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8"/>
  </p:notesMasterIdLst>
  <p:sldIdLst>
    <p:sldId id="305" r:id="rId2"/>
    <p:sldId id="267" r:id="rId3"/>
    <p:sldId id="484" r:id="rId4"/>
    <p:sldId id="485" r:id="rId5"/>
    <p:sldId id="486" r:id="rId6"/>
    <p:sldId id="299" r:id="rId7"/>
    <p:sldId id="426" r:id="rId8"/>
    <p:sldId id="425" r:id="rId9"/>
    <p:sldId id="428" r:id="rId10"/>
    <p:sldId id="487" r:id="rId11"/>
    <p:sldId id="427" r:id="rId12"/>
    <p:sldId id="443" r:id="rId13"/>
    <p:sldId id="444" r:id="rId14"/>
    <p:sldId id="445" r:id="rId15"/>
    <p:sldId id="446" r:id="rId16"/>
    <p:sldId id="447" r:id="rId17"/>
    <p:sldId id="493" r:id="rId18"/>
    <p:sldId id="495" r:id="rId19"/>
    <p:sldId id="496" r:id="rId20"/>
    <p:sldId id="497" r:id="rId21"/>
    <p:sldId id="498" r:id="rId22"/>
    <p:sldId id="499" r:id="rId23"/>
    <p:sldId id="473" r:id="rId24"/>
    <p:sldId id="458" r:id="rId25"/>
    <p:sldId id="460" r:id="rId26"/>
    <p:sldId id="461" r:id="rId27"/>
    <p:sldId id="459" r:id="rId28"/>
    <p:sldId id="494" r:id="rId29"/>
    <p:sldId id="457" r:id="rId30"/>
    <p:sldId id="476" r:id="rId31"/>
    <p:sldId id="478" r:id="rId32"/>
    <p:sldId id="500" r:id="rId33"/>
    <p:sldId id="477" r:id="rId34"/>
    <p:sldId id="479" r:id="rId35"/>
    <p:sldId id="480" r:id="rId36"/>
    <p:sldId id="481" r:id="rId37"/>
    <p:sldId id="482" r:id="rId38"/>
    <p:sldId id="392" r:id="rId39"/>
    <p:sldId id="432" r:id="rId40"/>
    <p:sldId id="431" r:id="rId41"/>
    <p:sldId id="430" r:id="rId42"/>
    <p:sldId id="429" r:id="rId43"/>
    <p:sldId id="433" r:id="rId44"/>
    <p:sldId id="434" r:id="rId45"/>
    <p:sldId id="436" r:id="rId46"/>
    <p:sldId id="435" r:id="rId47"/>
    <p:sldId id="437" r:id="rId48"/>
    <p:sldId id="438" r:id="rId49"/>
    <p:sldId id="491" r:id="rId50"/>
    <p:sldId id="439" r:id="rId51"/>
    <p:sldId id="492" r:id="rId52"/>
    <p:sldId id="462" r:id="rId53"/>
    <p:sldId id="440" r:id="rId54"/>
    <p:sldId id="441" r:id="rId55"/>
    <p:sldId id="442" r:id="rId56"/>
    <p:sldId id="463" r:id="rId57"/>
    <p:sldId id="489" r:id="rId58"/>
    <p:sldId id="464" r:id="rId59"/>
    <p:sldId id="465" r:id="rId60"/>
    <p:sldId id="466" r:id="rId61"/>
    <p:sldId id="584" r:id="rId62"/>
    <p:sldId id="490" r:id="rId63"/>
    <p:sldId id="467" r:id="rId64"/>
    <p:sldId id="468" r:id="rId65"/>
    <p:sldId id="469" r:id="rId66"/>
    <p:sldId id="470" r:id="rId67"/>
    <p:sldId id="471" r:id="rId68"/>
    <p:sldId id="472" r:id="rId69"/>
    <p:sldId id="483" r:id="rId70"/>
    <p:sldId id="513" r:id="rId71"/>
    <p:sldId id="539" r:id="rId72"/>
    <p:sldId id="526" r:id="rId73"/>
    <p:sldId id="557" r:id="rId74"/>
    <p:sldId id="558" r:id="rId75"/>
    <p:sldId id="559" r:id="rId76"/>
    <p:sldId id="576" r:id="rId77"/>
    <p:sldId id="503" r:id="rId78"/>
    <p:sldId id="529" r:id="rId79"/>
    <p:sldId id="530" r:id="rId80"/>
    <p:sldId id="533" r:id="rId81"/>
    <p:sldId id="534" r:id="rId82"/>
    <p:sldId id="263" r:id="rId83"/>
    <p:sldId id="563" r:id="rId84"/>
    <p:sldId id="506" r:id="rId85"/>
    <p:sldId id="507" r:id="rId86"/>
    <p:sldId id="573" r:id="rId87"/>
    <p:sldId id="577" r:id="rId88"/>
    <p:sldId id="582" r:id="rId89"/>
    <p:sldId id="581" r:id="rId90"/>
    <p:sldId id="580" r:id="rId91"/>
    <p:sldId id="579" r:id="rId92"/>
    <p:sldId id="578" r:id="rId93"/>
    <p:sldId id="583" r:id="rId94"/>
    <p:sldId id="368" r:id="rId95"/>
    <p:sldId id="304" r:id="rId96"/>
    <p:sldId id="265" r:id="rId9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6DC"/>
    <a:srgbClr val="FEE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autoAdjust="0"/>
    <p:restoredTop sz="81265" autoAdjust="0"/>
  </p:normalViewPr>
  <p:slideViewPr>
    <p:cSldViewPr snapToGrid="0">
      <p:cViewPr varScale="1">
        <p:scale>
          <a:sx n="70" d="100"/>
          <a:sy n="70" d="100"/>
        </p:scale>
        <p:origin x="1373" y="38"/>
      </p:cViewPr>
      <p:guideLst/>
    </p:cSldViewPr>
  </p:slideViewPr>
  <p:notesTextViewPr>
    <p:cViewPr>
      <p:scale>
        <a:sx n="3" d="2"/>
        <a:sy n="3" d="2"/>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4.wmf"/><Relationship Id="rId7" Type="http://schemas.openxmlformats.org/officeDocument/2006/relationships/image" Target="../media/image128.wmf"/><Relationship Id="rId2" Type="http://schemas.openxmlformats.org/officeDocument/2006/relationships/image" Target="../media/image123.wmf"/><Relationship Id="rId1" Type="http://schemas.openxmlformats.org/officeDocument/2006/relationships/image" Target="../media/image122.wmf"/><Relationship Id="rId6" Type="http://schemas.openxmlformats.org/officeDocument/2006/relationships/image" Target="../media/image127.wmf"/><Relationship Id="rId5" Type="http://schemas.openxmlformats.org/officeDocument/2006/relationships/image" Target="../media/image126.wmf"/><Relationship Id="rId4" Type="http://schemas.openxmlformats.org/officeDocument/2006/relationships/image" Target="../media/image125.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241.wmf"/><Relationship Id="rId13" Type="http://schemas.openxmlformats.org/officeDocument/2006/relationships/image" Target="../media/image246.wmf"/><Relationship Id="rId18" Type="http://schemas.openxmlformats.org/officeDocument/2006/relationships/image" Target="../media/image251.wmf"/><Relationship Id="rId3" Type="http://schemas.openxmlformats.org/officeDocument/2006/relationships/image" Target="../media/image236.wmf"/><Relationship Id="rId7" Type="http://schemas.openxmlformats.org/officeDocument/2006/relationships/image" Target="../media/image240.wmf"/><Relationship Id="rId12" Type="http://schemas.openxmlformats.org/officeDocument/2006/relationships/image" Target="../media/image245.wmf"/><Relationship Id="rId17" Type="http://schemas.openxmlformats.org/officeDocument/2006/relationships/image" Target="../media/image250.wmf"/><Relationship Id="rId2" Type="http://schemas.openxmlformats.org/officeDocument/2006/relationships/image" Target="../media/image235.wmf"/><Relationship Id="rId16" Type="http://schemas.openxmlformats.org/officeDocument/2006/relationships/image" Target="../media/image249.wmf"/><Relationship Id="rId1" Type="http://schemas.openxmlformats.org/officeDocument/2006/relationships/image" Target="../media/image234.wmf"/><Relationship Id="rId6" Type="http://schemas.openxmlformats.org/officeDocument/2006/relationships/image" Target="../media/image239.wmf"/><Relationship Id="rId11" Type="http://schemas.openxmlformats.org/officeDocument/2006/relationships/image" Target="../media/image244.wmf"/><Relationship Id="rId5" Type="http://schemas.openxmlformats.org/officeDocument/2006/relationships/image" Target="../media/image238.wmf"/><Relationship Id="rId15" Type="http://schemas.openxmlformats.org/officeDocument/2006/relationships/image" Target="../media/image248.wmf"/><Relationship Id="rId10" Type="http://schemas.openxmlformats.org/officeDocument/2006/relationships/image" Target="../media/image243.wmf"/><Relationship Id="rId4" Type="http://schemas.openxmlformats.org/officeDocument/2006/relationships/image" Target="../media/image237.wmf"/><Relationship Id="rId9" Type="http://schemas.openxmlformats.org/officeDocument/2006/relationships/image" Target="../media/image242.wmf"/><Relationship Id="rId14" Type="http://schemas.openxmlformats.org/officeDocument/2006/relationships/image" Target="../media/image2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66CAB-430A-481B-BC1A-E8B70AE46803}" type="datetimeFigureOut">
              <a:rPr lang="zh-CN" altLang="en-US" smtClean="0"/>
              <a:t>2022/1/13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CDE4F-5AAA-4AFF-9541-2140997E4576}" type="slidenum">
              <a:rPr lang="zh-CN" altLang="en-US" smtClean="0"/>
              <a:t>‹#›</a:t>
            </a:fld>
            <a:endParaRPr lang="zh-CN" altLang="en-US"/>
          </a:p>
        </p:txBody>
      </p:sp>
    </p:spTree>
    <p:extLst>
      <p:ext uri="{BB962C8B-B14F-4D97-AF65-F5344CB8AC3E}">
        <p14:creationId xmlns:p14="http://schemas.microsoft.com/office/powerpoint/2010/main" val="8305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spinningup.openai.com/en/latest/spinningup/rl_intro.html#bellman-equations"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ct val="150000"/>
              </a:lnSpc>
            </a:pPr>
            <a:r>
              <a:rPr lang="en-US" altLang="zh-CN" dirty="0"/>
              <a:t>Hello everyone today  I will give my presentation about </a:t>
            </a:r>
            <a:r>
              <a:rPr lang="en-US" altLang="zh-CN" sz="1200" b="1" dirty="0" err="1">
                <a:solidFill>
                  <a:srgbClr val="7030A0"/>
                </a:solidFill>
                <a:latin typeface="Arial" panose="020B0604020202020204" pitchFamily="34" charset="0"/>
                <a:ea typeface="微软雅黑 Light" panose="020B0502040204020203" pitchFamily="34" charset="-122"/>
                <a:cs typeface="Arial" panose="020B0604020202020204" pitchFamily="34" charset="0"/>
              </a:rPr>
              <a:t>Distributionally</a:t>
            </a:r>
            <a:r>
              <a:rPr lang="en-US" altLang="zh-CN" sz="1200" b="1" dirty="0">
                <a:solidFill>
                  <a:srgbClr val="7030A0"/>
                </a:solidFill>
                <a:latin typeface="Arial" panose="020B0604020202020204" pitchFamily="34" charset="0"/>
                <a:ea typeface="微软雅黑 Light" panose="020B0502040204020203" pitchFamily="34" charset="-122"/>
                <a:cs typeface="Arial" panose="020B0604020202020204" pitchFamily="34" charset="0"/>
              </a:rPr>
              <a:t> Robust Optimization  and Its Application  in Wireless Communications</a:t>
            </a:r>
            <a:endParaRPr lang="zh-CN" altLang="en-US" sz="1200" b="1" dirty="0">
              <a:solidFill>
                <a:srgbClr val="7030A0"/>
              </a:solidFill>
              <a:latin typeface="Arial" panose="020B0604020202020204" pitchFamily="34" charset="0"/>
              <a:ea typeface="微软雅黑 Light" panose="020B0502040204020203" pitchFamily="34" charset="-122"/>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a:t>
            </a:fld>
            <a:endParaRPr lang="zh-CN" altLang="en-US"/>
          </a:p>
        </p:txBody>
      </p:sp>
    </p:spTree>
    <p:extLst>
      <p:ext uri="{BB962C8B-B14F-4D97-AF65-F5344CB8AC3E}">
        <p14:creationId xmlns:p14="http://schemas.microsoft.com/office/powerpoint/2010/main" val="370450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在很多系统中，例如，自驾车的感知，肿瘤的自动检测，模型故障导致危及生命的情况发生</a:t>
            </a:r>
            <a:r>
              <a:rPr lang="en-US" altLang="zh-CN" dirty="0"/>
              <a:t>, </a:t>
            </a:r>
            <a:r>
              <a:rPr lang="zh-CN" altLang="en-US" dirty="0"/>
              <a:t>在这些系统中</a:t>
            </a:r>
            <a:r>
              <a:rPr lang="en-US" altLang="zh-CN" dirty="0"/>
              <a:t>, </a:t>
            </a:r>
            <a:r>
              <a:rPr lang="zh-CN" altLang="en-US" dirty="0"/>
              <a:t>需要部署能够证明其鲁棒性的模型。</a:t>
            </a:r>
          </a:p>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分布式鲁棒优化在金融、调度以及机器学习等领域中都有着广泛的应用。</a:t>
            </a:r>
            <a:endParaRPr lang="en-US" altLang="zh-CN" dirty="0"/>
          </a:p>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投资组合理论：在收益和风险具有不确定性的情况下，合理选择投资组合，使得期望收益最大化。</a:t>
            </a:r>
            <a:endParaRPr lang="en-US" altLang="zh-CN" dirty="0"/>
          </a:p>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库存管理在订单时间以及订单数量具有不确定性的情况下，合理安排库存量，使得储备保持在经济合理的水平上。</a:t>
            </a:r>
            <a:endParaRPr lang="en-US" altLang="zh-CN" dirty="0"/>
          </a:p>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回归问题：分类问题中，考虑样本受到扰动情况下，如何训练得到鲁棒结果。</a:t>
            </a:r>
            <a:endParaRPr lang="en-US" altLang="zh-CN" dirty="0"/>
          </a:p>
          <a:p>
            <a:pPr marL="0" marR="0" lvl="0" indent="0" algn="l" defTabSz="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0" rtl="0" eaLnBrk="0" fontAlgn="base" latinLnBrk="0" hangingPunct="0">
              <a:lnSpc>
                <a:spcPct val="100000"/>
              </a:lnSpc>
              <a:spcBef>
                <a:spcPct val="30000"/>
              </a:spcBef>
              <a:spcAft>
                <a:spcPct val="0"/>
              </a:spcAft>
              <a:buClrTx/>
              <a:buSzTx/>
              <a:buFontTx/>
              <a:buNone/>
              <a:tabLst/>
              <a:defRPr/>
            </a:pPr>
            <a:endParaRPr lang="en-US" altLang="zh-CN" dirty="0"/>
          </a:p>
          <a:p>
            <a:endParaRPr 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10</a:t>
            </a:fld>
            <a:endParaRPr lang="zh-CN" altLang="en-US"/>
          </a:p>
        </p:txBody>
      </p:sp>
    </p:spTree>
    <p:extLst>
      <p:ext uri="{BB962C8B-B14F-4D97-AF65-F5344CB8AC3E}">
        <p14:creationId xmlns:p14="http://schemas.microsoft.com/office/powerpoint/2010/main" val="4080896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7030A0"/>
                </a:solidFill>
                <a:latin typeface="Times New Roman" panose="02020603050405020304" pitchFamily="18" charset="0"/>
                <a:cs typeface="Times New Roman" panose="02020603050405020304" pitchFamily="18" charset="0"/>
              </a:rPr>
              <a:t>DRO was </a:t>
            </a:r>
            <a:r>
              <a:rPr lang="en-US" altLang="zh-CN" sz="1200" dirty="0">
                <a:latin typeface="Arial" panose="020B0604020202020204" pitchFamily="34" charset="0"/>
                <a:cs typeface="Arial" panose="020B0604020202020204" pitchFamily="34" charset="0"/>
              </a:rPr>
              <a:t>First introduced by Scarf [1958] in the context of </a:t>
            </a:r>
            <a:r>
              <a:rPr lang="en-US" altLang="zh-CN" sz="1200" dirty="0">
                <a:solidFill>
                  <a:srgbClr val="FF0000"/>
                </a:solidFill>
                <a:latin typeface="Arial" panose="020B0604020202020204" pitchFamily="34" charset="0"/>
                <a:cs typeface="Arial" panose="020B0604020202020204" pitchFamily="34" charset="0"/>
              </a:rPr>
              <a:t>inventory control problem with a single random demand variable</a:t>
            </a:r>
            <a:r>
              <a:rPr lang="en-US" altLang="zh-CN" sz="1200" dirty="0">
                <a:latin typeface="Arial" panose="020B0604020202020204" pitchFamily="34" charset="0"/>
                <a:cs typeface="Arial" panose="020B0604020202020204" pitchFamily="34" charset="0"/>
              </a:rPr>
              <a:t>. Which includes Three directions:</a:t>
            </a:r>
          </a:p>
          <a:p>
            <a:r>
              <a:rPr lang="en-US" altLang="zh-CN" sz="1200" dirty="0">
                <a:latin typeface="Arial" panose="020B0604020202020204" pitchFamily="34" charset="0"/>
                <a:cs typeface="Arial" panose="020B0604020202020204" pitchFamily="34" charset="0"/>
              </a:rPr>
              <a:t>Distribution set based on </a:t>
            </a:r>
            <a:r>
              <a:rPr lang="en-US" altLang="zh-CN" sz="1200" dirty="0">
                <a:solidFill>
                  <a:srgbClr val="FF0000"/>
                </a:solidFill>
                <a:latin typeface="Arial" panose="020B0604020202020204" pitchFamily="34" charset="0"/>
                <a:cs typeface="Arial" panose="020B0604020202020204" pitchFamily="34" charset="0"/>
              </a:rPr>
              <a:t>moments</a:t>
            </a:r>
          </a:p>
          <a:p>
            <a:r>
              <a:rPr lang="en-US" altLang="zh-CN" sz="1200" dirty="0">
                <a:latin typeface="Arial" panose="020B0604020202020204" pitchFamily="34" charset="0"/>
                <a:cs typeface="Arial" panose="020B0604020202020204" pitchFamily="34" charset="0"/>
              </a:rPr>
              <a:t>Distribution set based on </a:t>
            </a:r>
            <a:r>
              <a:rPr lang="en-US" altLang="zh-CN" sz="1200" dirty="0">
                <a:solidFill>
                  <a:srgbClr val="FF0000"/>
                </a:solidFill>
                <a:latin typeface="Arial" panose="020B0604020202020204" pitchFamily="34" charset="0"/>
                <a:cs typeface="Arial" panose="020B0604020202020204" pitchFamily="34" charset="0"/>
              </a:rPr>
              <a:t>Likelihood/Divergences</a:t>
            </a:r>
          </a:p>
          <a:p>
            <a:r>
              <a:rPr lang="en-US" altLang="zh-CN" sz="1200" dirty="0">
                <a:latin typeface="Arial" panose="020B0604020202020204" pitchFamily="34" charset="0"/>
                <a:cs typeface="Arial" panose="020B0604020202020204" pitchFamily="34" charset="0"/>
              </a:rPr>
              <a:t>Ambiguity set based on </a:t>
            </a:r>
            <a:r>
              <a:rPr lang="en-US" altLang="zh-CN" sz="1200" dirty="0">
                <a:solidFill>
                  <a:srgbClr val="FF0000"/>
                </a:solidFill>
                <a:latin typeface="Arial" panose="020B0604020202020204" pitchFamily="34" charset="0"/>
                <a:cs typeface="Arial" panose="020B0604020202020204" pitchFamily="34" charset="0"/>
              </a:rPr>
              <a:t>Wasserstein distance</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11</a:t>
            </a:fld>
            <a:endParaRPr lang="zh-CN" altLang="en-US"/>
          </a:p>
        </p:txBody>
      </p:sp>
    </p:spTree>
    <p:extLst>
      <p:ext uri="{BB962C8B-B14F-4D97-AF65-F5344CB8AC3E}">
        <p14:creationId xmlns:p14="http://schemas.microsoft.com/office/powerpoint/2010/main" val="2632834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12</a:t>
            </a:fld>
            <a:endParaRPr lang="zh-CN" altLang="en-US"/>
          </a:p>
        </p:txBody>
      </p:sp>
    </p:spTree>
    <p:extLst>
      <p:ext uri="{BB962C8B-B14F-4D97-AF65-F5344CB8AC3E}">
        <p14:creationId xmlns:p14="http://schemas.microsoft.com/office/powerpoint/2010/main" val="427337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Arial" panose="020B0604020202020204" pitchFamily="34" charset="0"/>
                    <a:ea typeface="+mn-ea"/>
                    <a:cs typeface="Arial" panose="020B0604020202020204" pitchFamily="34" charset="0"/>
                  </a:rPr>
                  <a:t>Considering the Discrepancy-based ambiguity sets: we introduce ambiguity sets based </a:t>
                </a:r>
                <a:r>
                  <a:rPr lang="en-US" altLang="zh-CN" sz="1200" dirty="0">
                    <a:solidFill>
                      <a:schemeClr val="tx1"/>
                    </a:solidFill>
                    <a:latin typeface="Arial" panose="020B0604020202020204" pitchFamily="34" charset="0"/>
                    <a:cs typeface="Arial" panose="020B0604020202020204" pitchFamily="34" charset="0"/>
                  </a:rPr>
                  <a:t>on probability distance:</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en-US" altLang="zh-CN" sz="1600" i="1" smtClean="0">
                            <a:solidFill>
                              <a:schemeClr val="tx1"/>
                            </a:solidFill>
                            <a:latin typeface="Cambria Math" panose="02040503050406030204" pitchFamily="18" charset="0"/>
                          </a:rPr>
                        </m:ctrlPr>
                      </m:accPr>
                      <m:e>
                        <m:sSub>
                          <m:sSubPr>
                            <m:ctrlPr>
                              <a:rPr lang="en-US"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𝑃</m:t>
                            </m:r>
                          </m:e>
                          <m:sub>
                            <m:r>
                              <a:rPr lang="en-US" altLang="zh-CN" sz="1600" i="1">
                                <a:solidFill>
                                  <a:schemeClr val="tx1"/>
                                </a:solidFill>
                                <a:latin typeface="Cambria Math" panose="02040503050406030204" pitchFamily="18" charset="0"/>
                              </a:rPr>
                              <m:t>𝑁</m:t>
                            </m:r>
                          </m:sub>
                        </m:sSub>
                      </m:e>
                    </m:acc>
                  </m:oMath>
                </a14:m>
                <a:r>
                  <a:rPr lang="en-US" altLang="zh-CN" sz="1600" dirty="0">
                    <a:solidFill>
                      <a:schemeClr val="tx1"/>
                    </a:solidFill>
                    <a:latin typeface="Arial" panose="020B0604020202020204" pitchFamily="34" charset="0"/>
                    <a:cs typeface="Arial" panose="020B0604020202020204" pitchFamily="34" charset="0"/>
                  </a:rPr>
                  <a:t> is Empirical probability</a:t>
                </a:r>
                <a14:m>
                  <m:oMath xmlns:m="http://schemas.openxmlformats.org/officeDocument/2006/math">
                    <m:r>
                      <a:rPr lang="en-US" altLang="zh-CN" sz="1600" b="0" i="0" smtClean="0">
                        <a:solidFill>
                          <a:schemeClr val="tx1"/>
                        </a:solidFill>
                        <a:latin typeface="Cambria Math" panose="02040503050406030204" pitchFamily="18" charset="0"/>
                        <a:ea typeface="Cambria Math" panose="02040503050406030204" pitchFamily="18" charset="0"/>
                      </a:rPr>
                      <m:t> . </m:t>
                    </m:r>
                    <m:r>
                      <a:rPr lang="zh-CN" altLang="en-US" sz="1600" i="1" smtClean="0">
                        <a:solidFill>
                          <a:schemeClr val="tx1"/>
                        </a:solidFill>
                        <a:latin typeface="Cambria Math" panose="02040503050406030204" pitchFamily="18" charset="0"/>
                        <a:ea typeface="Cambria Math" panose="02040503050406030204" pitchFamily="18" charset="0"/>
                      </a:rPr>
                      <m:t>𝜀</m:t>
                    </m:r>
                    <m:r>
                      <a:rPr lang="en-US" altLang="zh-CN" sz="1600" b="0" i="0" smtClean="0">
                        <a:solidFill>
                          <a:schemeClr val="tx1"/>
                        </a:solidFill>
                        <a:latin typeface="Cambria Math" panose="02040503050406030204" pitchFamily="18" charset="0"/>
                        <a:ea typeface="Cambria Math" panose="02040503050406030204" pitchFamily="18" charset="0"/>
                      </a:rPr>
                      <m:t> </m:t>
                    </m:r>
                  </m:oMath>
                </a14:m>
                <a:r>
                  <a:rPr lang="en-US" altLang="zh-CN" sz="1600" dirty="0">
                    <a:solidFill>
                      <a:schemeClr val="tx1"/>
                    </a:solidFill>
                    <a:latin typeface="Arial" panose="020B0604020202020204" pitchFamily="34" charset="0"/>
                    <a:cs typeface="Arial" panose="020B0604020202020204" pitchFamily="34" charset="0"/>
                  </a:rPr>
                  <a:t>is Radius. </a:t>
                </a:r>
                <a14:m>
                  <m:oMath xmlns:m="http://schemas.openxmlformats.org/officeDocument/2006/math">
                    <m:r>
                      <a:rPr lang="en-US" altLang="zh-CN" sz="1200" kern="1200" smtClean="0">
                        <a:solidFill>
                          <a:schemeClr val="tx1"/>
                        </a:solidFill>
                        <a:latin typeface="Cambria Math" panose="02040503050406030204" pitchFamily="18" charset="0"/>
                        <a:ea typeface="+mn-ea"/>
                        <a:cs typeface="Arial" panose="020B0604020202020204" pitchFamily="34" charset="0"/>
                      </a:rPr>
                      <m:t>𝑑</m:t>
                    </m:r>
                    <m:r>
                      <a:rPr lang="en-US" altLang="zh-CN" sz="1200" kern="1200" smtClean="0">
                        <a:solidFill>
                          <a:schemeClr val="tx1"/>
                        </a:solidFill>
                        <a:latin typeface="Cambria Math" panose="02040503050406030204" pitchFamily="18" charset="0"/>
                        <a:ea typeface="+mn-ea"/>
                        <a:cs typeface="Arial" panose="020B0604020202020204" pitchFamily="34" charset="0"/>
                      </a:rPr>
                      <m:t>(</m:t>
                    </m:r>
                    <m:acc>
                      <m:accPr>
                        <m:chr m:val="̂"/>
                        <m:ctrlPr>
                          <a:rPr lang="en-US" altLang="zh-CN" sz="1200" i="1" kern="1200">
                            <a:solidFill>
                              <a:schemeClr val="tx1"/>
                            </a:solidFill>
                            <a:latin typeface="Cambria Math" panose="02040503050406030204" pitchFamily="18" charset="0"/>
                            <a:ea typeface="+mn-ea"/>
                            <a:cs typeface="Arial" panose="020B0604020202020204" pitchFamily="34" charset="0"/>
                          </a:rPr>
                        </m:ctrlPr>
                      </m:accPr>
                      <m:e>
                        <m:sSub>
                          <m:sSubPr>
                            <m:ctrlPr>
                              <a:rPr lang="en-US" altLang="zh-CN" sz="1200" i="1" kern="1200">
                                <a:solidFill>
                                  <a:schemeClr val="tx1"/>
                                </a:solidFill>
                                <a:latin typeface="Cambria Math" panose="02040503050406030204" pitchFamily="18" charset="0"/>
                                <a:ea typeface="+mn-ea"/>
                                <a:cs typeface="Arial" panose="020B0604020202020204" pitchFamily="34" charset="0"/>
                              </a:rPr>
                            </m:ctrlPr>
                          </m:sSubPr>
                          <m:e>
                            <m:r>
                              <a:rPr lang="en-US" altLang="zh-CN" sz="1200" kern="1200">
                                <a:solidFill>
                                  <a:schemeClr val="tx1"/>
                                </a:solidFill>
                                <a:latin typeface="Cambria Math" panose="02040503050406030204" pitchFamily="18" charset="0"/>
                                <a:ea typeface="+mn-ea"/>
                                <a:cs typeface="Arial" panose="020B0604020202020204" pitchFamily="34" charset="0"/>
                              </a:rPr>
                              <m:t>𝑃</m:t>
                            </m:r>
                          </m:e>
                          <m:sub>
                            <m:r>
                              <a:rPr lang="en-US" altLang="zh-CN" sz="1200" kern="1200">
                                <a:solidFill>
                                  <a:schemeClr val="tx1"/>
                                </a:solidFill>
                                <a:latin typeface="Cambria Math" panose="02040503050406030204" pitchFamily="18" charset="0"/>
                                <a:ea typeface="+mn-ea"/>
                                <a:cs typeface="Arial" panose="020B0604020202020204" pitchFamily="34" charset="0"/>
                              </a:rPr>
                              <m:t>𝑁</m:t>
                            </m:r>
                          </m:sub>
                        </m:sSub>
                      </m:e>
                    </m:acc>
                    <m:r>
                      <a:rPr lang="en-US" altLang="zh-CN" sz="1200" kern="1200">
                        <a:solidFill>
                          <a:schemeClr val="tx1"/>
                        </a:solidFill>
                        <a:latin typeface="Cambria Math" panose="02040503050406030204" pitchFamily="18" charset="0"/>
                        <a:ea typeface="+mn-ea"/>
                        <a:cs typeface="Arial" panose="020B0604020202020204" pitchFamily="34" charset="0"/>
                      </a:rPr>
                      <m:t>,</m:t>
                    </m:r>
                    <m:r>
                      <a:rPr lang="en-US" altLang="zh-CN" sz="1200" kern="1200">
                        <a:solidFill>
                          <a:schemeClr val="tx1"/>
                        </a:solidFill>
                        <a:latin typeface="Cambria Math" panose="02040503050406030204" pitchFamily="18" charset="0"/>
                        <a:ea typeface="+mn-ea"/>
                        <a:cs typeface="Arial" panose="020B0604020202020204" pitchFamily="34" charset="0"/>
                      </a:rPr>
                      <m:t>𝑃</m:t>
                    </m:r>
                    <m:r>
                      <a:rPr lang="en-US" altLang="zh-CN" sz="1200" kern="1200">
                        <a:solidFill>
                          <a:schemeClr val="tx1"/>
                        </a:solidFill>
                        <a:latin typeface="Cambria Math" panose="02040503050406030204" pitchFamily="18" charset="0"/>
                        <a:ea typeface="+mn-ea"/>
                        <a:cs typeface="Arial" panose="020B0604020202020204" pitchFamily="34" charset="0"/>
                      </a:rPr>
                      <m:t>) </m:t>
                    </m:r>
                  </m:oMath>
                </a14:m>
                <a:r>
                  <a:rPr lang="en-US" altLang="zh-CN" sz="1200" kern="1200" dirty="0">
                    <a:solidFill>
                      <a:schemeClr val="tx1"/>
                    </a:solidFill>
                    <a:latin typeface="Arial" panose="020B0604020202020204" pitchFamily="34" charset="0"/>
                    <a:ea typeface="+mn-ea"/>
                    <a:cs typeface="Arial" panose="020B0604020202020204" pitchFamily="34" charset="0"/>
                  </a:rPr>
                  <a:t>is the Metric of the similarity of two distributions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Arial" panose="020B0604020202020204" pitchFamily="34" charset="0"/>
                    <a:cs typeface="Arial" panose="020B0604020202020204" pitchFamily="34" charset="0"/>
                  </a:rPr>
                  <a:t> By selecting a suitable </a:t>
                </a:r>
                <a:r>
                  <a:rPr lang="en-US" altLang="zh-CN" sz="1200" i="1" dirty="0">
                    <a:solidFill>
                      <a:schemeClr val="tx1"/>
                    </a:solidFill>
                    <a:latin typeface="Arial" panose="020B0604020202020204" pitchFamily="34" charset="0"/>
                    <a:cs typeface="Arial" panose="020B0604020202020204" pitchFamily="34" charset="0"/>
                  </a:rPr>
                  <a:t>metric</a:t>
                </a:r>
                <a:r>
                  <a:rPr lang="en-US" altLang="zh-CN" sz="1200" dirty="0">
                    <a:solidFill>
                      <a:schemeClr val="tx1"/>
                    </a:solidFill>
                    <a:latin typeface="Arial" panose="020B0604020202020204" pitchFamily="34" charset="0"/>
                    <a:cs typeface="Arial" panose="020B0604020202020204" pitchFamily="34" charset="0"/>
                  </a:rPr>
                  <a:t>, certain </a:t>
                </a:r>
                <a:r>
                  <a:rPr lang="en-US" altLang="zh-CN" sz="1200" i="1" dirty="0">
                    <a:solidFill>
                      <a:schemeClr val="tx1"/>
                    </a:solidFill>
                    <a:latin typeface="Arial" panose="020B0604020202020204" pitchFamily="34" charset="0"/>
                    <a:cs typeface="Arial" panose="020B0604020202020204" pitchFamily="34" charset="0"/>
                  </a:rPr>
                  <a:t>infinite-dimensional</a:t>
                </a:r>
                <a:r>
                  <a:rPr lang="en-US" altLang="zh-CN" sz="1200" dirty="0">
                    <a:solidFill>
                      <a:schemeClr val="tx1"/>
                    </a:solidFill>
                    <a:latin typeface="Arial" panose="020B0604020202020204" pitchFamily="34" charset="0"/>
                    <a:cs typeface="Arial" panose="020B0604020202020204" pitchFamily="34" charset="0"/>
                  </a:rPr>
                  <a:t> convex DRO problems can be transformed into </a:t>
                </a:r>
                <a:r>
                  <a:rPr lang="en-US" altLang="zh-CN" sz="1200" i="1" dirty="0">
                    <a:solidFill>
                      <a:schemeClr val="tx1"/>
                    </a:solidFill>
                    <a:latin typeface="Arial" panose="020B0604020202020204" pitchFamily="34" charset="0"/>
                    <a:cs typeface="Arial" panose="020B0604020202020204" pitchFamily="34" charset="0"/>
                  </a:rPr>
                  <a:t>finite-dimensional</a:t>
                </a:r>
                <a:r>
                  <a:rPr lang="en-US" altLang="zh-CN" sz="1200" dirty="0">
                    <a:solidFill>
                      <a:schemeClr val="tx1"/>
                    </a:solidFill>
                    <a:latin typeface="Arial" panose="020B0604020202020204" pitchFamily="34" charset="0"/>
                    <a:cs typeface="Arial" panose="020B0604020202020204" pitchFamily="34" charset="0"/>
                  </a:rPr>
                  <a:t> convex optimization problems</a:t>
                </a:r>
              </a:p>
              <a:p>
                <a:pPr algn="just"/>
                <a:r>
                  <a:rPr lang="en-US" altLang="zh-CN" sz="1200" dirty="0">
                    <a:latin typeface="Arial" panose="020B0604020202020204" pitchFamily="34" charset="0"/>
                    <a:cs typeface="Arial" panose="020B0604020202020204" pitchFamily="34" charset="0"/>
                    <a:sym typeface="Wingdings" panose="05000000000000000000" pitchFamily="2" charset="2"/>
                  </a:rPr>
                  <a:t>Is there a metric that is simple to calculate and suitable for discrete / continuous distributions? </a:t>
                </a:r>
                <a:r>
                  <a:rPr lang="en-US" altLang="zh-CN" sz="1200" b="1" dirty="0">
                    <a:solidFill>
                      <a:srgbClr val="FF0000"/>
                    </a:solidFill>
                    <a:latin typeface="Arial" panose="020B0604020202020204" pitchFamily="34" charset="0"/>
                    <a:cs typeface="Arial" panose="020B0604020202020204" pitchFamily="34" charset="0"/>
                    <a:sym typeface="Wingdings" panose="05000000000000000000" pitchFamily="2" charset="2"/>
                  </a:rPr>
                  <a:t>Wasserstein</a:t>
                </a:r>
                <a:r>
                  <a:rPr lang="zh-CN" altLang="en-US" sz="120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zh-CN" sz="1200" b="1" dirty="0">
                    <a:solidFill>
                      <a:srgbClr val="FF0000"/>
                    </a:solidFill>
                    <a:latin typeface="Arial" panose="020B0604020202020204" pitchFamily="34" charset="0"/>
                    <a:cs typeface="Arial" panose="020B0604020202020204" pitchFamily="34" charset="0"/>
                    <a:sym typeface="Wingdings" panose="05000000000000000000" pitchFamily="2" charset="2"/>
                  </a:rPr>
                  <a:t>distance</a:t>
                </a:r>
                <a:endParaRPr lang="en-US" altLang="zh-CN" sz="1200" b="1"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Arial" panose="020B0604020202020204" pitchFamily="34" charset="0"/>
                  <a:ea typeface="+mn-ea"/>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Arial" panose="020B0604020202020204" pitchFamily="34" charset="0"/>
                    <a:ea typeface="+mn-ea"/>
                    <a:cs typeface="Arial" panose="020B0604020202020204" pitchFamily="34" charset="0"/>
                  </a:rPr>
                  <a:t>Considering the Discrepancy-based ambiguity sets: we introduce ambiguity sets based </a:t>
                </a:r>
                <a:r>
                  <a:rPr lang="en-US" altLang="zh-CN" sz="1200" dirty="0">
                    <a:solidFill>
                      <a:schemeClr val="tx1"/>
                    </a:solidFill>
                    <a:latin typeface="Arial" panose="020B0604020202020204" pitchFamily="34" charset="0"/>
                    <a:cs typeface="Arial" panose="020B0604020202020204" pitchFamily="34" charset="0"/>
                  </a:rPr>
                  <a:t>on probability distance: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i="0">
                    <a:solidFill>
                      <a:schemeClr val="tx1"/>
                    </a:solidFill>
                    <a:latin typeface="Cambria Math" panose="02040503050406030204" pitchFamily="18" charset="0"/>
                  </a:rPr>
                  <a:t>(𝑃_𝑁 ) ̂</a:t>
                </a:r>
                <a:r>
                  <a:rPr lang="en-US" altLang="zh-CN" sz="1600" dirty="0">
                    <a:solidFill>
                      <a:schemeClr val="tx1"/>
                    </a:solidFill>
                    <a:latin typeface="Arial" panose="020B0604020202020204" pitchFamily="34" charset="0"/>
                    <a:cs typeface="Arial" panose="020B0604020202020204" pitchFamily="34" charset="0"/>
                  </a:rPr>
                  <a:t> is Empirical probability</a:t>
                </a:r>
                <a:r>
                  <a:rPr lang="en-US" altLang="zh-CN" sz="1600" b="0" i="0">
                    <a:solidFill>
                      <a:schemeClr val="tx1"/>
                    </a:solidFill>
                    <a:latin typeface="Cambria Math" panose="02040503050406030204" pitchFamily="18" charset="0"/>
                    <a:ea typeface="Cambria Math" panose="02040503050406030204" pitchFamily="18" charset="0"/>
                  </a:rPr>
                  <a:t> . </a:t>
                </a:r>
                <a:r>
                  <a:rPr lang="zh-CN" altLang="en-US" sz="1600" i="0">
                    <a:solidFill>
                      <a:schemeClr val="tx1"/>
                    </a:solidFill>
                    <a:latin typeface="Cambria Math" panose="02040503050406030204" pitchFamily="18" charset="0"/>
                    <a:ea typeface="Cambria Math" panose="02040503050406030204" pitchFamily="18" charset="0"/>
                  </a:rPr>
                  <a:t>𝜀</a:t>
                </a:r>
                <a:r>
                  <a:rPr lang="en-US" altLang="zh-CN" sz="1600" b="0" i="0">
                    <a:solidFill>
                      <a:schemeClr val="tx1"/>
                    </a:solidFill>
                    <a:latin typeface="Cambria Math" panose="02040503050406030204" pitchFamily="18" charset="0"/>
                    <a:ea typeface="Cambria Math" panose="02040503050406030204" pitchFamily="18" charset="0"/>
                  </a:rPr>
                  <a:t> </a:t>
                </a:r>
                <a:r>
                  <a:rPr lang="en-US" altLang="zh-CN" sz="1600" dirty="0">
                    <a:solidFill>
                      <a:schemeClr val="tx1"/>
                    </a:solidFill>
                    <a:latin typeface="Arial" panose="020B0604020202020204" pitchFamily="34" charset="0"/>
                    <a:cs typeface="Arial" panose="020B0604020202020204" pitchFamily="34" charset="0"/>
                  </a:rPr>
                  <a:t>is Radius. </a:t>
                </a:r>
                <a:r>
                  <a:rPr lang="en-US" altLang="zh-CN" sz="1200" i="0" kern="1200">
                    <a:solidFill>
                      <a:schemeClr val="tx1"/>
                    </a:solidFill>
                    <a:latin typeface="Arial" panose="020B0604020202020204" pitchFamily="34" charset="0"/>
                    <a:ea typeface="+mn-ea"/>
                    <a:cs typeface="Arial" panose="020B0604020202020204" pitchFamily="34" charset="0"/>
                  </a:rPr>
                  <a:t>𝑑((𝑃_𝑁 ) ̂,𝑃) </a:t>
                </a:r>
                <a:r>
                  <a:rPr lang="en-US" altLang="zh-CN" sz="1200" kern="1200" dirty="0">
                    <a:solidFill>
                      <a:schemeClr val="tx1"/>
                    </a:solidFill>
                    <a:latin typeface="Arial" panose="020B0604020202020204" pitchFamily="34" charset="0"/>
                    <a:ea typeface="+mn-ea"/>
                    <a:cs typeface="Arial" panose="020B0604020202020204" pitchFamily="34" charset="0"/>
                  </a:rPr>
                  <a:t>is the Metric of the similarity of two distributions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latin typeface="Arial" panose="020B0604020202020204" pitchFamily="34" charset="0"/>
                    <a:cs typeface="Arial" panose="020B0604020202020204" pitchFamily="34" charset="0"/>
                  </a:rPr>
                  <a:t> By selecting a suitable </a:t>
                </a:r>
                <a:r>
                  <a:rPr lang="en-US" altLang="zh-CN" sz="1200" i="1" dirty="0">
                    <a:solidFill>
                      <a:schemeClr val="tx1"/>
                    </a:solidFill>
                    <a:latin typeface="Arial" panose="020B0604020202020204" pitchFamily="34" charset="0"/>
                    <a:cs typeface="Arial" panose="020B0604020202020204" pitchFamily="34" charset="0"/>
                  </a:rPr>
                  <a:t>metric</a:t>
                </a:r>
                <a:r>
                  <a:rPr lang="en-US" altLang="zh-CN" sz="1200" dirty="0">
                    <a:solidFill>
                      <a:schemeClr val="tx1"/>
                    </a:solidFill>
                    <a:latin typeface="Arial" panose="020B0604020202020204" pitchFamily="34" charset="0"/>
                    <a:cs typeface="Arial" panose="020B0604020202020204" pitchFamily="34" charset="0"/>
                  </a:rPr>
                  <a:t>, certain </a:t>
                </a:r>
                <a:r>
                  <a:rPr lang="en-US" altLang="zh-CN" sz="1200" i="1" dirty="0">
                    <a:solidFill>
                      <a:schemeClr val="tx1"/>
                    </a:solidFill>
                    <a:latin typeface="Arial" panose="020B0604020202020204" pitchFamily="34" charset="0"/>
                    <a:cs typeface="Arial" panose="020B0604020202020204" pitchFamily="34" charset="0"/>
                  </a:rPr>
                  <a:t>infinite-dimensional</a:t>
                </a:r>
                <a:r>
                  <a:rPr lang="en-US" altLang="zh-CN" sz="1200" dirty="0">
                    <a:solidFill>
                      <a:schemeClr val="tx1"/>
                    </a:solidFill>
                    <a:latin typeface="Arial" panose="020B0604020202020204" pitchFamily="34" charset="0"/>
                    <a:cs typeface="Arial" panose="020B0604020202020204" pitchFamily="34" charset="0"/>
                  </a:rPr>
                  <a:t> convex DRO problems can be transformed into </a:t>
                </a:r>
                <a:r>
                  <a:rPr lang="en-US" altLang="zh-CN" sz="1200" i="1" dirty="0">
                    <a:solidFill>
                      <a:schemeClr val="tx1"/>
                    </a:solidFill>
                    <a:latin typeface="Arial" panose="020B0604020202020204" pitchFamily="34" charset="0"/>
                    <a:cs typeface="Arial" panose="020B0604020202020204" pitchFamily="34" charset="0"/>
                  </a:rPr>
                  <a:t>finite-dimensional</a:t>
                </a:r>
                <a:r>
                  <a:rPr lang="en-US" altLang="zh-CN" sz="1200" dirty="0">
                    <a:solidFill>
                      <a:schemeClr val="tx1"/>
                    </a:solidFill>
                    <a:latin typeface="Arial" panose="020B0604020202020204" pitchFamily="34" charset="0"/>
                    <a:cs typeface="Arial" panose="020B0604020202020204" pitchFamily="34" charset="0"/>
                  </a:rPr>
                  <a:t> convex optimization problems</a:t>
                </a:r>
              </a:p>
              <a:p>
                <a:pPr algn="just"/>
                <a:r>
                  <a:rPr lang="en-US" altLang="zh-CN" sz="1200" dirty="0">
                    <a:latin typeface="Arial" panose="020B0604020202020204" pitchFamily="34" charset="0"/>
                    <a:cs typeface="Arial" panose="020B0604020202020204" pitchFamily="34" charset="0"/>
                    <a:sym typeface="Wingdings" panose="05000000000000000000" pitchFamily="2" charset="2"/>
                  </a:rPr>
                  <a:t>Is there a metric that is simple to calculate and suitable for discrete / continuous distributions? </a:t>
                </a:r>
                <a:r>
                  <a:rPr lang="en-US" altLang="zh-CN" sz="1200" b="1" dirty="0">
                    <a:solidFill>
                      <a:srgbClr val="FF0000"/>
                    </a:solidFill>
                    <a:latin typeface="Arial" panose="020B0604020202020204" pitchFamily="34" charset="0"/>
                    <a:cs typeface="Arial" panose="020B0604020202020204" pitchFamily="34" charset="0"/>
                    <a:sym typeface="Wingdings" panose="05000000000000000000" pitchFamily="2" charset="2"/>
                  </a:rPr>
                  <a:t>Wasserstein</a:t>
                </a:r>
                <a:r>
                  <a:rPr lang="zh-CN" altLang="en-US" sz="120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zh-CN" sz="1200" b="1" dirty="0">
                    <a:solidFill>
                      <a:srgbClr val="FF0000"/>
                    </a:solidFill>
                    <a:latin typeface="Arial" panose="020B0604020202020204" pitchFamily="34" charset="0"/>
                    <a:cs typeface="Arial" panose="020B0604020202020204" pitchFamily="34" charset="0"/>
                    <a:sym typeface="Wingdings" panose="05000000000000000000" pitchFamily="2" charset="2"/>
                  </a:rPr>
                  <a:t>distance</a:t>
                </a:r>
                <a:endParaRPr lang="en-US" altLang="zh-CN" sz="1200" b="1"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latin typeface="Arial" panose="020B0604020202020204" pitchFamily="34" charset="0"/>
                  <a:ea typeface="+mn-ea"/>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13</a:t>
            </a:fld>
            <a:endParaRPr lang="zh-CN" altLang="en-US"/>
          </a:p>
        </p:txBody>
      </p:sp>
    </p:spTree>
    <p:extLst>
      <p:ext uri="{BB962C8B-B14F-4D97-AF65-F5344CB8AC3E}">
        <p14:creationId xmlns:p14="http://schemas.microsoft.com/office/powerpoint/2010/main" val="2166175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lnSpc>
                    <a:spcPct val="125000"/>
                  </a:lnSpc>
                </a:pPr>
                <a:r>
                  <a:rPr lang="en-US" altLang="zh-CN" sz="1200" b="0" i="0" dirty="0">
                    <a:solidFill>
                      <a:srgbClr val="FF0000"/>
                    </a:solidFill>
                  </a:rPr>
                  <a:t>Wasserstein distance is </a:t>
                </a:r>
                <a:r>
                  <a:rPr lang="en-US" altLang="zh-CN" sz="1200" dirty="0">
                    <a:solidFill>
                      <a:schemeClr val="tx1"/>
                    </a:solidFill>
                    <a:latin typeface="Arial" panose="020B0604020202020204" pitchFamily="34" charset="0"/>
                    <a:cs typeface="Arial" panose="020B0604020202020204" pitchFamily="34" charset="0"/>
                  </a:rPr>
                  <a:t>used to measure the distance between two distributions,</a:t>
                </a:r>
                <a:r>
                  <a:rPr lang="en-US" altLang="zh-CN" sz="1200" b="0" i="0" dirty="0">
                    <a:solidFill>
                      <a:srgbClr val="FF0000"/>
                    </a:solidFill>
                  </a:rPr>
                  <a:t>w</a:t>
                </a:r>
                <a14:m>
                  <m:oMath xmlns:m="http://schemas.openxmlformats.org/officeDocument/2006/math">
                    <m:r>
                      <m:rPr>
                        <m:sty m:val="p"/>
                      </m:rPr>
                      <a:rPr lang="en-US" altLang="zh-CN" sz="1200" b="0" i="0" smtClean="0">
                        <a:latin typeface="Cambria Math" panose="02040503050406030204" pitchFamily="18" charset="0"/>
                        <a:ea typeface="Cambria Math" panose="02040503050406030204" pitchFamily="18" charset="0"/>
                      </a:rPr>
                      <m:t>here</m:t>
                    </m:r>
                    <m:r>
                      <a:rPr lang="en-US" altLang="zh-CN" sz="1200" b="0" i="0" smtClean="0">
                        <a:latin typeface="Cambria Math" panose="02040503050406030204" pitchFamily="18" charset="0"/>
                        <a:ea typeface="Cambria Math" panose="02040503050406030204" pitchFamily="18" charset="0"/>
                      </a:rPr>
                      <m:t> </m:t>
                    </m:r>
                    <m:r>
                      <a:rPr lang="en-US" altLang="zh-CN" sz="1200" i="1" smtClean="0">
                        <a:solidFill>
                          <a:schemeClr val="tx1"/>
                        </a:solidFill>
                        <a:latin typeface="Cambria Math" panose="02040503050406030204" pitchFamily="18" charset="0"/>
                        <a:ea typeface="Cambria Math" panose="02040503050406030204" pitchFamily="18" charset="0"/>
                      </a:rPr>
                      <m:t>∏</m:t>
                    </m:r>
                    <m:r>
                      <a:rPr lang="en-US" altLang="zh-CN" sz="1200" b="0" i="1" smtClean="0">
                        <a:solidFill>
                          <a:schemeClr val="tx1"/>
                        </a:solidFill>
                        <a:latin typeface="Cambria Math" panose="02040503050406030204" pitchFamily="18" charset="0"/>
                        <a:ea typeface="Cambria Math" panose="02040503050406030204" pitchFamily="18" charset="0"/>
                      </a:rPr>
                      <m:t>(</m:t>
                    </m:r>
                    <m:sSub>
                      <m:sSubPr>
                        <m:ctrlPr>
                          <a:rPr lang="en-US" altLang="zh-CN" sz="1200" b="0" i="1" smtClean="0">
                            <a:solidFill>
                              <a:schemeClr val="tx1"/>
                            </a:solidFill>
                            <a:latin typeface="Cambria Math" panose="02040503050406030204" pitchFamily="18" charset="0"/>
                            <a:ea typeface="Cambria Math" panose="02040503050406030204" pitchFamily="18" charset="0"/>
                          </a:rPr>
                        </m:ctrlPr>
                      </m:sSubPr>
                      <m:e>
                        <m:r>
                          <a:rPr lang="en-US" altLang="zh-CN" sz="1200" b="0" i="1" smtClean="0">
                            <a:solidFill>
                              <a:schemeClr val="tx1"/>
                            </a:solidFill>
                            <a:latin typeface="Cambria Math" panose="02040503050406030204" pitchFamily="18" charset="0"/>
                            <a:ea typeface="Cambria Math" panose="02040503050406030204" pitchFamily="18" charset="0"/>
                          </a:rPr>
                          <m:t>𝑃</m:t>
                        </m:r>
                      </m:e>
                      <m:sub>
                        <m:r>
                          <a:rPr lang="en-US" altLang="zh-CN" sz="1200" b="0" i="1" smtClean="0">
                            <a:solidFill>
                              <a:schemeClr val="tx1"/>
                            </a:solidFill>
                            <a:latin typeface="Cambria Math" panose="02040503050406030204" pitchFamily="18" charset="0"/>
                            <a:ea typeface="Cambria Math" panose="02040503050406030204" pitchFamily="18" charset="0"/>
                          </a:rPr>
                          <m:t>1</m:t>
                        </m:r>
                      </m:sub>
                    </m:sSub>
                    <m:r>
                      <a:rPr lang="en-US" altLang="zh-CN" sz="1200" b="0" i="1" smtClean="0">
                        <a:solidFill>
                          <a:schemeClr val="tx1"/>
                        </a:solidFill>
                        <a:latin typeface="Cambria Math" panose="02040503050406030204" pitchFamily="18" charset="0"/>
                        <a:ea typeface="Cambria Math" panose="02040503050406030204" pitchFamily="18" charset="0"/>
                      </a:rPr>
                      <m:t>,</m:t>
                    </m:r>
                    <m:sSub>
                      <m:sSubPr>
                        <m:ctrlPr>
                          <a:rPr lang="en-US" altLang="zh-CN" sz="1200" b="0" i="1" smtClean="0">
                            <a:solidFill>
                              <a:schemeClr val="tx1"/>
                            </a:solidFill>
                            <a:latin typeface="Cambria Math" panose="02040503050406030204" pitchFamily="18" charset="0"/>
                            <a:ea typeface="Cambria Math" panose="02040503050406030204" pitchFamily="18" charset="0"/>
                          </a:rPr>
                        </m:ctrlPr>
                      </m:sSubPr>
                      <m:e>
                        <m:r>
                          <a:rPr lang="en-US" altLang="zh-CN" sz="1200" b="0" i="1" smtClean="0">
                            <a:solidFill>
                              <a:schemeClr val="tx1"/>
                            </a:solidFill>
                            <a:latin typeface="Cambria Math" panose="02040503050406030204" pitchFamily="18" charset="0"/>
                            <a:ea typeface="Cambria Math" panose="02040503050406030204" pitchFamily="18" charset="0"/>
                          </a:rPr>
                          <m:t>𝑃</m:t>
                        </m:r>
                      </m:e>
                      <m:sub>
                        <m:r>
                          <a:rPr lang="en-US" altLang="zh-CN" sz="1200" b="0" i="1" smtClean="0">
                            <a:solidFill>
                              <a:schemeClr val="tx1"/>
                            </a:solidFill>
                            <a:latin typeface="Cambria Math" panose="02040503050406030204" pitchFamily="18" charset="0"/>
                            <a:ea typeface="Cambria Math" panose="02040503050406030204" pitchFamily="18" charset="0"/>
                          </a:rPr>
                          <m:t>2</m:t>
                        </m:r>
                      </m:sub>
                    </m:sSub>
                    <m:r>
                      <a:rPr lang="en-US" altLang="zh-CN" sz="1200" b="0" i="1" smtClean="0">
                        <a:solidFill>
                          <a:schemeClr val="tx1"/>
                        </a:solidFill>
                        <a:latin typeface="Cambria Math" panose="02040503050406030204" pitchFamily="18" charset="0"/>
                        <a:ea typeface="Cambria Math" panose="02040503050406030204" pitchFamily="18" charset="0"/>
                      </a:rPr>
                      <m:t>)</m:t>
                    </m:r>
                  </m:oMath>
                </a14:m>
                <a:r>
                  <a:rPr lang="en-US" altLang="zh-CN" sz="1200" dirty="0">
                    <a:solidFill>
                      <a:schemeClr val="tx1"/>
                    </a:solidFill>
                    <a:latin typeface="Arial" panose="020B0604020202020204" pitchFamily="34" charset="0"/>
                    <a:cs typeface="Arial" panose="020B0604020202020204" pitchFamily="34" charset="0"/>
                  </a:rPr>
                  <a:t>is  the set of all possible joint distribution of </a:t>
                </a:r>
                <a14:m>
                  <m:oMath xmlns:m="http://schemas.openxmlformats.org/officeDocument/2006/math">
                    <m:sSub>
                      <m:sSubPr>
                        <m:ctrlPr>
                          <a:rPr lang="en-US" altLang="zh-CN" sz="1200" i="1">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Cambria Math" panose="02040503050406030204" pitchFamily="18" charset="0"/>
                          </a:rPr>
                          <m:t>𝑃</m:t>
                        </m:r>
                      </m:e>
                      <m:sub>
                        <m:r>
                          <a:rPr lang="en-US" altLang="zh-CN" sz="1200" i="1">
                            <a:solidFill>
                              <a:schemeClr val="tx1"/>
                            </a:solidFill>
                            <a:latin typeface="Cambria Math" panose="02040503050406030204" pitchFamily="18" charset="0"/>
                            <a:ea typeface="Cambria Math" panose="02040503050406030204" pitchFamily="18" charset="0"/>
                          </a:rPr>
                          <m:t>1</m:t>
                        </m:r>
                      </m:sub>
                    </m:sSub>
                    <m:r>
                      <a:rPr lang="en-US" altLang="zh-CN" sz="1200" b="0" i="1" smtClean="0">
                        <a:solidFill>
                          <a:schemeClr val="tx1"/>
                        </a:solidFill>
                        <a:latin typeface="Cambria Math" panose="02040503050406030204" pitchFamily="18" charset="0"/>
                        <a:ea typeface="Cambria Math" panose="02040503050406030204" pitchFamily="18" charset="0"/>
                      </a:rPr>
                      <m:t> </m:t>
                    </m:r>
                  </m:oMath>
                </a14:m>
                <a:r>
                  <a:rPr lang="en-US" altLang="zh-CN" sz="1200" dirty="0">
                    <a:solidFill>
                      <a:schemeClr val="tx1"/>
                    </a:solidFill>
                    <a:latin typeface="Arial" panose="020B0604020202020204" pitchFamily="34" charset="0"/>
                    <a:ea typeface="Cambria Math" panose="02040503050406030204" pitchFamily="18" charset="0"/>
                    <a:cs typeface="Arial" panose="020B0604020202020204" pitchFamily="34" charset="0"/>
                  </a:rPr>
                  <a:t>and </a:t>
                </a:r>
                <a14:m>
                  <m:oMath xmlns:m="http://schemas.openxmlformats.org/officeDocument/2006/math">
                    <m:sSub>
                      <m:sSubPr>
                        <m:ctrlPr>
                          <a:rPr lang="en-US" altLang="zh-CN" sz="1200" i="1">
                            <a:solidFill>
                              <a:schemeClr val="tx1"/>
                            </a:solidFill>
                            <a:latin typeface="Cambria Math" panose="02040503050406030204" pitchFamily="18" charset="0"/>
                            <a:ea typeface="Cambria Math" panose="02040503050406030204" pitchFamily="18" charset="0"/>
                          </a:rPr>
                        </m:ctrlPr>
                      </m:sSubPr>
                      <m:e>
                        <m:r>
                          <a:rPr lang="en-US" altLang="zh-CN" sz="1200" i="1">
                            <a:solidFill>
                              <a:schemeClr val="tx1"/>
                            </a:solidFill>
                            <a:latin typeface="Cambria Math" panose="02040503050406030204" pitchFamily="18" charset="0"/>
                            <a:ea typeface="Cambria Math" panose="02040503050406030204" pitchFamily="18" charset="0"/>
                          </a:rPr>
                          <m:t>𝑃</m:t>
                        </m:r>
                      </m:e>
                      <m:sub>
                        <m:r>
                          <a:rPr lang="en-US" altLang="zh-CN" sz="1200" i="1">
                            <a:solidFill>
                              <a:schemeClr val="tx1"/>
                            </a:solidFill>
                            <a:latin typeface="Cambria Math" panose="02040503050406030204" pitchFamily="18" charset="0"/>
                            <a:ea typeface="Cambria Math" panose="02040503050406030204" pitchFamily="18" charset="0"/>
                          </a:rPr>
                          <m:t>2</m:t>
                        </m:r>
                      </m:sub>
                    </m:sSub>
                  </m:oMath>
                </a14:m>
                <a:r>
                  <a:rPr lang="en-US" altLang="zh-CN" sz="1200" dirty="0">
                    <a:solidFill>
                      <a:schemeClr val="tx1"/>
                    </a:solidFill>
                    <a:latin typeface="Arial" panose="020B0604020202020204" pitchFamily="34" charset="0"/>
                    <a:cs typeface="Arial" panose="020B0604020202020204" pitchFamily="34" charset="0"/>
                  </a:rPr>
                  <a:t>.</a:t>
                </a:r>
                <a:r>
                  <a:rPr lang="en-US" altLang="zh-CN" sz="1200" baseline="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ctrlPr>
                          <a:rPr lang="en-US" altLang="zh-CN" sz="1200" b="0" i="1" dirty="0" smtClean="0">
                            <a:solidFill>
                              <a:schemeClr val="tx1"/>
                            </a:solidFill>
                            <a:latin typeface="Cambria Math" panose="02040503050406030204" pitchFamily="18" charset="0"/>
                          </a:rPr>
                        </m:ctrlPr>
                      </m:dPr>
                      <m:e>
                        <m:r>
                          <a:rPr lang="en-US" altLang="zh-CN" sz="1200" b="0" i="1" dirty="0" err="1" smtClean="0">
                            <a:solidFill>
                              <a:schemeClr val="tx1"/>
                            </a:solidFill>
                            <a:latin typeface="Cambria Math" panose="02040503050406030204" pitchFamily="18" charset="0"/>
                          </a:rPr>
                          <m:t>𝑥</m:t>
                        </m:r>
                        <m:r>
                          <a:rPr lang="en-US" altLang="zh-CN" sz="1200" b="0" i="1" dirty="0" err="1" smtClean="0">
                            <a:solidFill>
                              <a:schemeClr val="tx1"/>
                            </a:solidFill>
                            <a:latin typeface="Cambria Math" panose="02040503050406030204" pitchFamily="18" charset="0"/>
                          </a:rPr>
                          <m:t>, </m:t>
                        </m:r>
                        <m:r>
                          <a:rPr lang="en-US" altLang="zh-CN" sz="1200" b="0" i="1" dirty="0" err="1" smtClean="0">
                            <a:solidFill>
                              <a:schemeClr val="tx1"/>
                            </a:solidFill>
                            <a:latin typeface="Cambria Math" panose="02040503050406030204" pitchFamily="18" charset="0"/>
                          </a:rPr>
                          <m:t>𝑦</m:t>
                        </m:r>
                      </m:e>
                    </m:d>
                    <m:r>
                      <a:rPr lang="en-US" altLang="zh-CN" sz="1200" b="0" i="1" dirty="0" smtClean="0">
                        <a:solidFill>
                          <a:schemeClr val="tx1"/>
                        </a:solidFill>
                        <a:latin typeface="Cambria Math" panose="02040503050406030204" pitchFamily="18" charset="0"/>
                        <a:ea typeface="Cambria Math" panose="02040503050406030204" pitchFamily="18" charset="0"/>
                      </a:rPr>
                      <m:t>~</m:t>
                    </m:r>
                    <m:r>
                      <a:rPr lang="zh-CN" altLang="en-US" sz="1200" b="0" i="1" dirty="0" smtClean="0">
                        <a:solidFill>
                          <a:schemeClr val="tx1"/>
                        </a:solidFill>
                        <a:latin typeface="Cambria Math" panose="02040503050406030204" pitchFamily="18" charset="0"/>
                        <a:ea typeface="Cambria Math" panose="02040503050406030204" pitchFamily="18" charset="0"/>
                      </a:rPr>
                      <m:t>𝛾</m:t>
                    </m:r>
                    <m:r>
                      <a:rPr lang="en-US" altLang="zh-CN" sz="1200" b="0" i="1" dirty="0" smtClean="0">
                        <a:solidFill>
                          <a:schemeClr val="tx1"/>
                        </a:solidFill>
                        <a:latin typeface="Cambria Math" panose="02040503050406030204" pitchFamily="18" charset="0"/>
                        <a:ea typeface="Cambria Math" panose="02040503050406030204" pitchFamily="18" charset="0"/>
                      </a:rPr>
                      <m:t>  </m:t>
                    </m:r>
                    <m:r>
                      <a:rPr lang="en-US" altLang="zh-CN" sz="1200" b="0" i="1" dirty="0" smtClean="0">
                        <a:solidFill>
                          <a:schemeClr val="tx1"/>
                        </a:solidFill>
                        <a:latin typeface="Cambria Math" panose="02040503050406030204" pitchFamily="18" charset="0"/>
                        <a:ea typeface="Cambria Math" panose="02040503050406030204" pitchFamily="18" charset="0"/>
                      </a:rPr>
                      <m:t>𝑑𝑒𝑛𝑜𝑡𝑒𝑠</m:t>
                    </m:r>
                    <m:r>
                      <a:rPr lang="en-US" altLang="zh-CN" sz="1200" b="0" i="1" dirty="0" smtClean="0">
                        <a:solidFill>
                          <a:schemeClr val="tx1"/>
                        </a:solidFill>
                        <a:latin typeface="Cambria Math" panose="02040503050406030204" pitchFamily="18" charset="0"/>
                        <a:ea typeface="Cambria Math" panose="02040503050406030204" pitchFamily="18" charset="0"/>
                      </a:rPr>
                      <m:t> </m:t>
                    </m:r>
                  </m:oMath>
                </a14:m>
                <a:r>
                  <a:rPr lang="en-US" altLang="zh-CN" sz="1200" dirty="0">
                    <a:solidFill>
                      <a:schemeClr val="tx1"/>
                    </a:solidFill>
                    <a:latin typeface="Arial" panose="020B0604020202020204" pitchFamily="34" charset="0"/>
                    <a:cs typeface="Arial" panose="020B0604020202020204" pitchFamily="34" charset="0"/>
                  </a:rPr>
                  <a:t>samples under joint distribution </a:t>
                </a:r>
                <a14:m>
                  <m:oMath xmlns:m="http://schemas.openxmlformats.org/officeDocument/2006/math">
                    <m:r>
                      <a:rPr lang="zh-CN" altLang="en-US" sz="1200" i="1" dirty="0">
                        <a:solidFill>
                          <a:schemeClr val="tx1"/>
                        </a:solidFill>
                        <a:latin typeface="Cambria Math" panose="02040503050406030204" pitchFamily="18" charset="0"/>
                        <a:ea typeface="Cambria Math" panose="02040503050406030204" pitchFamily="18" charset="0"/>
                      </a:rPr>
                      <m:t>𝛾</m:t>
                    </m:r>
                  </m:oMath>
                </a14:m>
                <a:r>
                  <a:rPr lang="en-US" altLang="zh-CN" sz="12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zh-CN" sz="1200" i="1" smtClean="0">
                            <a:solidFill>
                              <a:schemeClr val="tx1"/>
                            </a:solidFill>
                            <a:latin typeface="Cambria Math" panose="02040503050406030204" pitchFamily="18" charset="0"/>
                          </a:rPr>
                        </m:ctrlPr>
                      </m:dPr>
                      <m:e>
                        <m:r>
                          <a:rPr lang="en-US" altLang="zh-CN" sz="1200" b="0" i="1" smtClean="0">
                            <a:solidFill>
                              <a:schemeClr val="tx1"/>
                            </a:solidFill>
                            <a:latin typeface="Cambria Math" panose="02040503050406030204" pitchFamily="18" charset="0"/>
                          </a:rPr>
                          <m:t>𝑥</m:t>
                        </m:r>
                        <m:r>
                          <a:rPr lang="en-US" altLang="zh-CN" sz="1200" b="0" i="1" smtClean="0">
                            <a:solidFill>
                              <a:schemeClr val="tx1"/>
                            </a:solidFill>
                            <a:latin typeface="Cambria Math" panose="02040503050406030204" pitchFamily="18" charset="0"/>
                          </a:rPr>
                          <m:t>−</m:t>
                        </m:r>
                        <m:r>
                          <a:rPr lang="en-US" altLang="zh-CN" sz="1200" b="0" i="1" smtClean="0">
                            <a:solidFill>
                              <a:schemeClr val="tx1"/>
                            </a:solidFill>
                            <a:latin typeface="Cambria Math" panose="02040503050406030204" pitchFamily="18" charset="0"/>
                          </a:rPr>
                          <m:t>𝑦</m:t>
                        </m:r>
                      </m:e>
                    </m:d>
                  </m:oMath>
                </a14:m>
                <a:r>
                  <a:rPr lang="en-US" altLang="zh-CN" sz="1200" dirty="0">
                    <a:solidFill>
                      <a:schemeClr val="tx1"/>
                    </a:solidFill>
                    <a:latin typeface="Arial" panose="020B0604020202020204" pitchFamily="34" charset="0"/>
                    <a:cs typeface="Arial" panose="020B0604020202020204" pitchFamily="34" charset="0"/>
                  </a:rPr>
                  <a:t> is sample distance</a:t>
                </a:r>
                <a:r>
                  <a:rPr lang="en-US" altLang="zh-CN" sz="1200" baseline="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1200" i="1" dirty="0" smtClean="0">
                            <a:solidFill>
                              <a:schemeClr val="tx1"/>
                            </a:solidFill>
                            <a:latin typeface="Cambria Math" panose="02040503050406030204" pitchFamily="18" charset="0"/>
                          </a:rPr>
                        </m:ctrlPr>
                      </m:sSubPr>
                      <m:e>
                        <m:r>
                          <a:rPr lang="zh-CN" altLang="en-US" sz="1200" i="1" dirty="0">
                            <a:solidFill>
                              <a:schemeClr val="tx1"/>
                            </a:solidFill>
                            <a:latin typeface="Cambria Math" panose="02040503050406030204" pitchFamily="18" charset="0"/>
                          </a:rPr>
                          <m:t>𝔼</m:t>
                        </m:r>
                      </m:e>
                      <m:sub>
                        <m:r>
                          <a:rPr lang="en-US" altLang="zh-CN" sz="1200" b="0" i="1" dirty="0" smtClean="0">
                            <a:solidFill>
                              <a:schemeClr val="tx1"/>
                            </a:solidFill>
                            <a:latin typeface="Cambria Math" panose="02040503050406030204" pitchFamily="18" charset="0"/>
                          </a:rPr>
                          <m:t>(</m:t>
                        </m:r>
                        <m:r>
                          <a:rPr lang="en-US" altLang="zh-CN" sz="1200" b="0" i="1" dirty="0" smtClean="0">
                            <a:solidFill>
                              <a:schemeClr val="tx1"/>
                            </a:solidFill>
                            <a:latin typeface="Cambria Math" panose="02040503050406030204" pitchFamily="18" charset="0"/>
                          </a:rPr>
                          <m:t>𝑥</m:t>
                        </m:r>
                        <m:r>
                          <a:rPr lang="en-US" altLang="zh-CN" sz="1200" b="0" i="1" dirty="0" smtClean="0">
                            <a:solidFill>
                              <a:schemeClr val="tx1"/>
                            </a:solidFill>
                            <a:latin typeface="Cambria Math" panose="02040503050406030204" pitchFamily="18" charset="0"/>
                          </a:rPr>
                          <m:t>,</m:t>
                        </m:r>
                        <m:r>
                          <a:rPr lang="en-US" altLang="zh-CN" sz="1200" b="0" i="1" dirty="0" smtClean="0">
                            <a:solidFill>
                              <a:schemeClr val="tx1"/>
                            </a:solidFill>
                            <a:latin typeface="Cambria Math" panose="02040503050406030204" pitchFamily="18" charset="0"/>
                          </a:rPr>
                          <m:t>𝑦</m:t>
                        </m:r>
                        <m:r>
                          <a:rPr lang="en-US" altLang="zh-CN" sz="1200" b="0" i="1" dirty="0" smtClean="0">
                            <a:solidFill>
                              <a:schemeClr val="tx1"/>
                            </a:solidFill>
                            <a:latin typeface="Cambria Math" panose="02040503050406030204" pitchFamily="18" charset="0"/>
                          </a:rPr>
                          <m:t>)~</m:t>
                        </m:r>
                        <m:r>
                          <a:rPr lang="zh-CN" altLang="en-US" sz="1200" b="0" i="1" dirty="0" smtClean="0">
                            <a:solidFill>
                              <a:schemeClr val="tx1"/>
                            </a:solidFill>
                            <a:latin typeface="Cambria Math" panose="02040503050406030204" pitchFamily="18" charset="0"/>
                            <a:ea typeface="Cambria Math" panose="02040503050406030204" pitchFamily="18" charset="0"/>
                          </a:rPr>
                          <m:t>𝛾</m:t>
                        </m:r>
                      </m:sub>
                    </m:sSub>
                    <m:r>
                      <a:rPr lang="en-US" altLang="zh-CN" sz="1200" i="1" dirty="0" smtClean="0">
                        <a:solidFill>
                          <a:schemeClr val="tx1"/>
                        </a:solidFill>
                        <a:latin typeface="Cambria Math" panose="02040503050406030204" pitchFamily="18" charset="0"/>
                      </a:rPr>
                      <m:t>[</m:t>
                    </m:r>
                    <m:d>
                      <m:dPr>
                        <m:begChr m:val="‖"/>
                        <m:endChr m:val="‖"/>
                        <m:ctrlPr>
                          <a:rPr lang="en-US" altLang="zh-CN" sz="1200" i="1" dirty="0" smtClean="0">
                            <a:solidFill>
                              <a:schemeClr val="tx1"/>
                            </a:solidFill>
                            <a:latin typeface="Cambria Math" panose="02040503050406030204" pitchFamily="18" charset="0"/>
                          </a:rPr>
                        </m:ctrlPr>
                      </m:dPr>
                      <m:e>
                        <m:r>
                          <a:rPr lang="en-US" altLang="zh-CN" sz="1200" i="1" dirty="0" smtClean="0">
                            <a:solidFill>
                              <a:schemeClr val="tx1"/>
                            </a:solidFill>
                            <a:latin typeface="Cambria Math" panose="02040503050406030204" pitchFamily="18" charset="0"/>
                          </a:rPr>
                          <m:t>𝑥</m:t>
                        </m:r>
                        <m:r>
                          <a:rPr lang="en-US" altLang="zh-CN" sz="1200" i="1" dirty="0" smtClean="0">
                            <a:solidFill>
                              <a:schemeClr val="tx1"/>
                            </a:solidFill>
                            <a:latin typeface="Cambria Math" panose="02040503050406030204" pitchFamily="18" charset="0"/>
                          </a:rPr>
                          <m:t>−</m:t>
                        </m:r>
                        <m:r>
                          <a:rPr lang="en-US" altLang="zh-CN" sz="1200" i="1" dirty="0" smtClean="0">
                            <a:solidFill>
                              <a:schemeClr val="tx1"/>
                            </a:solidFill>
                            <a:latin typeface="Cambria Math" panose="02040503050406030204" pitchFamily="18" charset="0"/>
                          </a:rPr>
                          <m:t>𝑦</m:t>
                        </m:r>
                      </m:e>
                    </m:d>
                    <m:r>
                      <a:rPr lang="en-US" altLang="zh-CN" sz="1200" b="0" i="1" dirty="0" smtClean="0">
                        <a:solidFill>
                          <a:schemeClr val="tx1"/>
                        </a:solidFill>
                        <a:latin typeface="Cambria Math" panose="02040503050406030204" pitchFamily="18" charset="0"/>
                      </a:rPr>
                      <m:t>]</m:t>
                    </m:r>
                  </m:oMath>
                </a14:m>
                <a:r>
                  <a:rPr lang="en-US" altLang="zh-CN" sz="1200" dirty="0">
                    <a:solidFill>
                      <a:schemeClr val="tx1"/>
                    </a:solidFill>
                    <a:latin typeface="Arial" panose="020B0604020202020204" pitchFamily="34" charset="0"/>
                    <a:cs typeface="Arial" panose="020B0604020202020204" pitchFamily="34" charset="0"/>
                  </a:rPr>
                  <a:t>shows expectation of distance for sample </a:t>
                </a:r>
                <a14:m>
                  <m:oMath xmlns:m="http://schemas.openxmlformats.org/officeDocument/2006/math">
                    <m:r>
                      <a:rPr lang="en-US" altLang="zh-CN" sz="1200" i="1" dirty="0">
                        <a:solidFill>
                          <a:schemeClr val="tx1"/>
                        </a:solidFill>
                        <a:latin typeface="Cambria Math" panose="02040503050406030204" pitchFamily="18" charset="0"/>
                      </a:rPr>
                      <m:t>𝑥</m:t>
                    </m:r>
                  </m:oMath>
                </a14:m>
                <a:r>
                  <a:rPr lang="en-US" altLang="zh-CN" sz="1200" dirty="0">
                    <a:solidFill>
                      <a:schemeClr val="tx1"/>
                    </a:solidFill>
                    <a:latin typeface="Arial" panose="020B0604020202020204" pitchFamily="34" charset="0"/>
                    <a:cs typeface="Arial" panose="020B0604020202020204" pitchFamily="34" charset="0"/>
                  </a:rPr>
                  <a:t> and </a:t>
                </a:r>
                <a14:m>
                  <m:oMath xmlns:m="http://schemas.openxmlformats.org/officeDocument/2006/math">
                    <m:r>
                      <a:rPr lang="en-US" altLang="zh-CN" sz="1200" i="1" dirty="0">
                        <a:solidFill>
                          <a:schemeClr val="tx1"/>
                        </a:solidFill>
                        <a:latin typeface="Cambria Math" panose="02040503050406030204" pitchFamily="18" charset="0"/>
                      </a:rPr>
                      <m:t>𝑦</m:t>
                    </m:r>
                  </m:oMath>
                </a14:m>
                <a:r>
                  <a:rPr lang="en-US" altLang="zh-CN" sz="1200" dirty="0">
                    <a:solidFill>
                      <a:schemeClr val="tx1"/>
                    </a:solidFill>
                    <a:latin typeface="Arial" panose="020B0604020202020204" pitchFamily="34" charset="0"/>
                    <a:cs typeface="Arial" panose="020B0604020202020204" pitchFamily="34" charset="0"/>
                  </a:rPr>
                  <a:t> under joint  distribution </a:t>
                </a:r>
                <a14:m>
                  <m:oMath xmlns:m="http://schemas.openxmlformats.org/officeDocument/2006/math">
                    <m:r>
                      <a:rPr lang="zh-CN" altLang="en-US" sz="1200" i="1" dirty="0">
                        <a:solidFill>
                          <a:schemeClr val="tx1"/>
                        </a:solidFill>
                        <a:latin typeface="Cambria Math" panose="02040503050406030204" pitchFamily="18" charset="0"/>
                        <a:ea typeface="Cambria Math" panose="02040503050406030204" pitchFamily="18" charset="0"/>
                      </a:rPr>
                      <m:t>𝛾</m:t>
                    </m:r>
                  </m:oMath>
                </a14:m>
                <a:endParaRPr lang="zh-CN" altLang="en-US" dirty="0"/>
              </a:p>
            </p:txBody>
          </p:sp>
        </mc:Choice>
        <mc:Fallback xmlns="">
          <p:sp>
            <p:nvSpPr>
              <p:cNvPr id="3" name="备注占位符 2"/>
              <p:cNvSpPr>
                <a:spLocks noGrp="1"/>
              </p:cNvSpPr>
              <p:nvPr>
                <p:ph type="body" idx="1"/>
              </p:nvPr>
            </p:nvSpPr>
            <p:spPr/>
            <p:txBody>
              <a:bodyPr/>
              <a:lstStyle/>
              <a:p>
                <a:pPr>
                  <a:lnSpc>
                    <a:spcPct val="125000"/>
                  </a:lnSpc>
                </a:pPr>
                <a:r>
                  <a:rPr lang="en-US" altLang="zh-CN" sz="1200" b="0" i="0" dirty="0">
                    <a:solidFill>
                      <a:srgbClr val="FF0000"/>
                    </a:solidFill>
                  </a:rPr>
                  <a:t>Wasserstein distance is </a:t>
                </a:r>
                <a:r>
                  <a:rPr lang="en-US" altLang="zh-CN" sz="1200" dirty="0">
                    <a:solidFill>
                      <a:schemeClr val="tx1"/>
                    </a:solidFill>
                    <a:latin typeface="Arial" panose="020B0604020202020204" pitchFamily="34" charset="0"/>
                    <a:cs typeface="Arial" panose="020B0604020202020204" pitchFamily="34" charset="0"/>
                  </a:rPr>
                  <a:t>used to measure the distance between two distributions,</a:t>
                </a:r>
                <a:r>
                  <a:rPr lang="en-US" altLang="zh-CN" sz="1200" b="0" i="0" dirty="0">
                    <a:solidFill>
                      <a:srgbClr val="FF0000"/>
                    </a:solidFill>
                  </a:rPr>
                  <a:t>w</a:t>
                </a:r>
                <a:r>
                  <a:rPr lang="en-US" altLang="zh-CN" sz="1200" b="0" i="0">
                    <a:latin typeface="Cambria Math" panose="02040503050406030204" pitchFamily="18" charset="0"/>
                    <a:ea typeface="Cambria Math" panose="02040503050406030204" pitchFamily="18" charset="0"/>
                  </a:rPr>
                  <a:t>here </a:t>
                </a:r>
                <a:r>
                  <a:rPr lang="en-US" altLang="zh-CN" sz="1200" i="0">
                    <a:solidFill>
                      <a:schemeClr val="tx1"/>
                    </a:solidFill>
                    <a:latin typeface="Cambria Math" panose="02040503050406030204" pitchFamily="18" charset="0"/>
                    <a:ea typeface="Cambria Math" panose="02040503050406030204" pitchFamily="18" charset="0"/>
                  </a:rPr>
                  <a:t>∏</a:t>
                </a:r>
                <a:r>
                  <a:rPr lang="en-US" altLang="zh-CN" sz="1200" b="0" i="0">
                    <a:solidFill>
                      <a:schemeClr val="tx1"/>
                    </a:solidFill>
                    <a:latin typeface="Cambria Math" panose="02040503050406030204" pitchFamily="18" charset="0"/>
                    <a:ea typeface="Cambria Math" panose="02040503050406030204" pitchFamily="18" charset="0"/>
                  </a:rPr>
                  <a:t>(𝑃_1,𝑃_2)</a:t>
                </a:r>
                <a:r>
                  <a:rPr lang="en-US" altLang="zh-CN" sz="1200" dirty="0">
                    <a:solidFill>
                      <a:schemeClr val="tx1"/>
                    </a:solidFill>
                    <a:latin typeface="Arial" panose="020B0604020202020204" pitchFamily="34" charset="0"/>
                    <a:cs typeface="Arial" panose="020B0604020202020204" pitchFamily="34" charset="0"/>
                  </a:rPr>
                  <a:t>is  the set of all possible joint distribution of </a:t>
                </a:r>
                <a:r>
                  <a:rPr lang="en-US" altLang="zh-CN" sz="1200" i="0">
                    <a:solidFill>
                      <a:schemeClr val="tx1"/>
                    </a:solidFill>
                    <a:latin typeface="Cambria Math" panose="02040503050406030204" pitchFamily="18" charset="0"/>
                    <a:ea typeface="Cambria Math" panose="02040503050406030204" pitchFamily="18" charset="0"/>
                  </a:rPr>
                  <a:t>𝑃_1</a:t>
                </a:r>
                <a:r>
                  <a:rPr lang="en-US" altLang="zh-CN" sz="1200" b="0" i="0">
                    <a:solidFill>
                      <a:schemeClr val="tx1"/>
                    </a:solidFill>
                    <a:latin typeface="Cambria Math" panose="02040503050406030204" pitchFamily="18" charset="0"/>
                    <a:ea typeface="Cambria Math" panose="02040503050406030204" pitchFamily="18" charset="0"/>
                  </a:rPr>
                  <a:t>  </a:t>
                </a:r>
                <a:r>
                  <a:rPr lang="en-US" altLang="zh-CN" sz="1200" dirty="0">
                    <a:solidFill>
                      <a:schemeClr val="tx1"/>
                    </a:solidFill>
                    <a:latin typeface="Arial" panose="020B0604020202020204" pitchFamily="34" charset="0"/>
                    <a:ea typeface="Cambria Math" panose="02040503050406030204" pitchFamily="18" charset="0"/>
                    <a:cs typeface="Arial" panose="020B0604020202020204" pitchFamily="34" charset="0"/>
                  </a:rPr>
                  <a:t>and </a:t>
                </a:r>
                <a:r>
                  <a:rPr lang="en-US" altLang="zh-CN" sz="1200" i="0">
                    <a:solidFill>
                      <a:schemeClr val="tx1"/>
                    </a:solidFill>
                    <a:latin typeface="Cambria Math" panose="02040503050406030204" pitchFamily="18" charset="0"/>
                    <a:ea typeface="Cambria Math" panose="02040503050406030204" pitchFamily="18" charset="0"/>
                  </a:rPr>
                  <a:t>𝑃_2</a:t>
                </a:r>
                <a:r>
                  <a:rPr lang="en-US" altLang="zh-CN" sz="1200" dirty="0">
                    <a:solidFill>
                      <a:schemeClr val="tx1"/>
                    </a:solidFill>
                    <a:latin typeface="Arial" panose="020B0604020202020204" pitchFamily="34" charset="0"/>
                    <a:cs typeface="Arial" panose="020B0604020202020204" pitchFamily="34" charset="0"/>
                  </a:rPr>
                  <a:t>.</a:t>
                </a:r>
                <a:r>
                  <a:rPr lang="en-US" altLang="zh-CN" sz="1200" baseline="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 </a:t>
                </a:r>
                <a:r>
                  <a:rPr lang="en-US" altLang="zh-CN" sz="1200" b="0" i="0" dirty="0">
                    <a:solidFill>
                      <a:schemeClr val="tx1"/>
                    </a:solidFill>
                    <a:latin typeface="Cambria Math" panose="02040503050406030204" pitchFamily="18" charset="0"/>
                  </a:rPr>
                  <a:t>(</a:t>
                </a:r>
                <a:r>
                  <a:rPr lang="en-US" altLang="zh-CN" sz="1200" b="0" i="0" dirty="0" err="1">
                    <a:solidFill>
                      <a:schemeClr val="tx1"/>
                    </a:solidFill>
                    <a:latin typeface="Cambria Math" panose="02040503050406030204" pitchFamily="18" charset="0"/>
                  </a:rPr>
                  <a:t>𝑥, 𝑦</a:t>
                </a:r>
                <a:r>
                  <a:rPr lang="en-US" altLang="zh-CN" sz="1200" b="0" i="0" dirty="0">
                    <a:solidFill>
                      <a:schemeClr val="tx1"/>
                    </a:solidFill>
                    <a:latin typeface="Cambria Math" panose="02040503050406030204" pitchFamily="18" charset="0"/>
                  </a:rPr>
                  <a:t>)</a:t>
                </a:r>
                <a:r>
                  <a:rPr lang="en-US" altLang="zh-CN" sz="1200" b="0" i="0" dirty="0">
                    <a:solidFill>
                      <a:schemeClr val="tx1"/>
                    </a:solidFill>
                    <a:latin typeface="Cambria Math" panose="02040503050406030204" pitchFamily="18" charset="0"/>
                    <a:ea typeface="Cambria Math" panose="02040503050406030204" pitchFamily="18" charset="0"/>
                  </a:rPr>
                  <a:t>~</a:t>
                </a:r>
                <a:r>
                  <a:rPr lang="zh-CN" altLang="en-US" sz="1200" b="0" i="0" dirty="0">
                    <a:solidFill>
                      <a:schemeClr val="tx1"/>
                    </a:solidFill>
                    <a:latin typeface="Cambria Math" panose="02040503050406030204" pitchFamily="18" charset="0"/>
                    <a:ea typeface="Cambria Math" panose="02040503050406030204" pitchFamily="18" charset="0"/>
                  </a:rPr>
                  <a:t>𝛾</a:t>
                </a:r>
                <a:r>
                  <a:rPr lang="en-US" altLang="zh-CN" sz="1200" b="0" i="0" dirty="0">
                    <a:solidFill>
                      <a:schemeClr val="tx1"/>
                    </a:solidFill>
                    <a:latin typeface="Cambria Math" panose="02040503050406030204" pitchFamily="18" charset="0"/>
                    <a:ea typeface="Cambria Math" panose="02040503050406030204" pitchFamily="18" charset="0"/>
                  </a:rPr>
                  <a:t>  𝑑𝑒𝑛𝑜𝑡𝑒𝑠 </a:t>
                </a:r>
                <a:r>
                  <a:rPr lang="en-US" altLang="zh-CN" sz="1200" dirty="0">
                    <a:solidFill>
                      <a:schemeClr val="tx1"/>
                    </a:solidFill>
                    <a:latin typeface="Arial" panose="020B0604020202020204" pitchFamily="34" charset="0"/>
                    <a:cs typeface="Arial" panose="020B0604020202020204" pitchFamily="34" charset="0"/>
                  </a:rPr>
                  <a:t>samples under joint distribution </a:t>
                </a:r>
                <a:r>
                  <a:rPr lang="zh-CN" altLang="en-US" sz="1200" i="0" dirty="0">
                    <a:solidFill>
                      <a:schemeClr val="tx1"/>
                    </a:solidFill>
                    <a:latin typeface="Cambria Math" panose="02040503050406030204" pitchFamily="18" charset="0"/>
                    <a:ea typeface="Cambria Math" panose="02040503050406030204" pitchFamily="18" charset="0"/>
                  </a:rPr>
                  <a:t>𝛾</a:t>
                </a:r>
                <a:r>
                  <a:rPr lang="en-US" altLang="zh-CN" sz="1200" dirty="0">
                    <a:solidFill>
                      <a:schemeClr val="tx1"/>
                    </a:solidFill>
                    <a:latin typeface="Arial" panose="020B0604020202020204" pitchFamily="34" charset="0"/>
                    <a:cs typeface="Arial" panose="020B0604020202020204" pitchFamily="34" charset="0"/>
                  </a:rPr>
                  <a:t>  </a:t>
                </a:r>
                <a:r>
                  <a:rPr lang="en-US" altLang="zh-CN" sz="1200" i="0">
                    <a:solidFill>
                      <a:schemeClr val="tx1"/>
                    </a:solidFill>
                    <a:latin typeface="Cambria Math" panose="02040503050406030204" pitchFamily="18" charset="0"/>
                  </a:rPr>
                  <a:t>‖</a:t>
                </a:r>
                <a:r>
                  <a:rPr lang="en-US" altLang="zh-CN" sz="1200" b="0" i="0">
                    <a:solidFill>
                      <a:schemeClr val="tx1"/>
                    </a:solidFill>
                    <a:latin typeface="Cambria Math" panose="02040503050406030204" pitchFamily="18" charset="0"/>
                  </a:rPr>
                  <a:t>𝑥−𝑦‖</a:t>
                </a:r>
                <a:r>
                  <a:rPr lang="en-US" altLang="zh-CN" sz="1200" dirty="0">
                    <a:solidFill>
                      <a:schemeClr val="tx1"/>
                    </a:solidFill>
                    <a:latin typeface="Arial" panose="020B0604020202020204" pitchFamily="34" charset="0"/>
                    <a:cs typeface="Arial" panose="020B0604020202020204" pitchFamily="34" charset="0"/>
                  </a:rPr>
                  <a:t> is sample distance</a:t>
                </a:r>
                <a:r>
                  <a:rPr lang="en-US" altLang="zh-CN" sz="1200" baseline="0" dirty="0">
                    <a:solidFill>
                      <a:schemeClr val="tx1"/>
                    </a:solidFill>
                    <a:latin typeface="Arial" panose="020B0604020202020204" pitchFamily="34" charset="0"/>
                    <a:cs typeface="Arial" panose="020B0604020202020204" pitchFamily="34" charset="0"/>
                  </a:rPr>
                  <a:t> </a:t>
                </a:r>
                <a:r>
                  <a:rPr lang="en-US" altLang="zh-CN" sz="1200" dirty="0">
                    <a:solidFill>
                      <a:schemeClr val="tx1"/>
                    </a:solidFill>
                    <a:latin typeface="Arial" panose="020B0604020202020204" pitchFamily="34" charset="0"/>
                    <a:cs typeface="Arial" panose="020B0604020202020204" pitchFamily="34" charset="0"/>
                  </a:rPr>
                  <a:t> </a:t>
                </a:r>
                <a:r>
                  <a:rPr lang="zh-CN" altLang="en-US" sz="1200" i="0" dirty="0">
                    <a:solidFill>
                      <a:schemeClr val="tx1"/>
                    </a:solidFill>
                    <a:latin typeface="Cambria Math" panose="02040503050406030204" pitchFamily="18" charset="0"/>
                  </a:rPr>
                  <a:t>𝔼</a:t>
                </a:r>
                <a:r>
                  <a:rPr lang="en-US" altLang="zh-CN" sz="1200" i="0" dirty="0">
                    <a:solidFill>
                      <a:schemeClr val="tx1"/>
                    </a:solidFill>
                    <a:latin typeface="Cambria Math" panose="02040503050406030204" pitchFamily="18" charset="0"/>
                  </a:rPr>
                  <a:t>_(</a:t>
                </a:r>
                <a:r>
                  <a:rPr lang="en-US" altLang="zh-CN" sz="1200" b="0" i="0" dirty="0">
                    <a:solidFill>
                      <a:schemeClr val="tx1"/>
                    </a:solidFill>
                    <a:latin typeface="Cambria Math" panose="02040503050406030204" pitchFamily="18" charset="0"/>
                  </a:rPr>
                  <a:t>(𝑥,𝑦)~</a:t>
                </a:r>
                <a:r>
                  <a:rPr lang="zh-CN" altLang="en-US" sz="1200" b="0" i="0" dirty="0">
                    <a:solidFill>
                      <a:schemeClr val="tx1"/>
                    </a:solidFill>
                    <a:latin typeface="Cambria Math" panose="02040503050406030204" pitchFamily="18" charset="0"/>
                    <a:ea typeface="Cambria Math" panose="02040503050406030204" pitchFamily="18" charset="0"/>
                  </a:rPr>
                  <a:t>𝛾</a:t>
                </a:r>
                <a:r>
                  <a:rPr lang="en-US" altLang="zh-CN" sz="1200" b="0" i="0" dirty="0">
                    <a:solidFill>
                      <a:schemeClr val="tx1"/>
                    </a:solidFill>
                    <a:latin typeface="Cambria Math" panose="02040503050406030204" pitchFamily="18" charset="0"/>
                    <a:ea typeface="Cambria Math" panose="02040503050406030204" pitchFamily="18" charset="0"/>
                  </a:rPr>
                  <a:t>) </a:t>
                </a:r>
                <a:r>
                  <a:rPr lang="en-US" altLang="zh-CN" sz="1200" i="0" dirty="0">
                    <a:solidFill>
                      <a:schemeClr val="tx1"/>
                    </a:solidFill>
                    <a:latin typeface="Cambria Math" panose="02040503050406030204" pitchFamily="18" charset="0"/>
                  </a:rPr>
                  <a:t>[‖𝑥−𝑦‖</a:t>
                </a:r>
                <a:r>
                  <a:rPr lang="en-US" altLang="zh-CN" sz="1200" b="0" i="0" dirty="0">
                    <a:solidFill>
                      <a:schemeClr val="tx1"/>
                    </a:solidFill>
                    <a:latin typeface="Cambria Math" panose="02040503050406030204" pitchFamily="18" charset="0"/>
                  </a:rPr>
                  <a:t>]</a:t>
                </a:r>
                <a:r>
                  <a:rPr lang="en-US" altLang="zh-CN" sz="1200" dirty="0">
                    <a:solidFill>
                      <a:schemeClr val="tx1"/>
                    </a:solidFill>
                    <a:latin typeface="Arial" panose="020B0604020202020204" pitchFamily="34" charset="0"/>
                    <a:cs typeface="Arial" panose="020B0604020202020204" pitchFamily="34" charset="0"/>
                  </a:rPr>
                  <a:t>shows expectation of distance for sample </a:t>
                </a:r>
                <a:r>
                  <a:rPr lang="en-US" altLang="zh-CN" sz="1200" i="0" dirty="0">
                    <a:solidFill>
                      <a:schemeClr val="tx1"/>
                    </a:solidFill>
                    <a:latin typeface="Cambria Math" panose="02040503050406030204" pitchFamily="18" charset="0"/>
                  </a:rPr>
                  <a:t>𝑥</a:t>
                </a:r>
                <a:r>
                  <a:rPr lang="en-US" altLang="zh-CN" sz="1200" dirty="0">
                    <a:solidFill>
                      <a:schemeClr val="tx1"/>
                    </a:solidFill>
                    <a:latin typeface="Arial" panose="020B0604020202020204" pitchFamily="34" charset="0"/>
                    <a:cs typeface="Arial" panose="020B0604020202020204" pitchFamily="34" charset="0"/>
                  </a:rPr>
                  <a:t> and </a:t>
                </a:r>
                <a:r>
                  <a:rPr lang="en-US" altLang="zh-CN" sz="1200" i="0" dirty="0">
                    <a:solidFill>
                      <a:schemeClr val="tx1"/>
                    </a:solidFill>
                    <a:latin typeface="Cambria Math" panose="02040503050406030204" pitchFamily="18" charset="0"/>
                  </a:rPr>
                  <a:t>𝑦</a:t>
                </a:r>
                <a:r>
                  <a:rPr lang="en-US" altLang="zh-CN" sz="1200" dirty="0">
                    <a:solidFill>
                      <a:schemeClr val="tx1"/>
                    </a:solidFill>
                    <a:latin typeface="Arial" panose="020B0604020202020204" pitchFamily="34" charset="0"/>
                    <a:cs typeface="Arial" panose="020B0604020202020204" pitchFamily="34" charset="0"/>
                  </a:rPr>
                  <a:t> under joint  distribution </a:t>
                </a:r>
                <a:r>
                  <a:rPr lang="zh-CN" altLang="en-US" sz="1200" i="0" dirty="0">
                    <a:solidFill>
                      <a:schemeClr val="tx1"/>
                    </a:solidFill>
                    <a:latin typeface="Cambria Math" panose="02040503050406030204" pitchFamily="18" charset="0"/>
                    <a:ea typeface="Cambria Math" panose="02040503050406030204" pitchFamily="18" charset="0"/>
                  </a:rPr>
                  <a:t>𝛾</a:t>
                </a:r>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14</a:t>
            </a:fld>
            <a:endParaRPr lang="zh-CN" altLang="en-US"/>
          </a:p>
        </p:txBody>
      </p:sp>
    </p:spTree>
    <p:extLst>
      <p:ext uri="{BB962C8B-B14F-4D97-AF65-F5344CB8AC3E}">
        <p14:creationId xmlns:p14="http://schemas.microsoft.com/office/powerpoint/2010/main" val="2686137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Probability metrics represent distance functions on the space of probability distributions. </a:t>
                </a:r>
                <a:r>
                  <a:rPr lang="en-US" altLang="zh-CN" sz="1200" b="1" i="0" u="none" strike="noStrike" kern="1200" baseline="0" dirty="0">
                    <a:solidFill>
                      <a:schemeClr val="tx1"/>
                    </a:solidFill>
                    <a:latin typeface="+mn-lt"/>
                    <a:ea typeface="+mn-ea"/>
                    <a:cs typeface="+mn-cs"/>
                  </a:rPr>
                  <a:t>A general class of </a:t>
                </a:r>
                <a:r>
                  <a:rPr lang="en-US" altLang="zh-CN" sz="1200" dirty="0">
                    <a:latin typeface="Arial" panose="020B0604020202020204" pitchFamily="34" charset="0"/>
                    <a:cs typeface="Arial" panose="020B0604020202020204" pitchFamily="34" charset="0"/>
                  </a:rPr>
                  <a:t>Bulldozing </a:t>
                </a:r>
                <a:r>
                  <a:rPr lang="en-US" altLang="zh-CN" sz="1200" b="1" i="0" u="none" strike="noStrike" kern="1200" baseline="0" dirty="0">
                    <a:solidFill>
                      <a:schemeClr val="tx1"/>
                    </a:solidFill>
                    <a:latin typeface="+mn-lt"/>
                    <a:ea typeface="+mn-ea"/>
                    <a:cs typeface="+mn-cs"/>
                  </a:rPr>
                  <a:t>Distances</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just like </a:t>
                </a:r>
                <a:r>
                  <a:rPr lang="en-US" altLang="zh-CN" sz="1200" dirty="0">
                    <a:latin typeface="Arial" panose="020B0604020202020204" pitchFamily="34" charset="0"/>
                    <a:cs typeface="Arial" panose="020B0604020202020204" pitchFamily="34" charset="0"/>
                  </a:rPr>
                  <a:t>Move mass </a:t>
                </a:r>
                <a14:m>
                  <m:oMath xmlns:m="http://schemas.openxmlformats.org/officeDocument/2006/math">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𝑃</m:t>
                        </m:r>
                      </m:e>
                      <m:sub>
                        <m:r>
                          <a:rPr lang="en-US" altLang="zh-CN" sz="1200" i="1">
                            <a:latin typeface="Cambria Math" panose="02040503050406030204" pitchFamily="18" charset="0"/>
                            <a:ea typeface="Cambria Math" panose="02040503050406030204" pitchFamily="18" charset="0"/>
                          </a:rPr>
                          <m:t>1</m:t>
                        </m:r>
                      </m:sub>
                    </m:sSub>
                    <m:r>
                      <a:rPr lang="en-US" altLang="zh-CN" sz="1200" i="1">
                        <a:latin typeface="Cambria Math" panose="02040503050406030204" pitchFamily="18" charset="0"/>
                        <a:ea typeface="Cambria Math" panose="02040503050406030204" pitchFamily="18" charset="0"/>
                      </a:rPr>
                      <m:t> </m:t>
                    </m:r>
                  </m:oMath>
                </a14:m>
                <a:r>
                  <a:rPr lang="en-US" altLang="zh-CN" sz="1200" dirty="0">
                    <a:latin typeface="Arial" panose="020B0604020202020204" pitchFamily="34" charset="0"/>
                    <a:cs typeface="Arial" panose="020B0604020202020204" pitchFamily="34" charset="0"/>
                  </a:rPr>
                  <a:t> into the shape and position of </a:t>
                </a:r>
                <a14:m>
                  <m:oMath xmlns:m="http://schemas.openxmlformats.org/officeDocument/2006/math">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𝑃</m:t>
                        </m:r>
                      </m:e>
                      <m:sub>
                        <m:r>
                          <a:rPr lang="en-US" altLang="zh-CN" sz="1200" i="1">
                            <a:latin typeface="Cambria Math" panose="02040503050406030204" pitchFamily="18" charset="0"/>
                            <a:ea typeface="Cambria Math" panose="02040503050406030204" pitchFamily="18" charset="0"/>
                          </a:rPr>
                          <m:t>2</m:t>
                        </m:r>
                      </m:sub>
                    </m:sSub>
                  </m:oMath>
                </a14:m>
                <a:r>
                  <a:rPr lang="en-US" altLang="zh-CN" sz="1200" dirty="0">
                    <a:latin typeface="Arial" panose="020B0604020202020204" pitchFamily="34" charset="0"/>
                    <a:cs typeface="Arial" panose="020B0604020202020204" pitchFamily="34" charset="0"/>
                  </a:rPr>
                  <a:t>. Bulldozing cost : amount of moving soil multiplied by the distance the soil moves.</a:t>
                </a:r>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US" altLang="zh-CN" sz="1200" b="0" i="0" u="none" strike="noStrike" kern="1200" baseline="0" dirty="0">
                    <a:solidFill>
                      <a:schemeClr val="tx1"/>
                    </a:solidFill>
                    <a:latin typeface="+mn-lt"/>
                    <a:ea typeface="+mn-ea"/>
                    <a:cs typeface="+mn-cs"/>
                  </a:rPr>
                  <a:t>The decision variable can be viewed as a transportation plan for moving a mass distribution described by P1 to another one described by P2. Thus, the Wasserstein distance between P1 and P2 represents the cost of an optimal mass transportation plan,</a:t>
                </a:r>
              </a:p>
              <a:p>
                <a:pPr>
                  <a:lnSpc>
                    <a:spcPct val="125000"/>
                  </a:lnSpc>
                </a:pPr>
                <a14:m>
                  <m:oMath xmlns:m="http://schemas.openxmlformats.org/officeDocument/2006/math">
                    <m:r>
                      <a:rPr lang="en-US" altLang="zh-CN" sz="1200" i="1" smtClean="0">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𝑃</m:t>
                        </m:r>
                      </m:e>
                      <m:sub>
                        <m:r>
                          <a:rPr lang="en-US" altLang="zh-CN" sz="1200" i="1">
                            <a:latin typeface="Cambria Math" panose="02040503050406030204" pitchFamily="18" charset="0"/>
                            <a:ea typeface="Cambria Math" panose="02040503050406030204" pitchFamily="18" charset="0"/>
                          </a:rPr>
                          <m:t>1</m:t>
                        </m:r>
                      </m:sub>
                    </m:sSub>
                    <m:r>
                      <a:rPr lang="en-US" altLang="zh-CN" sz="1200" i="1">
                        <a:latin typeface="Cambria Math" panose="02040503050406030204" pitchFamily="18" charset="0"/>
                        <a:ea typeface="Cambria Math" panose="02040503050406030204" pitchFamily="18" charset="0"/>
                      </a:rPr>
                      <m:t>,</m:t>
                    </m:r>
                    <m:sSub>
                      <m:sSubPr>
                        <m:ctrlPr>
                          <a:rPr lang="en-US" altLang="zh-CN" sz="1200" i="1">
                            <a:latin typeface="Cambria Math" panose="02040503050406030204" pitchFamily="18" charset="0"/>
                            <a:ea typeface="Cambria Math" panose="02040503050406030204" pitchFamily="18" charset="0"/>
                          </a:rPr>
                        </m:ctrlPr>
                      </m:sSubPr>
                      <m:e>
                        <m:r>
                          <a:rPr lang="en-US" altLang="zh-CN" sz="1200" i="1">
                            <a:latin typeface="Cambria Math" panose="02040503050406030204" pitchFamily="18" charset="0"/>
                            <a:ea typeface="Cambria Math" panose="02040503050406030204" pitchFamily="18" charset="0"/>
                          </a:rPr>
                          <m:t>𝑃</m:t>
                        </m:r>
                      </m:e>
                      <m:sub>
                        <m:r>
                          <a:rPr lang="en-US" altLang="zh-CN" sz="1200" i="1">
                            <a:latin typeface="Cambria Math" panose="02040503050406030204" pitchFamily="18" charset="0"/>
                            <a:ea typeface="Cambria Math" panose="02040503050406030204" pitchFamily="18" charset="0"/>
                          </a:rPr>
                          <m:t>2</m:t>
                        </m:r>
                      </m:sub>
                    </m:sSub>
                    <m:r>
                      <a:rPr lang="en-US" altLang="zh-CN" sz="1200" i="1">
                        <a:latin typeface="Cambria Math" panose="02040503050406030204" pitchFamily="18" charset="0"/>
                        <a:ea typeface="Cambria Math" panose="02040503050406030204" pitchFamily="18" charset="0"/>
                      </a:rPr>
                      <m:t>)</m:t>
                    </m:r>
                  </m:oMath>
                </a14:m>
                <a:r>
                  <a:rPr lang="en-US" altLang="zh-CN" sz="1200" dirty="0">
                    <a:latin typeface="Arial" panose="020B0604020202020204" pitchFamily="34" charset="0"/>
                    <a:cs typeface="Arial" panose="020B0604020202020204" pitchFamily="34" charset="0"/>
                  </a:rPr>
                  <a:t>: transportation plan</a:t>
                </a:r>
                <a:r>
                  <a:rPr lang="en-US" altLang="zh-CN" sz="1200" baseline="0" dirty="0">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zh-CN" sz="1200" i="1">
                            <a:latin typeface="Cambria Math" panose="02040503050406030204" pitchFamily="18" charset="0"/>
                          </a:rPr>
                        </m:ctrlPr>
                      </m:dPr>
                      <m:e>
                        <m:r>
                          <a:rPr lang="en-US" altLang="zh-CN" sz="1200" i="1">
                            <a:latin typeface="Cambria Math" panose="02040503050406030204" pitchFamily="18" charset="0"/>
                          </a:rPr>
                          <m:t>𝑥</m:t>
                        </m:r>
                        <m:r>
                          <a:rPr lang="en-US" altLang="zh-CN" sz="1200" i="1">
                            <a:latin typeface="Cambria Math" panose="02040503050406030204" pitchFamily="18" charset="0"/>
                          </a:rPr>
                          <m:t>−</m:t>
                        </m:r>
                        <m:r>
                          <a:rPr lang="en-US" altLang="zh-CN" sz="1200" i="1">
                            <a:latin typeface="Cambria Math" panose="02040503050406030204" pitchFamily="18" charset="0"/>
                          </a:rPr>
                          <m:t>𝑦</m:t>
                        </m:r>
                      </m:e>
                    </m:d>
                  </m:oMath>
                </a14:m>
                <a:r>
                  <a:rPr lang="en-US" altLang="zh-CN" sz="1200" dirty="0">
                    <a:latin typeface="Arial" panose="020B0604020202020204" pitchFamily="34" charset="0"/>
                    <a:cs typeface="Arial" panose="020B0604020202020204" pitchFamily="34" charset="0"/>
                  </a:rPr>
                  <a:t>: distance the soil moves</a:t>
                </a:r>
                <a:r>
                  <a:rPr lang="en-US" altLang="zh-CN" sz="1200" baseline="0" dirty="0">
                    <a:latin typeface="Arial" panose="020B0604020202020204" pitchFamily="34" charset="0"/>
                    <a:cs typeface="Arial" panose="020B0604020202020204" pitchFamily="34" charset="0"/>
                  </a:rPr>
                  <a:t> </a:t>
                </a:r>
                <a14:m>
                  <m:oMath xmlns:m="http://schemas.openxmlformats.org/officeDocument/2006/math">
                    <m:r>
                      <a:rPr lang="en-US" altLang="zh-CN" sz="1200" b="0" i="1" smtClean="0">
                        <a:latin typeface="Cambria Math" panose="02040503050406030204" pitchFamily="18" charset="0"/>
                      </a:rPr>
                      <m:t>𝑌</m:t>
                    </m:r>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𝑥</m:t>
                    </m:r>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𝑦</m:t>
                    </m:r>
                    <m:r>
                      <a:rPr lang="en-US" altLang="zh-CN" sz="1200" b="0" i="1" smtClean="0">
                        <a:latin typeface="Cambria Math" panose="02040503050406030204" pitchFamily="18" charset="0"/>
                      </a:rPr>
                      <m:t>)</m:t>
                    </m:r>
                  </m:oMath>
                </a14:m>
                <a:r>
                  <a:rPr lang="en-US" altLang="zh-CN" sz="1200" dirty="0">
                    <a:latin typeface="Arial" panose="020B0604020202020204" pitchFamily="34" charset="0"/>
                    <a:cs typeface="Arial" panose="020B0604020202020204" pitchFamily="34" charset="0"/>
                  </a:rPr>
                  <a:t>: amount of moving soil from </a:t>
                </a:r>
                <a14:m>
                  <m:oMath xmlns:m="http://schemas.openxmlformats.org/officeDocument/2006/math">
                    <m:r>
                      <a:rPr lang="en-US" altLang="zh-CN" sz="1200" i="1">
                        <a:latin typeface="Cambria Math" panose="02040503050406030204" pitchFamily="18" charset="0"/>
                      </a:rPr>
                      <m:t>𝑥</m:t>
                    </m:r>
                  </m:oMath>
                </a14:m>
                <a:r>
                  <a:rPr lang="en-US" altLang="zh-CN" sz="1200" dirty="0">
                    <a:latin typeface="Arial" panose="020B0604020202020204" pitchFamily="34" charset="0"/>
                    <a:cs typeface="Arial" panose="020B0604020202020204" pitchFamily="34" charset="0"/>
                  </a:rPr>
                  <a:t> to </a:t>
                </a:r>
                <a14:m>
                  <m:oMath xmlns:m="http://schemas.openxmlformats.org/officeDocument/2006/math">
                    <m:r>
                      <a:rPr lang="en-US" altLang="zh-CN" sz="1200" i="1">
                        <a:latin typeface="Cambria Math" panose="02040503050406030204" pitchFamily="18" charset="0"/>
                      </a:rPr>
                      <m:t>𝑦</m:t>
                    </m:r>
                  </m:oMath>
                </a14:m>
                <a:r>
                  <a:rPr lang="en-US" altLang="zh-CN" sz="1200" dirty="0">
                    <a:latin typeface="Arial" panose="020B0604020202020204" pitchFamily="34" charset="0"/>
                    <a:cs typeface="Arial" panose="020B0604020202020204" pitchFamily="34" charset="0"/>
                  </a:rPr>
                  <a:t> </a:t>
                </a:r>
                <a:r>
                  <a:rPr lang="en-US" altLang="zh-CN" sz="1200" baseline="0" dirty="0">
                    <a:latin typeface="Arial" panose="020B0604020202020204" pitchFamily="34" charset="0"/>
                    <a:cs typeface="Arial" panose="020B0604020202020204" pitchFamily="34" charset="0"/>
                  </a:rPr>
                  <a:t> </a:t>
                </a:r>
                <a14:m>
                  <m:oMath xmlns:m="http://schemas.openxmlformats.org/officeDocument/2006/math">
                    <m:sSub>
                      <m:sSubPr>
                        <m:ctrlPr>
                          <a:rPr lang="en-US" altLang="zh-CN" sz="1200" i="1" dirty="0">
                            <a:latin typeface="Cambria Math" panose="02040503050406030204" pitchFamily="18" charset="0"/>
                          </a:rPr>
                        </m:ctrlPr>
                      </m:sSubPr>
                      <m:e>
                        <m:r>
                          <a:rPr lang="zh-CN" altLang="en-US" sz="1200" i="1" dirty="0">
                            <a:latin typeface="Cambria Math" panose="02040503050406030204" pitchFamily="18" charset="0"/>
                          </a:rPr>
                          <m:t>𝔼</m:t>
                        </m:r>
                      </m:e>
                      <m:sub>
                        <m:r>
                          <a:rPr lang="en-US" altLang="zh-CN" sz="1200" i="1" dirty="0">
                            <a:latin typeface="Cambria Math" panose="02040503050406030204" pitchFamily="18" charset="0"/>
                          </a:rPr>
                          <m:t>(</m:t>
                        </m:r>
                        <m:r>
                          <a:rPr lang="en-US" altLang="zh-CN" sz="1200" i="1" dirty="0">
                            <a:latin typeface="Cambria Math" panose="02040503050406030204" pitchFamily="18" charset="0"/>
                          </a:rPr>
                          <m:t>𝑥</m:t>
                        </m:r>
                        <m:r>
                          <a:rPr lang="en-US" altLang="zh-CN" sz="1200" i="1" dirty="0">
                            <a:latin typeface="Cambria Math" panose="02040503050406030204" pitchFamily="18" charset="0"/>
                          </a:rPr>
                          <m:t>,</m:t>
                        </m:r>
                        <m:r>
                          <a:rPr lang="en-US" altLang="zh-CN" sz="1200" i="1" dirty="0">
                            <a:latin typeface="Cambria Math" panose="02040503050406030204" pitchFamily="18" charset="0"/>
                          </a:rPr>
                          <m:t>𝑦</m:t>
                        </m:r>
                        <m:r>
                          <a:rPr lang="en-US" altLang="zh-CN" sz="1200" i="1" dirty="0">
                            <a:latin typeface="Cambria Math" panose="02040503050406030204" pitchFamily="18" charset="0"/>
                          </a:rPr>
                          <m:t>)~</m:t>
                        </m:r>
                        <m:r>
                          <a:rPr lang="zh-CN" altLang="en-US" sz="1200" i="1" dirty="0">
                            <a:latin typeface="Cambria Math" panose="02040503050406030204" pitchFamily="18" charset="0"/>
                            <a:ea typeface="Cambria Math" panose="02040503050406030204" pitchFamily="18" charset="0"/>
                          </a:rPr>
                          <m:t>𝛾</m:t>
                        </m:r>
                      </m:sub>
                    </m:sSub>
                    <m:r>
                      <a:rPr lang="en-US" altLang="zh-CN" sz="1200" i="1" dirty="0">
                        <a:latin typeface="Cambria Math" panose="02040503050406030204" pitchFamily="18" charset="0"/>
                      </a:rPr>
                      <m:t>[</m:t>
                    </m:r>
                    <m:d>
                      <m:dPr>
                        <m:begChr m:val="‖"/>
                        <m:endChr m:val="‖"/>
                        <m:ctrlPr>
                          <a:rPr lang="en-US" altLang="zh-CN" sz="1200" i="1" dirty="0">
                            <a:latin typeface="Cambria Math" panose="02040503050406030204" pitchFamily="18" charset="0"/>
                          </a:rPr>
                        </m:ctrlPr>
                      </m:dPr>
                      <m:e>
                        <m:r>
                          <a:rPr lang="en-US" altLang="zh-CN" sz="1200" i="1" dirty="0">
                            <a:latin typeface="Cambria Math" panose="02040503050406030204" pitchFamily="18" charset="0"/>
                          </a:rPr>
                          <m:t>𝑥</m:t>
                        </m:r>
                        <m:r>
                          <a:rPr lang="en-US" altLang="zh-CN" sz="1200" i="1" dirty="0">
                            <a:latin typeface="Cambria Math" panose="02040503050406030204" pitchFamily="18" charset="0"/>
                          </a:rPr>
                          <m:t>−</m:t>
                        </m:r>
                        <m:r>
                          <a:rPr lang="en-US" altLang="zh-CN" sz="1200" i="1" dirty="0">
                            <a:latin typeface="Cambria Math" panose="02040503050406030204" pitchFamily="18" charset="0"/>
                          </a:rPr>
                          <m:t>𝑦</m:t>
                        </m:r>
                      </m:e>
                    </m:d>
                    <m:r>
                      <a:rPr lang="en-US" altLang="zh-CN" sz="1200" i="1" dirty="0">
                        <a:latin typeface="Cambria Math" panose="02040503050406030204" pitchFamily="18" charset="0"/>
                      </a:rPr>
                      <m:t>]</m:t>
                    </m:r>
                  </m:oMath>
                </a14:m>
                <a:r>
                  <a:rPr lang="en-US" altLang="zh-CN" sz="1200" dirty="0">
                    <a:latin typeface="Arial" panose="020B0604020202020204" pitchFamily="34" charset="0"/>
                    <a:cs typeface="Arial" panose="020B0604020202020204" pitchFamily="34" charset="0"/>
                  </a:rPr>
                  <a:t>: bulldozing cost </a:t>
                </a: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dirty="0">
                    <a:solidFill>
                      <a:schemeClr val="tx1"/>
                    </a:solidFill>
                    <a:latin typeface="+mn-lt"/>
                    <a:ea typeface="+mn-ea"/>
                    <a:cs typeface="+mn-cs"/>
                  </a:rPr>
                  <a:t>Probability metrics represent distance functions on the space of probability distributions. </a:t>
                </a:r>
                <a:r>
                  <a:rPr lang="en-US" altLang="zh-CN" sz="1200" b="1" i="0" u="none" strike="noStrike" kern="1200" baseline="0" dirty="0">
                    <a:solidFill>
                      <a:schemeClr val="tx1"/>
                    </a:solidFill>
                    <a:latin typeface="+mn-lt"/>
                    <a:ea typeface="+mn-ea"/>
                    <a:cs typeface="+mn-cs"/>
                  </a:rPr>
                  <a:t>A general class of </a:t>
                </a:r>
                <a:r>
                  <a:rPr lang="en-US" altLang="zh-CN" sz="1200" dirty="0">
                    <a:latin typeface="Arial" panose="020B0604020202020204" pitchFamily="34" charset="0"/>
                    <a:cs typeface="Arial" panose="020B0604020202020204" pitchFamily="34" charset="0"/>
                  </a:rPr>
                  <a:t>Bulldozing </a:t>
                </a:r>
                <a:r>
                  <a:rPr lang="en-US" altLang="zh-CN" sz="1200" b="1" i="0" u="none" strike="noStrike" kern="1200" baseline="0" dirty="0">
                    <a:solidFill>
                      <a:schemeClr val="tx1"/>
                    </a:solidFill>
                    <a:latin typeface="+mn-lt"/>
                    <a:ea typeface="+mn-ea"/>
                    <a:cs typeface="+mn-cs"/>
                  </a:rPr>
                  <a:t>Distances</a:t>
                </a:r>
                <a:r>
                  <a:rPr lang="zh-CN" altLang="en-US" sz="1200" b="0" i="0" u="none" strike="noStrike" kern="1200" baseline="0" dirty="0">
                    <a:solidFill>
                      <a:schemeClr val="tx1"/>
                    </a:solidFill>
                    <a:latin typeface="+mn-lt"/>
                    <a:ea typeface="+mn-ea"/>
                    <a:cs typeface="+mn-cs"/>
                  </a:rPr>
                  <a:t> </a:t>
                </a:r>
                <a:r>
                  <a:rPr lang="en-US" altLang="zh-CN" sz="1200" b="0" i="0" u="none" strike="noStrike" kern="1200" baseline="0" dirty="0">
                    <a:solidFill>
                      <a:schemeClr val="tx1"/>
                    </a:solidFill>
                    <a:latin typeface="+mn-lt"/>
                    <a:ea typeface="+mn-ea"/>
                    <a:cs typeface="+mn-cs"/>
                  </a:rPr>
                  <a:t>just like </a:t>
                </a:r>
                <a:r>
                  <a:rPr lang="en-US" altLang="zh-CN" sz="1200" dirty="0">
                    <a:latin typeface="Arial" panose="020B0604020202020204" pitchFamily="34" charset="0"/>
                    <a:cs typeface="Arial" panose="020B0604020202020204" pitchFamily="34" charset="0"/>
                  </a:rPr>
                  <a:t>Move mass </a:t>
                </a:r>
                <a:r>
                  <a:rPr lang="en-US" altLang="zh-CN" sz="1200" i="0">
                    <a:latin typeface="Cambria Math" panose="02040503050406030204" pitchFamily="18" charset="0"/>
                    <a:ea typeface="Cambria Math" panose="02040503050406030204" pitchFamily="18" charset="0"/>
                  </a:rPr>
                  <a:t>𝑃_1  </a:t>
                </a:r>
                <a:r>
                  <a:rPr lang="en-US" altLang="zh-CN" sz="1200" dirty="0">
                    <a:latin typeface="Arial" panose="020B0604020202020204" pitchFamily="34" charset="0"/>
                    <a:cs typeface="Arial" panose="020B0604020202020204" pitchFamily="34" charset="0"/>
                  </a:rPr>
                  <a:t> into the shape and position of </a:t>
                </a:r>
                <a:r>
                  <a:rPr lang="en-US" altLang="zh-CN" sz="1200" i="0">
                    <a:latin typeface="Cambria Math" panose="02040503050406030204" pitchFamily="18" charset="0"/>
                    <a:ea typeface="Cambria Math" panose="02040503050406030204" pitchFamily="18" charset="0"/>
                  </a:rPr>
                  <a:t>𝑃_2</a:t>
                </a:r>
                <a:r>
                  <a:rPr lang="en-US" altLang="zh-CN" sz="1200" dirty="0">
                    <a:latin typeface="Arial" panose="020B0604020202020204" pitchFamily="34" charset="0"/>
                    <a:cs typeface="Arial" panose="020B0604020202020204" pitchFamily="34" charset="0"/>
                  </a:rPr>
                  <a:t>. Bulldozing cost : amount of moving soil multiplied by the distance the soil moves.</a:t>
                </a:r>
                <a:r>
                  <a:rPr lang="en-US" altLang="zh-CN" sz="1200" b="0" i="0" u="none" strike="noStrike" kern="1200" baseline="0" dirty="0">
                    <a:solidFill>
                      <a:schemeClr val="tx1"/>
                    </a:solidFill>
                    <a:latin typeface="Arial" panose="020B0604020202020204" pitchFamily="34" charset="0"/>
                    <a:ea typeface="+mn-ea"/>
                    <a:cs typeface="Arial" panose="020B0604020202020204" pitchFamily="34" charset="0"/>
                  </a:rPr>
                  <a:t> </a:t>
                </a:r>
                <a:r>
                  <a:rPr lang="en-US" altLang="zh-CN" sz="1200" b="0" i="0" u="none" strike="noStrike" kern="1200" baseline="0" dirty="0">
                    <a:solidFill>
                      <a:schemeClr val="tx1"/>
                    </a:solidFill>
                    <a:latin typeface="+mn-lt"/>
                    <a:ea typeface="+mn-ea"/>
                    <a:cs typeface="+mn-cs"/>
                  </a:rPr>
                  <a:t>The decision variable can be viewed as a transportation plan for moving a mass distribution described by P1 to another one described by P2. Thus, the Wasserstein distance between P1 and P2 represents the cost of an optimal mass transportation plan,</a:t>
                </a:r>
              </a:p>
              <a:p>
                <a:pPr>
                  <a:lnSpc>
                    <a:spcPct val="125000"/>
                  </a:lnSpc>
                </a:pPr>
                <a:r>
                  <a:rPr lang="en-US" altLang="zh-CN" sz="1200" i="0">
                    <a:latin typeface="Cambria Math" panose="02040503050406030204" pitchFamily="18" charset="0"/>
                    <a:ea typeface="Cambria Math" panose="02040503050406030204" pitchFamily="18" charset="0"/>
                  </a:rPr>
                  <a:t>∏(𝑃_1,𝑃_2)</a:t>
                </a:r>
                <a:r>
                  <a:rPr lang="en-US" altLang="zh-CN" sz="1200" dirty="0">
                    <a:latin typeface="Arial" panose="020B0604020202020204" pitchFamily="34" charset="0"/>
                    <a:cs typeface="Arial" panose="020B0604020202020204" pitchFamily="34" charset="0"/>
                  </a:rPr>
                  <a:t>: transportation plan</a:t>
                </a:r>
                <a:r>
                  <a:rPr lang="en-US" altLang="zh-CN" sz="1200" baseline="0" dirty="0">
                    <a:latin typeface="Arial" panose="020B0604020202020204" pitchFamily="34" charset="0"/>
                    <a:cs typeface="Arial" panose="020B0604020202020204" pitchFamily="34" charset="0"/>
                  </a:rPr>
                  <a:t> </a:t>
                </a:r>
                <a:r>
                  <a:rPr lang="en-US" altLang="zh-CN" sz="1200" i="0">
                    <a:latin typeface="Cambria Math" panose="02040503050406030204" pitchFamily="18" charset="0"/>
                  </a:rPr>
                  <a:t>‖𝑥−𝑦‖</a:t>
                </a:r>
                <a:r>
                  <a:rPr lang="en-US" altLang="zh-CN" sz="1200" dirty="0">
                    <a:latin typeface="Arial" panose="020B0604020202020204" pitchFamily="34" charset="0"/>
                    <a:cs typeface="Arial" panose="020B0604020202020204" pitchFamily="34" charset="0"/>
                  </a:rPr>
                  <a:t>: distance the soil moves</a:t>
                </a:r>
                <a:r>
                  <a:rPr lang="en-US" altLang="zh-CN" sz="1200" baseline="0" dirty="0">
                    <a:latin typeface="Arial" panose="020B0604020202020204" pitchFamily="34" charset="0"/>
                    <a:cs typeface="Arial" panose="020B0604020202020204" pitchFamily="34" charset="0"/>
                  </a:rPr>
                  <a:t> </a:t>
                </a:r>
                <a:r>
                  <a:rPr lang="en-US" altLang="zh-CN" sz="1200" b="0" i="0">
                    <a:latin typeface="Cambria Math" panose="02040503050406030204" pitchFamily="18" charset="0"/>
                  </a:rPr>
                  <a:t>𝑌(𝑥,𝑦)</a:t>
                </a:r>
                <a:r>
                  <a:rPr lang="en-US" altLang="zh-CN" sz="1200" dirty="0">
                    <a:latin typeface="Arial" panose="020B0604020202020204" pitchFamily="34" charset="0"/>
                    <a:cs typeface="Arial" panose="020B0604020202020204" pitchFamily="34" charset="0"/>
                  </a:rPr>
                  <a:t>: amount of moving soil from </a:t>
                </a:r>
                <a:r>
                  <a:rPr lang="en-US" altLang="zh-CN" sz="1200" i="0">
                    <a:latin typeface="Cambria Math" panose="02040503050406030204" pitchFamily="18" charset="0"/>
                  </a:rPr>
                  <a:t>𝑥</a:t>
                </a:r>
                <a:r>
                  <a:rPr lang="en-US" altLang="zh-CN" sz="1200" dirty="0">
                    <a:latin typeface="Arial" panose="020B0604020202020204" pitchFamily="34" charset="0"/>
                    <a:cs typeface="Arial" panose="020B0604020202020204" pitchFamily="34" charset="0"/>
                  </a:rPr>
                  <a:t> to </a:t>
                </a:r>
                <a:r>
                  <a:rPr lang="en-US" altLang="zh-CN" sz="1200" i="0">
                    <a:latin typeface="Cambria Math" panose="02040503050406030204" pitchFamily="18" charset="0"/>
                  </a:rPr>
                  <a:t>𝑦</a:t>
                </a:r>
                <a:r>
                  <a:rPr lang="en-US" altLang="zh-CN" sz="1200" dirty="0">
                    <a:latin typeface="Arial" panose="020B0604020202020204" pitchFamily="34" charset="0"/>
                    <a:cs typeface="Arial" panose="020B0604020202020204" pitchFamily="34" charset="0"/>
                  </a:rPr>
                  <a:t> </a:t>
                </a:r>
                <a:r>
                  <a:rPr lang="en-US" altLang="zh-CN" sz="1200" baseline="0" dirty="0">
                    <a:latin typeface="Arial" panose="020B0604020202020204" pitchFamily="34" charset="0"/>
                    <a:cs typeface="Arial" panose="020B0604020202020204" pitchFamily="34" charset="0"/>
                  </a:rPr>
                  <a:t> </a:t>
                </a:r>
                <a:r>
                  <a:rPr lang="zh-CN" altLang="en-US" sz="1200" i="0" dirty="0">
                    <a:latin typeface="Cambria Math" panose="02040503050406030204" pitchFamily="18" charset="0"/>
                  </a:rPr>
                  <a:t>𝔼</a:t>
                </a:r>
                <a:r>
                  <a:rPr lang="en-US" altLang="zh-CN" sz="1200" i="0" dirty="0">
                    <a:latin typeface="Cambria Math" panose="02040503050406030204" pitchFamily="18" charset="0"/>
                  </a:rPr>
                  <a:t>_((𝑥,𝑦)~</a:t>
                </a:r>
                <a:r>
                  <a:rPr lang="zh-CN" altLang="en-US" sz="1200" i="0" dirty="0">
                    <a:latin typeface="Cambria Math" panose="02040503050406030204" pitchFamily="18" charset="0"/>
                    <a:ea typeface="Cambria Math" panose="02040503050406030204" pitchFamily="18" charset="0"/>
                  </a:rPr>
                  <a:t>𝛾</a:t>
                </a:r>
                <a:r>
                  <a:rPr lang="en-US" altLang="zh-CN" sz="1200" i="0" dirty="0">
                    <a:latin typeface="Cambria Math" panose="02040503050406030204" pitchFamily="18" charset="0"/>
                    <a:ea typeface="Cambria Math" panose="02040503050406030204" pitchFamily="18" charset="0"/>
                  </a:rPr>
                  <a:t>) </a:t>
                </a:r>
                <a:r>
                  <a:rPr lang="en-US" altLang="zh-CN" sz="1200" i="0" dirty="0">
                    <a:latin typeface="Cambria Math" panose="02040503050406030204" pitchFamily="18" charset="0"/>
                  </a:rPr>
                  <a:t>[‖𝑥−𝑦‖]</a:t>
                </a:r>
                <a:r>
                  <a:rPr lang="en-US" altLang="zh-CN" sz="1200" dirty="0">
                    <a:latin typeface="Arial" panose="020B0604020202020204" pitchFamily="34" charset="0"/>
                    <a:cs typeface="Arial" panose="020B0604020202020204" pitchFamily="34" charset="0"/>
                  </a:rPr>
                  <a:t>: bulldozing cost </a:t>
                </a: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15</a:t>
            </a:fld>
            <a:endParaRPr lang="zh-CN" altLang="en-US"/>
          </a:p>
        </p:txBody>
      </p:sp>
    </p:spTree>
    <p:extLst>
      <p:ext uri="{BB962C8B-B14F-4D97-AF65-F5344CB8AC3E}">
        <p14:creationId xmlns:p14="http://schemas.microsoft.com/office/powerpoint/2010/main" val="58248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sz="1200" b="0" i="0" u="none" strike="noStrike" kern="1200" baseline="0" dirty="0">
                    <a:solidFill>
                      <a:schemeClr val="tx1"/>
                    </a:solidFill>
                    <a:latin typeface="+mn-lt"/>
                    <a:ea typeface="+mn-ea"/>
                    <a:cs typeface="+mn-cs"/>
                  </a:rPr>
                  <a:t>In the remainder we will examine the ambiguity set</a:t>
                </a:r>
              </a:p>
              <a:p>
                <a:pPr algn="just"/>
                <a:r>
                  <a:rPr lang="en-US" altLang="zh-CN" sz="1800" dirty="0">
                    <a:latin typeface="Arial" panose="020B0604020202020204" pitchFamily="34" charset="0"/>
                    <a:cs typeface="Arial" panose="020B0604020202020204" pitchFamily="34" charset="0"/>
                  </a:rPr>
                  <a:t>The ambiguity set </a:t>
                </a:r>
                <a14:m>
                  <m:oMath xmlns:m="http://schemas.openxmlformats.org/officeDocument/2006/math">
                    <m:r>
                      <a:rPr lang="en-US" altLang="zh-CN" sz="1800" i="1">
                        <a:latin typeface="Cambria Math" panose="02040503050406030204" pitchFamily="18" charset="0"/>
                      </a:rPr>
                      <m:t>𝑄</m:t>
                    </m:r>
                    <m:r>
                      <a:rPr lang="en-US" altLang="zh-CN" sz="1800" i="1">
                        <a:latin typeface="Cambria Math" panose="02040503050406030204" pitchFamily="18" charset="0"/>
                      </a:rPr>
                      <m:t> </m:t>
                    </m:r>
                  </m:oMath>
                </a14:m>
                <a:r>
                  <a:rPr lang="en-US" altLang="zh-CN" sz="1800" dirty="0">
                    <a:latin typeface="Arial" panose="020B0604020202020204" pitchFamily="34" charset="0"/>
                    <a:cs typeface="Arial" panose="020B0604020202020204" pitchFamily="34" charset="0"/>
                  </a:rPr>
                  <a:t>can be viewed as the Wasserstein ball of radius</a:t>
                </a:r>
                <a14:m>
                  <m:oMath xmlns:m="http://schemas.openxmlformats.org/officeDocument/2006/math">
                    <m:r>
                      <a:rPr lang="en-US" altLang="zh-CN" sz="1800" b="0" i="0" smtClean="0">
                        <a:latin typeface="Cambria Math" panose="02040503050406030204" pitchFamily="18" charset="0"/>
                        <a:ea typeface="Cambria Math" panose="02040503050406030204" pitchFamily="18" charset="0"/>
                      </a:rPr>
                      <m:t> </m:t>
                    </m:r>
                    <m:r>
                      <a:rPr lang="zh-CN" altLang="en-US" sz="1800" i="1" smtClean="0">
                        <a:latin typeface="Cambria Math" panose="02040503050406030204" pitchFamily="18" charset="0"/>
                        <a:ea typeface="Cambria Math" panose="02040503050406030204" pitchFamily="18" charset="0"/>
                      </a:rPr>
                      <m:t>𝜀</m:t>
                    </m:r>
                  </m:oMath>
                </a14:m>
                <a:r>
                  <a:rPr lang="en-US" altLang="zh-CN" sz="1800" dirty="0">
                    <a:latin typeface="Arial" panose="020B0604020202020204" pitchFamily="34" charset="0"/>
                    <a:cs typeface="Arial" panose="020B0604020202020204" pitchFamily="34" charset="0"/>
                  </a:rPr>
                  <a:t> centered at the empirical distribution </a:t>
                </a:r>
                <a14:m>
                  <m:oMath xmlns:m="http://schemas.openxmlformats.org/officeDocument/2006/math">
                    <m:acc>
                      <m:accPr>
                        <m:chr m:val="̂"/>
                        <m:ctrlPr>
                          <a:rPr lang="en-US" altLang="zh-CN" sz="1800" i="1">
                            <a:latin typeface="Cambria Math" panose="02040503050406030204" pitchFamily="18" charset="0"/>
                          </a:rPr>
                        </m:ctrlPr>
                      </m:acc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𝑃</m:t>
                            </m:r>
                          </m:e>
                          <m:sub>
                            <m:r>
                              <a:rPr lang="en-US" altLang="zh-CN" sz="1800" i="1">
                                <a:latin typeface="Cambria Math" panose="02040503050406030204" pitchFamily="18" charset="0"/>
                              </a:rPr>
                              <m:t>𝑁</m:t>
                            </m:r>
                          </m:sub>
                        </m:sSub>
                      </m:e>
                    </m:acc>
                  </m:oMath>
                </a14:m>
                <a:r>
                  <a:rPr lang="en-US" altLang="zh-CN" sz="1800" dirty="0">
                    <a:latin typeface="Arial" panose="020B0604020202020204" pitchFamily="34" charset="0"/>
                    <a:cs typeface="Arial" panose="020B0604020202020204" pitchFamily="34" charset="0"/>
                  </a:rPr>
                  <a:t>. Wasserstein ball contains all possible probability distributions. </a:t>
                </a:r>
                <a14:m>
                  <m:oMath xmlns:m="http://schemas.openxmlformats.org/officeDocument/2006/math">
                    <m:r>
                      <a:rPr lang="en-US" altLang="zh-CN" sz="1800" i="1">
                        <a:latin typeface="Cambria Math" panose="02040503050406030204" pitchFamily="18" charset="0"/>
                      </a:rPr>
                      <m:t>𝑄</m:t>
                    </m:r>
                  </m:oMath>
                </a14:m>
                <a:r>
                  <a:rPr lang="en-US" altLang="zh-CN" sz="1800" dirty="0">
                    <a:latin typeface="Arial" panose="020B0604020202020204" pitchFamily="34" charset="0"/>
                    <a:cs typeface="Arial" panose="020B0604020202020204" pitchFamily="34" charset="0"/>
                  </a:rPr>
                  <a:t> will include the true distribution with a higher probability.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800" dirty="0">
                    <a:latin typeface="Arial" panose="020B0604020202020204" pitchFamily="34" charset="0"/>
                    <a:cs typeface="Arial" panose="020B0604020202020204" pitchFamily="34" charset="0"/>
                  </a:rPr>
                  <a:t>Under a common </a:t>
                </a:r>
                <a:r>
                  <a:rPr lang="en-US" altLang="zh-CN" sz="2800" dirty="0">
                    <a:solidFill>
                      <a:srgbClr val="FF0000"/>
                    </a:solidFill>
                    <a:latin typeface="Arial" panose="020B0604020202020204" pitchFamily="34" charset="0"/>
                    <a:cs typeface="Arial" panose="020B0604020202020204" pitchFamily="34" charset="0"/>
                  </a:rPr>
                  <a:t>light tail assumption </a:t>
                </a:r>
                <a:r>
                  <a:rPr lang="en-US" altLang="zh-CN" sz="2800" dirty="0">
                    <a:latin typeface="Arial" panose="020B0604020202020204" pitchFamily="34" charset="0"/>
                    <a:cs typeface="Arial" panose="020B0604020202020204" pitchFamily="34" charset="0"/>
                  </a:rPr>
                  <a:t>on the unknown data-generating distribution, this ambiguity set offers attractive performance.</a:t>
                </a:r>
                <a:endParaRPr lang="zh-CN" altLang="en-US" sz="2800" dirty="0">
                  <a:latin typeface="Arial" panose="020B0604020202020204" pitchFamily="34" charset="0"/>
                  <a:cs typeface="Arial" panose="020B0604020202020204" pitchFamily="34" charset="0"/>
                </a:endParaRPr>
              </a:p>
              <a:p>
                <a:pPr algn="just"/>
                <a:endParaRPr lang="en-US" altLang="zh-CN" sz="1800" dirty="0">
                  <a:latin typeface="Arial" panose="020B0604020202020204" pitchFamily="34" charset="0"/>
                  <a:cs typeface="Arial" panose="020B0604020202020204" pitchFamily="34" charset="0"/>
                </a:endParaRPr>
              </a:p>
            </p:txBody>
          </p:sp>
        </mc:Choice>
        <mc:Fallback xmlns="">
          <p:sp>
            <p:nvSpPr>
              <p:cNvPr id="3" name="备注占位符 2"/>
              <p:cNvSpPr>
                <a:spLocks noGrp="1"/>
              </p:cNvSpPr>
              <p:nvPr>
                <p:ph type="body" idx="1"/>
              </p:nvPr>
            </p:nvSpPr>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sz="1200" b="0" i="0" u="none" strike="noStrike" kern="1200" baseline="0" dirty="0">
                    <a:solidFill>
                      <a:schemeClr val="tx1"/>
                    </a:solidFill>
                    <a:latin typeface="+mn-lt"/>
                    <a:ea typeface="+mn-ea"/>
                    <a:cs typeface="+mn-cs"/>
                  </a:rPr>
                  <a:t>In the remainder we will examine the ambiguity set</a:t>
                </a:r>
              </a:p>
              <a:p>
                <a:pPr algn="just"/>
                <a:r>
                  <a:rPr lang="en-US" altLang="zh-CN" sz="1800" dirty="0">
                    <a:latin typeface="Arial" panose="020B0604020202020204" pitchFamily="34" charset="0"/>
                    <a:cs typeface="Arial" panose="020B0604020202020204" pitchFamily="34" charset="0"/>
                  </a:rPr>
                  <a:t>The ambiguity set </a:t>
                </a:r>
                <a:r>
                  <a:rPr lang="en-US" altLang="zh-CN" sz="1800" i="0">
                    <a:latin typeface="Cambria Math" panose="02040503050406030204" pitchFamily="18" charset="0"/>
                  </a:rPr>
                  <a:t>𝑄 </a:t>
                </a:r>
                <a:r>
                  <a:rPr lang="en-US" altLang="zh-CN" sz="1800" dirty="0">
                    <a:latin typeface="Arial" panose="020B0604020202020204" pitchFamily="34" charset="0"/>
                    <a:cs typeface="Arial" panose="020B0604020202020204" pitchFamily="34" charset="0"/>
                  </a:rPr>
                  <a:t>can be viewed as the Wasserstein ball of radius</a:t>
                </a:r>
                <a:r>
                  <a:rPr lang="en-US" altLang="zh-CN" sz="1800" b="0" i="0">
                    <a:latin typeface="Cambria Math" panose="02040503050406030204" pitchFamily="18" charset="0"/>
                    <a:ea typeface="Cambria Math" panose="02040503050406030204" pitchFamily="18" charset="0"/>
                  </a:rPr>
                  <a:t> </a:t>
                </a:r>
                <a:r>
                  <a:rPr lang="zh-CN" altLang="en-US" sz="1800" i="0">
                    <a:latin typeface="Cambria Math" panose="02040503050406030204" pitchFamily="18" charset="0"/>
                    <a:ea typeface="Cambria Math" panose="02040503050406030204" pitchFamily="18" charset="0"/>
                  </a:rPr>
                  <a:t>𝜀</a:t>
                </a:r>
                <a:r>
                  <a:rPr lang="en-US" altLang="zh-CN" sz="1800" dirty="0">
                    <a:latin typeface="Arial" panose="020B0604020202020204" pitchFamily="34" charset="0"/>
                    <a:cs typeface="Arial" panose="020B0604020202020204" pitchFamily="34" charset="0"/>
                  </a:rPr>
                  <a:t> centered at the empirical distribution </a:t>
                </a:r>
                <a:r>
                  <a:rPr lang="en-US" altLang="zh-CN" sz="1800" i="0">
                    <a:latin typeface="Cambria Math" panose="02040503050406030204" pitchFamily="18" charset="0"/>
                  </a:rPr>
                  <a:t>(𝑃_𝑁 ) ̂</a:t>
                </a:r>
                <a:r>
                  <a:rPr lang="en-US" altLang="zh-CN" sz="1800" dirty="0">
                    <a:latin typeface="Arial" panose="020B0604020202020204" pitchFamily="34" charset="0"/>
                    <a:cs typeface="Arial" panose="020B0604020202020204" pitchFamily="34" charset="0"/>
                  </a:rPr>
                  <a:t>. Wasserstein ball contains all possible probability distributions. </a:t>
                </a:r>
                <a:r>
                  <a:rPr lang="en-US" altLang="zh-CN" sz="1800" i="0">
                    <a:latin typeface="Cambria Math" panose="02040503050406030204" pitchFamily="18" charset="0"/>
                  </a:rPr>
                  <a:t>𝑄</a:t>
                </a:r>
                <a:r>
                  <a:rPr lang="en-US" altLang="zh-CN" sz="1800" dirty="0">
                    <a:latin typeface="Arial" panose="020B0604020202020204" pitchFamily="34" charset="0"/>
                    <a:cs typeface="Arial" panose="020B0604020202020204" pitchFamily="34" charset="0"/>
                  </a:rPr>
                  <a:t> will include the true distribution with a higher probability.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800" dirty="0">
                    <a:latin typeface="Arial" panose="020B0604020202020204" pitchFamily="34" charset="0"/>
                    <a:cs typeface="Arial" panose="020B0604020202020204" pitchFamily="34" charset="0"/>
                  </a:rPr>
                  <a:t>Under a common </a:t>
                </a:r>
                <a:r>
                  <a:rPr lang="en-US" altLang="zh-CN" sz="2800" dirty="0">
                    <a:solidFill>
                      <a:srgbClr val="FF0000"/>
                    </a:solidFill>
                    <a:latin typeface="Arial" panose="020B0604020202020204" pitchFamily="34" charset="0"/>
                    <a:cs typeface="Arial" panose="020B0604020202020204" pitchFamily="34" charset="0"/>
                  </a:rPr>
                  <a:t>light tail assumption </a:t>
                </a:r>
                <a:r>
                  <a:rPr lang="en-US" altLang="zh-CN" sz="2800" dirty="0">
                    <a:latin typeface="Arial" panose="020B0604020202020204" pitchFamily="34" charset="0"/>
                    <a:cs typeface="Arial" panose="020B0604020202020204" pitchFamily="34" charset="0"/>
                  </a:rPr>
                  <a:t>on the unknown data-generating distribution, this ambiguity set offers attractive performance.</a:t>
                </a:r>
                <a:endParaRPr lang="zh-CN" altLang="en-US" sz="2800" dirty="0">
                  <a:latin typeface="Arial" panose="020B0604020202020204" pitchFamily="34" charset="0"/>
                  <a:cs typeface="Arial" panose="020B0604020202020204" pitchFamily="34" charset="0"/>
                </a:endParaRPr>
              </a:p>
              <a:p>
                <a:pPr algn="just"/>
                <a:endParaRPr lang="en-US" altLang="zh-CN" sz="1800" dirty="0">
                  <a:latin typeface="Arial" panose="020B0604020202020204" pitchFamily="34" charset="0"/>
                  <a:cs typeface="Arial" panose="020B0604020202020204" pitchFamily="34" charset="0"/>
                </a:endParaRPr>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16</a:t>
            </a:fld>
            <a:endParaRPr lang="zh-CN" altLang="en-US"/>
          </a:p>
        </p:txBody>
      </p:sp>
    </p:spTree>
    <p:extLst>
      <p:ext uri="{BB962C8B-B14F-4D97-AF65-F5344CB8AC3E}">
        <p14:creationId xmlns:p14="http://schemas.microsoft.com/office/powerpoint/2010/main" val="1350747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FF0000"/>
                    </a:solidFill>
                  </a:rPr>
                  <a:t>How to calculate </a:t>
                </a:r>
                <a14:m>
                  <m:oMath xmlns:m="http://schemas.openxmlformats.org/officeDocument/2006/math">
                    <m:r>
                      <a:rPr lang="zh-CN" altLang="en-US" sz="1200" b="0" i="1">
                        <a:solidFill>
                          <a:srgbClr val="FF0000"/>
                        </a:solidFill>
                        <a:latin typeface="Cambria Math" panose="02040503050406030204" pitchFamily="18" charset="0"/>
                      </a:rPr>
                      <m:t>𝜀</m:t>
                    </m:r>
                    <m:r>
                      <m:rPr>
                        <m:nor/>
                      </m:rPr>
                      <a:rPr lang="en-US" altLang="zh-CN" sz="1200" b="1">
                        <a:solidFill>
                          <a:srgbClr val="FF0000"/>
                        </a:solidFill>
                      </a:rPr>
                      <m:t>  </m:t>
                    </m:r>
                    <m:r>
                      <m:rPr>
                        <m:nor/>
                      </m:rPr>
                      <a:rPr lang="en-US" altLang="zh-CN" sz="1200" b="1">
                        <a:solidFill>
                          <a:srgbClr val="FF0000"/>
                        </a:solidFill>
                      </a:rPr>
                      <m:t>of</m:t>
                    </m:r>
                    <m:r>
                      <m:rPr>
                        <m:nor/>
                      </m:rPr>
                      <a:rPr lang="en-US" altLang="zh-CN" sz="1200" b="1">
                        <a:solidFill>
                          <a:srgbClr val="FF0000"/>
                        </a:solidFill>
                      </a:rPr>
                      <m:t>  </m:t>
                    </m:r>
                    <m:r>
                      <m:rPr>
                        <m:nor/>
                      </m:rPr>
                      <a:rPr lang="en-US" altLang="zh-CN" sz="1200" b="1" dirty="0">
                        <a:solidFill>
                          <a:srgbClr val="FF0000"/>
                        </a:solidFill>
                      </a:rPr>
                      <m:t>ambiguity</m:t>
                    </m:r>
                    <m:r>
                      <m:rPr>
                        <m:nor/>
                      </m:rPr>
                      <a:rPr lang="en-US" altLang="zh-CN" sz="1200" b="1" dirty="0">
                        <a:solidFill>
                          <a:srgbClr val="FF0000"/>
                        </a:solidFill>
                      </a:rPr>
                      <m:t> </m:t>
                    </m:r>
                    <m:r>
                      <m:rPr>
                        <m:nor/>
                      </m:rPr>
                      <a:rPr lang="en-US" altLang="zh-CN" sz="1200" b="1" dirty="0">
                        <a:solidFill>
                          <a:srgbClr val="FF0000"/>
                        </a:solidFill>
                      </a:rPr>
                      <m:t>sets</m:t>
                    </m:r>
                  </m:oMath>
                </a14:m>
                <a:endParaRPr lang="en-US" altLang="zh-CN"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Arial" panose="020B0604020202020204" pitchFamily="34" charset="0"/>
                    <a:cs typeface="Arial" panose="020B0604020202020204" pitchFamily="34" charset="0"/>
                  </a:rPr>
                  <a:t>We will introduce Theorem. </a:t>
                </a:r>
                <a:r>
                  <a:rPr lang="en-US" altLang="zh-CN" sz="1200" i="1" dirty="0">
                    <a:latin typeface="Arial" panose="020B0604020202020204" pitchFamily="34" charset="0"/>
                    <a:cs typeface="Arial" panose="020B0604020202020204" pitchFamily="34" charset="0"/>
                  </a:rPr>
                  <a:t>Suppose that </a:t>
                </a:r>
                <a14:m>
                  <m:oMath xmlns:m="http://schemas.openxmlformats.org/officeDocument/2006/math">
                    <m:acc>
                      <m:accPr>
                        <m:chr m:val="̂"/>
                        <m:ctrlPr>
                          <a:rPr lang="en-US" altLang="zh-CN" sz="1200" i="1">
                            <a:latin typeface="Cambria Math" panose="02040503050406030204" pitchFamily="18" charset="0"/>
                          </a:rPr>
                        </m:ctrlPr>
                      </m:acc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𝑃</m:t>
                            </m:r>
                          </m:e>
                          <m:sub>
                            <m:r>
                              <a:rPr lang="en-US" altLang="zh-CN" sz="1200" i="1">
                                <a:latin typeface="Cambria Math" panose="02040503050406030204" pitchFamily="18" charset="0"/>
                              </a:rPr>
                              <m:t>𝑁</m:t>
                            </m:r>
                          </m:sub>
                        </m:sSub>
                      </m:e>
                    </m:acc>
                  </m:oMath>
                </a14:m>
                <a:r>
                  <a:rPr lang="en-US" altLang="zh-CN" sz="1200" i="1" dirty="0">
                    <a:latin typeface="Arial" panose="020B0604020202020204" pitchFamily="34" charset="0"/>
                    <a:cs typeface="Arial" panose="020B0604020202020204" pitchFamily="34" charset="0"/>
                  </a:rPr>
                  <a:t> is the empirical distribution,, and the unknown true distribution </a:t>
                </a:r>
                <a14:m>
                  <m:oMath xmlns:m="http://schemas.openxmlformats.org/officeDocument/2006/math">
                    <m:r>
                      <a:rPr lang="en-US" altLang="zh-CN" sz="1200" i="1" dirty="0" smtClean="0">
                        <a:latin typeface="Cambria Math" panose="02040503050406030204" pitchFamily="18" charset="0"/>
                      </a:rPr>
                      <m:t>𝑃</m:t>
                    </m:r>
                  </m:oMath>
                </a14:m>
                <a:r>
                  <a:rPr lang="en-US" altLang="zh-CN" sz="1200" i="1" dirty="0">
                    <a:latin typeface="Arial" panose="020B0604020202020204" pitchFamily="34" charset="0"/>
                    <a:cs typeface="Arial" panose="020B0604020202020204" pitchFamily="34" charset="0"/>
                  </a:rPr>
                  <a:t> is light-tailed in the sense Then, there are constants </a:t>
                </a:r>
                <a14:m>
                  <m:oMath xmlns:m="http://schemas.openxmlformats.org/officeDocument/2006/math">
                    <m:r>
                      <a:rPr lang="en-US" altLang="zh-CN" sz="1200" i="1" dirty="0" smtClean="0">
                        <a:latin typeface="Cambria Math" panose="02040503050406030204" pitchFamily="18" charset="0"/>
                      </a:rPr>
                      <m:t>𝑐</m:t>
                    </m:r>
                    <m:r>
                      <a:rPr lang="en-US" altLang="zh-CN" sz="1200" i="1" dirty="0" smtClean="0">
                        <a:latin typeface="Cambria Math" panose="02040503050406030204" pitchFamily="18" charset="0"/>
                      </a:rPr>
                      <m:t>1, </m:t>
                    </m:r>
                    <m:r>
                      <a:rPr lang="en-US" altLang="zh-CN" sz="1200" i="1" dirty="0" smtClean="0">
                        <a:latin typeface="Cambria Math" panose="02040503050406030204" pitchFamily="18" charset="0"/>
                      </a:rPr>
                      <m:t>𝑐</m:t>
                    </m:r>
                    <m:r>
                      <a:rPr lang="en-US" altLang="zh-CN" sz="1200" i="1" dirty="0" smtClean="0">
                        <a:latin typeface="Cambria Math" panose="02040503050406030204" pitchFamily="18" charset="0"/>
                      </a:rPr>
                      <m:t>2&gt;0 </m:t>
                    </m:r>
                  </m:oMath>
                </a14:m>
                <a:r>
                  <a:rPr lang="en-US" altLang="zh-CN" sz="1200" i="1" dirty="0">
                    <a:latin typeface="Arial" panose="020B0604020202020204" pitchFamily="34" charset="0"/>
                    <a:cs typeface="Arial" panose="020B0604020202020204" pitchFamily="34" charset="0"/>
                  </a:rPr>
                  <a:t> that depend on </a:t>
                </a:r>
                <a14:m>
                  <m:oMath xmlns:m="http://schemas.openxmlformats.org/officeDocument/2006/math">
                    <m:r>
                      <a:rPr lang="en-US" altLang="zh-CN" sz="1200" i="1" dirty="0" smtClean="0">
                        <a:latin typeface="Cambria Math" panose="02040503050406030204" pitchFamily="18" charset="0"/>
                      </a:rPr>
                      <m:t>𝑃</m:t>
                    </m:r>
                  </m:oMath>
                </a14:m>
                <a:r>
                  <a:rPr lang="en-US" altLang="zh-CN" sz="1200" i="1" dirty="0">
                    <a:latin typeface="Arial" panose="020B0604020202020204" pitchFamily="34" charset="0"/>
                    <a:cs typeface="Arial" panose="020B0604020202020204" pitchFamily="34" charset="0"/>
                  </a:rPr>
                  <a:t> only through </a:t>
                </a:r>
                <a14:m>
                  <m:oMath xmlns:m="http://schemas.openxmlformats.org/officeDocument/2006/math">
                    <m:r>
                      <a:rPr lang="en-US" altLang="zh-CN" sz="1200" i="1" dirty="0" smtClean="0">
                        <a:latin typeface="Cambria Math" panose="02040503050406030204" pitchFamily="18" charset="0"/>
                      </a:rPr>
                      <m:t>𝛼</m:t>
                    </m:r>
                    <m:r>
                      <a:rPr lang="en-US" altLang="zh-CN" sz="1200" i="1" dirty="0" smtClean="0">
                        <a:latin typeface="Cambria Math" panose="02040503050406030204" pitchFamily="18" charset="0"/>
                      </a:rPr>
                      <m:t>, </m:t>
                    </m:r>
                    <m:r>
                      <a:rPr lang="en-US" altLang="zh-CN" sz="1200" i="1" dirty="0" smtClean="0">
                        <a:latin typeface="Cambria Math" panose="02040503050406030204" pitchFamily="18" charset="0"/>
                      </a:rPr>
                      <m:t>𝐴</m:t>
                    </m:r>
                  </m:oMath>
                </a14:m>
                <a:r>
                  <a:rPr lang="en-US" altLang="zh-CN" sz="1200" i="1" dirty="0">
                    <a:latin typeface="Arial" panose="020B0604020202020204" pitchFamily="34" charset="0"/>
                    <a:cs typeface="Arial" panose="020B0604020202020204" pitchFamily="34" charset="0"/>
                  </a:rPr>
                  <a:t>, and </a:t>
                </a:r>
                <a14:m>
                  <m:oMath xmlns:m="http://schemas.openxmlformats.org/officeDocument/2006/math">
                    <m:r>
                      <a:rPr lang="en-US" altLang="zh-CN" sz="1200" i="1" dirty="0" smtClean="0">
                        <a:latin typeface="Cambria Math" panose="02040503050406030204" pitchFamily="18" charset="0"/>
                      </a:rPr>
                      <m:t>𝑚</m:t>
                    </m:r>
                  </m:oMath>
                </a14:m>
                <a:r>
                  <a:rPr lang="en-US" altLang="zh-CN" sz="1200" i="1" dirty="0">
                    <a:latin typeface="Arial" panose="020B0604020202020204" pitchFamily="34" charset="0"/>
                    <a:cs typeface="Arial" panose="020B0604020202020204" pitchFamily="34" charset="0"/>
                  </a:rPr>
                  <a:t> such that for any </a:t>
                </a:r>
                <a14:m>
                  <m:oMath xmlns:m="http://schemas.openxmlformats.org/officeDocument/2006/math">
                    <m:r>
                      <a:rPr lang="en-US" altLang="zh-CN" sz="1200" i="1" dirty="0" smtClean="0">
                        <a:latin typeface="Cambria Math" panose="02040503050406030204" pitchFamily="18" charset="0"/>
                      </a:rPr>
                      <m:t>𝜂</m:t>
                    </m:r>
                    <m:r>
                      <a:rPr lang="en-US" altLang="zh-CN" sz="1200" i="1" dirty="0" smtClean="0">
                        <a:latin typeface="Cambria Math" panose="02040503050406030204" pitchFamily="18" charset="0"/>
                      </a:rPr>
                      <m:t> ∈ (0, 1] </m:t>
                    </m:r>
                  </m:oMath>
                </a14:m>
                <a:r>
                  <a:rPr lang="en-US" altLang="zh-CN" sz="1200" i="1" dirty="0">
                    <a:latin typeface="Arial" panose="020B0604020202020204" pitchFamily="34" charset="0"/>
                    <a:cs typeface="Arial" panose="020B0604020202020204" pitchFamily="34" charset="0"/>
                  </a:rPr>
                  <a:t>the concentration inequality i.e.,</a:t>
                </a:r>
                <a:r>
                  <a:rPr lang="en-US" altLang="zh-CN" sz="1200" b="0" i="0" u="none" strike="noStrike" kern="1200" baseline="0" dirty="0">
                    <a:solidFill>
                      <a:schemeClr val="tx1"/>
                    </a:solidFill>
                    <a:latin typeface="+mn-lt"/>
                    <a:ea typeface="+mn-ea"/>
                    <a:cs typeface="+mn-cs"/>
                  </a:rPr>
                  <a:t> the Measure concentration can be given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u="none" strike="noStrike" baseline="0" dirty="0">
                    <a:solidFill>
                      <a:srgbClr val="000000"/>
                    </a:solidFill>
                    <a:latin typeface="CMR10"/>
                  </a:rPr>
                  <a:t>Theorem provides an a priori estimate of the probability that the unknown data-generating distribution </a:t>
                </a:r>
                <a:r>
                  <a:rPr lang="en-US" altLang="zh-CN" sz="1800" b="0" i="0" u="none" strike="noStrike" baseline="0" dirty="0">
                    <a:latin typeface="CMR10"/>
                  </a:rPr>
                  <a:t>resides outside of the Wasserstein ball.</a:t>
                </a:r>
                <a:r>
                  <a:rPr lang="zh-CN" altLang="en-US" sz="1800" b="0" i="0" u="none" strike="noStrike" baseline="0" dirty="0">
                    <a:latin typeface="CMR10"/>
                  </a:rPr>
                  <a:t> </a:t>
                </a:r>
                <a:r>
                  <a:rPr lang="en-US" altLang="zh-CN" sz="1800" b="0" i="0" u="none" strike="noStrike" baseline="0" dirty="0">
                    <a:solidFill>
                      <a:srgbClr val="000000"/>
                    </a:solidFill>
                    <a:latin typeface="CMR10"/>
                  </a:rPr>
                  <a:t>Thus, we can use Theorem to estimate the radius of the smallest Wasserstein ball that contains </a:t>
                </a:r>
                <a:r>
                  <a:rPr lang="en-US" altLang="zh-CN" sz="1800" b="0" i="0" u="none" strike="noStrike" baseline="0" dirty="0">
                    <a:solidFill>
                      <a:srgbClr val="000000"/>
                    </a:solidFill>
                    <a:latin typeface="dsrom10"/>
                  </a:rPr>
                  <a:t>P </a:t>
                </a:r>
                <a:r>
                  <a:rPr lang="en-US" altLang="zh-CN" sz="1800" b="0" i="0" u="none" strike="noStrike" baseline="0" dirty="0">
                    <a:solidFill>
                      <a:srgbClr val="000000"/>
                    </a:solidFill>
                    <a:latin typeface="CMR10"/>
                  </a:rPr>
                  <a:t>with certain confidence. </a:t>
                </a:r>
                <a:r>
                  <a:rPr lang="en-US" altLang="zh-CN" sz="1200" dirty="0">
                    <a:solidFill>
                      <a:srgbClr val="FF0000"/>
                    </a:solidFill>
                    <a:latin typeface="Arial" panose="020B0604020202020204" pitchFamily="34" charset="0"/>
                    <a:cs typeface="Arial" panose="020B0604020202020204" pitchFamily="34" charset="0"/>
                  </a:rPr>
                  <a:t>Theorem can be used directly during reformulation</a:t>
                </a:r>
                <a:r>
                  <a:rPr lang="en-US" altLang="zh-CN" sz="1200" i="1" dirty="0">
                    <a:solidFill>
                      <a:srgbClr val="FF0000"/>
                    </a:solidFill>
                    <a:latin typeface="Arial" panose="020B0604020202020204" pitchFamily="34" charset="0"/>
                    <a:cs typeface="Arial" panose="020B0604020202020204" pitchFamily="34" charset="0"/>
                  </a:rPr>
                  <a:t>. </a:t>
                </a:r>
                <a:endParaRPr lang="en-US" altLang="zh-CN" sz="12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FF0000"/>
                  </a:solidFill>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FF0000"/>
                    </a:solidFill>
                  </a:rPr>
                  <a:t>How to calculate </a:t>
                </a:r>
                <a:r>
                  <a:rPr lang="zh-CN" altLang="en-US" sz="1200" b="0" i="0">
                    <a:solidFill>
                      <a:srgbClr val="FF0000"/>
                    </a:solidFill>
                    <a:latin typeface="Cambria Math" panose="02040503050406030204" pitchFamily="18" charset="0"/>
                  </a:rPr>
                  <a:t>𝜀</a:t>
                </a:r>
                <a:r>
                  <a:rPr lang="en-US" altLang="zh-CN" sz="1200" b="1" i="0">
                    <a:solidFill>
                      <a:srgbClr val="FF0000"/>
                    </a:solidFill>
                    <a:latin typeface="Cambria Math" panose="02040503050406030204" pitchFamily="18" charset="0"/>
                  </a:rPr>
                  <a:t>"  of  </a:t>
                </a:r>
                <a:r>
                  <a:rPr lang="en-US" altLang="zh-CN" sz="1200" b="1" i="0" dirty="0">
                    <a:solidFill>
                      <a:srgbClr val="FF0000"/>
                    </a:solidFill>
                    <a:latin typeface="Cambria Math" panose="02040503050406030204" pitchFamily="18" charset="0"/>
                  </a:rPr>
                  <a:t>ambiguity sets</a:t>
                </a:r>
                <a:r>
                  <a:rPr lang="zh-CN" altLang="en-US" sz="1200" b="1" i="0" dirty="0">
                    <a:solidFill>
                      <a:srgbClr val="FF0000"/>
                    </a:solidFill>
                  </a:rPr>
                  <a:t>"</a:t>
                </a:r>
                <a:endParaRPr lang="en-US" altLang="zh-CN"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Arial" panose="020B0604020202020204" pitchFamily="34" charset="0"/>
                    <a:cs typeface="Arial" panose="020B0604020202020204" pitchFamily="34" charset="0"/>
                  </a:rPr>
                  <a:t>We will introduce Theorem. </a:t>
                </a:r>
                <a:r>
                  <a:rPr lang="en-US" altLang="zh-CN" sz="1200" i="1" dirty="0">
                    <a:latin typeface="Arial" panose="020B0604020202020204" pitchFamily="34" charset="0"/>
                    <a:cs typeface="Arial" panose="020B0604020202020204" pitchFamily="34" charset="0"/>
                  </a:rPr>
                  <a:t>Suppose that </a:t>
                </a:r>
                <a:r>
                  <a:rPr lang="en-US" altLang="zh-CN" sz="1200" i="0">
                    <a:latin typeface="Cambria Math" panose="02040503050406030204" pitchFamily="18" charset="0"/>
                  </a:rPr>
                  <a:t>(𝑃_𝑁 ) ̂</a:t>
                </a:r>
                <a:r>
                  <a:rPr lang="en-US" altLang="zh-CN" sz="1200" i="1" dirty="0">
                    <a:latin typeface="Arial" panose="020B0604020202020204" pitchFamily="34" charset="0"/>
                    <a:cs typeface="Arial" panose="020B0604020202020204" pitchFamily="34" charset="0"/>
                  </a:rPr>
                  <a:t> is the empirical distribution,, and the unknown true distribution </a:t>
                </a:r>
                <a:r>
                  <a:rPr lang="en-US" altLang="zh-CN" sz="1200" i="0" dirty="0">
                    <a:latin typeface="Cambria Math" panose="02040503050406030204" pitchFamily="18" charset="0"/>
                  </a:rPr>
                  <a:t>𝑃</a:t>
                </a:r>
                <a:r>
                  <a:rPr lang="en-US" altLang="zh-CN" sz="1200" i="1" dirty="0">
                    <a:latin typeface="Arial" panose="020B0604020202020204" pitchFamily="34" charset="0"/>
                    <a:cs typeface="Arial" panose="020B0604020202020204" pitchFamily="34" charset="0"/>
                  </a:rPr>
                  <a:t> is light-tailed in the sense Then, there are constants </a:t>
                </a:r>
                <a:r>
                  <a:rPr lang="en-US" altLang="zh-CN" sz="1200" i="0" dirty="0">
                    <a:latin typeface="Cambria Math" panose="02040503050406030204" pitchFamily="18" charset="0"/>
                  </a:rPr>
                  <a:t>𝑐1, 𝑐2&gt;0 </a:t>
                </a:r>
                <a:r>
                  <a:rPr lang="en-US" altLang="zh-CN" sz="1200" i="1" dirty="0">
                    <a:latin typeface="Arial" panose="020B0604020202020204" pitchFamily="34" charset="0"/>
                    <a:cs typeface="Arial" panose="020B0604020202020204" pitchFamily="34" charset="0"/>
                  </a:rPr>
                  <a:t> that depend on </a:t>
                </a:r>
                <a:r>
                  <a:rPr lang="en-US" altLang="zh-CN" sz="1200" i="0" dirty="0">
                    <a:latin typeface="Cambria Math" panose="02040503050406030204" pitchFamily="18" charset="0"/>
                  </a:rPr>
                  <a:t>𝑃</a:t>
                </a:r>
                <a:r>
                  <a:rPr lang="en-US" altLang="zh-CN" sz="1200" i="1" dirty="0">
                    <a:latin typeface="Arial" panose="020B0604020202020204" pitchFamily="34" charset="0"/>
                    <a:cs typeface="Arial" panose="020B0604020202020204" pitchFamily="34" charset="0"/>
                  </a:rPr>
                  <a:t> only through </a:t>
                </a:r>
                <a:r>
                  <a:rPr lang="en-US" altLang="zh-CN" sz="1200" i="0" dirty="0">
                    <a:latin typeface="Cambria Math" panose="02040503050406030204" pitchFamily="18" charset="0"/>
                  </a:rPr>
                  <a:t>𝛼, 𝐴</a:t>
                </a:r>
                <a:r>
                  <a:rPr lang="en-US" altLang="zh-CN" sz="1200" i="1" dirty="0">
                    <a:latin typeface="Arial" panose="020B0604020202020204" pitchFamily="34" charset="0"/>
                    <a:cs typeface="Arial" panose="020B0604020202020204" pitchFamily="34" charset="0"/>
                  </a:rPr>
                  <a:t>, and </a:t>
                </a:r>
                <a:r>
                  <a:rPr lang="en-US" altLang="zh-CN" sz="1200" i="0" dirty="0">
                    <a:latin typeface="Cambria Math" panose="02040503050406030204" pitchFamily="18" charset="0"/>
                  </a:rPr>
                  <a:t>𝑚</a:t>
                </a:r>
                <a:r>
                  <a:rPr lang="en-US" altLang="zh-CN" sz="1200" i="1" dirty="0">
                    <a:latin typeface="Arial" panose="020B0604020202020204" pitchFamily="34" charset="0"/>
                    <a:cs typeface="Arial" panose="020B0604020202020204" pitchFamily="34" charset="0"/>
                  </a:rPr>
                  <a:t> such that for any </a:t>
                </a:r>
                <a:r>
                  <a:rPr lang="en-US" altLang="zh-CN" sz="1200" i="0" dirty="0">
                    <a:latin typeface="Cambria Math" panose="02040503050406030204" pitchFamily="18" charset="0"/>
                  </a:rPr>
                  <a:t>𝜂 ∈ (0, 1] </a:t>
                </a:r>
                <a:r>
                  <a:rPr lang="en-US" altLang="zh-CN" sz="1200" i="1" dirty="0">
                    <a:latin typeface="Arial" panose="020B0604020202020204" pitchFamily="34" charset="0"/>
                    <a:cs typeface="Arial" panose="020B0604020202020204" pitchFamily="34" charset="0"/>
                  </a:rPr>
                  <a:t>the concentration inequality i.e.,</a:t>
                </a:r>
                <a:r>
                  <a:rPr lang="en-US" altLang="zh-CN" sz="1200" b="0" i="0" u="none" strike="noStrike" kern="1200" baseline="0" dirty="0">
                    <a:solidFill>
                      <a:schemeClr val="tx1"/>
                    </a:solidFill>
                    <a:latin typeface="+mn-lt"/>
                    <a:ea typeface="+mn-ea"/>
                    <a:cs typeface="+mn-cs"/>
                  </a:rPr>
                  <a:t> the Measure concentration can be given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u="none" strike="noStrike" baseline="0" dirty="0">
                    <a:solidFill>
                      <a:srgbClr val="000000"/>
                    </a:solidFill>
                    <a:latin typeface="CMR10"/>
                  </a:rPr>
                  <a:t>Theorem provides an a priori estimate of the probability that the unknown data-generating distribution </a:t>
                </a:r>
                <a:r>
                  <a:rPr lang="en-US" altLang="zh-CN" sz="1800" b="0" i="0" u="none" strike="noStrike" baseline="0" dirty="0">
                    <a:latin typeface="CMR10"/>
                  </a:rPr>
                  <a:t>resides outside of the Wasserstein ball.</a:t>
                </a:r>
                <a:r>
                  <a:rPr lang="zh-CN" altLang="en-US" sz="1800" b="0" i="0" u="none" strike="noStrike" baseline="0" dirty="0">
                    <a:latin typeface="CMR10"/>
                  </a:rPr>
                  <a:t> </a:t>
                </a:r>
                <a:r>
                  <a:rPr lang="en-US" altLang="zh-CN" sz="1800" b="0" i="0" u="none" strike="noStrike" baseline="0" dirty="0">
                    <a:solidFill>
                      <a:srgbClr val="000000"/>
                    </a:solidFill>
                    <a:latin typeface="CMR10"/>
                  </a:rPr>
                  <a:t>Thus, we can use Theorem to estimate the radius of the smallest Wasserstein ball that contains </a:t>
                </a:r>
                <a:r>
                  <a:rPr lang="en-US" altLang="zh-CN" sz="1800" b="0" i="0" u="none" strike="noStrike" baseline="0" dirty="0">
                    <a:solidFill>
                      <a:srgbClr val="000000"/>
                    </a:solidFill>
                    <a:latin typeface="dsrom10"/>
                  </a:rPr>
                  <a:t>P </a:t>
                </a:r>
                <a:r>
                  <a:rPr lang="en-US" altLang="zh-CN" sz="1800" b="0" i="0" u="none" strike="noStrike" baseline="0" dirty="0">
                    <a:solidFill>
                      <a:srgbClr val="000000"/>
                    </a:solidFill>
                    <a:latin typeface="CMR10"/>
                  </a:rPr>
                  <a:t>with certain confidence. </a:t>
                </a:r>
                <a:r>
                  <a:rPr lang="en-US" altLang="zh-CN" sz="1200" dirty="0">
                    <a:solidFill>
                      <a:srgbClr val="FF0000"/>
                    </a:solidFill>
                    <a:latin typeface="Arial" panose="020B0604020202020204" pitchFamily="34" charset="0"/>
                    <a:cs typeface="Arial" panose="020B0604020202020204" pitchFamily="34" charset="0"/>
                  </a:rPr>
                  <a:t>Theorem can be used directly during reformulation</a:t>
                </a:r>
                <a:r>
                  <a:rPr lang="en-US" altLang="zh-CN" sz="1200" i="1" dirty="0">
                    <a:solidFill>
                      <a:srgbClr val="FF0000"/>
                    </a:solidFill>
                    <a:latin typeface="Arial" panose="020B0604020202020204" pitchFamily="34" charset="0"/>
                    <a:cs typeface="Arial" panose="020B0604020202020204" pitchFamily="34" charset="0"/>
                  </a:rPr>
                  <a:t>. </a:t>
                </a:r>
                <a:endParaRPr lang="en-US" altLang="zh-CN" sz="12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FF0000"/>
                  </a:solidFill>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17</a:t>
            </a:fld>
            <a:endParaRPr lang="zh-CN" altLang="en-US"/>
          </a:p>
        </p:txBody>
      </p:sp>
    </p:spTree>
    <p:extLst>
      <p:ext uri="{BB962C8B-B14F-4D97-AF65-F5344CB8AC3E}">
        <p14:creationId xmlns:p14="http://schemas.microsoft.com/office/powerpoint/2010/main" val="219230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b="0" i="0" u="none" strike="noStrike" baseline="0" dirty="0">
                    <a:latin typeface="Arial" panose="020B0604020202020204" pitchFamily="34" charset="0"/>
                    <a:cs typeface="Arial" panose="020B0604020202020204" pitchFamily="34" charset="0"/>
                  </a:rPr>
                  <a:t>Computing the Wasserstein distance between two </a:t>
                </a:r>
                <a:r>
                  <a:rPr lang="en-US" altLang="zh-CN" sz="1200" b="0" i="0" u="none" strike="noStrike" baseline="0" dirty="0">
                    <a:solidFill>
                      <a:srgbClr val="FF0000"/>
                    </a:solidFill>
                    <a:latin typeface="Arial" panose="020B0604020202020204" pitchFamily="34" charset="0"/>
                    <a:cs typeface="Arial" panose="020B0604020202020204" pitchFamily="34" charset="0"/>
                  </a:rPr>
                  <a:t>discrete distributions </a:t>
                </a:r>
                <a:r>
                  <a:rPr lang="en-US" altLang="zh-CN" sz="1200" b="0" i="0" u="none" strike="noStrike" baseline="0" dirty="0">
                    <a:latin typeface="Arial" panose="020B0604020202020204" pitchFamily="34" charset="0"/>
                    <a:cs typeface="Arial" panose="020B0604020202020204" pitchFamily="34" charset="0"/>
                  </a:rPr>
                  <a:t>amounts to solving a tractable linear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Arial" panose="020B0604020202020204" pitchFamily="34" charset="0"/>
                    <a:cs typeface="Arial" panose="020B0604020202020204" pitchFamily="34" charset="0"/>
                  </a:rPr>
                  <a:t>However, if one of the distributions is </a:t>
                </a:r>
                <a:r>
                  <a:rPr lang="en-US" altLang="zh-CN" sz="1200" b="0" i="0" u="none" strike="noStrike" baseline="0" dirty="0">
                    <a:solidFill>
                      <a:srgbClr val="FF0000"/>
                    </a:solidFill>
                    <a:latin typeface="Arial" panose="020B0604020202020204" pitchFamily="34" charset="0"/>
                    <a:cs typeface="Arial" panose="020B0604020202020204" pitchFamily="34" charset="0"/>
                  </a:rPr>
                  <a:t>continuous</a:t>
                </a:r>
                <a:r>
                  <a:rPr lang="en-US" altLang="zh-CN" sz="1200" b="0" i="0" u="none" strike="noStrike" baseline="0" dirty="0">
                    <a:latin typeface="Arial" panose="020B0604020202020204" pitchFamily="34" charset="0"/>
                    <a:cs typeface="Arial" panose="020B0604020202020204" pitchFamily="34" charset="0"/>
                  </a:rPr>
                  <a:t>, it becomes intractable to compute Wasserstein distance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Arial" panose="020B0604020202020204" pitchFamily="34" charset="0"/>
                    <a:cs typeface="Arial" panose="020B0604020202020204" pitchFamily="34" charset="0"/>
                  </a:rPr>
                  <a:t>Computing the Wasserstein distance between two distributions </a:t>
                </a:r>
                <a14:m>
                  <m:oMath xmlns:m="http://schemas.openxmlformats.org/officeDocument/2006/math">
                    <m:acc>
                      <m:accPr>
                        <m:chr m:val="̂"/>
                        <m:ctrlPr>
                          <a:rPr lang="en-US" altLang="zh-CN" sz="1200" i="1" smtClean="0">
                            <a:latin typeface="Cambria Math" panose="02040503050406030204" pitchFamily="18" charset="0"/>
                          </a:rPr>
                        </m:ctrlPr>
                      </m:accPr>
                      <m:e>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𝑃</m:t>
                            </m:r>
                          </m:e>
                          <m:sub>
                            <m:r>
                              <a:rPr lang="en-US" altLang="zh-CN" sz="1200" i="1">
                                <a:latin typeface="Cambria Math" panose="02040503050406030204" pitchFamily="18" charset="0"/>
                              </a:rPr>
                              <m:t>𝑁</m:t>
                            </m:r>
                          </m:sub>
                        </m:sSub>
                      </m:e>
                    </m:acc>
                  </m:oMath>
                </a14:m>
                <a:r>
                  <a:rPr lang="en-US" altLang="zh-CN" sz="1200" b="0" i="0" u="none" strike="noStrike" baseline="0" dirty="0">
                    <a:latin typeface="Arial" panose="020B0604020202020204" pitchFamily="34" charset="0"/>
                    <a:cs typeface="Arial" panose="020B0604020202020204" pitchFamily="34" charset="0"/>
                  </a:rPr>
                  <a:t> and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𝑃</m:t>
                        </m:r>
                      </m:e>
                      <m:sub>
                        <m:r>
                          <a:rPr lang="en-US" altLang="zh-CN" sz="1200" i="1">
                            <a:latin typeface="Cambria Math" panose="02040503050406030204" pitchFamily="18" charset="0"/>
                          </a:rPr>
                          <m:t>𝑁</m:t>
                        </m:r>
                      </m:sub>
                    </m:sSub>
                    <m:r>
                      <a:rPr lang="en-US" altLang="zh-CN" sz="1200" i="1">
                        <a:latin typeface="Cambria Math" panose="02040503050406030204" pitchFamily="18" charset="0"/>
                      </a:rPr>
                      <m:t> </m:t>
                    </m:r>
                  </m:oMath>
                </a14:m>
                <a:r>
                  <a:rPr lang="en-US" altLang="zh-CN" sz="1200" b="0" i="0" u="none" strike="noStrike" baseline="0" dirty="0">
                    <a:latin typeface="Arial" panose="020B0604020202020204" pitchFamily="34" charset="0"/>
                    <a:cs typeface="Arial" panose="020B0604020202020204" pitchFamily="34" charset="0"/>
                  </a:rPr>
                  <a:t>is NP-hard if not both the distributions are discrete.</a:t>
                </a:r>
                <a:endParaRPr lang="zh-CN" altLang="en-US" sz="1200" b="1"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Arial" panose="020B0604020202020204" pitchFamily="34" charset="0"/>
                    <a:cs typeface="Arial" panose="020B0604020202020204" pitchFamily="34" charset="0"/>
                  </a:rPr>
                  <a:t>Even though we cannot compute the Wasserstein distance, we can derive </a:t>
                </a:r>
                <a:r>
                  <a:rPr lang="en-US" altLang="zh-CN" sz="1200" b="0" i="0" u="none" strike="noStrike" baseline="0" dirty="0">
                    <a:solidFill>
                      <a:srgbClr val="FF0000"/>
                    </a:solidFill>
                    <a:latin typeface="Arial" panose="020B0604020202020204" pitchFamily="34" charset="0"/>
                    <a:cs typeface="Arial" panose="020B0604020202020204" pitchFamily="34" charset="0"/>
                  </a:rPr>
                  <a:t>tractable bounds </a:t>
                </a:r>
                <a:r>
                  <a:rPr lang="en-US" altLang="zh-CN" sz="1200" b="0" i="0" u="none" strike="noStrike" baseline="0" dirty="0">
                    <a:latin typeface="Arial" panose="020B0604020202020204" pitchFamily="34" charset="0"/>
                    <a:cs typeface="Arial" panose="020B0604020202020204" pitchFamily="34" charset="0"/>
                  </a:rPr>
                  <a:t>on the worst-case risk in the Wasserstein ball, and exact computation for the worst-case risk in some situations.</a:t>
                </a:r>
                <a:endParaRPr lang="zh-CN" alt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r>
                  <a:rPr lang="en-US" altLang="zh-CN" sz="1200" b="0" i="0" u="none" strike="noStrike" baseline="0" dirty="0">
                    <a:latin typeface="Arial" panose="020B0604020202020204" pitchFamily="34" charset="0"/>
                    <a:cs typeface="Arial" panose="020B0604020202020204" pitchFamily="34" charset="0"/>
                  </a:rPr>
                  <a:t>Computing the Wasserstein distance between two </a:t>
                </a:r>
                <a:r>
                  <a:rPr lang="en-US" altLang="zh-CN" sz="1200" b="0" i="0" u="none" strike="noStrike" baseline="0" dirty="0">
                    <a:solidFill>
                      <a:srgbClr val="FF0000"/>
                    </a:solidFill>
                    <a:latin typeface="Arial" panose="020B0604020202020204" pitchFamily="34" charset="0"/>
                    <a:cs typeface="Arial" panose="020B0604020202020204" pitchFamily="34" charset="0"/>
                  </a:rPr>
                  <a:t>discrete distributions </a:t>
                </a:r>
                <a:r>
                  <a:rPr lang="en-US" altLang="zh-CN" sz="1200" b="0" i="0" u="none" strike="noStrike" baseline="0" dirty="0">
                    <a:latin typeface="Arial" panose="020B0604020202020204" pitchFamily="34" charset="0"/>
                    <a:cs typeface="Arial" panose="020B0604020202020204" pitchFamily="34" charset="0"/>
                  </a:rPr>
                  <a:t>amounts to solving a tractable linear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Arial" panose="020B0604020202020204" pitchFamily="34" charset="0"/>
                    <a:cs typeface="Arial" panose="020B0604020202020204" pitchFamily="34" charset="0"/>
                  </a:rPr>
                  <a:t>However, if one of the distributions is </a:t>
                </a:r>
                <a:r>
                  <a:rPr lang="en-US" altLang="zh-CN" sz="1200" b="0" i="0" u="none" strike="noStrike" baseline="0" dirty="0">
                    <a:solidFill>
                      <a:srgbClr val="FF0000"/>
                    </a:solidFill>
                    <a:latin typeface="Arial" panose="020B0604020202020204" pitchFamily="34" charset="0"/>
                    <a:cs typeface="Arial" panose="020B0604020202020204" pitchFamily="34" charset="0"/>
                  </a:rPr>
                  <a:t>continuous</a:t>
                </a:r>
                <a:r>
                  <a:rPr lang="en-US" altLang="zh-CN" sz="1200" b="0" i="0" u="none" strike="noStrike" baseline="0" dirty="0">
                    <a:latin typeface="Arial" panose="020B0604020202020204" pitchFamily="34" charset="0"/>
                    <a:cs typeface="Arial" panose="020B0604020202020204" pitchFamily="34" charset="0"/>
                  </a:rPr>
                  <a:t>, it becomes intractable to compute Wasserstein distance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Arial" panose="020B0604020202020204" pitchFamily="34" charset="0"/>
                    <a:cs typeface="Arial" panose="020B0604020202020204" pitchFamily="34" charset="0"/>
                  </a:rPr>
                  <a:t>Computing the Wasserstein distance between two distributions </a:t>
                </a:r>
                <a:r>
                  <a:rPr lang="en-US" altLang="zh-CN" sz="1200" i="0">
                    <a:latin typeface="Cambria Math" panose="02040503050406030204" pitchFamily="18" charset="0"/>
                  </a:rPr>
                  <a:t>(𝑃_𝑁 ) ̂</a:t>
                </a:r>
                <a:r>
                  <a:rPr lang="en-US" altLang="zh-CN" sz="1200" b="0" i="0" u="none" strike="noStrike" baseline="0" dirty="0">
                    <a:latin typeface="Arial" panose="020B0604020202020204" pitchFamily="34" charset="0"/>
                    <a:cs typeface="Arial" panose="020B0604020202020204" pitchFamily="34" charset="0"/>
                  </a:rPr>
                  <a:t> and </a:t>
                </a:r>
                <a:r>
                  <a:rPr lang="en-US" altLang="zh-CN" sz="1200" i="0">
                    <a:latin typeface="Cambria Math" panose="02040503050406030204" pitchFamily="18" charset="0"/>
                  </a:rPr>
                  <a:t>𝑃_𝑁  </a:t>
                </a:r>
                <a:r>
                  <a:rPr lang="en-US" altLang="zh-CN" sz="1200" b="0" i="0" u="none" strike="noStrike" baseline="0" dirty="0">
                    <a:latin typeface="Arial" panose="020B0604020202020204" pitchFamily="34" charset="0"/>
                    <a:cs typeface="Arial" panose="020B0604020202020204" pitchFamily="34" charset="0"/>
                  </a:rPr>
                  <a:t>is NP-hard if not both the distributions are discrete.</a:t>
                </a:r>
                <a:endParaRPr lang="zh-CN" altLang="en-US" sz="1200" b="1"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Arial" panose="020B0604020202020204" pitchFamily="34" charset="0"/>
                    <a:cs typeface="Arial" panose="020B0604020202020204" pitchFamily="34" charset="0"/>
                  </a:rPr>
                  <a:t>Even though we cannot compute the Wasserstein distance, we can derive </a:t>
                </a:r>
                <a:r>
                  <a:rPr lang="en-US" altLang="zh-CN" sz="1200" b="0" i="0" u="none" strike="noStrike" baseline="0" dirty="0">
                    <a:solidFill>
                      <a:srgbClr val="FF0000"/>
                    </a:solidFill>
                    <a:latin typeface="Arial" panose="020B0604020202020204" pitchFamily="34" charset="0"/>
                    <a:cs typeface="Arial" panose="020B0604020202020204" pitchFamily="34" charset="0"/>
                  </a:rPr>
                  <a:t>tractable bounds </a:t>
                </a:r>
                <a:r>
                  <a:rPr lang="en-US" altLang="zh-CN" sz="1200" b="0" i="0" u="none" strike="noStrike" baseline="0" dirty="0">
                    <a:latin typeface="Arial" panose="020B0604020202020204" pitchFamily="34" charset="0"/>
                    <a:cs typeface="Arial" panose="020B0604020202020204" pitchFamily="34" charset="0"/>
                  </a:rPr>
                  <a:t>on the worst-case risk in the Wasserstein ball, and exact computation for the worst-case risk in some situations.</a:t>
                </a:r>
                <a:endParaRPr lang="zh-CN" alt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18</a:t>
            </a:fld>
            <a:endParaRPr lang="zh-CN" altLang="en-US"/>
          </a:p>
        </p:txBody>
      </p:sp>
    </p:spTree>
    <p:extLst>
      <p:ext uri="{BB962C8B-B14F-4D97-AF65-F5344CB8AC3E}">
        <p14:creationId xmlns:p14="http://schemas.microsoft.com/office/powerpoint/2010/main" val="2052695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ltLang="zh-CN" sz="1200" b="1" dirty="0">
                    <a:solidFill>
                      <a:srgbClr val="FF0000"/>
                    </a:solidFill>
                    <a:latin typeface="Arial" panose="020B0604020202020204" pitchFamily="34" charset="0"/>
                    <a:cs typeface="Arial" panose="020B0604020202020204" pitchFamily="34" charset="0"/>
                  </a:rPr>
                  <a:t>How to transform an infinite-dimensional optimization problem into a finite-dimensional convex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u="none" strike="noStrike" baseline="0" dirty="0">
                    <a:solidFill>
                      <a:srgbClr val="000000"/>
                    </a:solidFill>
                    <a:latin typeface="CMR10"/>
                  </a:rPr>
                  <a:t>we can re-express the worst-case expectation as</a:t>
                </a:r>
                <a:r>
                  <a:rPr lang="en-US" altLang="zh-CN" sz="1800" b="0" i="0" u="none" strike="noStrike" baseline="0" dirty="0">
                    <a:latin typeface="CMR10"/>
                  </a:rPr>
                  <a:t>,</a:t>
                </a:r>
                <a:endParaRPr lang="en-US" altLang="zh-CN" sz="14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dirty="0">
                    <a:latin typeface="+mn-lt"/>
                    <a:cs typeface="Arial" panose="020B0604020202020204" pitchFamily="34" charset="0"/>
                  </a:rPr>
                  <a:t>Where</a:t>
                </a:r>
                <a:r>
                  <a:rPr lang="en-US" altLang="zh-CN" sz="1400" b="0" i="0" baseline="0" dirty="0">
                    <a:latin typeface="+mn-lt"/>
                    <a:cs typeface="Arial" panose="020B0604020202020204" pitchFamily="34" charset="0"/>
                  </a:rPr>
                  <a:t> the </a:t>
                </a:r>
                <a14:m>
                  <m:oMath xmlns:m="http://schemas.openxmlformats.org/officeDocument/2006/math">
                    <m:r>
                      <m:rPr>
                        <m:nor/>
                      </m:rPr>
                      <a:rPr lang="en-US" altLang="zh-CN" sz="1400" b="0" i="0" dirty="0" smtClean="0">
                        <a:latin typeface="Arial" panose="020B0604020202020204" pitchFamily="34" charset="0"/>
                        <a:cs typeface="Arial" panose="020B0604020202020204" pitchFamily="34" charset="0"/>
                      </a:rPr>
                      <m:t>J</m:t>
                    </m:r>
                    <m:r>
                      <m:rPr>
                        <m:nor/>
                      </m:rPr>
                      <a:rPr lang="en-US" altLang="zh-CN" sz="1400" dirty="0" smtClean="0">
                        <a:latin typeface="Arial" panose="020B0604020202020204" pitchFamily="34" charset="0"/>
                        <a:cs typeface="Arial" panose="020B0604020202020204" pitchFamily="34" charset="0"/>
                      </a:rPr>
                      <m:t>oint</m:t>
                    </m:r>
                    <m:r>
                      <m:rPr>
                        <m:nor/>
                      </m:rPr>
                      <a:rPr lang="en-US" altLang="zh-CN" sz="1400" dirty="0" smtClean="0">
                        <a:latin typeface="Arial" panose="020B0604020202020204" pitchFamily="34" charset="0"/>
                        <a:cs typeface="Arial" panose="020B0604020202020204" pitchFamily="34" charset="0"/>
                      </a:rPr>
                      <m:t> </m:t>
                    </m:r>
                    <m:r>
                      <m:rPr>
                        <m:nor/>
                      </m:rPr>
                      <a:rPr lang="en-US" altLang="zh-CN" sz="1400" dirty="0" smtClean="0">
                        <a:latin typeface="Arial" panose="020B0604020202020204" pitchFamily="34" charset="0"/>
                        <a:cs typeface="Arial" panose="020B0604020202020204" pitchFamily="34" charset="0"/>
                      </a:rPr>
                      <m:t>distribution</m:t>
                    </m:r>
                    <m:r>
                      <a:rPr lang="en-US" altLang="zh-CN" sz="1400" b="1" i="1" dirty="0" smtClean="0">
                        <a:latin typeface="Cambria Math" panose="02040503050406030204" pitchFamily="18" charset="0"/>
                      </a:rPr>
                      <m:t> </m:t>
                    </m:r>
                    <m:r>
                      <a:rPr lang="el-GR" altLang="zh-CN" sz="1400" b="1" i="1" smtClean="0">
                        <a:latin typeface="Cambria Math" panose="02040503050406030204" pitchFamily="18" charset="0"/>
                        <a:ea typeface="Cambria Math" panose="02040503050406030204" pitchFamily="18" charset="0"/>
                      </a:rPr>
                      <m:t>𝜫</m:t>
                    </m:r>
                  </m:oMath>
                </a14:m>
                <a:r>
                  <a:rPr lang="en-US" altLang="zh-CN" sz="1400" dirty="0">
                    <a:latin typeface="Arial" panose="020B0604020202020204" pitchFamily="34" charset="0"/>
                    <a:cs typeface="Arial" panose="020B0604020202020204" pitchFamily="34" charset="0"/>
                  </a:rPr>
                  <a:t> of </a:t>
                </a:r>
                <a14:m>
                  <m:oMath xmlns:m="http://schemas.openxmlformats.org/officeDocument/2006/math">
                    <m:r>
                      <a:rPr lang="zh-CN" altLang="en-US" sz="1400" b="1" i="1">
                        <a:latin typeface="Cambria Math" panose="02040503050406030204" pitchFamily="18" charset="0"/>
                      </a:rPr>
                      <m:t>𝝃</m:t>
                    </m:r>
                  </m:oMath>
                </a14:m>
                <a:r>
                  <a:rPr lang="en-US" altLang="zh-CN" sz="1400" b="1" i="1"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and </a:t>
                </a:r>
                <a14:m>
                  <m:oMath xmlns:m="http://schemas.openxmlformats.org/officeDocument/2006/math">
                    <m:sSup>
                      <m:sSupPr>
                        <m:ctrlPr>
                          <a:rPr lang="en-US" altLang="zh-CN" sz="1400" b="1" i="1">
                            <a:latin typeface="Cambria Math" panose="02040503050406030204" pitchFamily="18" charset="0"/>
                          </a:rPr>
                        </m:ctrlPr>
                      </m:sSupPr>
                      <m:e>
                        <m:r>
                          <a:rPr lang="zh-CN" altLang="en-US" sz="1400" b="1" i="1">
                            <a:latin typeface="Cambria Math" panose="02040503050406030204" pitchFamily="18" charset="0"/>
                          </a:rPr>
                          <m:t>𝝃</m:t>
                        </m:r>
                      </m:e>
                      <m:sup>
                        <m:r>
                          <a:rPr lang="en-US" altLang="zh-CN" sz="1400" b="1" i="1">
                            <a:latin typeface="Cambria Math" panose="02040503050406030204" pitchFamily="18" charset="0"/>
                          </a:rPr>
                          <m:t>′</m:t>
                        </m:r>
                      </m:sup>
                    </m:sSup>
                    <m:r>
                      <a:rPr lang="en-US" altLang="zh-CN" sz="1400" b="1" i="1">
                        <a:latin typeface="Cambria Math" panose="02040503050406030204" pitchFamily="18" charset="0"/>
                      </a:rPr>
                      <m:t> </m:t>
                    </m:r>
                  </m:oMath>
                </a14:m>
                <a:r>
                  <a:rPr lang="en-US" altLang="zh-CN" sz="1400" dirty="0">
                    <a:latin typeface="Arial" panose="020B0604020202020204" pitchFamily="34" charset="0"/>
                    <a:cs typeface="Arial" panose="020B0604020202020204" pitchFamily="34" charset="0"/>
                  </a:rPr>
                  <a:t>can be constructed from the marginal distribution </a:t>
                </a:r>
                <a14:m>
                  <m:oMath xmlns:m="http://schemas.openxmlformats.org/officeDocument/2006/math">
                    <m:acc>
                      <m:accPr>
                        <m:chr m:val="̂"/>
                        <m:ctrlPr>
                          <a:rPr lang="en-US" altLang="zh-CN" sz="1400" b="1" i="1">
                            <a:latin typeface="Cambria Math" panose="02040503050406030204" pitchFamily="18" charset="0"/>
                          </a:rPr>
                        </m:ctrlPr>
                      </m:accPr>
                      <m:e>
                        <m:sSub>
                          <m:sSubPr>
                            <m:ctrlPr>
                              <a:rPr lang="en-US" altLang="zh-CN" sz="1400" b="1" i="1">
                                <a:latin typeface="Cambria Math" panose="02040503050406030204" pitchFamily="18" charset="0"/>
                              </a:rPr>
                            </m:ctrlPr>
                          </m:sSubPr>
                          <m:e>
                            <m:r>
                              <a:rPr lang="en-US" altLang="zh-CN" sz="1400" b="1" i="1">
                                <a:latin typeface="Cambria Math" panose="02040503050406030204" pitchFamily="18" charset="0"/>
                              </a:rPr>
                              <m:t>𝑷</m:t>
                            </m:r>
                          </m:e>
                          <m:sub>
                            <m:r>
                              <a:rPr lang="en-US" altLang="zh-CN" sz="1400" b="1" i="1">
                                <a:latin typeface="Cambria Math" panose="02040503050406030204" pitchFamily="18" charset="0"/>
                              </a:rPr>
                              <m:t>𝑵</m:t>
                            </m:r>
                          </m:sub>
                        </m:sSub>
                      </m:e>
                    </m:acc>
                  </m:oMath>
                </a14:m>
                <a:r>
                  <a:rPr lang="en-US" altLang="zh-CN" sz="1400" dirty="0">
                    <a:latin typeface="Arial" panose="020B0604020202020204" pitchFamily="34" charset="0"/>
                    <a:cs typeface="Arial" panose="020B0604020202020204" pitchFamily="34" charset="0"/>
                  </a:rPr>
                  <a:t> of </a:t>
                </a:r>
                <a14:m>
                  <m:oMath xmlns:m="http://schemas.openxmlformats.org/officeDocument/2006/math">
                    <m:sSup>
                      <m:sSupPr>
                        <m:ctrlPr>
                          <a:rPr lang="en-US" altLang="zh-CN" sz="1400" b="1" i="1">
                            <a:latin typeface="Cambria Math" panose="02040503050406030204" pitchFamily="18" charset="0"/>
                          </a:rPr>
                        </m:ctrlPr>
                      </m:sSupPr>
                      <m:e>
                        <m:r>
                          <a:rPr lang="zh-CN" altLang="en-US" sz="1400" b="1" i="1">
                            <a:latin typeface="Cambria Math" panose="02040503050406030204" pitchFamily="18" charset="0"/>
                          </a:rPr>
                          <m:t>𝝃</m:t>
                        </m:r>
                      </m:e>
                      <m:sup>
                        <m:r>
                          <a:rPr lang="en-US" altLang="zh-CN" sz="1400" b="1" i="1">
                            <a:latin typeface="Cambria Math" panose="02040503050406030204" pitchFamily="18" charset="0"/>
                          </a:rPr>
                          <m:t>′</m:t>
                        </m:r>
                      </m:sup>
                    </m:sSup>
                    <m:r>
                      <a:rPr lang="en-US" altLang="zh-CN" sz="1400" b="1" i="1">
                        <a:latin typeface="Cambria Math" panose="02040503050406030204" pitchFamily="18" charset="0"/>
                      </a:rPr>
                      <m:t> </m:t>
                    </m:r>
                  </m:oMath>
                </a14:m>
                <a:r>
                  <a:rPr lang="en-US" altLang="zh-CN" sz="1400" dirty="0">
                    <a:latin typeface="Arial" panose="020B0604020202020204" pitchFamily="34" charset="0"/>
                    <a:cs typeface="Arial" panose="020B0604020202020204" pitchFamily="34" charset="0"/>
                  </a:rPr>
                  <a:t>when given </a:t>
                </a:r>
                <a14:m>
                  <m:oMath xmlns:m="http://schemas.openxmlformats.org/officeDocument/2006/math">
                    <m:sSup>
                      <m:sSupPr>
                        <m:ctrlPr>
                          <a:rPr lang="en-US" altLang="zh-CN" sz="1400" b="1" i="1">
                            <a:latin typeface="Cambria Math" panose="02040503050406030204" pitchFamily="18" charset="0"/>
                          </a:rPr>
                        </m:ctrlPr>
                      </m:sSupPr>
                      <m:e>
                        <m:r>
                          <a:rPr lang="zh-CN" altLang="en-US" sz="1400" b="1" i="1">
                            <a:latin typeface="Cambria Math" panose="02040503050406030204" pitchFamily="18" charset="0"/>
                          </a:rPr>
                          <m:t>𝝃</m:t>
                        </m:r>
                      </m:e>
                      <m:sup>
                        <m:r>
                          <a:rPr lang="en-US" altLang="zh-CN" sz="1400" b="1" i="1">
                            <a:latin typeface="Cambria Math" panose="02040503050406030204" pitchFamily="18" charset="0"/>
                          </a:rPr>
                          <m:t>′</m:t>
                        </m:r>
                      </m:sup>
                    </m:sSup>
                    <m:r>
                      <a:rPr lang="en-US" altLang="zh-CN" sz="1400" b="1" i="1">
                        <a:latin typeface="Cambria Math" panose="02040503050406030204" pitchFamily="18" charset="0"/>
                      </a:rPr>
                      <m:t> </m:t>
                    </m:r>
                  </m:oMath>
                </a14:m>
                <a:r>
                  <a:rPr lang="en-US" altLang="zh-CN" sz="1400" dirty="0">
                    <a:latin typeface="Arial" panose="020B0604020202020204" pitchFamily="34" charset="0"/>
                    <a:cs typeface="Arial" panose="020B0604020202020204" pitchFamily="34" charset="0"/>
                  </a:rPr>
                  <a:t>=</a:t>
                </a:r>
                <a:r>
                  <a:rPr lang="en-US" altLang="zh-CN" sz="1400" b="1" dirty="0">
                    <a:latin typeface="Arial" panose="020B0604020202020204" pitchFamily="34" charset="0"/>
                    <a:cs typeface="Arial" panose="020B0604020202020204" pitchFamily="34" charset="0"/>
                  </a:rPr>
                  <a:t> </a:t>
                </a:r>
                <a14:m>
                  <m:oMath xmlns:m="http://schemas.openxmlformats.org/officeDocument/2006/math">
                    <m:acc>
                      <m:accPr>
                        <m:chr m:val="̂"/>
                        <m:ctrlPr>
                          <a:rPr lang="en-US" altLang="zh-CN" sz="1400" b="1" i="1">
                            <a:latin typeface="Cambria Math" panose="02040503050406030204" pitchFamily="18" charset="0"/>
                          </a:rPr>
                        </m:ctrlPr>
                      </m:accPr>
                      <m:e>
                        <m:sSub>
                          <m:sSubPr>
                            <m:ctrlPr>
                              <a:rPr lang="en-US" altLang="zh-CN" sz="1400" b="1" i="1">
                                <a:latin typeface="Cambria Math" panose="02040503050406030204" pitchFamily="18" charset="0"/>
                              </a:rPr>
                            </m:ctrlPr>
                          </m:sSubPr>
                          <m:e>
                            <m:r>
                              <a:rPr lang="zh-CN" altLang="en-US" sz="1400" b="1" i="1">
                                <a:latin typeface="Cambria Math" panose="02040503050406030204" pitchFamily="18" charset="0"/>
                              </a:rPr>
                              <m:t>𝝃</m:t>
                            </m:r>
                          </m:e>
                          <m:sub>
                            <m:r>
                              <a:rPr lang="en-US" altLang="zh-CN" sz="1400" b="1" i="1">
                                <a:latin typeface="Cambria Math" panose="02040503050406030204" pitchFamily="18" charset="0"/>
                              </a:rPr>
                              <m:t>𝒊</m:t>
                            </m:r>
                          </m:sub>
                        </m:sSub>
                      </m:e>
                    </m:acc>
                    <m:r>
                      <a:rPr lang="en-US" altLang="zh-CN" sz="1400" b="1" i="1">
                        <a:latin typeface="Cambria Math" panose="02040503050406030204" pitchFamily="18" charset="0"/>
                      </a:rPr>
                      <m:t> </m:t>
                    </m:r>
                  </m:oMath>
                </a14:m>
                <a:r>
                  <a:rPr lang="en-US" altLang="zh-CN" sz="1400" dirty="0">
                    <a:latin typeface="Arial" panose="020B0604020202020204" pitchFamily="34" charset="0"/>
                    <a:cs typeface="Arial" panose="020B0604020202020204" pitchFamily="34" charset="0"/>
                  </a:rPr>
                  <a:t>,and conditional </a:t>
                </a:r>
                <a14:m>
                  <m:oMath xmlns:m="http://schemas.openxmlformats.org/officeDocument/2006/math">
                    <m:sSub>
                      <m:sSubPr>
                        <m:ctrlPr>
                          <a:rPr lang="en-US" altLang="zh-CN" sz="1400" b="1" i="1">
                            <a:latin typeface="Cambria Math" panose="02040503050406030204" pitchFamily="18" charset="0"/>
                          </a:rPr>
                        </m:ctrlPr>
                      </m:sSubPr>
                      <m:e>
                        <m:r>
                          <a:rPr lang="en-US" altLang="zh-CN" sz="1400" b="1" i="1">
                            <a:latin typeface="Cambria Math" panose="02040503050406030204" pitchFamily="18" charset="0"/>
                          </a:rPr>
                          <m:t>𝑷</m:t>
                        </m:r>
                      </m:e>
                      <m:sub>
                        <m:r>
                          <a:rPr lang="en-US" altLang="zh-CN" sz="1400" b="1" i="1">
                            <a:latin typeface="Cambria Math" panose="02040503050406030204" pitchFamily="18" charset="0"/>
                          </a:rPr>
                          <m:t>𝒊</m:t>
                        </m:r>
                      </m:sub>
                    </m:sSub>
                    <m:r>
                      <a:rPr lang="en-US" altLang="zh-CN" sz="1400" b="0" i="0" smtClean="0">
                        <a:latin typeface="Cambria Math" panose="02040503050406030204" pitchFamily="18" charset="0"/>
                      </a:rPr>
                      <m:t> </m:t>
                    </m:r>
                  </m:oMath>
                </a14:m>
                <a:r>
                  <a:rPr lang="en-US" altLang="zh-CN" sz="1400" dirty="0">
                    <a:latin typeface="Arial" panose="020B0604020202020204" pitchFamily="34" charset="0"/>
                    <a:cs typeface="Arial" panose="020B0604020202020204" pitchFamily="34" charset="0"/>
                  </a:rPr>
                  <a:t>of </a:t>
                </a:r>
                <a14:m>
                  <m:oMath xmlns:m="http://schemas.openxmlformats.org/officeDocument/2006/math">
                    <m:r>
                      <a:rPr lang="zh-CN" altLang="en-US" sz="1400" b="1" i="1">
                        <a:latin typeface="Cambria Math" panose="02040503050406030204" pitchFamily="18" charset="0"/>
                      </a:rPr>
                      <m:t>𝝃</m:t>
                    </m:r>
                  </m:oMath>
                </a14:m>
                <a:r>
                  <a:rPr lang="en-US" altLang="zh-CN" sz="1400" dirty="0">
                    <a:latin typeface="Arial" panose="020B0604020202020204" pitchFamily="34" charset="0"/>
                    <a:cs typeface="Arial" panose="020B0604020202020204" pitchFamily="34" charset="0"/>
                  </a:rPr>
                  <a:t>. Due to the law of total probability, we may write</a:t>
                </a: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altLang="zh-CN" sz="1200" b="1" dirty="0">
                    <a:solidFill>
                      <a:srgbClr val="FF0000"/>
                    </a:solidFill>
                    <a:latin typeface="Arial" panose="020B0604020202020204" pitchFamily="34" charset="0"/>
                    <a:cs typeface="Arial" panose="020B0604020202020204" pitchFamily="34" charset="0"/>
                  </a:rPr>
                  <a:t>How to transform an infinite-dimensional optimization problem into a finite-dimensional convex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u="none" strike="noStrike" baseline="0" dirty="0">
                    <a:solidFill>
                      <a:srgbClr val="000000"/>
                    </a:solidFill>
                    <a:latin typeface="CMR10"/>
                  </a:rPr>
                  <a:t>we can re-express the worst-case expectation as</a:t>
                </a:r>
                <a:r>
                  <a:rPr lang="en-US" altLang="zh-CN" sz="1800" b="0" i="0" u="none" strike="noStrike" baseline="0" dirty="0">
                    <a:latin typeface="CMR10"/>
                  </a:rPr>
                  <a:t>,</a:t>
                </a:r>
                <a:endParaRPr lang="en-US" altLang="zh-CN" sz="1400" b="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b="0" i="0" dirty="0">
                    <a:latin typeface="+mn-lt"/>
                    <a:cs typeface="Arial" panose="020B0604020202020204" pitchFamily="34" charset="0"/>
                  </a:rPr>
                  <a:t>Where</a:t>
                </a:r>
                <a:r>
                  <a:rPr lang="en-US" altLang="zh-CN" sz="1400" b="0" i="0" baseline="0" dirty="0">
                    <a:latin typeface="+mn-lt"/>
                    <a:cs typeface="Arial" panose="020B0604020202020204" pitchFamily="34" charset="0"/>
                  </a:rPr>
                  <a:t> the </a:t>
                </a:r>
                <a:r>
                  <a:rPr lang="en-US" altLang="zh-CN" sz="1400" b="0" i="0" dirty="0">
                    <a:latin typeface="Cambria Math" panose="02040503050406030204" pitchFamily="18" charset="0"/>
                    <a:cs typeface="Arial" panose="020B0604020202020204" pitchFamily="34" charset="0"/>
                  </a:rPr>
                  <a:t>"J</a:t>
                </a:r>
                <a:r>
                  <a:rPr lang="en-US" altLang="zh-CN" sz="1400" i="0" dirty="0">
                    <a:latin typeface="Cambria Math" panose="02040503050406030204" pitchFamily="18" charset="0"/>
                    <a:cs typeface="Arial" panose="020B0604020202020204" pitchFamily="34" charset="0"/>
                  </a:rPr>
                  <a:t>oint distribution</a:t>
                </a:r>
                <a:r>
                  <a:rPr lang="en-US" altLang="zh-CN" sz="1400" b="1" i="0" dirty="0">
                    <a:latin typeface="Cambria Math" panose="02040503050406030204" pitchFamily="18" charset="0"/>
                    <a:cs typeface="Arial" panose="020B0604020202020204" pitchFamily="34" charset="0"/>
                  </a:rPr>
                  <a:t>"</a:t>
                </a:r>
                <a:r>
                  <a:rPr lang="en-US" altLang="zh-CN" sz="1400" b="1" i="0" dirty="0">
                    <a:latin typeface="Cambria Math" panose="02040503050406030204" pitchFamily="18" charset="0"/>
                  </a:rPr>
                  <a:t> </a:t>
                </a:r>
                <a:r>
                  <a:rPr lang="el-GR" altLang="zh-CN" sz="1400" b="1" i="0">
                    <a:latin typeface="Cambria Math" panose="02040503050406030204" pitchFamily="18" charset="0"/>
                    <a:ea typeface="Cambria Math" panose="02040503050406030204" pitchFamily="18" charset="0"/>
                  </a:rPr>
                  <a:t>𝜫</a:t>
                </a:r>
                <a:r>
                  <a:rPr lang="en-US" altLang="zh-CN" sz="1400" dirty="0">
                    <a:latin typeface="Arial" panose="020B0604020202020204" pitchFamily="34" charset="0"/>
                    <a:cs typeface="Arial" panose="020B0604020202020204" pitchFamily="34" charset="0"/>
                  </a:rPr>
                  <a:t> of </a:t>
                </a:r>
                <a:r>
                  <a:rPr lang="zh-CN" altLang="en-US" sz="1400" b="1" i="0">
                    <a:latin typeface="Cambria Math" panose="02040503050406030204" pitchFamily="18" charset="0"/>
                  </a:rPr>
                  <a:t>𝝃</a:t>
                </a:r>
                <a:r>
                  <a:rPr lang="en-US" altLang="zh-CN" sz="1400" b="1" i="1"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and </a:t>
                </a:r>
                <a:r>
                  <a:rPr lang="zh-CN" altLang="en-US" sz="1400" b="1" i="0">
                    <a:latin typeface="Cambria Math" panose="02040503050406030204" pitchFamily="18" charset="0"/>
                  </a:rPr>
                  <a:t>𝝃</a:t>
                </a:r>
                <a:r>
                  <a:rPr lang="en-US" altLang="zh-CN" sz="1400" b="1" i="0">
                    <a:latin typeface="Cambria Math" panose="02040503050406030204" pitchFamily="18" charset="0"/>
                  </a:rPr>
                  <a:t>^′  </a:t>
                </a:r>
                <a:r>
                  <a:rPr lang="en-US" altLang="zh-CN" sz="1400" dirty="0">
                    <a:latin typeface="Arial" panose="020B0604020202020204" pitchFamily="34" charset="0"/>
                    <a:cs typeface="Arial" panose="020B0604020202020204" pitchFamily="34" charset="0"/>
                  </a:rPr>
                  <a:t>can be constructed from the marginal distribution </a:t>
                </a:r>
                <a:r>
                  <a:rPr lang="en-US" altLang="zh-CN" sz="1400" b="1" i="0">
                    <a:latin typeface="Cambria Math" panose="02040503050406030204" pitchFamily="18" charset="0"/>
                  </a:rPr>
                  <a:t>(𝑷_𝑵 ) ̂</a:t>
                </a:r>
                <a:r>
                  <a:rPr lang="en-US" altLang="zh-CN" sz="1400" dirty="0">
                    <a:latin typeface="Arial" panose="020B0604020202020204" pitchFamily="34" charset="0"/>
                    <a:cs typeface="Arial" panose="020B0604020202020204" pitchFamily="34" charset="0"/>
                  </a:rPr>
                  <a:t> of </a:t>
                </a:r>
                <a:r>
                  <a:rPr lang="zh-CN" altLang="en-US" sz="1400" b="1" i="0">
                    <a:latin typeface="Cambria Math" panose="02040503050406030204" pitchFamily="18" charset="0"/>
                  </a:rPr>
                  <a:t>𝝃</a:t>
                </a:r>
                <a:r>
                  <a:rPr lang="en-US" altLang="zh-CN" sz="1400" b="1" i="0">
                    <a:latin typeface="Cambria Math" panose="02040503050406030204" pitchFamily="18" charset="0"/>
                  </a:rPr>
                  <a:t>^′  </a:t>
                </a:r>
                <a:r>
                  <a:rPr lang="en-US" altLang="zh-CN" sz="1400" dirty="0">
                    <a:latin typeface="Arial" panose="020B0604020202020204" pitchFamily="34" charset="0"/>
                    <a:cs typeface="Arial" panose="020B0604020202020204" pitchFamily="34" charset="0"/>
                  </a:rPr>
                  <a:t>when given </a:t>
                </a:r>
                <a:r>
                  <a:rPr lang="zh-CN" altLang="en-US" sz="1400" b="1" i="0">
                    <a:latin typeface="Cambria Math" panose="02040503050406030204" pitchFamily="18" charset="0"/>
                  </a:rPr>
                  <a:t>𝝃</a:t>
                </a:r>
                <a:r>
                  <a:rPr lang="en-US" altLang="zh-CN" sz="1400" b="1" i="0">
                    <a:latin typeface="Cambria Math" panose="02040503050406030204" pitchFamily="18" charset="0"/>
                  </a:rPr>
                  <a:t>^′  </a:t>
                </a:r>
                <a:r>
                  <a:rPr lang="en-US" altLang="zh-CN" sz="1400" dirty="0">
                    <a:latin typeface="Arial" panose="020B0604020202020204" pitchFamily="34" charset="0"/>
                    <a:cs typeface="Arial" panose="020B0604020202020204" pitchFamily="34" charset="0"/>
                  </a:rPr>
                  <a:t>=</a:t>
                </a:r>
                <a:r>
                  <a:rPr lang="en-US" altLang="zh-CN" sz="1400" b="1" dirty="0">
                    <a:latin typeface="Arial" panose="020B0604020202020204" pitchFamily="34" charset="0"/>
                    <a:cs typeface="Arial" panose="020B0604020202020204" pitchFamily="34" charset="0"/>
                  </a:rPr>
                  <a:t> </a:t>
                </a:r>
                <a:r>
                  <a:rPr lang="en-US" altLang="zh-CN" sz="1400" b="1" i="0">
                    <a:latin typeface="Cambria Math" panose="02040503050406030204" pitchFamily="18" charset="0"/>
                  </a:rPr>
                  <a:t>(</a:t>
                </a:r>
                <a:r>
                  <a:rPr lang="zh-CN" altLang="en-US" sz="1400" b="1" i="0">
                    <a:latin typeface="Cambria Math" panose="02040503050406030204" pitchFamily="18" charset="0"/>
                  </a:rPr>
                  <a:t>𝝃</a:t>
                </a:r>
                <a:r>
                  <a:rPr lang="en-US" altLang="zh-CN" sz="1400" b="1" i="0">
                    <a:latin typeface="Cambria Math" panose="02040503050406030204" pitchFamily="18" charset="0"/>
                  </a:rPr>
                  <a:t>_𝒊 ) ̂  </a:t>
                </a:r>
                <a:r>
                  <a:rPr lang="en-US" altLang="zh-CN" sz="1400" dirty="0">
                    <a:latin typeface="Arial" panose="020B0604020202020204" pitchFamily="34" charset="0"/>
                    <a:cs typeface="Arial" panose="020B0604020202020204" pitchFamily="34" charset="0"/>
                  </a:rPr>
                  <a:t>,and conditional </a:t>
                </a:r>
                <a:r>
                  <a:rPr lang="en-US" altLang="zh-CN" sz="1400" b="1" i="0">
                    <a:latin typeface="Cambria Math" panose="02040503050406030204" pitchFamily="18" charset="0"/>
                  </a:rPr>
                  <a:t>𝑷_𝒊</a:t>
                </a:r>
                <a:r>
                  <a:rPr lang="en-US" altLang="zh-CN" sz="1400" b="0" i="0">
                    <a:latin typeface="Cambria Math" panose="02040503050406030204" pitchFamily="18" charset="0"/>
                  </a:rPr>
                  <a:t>  </a:t>
                </a:r>
                <a:r>
                  <a:rPr lang="en-US" altLang="zh-CN" sz="1400" dirty="0">
                    <a:latin typeface="Arial" panose="020B0604020202020204" pitchFamily="34" charset="0"/>
                    <a:cs typeface="Arial" panose="020B0604020202020204" pitchFamily="34" charset="0"/>
                  </a:rPr>
                  <a:t>of </a:t>
                </a:r>
                <a:r>
                  <a:rPr lang="zh-CN" altLang="en-US" sz="1400" b="1" i="0">
                    <a:latin typeface="Cambria Math" panose="02040503050406030204" pitchFamily="18" charset="0"/>
                  </a:rPr>
                  <a:t>𝝃</a:t>
                </a:r>
                <a:r>
                  <a:rPr lang="en-US" altLang="zh-CN" sz="1400" dirty="0">
                    <a:latin typeface="Arial" panose="020B0604020202020204" pitchFamily="34" charset="0"/>
                    <a:cs typeface="Arial" panose="020B0604020202020204" pitchFamily="34" charset="0"/>
                  </a:rPr>
                  <a:t>. Due to the law of total probability, we may write</a:t>
                </a: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19</a:t>
            </a:fld>
            <a:endParaRPr lang="zh-CN" altLang="en-US"/>
          </a:p>
        </p:txBody>
      </p:sp>
    </p:spTree>
    <p:extLst>
      <p:ext uri="{BB962C8B-B14F-4D97-AF65-F5344CB8AC3E}">
        <p14:creationId xmlns:p14="http://schemas.microsoft.com/office/powerpoint/2010/main" val="3595976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presentation includes four parts. The first part is </a:t>
            </a:r>
            <a:r>
              <a:rPr lang="en-US" altLang="zh-CN" sz="1200" b="1" dirty="0" err="1">
                <a:solidFill>
                  <a:srgbClr val="7030A0"/>
                </a:solidFill>
                <a:latin typeface="Arial" panose="020B0604020202020204" pitchFamily="34" charset="0"/>
                <a:ea typeface="微软雅黑 Light" panose="020B0502040204020203" pitchFamily="34" charset="-122"/>
                <a:cs typeface="Arial" panose="020B0604020202020204" pitchFamily="34" charset="0"/>
              </a:rPr>
              <a:t>Distributionally</a:t>
            </a:r>
            <a:r>
              <a:rPr lang="en-US" altLang="zh-CN" sz="1200" b="1" dirty="0">
                <a:solidFill>
                  <a:srgbClr val="7030A0"/>
                </a:solidFill>
                <a:latin typeface="Arial" panose="020B0604020202020204" pitchFamily="34" charset="0"/>
                <a:ea typeface="微软雅黑 Light" panose="020B0502040204020203" pitchFamily="34" charset="-122"/>
                <a:cs typeface="Arial" panose="020B0604020202020204" pitchFamily="34" charset="0"/>
              </a:rPr>
              <a:t> Robust Optimization</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a:t>
            </a:fld>
            <a:endParaRPr lang="zh-CN" altLang="en-US"/>
          </a:p>
        </p:txBody>
      </p:sp>
    </p:spTree>
    <p:extLst>
      <p:ext uri="{BB962C8B-B14F-4D97-AF65-F5344CB8AC3E}">
        <p14:creationId xmlns:p14="http://schemas.microsoft.com/office/powerpoint/2010/main" val="195756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t>Using a standard duality argument, we obtain:</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20</a:t>
            </a:fld>
            <a:endParaRPr lang="zh-CN" altLang="en-US"/>
          </a:p>
        </p:txBody>
      </p:sp>
    </p:spTree>
    <p:extLst>
      <p:ext uri="{BB962C8B-B14F-4D97-AF65-F5344CB8AC3E}">
        <p14:creationId xmlns:p14="http://schemas.microsoft.com/office/powerpoint/2010/main" val="1097217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FF0000"/>
                    </a:solidFill>
                    <a:latin typeface="Arial" panose="020B0604020202020204" pitchFamily="34" charset="0"/>
                    <a:cs typeface="Arial" panose="020B0604020202020204" pitchFamily="34" charset="0"/>
                  </a:rPr>
                  <a:t>Introducing auxiliary variables </a:t>
                </a:r>
                <a14:m>
                  <m:oMath xmlns:m="http://schemas.openxmlformats.org/officeDocument/2006/math">
                    <m:sSub>
                      <m:sSubPr>
                        <m:ctrlPr>
                          <a:rPr lang="en-US" altLang="zh-CN" sz="1200" b="1" i="1">
                            <a:solidFill>
                              <a:srgbClr val="FF0000"/>
                            </a:solidFill>
                            <a:latin typeface="Cambria Math" panose="02040503050406030204" pitchFamily="18" charset="0"/>
                          </a:rPr>
                        </m:ctrlPr>
                      </m:sSubPr>
                      <m:e>
                        <m:r>
                          <a:rPr lang="en-US" altLang="zh-CN" sz="1200" b="1" i="0">
                            <a:solidFill>
                              <a:srgbClr val="FF0000"/>
                            </a:solidFill>
                            <a:latin typeface="Cambria Math" panose="02040503050406030204" pitchFamily="18" charset="0"/>
                          </a:rPr>
                          <m:t>𝐬</m:t>
                        </m:r>
                      </m:e>
                      <m:sub>
                        <m:r>
                          <a:rPr lang="en-US" altLang="zh-CN" sz="1200" b="1" i="0">
                            <a:solidFill>
                              <a:srgbClr val="FF0000"/>
                            </a:solidFill>
                            <a:latin typeface="Cambria Math" panose="02040503050406030204" pitchFamily="18" charset="0"/>
                          </a:rPr>
                          <m:t>𝐢</m:t>
                        </m:r>
                      </m:sub>
                    </m:sSub>
                  </m:oMath>
                </a14:m>
                <a:r>
                  <a:rPr lang="en-US" altLang="zh-CN" sz="1200" dirty="0">
                    <a:solidFill>
                      <a:srgbClr val="FF0000"/>
                    </a:solidFill>
                    <a:latin typeface="Arial" panose="020B0604020202020204" pitchFamily="34" charset="0"/>
                    <a:cs typeface="Arial" panose="020B0604020202020204" pitchFamily="34" charset="0"/>
                  </a:rPr>
                  <a:t>,</a:t>
                </a:r>
                <a:r>
                  <a:rPr lang="en-US" altLang="zh-CN" sz="12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altLang="zh-CN" sz="1200" b="1" i="0">
                        <a:solidFill>
                          <a:srgbClr val="FF0000"/>
                        </a:solidFill>
                        <a:latin typeface="Cambria Math" panose="02040503050406030204" pitchFamily="18" charset="0"/>
                        <a:ea typeface="Cambria Math" panose="02040503050406030204" pitchFamily="18" charset="0"/>
                      </a:rPr>
                      <m:t>𝐢</m:t>
                    </m:r>
                    <m:r>
                      <a:rPr lang="en-US" altLang="zh-CN" sz="1200" b="1" i="0">
                        <a:solidFill>
                          <a:srgbClr val="FF0000"/>
                        </a:solidFill>
                        <a:latin typeface="Cambria Math" panose="02040503050406030204" pitchFamily="18" charset="0"/>
                        <a:ea typeface="Cambria Math" panose="02040503050406030204" pitchFamily="18" charset="0"/>
                      </a:rPr>
                      <m:t>≤</m:t>
                    </m:r>
                    <m:r>
                      <a:rPr lang="en-US" altLang="zh-CN" sz="1200" b="1" i="0">
                        <a:solidFill>
                          <a:srgbClr val="FF0000"/>
                        </a:solidFill>
                        <a:latin typeface="Cambria Math" panose="02040503050406030204" pitchFamily="18" charset="0"/>
                        <a:ea typeface="Cambria Math" panose="02040503050406030204" pitchFamily="18" charset="0"/>
                      </a:rPr>
                      <m:t>𝐍</m:t>
                    </m:r>
                  </m:oMath>
                </a14:m>
                <a:r>
                  <a:rPr lang="en-US" altLang="zh-CN" sz="1200" dirty="0">
                    <a:solidFill>
                      <a:srgbClr val="FF0000"/>
                    </a:solidFill>
                    <a:latin typeface="Arial" panose="020B0604020202020204" pitchFamily="34" charset="0"/>
                    <a:cs typeface="Arial" panose="020B0604020202020204" pitchFamily="34" charset="0"/>
                  </a:rPr>
                  <a:t>: we can</a:t>
                </a:r>
                <a:r>
                  <a:rPr lang="en-US" altLang="zh-CN" sz="1200" baseline="0" dirty="0">
                    <a:solidFill>
                      <a:srgbClr val="FF0000"/>
                    </a:solidFill>
                    <a:latin typeface="Arial" panose="020B0604020202020204" pitchFamily="34" charset="0"/>
                    <a:cs typeface="Arial" panose="020B0604020202020204" pitchFamily="34" charset="0"/>
                  </a:rPr>
                  <a:t> get the </a:t>
                </a:r>
                <a:r>
                  <a:rPr lang="en-US" altLang="zh-CN" sz="1200" b="0" i="0" u="none" strike="noStrike" baseline="0" dirty="0">
                    <a:solidFill>
                      <a:srgbClr val="000000"/>
                    </a:solidFill>
                    <a:latin typeface="CMR10"/>
                  </a:rPr>
                  <a:t>dual norm and the decomposability </a:t>
                </a:r>
                <a:r>
                  <a:rPr lang="en-US" altLang="zh-CN" sz="1200" baseline="0" dirty="0">
                    <a:solidFill>
                      <a:srgbClr val="FF0000"/>
                    </a:solidFill>
                    <a:latin typeface="Arial" panose="020B0604020202020204" pitchFamily="34" charset="0"/>
                    <a:cs typeface="Arial" panose="020B0604020202020204" pitchFamily="34" charset="0"/>
                  </a:rPr>
                  <a:t>form</a:t>
                </a:r>
                <a:endParaRPr lang="en-US" altLang="zh-CN" sz="1200" dirty="0">
                  <a:solidFill>
                    <a:srgbClr val="FF0000"/>
                  </a:solidFill>
                  <a:latin typeface="Arial" panose="020B0604020202020204" pitchFamily="34" charset="0"/>
                  <a:cs typeface="Arial" panose="020B0604020202020204" pitchFamily="34" charset="0"/>
                </a:endParaRPr>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FF0000"/>
                    </a:solidFill>
                    <a:latin typeface="Arial" panose="020B0604020202020204" pitchFamily="34" charset="0"/>
                    <a:cs typeface="Arial" panose="020B0604020202020204" pitchFamily="34" charset="0"/>
                  </a:rPr>
                  <a:t>Introducing auxiliary variables </a:t>
                </a:r>
                <a:r>
                  <a:rPr lang="en-US" altLang="zh-CN" sz="1200" b="1" i="0">
                    <a:solidFill>
                      <a:srgbClr val="FF0000"/>
                    </a:solidFill>
                    <a:latin typeface="Cambria Math" panose="02040503050406030204" pitchFamily="18" charset="0"/>
                  </a:rPr>
                  <a:t>𝐬_𝐢</a:t>
                </a:r>
                <a:r>
                  <a:rPr lang="en-US" altLang="zh-CN" sz="1200" dirty="0">
                    <a:solidFill>
                      <a:srgbClr val="FF0000"/>
                    </a:solidFill>
                    <a:latin typeface="Arial" panose="020B0604020202020204" pitchFamily="34" charset="0"/>
                    <a:cs typeface="Arial" panose="020B0604020202020204" pitchFamily="34" charset="0"/>
                  </a:rPr>
                  <a:t>,</a:t>
                </a:r>
                <a:r>
                  <a:rPr lang="en-US" altLang="zh-CN" sz="12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r>
                  <a:rPr lang="en-US" altLang="zh-CN" sz="1200" b="1" i="0">
                    <a:solidFill>
                      <a:srgbClr val="FF0000"/>
                    </a:solidFill>
                    <a:latin typeface="Cambria Math" panose="02040503050406030204" pitchFamily="18" charset="0"/>
                    <a:ea typeface="Cambria Math" panose="02040503050406030204" pitchFamily="18" charset="0"/>
                  </a:rPr>
                  <a:t>𝐢≤𝐍</a:t>
                </a:r>
                <a:r>
                  <a:rPr lang="en-US" altLang="zh-CN" sz="1200" dirty="0">
                    <a:solidFill>
                      <a:srgbClr val="FF0000"/>
                    </a:solidFill>
                    <a:latin typeface="Arial" panose="020B0604020202020204" pitchFamily="34" charset="0"/>
                    <a:cs typeface="Arial" panose="020B0604020202020204" pitchFamily="34" charset="0"/>
                  </a:rPr>
                  <a:t>: we can</a:t>
                </a:r>
                <a:r>
                  <a:rPr lang="en-US" altLang="zh-CN" sz="1200" baseline="0" dirty="0">
                    <a:solidFill>
                      <a:srgbClr val="FF0000"/>
                    </a:solidFill>
                    <a:latin typeface="Arial" panose="020B0604020202020204" pitchFamily="34" charset="0"/>
                    <a:cs typeface="Arial" panose="020B0604020202020204" pitchFamily="34" charset="0"/>
                  </a:rPr>
                  <a:t> get the </a:t>
                </a:r>
                <a:r>
                  <a:rPr lang="en-US" altLang="zh-CN" sz="1200" b="0" i="0" u="none" strike="noStrike" baseline="0" dirty="0">
                    <a:solidFill>
                      <a:srgbClr val="000000"/>
                    </a:solidFill>
                    <a:latin typeface="CMR10"/>
                  </a:rPr>
                  <a:t>dual norm and the decomposability </a:t>
                </a:r>
                <a:r>
                  <a:rPr lang="en-US" altLang="zh-CN" sz="1200" baseline="0" dirty="0">
                    <a:solidFill>
                      <a:srgbClr val="FF0000"/>
                    </a:solidFill>
                    <a:latin typeface="Arial" panose="020B0604020202020204" pitchFamily="34" charset="0"/>
                    <a:cs typeface="Arial" panose="020B0604020202020204" pitchFamily="34" charset="0"/>
                  </a:rPr>
                  <a:t>form</a:t>
                </a:r>
                <a:endParaRPr lang="en-US" altLang="zh-CN" sz="1200" dirty="0">
                  <a:solidFill>
                    <a:srgbClr val="FF0000"/>
                  </a:solidFill>
                  <a:latin typeface="Arial" panose="020B0604020202020204" pitchFamily="34" charset="0"/>
                  <a:cs typeface="Arial" panose="020B0604020202020204" pitchFamily="34" charset="0"/>
                </a:endParaRPr>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21</a:t>
            </a:fld>
            <a:endParaRPr lang="zh-CN" altLang="en-US"/>
          </a:p>
        </p:txBody>
      </p:sp>
    </p:spTree>
    <p:extLst>
      <p:ext uri="{BB962C8B-B14F-4D97-AF65-F5344CB8AC3E}">
        <p14:creationId xmlns:p14="http://schemas.microsoft.com/office/powerpoint/2010/main" val="3918857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For the case of quadratic loss (possibly non-convex and non-concave), we still can derive its exact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Arial" panose="020B0604020202020204" pitchFamily="34" charset="0"/>
                    <a:cs typeface="Arial" panose="020B0604020202020204" pitchFamily="34" charset="0"/>
                  </a:rPr>
                  <a:t>Assume that </a:t>
                </a:r>
                <a14:m>
                  <m:oMath xmlns:m="http://schemas.openxmlformats.org/officeDocument/2006/math">
                    <m:r>
                      <a:rPr lang="en-US" altLang="zh-CN" sz="1200" i="1" smtClean="0">
                        <a:latin typeface="Cambria Math" panose="02040503050406030204" pitchFamily="18" charset="0"/>
                      </a:rPr>
                      <m:t>𝑥</m:t>
                    </m:r>
                    <m:d>
                      <m:dPr>
                        <m:ctrlPr>
                          <a:rPr lang="en-US" altLang="zh-CN" sz="1200" i="1" smtClean="0">
                            <a:latin typeface="Cambria Math" panose="02040503050406030204" pitchFamily="18" charset="0"/>
                          </a:rPr>
                        </m:ctrlPr>
                      </m:dPr>
                      <m:e>
                        <m:r>
                          <a:rPr lang="en-US" altLang="zh-CN" sz="1200" i="1" smtClean="0">
                            <a:latin typeface="Cambria Math" panose="02040503050406030204" pitchFamily="18" charset="0"/>
                          </a:rPr>
                          <m:t>𝜉</m:t>
                        </m:r>
                      </m:e>
                    </m:d>
                    <m:r>
                      <a:rPr lang="en-US" altLang="zh-CN" sz="1200" b="0" i="1" smtClean="0">
                        <a:latin typeface="Cambria Math" panose="02040503050406030204" pitchFamily="18" charset="0"/>
                      </a:rPr>
                      <m:t>=</m:t>
                    </m:r>
                    <m:sSup>
                      <m:sSupPr>
                        <m:ctrlPr>
                          <a:rPr lang="en-US" altLang="zh-CN" sz="1200" b="0" i="1" smtClean="0">
                            <a:latin typeface="Cambria Math" panose="02040503050406030204" pitchFamily="18" charset="0"/>
                          </a:rPr>
                        </m:ctrlPr>
                      </m:sSupPr>
                      <m:e>
                        <m:r>
                          <a:rPr lang="zh-CN" altLang="en-US" sz="1200" i="1">
                            <a:latin typeface="Cambria Math" panose="02040503050406030204" pitchFamily="18" charset="0"/>
                          </a:rPr>
                          <m:t>𝜉</m:t>
                        </m:r>
                      </m:e>
                      <m:sup>
                        <m:r>
                          <a:rPr lang="en-US" altLang="zh-CN" sz="1200" b="0" i="1" smtClean="0">
                            <a:latin typeface="Cambria Math" panose="02040503050406030204" pitchFamily="18" charset="0"/>
                          </a:rPr>
                          <m:t>𝑇</m:t>
                        </m:r>
                      </m:sup>
                    </m:sSup>
                    <m:r>
                      <m:rPr>
                        <m:sty m:val="p"/>
                      </m:rPr>
                      <a:rPr lang="en-US" altLang="zh-CN" sz="1200" b="0" i="0" smtClean="0">
                        <a:latin typeface="Cambria Math" panose="02040503050406030204" pitchFamily="18" charset="0"/>
                      </a:rPr>
                      <m:t>Q</m:t>
                    </m:r>
                    <m:r>
                      <a:rPr lang="zh-CN" altLang="en-US" sz="1200" i="1">
                        <a:latin typeface="Cambria Math" panose="02040503050406030204" pitchFamily="18" charset="0"/>
                      </a:rPr>
                      <m:t>𝜉</m:t>
                    </m:r>
                    <m:r>
                      <a:rPr lang="en-US" altLang="zh-CN" sz="1200" b="0" i="1" smtClean="0">
                        <a:latin typeface="Cambria Math" panose="02040503050406030204" pitchFamily="18" charset="0"/>
                      </a:rPr>
                      <m:t>+</m:t>
                    </m:r>
                    <m:sSup>
                      <m:sSupPr>
                        <m:ctrlPr>
                          <a:rPr lang="en-US" altLang="zh-CN" sz="1200" i="1">
                            <a:latin typeface="Cambria Math" panose="02040503050406030204" pitchFamily="18" charset="0"/>
                          </a:rPr>
                        </m:ctrlPr>
                      </m:sSupPr>
                      <m:e>
                        <m:r>
                          <a:rPr lang="en-US" altLang="zh-CN" sz="1200" b="0" i="1" smtClean="0">
                            <a:latin typeface="Cambria Math" panose="02040503050406030204" pitchFamily="18" charset="0"/>
                          </a:rPr>
                          <m:t>2</m:t>
                        </m:r>
                        <m:r>
                          <a:rPr lang="en-US" altLang="zh-CN" sz="1200" b="0" i="1" smtClean="0">
                            <a:latin typeface="Cambria Math" panose="02040503050406030204" pitchFamily="18" charset="0"/>
                          </a:rPr>
                          <m:t>𝑞</m:t>
                        </m:r>
                      </m:e>
                      <m:sup>
                        <m:r>
                          <a:rPr lang="en-US" altLang="zh-CN" sz="1200" i="1">
                            <a:latin typeface="Cambria Math" panose="02040503050406030204" pitchFamily="18" charset="0"/>
                          </a:rPr>
                          <m:t>𝑇</m:t>
                        </m:r>
                      </m:sup>
                    </m:sSup>
                    <m:r>
                      <a:rPr lang="zh-CN" altLang="en-US" sz="1200" i="1">
                        <a:latin typeface="Cambria Math" panose="02040503050406030204" pitchFamily="18" charset="0"/>
                      </a:rPr>
                      <m:t>𝜉</m:t>
                    </m:r>
                  </m:oMath>
                </a14:m>
                <a:r>
                  <a:rPr lang="en-US" altLang="zh-CN" sz="1200" b="0" i="0" u="none" strike="noStrike" baseline="0" dirty="0">
                    <a:latin typeface="Arial" panose="020B0604020202020204" pitchFamily="34" charset="0"/>
                    <a:cs typeface="Arial" panose="020B0604020202020204" pitchFamily="34" charset="0"/>
                  </a:rPr>
                  <a:t> is a (possibly indefinite) quadratic loss function. Then the worst-case risk coincides with the optimal value of a </a:t>
                </a:r>
                <a:r>
                  <a:rPr lang="en-US" altLang="zh-CN" sz="1200" b="0" i="0" u="none" strike="noStrike" baseline="0" dirty="0">
                    <a:solidFill>
                      <a:srgbClr val="FF0000"/>
                    </a:solidFill>
                    <a:latin typeface="Arial" panose="020B0604020202020204" pitchFamily="34" charset="0"/>
                    <a:cs typeface="Arial" panose="020B0604020202020204" pitchFamily="34" charset="0"/>
                  </a:rPr>
                  <a:t>tractable semidefinite program (SDP), </a:t>
                </a:r>
                <a:r>
                  <a:rPr lang="en-US" altLang="zh-CN" sz="1200" b="0" i="0" u="none" strike="noStrike" baseline="0" dirty="0">
                    <a:latin typeface="Arial" panose="020B0604020202020204" pitchFamily="34" charset="0"/>
                    <a:cs typeface="Arial" panose="020B0604020202020204" pitchFamily="34" charset="0"/>
                  </a:rPr>
                  <a:t>that is,</a:t>
                </a:r>
                <a:endParaRPr lang="zh-CN" altLang="en-US" sz="1200" dirty="0">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For the case of quadratic loss (possibly non-convex and non-concave), we still can derive its exact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latin typeface="Arial" panose="020B0604020202020204" pitchFamily="34" charset="0"/>
                    <a:cs typeface="Arial" panose="020B0604020202020204" pitchFamily="34" charset="0"/>
                  </a:rPr>
                  <a:t>Assume that </a:t>
                </a:r>
                <a:r>
                  <a:rPr lang="en-US" altLang="zh-CN" sz="1200" i="0">
                    <a:latin typeface="Cambria Math" panose="02040503050406030204" pitchFamily="18" charset="0"/>
                  </a:rPr>
                  <a:t>𝑥(𝜉)</a:t>
                </a:r>
                <a:r>
                  <a:rPr lang="en-US" altLang="zh-CN" sz="1200" b="0" i="0">
                    <a:latin typeface="Cambria Math" panose="02040503050406030204" pitchFamily="18" charset="0"/>
                  </a:rPr>
                  <a:t>=</a:t>
                </a:r>
                <a:r>
                  <a:rPr lang="zh-CN" altLang="en-US" sz="1200" i="0">
                    <a:latin typeface="Cambria Math" panose="02040503050406030204" pitchFamily="18" charset="0"/>
                  </a:rPr>
                  <a:t>𝜉</a:t>
                </a:r>
                <a:r>
                  <a:rPr lang="en-US" altLang="zh-CN" sz="1200" b="0" i="0">
                    <a:latin typeface="Cambria Math" panose="02040503050406030204" pitchFamily="18" charset="0"/>
                  </a:rPr>
                  <a:t>^𝑇 Q</a:t>
                </a:r>
                <a:r>
                  <a:rPr lang="zh-CN" altLang="en-US" sz="1200" i="0">
                    <a:latin typeface="Cambria Math" panose="02040503050406030204" pitchFamily="18" charset="0"/>
                  </a:rPr>
                  <a:t>𝜉</a:t>
                </a:r>
                <a:r>
                  <a:rPr lang="en-US" altLang="zh-CN" sz="1200" b="0" i="0">
                    <a:latin typeface="Cambria Math" panose="02040503050406030204" pitchFamily="18" charset="0"/>
                  </a:rPr>
                  <a:t>+</a:t>
                </a:r>
                <a:r>
                  <a:rPr lang="en-US" altLang="zh-CN" sz="1200" i="0">
                    <a:latin typeface="Cambria Math" panose="02040503050406030204" pitchFamily="18" charset="0"/>
                  </a:rPr>
                  <a:t>〖</a:t>
                </a:r>
                <a:r>
                  <a:rPr lang="en-US" altLang="zh-CN" sz="1200" b="0" i="0">
                    <a:latin typeface="Cambria Math" panose="02040503050406030204" pitchFamily="18" charset="0"/>
                  </a:rPr>
                  <a:t>2𝑞〗^</a:t>
                </a:r>
                <a:r>
                  <a:rPr lang="en-US" altLang="zh-CN" sz="1200" i="0">
                    <a:latin typeface="Cambria Math" panose="02040503050406030204" pitchFamily="18" charset="0"/>
                  </a:rPr>
                  <a:t>𝑇</a:t>
                </a:r>
                <a:r>
                  <a:rPr lang="zh-CN" altLang="en-US" sz="1200" i="0">
                    <a:latin typeface="Cambria Math" panose="02040503050406030204" pitchFamily="18" charset="0"/>
                  </a:rPr>
                  <a:t> 𝜉</a:t>
                </a:r>
                <a:r>
                  <a:rPr lang="en-US" altLang="zh-CN" sz="1200" b="0" i="0" u="none" strike="noStrike" baseline="0" dirty="0">
                    <a:latin typeface="Arial" panose="020B0604020202020204" pitchFamily="34" charset="0"/>
                    <a:cs typeface="Arial" panose="020B0604020202020204" pitchFamily="34" charset="0"/>
                  </a:rPr>
                  <a:t> is a (possibly indefinite) quadratic loss function. Then the worst-case risk coincides with the optimal value of a </a:t>
                </a:r>
                <a:r>
                  <a:rPr lang="en-US" altLang="zh-CN" sz="1200" b="0" i="0" u="none" strike="noStrike" baseline="0" dirty="0">
                    <a:solidFill>
                      <a:srgbClr val="FF0000"/>
                    </a:solidFill>
                    <a:latin typeface="Arial" panose="020B0604020202020204" pitchFamily="34" charset="0"/>
                    <a:cs typeface="Arial" panose="020B0604020202020204" pitchFamily="34" charset="0"/>
                  </a:rPr>
                  <a:t>tractable semidefinite program (SDP), </a:t>
                </a:r>
                <a:r>
                  <a:rPr lang="en-US" altLang="zh-CN" sz="1200" b="0" i="0" u="none" strike="noStrike" baseline="0" dirty="0">
                    <a:latin typeface="Arial" panose="020B0604020202020204" pitchFamily="34" charset="0"/>
                    <a:cs typeface="Arial" panose="020B0604020202020204" pitchFamily="34" charset="0"/>
                  </a:rPr>
                  <a:t>that is,</a:t>
                </a:r>
                <a:endParaRPr lang="zh-CN" altLang="en-US" sz="1200" dirty="0">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22</a:t>
            </a:fld>
            <a:endParaRPr lang="zh-CN" altLang="en-US"/>
          </a:p>
        </p:txBody>
      </p:sp>
    </p:spTree>
    <p:extLst>
      <p:ext uri="{BB962C8B-B14F-4D97-AF65-F5344CB8AC3E}">
        <p14:creationId xmlns:p14="http://schemas.microsoft.com/office/powerpoint/2010/main" val="4236928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7030A0"/>
                </a:solidFill>
                <a:latin typeface="Arial" panose="020B0604020202020204" pitchFamily="34" charset="0"/>
                <a:ea typeface="华文楷体" panose="02010600040101010101" pitchFamily="2" charset="-122"/>
                <a:cs typeface="Arial" panose="020B0604020202020204" pitchFamily="34" charset="0"/>
              </a:rPr>
              <a:t>Now I will introduce Wasserstein DRO Application 1: A Transactive Energy Framework for Coordinated Energy Management of Networked Microgrids With </a:t>
            </a:r>
            <a:r>
              <a:rPr lang="en-US" altLang="zh-CN" sz="1200" b="1" dirty="0" err="1">
                <a:solidFill>
                  <a:srgbClr val="7030A0"/>
                </a:solidFill>
                <a:latin typeface="Arial" panose="020B0604020202020204" pitchFamily="34" charset="0"/>
                <a:ea typeface="华文楷体" panose="02010600040101010101" pitchFamily="2" charset="-122"/>
                <a:cs typeface="Arial" panose="020B0604020202020204" pitchFamily="34" charset="0"/>
              </a:rPr>
              <a:t>Distributionally</a:t>
            </a:r>
            <a:r>
              <a:rPr lang="en-US" altLang="zh-CN" sz="1200" b="1" dirty="0">
                <a:solidFill>
                  <a:srgbClr val="7030A0"/>
                </a:solidFill>
                <a:latin typeface="Arial" panose="020B0604020202020204" pitchFamily="34" charset="0"/>
                <a:ea typeface="华文楷体" panose="02010600040101010101" pitchFamily="2" charset="-122"/>
                <a:cs typeface="Arial" panose="020B0604020202020204" pitchFamily="34" charset="0"/>
              </a:rPr>
              <a:t> Robust Optimization</a:t>
            </a:r>
            <a:endParaRPr lang="zh-CN" altLang="en-US" sz="1200" b="1" dirty="0">
              <a:solidFill>
                <a:srgbClr val="035F78"/>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Arial" panose="020B0604020202020204" pitchFamily="34" charset="0"/>
                <a:cs typeface="Arial" panose="020B0604020202020204" pitchFamily="34" charset="0"/>
              </a:rPr>
              <a:t>Transactive Energy Management Framework</a:t>
            </a:r>
            <a:endParaRPr lang="en-US" altLang="zh-CN"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A transactive market is organized by the </a:t>
            </a:r>
            <a:r>
              <a:rPr lang="en-US" altLang="zh-CN" sz="1200" dirty="0"/>
              <a:t>Distribution Network Operator</a:t>
            </a:r>
            <a:r>
              <a:rPr lang="en-US" altLang="zh-CN" sz="1200" dirty="0">
                <a:latin typeface="Arial" panose="020B0604020202020204" pitchFamily="34" charset="0"/>
                <a:cs typeface="Arial" panose="020B0604020202020204" pitchFamily="34" charset="0"/>
              </a:rPr>
              <a:t> to coordinate the energy management of the DS and MGs in the operation</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DS is connected with the HV system and the DNO needs to manage the power exchange between the DS and the HV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23</a:t>
            </a:fld>
            <a:endParaRPr lang="zh-CN" altLang="en-US"/>
          </a:p>
        </p:txBody>
      </p:sp>
    </p:spTree>
    <p:extLst>
      <p:ext uri="{BB962C8B-B14F-4D97-AF65-F5344CB8AC3E}">
        <p14:creationId xmlns:p14="http://schemas.microsoft.com/office/powerpoint/2010/main" val="98751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Optimization Model of Distribution Network Operator</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cost for the scheduled power exchange between the DS and HV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generation cost of the MTs in the DS.</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the cost for the deviant power exchange between the DS and HV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settlement between the DS and MGs</a:t>
            </a:r>
          </a:p>
          <a:p>
            <a:r>
              <a:rPr lang="zh-CN" altLang="en-US" dirty="0">
                <a:latin typeface="Arial" panose="020B0604020202020204" pitchFamily="34" charset="0"/>
                <a:cs typeface="Arial" panose="020B0604020202020204" pitchFamily="34" charset="0"/>
              </a:rPr>
              <a:t>the power exchange between the DS and MG m by the solutions of the MGs</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energy scheduling optimization</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24</a:t>
            </a:fld>
            <a:endParaRPr lang="zh-CN" altLang="en-US"/>
          </a:p>
        </p:txBody>
      </p:sp>
    </p:spTree>
    <p:extLst>
      <p:ext uri="{BB962C8B-B14F-4D97-AF65-F5344CB8AC3E}">
        <p14:creationId xmlns:p14="http://schemas.microsoft.com/office/powerpoint/2010/main" val="200838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Active power exchange between MG m and DS at time t in scenario ω, positive value means injection from DS to MG, negative value means export from MG to DS.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Active power output of MT g at time t in scenario ω.</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Clearing price in transactive market at time t in scenario ω.</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Uncertainties related to the MT and electric vehicles in scenario </a:t>
            </a:r>
            <a:r>
              <a:rPr lang="en-US" altLang="zh-CN" dirty="0">
                <a:latin typeface="Arial" panose="020B0604020202020204" pitchFamily="34" charset="0"/>
                <a:cs typeface="Arial" panose="020B0604020202020204" pitchFamily="34" charset="0"/>
              </a:rPr>
              <a:t>\omega </a:t>
            </a:r>
            <a:r>
              <a:rPr lang="zh-CN" altLang="en-US" dirty="0">
                <a:latin typeface="Arial" panose="020B0604020202020204" pitchFamily="34" charset="0"/>
                <a:cs typeface="Arial" panose="020B0604020202020204" pitchFamily="34" charset="0"/>
              </a:rPr>
              <a:t>are expressed </a:t>
            </a:r>
            <a:r>
              <a:rPr lang="en-US" altLang="zh-CN" dirty="0">
                <a:latin typeface="Arial" panose="020B0604020202020204" pitchFamily="34" charset="0"/>
                <a:cs typeface="Arial" panose="020B0604020202020204" pitchFamily="34" charset="0"/>
              </a:rPr>
              <a:t>as follows, </a:t>
            </a:r>
            <a:r>
              <a:rPr lang="zh-CN" altLang="en-US" dirty="0">
                <a:solidFill>
                  <a:srgbClr val="FF0000"/>
                </a:solidFill>
                <a:latin typeface="Arial" panose="020B0604020202020204" pitchFamily="34" charset="0"/>
                <a:cs typeface="Arial" panose="020B0604020202020204" pitchFamily="34" charset="0"/>
              </a:rPr>
              <a:t>expected value</a:t>
            </a:r>
            <a:r>
              <a:rPr lang="en-US" altLang="zh-CN" dirty="0">
                <a:solidFill>
                  <a:srgbClr val="FF0000"/>
                </a:solidFill>
                <a:latin typeface="Arial" panose="020B0604020202020204" pitchFamily="34" charset="0"/>
                <a:cs typeface="Arial" panose="020B0604020202020204" pitchFamily="34" charset="0"/>
              </a:rPr>
              <a:t>+</a:t>
            </a:r>
            <a:r>
              <a:rPr lang="zh-CN" altLang="en-US" dirty="0">
                <a:solidFill>
                  <a:srgbClr val="FF0000"/>
                </a:solidFill>
                <a:latin typeface="Arial" panose="020B0604020202020204" pitchFamily="34" charset="0"/>
                <a:cs typeface="Arial" panose="020B0604020202020204" pitchFamily="34" charset="0"/>
                <a:sym typeface="+mn-ea"/>
              </a:rPr>
              <a:t>random terms</a:t>
            </a:r>
            <a:endParaRPr lang="zh-CN" altLang="en-US"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25</a:t>
            </a:fld>
            <a:endParaRPr lang="zh-CN" altLang="en-US"/>
          </a:p>
        </p:txBody>
      </p:sp>
    </p:spTree>
    <p:extLst>
      <p:ext uri="{BB962C8B-B14F-4D97-AF65-F5344CB8AC3E}">
        <p14:creationId xmlns:p14="http://schemas.microsoft.com/office/powerpoint/2010/main" val="2015519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7030A0"/>
                </a:solidFill>
                <a:latin typeface="Arial" panose="020B0604020202020204" pitchFamily="34" charset="0"/>
                <a:ea typeface="华文楷体" panose="02010600040101010101" pitchFamily="2" charset="-122"/>
                <a:cs typeface="Arial" panose="020B0604020202020204" pitchFamily="34" charset="0"/>
              </a:rPr>
              <a:t>The scenario based SP model is transformed to DRO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Original problem is T</a:t>
            </a:r>
            <a:r>
              <a:rPr lang="zh-CN" altLang="en-US" dirty="0">
                <a:latin typeface="Arial" panose="020B0604020202020204" pitchFamily="34" charset="0"/>
                <a:cs typeface="Arial" panose="020B0604020202020204" pitchFamily="34" charset="0"/>
              </a:rPr>
              <a:t>o minimize the expected value of the operation cost</a:t>
            </a:r>
            <a:endParaRPr lang="en-US" altLang="zh-CN"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Which can be transformed </a:t>
            </a:r>
            <a:r>
              <a:rPr lang="zh-CN" altLang="en-US" dirty="0">
                <a:latin typeface="Arial" panose="020B0604020202020204" pitchFamily="34" charset="0"/>
                <a:cs typeface="Arial" panose="020B0604020202020204" pitchFamily="34" charset="0"/>
              </a:rPr>
              <a:t>a mixed integer quadratic minimax optimization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26</a:t>
            </a:fld>
            <a:endParaRPr lang="zh-CN" altLang="en-US"/>
          </a:p>
        </p:txBody>
      </p:sp>
    </p:spTree>
    <p:extLst>
      <p:ext uri="{BB962C8B-B14F-4D97-AF65-F5344CB8AC3E}">
        <p14:creationId xmlns:p14="http://schemas.microsoft.com/office/powerpoint/2010/main" val="1795076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Wasserstein distance can be defined in the following expression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An iterative algorithm based on the relaxation approach for the minimax optimization</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27</a:t>
            </a:fld>
            <a:endParaRPr lang="zh-CN" altLang="en-US"/>
          </a:p>
        </p:txBody>
      </p:sp>
    </p:spTree>
    <p:extLst>
      <p:ext uri="{BB962C8B-B14F-4D97-AF65-F5344CB8AC3E}">
        <p14:creationId xmlns:p14="http://schemas.microsoft.com/office/powerpoint/2010/main" val="507459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Wasserstein distance can be defined in the following expression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An iterative algorithm based on the relaxation approach for the minimax optimization</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28</a:t>
            </a:fld>
            <a:endParaRPr lang="zh-CN" altLang="en-US"/>
          </a:p>
        </p:txBody>
      </p:sp>
    </p:spTree>
    <p:extLst>
      <p:ext uri="{BB962C8B-B14F-4D97-AF65-F5344CB8AC3E}">
        <p14:creationId xmlns:p14="http://schemas.microsoft.com/office/powerpoint/2010/main" val="1225396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29</a:t>
            </a:fld>
            <a:endParaRPr lang="zh-CN" altLang="en-US"/>
          </a:p>
        </p:txBody>
      </p:sp>
    </p:spTree>
    <p:extLst>
      <p:ext uri="{BB962C8B-B14F-4D97-AF65-F5344CB8AC3E}">
        <p14:creationId xmlns:p14="http://schemas.microsoft.com/office/powerpoint/2010/main" val="2880518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在传统确定规划中</a:t>
            </a:r>
            <a:r>
              <a:rPr lang="en-US" altLang="zh-CN" dirty="0"/>
              <a:t>,</a:t>
            </a:r>
            <a:r>
              <a:rPr lang="zh-CN" altLang="en-US" dirty="0"/>
              <a:t>参数都是确定的，比如处理时间确定，运送时间确定。但在实际生活中，这些值往往是有波动的，于是就有了不确定优化。这些不确定性可能来自对数据观察缺失，噪声干扰，错误估计等。</a:t>
            </a:r>
          </a:p>
        </p:txBody>
      </p:sp>
      <p:sp>
        <p:nvSpPr>
          <p:cNvPr id="4" name="灯片编号占位符 3"/>
          <p:cNvSpPr>
            <a:spLocks noGrp="1"/>
          </p:cNvSpPr>
          <p:nvPr>
            <p:ph type="sldNum" sz="quarter" idx="5"/>
          </p:nvPr>
        </p:nvSpPr>
        <p:spPr/>
        <p:txBody>
          <a:bodyPr/>
          <a:lstStyle/>
          <a:p>
            <a:fld id="{D69CDE4F-5AAA-4AFF-9541-2140997E4576}" type="slidenum">
              <a:rPr lang="zh-CN" altLang="en-US" smtClean="0"/>
              <a:t>3</a:t>
            </a:fld>
            <a:endParaRPr lang="zh-CN" altLang="en-US"/>
          </a:p>
        </p:txBody>
      </p:sp>
    </p:spTree>
    <p:extLst>
      <p:ext uri="{BB962C8B-B14F-4D97-AF65-F5344CB8AC3E}">
        <p14:creationId xmlns:p14="http://schemas.microsoft.com/office/powerpoint/2010/main" val="1822563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30</a:t>
            </a:fld>
            <a:endParaRPr lang="zh-CN" altLang="en-US"/>
          </a:p>
        </p:txBody>
      </p:sp>
    </p:spTree>
    <p:extLst>
      <p:ext uri="{BB962C8B-B14F-4D97-AF65-F5344CB8AC3E}">
        <p14:creationId xmlns:p14="http://schemas.microsoft.com/office/powerpoint/2010/main" val="2788754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31</a:t>
            </a:fld>
            <a:endParaRPr lang="zh-CN" altLang="en-US"/>
          </a:p>
        </p:txBody>
      </p:sp>
    </p:spTree>
    <p:extLst>
      <p:ext uri="{BB962C8B-B14F-4D97-AF65-F5344CB8AC3E}">
        <p14:creationId xmlns:p14="http://schemas.microsoft.com/office/powerpoint/2010/main" val="2365736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32</a:t>
            </a:fld>
            <a:endParaRPr lang="zh-CN" altLang="en-US"/>
          </a:p>
        </p:txBody>
      </p:sp>
    </p:spTree>
    <p:extLst>
      <p:ext uri="{BB962C8B-B14F-4D97-AF65-F5344CB8AC3E}">
        <p14:creationId xmlns:p14="http://schemas.microsoft.com/office/powerpoint/2010/main" val="187177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33</a:t>
            </a:fld>
            <a:endParaRPr lang="zh-CN" altLang="en-US"/>
          </a:p>
        </p:txBody>
      </p:sp>
    </p:spTree>
    <p:extLst>
      <p:ext uri="{BB962C8B-B14F-4D97-AF65-F5344CB8AC3E}">
        <p14:creationId xmlns:p14="http://schemas.microsoft.com/office/powerpoint/2010/main" val="3068771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34</a:t>
            </a:fld>
            <a:endParaRPr lang="zh-CN" altLang="en-US"/>
          </a:p>
        </p:txBody>
      </p:sp>
    </p:spTree>
    <p:extLst>
      <p:ext uri="{BB962C8B-B14F-4D97-AF65-F5344CB8AC3E}">
        <p14:creationId xmlns:p14="http://schemas.microsoft.com/office/powerpoint/2010/main" val="350842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35</a:t>
            </a:fld>
            <a:endParaRPr lang="zh-CN" altLang="en-US"/>
          </a:p>
        </p:txBody>
      </p:sp>
    </p:spTree>
    <p:extLst>
      <p:ext uri="{BB962C8B-B14F-4D97-AF65-F5344CB8AC3E}">
        <p14:creationId xmlns:p14="http://schemas.microsoft.com/office/powerpoint/2010/main" val="27885631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36</a:t>
            </a:fld>
            <a:endParaRPr lang="zh-CN" altLang="en-US"/>
          </a:p>
        </p:txBody>
      </p:sp>
    </p:spTree>
    <p:extLst>
      <p:ext uri="{BB962C8B-B14F-4D97-AF65-F5344CB8AC3E}">
        <p14:creationId xmlns:p14="http://schemas.microsoft.com/office/powerpoint/2010/main" val="2944654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37</a:t>
            </a:fld>
            <a:endParaRPr lang="zh-CN" altLang="en-US"/>
          </a:p>
        </p:txBody>
      </p:sp>
    </p:spTree>
    <p:extLst>
      <p:ext uri="{BB962C8B-B14F-4D97-AF65-F5344CB8AC3E}">
        <p14:creationId xmlns:p14="http://schemas.microsoft.com/office/powerpoint/2010/main" val="35686804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Next  I will introduce DRO and Risk Aversion</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38</a:t>
            </a:fld>
            <a:endParaRPr lang="zh-CN" altLang="en-US"/>
          </a:p>
        </p:txBody>
      </p:sp>
    </p:spTree>
    <p:extLst>
      <p:ext uri="{BB962C8B-B14F-4D97-AF65-F5344CB8AC3E}">
        <p14:creationId xmlns:p14="http://schemas.microsoft.com/office/powerpoint/2010/main" val="944658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sz="1200" b="0" i="0" u="none" strike="noStrike" kern="1200" baseline="0" dirty="0">
                <a:solidFill>
                  <a:schemeClr val="tx1"/>
                </a:solidFill>
                <a:latin typeface="Arial" pitchFamily="34" charset="0"/>
                <a:ea typeface="+mn-ea"/>
                <a:cs typeface="+mn-cs"/>
              </a:rPr>
              <a:t>Risk management is a broad concept. From the mathematical perspective considered in this presentation, risk management is a procedure for shaping a loss distribution (for instance, an investor’s risk profile)</a:t>
            </a:r>
          </a:p>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sz="1200" b="0" i="0" u="none" strike="noStrike" kern="1200" baseline="0" dirty="0">
                <a:solidFill>
                  <a:schemeClr val="tx1"/>
                </a:solidFill>
                <a:latin typeface="Arial" pitchFamily="34" charset="0"/>
                <a:ea typeface="+mn-ea"/>
                <a:cs typeface="+mn-cs"/>
              </a:rPr>
              <a:t>From the </a:t>
            </a:r>
            <a:r>
              <a:rPr lang="en-US" altLang="zh-CN" sz="1200" b="1" dirty="0" err="1">
                <a:solidFill>
                  <a:srgbClr val="035F78"/>
                </a:solidFill>
                <a:latin typeface="Arial" panose="020B0604020202020204" pitchFamily="34" charset="0"/>
                <a:cs typeface="Arial" panose="020B0604020202020204" pitchFamily="34" charset="0"/>
              </a:rPr>
              <a:t>VaR</a:t>
            </a:r>
            <a:r>
              <a:rPr lang="en-US" altLang="zh-CN" sz="1200" b="1" dirty="0">
                <a:solidFill>
                  <a:srgbClr val="035F78"/>
                </a:solidFill>
                <a:latin typeface="Arial" panose="020B0604020202020204" pitchFamily="34" charset="0"/>
                <a:cs typeface="Arial" panose="020B0604020202020204" pitchFamily="34" charset="0"/>
              </a:rPr>
              <a:t>&amp; </a:t>
            </a:r>
            <a:r>
              <a:rPr lang="en-US" altLang="zh-CN" sz="1200" b="1" dirty="0" err="1">
                <a:solidFill>
                  <a:srgbClr val="035F78"/>
                </a:solidFill>
                <a:latin typeface="Arial" panose="020B0604020202020204" pitchFamily="34" charset="0"/>
                <a:cs typeface="Arial" panose="020B0604020202020204" pitchFamily="34" charset="0"/>
              </a:rPr>
              <a:t>CVaR</a:t>
            </a:r>
            <a:r>
              <a:rPr lang="en-US" altLang="zh-CN" sz="1200" b="1" dirty="0">
                <a:solidFill>
                  <a:srgbClr val="035F78"/>
                </a:solidFill>
                <a:latin typeface="Arial" panose="020B0604020202020204" pitchFamily="34" charset="0"/>
                <a:cs typeface="Arial" panose="020B0604020202020204" pitchFamily="34" charset="0"/>
              </a:rPr>
              <a:t> </a:t>
            </a:r>
            <a:r>
              <a:rPr lang="en-US" altLang="zh-CN" sz="1200" b="1" dirty="0">
                <a:solidFill>
                  <a:srgbClr val="035F78"/>
                </a:solidFill>
                <a:latin typeface="Bookman Old Style" panose="02050604050505020204" pitchFamily="18" charset="0"/>
              </a:rPr>
              <a:t>Representation</a:t>
            </a:r>
            <a:endParaRPr lang="zh-CN" altLang="en-US" sz="1200" b="1" dirty="0">
              <a:solidFill>
                <a:srgbClr val="7030A0"/>
              </a:solidFill>
              <a:latin typeface="Times New Roman" panose="02020603050405020304" pitchFamily="18" charset="0"/>
              <a:cs typeface="Times New Roman" panose="02020603050405020304" pitchFamily="18" charset="0"/>
            </a:endParaRPr>
          </a:p>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sz="1200" b="0" i="0" u="none" strike="noStrike" kern="1200" baseline="0" dirty="0">
                <a:solidFill>
                  <a:schemeClr val="tx1"/>
                </a:solidFill>
                <a:latin typeface="Arial" pitchFamily="34" charset="0"/>
                <a:ea typeface="+mn-ea"/>
                <a:cs typeface="+mn-cs"/>
              </a:rPr>
              <a:t>1.</a:t>
            </a:r>
            <a:r>
              <a:rPr lang="en-US" altLang="zh-CN" dirty="0"/>
              <a:t> </a:t>
            </a:r>
            <a:r>
              <a:rPr lang="en-US" altLang="zh-CN" dirty="0" err="1"/>
              <a:t>CVaR</a:t>
            </a:r>
            <a:r>
              <a:rPr lang="en-US" altLang="zh-CN" dirty="0"/>
              <a:t> has </a:t>
            </a:r>
            <a:r>
              <a:rPr lang="en-US" altLang="zh-CN" dirty="0">
                <a:solidFill>
                  <a:srgbClr val="FF0000"/>
                </a:solidFill>
              </a:rPr>
              <a:t>nice mathematical properties </a:t>
            </a:r>
            <a:r>
              <a:rPr lang="en-US" altLang="zh-CN" dirty="0"/>
              <a:t>versus </a:t>
            </a:r>
            <a:r>
              <a:rPr lang="en-US" altLang="zh-CN" dirty="0" err="1"/>
              <a:t>VaR</a:t>
            </a:r>
            <a:r>
              <a:rPr lang="en-US" altLang="zh-CN" sz="1200" b="0" i="0" u="none" strike="noStrike" kern="1200" baseline="0" dirty="0">
                <a:solidFill>
                  <a:schemeClr val="tx1"/>
                </a:solidFill>
                <a:latin typeface="Arial" pitchFamily="34" charset="0"/>
                <a:ea typeface="+mn-ea"/>
                <a:cs typeface="+mn-cs"/>
              </a:rPr>
              <a:t>  for instance, the </a:t>
            </a:r>
            <a:r>
              <a:rPr lang="en-US" altLang="zh-CN" sz="1200" b="0" i="0" u="none" strike="noStrike" kern="1200" baseline="0" dirty="0" err="1">
                <a:solidFill>
                  <a:schemeClr val="tx1"/>
                </a:solidFill>
                <a:latin typeface="Arial" pitchFamily="34" charset="0"/>
                <a:ea typeface="+mn-ea"/>
                <a:cs typeface="+mn-cs"/>
              </a:rPr>
              <a:t>CVaR</a:t>
            </a:r>
            <a:r>
              <a:rPr lang="en-US" altLang="zh-CN" sz="1200" b="0" i="0" u="none" strike="noStrike" kern="1200" baseline="0" dirty="0">
                <a:solidFill>
                  <a:schemeClr val="tx1"/>
                </a:solidFill>
                <a:latin typeface="Arial" pitchFamily="34" charset="0"/>
                <a:ea typeface="+mn-ea"/>
                <a:cs typeface="+mn-cs"/>
              </a:rPr>
              <a:t> of a portfolio is a continuous and convex function with respect to positions in instruments, whereas the </a:t>
            </a:r>
            <a:r>
              <a:rPr lang="en-US" altLang="zh-CN" sz="1200" b="0" i="0" u="none" strike="noStrike" kern="1200" baseline="0" dirty="0" err="1">
                <a:solidFill>
                  <a:schemeClr val="tx1"/>
                </a:solidFill>
                <a:latin typeface="Arial" pitchFamily="34" charset="0"/>
                <a:ea typeface="+mn-ea"/>
                <a:cs typeface="+mn-cs"/>
              </a:rPr>
              <a:t>VaR</a:t>
            </a:r>
            <a:r>
              <a:rPr lang="en-US" altLang="zh-CN" sz="1200" b="0" i="0" u="none" strike="noStrike" kern="1200" baseline="0" dirty="0">
                <a:solidFill>
                  <a:schemeClr val="tx1"/>
                </a:solidFill>
                <a:latin typeface="Arial" pitchFamily="34" charset="0"/>
                <a:ea typeface="+mn-ea"/>
                <a:cs typeface="+mn-cs"/>
              </a:rPr>
              <a:t> may be even a discontinuous function.</a:t>
            </a:r>
          </a:p>
          <a:p>
            <a:pPr marL="0" marR="0" lvl="0" indent="0" algn="l" defTabSz="0" rtl="0" eaLnBrk="0" fontAlgn="base" latinLnBrk="0" hangingPunct="0">
              <a:lnSpc>
                <a:spcPct val="100000"/>
              </a:lnSpc>
              <a:spcBef>
                <a:spcPct val="30000"/>
              </a:spcBef>
              <a:spcAft>
                <a:spcPct val="0"/>
              </a:spcAft>
              <a:buClrTx/>
              <a:buSzTx/>
              <a:buFontTx/>
              <a:buNone/>
              <a:tabLst/>
              <a:defRPr/>
            </a:pPr>
            <a:r>
              <a:rPr kumimoji="1" lang="en-US" altLang="zh-CN" sz="1200" b="0" i="0" u="none" strike="noStrike" kern="1200" baseline="0" dirty="0">
                <a:solidFill>
                  <a:schemeClr val="tx1"/>
                </a:solidFill>
                <a:latin typeface="Arial" pitchFamily="34" charset="0"/>
                <a:ea typeface="+mn-ea"/>
                <a:cs typeface="+mn-cs"/>
              </a:rPr>
              <a:t>2.</a:t>
            </a:r>
            <a:r>
              <a:rPr lang="en-US" altLang="zh-CN" sz="1200" b="0" i="0" u="none" strike="noStrike" kern="1200" baseline="0" dirty="0">
                <a:solidFill>
                  <a:schemeClr val="tx1"/>
                </a:solidFill>
                <a:latin typeface="Arial" pitchFamily="34" charset="0"/>
                <a:ea typeface="+mn-ea"/>
                <a:cs typeface="+mn-cs"/>
              </a:rPr>
              <a:t> </a:t>
            </a:r>
            <a:r>
              <a:rPr lang="en-US" altLang="zh-CN" dirty="0"/>
              <a:t>Risk management with </a:t>
            </a:r>
            <a:r>
              <a:rPr lang="en-US" altLang="zh-CN" dirty="0" err="1"/>
              <a:t>CVaR</a:t>
            </a:r>
            <a:r>
              <a:rPr lang="en-US" altLang="zh-CN" dirty="0"/>
              <a:t> functions can be done very efficiently</a:t>
            </a:r>
          </a:p>
          <a:p>
            <a:r>
              <a:rPr lang="en-US" altLang="zh-CN" sz="1200" b="0" i="0" u="none" strike="noStrike" kern="1200" baseline="0" dirty="0" err="1">
                <a:solidFill>
                  <a:schemeClr val="tx1"/>
                </a:solidFill>
                <a:latin typeface="Arial" pitchFamily="34" charset="0"/>
                <a:ea typeface="+mn-ea"/>
                <a:cs typeface="+mn-cs"/>
              </a:rPr>
              <a:t>CVaR</a:t>
            </a:r>
            <a:r>
              <a:rPr lang="en-US" altLang="zh-CN" sz="1200" b="0" i="0" u="none" strike="noStrike" kern="1200" baseline="0" dirty="0">
                <a:solidFill>
                  <a:schemeClr val="tx1"/>
                </a:solidFill>
                <a:latin typeface="Arial" pitchFamily="34" charset="0"/>
                <a:ea typeface="+mn-ea"/>
                <a:cs typeface="+mn-cs"/>
              </a:rPr>
              <a:t> can be optimized and constrained with convex and linear programming methods, whereas </a:t>
            </a:r>
            <a:r>
              <a:rPr lang="en-US" altLang="zh-CN" sz="1200" b="0" i="0" u="none" strike="noStrike" kern="1200" baseline="0" dirty="0" err="1">
                <a:solidFill>
                  <a:schemeClr val="tx1"/>
                </a:solidFill>
                <a:latin typeface="Arial" pitchFamily="34" charset="0"/>
                <a:ea typeface="+mn-ea"/>
                <a:cs typeface="+mn-cs"/>
              </a:rPr>
              <a:t>VaR</a:t>
            </a:r>
            <a:r>
              <a:rPr lang="en-US" altLang="zh-CN" sz="1200" b="0" i="0" u="none" strike="noStrike" kern="1200" baseline="0" dirty="0">
                <a:solidFill>
                  <a:schemeClr val="tx1"/>
                </a:solidFill>
                <a:latin typeface="Arial" pitchFamily="34" charset="0"/>
                <a:ea typeface="+mn-ea"/>
                <a:cs typeface="+mn-cs"/>
              </a:rPr>
              <a:t> is relatively difficult to optimize</a:t>
            </a:r>
          </a:p>
          <a:p>
            <a:pPr marL="0" indent="0">
              <a:buFont typeface="Wingdings" panose="05000000000000000000" pitchFamily="2" charset="2"/>
              <a:buNone/>
            </a:pPr>
            <a:r>
              <a:rPr kumimoji="1" lang="en-US" altLang="zh-CN" sz="1200" b="0" i="0" u="none" strike="noStrike" kern="1200" baseline="0" dirty="0">
                <a:solidFill>
                  <a:schemeClr val="tx1"/>
                </a:solidFill>
                <a:latin typeface="Arial" pitchFamily="34" charset="0"/>
                <a:ea typeface="+mn-ea"/>
                <a:cs typeface="+mn-cs"/>
              </a:rPr>
              <a:t>3.</a:t>
            </a:r>
            <a:r>
              <a:rPr lang="en-US" altLang="zh-CN" sz="1200" b="0" i="0" u="none" strike="noStrike" kern="1200" baseline="0" dirty="0">
                <a:solidFill>
                  <a:schemeClr val="tx1"/>
                </a:solidFill>
                <a:latin typeface="Arial" pitchFamily="34" charset="0"/>
                <a:ea typeface="+mn-ea"/>
                <a:cs typeface="+mn-cs"/>
              </a:rPr>
              <a:t> </a:t>
            </a:r>
            <a:r>
              <a:rPr lang="en-US" altLang="zh-CN" dirty="0" err="1"/>
              <a:t>VaR</a:t>
            </a:r>
            <a:r>
              <a:rPr lang="en-US" altLang="zh-CN" dirty="0"/>
              <a:t> does not control scenarios exceeding </a:t>
            </a:r>
            <a:r>
              <a:rPr lang="en-US" altLang="zh-CN" dirty="0" err="1"/>
              <a:t>VaR</a:t>
            </a:r>
            <a:endParaRPr lang="en-US" altLang="zh-CN" dirty="0"/>
          </a:p>
          <a:p>
            <a:pPr marL="285750" indent="-432000">
              <a:buFont typeface="Arial" panose="020B0604020202020204" pitchFamily="34" charset="0"/>
              <a:buChar char="•"/>
            </a:pPr>
            <a:r>
              <a:rPr lang="en-US" altLang="zh-CN" dirty="0"/>
              <a:t>The indifference of </a:t>
            </a:r>
            <a:r>
              <a:rPr lang="en-US" altLang="zh-CN" dirty="0" err="1"/>
              <a:t>VaR</a:t>
            </a:r>
            <a:r>
              <a:rPr lang="en-US" altLang="zh-CN" dirty="0"/>
              <a:t> risk measure to </a:t>
            </a:r>
            <a:r>
              <a:rPr lang="en-US" altLang="zh-CN" dirty="0">
                <a:solidFill>
                  <a:srgbClr val="FF0000"/>
                </a:solidFill>
              </a:rPr>
              <a:t>extreme tails </a:t>
            </a:r>
            <a:r>
              <a:rPr lang="en-US" altLang="zh-CN" dirty="0"/>
              <a:t>may be a good property if poor models are used for building distributions.</a:t>
            </a:r>
          </a:p>
          <a:p>
            <a:pPr marL="285750" indent="-432000">
              <a:buFont typeface="Arial" panose="020B0604020202020204" pitchFamily="34" charset="0"/>
              <a:buChar char="•"/>
            </a:pPr>
            <a:r>
              <a:rPr lang="en-US" altLang="zh-CN" dirty="0"/>
              <a:t>The indifference of </a:t>
            </a:r>
            <a:r>
              <a:rPr lang="en-US" altLang="zh-CN" dirty="0" err="1"/>
              <a:t>VaR</a:t>
            </a:r>
            <a:r>
              <a:rPr lang="en-US" altLang="zh-CN" dirty="0"/>
              <a:t> to extreme tails may be quite an undesirable property, allowing to take high uncontrollable risks</a:t>
            </a:r>
          </a:p>
          <a:p>
            <a:pPr marL="0" indent="0">
              <a:buFont typeface="Wingdings" panose="05000000000000000000" pitchFamily="2" charset="2"/>
              <a:buNone/>
            </a:pPr>
            <a:r>
              <a:rPr lang="en-US" altLang="zh-CN" sz="1200" b="0" i="0" u="none" strike="noStrike" kern="1200" baseline="0" dirty="0">
                <a:solidFill>
                  <a:schemeClr val="tx1"/>
                </a:solidFill>
                <a:latin typeface="Arial" pitchFamily="34" charset="0"/>
                <a:ea typeface="+mn-ea"/>
                <a:cs typeface="+mn-cs"/>
              </a:rPr>
              <a:t>4.</a:t>
            </a:r>
            <a:r>
              <a:rPr lang="en-US" altLang="zh-CN" dirty="0"/>
              <a:t> </a:t>
            </a:r>
            <a:r>
              <a:rPr lang="en-US" altLang="zh-CN" dirty="0" err="1"/>
              <a:t>CVaR</a:t>
            </a:r>
            <a:r>
              <a:rPr lang="en-US" altLang="zh-CN" dirty="0"/>
              <a:t> accounts for losses exceeding </a:t>
            </a:r>
            <a:r>
              <a:rPr lang="en-US" altLang="zh-CN" dirty="0" err="1"/>
              <a:t>VaR</a:t>
            </a:r>
            <a:endParaRPr lang="en-US" altLang="zh-CN" dirty="0"/>
          </a:p>
          <a:p>
            <a:pPr marL="285750" indent="-285750">
              <a:buFont typeface="Arial" panose="020B0604020202020204" pitchFamily="34" charset="0"/>
              <a:buChar char="•"/>
            </a:pPr>
            <a:r>
              <a:rPr lang="en-US" altLang="zh-CN" dirty="0" err="1"/>
              <a:t>CVaR</a:t>
            </a:r>
            <a:r>
              <a:rPr lang="en-US" altLang="zh-CN" dirty="0"/>
              <a:t> provides an adequate picture of risks reflected in extreme tails.</a:t>
            </a:r>
          </a:p>
          <a:p>
            <a:pPr marL="285750" indent="-285750">
              <a:buFont typeface="Arial" panose="020B0604020202020204" pitchFamily="34" charset="0"/>
              <a:buChar char="•"/>
            </a:pPr>
            <a:r>
              <a:rPr lang="en-US" altLang="zh-CN" sz="1200" b="0" i="0" u="none" strike="noStrike" kern="1200" baseline="0" dirty="0">
                <a:solidFill>
                  <a:schemeClr val="tx1"/>
                </a:solidFill>
                <a:latin typeface="Arial" pitchFamily="34" charset="0"/>
                <a:ea typeface="+mn-ea"/>
                <a:cs typeface="+mn-cs"/>
              </a:rPr>
              <a:t>This is a very important property if the extreme tail losses are correctly estimated.</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39</a:t>
            </a:fld>
            <a:endParaRPr lang="zh-CN" altLang="en-US"/>
          </a:p>
        </p:txBody>
      </p:sp>
    </p:spTree>
    <p:extLst>
      <p:ext uri="{BB962C8B-B14F-4D97-AF65-F5344CB8AC3E}">
        <p14:creationId xmlns:p14="http://schemas.microsoft.com/office/powerpoint/2010/main" val="410950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优化问题分为两大类：传统的确定优化问题以及不确定优化问题。</a:t>
            </a:r>
            <a:endParaRPr lang="en-US" altLang="zh-CN" dirty="0"/>
          </a:p>
          <a:p>
            <a:r>
              <a:rPr lang="zh-CN" altLang="en-US" dirty="0"/>
              <a:t>不确定优化问题又可以分为随机规划、鲁棒优化、分布式鲁棒优化。这三个问题的保守性是逐渐递增的。</a:t>
            </a:r>
            <a:endParaRPr lang="en-US" altLang="zh-CN" dirty="0"/>
          </a:p>
          <a:p>
            <a:endParaRPr lang="zh-CN" altLang="en-US" dirty="0"/>
          </a:p>
          <a:p>
            <a:endParaRPr 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a:t>
            </a:fld>
            <a:endParaRPr lang="zh-CN" altLang="en-US"/>
          </a:p>
        </p:txBody>
      </p:sp>
    </p:spTree>
    <p:extLst>
      <p:ext uri="{BB962C8B-B14F-4D97-AF65-F5344CB8AC3E}">
        <p14:creationId xmlns:p14="http://schemas.microsoft.com/office/powerpoint/2010/main" val="1716572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Based on the above example, Let </a:t>
            </a:r>
            <a:r>
              <a:rPr lang="en-US" altLang="zh-CN" sz="1200" b="1" i="1" dirty="0">
                <a:solidFill>
                  <a:srgbClr val="FF0000"/>
                </a:solidFill>
                <a:latin typeface="Arial" panose="020B0604020202020204" pitchFamily="34" charset="0"/>
                <a:cs typeface="Arial" panose="020B0604020202020204" pitchFamily="34" charset="0"/>
              </a:rPr>
              <a:t>X</a:t>
            </a:r>
            <a:r>
              <a:rPr lang="en-US" altLang="zh-CN" sz="1200" i="1" dirty="0">
                <a:latin typeface="Arial" panose="020B0604020202020204" pitchFamily="34" charset="0"/>
                <a:cs typeface="Arial" panose="020B0604020202020204" pitchFamily="34" charset="0"/>
              </a:rPr>
              <a:t> </a:t>
            </a:r>
            <a:r>
              <a:rPr lang="en-US" altLang="zh-CN" sz="1200" dirty="0">
                <a:latin typeface="Arial" panose="020B0604020202020204" pitchFamily="34" charset="0"/>
                <a:cs typeface="Arial" panose="020B0604020202020204" pitchFamily="34" charset="0"/>
              </a:rPr>
              <a:t>be a random variable with the </a:t>
            </a:r>
            <a:r>
              <a:rPr lang="en-US" altLang="zh-CN" sz="1200" i="1" dirty="0">
                <a:latin typeface="Arial" panose="020B0604020202020204" pitchFamily="34" charset="0"/>
                <a:cs typeface="Arial" panose="020B0604020202020204" pitchFamily="34" charset="0"/>
              </a:rPr>
              <a:t>X </a:t>
            </a:r>
            <a:r>
              <a:rPr lang="en-US" altLang="zh-CN" sz="1200" dirty="0">
                <a:latin typeface="Arial" panose="020B0604020202020204" pitchFamily="34" charset="0"/>
                <a:cs typeface="Arial" panose="020B0604020202020204" pitchFamily="34" charset="0"/>
              </a:rPr>
              <a:t>may have meaning of </a:t>
            </a:r>
            <a:r>
              <a:rPr lang="en-US" altLang="zh-CN" sz="1200" u="sng" dirty="0">
                <a:solidFill>
                  <a:srgbClr val="FF0000"/>
                </a:solidFill>
                <a:latin typeface="Arial" panose="020B0604020202020204" pitchFamily="34" charset="0"/>
                <a:cs typeface="Arial" panose="020B0604020202020204" pitchFamily="34" charset="0"/>
              </a:rPr>
              <a:t>loss or gain</a:t>
            </a:r>
            <a:r>
              <a:rPr lang="en-US" altLang="zh-CN" sz="1200" dirty="0">
                <a:latin typeface="Arial" panose="020B0604020202020204" pitchFamily="34" charset="0"/>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latin typeface="Arial" panose="020B0604020202020204" pitchFamily="34" charset="0"/>
                <a:ea typeface="+mn-ea"/>
                <a:cs typeface="Arial" panose="020B0604020202020204" pitchFamily="34" charset="0"/>
              </a:rPr>
              <a:t>We first give </a:t>
            </a:r>
            <a:r>
              <a:rPr lang="en-US" altLang="zh-CN" sz="1200" kern="1200" dirty="0" err="1">
                <a:solidFill>
                  <a:schemeClr val="tx1"/>
                </a:solidFill>
                <a:latin typeface="Arial" panose="020B0604020202020204" pitchFamily="34" charset="0"/>
                <a:ea typeface="+mn-ea"/>
                <a:cs typeface="Arial" panose="020B0604020202020204" pitchFamily="34" charset="0"/>
              </a:rPr>
              <a:t>VaR</a:t>
            </a:r>
            <a:r>
              <a:rPr lang="en-US" altLang="zh-CN" sz="1200" kern="1200" dirty="0">
                <a:solidFill>
                  <a:schemeClr val="tx1"/>
                </a:solidFill>
                <a:latin typeface="Arial" panose="020B0604020202020204" pitchFamily="34" charset="0"/>
                <a:ea typeface="+mn-ea"/>
                <a:cs typeface="Arial" panose="020B0604020202020204" pitchFamily="34" charset="0"/>
              </a:rPr>
              <a:t> Definition</a:t>
            </a:r>
            <a:r>
              <a:rPr lang="zh-CN" altLang="en-US" sz="1200" kern="1200" dirty="0">
                <a:solidFill>
                  <a:schemeClr val="tx1"/>
                </a:solidFill>
                <a:latin typeface="Arial" panose="020B0604020202020204" pitchFamily="34" charset="0"/>
                <a:ea typeface="+mn-ea"/>
                <a:cs typeface="Arial" panose="020B0604020202020204" pitchFamily="34" charset="0"/>
              </a:rPr>
              <a:t>， </a:t>
            </a:r>
            <a:r>
              <a:rPr lang="en-US" altLang="zh-CN" sz="1200" kern="1200" dirty="0">
                <a:solidFill>
                  <a:schemeClr val="tx1"/>
                </a:solidFill>
                <a:latin typeface="Arial" panose="020B0604020202020204" pitchFamily="34" charset="0"/>
                <a:ea typeface="+mn-ea"/>
                <a:cs typeface="Arial" panose="020B0604020202020204" pitchFamily="34" charset="0"/>
              </a:rPr>
              <a:t>which is a lower α-percentile </a:t>
            </a:r>
            <a:r>
              <a:rPr lang="en-US" altLang="zh-CN" sz="1200" dirty="0">
                <a:latin typeface="Arial" panose="020B0604020202020204" pitchFamily="34" charset="0"/>
                <a:cs typeface="Arial" panose="020B0604020202020204" pitchFamily="34" charset="0"/>
              </a:rPr>
              <a:t>of the random variable 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Arial" panose="020B0604020202020204" pitchFamily="34" charset="0"/>
                <a:cs typeface="Arial" panose="020B0604020202020204" pitchFamily="34" charset="0"/>
              </a:rPr>
              <a:t> </a:t>
            </a:r>
            <a:r>
              <a:rPr lang="en-US" altLang="zh-CN" dirty="0" err="1">
                <a:solidFill>
                  <a:srgbClr val="000000"/>
                </a:solidFill>
                <a:latin typeface="Arial" panose="020B0604020202020204" pitchFamily="34" charset="0"/>
                <a:cs typeface="Arial" panose="020B0604020202020204" pitchFamily="34" charset="0"/>
              </a:rPr>
              <a:t>VaR</a:t>
            </a:r>
            <a:r>
              <a:rPr lang="en-US" altLang="zh-CN" dirty="0">
                <a:solidFill>
                  <a:srgbClr val="000000"/>
                </a:solidFill>
                <a:latin typeface="Arial" panose="020B0604020202020204" pitchFamily="34" charset="0"/>
                <a:cs typeface="Arial" panose="020B0604020202020204" pitchFamily="34" charset="0"/>
              </a:rPr>
              <a:t> is </a:t>
            </a:r>
            <a:r>
              <a:rPr lang="en-US" altLang="zh-CN" dirty="0">
                <a:solidFill>
                  <a:srgbClr val="035F78"/>
                </a:solidFill>
                <a:latin typeface="Arial" panose="020B0604020202020204" pitchFamily="34" charset="0"/>
                <a:cs typeface="Arial" panose="020B0604020202020204" pitchFamily="34" charset="0"/>
              </a:rPr>
              <a:t>non convex </a:t>
            </a:r>
            <a:r>
              <a:rPr lang="en-US" altLang="zh-CN" dirty="0">
                <a:solidFill>
                  <a:srgbClr val="000000"/>
                </a:solidFill>
                <a:latin typeface="Arial" panose="020B0604020202020204" pitchFamily="34" charset="0"/>
                <a:cs typeface="Arial" panose="020B0604020202020204" pitchFamily="34" charset="0"/>
              </a:rPr>
              <a:t>and </a:t>
            </a:r>
            <a:r>
              <a:rPr lang="en-US" altLang="zh-CN" dirty="0">
                <a:solidFill>
                  <a:srgbClr val="035F78"/>
                </a:solidFill>
                <a:latin typeface="Arial" panose="020B0604020202020204" pitchFamily="34" charset="0"/>
                <a:cs typeface="Arial" panose="020B0604020202020204" pitchFamily="34" charset="0"/>
              </a:rPr>
              <a:t>discontinuous </a:t>
            </a:r>
            <a:r>
              <a:rPr lang="en-US" altLang="zh-CN" dirty="0">
                <a:solidFill>
                  <a:srgbClr val="000000"/>
                </a:solidFill>
                <a:latin typeface="Arial" panose="020B0604020202020204" pitchFamily="34" charset="0"/>
                <a:cs typeface="Arial" panose="020B0604020202020204" pitchFamily="34" charset="0"/>
              </a:rPr>
              <a:t>function of </a:t>
            </a:r>
            <a:r>
              <a:rPr lang="en-US" altLang="zh-CN" dirty="0">
                <a:solidFill>
                  <a:srgbClr val="FF0000"/>
                </a:solidFill>
                <a:latin typeface="Arial" panose="020B0604020202020204" pitchFamily="34" charset="0"/>
                <a:cs typeface="Arial" panose="020B0604020202020204" pitchFamily="34" charset="0"/>
              </a:rPr>
              <a:t>the confidence level </a:t>
            </a:r>
            <a:r>
              <a:rPr lang="en-US" altLang="zh-CN" i="1" dirty="0">
                <a:solidFill>
                  <a:srgbClr val="FF0000"/>
                </a:solidFill>
                <a:latin typeface="Arial" panose="020B0604020202020204" pitchFamily="34" charset="0"/>
                <a:cs typeface="Arial" panose="020B0604020202020204" pitchFamily="34" charset="0"/>
              </a:rPr>
              <a:t>α </a:t>
            </a:r>
            <a:r>
              <a:rPr lang="en-US" altLang="zh-CN" dirty="0">
                <a:solidFill>
                  <a:srgbClr val="000000"/>
                </a:solidFill>
                <a:latin typeface="Arial" panose="020B0604020202020204" pitchFamily="34" charset="0"/>
                <a:cs typeface="Arial" panose="020B0604020202020204" pitchFamily="34" charset="0"/>
              </a:rPr>
              <a:t>for discrete distributions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Arial" panose="020B0604020202020204" pitchFamily="34" charset="0"/>
                <a:cs typeface="Arial" panose="020B0604020202020204" pitchFamily="34" charset="0"/>
              </a:rPr>
              <a:t>Difficult to control/optimize for </a:t>
            </a:r>
            <a:r>
              <a:rPr lang="en-US" altLang="zh-CN" dirty="0">
                <a:solidFill>
                  <a:srgbClr val="035F78"/>
                </a:solidFill>
                <a:latin typeface="Arial" panose="020B0604020202020204" pitchFamily="34" charset="0"/>
                <a:cs typeface="Arial" panose="020B0604020202020204" pitchFamily="34" charset="0"/>
              </a:rPr>
              <a:t>non-normal distributions</a:t>
            </a:r>
            <a:r>
              <a:rPr lang="en-US" altLang="zh-CN" dirty="0">
                <a:solidFill>
                  <a:srgbClr val="000000"/>
                </a:solidFill>
                <a:latin typeface="Arial" panose="020B0604020202020204" pitchFamily="34" charset="0"/>
                <a:cs typeface="Arial" panose="020B0604020202020204" pitchFamily="34" charset="0"/>
              </a:rPr>
              <a:t>:  </a:t>
            </a:r>
            <a:r>
              <a:rPr lang="en-US" altLang="zh-CN" dirty="0" err="1">
                <a:solidFill>
                  <a:srgbClr val="000000"/>
                </a:solidFill>
                <a:latin typeface="Arial" panose="020B0604020202020204" pitchFamily="34" charset="0"/>
                <a:cs typeface="Arial" panose="020B0604020202020204" pitchFamily="34" charset="0"/>
              </a:rPr>
              <a:t>VaR</a:t>
            </a:r>
            <a:r>
              <a:rPr lang="en-US" altLang="zh-CN" dirty="0">
                <a:solidFill>
                  <a:srgbClr val="000000"/>
                </a:solidFill>
                <a:latin typeface="Arial" panose="020B0604020202020204" pitchFamily="34" charset="0"/>
                <a:cs typeface="Arial" panose="020B0604020202020204" pitchFamily="34" charset="0"/>
              </a:rPr>
              <a:t> has </a:t>
            </a:r>
            <a:r>
              <a:rPr lang="en-US" altLang="zh-CN" dirty="0">
                <a:solidFill>
                  <a:srgbClr val="035F78"/>
                </a:solidFill>
                <a:latin typeface="Arial" panose="020B0604020202020204" pitchFamily="34" charset="0"/>
                <a:cs typeface="Arial" panose="020B0604020202020204" pitchFamily="34" charset="0"/>
              </a:rPr>
              <a:t>many extremums </a:t>
            </a:r>
            <a:r>
              <a:rPr lang="en-US" altLang="zh-CN" dirty="0">
                <a:solidFill>
                  <a:srgbClr val="000000"/>
                </a:solidFill>
                <a:latin typeface="Arial" panose="020B0604020202020204" pitchFamily="34" charset="0"/>
                <a:cs typeface="Arial" panose="020B0604020202020204" pitchFamily="34" charset="0"/>
              </a:rPr>
              <a:t>for discrete distributions</a:t>
            </a:r>
            <a:endParaRPr lang="en-US" altLang="zh-CN" b="1"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40</a:t>
            </a:fld>
            <a:endParaRPr lang="zh-CN" altLang="en-US"/>
          </a:p>
        </p:txBody>
      </p:sp>
    </p:spTree>
    <p:extLst>
      <p:ext uri="{BB962C8B-B14F-4D97-AF65-F5344CB8AC3E}">
        <p14:creationId xmlns:p14="http://schemas.microsoft.com/office/powerpoint/2010/main" val="2169128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for </a:t>
                </a:r>
                <a:r>
                  <a:rPr lang="en-US" altLang="zh-CN" b="1" dirty="0" err="1">
                    <a:latin typeface="Arial" panose="020B0604020202020204" pitchFamily="34" charset="0"/>
                    <a:cs typeface="Arial" panose="020B0604020202020204" pitchFamily="34" charset="0"/>
                  </a:rPr>
                  <a:t>CVaR</a:t>
                </a:r>
                <a:r>
                  <a:rPr lang="en-US" altLang="zh-CN" b="1" dirty="0">
                    <a:latin typeface="Arial" panose="020B0604020202020204" pitchFamily="34" charset="0"/>
                    <a:cs typeface="Arial" panose="020B0604020202020204" pitchFamily="34" charset="0"/>
                  </a:rPr>
                  <a:t> Definition </a:t>
                </a:r>
                <a:r>
                  <a:rPr lang="en-US" altLang="zh-CN" sz="1200" dirty="0">
                    <a:latin typeface="Arial" panose="020B0604020202020204" pitchFamily="34" charset="0"/>
                    <a:cs typeface="Arial" panose="020B0604020202020204" pitchFamily="34" charset="0"/>
                  </a:rPr>
                  <a:t>The </a:t>
                </a:r>
                <a:r>
                  <a:rPr lang="en-US" altLang="zh-CN" sz="1200" dirty="0" err="1">
                    <a:latin typeface="Arial" panose="020B0604020202020204" pitchFamily="34" charset="0"/>
                    <a:cs typeface="Arial" panose="020B0604020202020204" pitchFamily="34" charset="0"/>
                  </a:rPr>
                  <a:t>CVaR</a:t>
                </a:r>
                <a:r>
                  <a:rPr lang="en-US" altLang="zh-CN" sz="1200" dirty="0">
                    <a:latin typeface="Arial" panose="020B0604020202020204" pitchFamily="34" charset="0"/>
                    <a:cs typeface="Arial" panose="020B0604020202020204" pitchFamily="34" charset="0"/>
                  </a:rPr>
                  <a:t> of </a:t>
                </a:r>
                <a14:m>
                  <m:oMath xmlns:m="http://schemas.openxmlformats.org/officeDocument/2006/math">
                    <m:r>
                      <a:rPr lang="en-US" altLang="zh-CN" sz="1200" i="1" dirty="0" smtClean="0">
                        <a:latin typeface="Cambria Math" panose="02040503050406030204" pitchFamily="18" charset="0"/>
                      </a:rPr>
                      <m:t>𝑋</m:t>
                    </m:r>
                    <m:r>
                      <a:rPr lang="en-US" altLang="zh-CN" sz="1200" i="1" dirty="0" smtClean="0">
                        <a:latin typeface="Cambria Math" panose="02040503050406030204" pitchFamily="18" charset="0"/>
                      </a:rPr>
                      <m:t> </m:t>
                    </m:r>
                  </m:oMath>
                </a14:m>
                <a:r>
                  <a:rPr lang="en-US" altLang="zh-CN" sz="1200" dirty="0">
                    <a:latin typeface="Arial" panose="020B0604020202020204" pitchFamily="34" charset="0"/>
                    <a:cs typeface="Arial" panose="020B0604020202020204" pitchFamily="34" charset="0"/>
                  </a:rPr>
                  <a:t>with confidence level </a:t>
                </a:r>
                <a14:m>
                  <m:oMath xmlns:m="http://schemas.openxmlformats.org/officeDocument/2006/math">
                    <m:r>
                      <a:rPr lang="en-US" altLang="zh-CN" sz="1200" i="1" dirty="0" smtClean="0">
                        <a:latin typeface="Cambria Math" panose="02040503050406030204" pitchFamily="18" charset="0"/>
                      </a:rPr>
                      <m:t>𝛼</m:t>
                    </m:r>
                    <m:r>
                      <a:rPr lang="en-US" altLang="zh-CN" sz="1200" i="1" dirty="0" smtClean="0">
                        <a:latin typeface="Cambria Math" panose="02040503050406030204" pitchFamily="18" charset="0"/>
                      </a:rPr>
                      <m:t> ∈</m:t>
                    </m:r>
                    <m:d>
                      <m:dPr>
                        <m:begChr m:val="["/>
                        <m:endChr m:val="]"/>
                        <m:ctrlPr>
                          <a:rPr lang="en-US" altLang="zh-CN" sz="1200" b="0" i="1" dirty="0" smtClean="0">
                            <a:latin typeface="Cambria Math" panose="02040503050406030204" pitchFamily="18" charset="0"/>
                          </a:rPr>
                        </m:ctrlPr>
                      </m:dPr>
                      <m:e>
                        <m:r>
                          <a:rPr lang="en-US" altLang="zh-CN" sz="1200" i="1" dirty="0" smtClean="0">
                            <a:latin typeface="Cambria Math" panose="02040503050406030204" pitchFamily="18" charset="0"/>
                          </a:rPr>
                          <m:t>0, 1</m:t>
                        </m:r>
                      </m:e>
                    </m:d>
                    <m:r>
                      <a:rPr lang="en-US" altLang="zh-CN" sz="1200" b="0" i="1" dirty="0" smtClean="0">
                        <a:latin typeface="Cambria Math" panose="02040503050406030204" pitchFamily="18" charset="0"/>
                      </a:rPr>
                      <m:t> </m:t>
                    </m:r>
                  </m:oMath>
                </a14:m>
                <a:r>
                  <a:rPr lang="en-US" altLang="zh-CN" sz="1200" dirty="0">
                    <a:latin typeface="Arial" panose="020B0604020202020204" pitchFamily="34" charset="0"/>
                    <a:cs typeface="Arial" panose="020B0604020202020204" pitchFamily="34" charset="0"/>
                  </a:rPr>
                  <a:t>is the mean of the generalized </a:t>
                </a:r>
                <a14:m>
                  <m:oMath xmlns:m="http://schemas.openxmlformats.org/officeDocument/2006/math">
                    <m:r>
                      <a:rPr lang="en-US" altLang="zh-CN" sz="1200" i="1" dirty="0" smtClean="0">
                        <a:latin typeface="Cambria Math" panose="02040503050406030204" pitchFamily="18" charset="0"/>
                      </a:rPr>
                      <m:t>𝛼</m:t>
                    </m:r>
                  </m:oMath>
                </a14:m>
                <a:r>
                  <a:rPr lang="en-US" altLang="zh-CN" sz="1200" dirty="0">
                    <a:latin typeface="Arial" panose="020B0604020202020204" pitchFamily="34" charset="0"/>
                    <a:cs typeface="Arial" panose="020B0604020202020204" pitchFamily="34" charset="0"/>
                  </a:rPr>
                  <a:t>-tail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where the distribution in question is the one with distribution function defined 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For random variables with continuous distribution functions, </a:t>
                </a:r>
                <a14:m>
                  <m:oMath xmlns:m="http://schemas.openxmlformats.org/officeDocument/2006/math">
                    <m:sSub>
                      <m:sSubPr>
                        <m:ctrlPr>
                          <a:rPr lang="en-US" altLang="zh-CN" i="1" u="sng" dirty="0" smtClean="0">
                            <a:solidFill>
                              <a:srgbClr val="FF0000"/>
                            </a:solidFill>
                            <a:latin typeface="Cambria Math" panose="02040503050406030204" pitchFamily="18" charset="0"/>
                          </a:rPr>
                        </m:ctrlPr>
                      </m:sSubPr>
                      <m:e>
                        <m:r>
                          <m:rPr>
                            <m:nor/>
                          </m:rPr>
                          <a:rPr lang="en-US" altLang="zh-CN" u="sng" dirty="0">
                            <a:solidFill>
                              <a:srgbClr val="FF0000"/>
                            </a:solidFill>
                            <a:latin typeface="Arial" panose="020B0604020202020204" pitchFamily="34" charset="0"/>
                            <a:cs typeface="Arial" panose="020B0604020202020204" pitchFamily="34" charset="0"/>
                          </a:rPr>
                          <m:t>CVaR</m:t>
                        </m:r>
                      </m:e>
                      <m:sub>
                        <m:r>
                          <a:rPr lang="en-US" altLang="zh-CN" i="1" u="sng" dirty="0">
                            <a:solidFill>
                              <a:srgbClr val="FF0000"/>
                            </a:solidFill>
                            <a:latin typeface="Cambria Math" panose="02040503050406030204" pitchFamily="18" charset="0"/>
                          </a:rPr>
                          <m:t>𝛼</m:t>
                        </m:r>
                      </m:sub>
                    </m:sSub>
                  </m:oMath>
                </a14:m>
                <a:r>
                  <a:rPr lang="en-US" altLang="zh-CN" u="sng" dirty="0">
                    <a:solidFill>
                      <a:srgbClr val="FF0000"/>
                    </a:solidFill>
                    <a:latin typeface="Arial" panose="020B0604020202020204" pitchFamily="34" charset="0"/>
                    <a:cs typeface="Arial" panose="020B0604020202020204" pitchFamily="34" charset="0"/>
                  </a:rPr>
                  <a:t>(</a:t>
                </a:r>
                <a:r>
                  <a:rPr lang="en-US" altLang="zh-CN" i="1" u="sng" dirty="0">
                    <a:solidFill>
                      <a:srgbClr val="FF0000"/>
                    </a:solidFill>
                    <a:latin typeface="Arial" panose="020B0604020202020204" pitchFamily="34" charset="0"/>
                    <a:cs typeface="Arial" panose="020B0604020202020204" pitchFamily="34" charset="0"/>
                  </a:rPr>
                  <a:t>X</a:t>
                </a:r>
                <a:r>
                  <a:rPr lang="en-US" altLang="zh-CN" u="sng" dirty="0">
                    <a:solidFill>
                      <a:srgbClr val="FF0000"/>
                    </a:solidFill>
                    <a:latin typeface="Arial" panose="020B0604020202020204" pitchFamily="34" charset="0"/>
                    <a:cs typeface="Arial" panose="020B0604020202020204" pitchFamily="34" charset="0"/>
                  </a:rPr>
                  <a:t>) equals the conditional expectation of </a:t>
                </a:r>
                <a:r>
                  <a:rPr lang="en-US" altLang="zh-CN" i="1" u="sng" dirty="0">
                    <a:solidFill>
                      <a:srgbClr val="FF0000"/>
                    </a:solidFill>
                    <a:latin typeface="Arial" panose="020B0604020202020204" pitchFamily="34" charset="0"/>
                    <a:cs typeface="Arial" panose="020B0604020202020204" pitchFamily="34" charset="0"/>
                  </a:rPr>
                  <a:t>X </a:t>
                </a:r>
                <a:r>
                  <a:rPr lang="en-US" altLang="zh-CN" u="sng" dirty="0">
                    <a:solidFill>
                      <a:srgbClr val="FF0000"/>
                    </a:solidFill>
                    <a:latin typeface="Arial" panose="020B0604020202020204" pitchFamily="34" charset="0"/>
                    <a:cs typeface="Arial" panose="020B0604020202020204" pitchFamily="34" charset="0"/>
                  </a:rPr>
                  <a:t>subject to </a:t>
                </a:r>
                <a14:m>
                  <m:oMath xmlns:m="http://schemas.openxmlformats.org/officeDocument/2006/math">
                    <m:r>
                      <a:rPr lang="en-US" altLang="zh-CN" i="1" u="sng" dirty="0" smtClean="0">
                        <a:solidFill>
                          <a:srgbClr val="FF0000"/>
                        </a:solidFill>
                        <a:latin typeface="Cambria Math" panose="02040503050406030204" pitchFamily="18" charset="0"/>
                      </a:rPr>
                      <m:t>𝑍</m:t>
                    </m:r>
                    <m:r>
                      <a:rPr lang="en-US" altLang="zh-CN" i="1" u="sng" dirty="0" smtClean="0">
                        <a:solidFill>
                          <a:srgbClr val="FF0000"/>
                        </a:solidFill>
                        <a:latin typeface="Cambria Math" panose="02040503050406030204" pitchFamily="18" charset="0"/>
                      </a:rPr>
                      <m:t> ≥ </m:t>
                    </m:r>
                    <m:sSub>
                      <m:sSubPr>
                        <m:ctrlPr>
                          <a:rPr lang="en-US" altLang="zh-CN" i="1" u="sng" dirty="0" smtClean="0">
                            <a:solidFill>
                              <a:srgbClr val="FF0000"/>
                            </a:solidFill>
                            <a:latin typeface="Cambria Math" panose="02040503050406030204" pitchFamily="18" charset="0"/>
                          </a:rPr>
                        </m:ctrlPr>
                      </m:sSubPr>
                      <m:e>
                        <m:r>
                          <a:rPr lang="en-US" altLang="zh-CN" i="1" u="sng" dirty="0">
                            <a:solidFill>
                              <a:srgbClr val="FF0000"/>
                            </a:solidFill>
                            <a:latin typeface="Cambria Math" panose="02040503050406030204" pitchFamily="18" charset="0"/>
                          </a:rPr>
                          <m:t>𝑉𝑎𝑅</m:t>
                        </m:r>
                      </m:e>
                      <m:sub>
                        <m:r>
                          <m:rPr>
                            <m:sty m:val="p"/>
                          </m:rPr>
                          <a:rPr lang="en-US" altLang="zh-CN" i="1" u="sng" dirty="0">
                            <a:solidFill>
                              <a:srgbClr val="FF0000"/>
                            </a:solidFill>
                            <a:latin typeface="Cambria Math" panose="02040503050406030204" pitchFamily="18" charset="0"/>
                          </a:rPr>
                          <m:t>α</m:t>
                        </m:r>
                      </m:sub>
                    </m:sSub>
                    <m:r>
                      <a:rPr lang="en-US" altLang="zh-CN" i="1" u="sng" dirty="0" smtClean="0">
                        <a:solidFill>
                          <a:srgbClr val="FF0000"/>
                        </a:solidFill>
                        <a:latin typeface="Cambria Math" panose="02040503050406030204" pitchFamily="18" charset="0"/>
                      </a:rPr>
                      <m:t> </m:t>
                    </m:r>
                    <m:r>
                      <a:rPr lang="en-US" altLang="zh-CN" i="1" u="sng" dirty="0">
                        <a:solidFill>
                          <a:srgbClr val="FF0000"/>
                        </a:solidFill>
                        <a:latin typeface="Cambria Math" panose="02040503050406030204" pitchFamily="18" charset="0"/>
                      </a:rPr>
                      <m:t>(</m:t>
                    </m:r>
                    <m:r>
                      <a:rPr lang="en-US" altLang="zh-CN" i="1" u="sng" dirty="0">
                        <a:solidFill>
                          <a:srgbClr val="FF0000"/>
                        </a:solidFill>
                        <a:latin typeface="Cambria Math" panose="02040503050406030204" pitchFamily="18" charset="0"/>
                      </a:rPr>
                      <m:t>𝑋</m:t>
                    </m:r>
                    <m:r>
                      <a:rPr lang="en-US" altLang="zh-CN" i="1" u="sng" dirty="0">
                        <a:solidFill>
                          <a:srgbClr val="FF0000"/>
                        </a:solidFill>
                        <a:latin typeface="Cambria Math" panose="02040503050406030204" pitchFamily="18" charset="0"/>
                      </a:rPr>
                      <m:t>).</m:t>
                    </m:r>
                  </m:oMath>
                </a14:m>
                <a:endParaRPr kumimoji="1" lang="zh-CN" altLang="en-US" u="sng"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dirty="0">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for </a:t>
                </a:r>
                <a:r>
                  <a:rPr lang="en-US" altLang="zh-CN" b="1" dirty="0" err="1">
                    <a:latin typeface="Arial" panose="020B0604020202020204" pitchFamily="34" charset="0"/>
                    <a:cs typeface="Arial" panose="020B0604020202020204" pitchFamily="34" charset="0"/>
                  </a:rPr>
                  <a:t>CVaR</a:t>
                </a:r>
                <a:r>
                  <a:rPr lang="en-US" altLang="zh-CN" b="1" dirty="0">
                    <a:latin typeface="Arial" panose="020B0604020202020204" pitchFamily="34" charset="0"/>
                    <a:cs typeface="Arial" panose="020B0604020202020204" pitchFamily="34" charset="0"/>
                  </a:rPr>
                  <a:t> Definition </a:t>
                </a:r>
                <a:r>
                  <a:rPr lang="en-US" altLang="zh-CN" sz="1200" dirty="0">
                    <a:latin typeface="Arial" panose="020B0604020202020204" pitchFamily="34" charset="0"/>
                    <a:cs typeface="Arial" panose="020B0604020202020204" pitchFamily="34" charset="0"/>
                  </a:rPr>
                  <a:t>The </a:t>
                </a:r>
                <a:r>
                  <a:rPr lang="en-US" altLang="zh-CN" sz="1200" dirty="0" err="1">
                    <a:latin typeface="Arial" panose="020B0604020202020204" pitchFamily="34" charset="0"/>
                    <a:cs typeface="Arial" panose="020B0604020202020204" pitchFamily="34" charset="0"/>
                  </a:rPr>
                  <a:t>CVaR</a:t>
                </a:r>
                <a:r>
                  <a:rPr lang="en-US" altLang="zh-CN" sz="1200" dirty="0">
                    <a:latin typeface="Arial" panose="020B0604020202020204" pitchFamily="34" charset="0"/>
                    <a:cs typeface="Arial" panose="020B0604020202020204" pitchFamily="34" charset="0"/>
                  </a:rPr>
                  <a:t> of </a:t>
                </a:r>
                <a:r>
                  <a:rPr lang="en-US" altLang="zh-CN" sz="1200" i="0" dirty="0">
                    <a:latin typeface="Cambria Math" panose="02040503050406030204" pitchFamily="18" charset="0"/>
                  </a:rPr>
                  <a:t>𝑋 </a:t>
                </a:r>
                <a:r>
                  <a:rPr lang="en-US" altLang="zh-CN" sz="1200" dirty="0">
                    <a:latin typeface="Arial" panose="020B0604020202020204" pitchFamily="34" charset="0"/>
                    <a:cs typeface="Arial" panose="020B0604020202020204" pitchFamily="34" charset="0"/>
                  </a:rPr>
                  <a:t>with confidence level </a:t>
                </a:r>
                <a:r>
                  <a:rPr lang="en-US" altLang="zh-CN" sz="1200" i="0" dirty="0">
                    <a:latin typeface="Cambria Math" panose="02040503050406030204" pitchFamily="18" charset="0"/>
                  </a:rPr>
                  <a:t>𝛼 ∈</a:t>
                </a:r>
                <a:r>
                  <a:rPr lang="en-US" altLang="zh-CN" sz="1200" b="0" i="0" dirty="0">
                    <a:latin typeface="Cambria Math" panose="02040503050406030204" pitchFamily="18" charset="0"/>
                  </a:rPr>
                  <a:t>[</a:t>
                </a:r>
                <a:r>
                  <a:rPr lang="en-US" altLang="zh-CN" sz="1200" i="0" dirty="0">
                    <a:latin typeface="Cambria Math" panose="02040503050406030204" pitchFamily="18" charset="0"/>
                  </a:rPr>
                  <a:t>0, 1]</a:t>
                </a:r>
                <a:r>
                  <a:rPr lang="en-US" altLang="zh-CN" sz="1200" b="0" i="0" dirty="0">
                    <a:latin typeface="Cambria Math" panose="02040503050406030204" pitchFamily="18" charset="0"/>
                  </a:rPr>
                  <a:t>  </a:t>
                </a:r>
                <a:r>
                  <a:rPr lang="en-US" altLang="zh-CN" sz="1200" dirty="0">
                    <a:latin typeface="Arial" panose="020B0604020202020204" pitchFamily="34" charset="0"/>
                    <a:cs typeface="Arial" panose="020B0604020202020204" pitchFamily="34" charset="0"/>
                  </a:rPr>
                  <a:t>is the mean of the generalized </a:t>
                </a:r>
                <a:r>
                  <a:rPr lang="en-US" altLang="zh-CN" sz="1200" i="0" dirty="0">
                    <a:latin typeface="Cambria Math" panose="02040503050406030204" pitchFamily="18" charset="0"/>
                  </a:rPr>
                  <a:t>𝛼</a:t>
                </a:r>
                <a:r>
                  <a:rPr lang="en-US" altLang="zh-CN" sz="1200" dirty="0">
                    <a:latin typeface="Arial" panose="020B0604020202020204" pitchFamily="34" charset="0"/>
                    <a:cs typeface="Arial" panose="020B0604020202020204" pitchFamily="34" charset="0"/>
                  </a:rPr>
                  <a:t>-tail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where the distribution in question is the one with distribution function defined by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For random variables with continuous distribution functions, </a:t>
                </a:r>
                <a:r>
                  <a:rPr lang="en-US" altLang="zh-CN" i="0" u="sng" dirty="0">
                    <a:solidFill>
                      <a:srgbClr val="FF0000"/>
                    </a:solidFill>
                    <a:latin typeface="Cambria Math" panose="02040503050406030204" pitchFamily="18" charset="0"/>
                  </a:rPr>
                  <a:t>〖"</a:t>
                </a:r>
                <a:r>
                  <a:rPr lang="en-US" altLang="zh-CN" i="0" u="sng" dirty="0">
                    <a:solidFill>
                      <a:srgbClr val="FF0000"/>
                    </a:solidFill>
                    <a:latin typeface="Arial" panose="020B0604020202020204" pitchFamily="34" charset="0"/>
                    <a:cs typeface="Arial" panose="020B0604020202020204" pitchFamily="34" charset="0"/>
                  </a:rPr>
                  <a:t>CVaR</a:t>
                </a:r>
                <a:r>
                  <a:rPr lang="en-US" altLang="zh-CN" i="0" u="sng" dirty="0">
                    <a:solidFill>
                      <a:srgbClr val="FF0000"/>
                    </a:solidFill>
                    <a:latin typeface="Cambria Math" panose="02040503050406030204" pitchFamily="18" charset="0"/>
                    <a:cs typeface="Arial" panose="020B0604020202020204" pitchFamily="34" charset="0"/>
                  </a:rPr>
                  <a:t>" 〗_</a:t>
                </a:r>
                <a:r>
                  <a:rPr lang="en-US" altLang="zh-CN" i="0" u="sng" dirty="0">
                    <a:solidFill>
                      <a:srgbClr val="FF0000"/>
                    </a:solidFill>
                    <a:latin typeface="Cambria Math" panose="02040503050406030204" pitchFamily="18" charset="0"/>
                  </a:rPr>
                  <a:t>𝛼</a:t>
                </a:r>
                <a:r>
                  <a:rPr lang="en-US" altLang="zh-CN" u="sng" dirty="0">
                    <a:solidFill>
                      <a:srgbClr val="FF0000"/>
                    </a:solidFill>
                    <a:latin typeface="Arial" panose="020B0604020202020204" pitchFamily="34" charset="0"/>
                    <a:cs typeface="Arial" panose="020B0604020202020204" pitchFamily="34" charset="0"/>
                  </a:rPr>
                  <a:t>(</a:t>
                </a:r>
                <a:r>
                  <a:rPr lang="en-US" altLang="zh-CN" i="1" u="sng" dirty="0">
                    <a:solidFill>
                      <a:srgbClr val="FF0000"/>
                    </a:solidFill>
                    <a:latin typeface="Arial" panose="020B0604020202020204" pitchFamily="34" charset="0"/>
                    <a:cs typeface="Arial" panose="020B0604020202020204" pitchFamily="34" charset="0"/>
                  </a:rPr>
                  <a:t>X</a:t>
                </a:r>
                <a:r>
                  <a:rPr lang="en-US" altLang="zh-CN" u="sng" dirty="0">
                    <a:solidFill>
                      <a:srgbClr val="FF0000"/>
                    </a:solidFill>
                    <a:latin typeface="Arial" panose="020B0604020202020204" pitchFamily="34" charset="0"/>
                    <a:cs typeface="Arial" panose="020B0604020202020204" pitchFamily="34" charset="0"/>
                  </a:rPr>
                  <a:t>) equals the conditional expectation of </a:t>
                </a:r>
                <a:r>
                  <a:rPr lang="en-US" altLang="zh-CN" i="1" u="sng" dirty="0">
                    <a:solidFill>
                      <a:srgbClr val="FF0000"/>
                    </a:solidFill>
                    <a:latin typeface="Arial" panose="020B0604020202020204" pitchFamily="34" charset="0"/>
                    <a:cs typeface="Arial" panose="020B0604020202020204" pitchFamily="34" charset="0"/>
                  </a:rPr>
                  <a:t>X </a:t>
                </a:r>
                <a:r>
                  <a:rPr lang="en-US" altLang="zh-CN" u="sng" dirty="0">
                    <a:solidFill>
                      <a:srgbClr val="FF0000"/>
                    </a:solidFill>
                    <a:latin typeface="Arial" panose="020B0604020202020204" pitchFamily="34" charset="0"/>
                    <a:cs typeface="Arial" panose="020B0604020202020204" pitchFamily="34" charset="0"/>
                  </a:rPr>
                  <a:t>subject to </a:t>
                </a:r>
                <a:r>
                  <a:rPr lang="en-US" altLang="zh-CN" i="0" u="sng" dirty="0">
                    <a:solidFill>
                      <a:srgbClr val="FF0000"/>
                    </a:solidFill>
                    <a:latin typeface="Cambria Math" panose="02040503050406030204" pitchFamily="18" charset="0"/>
                  </a:rPr>
                  <a:t>𝑍 ≥ 〖𝑉𝑎𝑅〗_α  (𝑋).</a:t>
                </a:r>
                <a:endParaRPr kumimoji="1" lang="zh-CN" altLang="en-US" u="sng"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b="1" dirty="0">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41</a:t>
            </a:fld>
            <a:endParaRPr lang="zh-CN" altLang="en-US"/>
          </a:p>
        </p:txBody>
      </p:sp>
    </p:spTree>
    <p:extLst>
      <p:ext uri="{BB962C8B-B14F-4D97-AF65-F5344CB8AC3E}">
        <p14:creationId xmlns:p14="http://schemas.microsoft.com/office/powerpoint/2010/main" val="14872808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u="none" strike="noStrike" kern="1200" baseline="0" dirty="0">
              <a:solidFill>
                <a:schemeClr val="tx1"/>
              </a:solidFill>
              <a:latin typeface="Arial" pitchFamily="34" charset="0"/>
              <a:ea typeface="+mn-ea"/>
              <a:cs typeface="+mn-cs"/>
            </a:endParaRPr>
          </a:p>
          <a:p>
            <a:r>
              <a:rPr lang="en-US" altLang="zh-CN" sz="1200" b="0" i="0" u="none" strike="noStrike" kern="1200" baseline="0" dirty="0" err="1">
                <a:solidFill>
                  <a:schemeClr val="tx1"/>
                </a:solidFill>
                <a:latin typeface="Arial" pitchFamily="34" charset="0"/>
                <a:ea typeface="+mn-ea"/>
                <a:cs typeface="+mn-cs"/>
              </a:rPr>
              <a:t>VaR</a:t>
            </a:r>
            <a:r>
              <a:rPr lang="en-US" altLang="zh-CN" sz="1200" b="0" i="0" u="none" strike="noStrike" kern="1200" baseline="0" dirty="0">
                <a:solidFill>
                  <a:schemeClr val="tx1"/>
                </a:solidFill>
                <a:latin typeface="Arial" pitchFamily="34" charset="0"/>
                <a:ea typeface="+mn-ea"/>
                <a:cs typeface="+mn-cs"/>
              </a:rPr>
              <a:t> is a percentile of a loss distribution</a:t>
            </a:r>
          </a:p>
          <a:p>
            <a:r>
              <a:rPr lang="en-US" altLang="zh-CN" sz="1200" b="0" i="0" u="none" strike="noStrike" kern="1200" baseline="0" dirty="0" err="1">
                <a:solidFill>
                  <a:schemeClr val="tx1"/>
                </a:solidFill>
                <a:latin typeface="Arial" pitchFamily="34" charset="0"/>
                <a:ea typeface="+mn-ea"/>
                <a:cs typeface="+mn-cs"/>
              </a:rPr>
              <a:t>CVaR</a:t>
            </a:r>
            <a:r>
              <a:rPr lang="en-US" altLang="zh-CN" sz="1200" b="0" i="0" u="none" strike="noStrike" kern="1200" baseline="0" dirty="0">
                <a:solidFill>
                  <a:schemeClr val="tx1"/>
                </a:solidFill>
                <a:latin typeface="Arial" pitchFamily="34" charset="0"/>
                <a:ea typeface="+mn-ea"/>
                <a:cs typeface="+mn-cs"/>
              </a:rPr>
              <a:t> approximately (or exactly, under certain conditions) equals the average of some percentage of the worst-case loss scenarios.</a:t>
            </a:r>
          </a:p>
          <a:p>
            <a:r>
              <a:rPr lang="en-US" altLang="zh-CN" sz="1200" b="0" i="0" u="none" strike="noStrike" kern="1200" baseline="0" dirty="0">
                <a:solidFill>
                  <a:schemeClr val="tx1"/>
                </a:solidFill>
                <a:latin typeface="Arial" pitchFamily="34" charset="0"/>
                <a:ea typeface="+mn-ea"/>
                <a:cs typeface="+mn-cs"/>
              </a:rPr>
              <a:t>For example if </a:t>
            </a:r>
            <a:r>
              <a:rPr lang="en-US" altLang="zh-CN" sz="1200" b="0" i="0" u="none" strike="noStrike" kern="1200" baseline="0" dirty="0" err="1">
                <a:solidFill>
                  <a:schemeClr val="tx1"/>
                </a:solidFill>
                <a:latin typeface="Arial" pitchFamily="34" charset="0"/>
                <a:ea typeface="+mn-ea"/>
                <a:cs typeface="+mn-cs"/>
              </a:rPr>
              <a:t>VaR</a:t>
            </a:r>
            <a:r>
              <a:rPr lang="en-US" altLang="zh-CN" sz="1200" b="0" i="0" u="none" strike="noStrike" kern="1200" baseline="0" dirty="0">
                <a:solidFill>
                  <a:schemeClr val="tx1"/>
                </a:solidFill>
                <a:latin typeface="Arial" pitchFamily="34" charset="0"/>
                <a:ea typeface="+mn-ea"/>
                <a:cs typeface="+mn-cs"/>
              </a:rPr>
              <a:t> 95 equal to 3 percent, you have 5% chance to lose 3%</a:t>
            </a:r>
          </a:p>
          <a:p>
            <a:r>
              <a:rPr lang="en-US" altLang="zh-CN" sz="1200" b="0" i="0" u="none" strike="noStrike" kern="1200" baseline="0" dirty="0">
                <a:solidFill>
                  <a:schemeClr val="tx1"/>
                </a:solidFill>
                <a:latin typeface="Arial" pitchFamily="34" charset="0"/>
                <a:ea typeface="+mn-ea"/>
                <a:cs typeface="+mn-cs"/>
              </a:rPr>
              <a:t>If </a:t>
            </a:r>
            <a:r>
              <a:rPr lang="en-US" altLang="zh-CN" sz="1200" b="0" i="0" u="none" strike="noStrike" kern="1200" baseline="0" dirty="0" err="1">
                <a:solidFill>
                  <a:schemeClr val="tx1"/>
                </a:solidFill>
                <a:latin typeface="Arial" pitchFamily="34" charset="0"/>
                <a:ea typeface="+mn-ea"/>
                <a:cs typeface="+mn-cs"/>
              </a:rPr>
              <a:t>CVaR</a:t>
            </a:r>
            <a:r>
              <a:rPr lang="en-US" altLang="zh-CN" sz="1200" b="0" i="0" u="none" strike="noStrike" kern="1200" baseline="0" dirty="0">
                <a:solidFill>
                  <a:schemeClr val="tx1"/>
                </a:solidFill>
                <a:latin typeface="Arial" pitchFamily="34" charset="0"/>
                <a:ea typeface="+mn-ea"/>
                <a:cs typeface="+mn-cs"/>
              </a:rPr>
              <a:t> 95 is equal to 4.5%, we will know in the worst case you have 5% chance to lose </a:t>
            </a:r>
            <a:r>
              <a:rPr lang="en-US" altLang="zh-CN" sz="1200" b="0" i="0" u="none" strike="noStrike" kern="1200" baseline="0" dirty="0" err="1">
                <a:solidFill>
                  <a:schemeClr val="tx1"/>
                </a:solidFill>
                <a:latin typeface="Arial" pitchFamily="34" charset="0"/>
                <a:ea typeface="+mn-ea"/>
                <a:cs typeface="+mn-cs"/>
              </a:rPr>
              <a:t>averge</a:t>
            </a:r>
            <a:r>
              <a:rPr lang="en-US" altLang="zh-CN" sz="1200" b="0" i="0" u="none" strike="noStrike" kern="1200" baseline="0" dirty="0">
                <a:solidFill>
                  <a:schemeClr val="tx1"/>
                </a:solidFill>
                <a:latin typeface="Arial" pitchFamily="34" charset="0"/>
                <a:ea typeface="+mn-ea"/>
                <a:cs typeface="+mn-cs"/>
              </a:rPr>
              <a:t> 4.5%</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42</a:t>
            </a:fld>
            <a:endParaRPr lang="zh-CN" altLang="en-US"/>
          </a:p>
        </p:txBody>
      </p:sp>
    </p:spTree>
    <p:extLst>
      <p:ext uri="{BB962C8B-B14F-4D97-AF65-F5344CB8AC3E}">
        <p14:creationId xmlns:p14="http://schemas.microsoft.com/office/powerpoint/2010/main" val="24584508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35F78"/>
                    </a:solidFill>
                    <a:latin typeface="Arial" panose="020B0604020202020204" pitchFamily="34" charset="0"/>
                    <a:cs typeface="Arial" panose="020B0604020202020204" pitchFamily="34" charset="0"/>
                  </a:rPr>
                  <a:t>I will introduce Equivalence of Chance and </a:t>
                </a:r>
                <a:r>
                  <a:rPr lang="en-US" altLang="zh-CN" sz="1200" b="1" dirty="0" err="1">
                    <a:solidFill>
                      <a:srgbClr val="035F78"/>
                    </a:solidFill>
                    <a:latin typeface="Arial" panose="020B0604020202020204" pitchFamily="34" charset="0"/>
                    <a:cs typeface="Arial" panose="020B0604020202020204" pitchFamily="34" charset="0"/>
                  </a:rPr>
                  <a:t>VaR</a:t>
                </a:r>
                <a:r>
                  <a:rPr lang="en-US" altLang="zh-CN" sz="1200" b="1" dirty="0">
                    <a:solidFill>
                      <a:srgbClr val="035F78"/>
                    </a:solidFill>
                    <a:latin typeface="Arial" panose="020B0604020202020204" pitchFamily="34" charset="0"/>
                    <a:cs typeface="Arial" panose="020B0604020202020204" pitchFamily="34" charset="0"/>
                  </a:rPr>
                  <a:t> Constraints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In </a:t>
                </a:r>
                <a:r>
                  <a:rPr lang="en-US" altLang="zh-CN" dirty="0">
                    <a:solidFill>
                      <a:srgbClr val="FF0000"/>
                    </a:solidFill>
                    <a:latin typeface="Arial" panose="020B0604020202020204" pitchFamily="34" charset="0"/>
                    <a:cs typeface="Arial" panose="020B0604020202020204" pitchFamily="34" charset="0"/>
                  </a:rPr>
                  <a:t>portfolio management</a:t>
                </a:r>
                <a:r>
                  <a:rPr lang="en-US" altLang="zh-CN" dirty="0">
                    <a:latin typeface="Arial" panose="020B0604020202020204" pitchFamily="34" charset="0"/>
                    <a:cs typeface="Arial" panose="020B0604020202020204" pitchFamily="34" charset="0"/>
                  </a:rPr>
                  <a:t>, often it is required that portfolio loss at a certain future time is, with high reliability, at most equal to a certain value.</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Let </a:t>
                </a:r>
                <a14:m>
                  <m:oMath xmlns:m="http://schemas.openxmlformats.org/officeDocument/2006/math">
                    <m:r>
                      <a:rPr lang="en-US" altLang="zh-CN" i="1" dirty="0">
                        <a:latin typeface="Cambria Math" panose="02040503050406030204" pitchFamily="18" charset="0"/>
                      </a:rPr>
                      <m:t>𝑓</m:t>
                    </m:r>
                    <m:r>
                      <a:rPr lang="en-US" altLang="zh-CN" i="1" dirty="0">
                        <a:latin typeface="Cambria Math" panose="02040503050406030204" pitchFamily="18" charset="0"/>
                      </a:rPr>
                      <m:t>(</m:t>
                    </m:r>
                    <m:r>
                      <a:rPr lang="en-US" altLang="zh-CN" i="1" dirty="0">
                        <a:latin typeface="Cambria Math" panose="02040503050406030204" pitchFamily="18" charset="0"/>
                      </a:rPr>
                      <m:t>𝑥</m:t>
                    </m:r>
                    <m:r>
                      <a:rPr lang="en-US" altLang="zh-CN" i="1" dirty="0">
                        <a:latin typeface="Cambria Math" panose="02040503050406030204" pitchFamily="18" charset="0"/>
                      </a:rPr>
                      <m:t>, </m:t>
                    </m:r>
                    <m:r>
                      <a:rPr lang="en-US" altLang="zh-CN" i="1" dirty="0">
                        <a:latin typeface="Cambria Math" panose="02040503050406030204" pitchFamily="18" charset="0"/>
                      </a:rPr>
                      <m:t>𝑦</m:t>
                    </m:r>
                    <m:r>
                      <a:rPr lang="en-US" altLang="zh-CN" i="1" dirty="0">
                        <a:latin typeface="Cambria Math" panose="02040503050406030204" pitchFamily="18" charset="0"/>
                      </a:rPr>
                      <m:t>) </m:t>
                    </m:r>
                  </m:oMath>
                </a14:m>
                <a:r>
                  <a:rPr lang="en-US" altLang="zh-CN" dirty="0">
                    <a:latin typeface="Arial" panose="020B0604020202020204" pitchFamily="34" charset="0"/>
                    <a:cs typeface="Arial" panose="020B0604020202020204" pitchFamily="34" charset="0"/>
                  </a:rPr>
                  <a:t>be the loss associated with </a:t>
                </a:r>
                <a:r>
                  <a:rPr lang="en-US" altLang="zh-CN" dirty="0">
                    <a:solidFill>
                      <a:srgbClr val="FF0000"/>
                    </a:solidFill>
                    <a:latin typeface="Arial" panose="020B0604020202020204" pitchFamily="34" charset="0"/>
                    <a:cs typeface="Arial" panose="020B0604020202020204" pitchFamily="34" charset="0"/>
                  </a:rPr>
                  <a:t>the decision vector </a:t>
                </a:r>
                <a14:m>
                  <m:oMath xmlns:m="http://schemas.openxmlformats.org/officeDocument/2006/math">
                    <m:r>
                      <a:rPr lang="en-US" altLang="zh-CN" i="1" dirty="0">
                        <a:latin typeface="Cambria Math" panose="02040503050406030204" pitchFamily="18" charset="0"/>
                      </a:rPr>
                      <m:t>𝑥</m:t>
                    </m:r>
                    <m:r>
                      <a:rPr lang="en-US" altLang="zh-CN" i="1" dirty="0">
                        <a:latin typeface="Cambria Math" panose="02040503050406030204" pitchFamily="18" charset="0"/>
                      </a:rPr>
                      <m:t> </m:t>
                    </m:r>
                  </m:oMath>
                </a14:m>
                <a:r>
                  <a:rPr lang="en-US" altLang="zh-CN" dirty="0">
                    <a:latin typeface="Arial" panose="020B0604020202020204" pitchFamily="34" charset="0"/>
                    <a:cs typeface="Arial" panose="020B0604020202020204" pitchFamily="34" charset="0"/>
                  </a:rPr>
                  <a:t>and </a:t>
                </a:r>
                <a:r>
                  <a:rPr lang="en-US" altLang="zh-CN" dirty="0">
                    <a:solidFill>
                      <a:srgbClr val="FF0000"/>
                    </a:solidFill>
                    <a:latin typeface="Arial" panose="020B0604020202020204" pitchFamily="34" charset="0"/>
                    <a:cs typeface="Arial" panose="020B0604020202020204" pitchFamily="34" charset="0"/>
                  </a:rPr>
                  <a:t>the random vector </a:t>
                </a:r>
                <a14:m>
                  <m:oMath xmlns:m="http://schemas.openxmlformats.org/officeDocument/2006/math">
                    <m:r>
                      <a:rPr lang="en-US" altLang="zh-CN" i="1" dirty="0">
                        <a:latin typeface="Cambria Math" panose="02040503050406030204" pitchFamily="18" charset="0"/>
                      </a:rPr>
                      <m:t>𝑦</m:t>
                    </m:r>
                  </m:oMath>
                </a14:m>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Let</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  </m:t>
                        </m:r>
                        <m:r>
                          <a:rPr lang="en-US" altLang="zh-CN" i="1" dirty="0">
                            <a:latin typeface="Cambria Math" panose="02040503050406030204" pitchFamily="18" charset="0"/>
                          </a:rPr>
                          <m:t>𝑉𝑎𝑅</m:t>
                        </m:r>
                      </m:e>
                      <m:sub>
                        <m:r>
                          <a:rPr lang="el-GR" altLang="zh-CN" i="1" dirty="0">
                            <a:latin typeface="Cambria Math" panose="02040503050406030204" pitchFamily="18" charset="0"/>
                          </a:rPr>
                          <m:t>𝛼</m:t>
                        </m:r>
                      </m:sub>
                    </m:sSub>
                  </m:oMath>
                </a14:m>
                <a:r>
                  <a:rPr lang="el-GR" altLang="zh-CN" dirty="0">
                    <a:latin typeface="Arial" panose="020B0604020202020204" pitchFamily="34" charset="0"/>
                    <a:cs typeface="Arial" panose="020B0604020202020204" pitchFamily="34" charset="0"/>
                  </a:rPr>
                  <a:t> </a:t>
                </a:r>
                <a14:m>
                  <m:oMath xmlns:m="http://schemas.openxmlformats.org/officeDocument/2006/math">
                    <m:d>
                      <m:dPr>
                        <m:ctrlPr>
                          <a:rPr lang="el-GR" altLang="zh-CN" i="1" dirty="0">
                            <a:latin typeface="Cambria Math" panose="02040503050406030204" pitchFamily="18" charset="0"/>
                          </a:rPr>
                        </m:ctrlPr>
                      </m:dPr>
                      <m:e>
                        <m:r>
                          <a:rPr lang="en-US" altLang="zh-CN" i="1" dirty="0">
                            <a:latin typeface="Cambria Math" panose="02040503050406030204" pitchFamily="18" charset="0"/>
                          </a:rPr>
                          <m:t>𝑥</m:t>
                        </m:r>
                      </m:e>
                    </m:d>
                    <m:r>
                      <a:rPr lang="en-US" altLang="zh-CN" i="1" dirty="0">
                        <a:latin typeface="Cambria Math" panose="02040503050406030204" pitchFamily="18" charset="0"/>
                      </a:rPr>
                      <m:t> </m:t>
                    </m:r>
                  </m:oMath>
                </a14:m>
                <a:r>
                  <a:rPr lang="en-US" altLang="zh-CN" dirty="0">
                    <a:latin typeface="Arial" panose="020B0604020202020204" pitchFamily="34" charset="0"/>
                    <a:cs typeface="Arial" panose="020B0604020202020204" pitchFamily="34" charset="0"/>
                  </a:rPr>
                  <a:t>be the</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  </m:t>
                        </m:r>
                        <m:r>
                          <a:rPr lang="en-US" altLang="zh-CN" i="1" dirty="0">
                            <a:latin typeface="Cambria Math" panose="02040503050406030204" pitchFamily="18" charset="0"/>
                          </a:rPr>
                          <m:t>𝑉𝑎𝑅</m:t>
                        </m:r>
                      </m:e>
                      <m:sub>
                        <m:r>
                          <a:rPr lang="el-GR" altLang="zh-CN" i="1" dirty="0">
                            <a:latin typeface="Cambria Math" panose="02040503050406030204" pitchFamily="18" charset="0"/>
                          </a:rPr>
                          <m:t>𝛼</m:t>
                        </m:r>
                      </m:sub>
                    </m:sSub>
                  </m:oMath>
                </a14:m>
                <a:r>
                  <a:rPr lang="en-US" altLang="zh-CN" dirty="0">
                    <a:latin typeface="Arial" panose="020B0604020202020204" pitchFamily="34" charset="0"/>
                    <a:cs typeface="Arial" panose="020B0604020202020204" pitchFamily="34" charset="0"/>
                  </a:rPr>
                  <a:t> of a loss function </a:t>
                </a:r>
                <a14:m>
                  <m:oMath xmlns:m="http://schemas.openxmlformats.org/officeDocument/2006/math">
                    <m:r>
                      <a:rPr lang="en-US" altLang="zh-CN" i="1" dirty="0">
                        <a:latin typeface="Cambria Math" panose="02040503050406030204" pitchFamily="18" charset="0"/>
                      </a:rPr>
                      <m:t>𝑓</m:t>
                    </m:r>
                    <m:r>
                      <a:rPr lang="en-US" altLang="zh-CN" i="1" dirty="0">
                        <a:latin typeface="Cambria Math" panose="02040503050406030204" pitchFamily="18" charset="0"/>
                      </a:rPr>
                      <m:t>(</m:t>
                    </m:r>
                    <m:r>
                      <a:rPr lang="en-US" altLang="zh-CN" i="1" dirty="0">
                        <a:latin typeface="Cambria Math" panose="02040503050406030204" pitchFamily="18" charset="0"/>
                      </a:rPr>
                      <m:t>𝑥</m:t>
                    </m:r>
                    <m:r>
                      <a:rPr lang="en-US" altLang="zh-CN" i="1" dirty="0">
                        <a:latin typeface="Cambria Math" panose="02040503050406030204" pitchFamily="18" charset="0"/>
                      </a:rPr>
                      <m:t>,</m:t>
                    </m:r>
                    <m:r>
                      <a:rPr lang="en-US" altLang="zh-CN" b="0" i="1" dirty="0" smtClean="0">
                        <a:latin typeface="Cambria Math" panose="02040503050406030204" pitchFamily="18" charset="0"/>
                      </a:rPr>
                      <m:t>𝑦</m:t>
                    </m:r>
                    <m:r>
                      <a:rPr lang="en-US" altLang="zh-CN" i="1" dirty="0">
                        <a:latin typeface="Cambria Math" panose="02040503050406030204" pitchFamily="18" charset="0"/>
                      </a:rPr>
                      <m:t>)</m:t>
                    </m:r>
                  </m:oMath>
                </a14:m>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Arial" panose="020B0604020202020204" pitchFamily="34" charset="0"/>
                    <a:cs typeface="Arial" panose="020B0604020202020204" pitchFamily="34" charset="0"/>
                  </a:rPr>
                  <a:t>Then the following holds:</a:t>
                </a:r>
              </a:p>
              <a:p>
                <a:r>
                  <a:rPr lang="en-US" altLang="zh-CN" sz="1200" dirty="0">
                    <a:solidFill>
                      <a:srgbClr val="000000"/>
                    </a:solidFill>
                    <a:latin typeface="Arial" panose="020B0604020202020204" pitchFamily="34" charset="0"/>
                    <a:cs typeface="Arial" panose="020B0604020202020204" pitchFamily="34" charset="0"/>
                  </a:rPr>
                  <a:t>In general, </a:t>
                </a:r>
                <a14:m>
                  <m:oMath xmlns:m="http://schemas.openxmlformats.org/officeDocument/2006/math">
                    <m:sSub>
                      <m:sSubPr>
                        <m:ctrlPr>
                          <a:rPr lang="en-US" altLang="zh-CN" sz="1200" i="1">
                            <a:latin typeface="Cambria Math" panose="02040503050406030204" pitchFamily="18" charset="0"/>
                          </a:rPr>
                        </m:ctrlPr>
                      </m:sSubPr>
                      <m:e>
                        <m:r>
                          <a:rPr lang="en-US" altLang="zh-CN" sz="1200" i="1">
                            <a:latin typeface="Cambria Math" panose="02040503050406030204" pitchFamily="18" charset="0"/>
                          </a:rPr>
                          <m:t>  </m:t>
                        </m:r>
                        <m:r>
                          <a:rPr lang="en-US" altLang="zh-CN" sz="1200" i="1" dirty="0">
                            <a:latin typeface="Cambria Math" panose="02040503050406030204" pitchFamily="18" charset="0"/>
                          </a:rPr>
                          <m:t>𝑉𝑎𝑅</m:t>
                        </m:r>
                      </m:e>
                      <m:sub>
                        <m:r>
                          <a:rPr lang="el-GR" altLang="zh-CN" sz="1200" i="1" dirty="0">
                            <a:latin typeface="Cambria Math" panose="02040503050406030204" pitchFamily="18" charset="0"/>
                          </a:rPr>
                          <m:t>𝛼</m:t>
                        </m:r>
                      </m:sub>
                    </m:sSub>
                  </m:oMath>
                </a14:m>
                <a:r>
                  <a:rPr lang="el-GR" altLang="zh-CN" sz="1200" dirty="0">
                    <a:latin typeface="Arial" panose="020B0604020202020204" pitchFamily="34" charset="0"/>
                    <a:cs typeface="Arial" panose="020B0604020202020204" pitchFamily="34" charset="0"/>
                  </a:rPr>
                  <a:t> </a:t>
                </a:r>
                <a14:m>
                  <m:oMath xmlns:m="http://schemas.openxmlformats.org/officeDocument/2006/math">
                    <m:d>
                      <m:dPr>
                        <m:ctrlPr>
                          <a:rPr lang="el-GR" altLang="zh-CN" sz="1200" i="1" dirty="0">
                            <a:latin typeface="Cambria Math" panose="02040503050406030204" pitchFamily="18" charset="0"/>
                          </a:rPr>
                        </m:ctrlPr>
                      </m:dPr>
                      <m:e>
                        <m:r>
                          <a:rPr lang="en-US" altLang="zh-CN" sz="1200" i="1" dirty="0">
                            <a:latin typeface="Cambria Math" panose="02040503050406030204" pitchFamily="18" charset="0"/>
                          </a:rPr>
                          <m:t>𝑥</m:t>
                        </m:r>
                      </m:e>
                    </m:d>
                    <m:r>
                      <a:rPr lang="en-US" altLang="zh-CN" sz="1200" i="1" dirty="0">
                        <a:latin typeface="Cambria Math" panose="02040503050406030204" pitchFamily="18" charset="0"/>
                      </a:rPr>
                      <m:t> </m:t>
                    </m:r>
                  </m:oMath>
                </a14:m>
                <a:r>
                  <a:rPr lang="en-US" altLang="zh-CN" sz="1200" dirty="0">
                    <a:solidFill>
                      <a:srgbClr val="000000"/>
                    </a:solidFill>
                    <a:latin typeface="Arial" panose="020B0604020202020204" pitchFamily="34" charset="0"/>
                    <a:cs typeface="Arial" panose="020B0604020202020204" pitchFamily="34" charset="0"/>
                  </a:rPr>
                  <a:t> is </a:t>
                </a:r>
                <a:r>
                  <a:rPr lang="en-US" altLang="zh-CN" sz="1200" i="1" dirty="0">
                    <a:solidFill>
                      <a:srgbClr val="006EC0"/>
                    </a:solidFill>
                    <a:latin typeface="Arial" panose="020B0604020202020204" pitchFamily="34" charset="0"/>
                    <a:cs typeface="Arial" panose="020B0604020202020204" pitchFamily="34" charset="0"/>
                  </a:rPr>
                  <a:t>nonconvex </a:t>
                </a:r>
                <a:r>
                  <a:rPr lang="en-US" altLang="zh-CN" sz="1200" i="1" dirty="0" err="1">
                    <a:solidFill>
                      <a:srgbClr val="000000"/>
                    </a:solidFill>
                    <a:latin typeface="Arial" panose="020B0604020202020204" pitchFamily="34" charset="0"/>
                    <a:cs typeface="Arial" panose="020B0604020202020204" pitchFamily="34" charset="0"/>
                  </a:rPr>
                  <a:t>w.r.t.</a:t>
                </a:r>
                <a:r>
                  <a:rPr lang="en-US" altLang="zh-CN" sz="1200" i="1"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altLang="zh-CN" sz="1200" i="1" dirty="0" smtClean="0">
                        <a:solidFill>
                          <a:srgbClr val="000000"/>
                        </a:solidFill>
                        <a:latin typeface="Cambria Math" panose="02040503050406030204" pitchFamily="18" charset="0"/>
                      </a:rPr>
                      <m:t>𝑥</m:t>
                    </m:r>
                  </m:oMath>
                </a14:m>
                <a:r>
                  <a:rPr lang="en-US" altLang="zh-CN" sz="1200" i="1" dirty="0">
                    <a:solidFill>
                      <a:srgbClr val="000000"/>
                    </a:solidFill>
                    <a:latin typeface="Arial" panose="020B0604020202020204" pitchFamily="34" charset="0"/>
                    <a:cs typeface="Arial" panose="020B0604020202020204" pitchFamily="34" charset="0"/>
                  </a:rPr>
                  <a:t>, </a:t>
                </a:r>
                <a:r>
                  <a:rPr lang="en-US" altLang="zh-CN" sz="1200" dirty="0">
                    <a:solidFill>
                      <a:srgbClr val="000000"/>
                    </a:solidFill>
                    <a:latin typeface="Arial" panose="020B0604020202020204" pitchFamily="34" charset="0"/>
                    <a:cs typeface="Arial" panose="020B0604020202020204" pitchFamily="34" charset="0"/>
                  </a:rPr>
                  <a:t>(e.g., discrete distributions)</a:t>
                </a:r>
              </a:p>
              <a:p>
                <a14:m>
                  <m:oMath xmlns:m="http://schemas.openxmlformats.org/officeDocument/2006/math">
                    <m:sSub>
                      <m:sSubPr>
                        <m:ctrlPr>
                          <a:rPr lang="en-US" altLang="zh-CN" sz="1200" i="1" smtClean="0">
                            <a:latin typeface="Cambria Math" panose="02040503050406030204" pitchFamily="18" charset="0"/>
                          </a:rPr>
                        </m:ctrlPr>
                      </m:sSubPr>
                      <m:e>
                        <m:r>
                          <a:rPr lang="en-US" altLang="zh-CN" sz="1200" i="1">
                            <a:latin typeface="Cambria Math" panose="02040503050406030204" pitchFamily="18" charset="0"/>
                          </a:rPr>
                          <m:t>𝑉𝑎𝑅</m:t>
                        </m:r>
                      </m:e>
                      <m:sub>
                        <m:r>
                          <a:rPr lang="zh-CN" altLang="en-US" sz="1200" i="1">
                            <a:latin typeface="Cambria Math" panose="02040503050406030204" pitchFamily="18" charset="0"/>
                          </a:rPr>
                          <m:t>𝛼</m:t>
                        </m:r>
                      </m:sub>
                    </m:sSub>
                    <m:r>
                      <a:rPr lang="en-US" altLang="zh-CN" sz="1200">
                        <a:latin typeface="Cambria Math" panose="02040503050406030204" pitchFamily="18" charset="0"/>
                      </a:rPr>
                      <m:t>(</m:t>
                    </m:r>
                    <m:r>
                      <m:rPr>
                        <m:sty m:val="p"/>
                      </m:rPr>
                      <a:rPr lang="en-US" altLang="zh-CN" sz="1200">
                        <a:latin typeface="Cambria Math" panose="02040503050406030204" pitchFamily="18" charset="0"/>
                      </a:rPr>
                      <m:t>x</m:t>
                    </m:r>
                    <m:r>
                      <a:rPr lang="en-US" altLang="zh-CN" sz="1200">
                        <a:latin typeface="Cambria Math" panose="02040503050406030204" pitchFamily="18" charset="0"/>
                      </a:rPr>
                      <m:t>)</m:t>
                    </m:r>
                    <m:r>
                      <a:rPr lang="en-US" altLang="zh-CN" sz="1200" i="1">
                        <a:latin typeface="Cambria Math" panose="02040503050406030204" pitchFamily="18" charset="0"/>
                        <a:ea typeface="Cambria Math" panose="02040503050406030204" pitchFamily="18" charset="0"/>
                      </a:rPr>
                      <m:t>≤</m:t>
                    </m:r>
                    <m:r>
                      <a:rPr lang="zh-CN" altLang="en-US" sz="1200" i="1">
                        <a:latin typeface="Cambria Math" panose="02040503050406030204" pitchFamily="18" charset="0"/>
                      </a:rPr>
                      <m:t>𝜁</m:t>
                    </m:r>
                  </m:oMath>
                </a14:m>
                <a:r>
                  <a:rPr lang="en-US" altLang="zh-CN" sz="1200" dirty="0">
                    <a:solidFill>
                      <a:srgbClr val="000000"/>
                    </a:solidFill>
                    <a:latin typeface="Arial" panose="020B0604020202020204" pitchFamily="34" charset="0"/>
                    <a:cs typeface="Arial" panose="020B0604020202020204" pitchFamily="34" charset="0"/>
                  </a:rPr>
                  <a:t> and </a:t>
                </a:r>
                <a14:m>
                  <m:oMath xmlns:m="http://schemas.openxmlformats.org/officeDocument/2006/math">
                    <m:r>
                      <m:rPr>
                        <m:sty m:val="p"/>
                      </m:rPr>
                      <a:rPr lang="zh-CN" altLang="en-US" sz="1200">
                        <a:latin typeface="Cambria Math" panose="02040503050406030204" pitchFamily="18" charset="0"/>
                      </a:rPr>
                      <m:t>Pr</m:t>
                    </m:r>
                    <m:r>
                      <a:rPr lang="zh-CN" altLang="en-US" sz="1200" i="1">
                        <a:latin typeface="Cambria Math" panose="02040503050406030204" pitchFamily="18" charset="0"/>
                      </a:rPr>
                      <m:t>𝑜𝑏</m:t>
                    </m:r>
                    <m:d>
                      <m:dPr>
                        <m:begChr m:val="{"/>
                        <m:endChr m:val="}"/>
                        <m:ctrlPr>
                          <a:rPr lang="zh-CN" altLang="en-US" sz="1200" i="1">
                            <a:latin typeface="Cambria Math" panose="02040503050406030204" pitchFamily="18" charset="0"/>
                          </a:rPr>
                        </m:ctrlPr>
                      </m:dPr>
                      <m:e>
                        <m:r>
                          <a:rPr lang="zh-CN" altLang="en-US" sz="1200" i="1">
                            <a:latin typeface="Cambria Math" panose="02040503050406030204" pitchFamily="18" charset="0"/>
                          </a:rPr>
                          <m:t>𝑓</m:t>
                        </m:r>
                        <m:d>
                          <m:dPr>
                            <m:ctrlPr>
                              <a:rPr lang="zh-CN" altLang="en-US" sz="1200" i="1">
                                <a:latin typeface="Cambria Math" panose="02040503050406030204" pitchFamily="18" charset="0"/>
                              </a:rPr>
                            </m:ctrlPr>
                          </m:dPr>
                          <m:e>
                            <m:r>
                              <a:rPr lang="zh-CN" altLang="en-US" sz="1200" i="1">
                                <a:latin typeface="Cambria Math" panose="02040503050406030204" pitchFamily="18" charset="0"/>
                              </a:rPr>
                              <m:t>𝑥</m:t>
                            </m:r>
                            <m:r>
                              <a:rPr lang="zh-CN" altLang="en-US" sz="1200">
                                <a:latin typeface="Cambria Math" panose="02040503050406030204" pitchFamily="18" charset="0"/>
                              </a:rPr>
                              <m:t>,</m:t>
                            </m:r>
                            <m:r>
                              <a:rPr lang="zh-CN" altLang="en-US" sz="1200" i="1">
                                <a:latin typeface="Cambria Math" panose="02040503050406030204" pitchFamily="18" charset="0"/>
                              </a:rPr>
                              <m:t>𝑦</m:t>
                            </m:r>
                          </m:e>
                        </m:d>
                        <m:r>
                          <a:rPr lang="zh-CN" altLang="en-US" sz="1200">
                            <a:latin typeface="Cambria Math" panose="02040503050406030204" pitchFamily="18" charset="0"/>
                          </a:rPr>
                          <m:t>≤</m:t>
                        </m:r>
                        <m:r>
                          <a:rPr lang="zh-CN" altLang="en-US" sz="1200" i="1">
                            <a:latin typeface="Cambria Math" panose="02040503050406030204" pitchFamily="18" charset="0"/>
                          </a:rPr>
                          <m:t>𝜁</m:t>
                        </m:r>
                      </m:e>
                    </m:d>
                    <m:r>
                      <a:rPr lang="zh-CN" altLang="en-US" sz="1200">
                        <a:latin typeface="Cambria Math" panose="02040503050406030204" pitchFamily="18" charset="0"/>
                      </a:rPr>
                      <m:t>≥</m:t>
                    </m:r>
                    <m:r>
                      <a:rPr lang="zh-CN" altLang="en-US" sz="1200" i="1">
                        <a:latin typeface="Cambria Math" panose="02040503050406030204" pitchFamily="18" charset="0"/>
                      </a:rPr>
                      <m:t>𝛼</m:t>
                    </m:r>
                  </m:oMath>
                </a14:m>
                <a:r>
                  <a:rPr lang="en-US" altLang="zh-CN" sz="1200" dirty="0">
                    <a:solidFill>
                      <a:srgbClr val="000000"/>
                    </a:solidFill>
                    <a:latin typeface="Arial" panose="020B0604020202020204" pitchFamily="34" charset="0"/>
                    <a:cs typeface="Arial" panose="020B0604020202020204" pitchFamily="34" charset="0"/>
                  </a:rPr>
                  <a:t> may be </a:t>
                </a:r>
                <a:r>
                  <a:rPr lang="en-US" altLang="zh-CN" sz="1200" i="1" dirty="0">
                    <a:solidFill>
                      <a:srgbClr val="006EC0"/>
                    </a:solidFill>
                    <a:latin typeface="Arial" panose="020B0604020202020204" pitchFamily="34" charset="0"/>
                    <a:cs typeface="Arial" panose="020B0604020202020204" pitchFamily="34" charset="0"/>
                  </a:rPr>
                  <a:t>non convex constraints</a:t>
                </a:r>
                <a:endParaRPr lang="en-US" altLang="zh-CN" sz="1200" b="1" dirty="0">
                  <a:solidFill>
                    <a:srgbClr val="035F78"/>
                  </a:solidFill>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35F78"/>
                    </a:solidFill>
                    <a:latin typeface="Arial" panose="020B0604020202020204" pitchFamily="34" charset="0"/>
                    <a:cs typeface="Arial" panose="020B0604020202020204" pitchFamily="34" charset="0"/>
                  </a:rPr>
                  <a:t>I will introduce Equivalence of Chance and </a:t>
                </a:r>
                <a:r>
                  <a:rPr lang="en-US" altLang="zh-CN" sz="1200" b="1" dirty="0" err="1">
                    <a:solidFill>
                      <a:srgbClr val="035F78"/>
                    </a:solidFill>
                    <a:latin typeface="Arial" panose="020B0604020202020204" pitchFamily="34" charset="0"/>
                    <a:cs typeface="Arial" panose="020B0604020202020204" pitchFamily="34" charset="0"/>
                  </a:rPr>
                  <a:t>VaR</a:t>
                </a:r>
                <a:r>
                  <a:rPr lang="en-US" altLang="zh-CN" sz="1200" b="1" dirty="0">
                    <a:solidFill>
                      <a:srgbClr val="035F78"/>
                    </a:solidFill>
                    <a:latin typeface="Arial" panose="020B0604020202020204" pitchFamily="34" charset="0"/>
                    <a:cs typeface="Arial" panose="020B0604020202020204" pitchFamily="34" charset="0"/>
                  </a:rPr>
                  <a:t> Constraints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In </a:t>
                </a:r>
                <a:r>
                  <a:rPr lang="en-US" altLang="zh-CN" dirty="0">
                    <a:solidFill>
                      <a:srgbClr val="FF0000"/>
                    </a:solidFill>
                    <a:latin typeface="Arial" panose="020B0604020202020204" pitchFamily="34" charset="0"/>
                    <a:cs typeface="Arial" panose="020B0604020202020204" pitchFamily="34" charset="0"/>
                  </a:rPr>
                  <a:t>portfolio management</a:t>
                </a:r>
                <a:r>
                  <a:rPr lang="en-US" altLang="zh-CN" dirty="0">
                    <a:latin typeface="Arial" panose="020B0604020202020204" pitchFamily="34" charset="0"/>
                    <a:cs typeface="Arial" panose="020B0604020202020204" pitchFamily="34" charset="0"/>
                  </a:rPr>
                  <a:t>, often it is required that portfolio loss at a certain future time is, with high reliability, at most equal to a certain value.</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Let </a:t>
                </a:r>
                <a:r>
                  <a:rPr lang="en-US" altLang="zh-CN" i="0" dirty="0">
                    <a:latin typeface="Cambria Math" panose="02040503050406030204" pitchFamily="18" charset="0"/>
                  </a:rPr>
                  <a:t>𝑓(𝑥, 𝑦) </a:t>
                </a:r>
                <a:r>
                  <a:rPr lang="en-US" altLang="zh-CN" dirty="0">
                    <a:latin typeface="Arial" panose="020B0604020202020204" pitchFamily="34" charset="0"/>
                    <a:cs typeface="Arial" panose="020B0604020202020204" pitchFamily="34" charset="0"/>
                  </a:rPr>
                  <a:t>be the loss associated with </a:t>
                </a:r>
                <a:r>
                  <a:rPr lang="en-US" altLang="zh-CN" dirty="0">
                    <a:solidFill>
                      <a:srgbClr val="FF0000"/>
                    </a:solidFill>
                    <a:latin typeface="Arial" panose="020B0604020202020204" pitchFamily="34" charset="0"/>
                    <a:cs typeface="Arial" panose="020B0604020202020204" pitchFamily="34" charset="0"/>
                  </a:rPr>
                  <a:t>the decision vector </a:t>
                </a:r>
                <a:r>
                  <a:rPr lang="en-US" altLang="zh-CN" i="0" dirty="0">
                    <a:latin typeface="Cambria Math" panose="02040503050406030204" pitchFamily="18" charset="0"/>
                  </a:rPr>
                  <a:t>𝑥 </a:t>
                </a:r>
                <a:r>
                  <a:rPr lang="en-US" altLang="zh-CN" dirty="0">
                    <a:latin typeface="Arial" panose="020B0604020202020204" pitchFamily="34" charset="0"/>
                    <a:cs typeface="Arial" panose="020B0604020202020204" pitchFamily="34" charset="0"/>
                  </a:rPr>
                  <a:t>and </a:t>
                </a:r>
                <a:r>
                  <a:rPr lang="en-US" altLang="zh-CN" dirty="0">
                    <a:solidFill>
                      <a:srgbClr val="FF0000"/>
                    </a:solidFill>
                    <a:latin typeface="Arial" panose="020B0604020202020204" pitchFamily="34" charset="0"/>
                    <a:cs typeface="Arial" panose="020B0604020202020204" pitchFamily="34" charset="0"/>
                  </a:rPr>
                  <a:t>the random vector </a:t>
                </a:r>
                <a:r>
                  <a:rPr lang="en-US" altLang="zh-CN" i="0" dirty="0">
                    <a:latin typeface="Cambria Math" panose="02040503050406030204" pitchFamily="18" charset="0"/>
                  </a:rPr>
                  <a:t>𝑦</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Let</a:t>
                </a:r>
                <a:r>
                  <a:rPr lang="en-US" altLang="zh-CN" i="0">
                    <a:latin typeface="Cambria Math" panose="02040503050406030204" pitchFamily="18" charset="0"/>
                  </a:rPr>
                  <a:t>〖  </a:t>
                </a:r>
                <a:r>
                  <a:rPr lang="en-US" altLang="zh-CN" i="0" dirty="0">
                    <a:latin typeface="Cambria Math" panose="02040503050406030204" pitchFamily="18" charset="0"/>
                  </a:rPr>
                  <a:t>𝑉𝑎𝑅</a:t>
                </a:r>
                <a:r>
                  <a:rPr lang="en-US" altLang="zh-CN" i="0">
                    <a:latin typeface="Cambria Math" panose="02040503050406030204" pitchFamily="18" charset="0"/>
                  </a:rPr>
                  <a:t>〗_</a:t>
                </a:r>
                <a:r>
                  <a:rPr lang="el-GR" altLang="zh-CN" i="0" dirty="0">
                    <a:latin typeface="Cambria Math" panose="02040503050406030204" pitchFamily="18" charset="0"/>
                  </a:rPr>
                  <a:t>𝛼</a:t>
                </a:r>
                <a:r>
                  <a:rPr lang="el-GR" altLang="zh-CN" dirty="0">
                    <a:latin typeface="Arial" panose="020B0604020202020204" pitchFamily="34" charset="0"/>
                    <a:cs typeface="Arial" panose="020B0604020202020204" pitchFamily="34" charset="0"/>
                  </a:rPr>
                  <a:t> </a:t>
                </a:r>
                <a:r>
                  <a:rPr lang="el-GR" altLang="zh-CN" i="0" dirty="0">
                    <a:latin typeface="Cambria Math" panose="02040503050406030204" pitchFamily="18" charset="0"/>
                  </a:rPr>
                  <a:t>(</a:t>
                </a:r>
                <a:r>
                  <a:rPr lang="en-US" altLang="zh-CN" i="0" dirty="0">
                    <a:latin typeface="Cambria Math" panose="02040503050406030204" pitchFamily="18" charset="0"/>
                  </a:rPr>
                  <a:t>𝑥)  </a:t>
                </a:r>
                <a:r>
                  <a:rPr lang="en-US" altLang="zh-CN" dirty="0">
                    <a:latin typeface="Arial" panose="020B0604020202020204" pitchFamily="34" charset="0"/>
                    <a:cs typeface="Arial" panose="020B0604020202020204" pitchFamily="34" charset="0"/>
                  </a:rPr>
                  <a:t>be the</a:t>
                </a:r>
                <a:r>
                  <a:rPr lang="en-US" altLang="zh-CN" i="0">
                    <a:latin typeface="Cambria Math" panose="02040503050406030204" pitchFamily="18" charset="0"/>
                  </a:rPr>
                  <a:t>〖  </a:t>
                </a:r>
                <a:r>
                  <a:rPr lang="en-US" altLang="zh-CN" i="0" dirty="0">
                    <a:latin typeface="Cambria Math" panose="02040503050406030204" pitchFamily="18" charset="0"/>
                  </a:rPr>
                  <a:t>𝑉𝑎𝑅</a:t>
                </a:r>
                <a:r>
                  <a:rPr lang="en-US" altLang="zh-CN" i="0">
                    <a:latin typeface="Cambria Math" panose="02040503050406030204" pitchFamily="18" charset="0"/>
                  </a:rPr>
                  <a:t>〗_</a:t>
                </a:r>
                <a:r>
                  <a:rPr lang="el-GR" altLang="zh-CN" i="0" dirty="0">
                    <a:latin typeface="Cambria Math" panose="02040503050406030204" pitchFamily="18" charset="0"/>
                  </a:rPr>
                  <a:t>𝛼</a:t>
                </a:r>
                <a:r>
                  <a:rPr lang="en-US" altLang="zh-CN" dirty="0">
                    <a:latin typeface="Arial" panose="020B0604020202020204" pitchFamily="34" charset="0"/>
                    <a:cs typeface="Arial" panose="020B0604020202020204" pitchFamily="34" charset="0"/>
                  </a:rPr>
                  <a:t> of a loss function </a:t>
                </a:r>
                <a:r>
                  <a:rPr lang="en-US" altLang="zh-CN" i="0" dirty="0">
                    <a:latin typeface="Cambria Math" panose="02040503050406030204" pitchFamily="18" charset="0"/>
                  </a:rPr>
                  <a:t>𝑓(𝑥,</a:t>
                </a:r>
                <a:r>
                  <a:rPr lang="en-US" altLang="zh-CN" b="0" i="0" dirty="0">
                    <a:latin typeface="Cambria Math" panose="02040503050406030204" pitchFamily="18" charset="0"/>
                  </a:rPr>
                  <a:t>𝑦</a:t>
                </a:r>
                <a:r>
                  <a:rPr lang="en-US" altLang="zh-CN" i="0" dirty="0">
                    <a:latin typeface="Cambria Math" panose="02040503050406030204" pitchFamily="18" charset="0"/>
                  </a:rPr>
                  <a:t>)</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0000"/>
                    </a:solidFill>
                    <a:latin typeface="Arial" panose="020B0604020202020204" pitchFamily="34" charset="0"/>
                    <a:cs typeface="Arial" panose="020B0604020202020204" pitchFamily="34" charset="0"/>
                  </a:rPr>
                  <a:t>Then the following holds:</a:t>
                </a:r>
              </a:p>
              <a:p>
                <a:r>
                  <a:rPr lang="en-US" altLang="zh-CN" sz="1200" dirty="0">
                    <a:solidFill>
                      <a:srgbClr val="000000"/>
                    </a:solidFill>
                    <a:latin typeface="Arial" panose="020B0604020202020204" pitchFamily="34" charset="0"/>
                    <a:cs typeface="Arial" panose="020B0604020202020204" pitchFamily="34" charset="0"/>
                  </a:rPr>
                  <a:t>In general, </a:t>
                </a:r>
                <a:r>
                  <a:rPr lang="en-US" altLang="zh-CN" sz="1200" i="0">
                    <a:latin typeface="Cambria Math" panose="02040503050406030204" pitchFamily="18" charset="0"/>
                  </a:rPr>
                  <a:t>〖  </a:t>
                </a:r>
                <a:r>
                  <a:rPr lang="en-US" altLang="zh-CN" sz="1200" i="0" dirty="0">
                    <a:latin typeface="Cambria Math" panose="02040503050406030204" pitchFamily="18" charset="0"/>
                  </a:rPr>
                  <a:t>𝑉𝑎𝑅</a:t>
                </a:r>
                <a:r>
                  <a:rPr lang="en-US" altLang="zh-CN" sz="1200" i="0">
                    <a:latin typeface="Cambria Math" panose="02040503050406030204" pitchFamily="18" charset="0"/>
                  </a:rPr>
                  <a:t>〗_</a:t>
                </a:r>
                <a:r>
                  <a:rPr lang="el-GR" altLang="zh-CN" sz="1200" i="0" dirty="0">
                    <a:latin typeface="Cambria Math" panose="02040503050406030204" pitchFamily="18" charset="0"/>
                  </a:rPr>
                  <a:t>𝛼</a:t>
                </a:r>
                <a:r>
                  <a:rPr lang="el-GR" altLang="zh-CN" sz="1200" dirty="0">
                    <a:latin typeface="Arial" panose="020B0604020202020204" pitchFamily="34" charset="0"/>
                    <a:cs typeface="Arial" panose="020B0604020202020204" pitchFamily="34" charset="0"/>
                  </a:rPr>
                  <a:t> </a:t>
                </a:r>
                <a:r>
                  <a:rPr lang="el-GR" altLang="zh-CN" sz="1200" i="0" dirty="0">
                    <a:latin typeface="Cambria Math" panose="02040503050406030204" pitchFamily="18" charset="0"/>
                  </a:rPr>
                  <a:t>(</a:t>
                </a:r>
                <a:r>
                  <a:rPr lang="en-US" altLang="zh-CN" sz="1200" i="0" dirty="0">
                    <a:latin typeface="Cambria Math" panose="02040503050406030204" pitchFamily="18" charset="0"/>
                  </a:rPr>
                  <a:t>𝑥)  </a:t>
                </a:r>
                <a:r>
                  <a:rPr lang="en-US" altLang="zh-CN" sz="1200" dirty="0">
                    <a:solidFill>
                      <a:srgbClr val="000000"/>
                    </a:solidFill>
                    <a:latin typeface="Arial" panose="020B0604020202020204" pitchFamily="34" charset="0"/>
                    <a:cs typeface="Arial" panose="020B0604020202020204" pitchFamily="34" charset="0"/>
                  </a:rPr>
                  <a:t> is </a:t>
                </a:r>
                <a:r>
                  <a:rPr lang="en-US" altLang="zh-CN" sz="1200" i="1" dirty="0">
                    <a:solidFill>
                      <a:srgbClr val="006EC0"/>
                    </a:solidFill>
                    <a:latin typeface="Arial" panose="020B0604020202020204" pitchFamily="34" charset="0"/>
                    <a:cs typeface="Arial" panose="020B0604020202020204" pitchFamily="34" charset="0"/>
                  </a:rPr>
                  <a:t>nonconvex </a:t>
                </a:r>
                <a:r>
                  <a:rPr lang="en-US" altLang="zh-CN" sz="1200" i="1" dirty="0" err="1">
                    <a:solidFill>
                      <a:srgbClr val="000000"/>
                    </a:solidFill>
                    <a:latin typeface="Arial" panose="020B0604020202020204" pitchFamily="34" charset="0"/>
                    <a:cs typeface="Arial" panose="020B0604020202020204" pitchFamily="34" charset="0"/>
                  </a:rPr>
                  <a:t>w.r.t.</a:t>
                </a:r>
                <a:r>
                  <a:rPr lang="en-US" altLang="zh-CN" sz="1200" i="1" dirty="0">
                    <a:solidFill>
                      <a:srgbClr val="000000"/>
                    </a:solidFill>
                    <a:latin typeface="Arial" panose="020B0604020202020204" pitchFamily="34" charset="0"/>
                    <a:cs typeface="Arial" panose="020B0604020202020204" pitchFamily="34" charset="0"/>
                  </a:rPr>
                  <a:t> </a:t>
                </a:r>
                <a:r>
                  <a:rPr lang="en-US" altLang="zh-CN" sz="1200" i="0" dirty="0">
                    <a:solidFill>
                      <a:srgbClr val="000000"/>
                    </a:solidFill>
                    <a:latin typeface="Cambria Math" panose="02040503050406030204" pitchFamily="18" charset="0"/>
                  </a:rPr>
                  <a:t>𝑥</a:t>
                </a:r>
                <a:r>
                  <a:rPr lang="en-US" altLang="zh-CN" sz="1200" i="1" dirty="0">
                    <a:solidFill>
                      <a:srgbClr val="000000"/>
                    </a:solidFill>
                    <a:latin typeface="Arial" panose="020B0604020202020204" pitchFamily="34" charset="0"/>
                    <a:cs typeface="Arial" panose="020B0604020202020204" pitchFamily="34" charset="0"/>
                  </a:rPr>
                  <a:t>, </a:t>
                </a:r>
                <a:r>
                  <a:rPr lang="en-US" altLang="zh-CN" sz="1200" dirty="0">
                    <a:solidFill>
                      <a:srgbClr val="000000"/>
                    </a:solidFill>
                    <a:latin typeface="Arial" panose="020B0604020202020204" pitchFamily="34" charset="0"/>
                    <a:cs typeface="Arial" panose="020B0604020202020204" pitchFamily="34" charset="0"/>
                  </a:rPr>
                  <a:t>(e.g., discrete distributions)</a:t>
                </a:r>
              </a:p>
              <a:p>
                <a:r>
                  <a:rPr lang="en-US" altLang="zh-CN" sz="1200" i="0">
                    <a:latin typeface="Cambria Math" panose="02040503050406030204" pitchFamily="18" charset="0"/>
                  </a:rPr>
                  <a:t>〖𝑉𝑎𝑅〗_</a:t>
                </a:r>
                <a:r>
                  <a:rPr lang="zh-CN" altLang="en-US" sz="1200" i="0">
                    <a:latin typeface="Cambria Math" panose="02040503050406030204" pitchFamily="18" charset="0"/>
                  </a:rPr>
                  <a:t>𝛼</a:t>
                </a:r>
                <a:r>
                  <a:rPr lang="en-US" altLang="zh-CN" sz="1200" i="0">
                    <a:latin typeface="Cambria Math" panose="02040503050406030204" pitchFamily="18" charset="0"/>
                  </a:rPr>
                  <a:t> (x)</a:t>
                </a:r>
                <a:r>
                  <a:rPr lang="en-US" altLang="zh-CN" sz="1200" i="0">
                    <a:latin typeface="Cambria Math" panose="02040503050406030204" pitchFamily="18" charset="0"/>
                    <a:ea typeface="Cambria Math" panose="02040503050406030204" pitchFamily="18" charset="0"/>
                  </a:rPr>
                  <a:t>≤</a:t>
                </a:r>
                <a:r>
                  <a:rPr lang="zh-CN" altLang="en-US" sz="1200" i="0">
                    <a:latin typeface="Cambria Math" panose="02040503050406030204" pitchFamily="18" charset="0"/>
                  </a:rPr>
                  <a:t>𝜁</a:t>
                </a:r>
                <a:r>
                  <a:rPr lang="en-US" altLang="zh-CN" sz="1200" dirty="0">
                    <a:solidFill>
                      <a:srgbClr val="000000"/>
                    </a:solidFill>
                    <a:latin typeface="Arial" panose="020B0604020202020204" pitchFamily="34" charset="0"/>
                    <a:cs typeface="Arial" panose="020B0604020202020204" pitchFamily="34" charset="0"/>
                  </a:rPr>
                  <a:t> and </a:t>
                </a:r>
                <a:r>
                  <a:rPr lang="zh-CN" altLang="en-US" sz="1200" i="0">
                    <a:latin typeface="Cambria Math" panose="02040503050406030204" pitchFamily="18" charset="0"/>
                  </a:rPr>
                  <a:t>Pr𝑜𝑏{𝑓(𝑥,𝑦)≤𝜁}≥𝛼</a:t>
                </a:r>
                <a:r>
                  <a:rPr lang="en-US" altLang="zh-CN" sz="1200" dirty="0">
                    <a:solidFill>
                      <a:srgbClr val="000000"/>
                    </a:solidFill>
                    <a:latin typeface="Arial" panose="020B0604020202020204" pitchFamily="34" charset="0"/>
                    <a:cs typeface="Arial" panose="020B0604020202020204" pitchFamily="34" charset="0"/>
                  </a:rPr>
                  <a:t> may be </a:t>
                </a:r>
                <a:r>
                  <a:rPr lang="en-US" altLang="zh-CN" sz="1200" i="1" dirty="0">
                    <a:solidFill>
                      <a:srgbClr val="006EC0"/>
                    </a:solidFill>
                    <a:latin typeface="Arial" panose="020B0604020202020204" pitchFamily="34" charset="0"/>
                    <a:cs typeface="Arial" panose="020B0604020202020204" pitchFamily="34" charset="0"/>
                  </a:rPr>
                  <a:t>non convex constraints</a:t>
                </a:r>
                <a:endParaRPr lang="en-US" altLang="zh-CN" sz="1200" b="1" dirty="0">
                  <a:solidFill>
                    <a:srgbClr val="035F78"/>
                  </a:solidFill>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43</a:t>
            </a:fld>
            <a:endParaRPr lang="zh-CN" altLang="en-US"/>
          </a:p>
        </p:txBody>
      </p:sp>
    </p:spTree>
    <p:extLst>
      <p:ext uri="{BB962C8B-B14F-4D97-AF65-F5344CB8AC3E}">
        <p14:creationId xmlns:p14="http://schemas.microsoft.com/office/powerpoint/2010/main" val="2059799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Arial" pitchFamily="34" charset="0"/>
                    <a:ea typeface="+mn-ea"/>
                    <a:cs typeface="+mn-cs"/>
                  </a:rPr>
                  <a:t>Nowadays, </a:t>
                </a:r>
                <a:r>
                  <a:rPr lang="en-US" altLang="zh-CN" sz="1200" b="0" i="0" u="none" strike="noStrike" kern="1200" baseline="0" dirty="0" err="1">
                    <a:solidFill>
                      <a:schemeClr val="tx1"/>
                    </a:solidFill>
                    <a:latin typeface="Arial" pitchFamily="34" charset="0"/>
                    <a:ea typeface="+mn-ea"/>
                    <a:cs typeface="+mn-cs"/>
                  </a:rPr>
                  <a:t>VaR</a:t>
                </a:r>
                <a:r>
                  <a:rPr lang="en-US" altLang="zh-CN" sz="1200" b="0" i="0" u="none" strike="noStrike" kern="1200" baseline="0" dirty="0">
                    <a:solidFill>
                      <a:schemeClr val="tx1"/>
                    </a:solidFill>
                    <a:latin typeface="Arial" pitchFamily="34" charset="0"/>
                    <a:ea typeface="+mn-ea"/>
                    <a:cs typeface="+mn-cs"/>
                  </a:rPr>
                  <a:t> has achieved the high status, however, It is difficult to optimize </a:t>
                </a:r>
                <a:r>
                  <a:rPr lang="en-US" altLang="zh-CN" sz="1200" b="0" i="0" u="none" strike="noStrike" kern="1200" baseline="0" dirty="0" err="1">
                    <a:solidFill>
                      <a:schemeClr val="tx1"/>
                    </a:solidFill>
                    <a:latin typeface="Arial" pitchFamily="34" charset="0"/>
                    <a:ea typeface="+mn-ea"/>
                    <a:cs typeface="+mn-cs"/>
                  </a:rPr>
                  <a:t>VaR</a:t>
                </a:r>
                <a:r>
                  <a:rPr lang="en-US" altLang="zh-CN" sz="1200" b="0" i="0" u="none" strike="noStrike" kern="1200" baseline="0" dirty="0">
                    <a:solidFill>
                      <a:schemeClr val="tx1"/>
                    </a:solidFill>
                    <a:latin typeface="Arial" pitchFamily="34" charset="0"/>
                    <a:ea typeface="+mn-ea"/>
                    <a:cs typeface="+mn-cs"/>
                  </a:rPr>
                  <a:t> numerically when losses are not normally distributed.</a:t>
                </a:r>
              </a:p>
              <a:p>
                <a:r>
                  <a:rPr lang="en-US" altLang="zh-CN" sz="1200" b="0" i="0" u="none" strike="noStrike" kern="1200" baseline="0" dirty="0">
                    <a:solidFill>
                      <a:schemeClr val="tx1"/>
                    </a:solidFill>
                    <a:latin typeface="Arial" pitchFamily="34" charset="0"/>
                    <a:ea typeface="+mn-ea"/>
                    <a:cs typeface="+mn-cs"/>
                  </a:rPr>
                  <a:t>So, we will consider </a:t>
                </a:r>
                <a:r>
                  <a:rPr lang="en-US" altLang="zh-CN" sz="1200" b="1" dirty="0">
                    <a:solidFill>
                      <a:srgbClr val="035F78"/>
                    </a:solidFill>
                    <a:latin typeface="Arial" panose="020B0604020202020204" pitchFamily="34" charset="0"/>
                    <a:cs typeface="Arial" panose="020B0604020202020204" pitchFamily="34" charset="0"/>
                  </a:rPr>
                  <a:t>Minimization and </a:t>
                </a:r>
                <a:r>
                  <a:rPr lang="en-US" altLang="zh-CN" sz="1200" b="1" dirty="0" err="1">
                    <a:solidFill>
                      <a:srgbClr val="FF0000"/>
                    </a:solidFill>
                    <a:latin typeface="Arial" panose="020B0604020202020204" pitchFamily="34" charset="0"/>
                    <a:cs typeface="Arial" panose="020B0604020202020204" pitchFamily="34" charset="0"/>
                  </a:rPr>
                  <a:t>CVaR</a:t>
                </a:r>
                <a:r>
                  <a:rPr lang="en-US" altLang="zh-CN" sz="1200" b="1" dirty="0">
                    <a:solidFill>
                      <a:srgbClr val="FF0000"/>
                    </a:solidFill>
                    <a:latin typeface="Arial" panose="020B0604020202020204" pitchFamily="34" charset="0"/>
                    <a:cs typeface="Arial" panose="020B0604020202020204" pitchFamily="34" charset="0"/>
                  </a:rPr>
                  <a:t> </a:t>
                </a:r>
                <a:r>
                  <a:rPr lang="en-US" altLang="zh-CN" sz="1200" b="1" dirty="0">
                    <a:solidFill>
                      <a:srgbClr val="035F78"/>
                    </a:solidFill>
                    <a:latin typeface="Arial" panose="020B0604020202020204" pitchFamily="34" charset="0"/>
                    <a:cs typeface="Arial" panose="020B0604020202020204" pitchFamily="34" charset="0"/>
                  </a:rPr>
                  <a:t>Constraints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The underlying probability distribution of </a:t>
                </a:r>
                <a14:m>
                  <m:oMath xmlns:m="http://schemas.openxmlformats.org/officeDocument/2006/math">
                    <m:r>
                      <a:rPr lang="en-US" altLang="zh-CN" i="1" dirty="0" smtClean="0">
                        <a:latin typeface="Cambria Math" panose="02040503050406030204" pitchFamily="18" charset="0"/>
                      </a:rPr>
                      <m:t>𝑦</m:t>
                    </m:r>
                  </m:oMath>
                </a14:m>
                <a:r>
                  <a:rPr lang="en-US" altLang="zh-CN" dirty="0">
                    <a:latin typeface="Arial" panose="020B0604020202020204" pitchFamily="34" charset="0"/>
                    <a:cs typeface="Arial" panose="020B0604020202020204" pitchFamily="34" charset="0"/>
                  </a:rPr>
                  <a:t> will be assumed for convenience to have density </a:t>
                </a:r>
                <a14:m>
                  <m:oMath xmlns:m="http://schemas.openxmlformats.org/officeDocument/2006/math">
                    <m:r>
                      <a:rPr lang="en-US" altLang="zh-CN" i="1" dirty="0" smtClean="0">
                        <a:latin typeface="Cambria Math" panose="02040503050406030204" pitchFamily="18" charset="0"/>
                      </a:rPr>
                      <m:t>𝑝</m:t>
                    </m:r>
                    <m:r>
                      <a:rPr lang="en-US" altLang="zh-CN" i="1" dirty="0">
                        <a:latin typeface="Cambria Math" panose="02040503050406030204" pitchFamily="18" charset="0"/>
                      </a:rPr>
                      <m:t>(</m:t>
                    </m:r>
                    <m:r>
                      <a:rPr lang="en-US" altLang="zh-CN" i="1" dirty="0">
                        <a:latin typeface="Cambria Math" panose="02040503050406030204" pitchFamily="18" charset="0"/>
                      </a:rPr>
                      <m:t>𝑦</m:t>
                    </m:r>
                    <m:r>
                      <a:rPr lang="en-US" altLang="zh-CN" i="1" dirty="0">
                        <a:latin typeface="Cambria Math" panose="02040503050406030204" pitchFamily="18" charset="0"/>
                      </a:rPr>
                      <m:t>)</m:t>
                    </m:r>
                  </m:oMath>
                </a14:m>
                <a:r>
                  <a:rPr lang="en-US" altLang="zh-CN" dirty="0">
                    <a:latin typeface="Arial" panose="020B0604020202020204" pitchFamily="34" charset="0"/>
                    <a:cs typeface="Arial" panose="020B0604020202020204" pitchFamily="34" charset="0"/>
                  </a:rPr>
                  <a:t>. The </a:t>
                </a:r>
                <a14:m>
                  <m:oMath xmlns:m="http://schemas.openxmlformats.org/officeDocument/2006/math">
                    <m:r>
                      <a:rPr lang="zh-CN" altLang="en-US" i="1">
                        <a:latin typeface="Cambria Math" panose="02040503050406030204" pitchFamily="18" charset="0"/>
                      </a:rPr>
                      <m:t>𝛼</m:t>
                    </m:r>
                  </m:oMath>
                </a14:m>
                <a:r>
                  <a:rPr lang="en-US" altLang="zh-CN" dirty="0">
                    <a:latin typeface="Arial" panose="020B0604020202020204" pitchFamily="34" charset="0"/>
                    <a:cs typeface="Arial" panose="020B0604020202020204" pitchFamily="34" charset="0"/>
                  </a:rPr>
                  <a:t>-CVaR of the loss associated with a decision x is the value</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The main idea is to define a function that can be used in </a:t>
                </a:r>
                <a:r>
                  <a:rPr lang="en-US" altLang="zh-CN" dirty="0">
                    <a:solidFill>
                      <a:srgbClr val="FF0000"/>
                    </a:solidFill>
                    <a:latin typeface="Arial" panose="020B0604020202020204" pitchFamily="34" charset="0"/>
                    <a:cs typeface="Arial" panose="020B0604020202020204" pitchFamily="34" charset="0"/>
                  </a:rPr>
                  <a:t>connection with </a:t>
                </a:r>
                <a:r>
                  <a:rPr lang="en-US" altLang="zh-CN" dirty="0" err="1">
                    <a:solidFill>
                      <a:srgbClr val="FF0000"/>
                    </a:solidFill>
                    <a:latin typeface="Arial" panose="020B0604020202020204" pitchFamily="34" charset="0"/>
                    <a:cs typeface="Arial" panose="020B0604020202020204" pitchFamily="34" charset="0"/>
                  </a:rPr>
                  <a:t>VaR</a:t>
                </a:r>
                <a:r>
                  <a:rPr lang="en-US" altLang="zh-CN" dirty="0">
                    <a:solidFill>
                      <a:srgbClr val="FF0000"/>
                    </a:solidFill>
                    <a:latin typeface="Arial" panose="020B0604020202020204" pitchFamily="34" charset="0"/>
                    <a:cs typeface="Arial" panose="020B0604020202020204" pitchFamily="34" charset="0"/>
                  </a:rPr>
                  <a:t> and </a:t>
                </a:r>
                <a:r>
                  <a:rPr lang="en-US" altLang="zh-CN" dirty="0" err="1">
                    <a:solidFill>
                      <a:srgbClr val="FF0000"/>
                    </a:solidFill>
                    <a:latin typeface="Arial" panose="020B0604020202020204" pitchFamily="34" charset="0"/>
                    <a:cs typeface="Arial" panose="020B0604020202020204" pitchFamily="34" charset="0"/>
                  </a:rPr>
                  <a:t>CVaR</a:t>
                </a:r>
                <a:endParaRPr lang="zh-CN" altLang="en-US" dirty="0">
                  <a:solidFill>
                    <a:srgbClr val="FF0000"/>
                  </a:solidFill>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Arial" pitchFamily="34" charset="0"/>
                    <a:ea typeface="+mn-ea"/>
                    <a:cs typeface="+mn-cs"/>
                  </a:rPr>
                  <a:t>Nowadays, </a:t>
                </a:r>
                <a:r>
                  <a:rPr lang="en-US" altLang="zh-CN" sz="1200" b="0" i="0" u="none" strike="noStrike" kern="1200" baseline="0" dirty="0" err="1">
                    <a:solidFill>
                      <a:schemeClr val="tx1"/>
                    </a:solidFill>
                    <a:latin typeface="Arial" pitchFamily="34" charset="0"/>
                    <a:ea typeface="+mn-ea"/>
                    <a:cs typeface="+mn-cs"/>
                  </a:rPr>
                  <a:t>VaR</a:t>
                </a:r>
                <a:r>
                  <a:rPr lang="en-US" altLang="zh-CN" sz="1200" b="0" i="0" u="none" strike="noStrike" kern="1200" baseline="0" dirty="0">
                    <a:solidFill>
                      <a:schemeClr val="tx1"/>
                    </a:solidFill>
                    <a:latin typeface="Arial" pitchFamily="34" charset="0"/>
                    <a:ea typeface="+mn-ea"/>
                    <a:cs typeface="+mn-cs"/>
                  </a:rPr>
                  <a:t> has achieved the high status, however, It is difficult to optimize </a:t>
                </a:r>
                <a:r>
                  <a:rPr lang="en-US" altLang="zh-CN" sz="1200" b="0" i="0" u="none" strike="noStrike" kern="1200" baseline="0" dirty="0" err="1">
                    <a:solidFill>
                      <a:schemeClr val="tx1"/>
                    </a:solidFill>
                    <a:latin typeface="Arial" pitchFamily="34" charset="0"/>
                    <a:ea typeface="+mn-ea"/>
                    <a:cs typeface="+mn-cs"/>
                  </a:rPr>
                  <a:t>VaR</a:t>
                </a:r>
                <a:r>
                  <a:rPr lang="en-US" altLang="zh-CN" sz="1200" b="0" i="0" u="none" strike="noStrike" kern="1200" baseline="0" dirty="0">
                    <a:solidFill>
                      <a:schemeClr val="tx1"/>
                    </a:solidFill>
                    <a:latin typeface="Arial" pitchFamily="34" charset="0"/>
                    <a:ea typeface="+mn-ea"/>
                    <a:cs typeface="+mn-cs"/>
                  </a:rPr>
                  <a:t> numerically when losses are not normally distributed.</a:t>
                </a:r>
              </a:p>
              <a:p>
                <a:r>
                  <a:rPr lang="en-US" altLang="zh-CN" sz="1200" b="0" i="0" u="none" strike="noStrike" kern="1200" baseline="0" dirty="0">
                    <a:solidFill>
                      <a:schemeClr val="tx1"/>
                    </a:solidFill>
                    <a:latin typeface="Arial" pitchFamily="34" charset="0"/>
                    <a:ea typeface="+mn-ea"/>
                    <a:cs typeface="+mn-cs"/>
                  </a:rPr>
                  <a:t>So, we will consider </a:t>
                </a:r>
                <a:r>
                  <a:rPr lang="en-US" altLang="zh-CN" sz="1200" b="1" dirty="0">
                    <a:solidFill>
                      <a:srgbClr val="035F78"/>
                    </a:solidFill>
                    <a:latin typeface="Arial" panose="020B0604020202020204" pitchFamily="34" charset="0"/>
                    <a:cs typeface="Arial" panose="020B0604020202020204" pitchFamily="34" charset="0"/>
                  </a:rPr>
                  <a:t>Minimization and </a:t>
                </a:r>
                <a:r>
                  <a:rPr lang="en-US" altLang="zh-CN" sz="1200" b="1" dirty="0" err="1">
                    <a:solidFill>
                      <a:srgbClr val="FF0000"/>
                    </a:solidFill>
                    <a:latin typeface="Arial" panose="020B0604020202020204" pitchFamily="34" charset="0"/>
                    <a:cs typeface="Arial" panose="020B0604020202020204" pitchFamily="34" charset="0"/>
                  </a:rPr>
                  <a:t>CVaR</a:t>
                </a:r>
                <a:r>
                  <a:rPr lang="en-US" altLang="zh-CN" sz="1200" b="1" dirty="0">
                    <a:solidFill>
                      <a:srgbClr val="FF0000"/>
                    </a:solidFill>
                    <a:latin typeface="Arial" panose="020B0604020202020204" pitchFamily="34" charset="0"/>
                    <a:cs typeface="Arial" panose="020B0604020202020204" pitchFamily="34" charset="0"/>
                  </a:rPr>
                  <a:t> </a:t>
                </a:r>
                <a:r>
                  <a:rPr lang="en-US" altLang="zh-CN" sz="1200" b="1" dirty="0">
                    <a:solidFill>
                      <a:srgbClr val="035F78"/>
                    </a:solidFill>
                    <a:latin typeface="Arial" panose="020B0604020202020204" pitchFamily="34" charset="0"/>
                    <a:cs typeface="Arial" panose="020B0604020202020204" pitchFamily="34" charset="0"/>
                  </a:rPr>
                  <a:t>Constraints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The underlying probability distribution of </a:t>
                </a:r>
                <a:r>
                  <a:rPr lang="en-US" altLang="zh-CN" i="0" dirty="0">
                    <a:latin typeface="Cambria Math" panose="02040503050406030204" pitchFamily="18" charset="0"/>
                  </a:rPr>
                  <a:t>𝑦</a:t>
                </a:r>
                <a:r>
                  <a:rPr lang="en-US" altLang="zh-CN" dirty="0">
                    <a:latin typeface="Arial" panose="020B0604020202020204" pitchFamily="34" charset="0"/>
                    <a:cs typeface="Arial" panose="020B0604020202020204" pitchFamily="34" charset="0"/>
                  </a:rPr>
                  <a:t> will be assumed for convenience to have density </a:t>
                </a:r>
                <a:r>
                  <a:rPr lang="en-US" altLang="zh-CN" i="0" dirty="0">
                    <a:latin typeface="Cambria Math" panose="02040503050406030204" pitchFamily="18" charset="0"/>
                  </a:rPr>
                  <a:t>𝑝(𝑦)</a:t>
                </a:r>
                <a:r>
                  <a:rPr lang="en-US" altLang="zh-CN" dirty="0">
                    <a:latin typeface="Arial" panose="020B0604020202020204" pitchFamily="34" charset="0"/>
                    <a:cs typeface="Arial" panose="020B0604020202020204" pitchFamily="34" charset="0"/>
                  </a:rPr>
                  <a:t>. The </a:t>
                </a:r>
                <a:r>
                  <a:rPr lang="zh-CN" altLang="en-US" i="0">
                    <a:latin typeface="Cambria Math" panose="02040503050406030204" pitchFamily="18" charset="0"/>
                  </a:rPr>
                  <a:t>𝛼</a:t>
                </a:r>
                <a:r>
                  <a:rPr lang="en-US" altLang="zh-CN" dirty="0">
                    <a:latin typeface="Arial" panose="020B0604020202020204" pitchFamily="34" charset="0"/>
                    <a:cs typeface="Arial" panose="020B0604020202020204" pitchFamily="34" charset="0"/>
                  </a:rPr>
                  <a:t>-CVaR of the loss associated with a decision x is the value</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The main idea is to define a function that can be used in </a:t>
                </a:r>
                <a:r>
                  <a:rPr lang="en-US" altLang="zh-CN" dirty="0">
                    <a:solidFill>
                      <a:srgbClr val="FF0000"/>
                    </a:solidFill>
                    <a:latin typeface="Arial" panose="020B0604020202020204" pitchFamily="34" charset="0"/>
                    <a:cs typeface="Arial" panose="020B0604020202020204" pitchFamily="34" charset="0"/>
                  </a:rPr>
                  <a:t>connection with </a:t>
                </a:r>
                <a:r>
                  <a:rPr lang="en-US" altLang="zh-CN" dirty="0" err="1">
                    <a:solidFill>
                      <a:srgbClr val="FF0000"/>
                    </a:solidFill>
                    <a:latin typeface="Arial" panose="020B0604020202020204" pitchFamily="34" charset="0"/>
                    <a:cs typeface="Arial" panose="020B0604020202020204" pitchFamily="34" charset="0"/>
                  </a:rPr>
                  <a:t>VaR</a:t>
                </a:r>
                <a:r>
                  <a:rPr lang="en-US" altLang="zh-CN" dirty="0">
                    <a:solidFill>
                      <a:srgbClr val="FF0000"/>
                    </a:solidFill>
                    <a:latin typeface="Arial" panose="020B0604020202020204" pitchFamily="34" charset="0"/>
                    <a:cs typeface="Arial" panose="020B0604020202020204" pitchFamily="34" charset="0"/>
                  </a:rPr>
                  <a:t> and </a:t>
                </a:r>
                <a:r>
                  <a:rPr lang="en-US" altLang="zh-CN" dirty="0" err="1">
                    <a:solidFill>
                      <a:srgbClr val="FF0000"/>
                    </a:solidFill>
                    <a:latin typeface="Arial" panose="020B0604020202020204" pitchFamily="34" charset="0"/>
                    <a:cs typeface="Arial" panose="020B0604020202020204" pitchFamily="34" charset="0"/>
                  </a:rPr>
                  <a:t>CVaR</a:t>
                </a:r>
                <a:endParaRPr lang="zh-CN" altLang="en-US" dirty="0">
                  <a:solidFill>
                    <a:srgbClr val="FF0000"/>
                  </a:solidFill>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44</a:t>
            </a:fld>
            <a:endParaRPr lang="zh-CN" altLang="en-US"/>
          </a:p>
        </p:txBody>
      </p:sp>
    </p:spTree>
    <p:extLst>
      <p:ext uri="{BB962C8B-B14F-4D97-AF65-F5344CB8AC3E}">
        <p14:creationId xmlns:p14="http://schemas.microsoft.com/office/powerpoint/2010/main" val="12165456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35F78"/>
                </a:solidFill>
                <a:latin typeface="Arial" panose="020B0604020202020204" pitchFamily="34" charset="0"/>
                <a:cs typeface="Arial" panose="020B0604020202020204" pitchFamily="34" charset="0"/>
              </a:rPr>
              <a:t>As for </a:t>
            </a:r>
            <a:r>
              <a:rPr lang="en-US" altLang="zh-CN" sz="1200" b="1" dirty="0" err="1">
                <a:solidFill>
                  <a:srgbClr val="035F78"/>
                </a:solidFill>
                <a:latin typeface="Arial" panose="020B0604020202020204" pitchFamily="34" charset="0"/>
                <a:cs typeface="Arial" panose="020B0604020202020204" pitchFamily="34" charset="0"/>
              </a:rPr>
              <a:t>CVaR</a:t>
            </a:r>
            <a:r>
              <a:rPr lang="en-US" altLang="zh-CN" sz="1200" b="1" dirty="0">
                <a:solidFill>
                  <a:srgbClr val="035F78"/>
                </a:solidFill>
                <a:latin typeface="Arial" panose="020B0604020202020204" pitchFamily="34" charset="0"/>
                <a:cs typeface="Arial" panose="020B0604020202020204" pitchFamily="34" charset="0"/>
              </a:rPr>
              <a:t> in optimization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In problems of optimization under </a:t>
            </a:r>
            <a:r>
              <a:rPr lang="en-US" altLang="zh-CN" sz="1200" dirty="0">
                <a:solidFill>
                  <a:srgbClr val="FF0000"/>
                </a:solidFill>
                <a:latin typeface="Arial" panose="020B0604020202020204" pitchFamily="34" charset="0"/>
                <a:cs typeface="Arial" panose="020B0604020202020204" pitchFamily="34" charset="0"/>
              </a:rPr>
              <a:t>uncertainty</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CVaR</a:t>
            </a:r>
            <a:r>
              <a:rPr lang="en-US" altLang="zh-CN" sz="1200" dirty="0">
                <a:latin typeface="Arial" panose="020B0604020202020204" pitchFamily="34" charset="0"/>
                <a:cs typeface="Arial" panose="020B0604020202020204" pitchFamily="34" charset="0"/>
              </a:rPr>
              <a:t> can enter into the objective or the constraints, or both. We can derive </a:t>
            </a:r>
            <a:r>
              <a:rPr lang="en-US" altLang="zh-CN" sz="1200" dirty="0" err="1">
                <a:latin typeface="Arial" panose="020B0604020202020204" pitchFamily="34" charset="0"/>
                <a:cs typeface="Arial" panose="020B0604020202020204" pitchFamily="34" charset="0"/>
              </a:rPr>
              <a:t>minimiza</a:t>
            </a:r>
            <a:r>
              <a:rPr lang="en-US" altLang="zh-CN" sz="1200" dirty="0">
                <a:latin typeface="Arial" panose="020B0604020202020204" pitchFamily="34" charset="0"/>
                <a:cs typeface="Arial" panose="020B0604020202020204" pitchFamily="34" charset="0"/>
              </a:rPr>
              <a:t> </a:t>
            </a:r>
            <a:r>
              <a:rPr lang="en-US" altLang="zh-CN" sz="1200" dirty="0" err="1">
                <a:latin typeface="Arial" panose="020B0604020202020204" pitchFamily="34" charset="0"/>
                <a:cs typeface="Arial" panose="020B0604020202020204" pitchFamily="34" charset="0"/>
              </a:rPr>
              <a:t>CVaR</a:t>
            </a:r>
            <a:r>
              <a:rPr lang="en-US" altLang="zh-CN" sz="1200" dirty="0">
                <a:latin typeface="Arial" panose="020B0604020202020204" pitchFamily="34" charset="0"/>
                <a:cs typeface="Arial" panose="020B0604020202020204" pitchFamily="34" charset="0"/>
              </a:rPr>
              <a:t> equal to minimize x </a:t>
            </a:r>
            <a:r>
              <a:rPr lang="en-US" altLang="zh-CN" sz="1200" dirty="0" err="1">
                <a:latin typeface="Arial" panose="020B0604020202020204" pitchFamily="34" charset="0"/>
                <a:cs typeface="Arial" panose="020B0604020202020204" pitchFamily="34" charset="0"/>
              </a:rPr>
              <a:t>kexi</a:t>
            </a:r>
            <a:r>
              <a:rPr lang="en-US" altLang="zh-CN" sz="1200" dirty="0">
                <a:latin typeface="Arial" panose="020B0604020202020204" pitchFamily="34" charset="0"/>
                <a:cs typeface="Arial" panose="020B0604020202020204" pitchFamily="34" charset="0"/>
              </a:rPr>
              <a:t> F alpha x </a:t>
            </a:r>
            <a:r>
              <a:rPr lang="en-US" altLang="zh-CN" sz="1200" dirty="0" err="1">
                <a:latin typeface="Arial" panose="020B0604020202020204" pitchFamily="34" charset="0"/>
                <a:cs typeface="Arial" panose="020B0604020202020204" pitchFamily="34" charset="0"/>
              </a:rPr>
              <a:t>kexi</a:t>
            </a:r>
            <a:r>
              <a:rPr lang="en-US" altLang="zh-CN" sz="1200" dirty="0">
                <a:latin typeface="Arial" panose="020B0604020202020204" pitchFamily="34" charset="0"/>
                <a:cs typeface="Arial" panose="020B0604020202020204" pitchFamily="34" charset="0"/>
              </a:rPr>
              <a:t>  and finally, get the optimal solution</a:t>
            </a:r>
          </a:p>
          <a:p>
            <a:r>
              <a:rPr lang="en-US" altLang="zh-CN" dirty="0" err="1">
                <a:latin typeface="Arial" panose="020B0604020202020204" pitchFamily="34" charset="0"/>
                <a:cs typeface="Arial" panose="020B0604020202020204" pitchFamily="34" charset="0"/>
              </a:rPr>
              <a:t>CVaR</a:t>
            </a:r>
            <a:r>
              <a:rPr lang="en-US" altLang="zh-CN" dirty="0">
                <a:latin typeface="Arial" panose="020B0604020202020204" pitchFamily="34" charset="0"/>
                <a:cs typeface="Arial" panose="020B0604020202020204" pitchFamily="34" charset="0"/>
              </a:rPr>
              <a:t> accounts for losses exceeding </a:t>
            </a:r>
            <a:r>
              <a:rPr lang="en-US" altLang="zh-CN" dirty="0" err="1">
                <a:latin typeface="Arial" panose="020B0604020202020204" pitchFamily="34" charset="0"/>
                <a:cs typeface="Arial" panose="020B0604020202020204" pitchFamily="34" charset="0"/>
              </a:rPr>
              <a:t>VaR.</a:t>
            </a:r>
            <a:r>
              <a:rPr lang="en-US" altLang="zh-CN" dirty="0">
                <a:latin typeface="Arial" panose="020B0604020202020204" pitchFamily="34" charset="0"/>
                <a:cs typeface="Arial" panose="020B0604020202020204" pitchFamily="34" charset="0"/>
              </a:rPr>
              <a:t> </a:t>
            </a:r>
          </a:p>
          <a:p>
            <a:r>
              <a:rPr lang="en-US" altLang="zh-CN" dirty="0">
                <a:solidFill>
                  <a:srgbClr val="FF0000"/>
                </a:solidFill>
                <a:latin typeface="Arial" panose="020B0604020202020204" pitchFamily="34" charset="0"/>
                <a:cs typeface="Arial" panose="020B0604020202020204" pitchFamily="34" charset="0"/>
              </a:rPr>
              <a:t>So when </a:t>
            </a:r>
            <a:r>
              <a:rPr kumimoji="1" lang="en-US" altLang="zh-CN" dirty="0" err="1">
                <a:solidFill>
                  <a:srgbClr val="FF0000"/>
                </a:solidFill>
                <a:latin typeface="Arial" panose="020B0604020202020204" pitchFamily="34" charset="0"/>
                <a:cs typeface="Arial" panose="020B0604020202020204" pitchFamily="34" charset="0"/>
              </a:rPr>
              <a:t>CVaR</a:t>
            </a:r>
            <a:r>
              <a:rPr kumimoji="1" lang="en-US" altLang="zh-CN" dirty="0">
                <a:solidFill>
                  <a:srgbClr val="FF0000"/>
                </a:solidFill>
                <a:latin typeface="Arial" panose="020B0604020202020204" pitchFamily="34" charset="0"/>
                <a:cs typeface="Arial" panose="020B0604020202020204" pitchFamily="34" charset="0"/>
              </a:rPr>
              <a:t> is considering, </a:t>
            </a:r>
            <a:r>
              <a:rPr kumimoji="1" lang="en-US" altLang="zh-CN" dirty="0" err="1">
                <a:solidFill>
                  <a:srgbClr val="FF0000"/>
                </a:solidFill>
                <a:latin typeface="Arial" panose="020B0604020202020204" pitchFamily="34" charset="0"/>
                <a:cs typeface="Arial" panose="020B0604020202020204" pitchFamily="34" charset="0"/>
              </a:rPr>
              <a:t>VaR</a:t>
            </a:r>
            <a:r>
              <a:rPr kumimoji="1" lang="en-US" altLang="zh-CN" dirty="0">
                <a:solidFill>
                  <a:srgbClr val="FF0000"/>
                </a:solidFill>
                <a:latin typeface="Arial" panose="020B0604020202020204" pitchFamily="34" charset="0"/>
                <a:cs typeface="Arial" panose="020B0604020202020204" pitchFamily="34" charset="0"/>
              </a:rPr>
              <a:t> can be ignored</a:t>
            </a:r>
          </a:p>
          <a:p>
            <a:r>
              <a:rPr kumimoji="1" lang="en-US" altLang="zh-CN" dirty="0">
                <a:solidFill>
                  <a:srgbClr val="FF0000"/>
                </a:solidFill>
                <a:latin typeface="Arial" panose="020B0604020202020204" pitchFamily="34" charset="0"/>
                <a:cs typeface="Arial" panose="020B0604020202020204" pitchFamily="34" charset="0"/>
              </a:rPr>
              <a:t>As for risk shaping we can get the </a:t>
            </a:r>
            <a:r>
              <a:rPr kumimoji="1" lang="en-US" altLang="zh-CN" dirty="0" err="1">
                <a:solidFill>
                  <a:srgbClr val="FF0000"/>
                </a:solidFill>
                <a:latin typeface="Arial" panose="020B0604020202020204" pitchFamily="34" charset="0"/>
                <a:cs typeface="Arial" panose="020B0604020202020204" pitchFamily="34" charset="0"/>
              </a:rPr>
              <a:t>CVaR</a:t>
            </a:r>
            <a:r>
              <a:rPr kumimoji="1" lang="en-US" altLang="zh-CN" dirty="0">
                <a:solidFill>
                  <a:srgbClr val="FF0000"/>
                </a:solidFill>
                <a:latin typeface="Arial" panose="020B0604020202020204" pitchFamily="34" charset="0"/>
                <a:cs typeface="Arial" panose="020B0604020202020204" pitchFamily="34" charset="0"/>
              </a:rPr>
              <a:t> constraints</a:t>
            </a:r>
          </a:p>
          <a:p>
            <a:endParaRPr lang="en-US" altLang="zh-CN"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035F78"/>
              </a:solidFill>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45</a:t>
            </a:fld>
            <a:endParaRPr lang="zh-CN" altLang="en-US"/>
          </a:p>
        </p:txBody>
      </p:sp>
    </p:spTree>
    <p:extLst>
      <p:ext uri="{BB962C8B-B14F-4D97-AF65-F5344CB8AC3E}">
        <p14:creationId xmlns:p14="http://schemas.microsoft.com/office/powerpoint/2010/main" val="3879353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It is known that </a:t>
                </a:r>
                <a:r>
                  <a:rPr lang="en-US" altLang="zh-CN" sz="1200" b="1" dirty="0" err="1">
                    <a:solidFill>
                      <a:srgbClr val="FF0000"/>
                    </a:solidFill>
                    <a:latin typeface="Arial" panose="020B0604020202020204" pitchFamily="34" charset="0"/>
                    <a:cs typeface="Arial" panose="020B0604020202020204" pitchFamily="34" charset="0"/>
                  </a:rPr>
                  <a:t>Distributionally</a:t>
                </a:r>
                <a:r>
                  <a:rPr lang="en-US" altLang="zh-CN" sz="1200" b="1" dirty="0">
                    <a:solidFill>
                      <a:srgbClr val="FF0000"/>
                    </a:solidFill>
                    <a:latin typeface="Arial" panose="020B0604020202020204" pitchFamily="34" charset="0"/>
                    <a:cs typeface="Arial" panose="020B0604020202020204" pitchFamily="34" charset="0"/>
                  </a:rPr>
                  <a:t> robust chance constraints </a:t>
                </a:r>
                <a:r>
                  <a:rPr lang="en-US" altLang="zh-CN" sz="1200" dirty="0">
                    <a:latin typeface="Arial" panose="020B0604020202020204" pitchFamily="34" charset="0"/>
                    <a:cs typeface="Arial" panose="020B0604020202020204" pitchFamily="34" charset="0"/>
                  </a:rPr>
                  <a:t>can be conservatively approximated by </a:t>
                </a:r>
                <a:r>
                  <a:rPr lang="en-US" altLang="zh-CN" sz="1200" dirty="0">
                    <a:solidFill>
                      <a:srgbClr val="FF0000"/>
                    </a:solidFill>
                    <a:latin typeface="Arial" panose="020B0604020202020204" pitchFamily="34" charset="0"/>
                    <a:cs typeface="Arial" panose="020B0604020202020204" pitchFamily="34" charset="0"/>
                  </a:rPr>
                  <a:t>Worst-Case Conditional Value-at-Risk (</a:t>
                </a:r>
                <a:r>
                  <a:rPr lang="en-US" altLang="zh-CN" sz="1200" dirty="0" err="1">
                    <a:solidFill>
                      <a:srgbClr val="FF0000"/>
                    </a:solidFill>
                    <a:latin typeface="Arial" panose="020B0604020202020204" pitchFamily="34" charset="0"/>
                    <a:cs typeface="Arial" panose="020B0604020202020204" pitchFamily="34" charset="0"/>
                  </a:rPr>
                  <a:t>CVaR</a:t>
                </a:r>
                <a:r>
                  <a:rPr lang="en-US" altLang="zh-CN" sz="1200" dirty="0">
                    <a:solidFill>
                      <a:srgbClr val="FF0000"/>
                    </a:solidFill>
                    <a:latin typeface="Arial" panose="020B0604020202020204" pitchFamily="34" charset="0"/>
                    <a:cs typeface="Arial" panose="020B0604020202020204" pitchFamily="34" charset="0"/>
                  </a:rPr>
                  <a:t>) constraints</a:t>
                </a:r>
                <a:r>
                  <a:rPr lang="en-US" altLang="zh-CN" sz="1200" dirty="0">
                    <a:latin typeface="Arial" panose="020B0604020202020204" pitchFamily="34" charset="0"/>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a:p>
                <a:r>
                  <a:rPr lang="en-US" altLang="zh-CN" sz="1200" b="0" i="0" u="none" strike="noStrike" kern="1200" baseline="0" dirty="0">
                    <a:solidFill>
                      <a:schemeClr val="tx1"/>
                    </a:solidFill>
                    <a:latin typeface="Arial" pitchFamily="34" charset="0"/>
                    <a:ea typeface="+mn-ea"/>
                    <a:cs typeface="+mn-cs"/>
                  </a:rPr>
                  <a:t>where </a:t>
                </a:r>
                <a:r>
                  <a:rPr lang="en-US" altLang="zh-CN" sz="1200" b="1" i="1" u="none" strike="noStrike" kern="1200" baseline="0" dirty="0">
                    <a:solidFill>
                      <a:schemeClr val="tx1"/>
                    </a:solidFill>
                    <a:latin typeface="Arial" pitchFamily="34" charset="0"/>
                    <a:ea typeface="+mn-ea"/>
                    <a:cs typeface="+mn-cs"/>
                  </a:rPr>
                  <a:t>x </a:t>
                </a:r>
                <a:r>
                  <a:rPr lang="en-US" altLang="zh-CN" sz="1200" b="0" i="0" u="none" strike="noStrike" kern="1200" baseline="0" dirty="0">
                    <a:solidFill>
                      <a:schemeClr val="tx1"/>
                    </a:solidFill>
                    <a:latin typeface="Arial" pitchFamily="34" charset="0"/>
                    <a:ea typeface="+mn-ea"/>
                    <a:cs typeface="+mn-cs"/>
                  </a:rPr>
                  <a:t>∈ R</a:t>
                </a:r>
                <a:r>
                  <a:rPr lang="en-US" altLang="zh-CN" sz="1200" b="0" i="1" u="none" strike="noStrike" kern="1200" baseline="0" dirty="0">
                    <a:solidFill>
                      <a:schemeClr val="tx1"/>
                    </a:solidFill>
                    <a:latin typeface="Arial" pitchFamily="34" charset="0"/>
                    <a:ea typeface="+mn-ea"/>
                    <a:cs typeface="+mn-cs"/>
                  </a:rPr>
                  <a:t>n </a:t>
                </a:r>
                <a:r>
                  <a:rPr lang="en-US" altLang="zh-CN" sz="1200" b="0" i="0" u="none" strike="noStrike" kern="1200" baseline="0" dirty="0">
                    <a:solidFill>
                      <a:schemeClr val="tx1"/>
                    </a:solidFill>
                    <a:latin typeface="Arial" pitchFamily="34" charset="0"/>
                    <a:ea typeface="+mn-ea"/>
                    <a:cs typeface="+mn-cs"/>
                  </a:rPr>
                  <a:t>is the decision vector, </a:t>
                </a:r>
                <a:r>
                  <a:rPr lang="en-US" altLang="zh-CN" sz="1200" b="0" i="1" u="none" strike="noStrike" kern="1200" baseline="0" dirty="0">
                    <a:solidFill>
                      <a:schemeClr val="tx1"/>
                    </a:solidFill>
                    <a:latin typeface="Arial" pitchFamily="34" charset="0"/>
                    <a:ea typeface="+mn-ea"/>
                    <a:cs typeface="+mn-cs"/>
                  </a:rPr>
                  <a:t>X </a:t>
                </a:r>
                <a:r>
                  <a:rPr lang="en-US" altLang="zh-CN" sz="1200" b="0" i="0" u="none" strike="noStrike" kern="1200" baseline="0" dirty="0">
                    <a:solidFill>
                      <a:schemeClr val="tx1"/>
                    </a:solidFill>
                    <a:latin typeface="Arial" pitchFamily="34" charset="0"/>
                    <a:ea typeface="+mn-ea"/>
                    <a:cs typeface="+mn-cs"/>
                  </a:rPr>
                  <a:t>⊆ R</a:t>
                </a:r>
                <a:r>
                  <a:rPr lang="en-US" altLang="zh-CN" sz="1200" b="0" i="1" u="none" strike="noStrike" kern="1200" baseline="0" dirty="0">
                    <a:solidFill>
                      <a:schemeClr val="tx1"/>
                    </a:solidFill>
                    <a:latin typeface="Arial" pitchFamily="34" charset="0"/>
                    <a:ea typeface="+mn-ea"/>
                    <a:cs typeface="+mn-cs"/>
                  </a:rPr>
                  <a:t>n </a:t>
                </a:r>
                <a:r>
                  <a:rPr lang="en-US" altLang="zh-CN" sz="1200" b="0" i="0" u="none" strike="noStrike" kern="1200" baseline="0" dirty="0">
                    <a:solidFill>
                      <a:schemeClr val="tx1"/>
                    </a:solidFill>
                    <a:latin typeface="Arial" pitchFamily="34" charset="0"/>
                    <a:ea typeface="+mn-ea"/>
                    <a:cs typeface="+mn-cs"/>
                  </a:rPr>
                  <a:t>is a convex closed set that can be represented by semidefinite constraints, and </a:t>
                </a:r>
                <a:r>
                  <a:rPr lang="en-US" altLang="zh-CN" sz="1200" b="1" i="1" u="none" strike="noStrike" kern="1200" baseline="0" dirty="0">
                    <a:solidFill>
                      <a:schemeClr val="tx1"/>
                    </a:solidFill>
                    <a:latin typeface="Arial" pitchFamily="34" charset="0"/>
                    <a:ea typeface="+mn-ea"/>
                    <a:cs typeface="+mn-cs"/>
                  </a:rPr>
                  <a:t>c </a:t>
                </a:r>
                <a:r>
                  <a:rPr lang="en-US" altLang="zh-CN" sz="1200" b="0" i="0" u="none" strike="noStrike" kern="1200" baseline="0" dirty="0">
                    <a:solidFill>
                      <a:schemeClr val="tx1"/>
                    </a:solidFill>
                    <a:latin typeface="Arial" pitchFamily="34" charset="0"/>
                    <a:ea typeface="+mn-ea"/>
                    <a:cs typeface="+mn-cs"/>
                  </a:rPr>
                  <a:t>∈ R</a:t>
                </a:r>
                <a:r>
                  <a:rPr lang="en-US" altLang="zh-CN" sz="1200" b="0" i="1" u="none" strike="noStrike" kern="1200" baseline="0" dirty="0">
                    <a:solidFill>
                      <a:schemeClr val="tx1"/>
                    </a:solidFill>
                    <a:latin typeface="Arial" pitchFamily="34" charset="0"/>
                    <a:ea typeface="+mn-ea"/>
                    <a:cs typeface="+mn-cs"/>
                  </a:rPr>
                  <a:t>n </a:t>
                </a:r>
                <a:r>
                  <a:rPr lang="en-US" altLang="zh-CN" sz="1200" b="0" i="0" u="none" strike="noStrike" kern="1200" baseline="0" dirty="0">
                    <a:solidFill>
                      <a:schemeClr val="tx1"/>
                    </a:solidFill>
                    <a:latin typeface="Arial" pitchFamily="34" charset="0"/>
                    <a:ea typeface="+mn-ea"/>
                    <a:cs typeface="+mn-cs"/>
                  </a:rPr>
                  <a:t>is a cost vector.</a:t>
                </a:r>
              </a:p>
              <a:p>
                <a:r>
                  <a:rPr lang="en-US" altLang="zh-CN" sz="1200" b="0" i="0" u="none" strike="noStrike" kern="1200" baseline="0" dirty="0">
                    <a:solidFill>
                      <a:schemeClr val="tx1"/>
                    </a:solidFill>
                    <a:latin typeface="Arial" pitchFamily="34" charset="0"/>
                    <a:ea typeface="+mn-ea"/>
                    <a:cs typeface="+mn-cs"/>
                  </a:rPr>
                  <a:t>The </a:t>
                </a:r>
                <a:r>
                  <a:rPr lang="en-US" altLang="zh-CN" sz="1200" b="0" i="1" u="none" strike="noStrike" kern="1200" baseline="0" dirty="0">
                    <a:solidFill>
                      <a:schemeClr val="tx1"/>
                    </a:solidFill>
                    <a:latin typeface="Arial" pitchFamily="34" charset="0"/>
                    <a:ea typeface="+mn-ea"/>
                    <a:cs typeface="+mn-cs"/>
                  </a:rPr>
                  <a:t>chance constraint </a:t>
                </a:r>
                <a:r>
                  <a:rPr lang="en-US" altLang="zh-CN" sz="1200" b="0" i="0" u="none" strike="noStrike" kern="1200" baseline="0" dirty="0">
                    <a:solidFill>
                      <a:schemeClr val="tx1"/>
                    </a:solidFill>
                    <a:latin typeface="Arial" pitchFamily="34" charset="0"/>
                    <a:ea typeface="+mn-ea"/>
                    <a:cs typeface="+mn-cs"/>
                  </a:rPr>
                  <a:t>in (1) requires a set of </a:t>
                </a:r>
                <a:r>
                  <a:rPr lang="en-US" altLang="zh-CN" sz="1200" b="0" i="1" u="none" strike="noStrike" kern="1200" baseline="0" dirty="0">
                    <a:solidFill>
                      <a:schemeClr val="tx1"/>
                    </a:solidFill>
                    <a:latin typeface="Arial" pitchFamily="34" charset="0"/>
                    <a:ea typeface="+mn-ea"/>
                    <a:cs typeface="+mn-cs"/>
                  </a:rPr>
                  <a:t>m </a:t>
                </a:r>
                <a:r>
                  <a:rPr lang="en-US" altLang="zh-CN" sz="1200" b="0" i="0" u="none" strike="noStrike" kern="1200" baseline="0" dirty="0">
                    <a:solidFill>
                      <a:schemeClr val="tx1"/>
                    </a:solidFill>
                    <a:latin typeface="Arial" pitchFamily="34" charset="0"/>
                    <a:ea typeface="+mn-ea"/>
                    <a:cs typeface="+mn-cs"/>
                  </a:rPr>
                  <a:t>uncertainty-affected inequalities to be jointly satisfied with a probability of at least 1−</a:t>
                </a:r>
                <a14:m>
                  <m:oMath xmlns:m="http://schemas.openxmlformats.org/officeDocument/2006/math">
                    <m:r>
                      <a:rPr lang="zh-CN" altLang="en-US" sz="1200" b="0" i="1" u="none" strike="noStrike" kern="1200" baseline="0" smtClean="0">
                        <a:solidFill>
                          <a:schemeClr val="tx1"/>
                        </a:solidFill>
                        <a:latin typeface="Cambria Math" panose="02040503050406030204" pitchFamily="18" charset="0"/>
                        <a:ea typeface="+mn-ea"/>
                        <a:cs typeface="+mn-cs"/>
                      </a:rPr>
                      <m:t>𝜖</m:t>
                    </m:r>
                  </m:oMath>
                </a14:m>
                <a:r>
                  <a:rPr lang="en-US" altLang="zh-CN" sz="1200" b="0" i="0" u="none" strike="noStrike" kern="1200" baseline="0" dirty="0">
                    <a:solidFill>
                      <a:schemeClr val="tx1"/>
                    </a:solidFill>
                    <a:latin typeface="Arial" pitchFamily="34" charset="0"/>
                    <a:ea typeface="+mn-ea"/>
                    <a:cs typeface="+mn-cs"/>
                  </a:rPr>
                  <a:t>, where </a:t>
                </a:r>
                <a:r>
                  <a:rPr lang="en-US" altLang="zh-CN" sz="1200" b="0" i="1" u="none" strike="noStrike" kern="1200" baseline="0" dirty="0">
                    <a:solidFill>
                      <a:schemeClr val="tx1"/>
                    </a:solidFill>
                    <a:latin typeface="Arial" pitchFamily="34" charset="0"/>
                    <a:ea typeface="+mn-ea"/>
                    <a:cs typeface="+mn-cs"/>
                  </a:rPr>
                  <a:t> </a:t>
                </a:r>
                <a14:m>
                  <m:oMath xmlns:m="http://schemas.openxmlformats.org/officeDocument/2006/math">
                    <m:r>
                      <a:rPr lang="zh-CN" altLang="en-US" sz="1200" b="0" i="1" u="none" strike="noStrike" kern="1200" baseline="0" smtClean="0">
                        <a:solidFill>
                          <a:schemeClr val="tx1"/>
                        </a:solidFill>
                        <a:latin typeface="Cambria Math" panose="02040503050406030204" pitchFamily="18" charset="0"/>
                        <a:ea typeface="+mn-ea"/>
                        <a:cs typeface="+mn-cs"/>
                      </a:rPr>
                      <m:t>𝜖</m:t>
                    </m:r>
                  </m:oMath>
                </a14:m>
                <a:r>
                  <a:rPr lang="en-US" altLang="zh-CN" sz="1200" b="0" i="0" u="none" strike="noStrike" kern="1200" baseline="0" dirty="0">
                    <a:solidFill>
                      <a:schemeClr val="tx1"/>
                    </a:solidFill>
                    <a:latin typeface="Arial" pitchFamily="34" charset="0"/>
                    <a:ea typeface="+mn-ea"/>
                    <a:cs typeface="+mn-cs"/>
                  </a:rPr>
                  <a:t>∈ </a:t>
                </a:r>
                <a:r>
                  <a:rPr lang="en-US" altLang="zh-CN" sz="1200" b="0" i="1" u="none" strike="noStrike" kern="1200" baseline="0" dirty="0">
                    <a:solidFill>
                      <a:schemeClr val="tx1"/>
                    </a:solidFill>
                    <a:latin typeface="Arial" pitchFamily="34" charset="0"/>
                    <a:ea typeface="+mn-ea"/>
                    <a:cs typeface="+mn-cs"/>
                  </a:rPr>
                  <a:t>(</a:t>
                </a:r>
                <a:r>
                  <a:rPr lang="en-US" altLang="zh-CN" sz="1200" b="0" i="0" u="none" strike="noStrike" kern="1200" baseline="0" dirty="0">
                    <a:solidFill>
                      <a:schemeClr val="tx1"/>
                    </a:solidFill>
                    <a:latin typeface="Arial" pitchFamily="34" charset="0"/>
                    <a:ea typeface="+mn-ea"/>
                    <a:cs typeface="+mn-cs"/>
                  </a:rPr>
                  <a:t>0</a:t>
                </a:r>
                <a:r>
                  <a:rPr lang="en-US" altLang="zh-CN" sz="1200" b="0" i="1" u="none" strike="noStrike" kern="1200" baseline="0" dirty="0">
                    <a:solidFill>
                      <a:schemeClr val="tx1"/>
                    </a:solidFill>
                    <a:latin typeface="Arial" pitchFamily="34" charset="0"/>
                    <a:ea typeface="+mn-ea"/>
                    <a:cs typeface="+mn-cs"/>
                  </a:rPr>
                  <a:t>, </a:t>
                </a:r>
                <a:r>
                  <a:rPr lang="en-US" altLang="zh-CN" sz="1200" b="0" i="0" u="none" strike="noStrike" kern="1200" baseline="0" dirty="0">
                    <a:solidFill>
                      <a:schemeClr val="tx1"/>
                    </a:solidFill>
                    <a:latin typeface="Arial" pitchFamily="34" charset="0"/>
                    <a:ea typeface="+mn-ea"/>
                    <a:cs typeface="+mn-cs"/>
                  </a:rPr>
                  <a:t>1</a:t>
                </a:r>
                <a:r>
                  <a:rPr lang="en-US" altLang="zh-CN" sz="1200" b="0" i="1" u="none" strike="noStrike" kern="1200" baseline="0" dirty="0">
                    <a:solidFill>
                      <a:schemeClr val="tx1"/>
                    </a:solidFill>
                    <a:latin typeface="Arial" pitchFamily="34" charset="0"/>
                    <a:ea typeface="+mn-ea"/>
                    <a:cs typeface="+mn-cs"/>
                  </a:rPr>
                  <a:t>) </a:t>
                </a:r>
                <a:r>
                  <a:rPr lang="en-US" altLang="zh-CN" sz="1200" b="0" i="0" u="none" strike="noStrike" kern="1200" baseline="0" dirty="0">
                    <a:solidFill>
                      <a:schemeClr val="tx1"/>
                    </a:solidFill>
                    <a:latin typeface="Arial" pitchFamily="34" charset="0"/>
                    <a:ea typeface="+mn-ea"/>
                    <a:cs typeface="+mn-cs"/>
                  </a:rPr>
                  <a:t>is a desired safety factor specified by the modeler</a:t>
                </a: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It is known that </a:t>
                </a:r>
                <a:r>
                  <a:rPr lang="en-US" altLang="zh-CN" sz="1200" b="1" dirty="0">
                    <a:solidFill>
                      <a:srgbClr val="FF0000"/>
                    </a:solidFill>
                    <a:latin typeface="Arial" panose="020B0604020202020204" pitchFamily="34" charset="0"/>
                    <a:cs typeface="Arial" panose="020B0604020202020204" pitchFamily="34" charset="0"/>
                  </a:rPr>
                  <a:t>robust chance constraints </a:t>
                </a:r>
                <a:r>
                  <a:rPr lang="en-US" altLang="zh-CN" sz="1200" dirty="0">
                    <a:latin typeface="Arial" panose="020B0604020202020204" pitchFamily="34" charset="0"/>
                    <a:cs typeface="Arial" panose="020B0604020202020204" pitchFamily="34" charset="0"/>
                  </a:rPr>
                  <a:t>can be conservatively approximated by </a:t>
                </a:r>
                <a:r>
                  <a:rPr lang="en-US" altLang="zh-CN" sz="1200" dirty="0">
                    <a:solidFill>
                      <a:srgbClr val="FF0000"/>
                    </a:solidFill>
                    <a:latin typeface="Arial" panose="020B0604020202020204" pitchFamily="34" charset="0"/>
                    <a:cs typeface="Arial" panose="020B0604020202020204" pitchFamily="34" charset="0"/>
                  </a:rPr>
                  <a:t>Worst-Case Conditional Value-at-Risk (</a:t>
                </a:r>
                <a:r>
                  <a:rPr lang="en-US" altLang="zh-CN" sz="1200" dirty="0" err="1">
                    <a:solidFill>
                      <a:srgbClr val="FF0000"/>
                    </a:solidFill>
                    <a:latin typeface="Arial" panose="020B0604020202020204" pitchFamily="34" charset="0"/>
                    <a:cs typeface="Arial" panose="020B0604020202020204" pitchFamily="34" charset="0"/>
                  </a:rPr>
                  <a:t>CVaR</a:t>
                </a:r>
                <a:r>
                  <a:rPr lang="en-US" altLang="zh-CN" sz="1200" dirty="0">
                    <a:solidFill>
                      <a:srgbClr val="FF0000"/>
                    </a:solidFill>
                    <a:latin typeface="Arial" panose="020B0604020202020204" pitchFamily="34" charset="0"/>
                    <a:cs typeface="Arial" panose="020B0604020202020204" pitchFamily="34" charset="0"/>
                  </a:rPr>
                  <a:t>) constraints</a:t>
                </a:r>
                <a:r>
                  <a:rPr lang="en-US" altLang="zh-CN" sz="1200" dirty="0">
                    <a:latin typeface="Arial" panose="020B0604020202020204" pitchFamily="34" charset="0"/>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a:p>
                <a:r>
                  <a:rPr lang="en-US" altLang="zh-CN" sz="1200" b="0" i="0" u="none" strike="noStrike" kern="1200" baseline="0" dirty="0">
                    <a:solidFill>
                      <a:schemeClr val="tx1"/>
                    </a:solidFill>
                    <a:latin typeface="Arial" pitchFamily="34" charset="0"/>
                    <a:ea typeface="+mn-ea"/>
                    <a:cs typeface="+mn-cs"/>
                  </a:rPr>
                  <a:t>where </a:t>
                </a:r>
                <a:r>
                  <a:rPr lang="en-US" altLang="zh-CN" sz="1200" b="1" i="1" u="none" strike="noStrike" kern="1200" baseline="0" dirty="0">
                    <a:solidFill>
                      <a:schemeClr val="tx1"/>
                    </a:solidFill>
                    <a:latin typeface="Arial" pitchFamily="34" charset="0"/>
                    <a:ea typeface="+mn-ea"/>
                    <a:cs typeface="+mn-cs"/>
                  </a:rPr>
                  <a:t>x </a:t>
                </a:r>
                <a:r>
                  <a:rPr lang="en-US" altLang="zh-CN" sz="1200" b="0" i="0" u="none" strike="noStrike" kern="1200" baseline="0" dirty="0">
                    <a:solidFill>
                      <a:schemeClr val="tx1"/>
                    </a:solidFill>
                    <a:latin typeface="Arial" pitchFamily="34" charset="0"/>
                    <a:ea typeface="+mn-ea"/>
                    <a:cs typeface="+mn-cs"/>
                  </a:rPr>
                  <a:t>∈ R</a:t>
                </a:r>
                <a:r>
                  <a:rPr lang="en-US" altLang="zh-CN" sz="1200" b="0" i="1" u="none" strike="noStrike" kern="1200" baseline="0" dirty="0">
                    <a:solidFill>
                      <a:schemeClr val="tx1"/>
                    </a:solidFill>
                    <a:latin typeface="Arial" pitchFamily="34" charset="0"/>
                    <a:ea typeface="+mn-ea"/>
                    <a:cs typeface="+mn-cs"/>
                  </a:rPr>
                  <a:t>n </a:t>
                </a:r>
                <a:r>
                  <a:rPr lang="en-US" altLang="zh-CN" sz="1200" b="0" i="0" u="none" strike="noStrike" kern="1200" baseline="0" dirty="0">
                    <a:solidFill>
                      <a:schemeClr val="tx1"/>
                    </a:solidFill>
                    <a:latin typeface="Arial" pitchFamily="34" charset="0"/>
                    <a:ea typeface="+mn-ea"/>
                    <a:cs typeface="+mn-cs"/>
                  </a:rPr>
                  <a:t>is the decision vector, </a:t>
                </a:r>
                <a:r>
                  <a:rPr lang="en-US" altLang="zh-CN" sz="1200" b="0" i="1" u="none" strike="noStrike" kern="1200" baseline="0" dirty="0">
                    <a:solidFill>
                      <a:schemeClr val="tx1"/>
                    </a:solidFill>
                    <a:latin typeface="Arial" pitchFamily="34" charset="0"/>
                    <a:ea typeface="+mn-ea"/>
                    <a:cs typeface="+mn-cs"/>
                  </a:rPr>
                  <a:t>X </a:t>
                </a:r>
                <a:r>
                  <a:rPr lang="en-US" altLang="zh-CN" sz="1200" b="0" i="0" u="none" strike="noStrike" kern="1200" baseline="0" dirty="0">
                    <a:solidFill>
                      <a:schemeClr val="tx1"/>
                    </a:solidFill>
                    <a:latin typeface="Arial" pitchFamily="34" charset="0"/>
                    <a:ea typeface="+mn-ea"/>
                    <a:cs typeface="+mn-cs"/>
                  </a:rPr>
                  <a:t>⊆ R</a:t>
                </a:r>
                <a:r>
                  <a:rPr lang="en-US" altLang="zh-CN" sz="1200" b="0" i="1" u="none" strike="noStrike" kern="1200" baseline="0" dirty="0">
                    <a:solidFill>
                      <a:schemeClr val="tx1"/>
                    </a:solidFill>
                    <a:latin typeface="Arial" pitchFamily="34" charset="0"/>
                    <a:ea typeface="+mn-ea"/>
                    <a:cs typeface="+mn-cs"/>
                  </a:rPr>
                  <a:t>n </a:t>
                </a:r>
                <a:r>
                  <a:rPr lang="en-US" altLang="zh-CN" sz="1200" b="0" i="0" u="none" strike="noStrike" kern="1200" baseline="0" dirty="0">
                    <a:solidFill>
                      <a:schemeClr val="tx1"/>
                    </a:solidFill>
                    <a:latin typeface="Arial" pitchFamily="34" charset="0"/>
                    <a:ea typeface="+mn-ea"/>
                    <a:cs typeface="+mn-cs"/>
                  </a:rPr>
                  <a:t>is a convex closed set that can be represented by semidefinite constraints, and </a:t>
                </a:r>
                <a:r>
                  <a:rPr lang="en-US" altLang="zh-CN" sz="1200" b="1" i="1" u="none" strike="noStrike" kern="1200" baseline="0" dirty="0">
                    <a:solidFill>
                      <a:schemeClr val="tx1"/>
                    </a:solidFill>
                    <a:latin typeface="Arial" pitchFamily="34" charset="0"/>
                    <a:ea typeface="+mn-ea"/>
                    <a:cs typeface="+mn-cs"/>
                  </a:rPr>
                  <a:t>c </a:t>
                </a:r>
                <a:r>
                  <a:rPr lang="en-US" altLang="zh-CN" sz="1200" b="0" i="0" u="none" strike="noStrike" kern="1200" baseline="0" dirty="0">
                    <a:solidFill>
                      <a:schemeClr val="tx1"/>
                    </a:solidFill>
                    <a:latin typeface="Arial" pitchFamily="34" charset="0"/>
                    <a:ea typeface="+mn-ea"/>
                    <a:cs typeface="+mn-cs"/>
                  </a:rPr>
                  <a:t>∈ R</a:t>
                </a:r>
                <a:r>
                  <a:rPr lang="en-US" altLang="zh-CN" sz="1200" b="0" i="1" u="none" strike="noStrike" kern="1200" baseline="0" dirty="0">
                    <a:solidFill>
                      <a:schemeClr val="tx1"/>
                    </a:solidFill>
                    <a:latin typeface="Arial" pitchFamily="34" charset="0"/>
                    <a:ea typeface="+mn-ea"/>
                    <a:cs typeface="+mn-cs"/>
                  </a:rPr>
                  <a:t>n </a:t>
                </a:r>
                <a:r>
                  <a:rPr lang="en-US" altLang="zh-CN" sz="1200" b="0" i="0" u="none" strike="noStrike" kern="1200" baseline="0" dirty="0">
                    <a:solidFill>
                      <a:schemeClr val="tx1"/>
                    </a:solidFill>
                    <a:latin typeface="Arial" pitchFamily="34" charset="0"/>
                    <a:ea typeface="+mn-ea"/>
                    <a:cs typeface="+mn-cs"/>
                  </a:rPr>
                  <a:t>is a cost vector.</a:t>
                </a:r>
              </a:p>
              <a:p>
                <a:r>
                  <a:rPr lang="en-US" altLang="zh-CN" sz="1200" b="0" i="0" u="none" strike="noStrike" kern="1200" baseline="0" dirty="0">
                    <a:solidFill>
                      <a:schemeClr val="tx1"/>
                    </a:solidFill>
                    <a:latin typeface="Arial" pitchFamily="34" charset="0"/>
                    <a:ea typeface="+mn-ea"/>
                    <a:cs typeface="+mn-cs"/>
                  </a:rPr>
                  <a:t>The </a:t>
                </a:r>
                <a:r>
                  <a:rPr lang="en-US" altLang="zh-CN" sz="1200" b="0" i="1" u="none" strike="noStrike" kern="1200" baseline="0" dirty="0">
                    <a:solidFill>
                      <a:schemeClr val="tx1"/>
                    </a:solidFill>
                    <a:latin typeface="Arial" pitchFamily="34" charset="0"/>
                    <a:ea typeface="+mn-ea"/>
                    <a:cs typeface="+mn-cs"/>
                  </a:rPr>
                  <a:t>chance constraint </a:t>
                </a:r>
                <a:r>
                  <a:rPr lang="en-US" altLang="zh-CN" sz="1200" b="0" i="0" u="none" strike="noStrike" kern="1200" baseline="0" dirty="0">
                    <a:solidFill>
                      <a:schemeClr val="tx1"/>
                    </a:solidFill>
                    <a:latin typeface="Arial" pitchFamily="34" charset="0"/>
                    <a:ea typeface="+mn-ea"/>
                    <a:cs typeface="+mn-cs"/>
                  </a:rPr>
                  <a:t>in (1) requires a set of </a:t>
                </a:r>
                <a:r>
                  <a:rPr lang="en-US" altLang="zh-CN" sz="1200" b="0" i="1" u="none" strike="noStrike" kern="1200" baseline="0" dirty="0">
                    <a:solidFill>
                      <a:schemeClr val="tx1"/>
                    </a:solidFill>
                    <a:latin typeface="Arial" pitchFamily="34" charset="0"/>
                    <a:ea typeface="+mn-ea"/>
                    <a:cs typeface="+mn-cs"/>
                  </a:rPr>
                  <a:t>m </a:t>
                </a:r>
                <a:r>
                  <a:rPr lang="en-US" altLang="zh-CN" sz="1200" b="0" i="0" u="none" strike="noStrike" kern="1200" baseline="0" dirty="0">
                    <a:solidFill>
                      <a:schemeClr val="tx1"/>
                    </a:solidFill>
                    <a:latin typeface="Arial" pitchFamily="34" charset="0"/>
                    <a:ea typeface="+mn-ea"/>
                    <a:cs typeface="+mn-cs"/>
                  </a:rPr>
                  <a:t>uncertainty-affected inequalities to be jointly satisfied with a probability of at least 1−</a:t>
                </a:r>
                <a:r>
                  <a:rPr lang="zh-CN" altLang="en-US" sz="1200" b="0" i="0" u="none" strike="noStrike" kern="1200" baseline="0">
                    <a:solidFill>
                      <a:schemeClr val="tx1"/>
                    </a:solidFill>
                    <a:latin typeface="Cambria Math" panose="02040503050406030204" pitchFamily="18" charset="0"/>
                    <a:ea typeface="+mn-ea"/>
                    <a:cs typeface="+mn-cs"/>
                  </a:rPr>
                  <a:t>𝜖</a:t>
                </a:r>
                <a:r>
                  <a:rPr lang="en-US" altLang="zh-CN" sz="1200" b="0" i="0" u="none" strike="noStrike" kern="1200" baseline="0" dirty="0">
                    <a:solidFill>
                      <a:schemeClr val="tx1"/>
                    </a:solidFill>
                    <a:latin typeface="Arial" pitchFamily="34" charset="0"/>
                    <a:ea typeface="+mn-ea"/>
                    <a:cs typeface="+mn-cs"/>
                  </a:rPr>
                  <a:t>, where </a:t>
                </a:r>
                <a:r>
                  <a:rPr lang="en-US" altLang="zh-CN" sz="1200" b="0" i="1" u="none" strike="noStrike" kern="1200" baseline="0" dirty="0">
                    <a:solidFill>
                      <a:schemeClr val="tx1"/>
                    </a:solidFill>
                    <a:latin typeface="Arial" pitchFamily="34" charset="0"/>
                    <a:ea typeface="+mn-ea"/>
                    <a:cs typeface="+mn-cs"/>
                  </a:rPr>
                  <a:t> </a:t>
                </a:r>
                <a:r>
                  <a:rPr lang="zh-CN" altLang="en-US" sz="1200" b="0" i="0" u="none" strike="noStrike" kern="1200" baseline="0">
                    <a:solidFill>
                      <a:schemeClr val="tx1"/>
                    </a:solidFill>
                    <a:latin typeface="Cambria Math" panose="02040503050406030204" pitchFamily="18" charset="0"/>
                    <a:ea typeface="+mn-ea"/>
                    <a:cs typeface="+mn-cs"/>
                  </a:rPr>
                  <a:t>𝜖</a:t>
                </a:r>
                <a:r>
                  <a:rPr lang="en-US" altLang="zh-CN" sz="1200" b="0" i="0" u="none" strike="noStrike" kern="1200" baseline="0" dirty="0">
                    <a:solidFill>
                      <a:schemeClr val="tx1"/>
                    </a:solidFill>
                    <a:latin typeface="Arial" pitchFamily="34" charset="0"/>
                    <a:ea typeface="+mn-ea"/>
                    <a:cs typeface="+mn-cs"/>
                  </a:rPr>
                  <a:t>∈ </a:t>
                </a:r>
                <a:r>
                  <a:rPr lang="en-US" altLang="zh-CN" sz="1200" b="0" i="1" u="none" strike="noStrike" kern="1200" baseline="0" dirty="0">
                    <a:solidFill>
                      <a:schemeClr val="tx1"/>
                    </a:solidFill>
                    <a:latin typeface="Arial" pitchFamily="34" charset="0"/>
                    <a:ea typeface="+mn-ea"/>
                    <a:cs typeface="+mn-cs"/>
                  </a:rPr>
                  <a:t>(</a:t>
                </a:r>
                <a:r>
                  <a:rPr lang="en-US" altLang="zh-CN" sz="1200" b="0" i="0" u="none" strike="noStrike" kern="1200" baseline="0" dirty="0">
                    <a:solidFill>
                      <a:schemeClr val="tx1"/>
                    </a:solidFill>
                    <a:latin typeface="Arial" pitchFamily="34" charset="0"/>
                    <a:ea typeface="+mn-ea"/>
                    <a:cs typeface="+mn-cs"/>
                  </a:rPr>
                  <a:t>0</a:t>
                </a:r>
                <a:r>
                  <a:rPr lang="en-US" altLang="zh-CN" sz="1200" b="0" i="1" u="none" strike="noStrike" kern="1200" baseline="0" dirty="0">
                    <a:solidFill>
                      <a:schemeClr val="tx1"/>
                    </a:solidFill>
                    <a:latin typeface="Arial" pitchFamily="34" charset="0"/>
                    <a:ea typeface="+mn-ea"/>
                    <a:cs typeface="+mn-cs"/>
                  </a:rPr>
                  <a:t>, </a:t>
                </a:r>
                <a:r>
                  <a:rPr lang="en-US" altLang="zh-CN" sz="1200" b="0" i="0" u="none" strike="noStrike" kern="1200" baseline="0" dirty="0">
                    <a:solidFill>
                      <a:schemeClr val="tx1"/>
                    </a:solidFill>
                    <a:latin typeface="Arial" pitchFamily="34" charset="0"/>
                    <a:ea typeface="+mn-ea"/>
                    <a:cs typeface="+mn-cs"/>
                  </a:rPr>
                  <a:t>1</a:t>
                </a:r>
                <a:r>
                  <a:rPr lang="en-US" altLang="zh-CN" sz="1200" b="0" i="1" u="none" strike="noStrike" kern="1200" baseline="0" dirty="0">
                    <a:solidFill>
                      <a:schemeClr val="tx1"/>
                    </a:solidFill>
                    <a:latin typeface="Arial" pitchFamily="34" charset="0"/>
                    <a:ea typeface="+mn-ea"/>
                    <a:cs typeface="+mn-cs"/>
                  </a:rPr>
                  <a:t>) </a:t>
                </a:r>
                <a:r>
                  <a:rPr lang="en-US" altLang="zh-CN" sz="1200" b="0" i="0" u="none" strike="noStrike" kern="1200" baseline="0" dirty="0">
                    <a:solidFill>
                      <a:schemeClr val="tx1"/>
                    </a:solidFill>
                    <a:latin typeface="Arial" pitchFamily="34" charset="0"/>
                    <a:ea typeface="+mn-ea"/>
                    <a:cs typeface="+mn-cs"/>
                  </a:rPr>
                  <a:t>is a desired safety factor specified by the modeler</a:t>
                </a: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46</a:t>
            </a:fld>
            <a:endParaRPr lang="zh-CN" altLang="en-US"/>
          </a:p>
        </p:txBody>
      </p:sp>
    </p:spTree>
    <p:extLst>
      <p:ext uri="{BB962C8B-B14F-4D97-AF65-F5344CB8AC3E}">
        <p14:creationId xmlns:p14="http://schemas.microsoft.com/office/powerpoint/2010/main" val="26072768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A natural way to </a:t>
                </a:r>
                <a:r>
                  <a:rPr lang="en-US" altLang="zh-CN" sz="1200" i="1" dirty="0">
                    <a:latin typeface="Arial" panose="020B0604020202020204" pitchFamily="34" charset="0"/>
                    <a:cs typeface="Arial" panose="020B0604020202020204" pitchFamily="34" charset="0"/>
                  </a:rPr>
                  <a:t>immunize </a:t>
                </a:r>
                <a:r>
                  <a:rPr lang="en-US" altLang="zh-CN" sz="1200" dirty="0">
                    <a:latin typeface="Arial" panose="020B0604020202020204" pitchFamily="34" charset="0"/>
                    <a:cs typeface="Arial" panose="020B0604020202020204" pitchFamily="34" charset="0"/>
                  </a:rPr>
                  <a:t>the chance constraint against uncertainty in the probability distribution is to adopt the </a:t>
                </a:r>
                <a:r>
                  <a:rPr lang="en-US" altLang="zh-CN" sz="1200" b="1" dirty="0">
                    <a:solidFill>
                      <a:srgbClr val="FF0000"/>
                    </a:solidFill>
                    <a:latin typeface="Arial" panose="020B0604020202020204" pitchFamily="34" charset="0"/>
                    <a:cs typeface="Arial" panose="020B0604020202020204" pitchFamily="34" charset="0"/>
                  </a:rPr>
                  <a:t>following ambiguous or </a:t>
                </a:r>
                <a:r>
                  <a:rPr lang="en-US" altLang="zh-CN" sz="1200" b="1" dirty="0" err="1">
                    <a:solidFill>
                      <a:srgbClr val="FF0000"/>
                    </a:solidFill>
                    <a:latin typeface="Arial" panose="020B0604020202020204" pitchFamily="34" charset="0"/>
                    <a:cs typeface="Arial" panose="020B0604020202020204" pitchFamily="34" charset="0"/>
                  </a:rPr>
                  <a:t>distributionally</a:t>
                </a:r>
                <a:r>
                  <a:rPr lang="en-US" altLang="zh-CN" sz="1200" b="1" dirty="0">
                    <a:solidFill>
                      <a:srgbClr val="FF0000"/>
                    </a:solidFill>
                    <a:latin typeface="Arial" panose="020B0604020202020204" pitchFamily="34" charset="0"/>
                    <a:cs typeface="Arial" panose="020B0604020202020204" pitchFamily="34" charset="0"/>
                  </a:rPr>
                  <a:t> robust chance constraint.</a:t>
                </a:r>
                <a:endParaRPr lang="zh-CN" altLang="en-US" sz="1200" b="1"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cs typeface="Arial" panose="020B0604020202020204" pitchFamily="34" charset="0"/>
                  </a:rPr>
                  <a:t>Robust chance constraint </a:t>
                </a:r>
                <a:r>
                  <a:rPr lang="en-US" altLang="zh-CN" dirty="0">
                    <a:latin typeface="Arial" panose="020B0604020202020204" pitchFamily="34" charset="0"/>
                    <a:cs typeface="Arial" panose="020B0604020202020204" pitchFamily="34" charset="0"/>
                  </a:rPr>
                  <a:t>means  </a:t>
                </a:r>
                <a:r>
                  <a:rPr lang="en-US" altLang="zh-CN" sz="1200" b="1" u="sng" dirty="0">
                    <a:solidFill>
                      <a:srgbClr val="FF0000"/>
                    </a:solidFill>
                    <a:latin typeface="Arial" panose="020B0604020202020204" pitchFamily="34" charset="0"/>
                    <a:cs typeface="Arial" panose="020B0604020202020204" pitchFamily="34" charset="0"/>
                  </a:rPr>
                  <a:t>the worst case </a:t>
                </a:r>
                <a:r>
                  <a:rPr lang="zh-CN" altLang="en-US" sz="1200" b="0" u="none" baseline="0" dirty="0">
                    <a:solidFill>
                      <a:schemeClr val="tx1"/>
                    </a:solidFill>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satisfies the probability at least </a:t>
                </a:r>
                <a14:m>
                  <m:oMath xmlns:m="http://schemas.openxmlformats.org/officeDocument/2006/math">
                    <m:r>
                      <a:rPr lang="en-US" altLang="zh-CN" i="1" dirty="0">
                        <a:latin typeface="Cambria Math" panose="02040503050406030204" pitchFamily="18" charset="0"/>
                      </a:rPr>
                      <m:t>1−</m:t>
                    </m:r>
                    <m:r>
                      <a:rPr lang="zh-CN" altLang="en-US" i="1" dirty="0">
                        <a:latin typeface="Cambria Math" panose="02040503050406030204" pitchFamily="18" charset="0"/>
                      </a:rPr>
                      <m:t>𝜖</m:t>
                    </m:r>
                    <m:r>
                      <a:rPr lang="en-US" altLang="zh-CN" b="0" i="0" dirty="0" smtClean="0">
                        <a:latin typeface="Cambria Math" panose="02040503050406030204" pitchFamily="18" charset="0"/>
                      </a:rPr>
                      <m:t> </m:t>
                    </m:r>
                  </m:oMath>
                </a14:m>
                <a:r>
                  <a:rPr lang="en-US" altLang="zh-CN" dirty="0">
                    <a:latin typeface="Arial" panose="020B0604020202020204" pitchFamily="34" charset="0"/>
                    <a:cs typeface="Arial" panose="020B0604020202020204" pitchFamily="34" charset="0"/>
                  </a:rPr>
                  <a:t>in the presence of </a:t>
                </a:r>
                <a:r>
                  <a:rPr lang="en-US" altLang="zh-CN" dirty="0">
                    <a:solidFill>
                      <a:srgbClr val="FF0000"/>
                    </a:solidFill>
                    <a:latin typeface="Arial" panose="020B0604020202020204" pitchFamily="34" charset="0"/>
                    <a:cs typeface="Arial" panose="020B0604020202020204" pitchFamily="34" charset="0"/>
                  </a:rPr>
                  <a:t>channel uncertainties</a:t>
                </a:r>
                <a:r>
                  <a:rPr lang="en-US" altLang="zh-CN"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For</a:t>
                </a:r>
                <a:r>
                  <a:rPr lang="en-US" altLang="zh-CN" sz="1200" dirty="0">
                    <a:solidFill>
                      <a:srgbClr val="131413"/>
                    </a:solidFill>
                    <a:latin typeface="Arial" panose="020B0604020202020204" pitchFamily="34" charset="0"/>
                    <a:cs typeface="Arial" panose="020B0604020202020204" pitchFamily="34" charset="0"/>
                  </a:rPr>
                  <a:t> </a:t>
                </a:r>
                <a:r>
                  <a:rPr lang="en-US" altLang="zh-CN" sz="1200" i="1" dirty="0">
                    <a:solidFill>
                      <a:srgbClr val="131413"/>
                    </a:solidFill>
                    <a:latin typeface="Arial" panose="020B0604020202020204" pitchFamily="34" charset="0"/>
                    <a:cs typeface="Arial" panose="020B0604020202020204" pitchFamily="34" charset="0"/>
                  </a:rPr>
                  <a:t>m </a:t>
                </a:r>
                <a:r>
                  <a:rPr lang="en-US" altLang="zh-CN" sz="1200" dirty="0">
                    <a:solidFill>
                      <a:srgbClr val="131413"/>
                    </a:solidFill>
                    <a:latin typeface="Arial" panose="020B0604020202020204" pitchFamily="34" charset="0"/>
                    <a:cs typeface="Arial" panose="020B0604020202020204" pitchFamily="34" charset="0"/>
                  </a:rPr>
                  <a:t>= 1 we can get the feasible set</a:t>
                </a:r>
                <a:endParaRPr lang="zh-CN" altLang="en-US" dirty="0">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A natural way to </a:t>
                </a:r>
                <a:r>
                  <a:rPr lang="en-US" altLang="zh-CN" sz="1200" i="1" dirty="0">
                    <a:latin typeface="Arial" panose="020B0604020202020204" pitchFamily="34" charset="0"/>
                    <a:cs typeface="Arial" panose="020B0604020202020204" pitchFamily="34" charset="0"/>
                  </a:rPr>
                  <a:t>immunize </a:t>
                </a:r>
                <a:r>
                  <a:rPr lang="en-US" altLang="zh-CN" sz="1200" dirty="0">
                    <a:latin typeface="Arial" panose="020B0604020202020204" pitchFamily="34" charset="0"/>
                    <a:cs typeface="Arial" panose="020B0604020202020204" pitchFamily="34" charset="0"/>
                  </a:rPr>
                  <a:t>the chance constraint against uncertainty in the probability distribution is to adopt the </a:t>
                </a:r>
                <a:r>
                  <a:rPr lang="en-US" altLang="zh-CN" sz="1200" b="1" dirty="0">
                    <a:solidFill>
                      <a:srgbClr val="FF0000"/>
                    </a:solidFill>
                    <a:latin typeface="Arial" panose="020B0604020202020204" pitchFamily="34" charset="0"/>
                    <a:cs typeface="Arial" panose="020B0604020202020204" pitchFamily="34" charset="0"/>
                  </a:rPr>
                  <a:t>following ambiguous or </a:t>
                </a:r>
                <a:r>
                  <a:rPr lang="en-US" altLang="zh-CN" sz="1200" b="1" dirty="0" err="1">
                    <a:solidFill>
                      <a:srgbClr val="FF0000"/>
                    </a:solidFill>
                    <a:latin typeface="Arial" panose="020B0604020202020204" pitchFamily="34" charset="0"/>
                    <a:cs typeface="Arial" panose="020B0604020202020204" pitchFamily="34" charset="0"/>
                  </a:rPr>
                  <a:t>distributionally</a:t>
                </a:r>
                <a:r>
                  <a:rPr lang="en-US" altLang="zh-CN" sz="1200" b="1" dirty="0">
                    <a:solidFill>
                      <a:srgbClr val="FF0000"/>
                    </a:solidFill>
                    <a:latin typeface="Arial" panose="020B0604020202020204" pitchFamily="34" charset="0"/>
                    <a:cs typeface="Arial" panose="020B0604020202020204" pitchFamily="34" charset="0"/>
                  </a:rPr>
                  <a:t> robust chance constraint.</a:t>
                </a:r>
                <a:endParaRPr lang="zh-CN" altLang="en-US" sz="1200" b="1"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cs typeface="Arial" panose="020B0604020202020204" pitchFamily="34" charset="0"/>
                  </a:rPr>
                  <a:t>Robust chance constraint </a:t>
                </a:r>
                <a:r>
                  <a:rPr lang="en-US" altLang="zh-CN" dirty="0">
                    <a:latin typeface="Arial" panose="020B0604020202020204" pitchFamily="34" charset="0"/>
                    <a:cs typeface="Arial" panose="020B0604020202020204" pitchFamily="34" charset="0"/>
                  </a:rPr>
                  <a:t>means  </a:t>
                </a:r>
                <a:r>
                  <a:rPr lang="en-US" altLang="zh-CN" sz="1200" b="1" u="sng" dirty="0">
                    <a:solidFill>
                      <a:srgbClr val="FF0000"/>
                    </a:solidFill>
                    <a:latin typeface="Arial" panose="020B0604020202020204" pitchFamily="34" charset="0"/>
                    <a:cs typeface="Arial" panose="020B0604020202020204" pitchFamily="34" charset="0"/>
                  </a:rPr>
                  <a:t>the worst case </a:t>
                </a:r>
                <a:r>
                  <a:rPr lang="zh-CN" altLang="en-US" sz="1200" b="0" u="none" baseline="0" dirty="0">
                    <a:solidFill>
                      <a:schemeClr val="tx1"/>
                    </a:solidFill>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satisfies the probability at least </a:t>
                </a:r>
                <a:r>
                  <a:rPr lang="en-US" altLang="zh-CN" i="0" dirty="0">
                    <a:latin typeface="Cambria Math" panose="02040503050406030204" pitchFamily="18" charset="0"/>
                  </a:rPr>
                  <a:t>1−</a:t>
                </a:r>
                <a:r>
                  <a:rPr lang="zh-CN" altLang="en-US" i="0" dirty="0">
                    <a:latin typeface="Cambria Math" panose="02040503050406030204" pitchFamily="18" charset="0"/>
                  </a:rPr>
                  <a:t>𝜖</a:t>
                </a:r>
                <a:r>
                  <a:rPr lang="en-US" altLang="zh-CN" b="0" i="0" dirty="0">
                    <a:latin typeface="Cambria Math" panose="02040503050406030204" pitchFamily="18" charset="0"/>
                  </a:rPr>
                  <a:t> </a:t>
                </a:r>
                <a:r>
                  <a:rPr lang="en-US" altLang="zh-CN" dirty="0">
                    <a:latin typeface="Arial" panose="020B0604020202020204" pitchFamily="34" charset="0"/>
                    <a:cs typeface="Arial" panose="020B0604020202020204" pitchFamily="34" charset="0"/>
                  </a:rPr>
                  <a:t>in the presence of </a:t>
                </a:r>
                <a:r>
                  <a:rPr lang="en-US" altLang="zh-CN" dirty="0">
                    <a:solidFill>
                      <a:srgbClr val="FF0000"/>
                    </a:solidFill>
                    <a:latin typeface="Arial" panose="020B0604020202020204" pitchFamily="34" charset="0"/>
                    <a:cs typeface="Arial" panose="020B0604020202020204" pitchFamily="34" charset="0"/>
                  </a:rPr>
                  <a:t>channel uncertainties</a:t>
                </a:r>
                <a:r>
                  <a:rPr lang="en-US" altLang="zh-CN"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For</a:t>
                </a:r>
                <a:r>
                  <a:rPr lang="en-US" altLang="zh-CN" sz="1200" dirty="0">
                    <a:solidFill>
                      <a:srgbClr val="131413"/>
                    </a:solidFill>
                    <a:latin typeface="Arial" panose="020B0604020202020204" pitchFamily="34" charset="0"/>
                    <a:cs typeface="Arial" panose="020B0604020202020204" pitchFamily="34" charset="0"/>
                  </a:rPr>
                  <a:t> </a:t>
                </a:r>
                <a:r>
                  <a:rPr lang="en-US" altLang="zh-CN" sz="1200" i="1" dirty="0">
                    <a:solidFill>
                      <a:srgbClr val="131413"/>
                    </a:solidFill>
                    <a:latin typeface="Arial" panose="020B0604020202020204" pitchFamily="34" charset="0"/>
                    <a:cs typeface="Arial" panose="020B0604020202020204" pitchFamily="34" charset="0"/>
                  </a:rPr>
                  <a:t>m </a:t>
                </a:r>
                <a:r>
                  <a:rPr lang="en-US" altLang="zh-CN" sz="1200" dirty="0">
                    <a:solidFill>
                      <a:srgbClr val="131413"/>
                    </a:solidFill>
                    <a:latin typeface="Arial" panose="020B0604020202020204" pitchFamily="34" charset="0"/>
                    <a:cs typeface="Arial" panose="020B0604020202020204" pitchFamily="34" charset="0"/>
                  </a:rPr>
                  <a:t>= 1 we can get the feasible set</a:t>
                </a:r>
                <a:endParaRPr lang="zh-CN" altLang="en-US" dirty="0">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47</a:t>
            </a:fld>
            <a:endParaRPr lang="zh-CN" altLang="en-US"/>
          </a:p>
        </p:txBody>
      </p:sp>
    </p:spTree>
    <p:extLst>
      <p:ext uri="{BB962C8B-B14F-4D97-AF65-F5344CB8AC3E}">
        <p14:creationId xmlns:p14="http://schemas.microsoft.com/office/powerpoint/2010/main" val="19487563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35F78"/>
                    </a:solidFill>
                    <a:latin typeface="Arial" panose="020B0604020202020204" pitchFamily="34" charset="0"/>
                    <a:cs typeface="Arial" panose="020B0604020202020204" pitchFamily="34" charset="0"/>
                  </a:rPr>
                  <a:t>In </a:t>
                </a:r>
                <a:r>
                  <a:rPr lang="en-US" altLang="zh-CN" sz="1200" b="1" dirty="0" err="1">
                    <a:solidFill>
                      <a:srgbClr val="035F78"/>
                    </a:solidFill>
                    <a:latin typeface="Arial" panose="020B0604020202020204" pitchFamily="34" charset="0"/>
                    <a:cs typeface="Arial" panose="020B0604020202020204" pitchFamily="34" charset="0"/>
                  </a:rPr>
                  <a:t>CVaR</a:t>
                </a:r>
                <a:r>
                  <a:rPr lang="en-US" altLang="zh-CN" sz="1200" b="1" dirty="0">
                    <a:solidFill>
                      <a:srgbClr val="035F78"/>
                    </a:solidFill>
                    <a:latin typeface="Arial" panose="020B0604020202020204" pitchFamily="34" charset="0"/>
                    <a:cs typeface="Arial" panose="020B0604020202020204" pitchFamily="34" charset="0"/>
                  </a:rPr>
                  <a:t> chance constraints</a:t>
                </a:r>
                <a:r>
                  <a:rPr lang="en-US" altLang="zh-CN" sz="1200" b="1" baseline="0" dirty="0">
                    <a:solidFill>
                      <a:srgbClr val="035F78"/>
                    </a:solidFill>
                    <a:latin typeface="Arial" panose="020B0604020202020204" pitchFamily="34" charset="0"/>
                    <a:cs typeface="Arial" panose="020B0604020202020204" pitchFamily="34" charset="0"/>
                  </a:rPr>
                  <a:t> </a:t>
                </a:r>
                <a:r>
                  <a:rPr lang="en-US" altLang="zh-CN" dirty="0">
                    <a:solidFill>
                      <a:srgbClr val="131413"/>
                    </a:solidFill>
                    <a:latin typeface="Arial" panose="020B0604020202020204" pitchFamily="34" charset="0"/>
                    <a:cs typeface="Arial" panose="020B0604020202020204" pitchFamily="34" charset="0"/>
                  </a:rPr>
                  <a:t>The </a:t>
                </a:r>
                <a:r>
                  <a:rPr lang="en-US" altLang="zh-CN" dirty="0" err="1">
                    <a:solidFill>
                      <a:srgbClr val="131413"/>
                    </a:solidFill>
                    <a:latin typeface="Arial" panose="020B0604020202020204" pitchFamily="34" charset="0"/>
                    <a:cs typeface="Arial" panose="020B0604020202020204" pitchFamily="34" charset="0"/>
                  </a:rPr>
                  <a:t>CVaR</a:t>
                </a:r>
                <a:r>
                  <a:rPr lang="en-US" altLang="zh-CN" dirty="0">
                    <a:solidFill>
                      <a:srgbClr val="131413"/>
                    </a:solidFill>
                    <a:latin typeface="Arial" panose="020B0604020202020204" pitchFamily="34" charset="0"/>
                    <a:cs typeface="Arial" panose="020B0604020202020204" pitchFamily="34" charset="0"/>
                  </a:rPr>
                  <a:t> at  </a:t>
                </a:r>
                <a14:m>
                  <m:oMath xmlns:m="http://schemas.openxmlformats.org/officeDocument/2006/math">
                    <m:r>
                      <a:rPr lang="zh-CN" altLang="en-US" i="1" smtClean="0">
                        <a:solidFill>
                          <a:srgbClr val="131413"/>
                        </a:solidFill>
                        <a:latin typeface="Cambria Math" panose="02040503050406030204" pitchFamily="18" charset="0"/>
                      </a:rPr>
                      <m:t>𝜖</m:t>
                    </m:r>
                    <m:r>
                      <a:rPr lang="en-US" altLang="zh-CN" b="0" i="1" smtClean="0">
                        <a:solidFill>
                          <a:srgbClr val="131413"/>
                        </a:solidFill>
                        <a:latin typeface="Cambria Math" panose="02040503050406030204" pitchFamily="18" charset="0"/>
                      </a:rPr>
                      <m:t> </m:t>
                    </m:r>
                  </m:oMath>
                </a14:m>
                <a:r>
                  <a:rPr lang="en-US" altLang="zh-CN" dirty="0">
                    <a:solidFill>
                      <a:srgbClr val="131413"/>
                    </a:solidFill>
                    <a:latin typeface="Arial" panose="020B0604020202020204" pitchFamily="34" charset="0"/>
                    <a:cs typeface="Arial" panose="020B0604020202020204" pitchFamily="34" charset="0"/>
                  </a:rPr>
                  <a:t>level </a:t>
                </a:r>
                <a:r>
                  <a:rPr lang="en-US" altLang="zh-CN" i="1" dirty="0">
                    <a:solidFill>
                      <a:srgbClr val="131413"/>
                    </a:solidFill>
                    <a:latin typeface="Arial" panose="020B0604020202020204" pitchFamily="34" charset="0"/>
                    <a:cs typeface="Arial" panose="020B0604020202020204" pitchFamily="34" charset="0"/>
                  </a:rPr>
                  <a:t> </a:t>
                </a:r>
                <a:r>
                  <a:rPr lang="en-US" altLang="zh-CN" dirty="0">
                    <a:solidFill>
                      <a:srgbClr val="131413"/>
                    </a:solidFill>
                    <a:latin typeface="Arial" panose="020B0604020202020204" pitchFamily="34" charset="0"/>
                    <a:cs typeface="Arial" panose="020B0604020202020204" pitchFamily="34" charset="0"/>
                  </a:rPr>
                  <a:t>with respect to  P</a:t>
                </a:r>
                <a:r>
                  <a:rPr lang="en-US" altLang="zh-CN" baseline="0" dirty="0">
                    <a:solidFill>
                      <a:srgbClr val="131413"/>
                    </a:solidFill>
                    <a:latin typeface="Arial" panose="020B0604020202020204" pitchFamily="34" charset="0"/>
                    <a:cs typeface="Arial" panose="020B0604020202020204" pitchFamily="34" charset="0"/>
                  </a:rPr>
                  <a:t> </a:t>
                </a:r>
                <a:r>
                  <a:rPr lang="en-US" altLang="zh-CN" dirty="0">
                    <a:solidFill>
                      <a:srgbClr val="131413"/>
                    </a:solidFill>
                    <a:latin typeface="Arial" panose="020B0604020202020204" pitchFamily="34" charset="0"/>
                    <a:cs typeface="Arial" panose="020B0604020202020204" pitchFamily="34" charset="0"/>
                  </a:rPr>
                  <a:t>is defined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131413"/>
                    </a:solidFill>
                    <a:latin typeface="Arial" panose="020B0604020202020204" pitchFamily="34" charset="0"/>
                    <a:cs typeface="Arial" panose="020B0604020202020204" pitchFamily="34" charset="0"/>
                  </a:rPr>
                  <a:t>CVaR essentially evaluates the </a:t>
                </a:r>
                <a:r>
                  <a:rPr lang="en-US" altLang="zh-CN" dirty="0">
                    <a:solidFill>
                      <a:srgbClr val="FF0000"/>
                    </a:solidFill>
                    <a:latin typeface="Arial" panose="020B0604020202020204" pitchFamily="34" charset="0"/>
                    <a:cs typeface="Arial" panose="020B0604020202020204" pitchFamily="34" charset="0"/>
                  </a:rPr>
                  <a:t>conditional expectation</a:t>
                </a:r>
                <a:r>
                  <a:rPr lang="en-US" altLang="zh-CN" dirty="0">
                    <a:solidFill>
                      <a:srgbClr val="131413"/>
                    </a:solidFill>
                    <a:latin typeface="Arial" panose="020B0604020202020204" pitchFamily="34" charset="0"/>
                    <a:cs typeface="Arial" panose="020B0604020202020204" pitchFamily="34" charset="0"/>
                  </a:rPr>
                  <a:t> of loss above the </a:t>
                </a:r>
                <a:r>
                  <a:rPr lang="en-US" altLang="zh-CN" i="1" dirty="0">
                    <a:solidFill>
                      <a:srgbClr val="131413"/>
                    </a:solidFill>
                    <a:latin typeface="Arial" panose="020B0604020202020204" pitchFamily="34" charset="0"/>
                    <a:cs typeface="Arial" panose="020B0604020202020204" pitchFamily="34" charset="0"/>
                  </a:rPr>
                  <a:t>(</a:t>
                </a:r>
                <a:r>
                  <a:rPr lang="en-US" altLang="zh-CN" dirty="0">
                    <a:solidFill>
                      <a:srgbClr val="131413"/>
                    </a:solidFill>
                    <a:latin typeface="Arial" panose="020B0604020202020204" pitchFamily="34" charset="0"/>
                    <a:cs typeface="Arial" panose="020B0604020202020204" pitchFamily="34" charset="0"/>
                  </a:rPr>
                  <a:t>1 −</a:t>
                </a:r>
                <a14:m>
                  <m:oMath xmlns:m="http://schemas.openxmlformats.org/officeDocument/2006/math">
                    <m:r>
                      <a:rPr lang="zh-CN" altLang="en-US" i="1">
                        <a:solidFill>
                          <a:srgbClr val="131413"/>
                        </a:solidFill>
                        <a:latin typeface="Cambria Math" panose="02040503050406030204" pitchFamily="18" charset="0"/>
                      </a:rPr>
                      <m:t>𝜖</m:t>
                    </m:r>
                  </m:oMath>
                </a14:m>
                <a:r>
                  <a:rPr lang="en-US" altLang="zh-CN" i="1" dirty="0">
                    <a:solidFill>
                      <a:srgbClr val="131413"/>
                    </a:solidFill>
                    <a:latin typeface="Arial" panose="020B0604020202020204" pitchFamily="34" charset="0"/>
                    <a:cs typeface="Arial" panose="020B0604020202020204" pitchFamily="34" charset="0"/>
                  </a:rPr>
                  <a:t>)</a:t>
                </a:r>
                <a:r>
                  <a:rPr lang="en-US" altLang="zh-CN" dirty="0">
                    <a:solidFill>
                      <a:srgbClr val="131413"/>
                    </a:solidFill>
                    <a:latin typeface="Arial" panose="020B0604020202020204" pitchFamily="34" charset="0"/>
                    <a:cs typeface="Arial" panose="020B0604020202020204" pitchFamily="34" charset="0"/>
                  </a:rPr>
                  <a:t>-quantile of the loss distribution. It can be shown that </a:t>
                </a:r>
                <a:r>
                  <a:rPr lang="en-US" altLang="zh-CN" dirty="0" err="1">
                    <a:solidFill>
                      <a:srgbClr val="131413"/>
                    </a:solidFill>
                    <a:latin typeface="Arial" panose="020B0604020202020204" pitchFamily="34" charset="0"/>
                    <a:cs typeface="Arial" panose="020B0604020202020204" pitchFamily="34" charset="0"/>
                  </a:rPr>
                  <a:t>CVaR</a:t>
                </a:r>
                <a:r>
                  <a:rPr lang="en-US" altLang="zh-CN" dirty="0">
                    <a:solidFill>
                      <a:srgbClr val="131413"/>
                    </a:solidFill>
                    <a:latin typeface="Arial" panose="020B0604020202020204" pitchFamily="34" charset="0"/>
                    <a:cs typeface="Arial" panose="020B0604020202020204" pitchFamily="34" charset="0"/>
                  </a:rPr>
                  <a:t> represents a convex functional of the random variable L</a:t>
                </a:r>
                <a:r>
                  <a:rPr lang="en-US" altLang="zh-CN" baseline="0" dirty="0">
                    <a:solidFill>
                      <a:srgbClr val="131413"/>
                    </a:solidFill>
                    <a:latin typeface="Arial" panose="020B0604020202020204" pitchFamily="34" charset="0"/>
                    <a:cs typeface="Arial" panose="020B0604020202020204" pitchFamily="34" charset="0"/>
                  </a:rPr>
                  <a:t> </a:t>
                </a:r>
                <a:r>
                  <a:rPr lang="en-US" altLang="zh-CN" baseline="0" dirty="0" err="1">
                    <a:solidFill>
                      <a:srgbClr val="131413"/>
                    </a:solidFill>
                    <a:latin typeface="Arial" panose="020B0604020202020204" pitchFamily="34" charset="0"/>
                    <a:cs typeface="Arial" panose="020B0604020202020204" pitchFamily="34" charset="0"/>
                  </a:rPr>
                  <a:t>kexi</a:t>
                </a:r>
                <a:endParaRPr lang="en-US" altLang="zh-CN" baseline="0" dirty="0">
                  <a:solidFill>
                    <a:srgbClr val="131413"/>
                  </a:solidFill>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The chance  Constraint problems can be transformed this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35F78"/>
                    </a:solidFill>
                    <a:latin typeface="Arial" panose="020B0604020202020204" pitchFamily="34" charset="0"/>
                    <a:cs typeface="Arial" panose="020B0604020202020204" pitchFamily="34" charset="0"/>
                  </a:rPr>
                  <a:t>In </a:t>
                </a:r>
                <a:r>
                  <a:rPr lang="en-US" altLang="zh-CN" sz="1200" b="1" dirty="0" err="1">
                    <a:solidFill>
                      <a:srgbClr val="035F78"/>
                    </a:solidFill>
                    <a:latin typeface="Arial" panose="020B0604020202020204" pitchFamily="34" charset="0"/>
                    <a:cs typeface="Arial" panose="020B0604020202020204" pitchFamily="34" charset="0"/>
                  </a:rPr>
                  <a:t>CVaR</a:t>
                </a:r>
                <a:r>
                  <a:rPr lang="en-US" altLang="zh-CN" sz="1200" b="1" dirty="0">
                    <a:solidFill>
                      <a:srgbClr val="035F78"/>
                    </a:solidFill>
                    <a:latin typeface="Arial" panose="020B0604020202020204" pitchFamily="34" charset="0"/>
                    <a:cs typeface="Arial" panose="020B0604020202020204" pitchFamily="34" charset="0"/>
                  </a:rPr>
                  <a:t> chance constraints</a:t>
                </a:r>
                <a:r>
                  <a:rPr lang="en-US" altLang="zh-CN" sz="1200" b="1" baseline="0" dirty="0">
                    <a:solidFill>
                      <a:srgbClr val="035F78"/>
                    </a:solidFill>
                    <a:latin typeface="Arial" panose="020B0604020202020204" pitchFamily="34" charset="0"/>
                    <a:cs typeface="Arial" panose="020B0604020202020204" pitchFamily="34" charset="0"/>
                  </a:rPr>
                  <a:t> </a:t>
                </a:r>
                <a:r>
                  <a:rPr lang="en-US" altLang="zh-CN" dirty="0">
                    <a:solidFill>
                      <a:srgbClr val="131413"/>
                    </a:solidFill>
                    <a:latin typeface="Arial" panose="020B0604020202020204" pitchFamily="34" charset="0"/>
                    <a:cs typeface="Arial" panose="020B0604020202020204" pitchFamily="34" charset="0"/>
                  </a:rPr>
                  <a:t>The </a:t>
                </a:r>
                <a:r>
                  <a:rPr lang="en-US" altLang="zh-CN" dirty="0" err="1">
                    <a:solidFill>
                      <a:srgbClr val="131413"/>
                    </a:solidFill>
                    <a:latin typeface="Arial" panose="020B0604020202020204" pitchFamily="34" charset="0"/>
                    <a:cs typeface="Arial" panose="020B0604020202020204" pitchFamily="34" charset="0"/>
                  </a:rPr>
                  <a:t>CVaR</a:t>
                </a:r>
                <a:r>
                  <a:rPr lang="en-US" altLang="zh-CN" dirty="0">
                    <a:solidFill>
                      <a:srgbClr val="131413"/>
                    </a:solidFill>
                    <a:latin typeface="Arial" panose="020B0604020202020204" pitchFamily="34" charset="0"/>
                    <a:cs typeface="Arial" panose="020B0604020202020204" pitchFamily="34" charset="0"/>
                  </a:rPr>
                  <a:t> at  </a:t>
                </a:r>
                <a:r>
                  <a:rPr lang="zh-CN" altLang="en-US" i="0">
                    <a:solidFill>
                      <a:srgbClr val="131413"/>
                    </a:solidFill>
                    <a:latin typeface="Cambria Math" panose="02040503050406030204" pitchFamily="18" charset="0"/>
                  </a:rPr>
                  <a:t>𝜖</a:t>
                </a:r>
                <a:r>
                  <a:rPr lang="en-US" altLang="zh-CN" b="0" i="0">
                    <a:solidFill>
                      <a:srgbClr val="131413"/>
                    </a:solidFill>
                    <a:latin typeface="Cambria Math" panose="02040503050406030204" pitchFamily="18" charset="0"/>
                  </a:rPr>
                  <a:t> </a:t>
                </a:r>
                <a:r>
                  <a:rPr lang="en-US" altLang="zh-CN" dirty="0">
                    <a:solidFill>
                      <a:srgbClr val="131413"/>
                    </a:solidFill>
                    <a:latin typeface="Arial" panose="020B0604020202020204" pitchFamily="34" charset="0"/>
                    <a:cs typeface="Arial" panose="020B0604020202020204" pitchFamily="34" charset="0"/>
                  </a:rPr>
                  <a:t>level </a:t>
                </a:r>
                <a:r>
                  <a:rPr lang="en-US" altLang="zh-CN" i="1" dirty="0">
                    <a:solidFill>
                      <a:srgbClr val="131413"/>
                    </a:solidFill>
                    <a:latin typeface="Arial" panose="020B0604020202020204" pitchFamily="34" charset="0"/>
                    <a:cs typeface="Arial" panose="020B0604020202020204" pitchFamily="34" charset="0"/>
                  </a:rPr>
                  <a:t> </a:t>
                </a:r>
                <a:r>
                  <a:rPr lang="en-US" altLang="zh-CN" dirty="0">
                    <a:solidFill>
                      <a:srgbClr val="131413"/>
                    </a:solidFill>
                    <a:latin typeface="Arial" panose="020B0604020202020204" pitchFamily="34" charset="0"/>
                    <a:cs typeface="Arial" panose="020B0604020202020204" pitchFamily="34" charset="0"/>
                  </a:rPr>
                  <a:t>with respect to  P</a:t>
                </a:r>
                <a:r>
                  <a:rPr lang="en-US" altLang="zh-CN" baseline="0" dirty="0">
                    <a:solidFill>
                      <a:srgbClr val="131413"/>
                    </a:solidFill>
                    <a:latin typeface="Arial" panose="020B0604020202020204" pitchFamily="34" charset="0"/>
                    <a:cs typeface="Arial" panose="020B0604020202020204" pitchFamily="34" charset="0"/>
                  </a:rPr>
                  <a:t> </a:t>
                </a:r>
                <a:r>
                  <a:rPr lang="en-US" altLang="zh-CN" dirty="0">
                    <a:solidFill>
                      <a:srgbClr val="131413"/>
                    </a:solidFill>
                    <a:latin typeface="Arial" panose="020B0604020202020204" pitchFamily="34" charset="0"/>
                    <a:cs typeface="Arial" panose="020B0604020202020204" pitchFamily="34" charset="0"/>
                  </a:rPr>
                  <a:t>is defined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131413"/>
                    </a:solidFill>
                    <a:latin typeface="Arial" panose="020B0604020202020204" pitchFamily="34" charset="0"/>
                    <a:cs typeface="Arial" panose="020B0604020202020204" pitchFamily="34" charset="0"/>
                  </a:rPr>
                  <a:t>CVaR essentially evaluates the </a:t>
                </a:r>
                <a:r>
                  <a:rPr lang="en-US" altLang="zh-CN" dirty="0">
                    <a:solidFill>
                      <a:srgbClr val="FF0000"/>
                    </a:solidFill>
                    <a:latin typeface="Arial" panose="020B0604020202020204" pitchFamily="34" charset="0"/>
                    <a:cs typeface="Arial" panose="020B0604020202020204" pitchFamily="34" charset="0"/>
                  </a:rPr>
                  <a:t>conditional expectation</a:t>
                </a:r>
                <a:r>
                  <a:rPr lang="en-US" altLang="zh-CN" dirty="0">
                    <a:solidFill>
                      <a:srgbClr val="131413"/>
                    </a:solidFill>
                    <a:latin typeface="Arial" panose="020B0604020202020204" pitchFamily="34" charset="0"/>
                    <a:cs typeface="Arial" panose="020B0604020202020204" pitchFamily="34" charset="0"/>
                  </a:rPr>
                  <a:t> of loss above the </a:t>
                </a:r>
                <a:r>
                  <a:rPr lang="en-US" altLang="zh-CN" i="1" dirty="0">
                    <a:solidFill>
                      <a:srgbClr val="131413"/>
                    </a:solidFill>
                    <a:latin typeface="Arial" panose="020B0604020202020204" pitchFamily="34" charset="0"/>
                    <a:cs typeface="Arial" panose="020B0604020202020204" pitchFamily="34" charset="0"/>
                  </a:rPr>
                  <a:t>(</a:t>
                </a:r>
                <a:r>
                  <a:rPr lang="en-US" altLang="zh-CN" dirty="0">
                    <a:solidFill>
                      <a:srgbClr val="131413"/>
                    </a:solidFill>
                    <a:latin typeface="Arial" panose="020B0604020202020204" pitchFamily="34" charset="0"/>
                    <a:cs typeface="Arial" panose="020B0604020202020204" pitchFamily="34" charset="0"/>
                  </a:rPr>
                  <a:t>1 −</a:t>
                </a:r>
                <a:r>
                  <a:rPr lang="zh-CN" altLang="en-US" i="0">
                    <a:solidFill>
                      <a:srgbClr val="131413"/>
                    </a:solidFill>
                    <a:latin typeface="Cambria Math" panose="02040503050406030204" pitchFamily="18" charset="0"/>
                  </a:rPr>
                  <a:t>𝜖</a:t>
                </a:r>
                <a:r>
                  <a:rPr lang="en-US" altLang="zh-CN" i="1" dirty="0">
                    <a:solidFill>
                      <a:srgbClr val="131413"/>
                    </a:solidFill>
                    <a:latin typeface="Arial" panose="020B0604020202020204" pitchFamily="34" charset="0"/>
                    <a:cs typeface="Arial" panose="020B0604020202020204" pitchFamily="34" charset="0"/>
                  </a:rPr>
                  <a:t>)</a:t>
                </a:r>
                <a:r>
                  <a:rPr lang="en-US" altLang="zh-CN" dirty="0">
                    <a:solidFill>
                      <a:srgbClr val="131413"/>
                    </a:solidFill>
                    <a:latin typeface="Arial" panose="020B0604020202020204" pitchFamily="34" charset="0"/>
                    <a:cs typeface="Arial" panose="020B0604020202020204" pitchFamily="34" charset="0"/>
                  </a:rPr>
                  <a:t>-quantile of the loss distribution. It can be shown that </a:t>
                </a:r>
                <a:r>
                  <a:rPr lang="en-US" altLang="zh-CN" dirty="0" err="1">
                    <a:solidFill>
                      <a:srgbClr val="131413"/>
                    </a:solidFill>
                    <a:latin typeface="Arial" panose="020B0604020202020204" pitchFamily="34" charset="0"/>
                    <a:cs typeface="Arial" panose="020B0604020202020204" pitchFamily="34" charset="0"/>
                  </a:rPr>
                  <a:t>CVaR</a:t>
                </a:r>
                <a:r>
                  <a:rPr lang="en-US" altLang="zh-CN" dirty="0">
                    <a:solidFill>
                      <a:srgbClr val="131413"/>
                    </a:solidFill>
                    <a:latin typeface="Arial" panose="020B0604020202020204" pitchFamily="34" charset="0"/>
                    <a:cs typeface="Arial" panose="020B0604020202020204" pitchFamily="34" charset="0"/>
                  </a:rPr>
                  <a:t> represents a convex functional of the random variable L</a:t>
                </a:r>
                <a:r>
                  <a:rPr lang="en-US" altLang="zh-CN" baseline="0" dirty="0">
                    <a:solidFill>
                      <a:srgbClr val="131413"/>
                    </a:solidFill>
                    <a:latin typeface="Arial" panose="020B0604020202020204" pitchFamily="34" charset="0"/>
                    <a:cs typeface="Arial" panose="020B0604020202020204" pitchFamily="34" charset="0"/>
                  </a:rPr>
                  <a:t> </a:t>
                </a:r>
                <a:r>
                  <a:rPr lang="en-US" altLang="zh-CN" baseline="0" dirty="0" err="1">
                    <a:solidFill>
                      <a:srgbClr val="131413"/>
                    </a:solidFill>
                    <a:latin typeface="Arial" panose="020B0604020202020204" pitchFamily="34" charset="0"/>
                    <a:cs typeface="Arial" panose="020B0604020202020204" pitchFamily="34" charset="0"/>
                  </a:rPr>
                  <a:t>kexi</a:t>
                </a:r>
                <a:endParaRPr lang="en-US" altLang="zh-CN" baseline="0" dirty="0">
                  <a:solidFill>
                    <a:srgbClr val="131413"/>
                  </a:solidFill>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The chance  Constraint problems can be transformed this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48</a:t>
            </a:fld>
            <a:endParaRPr lang="zh-CN" altLang="en-US"/>
          </a:p>
        </p:txBody>
      </p:sp>
    </p:spTree>
    <p:extLst>
      <p:ext uri="{BB962C8B-B14F-4D97-AF65-F5344CB8AC3E}">
        <p14:creationId xmlns:p14="http://schemas.microsoft.com/office/powerpoint/2010/main" val="451797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b="1" dirty="0">
                    <a:solidFill>
                      <a:srgbClr val="035F78"/>
                    </a:solidFill>
                    <a:latin typeface="Arial" panose="020B0604020202020204" pitchFamily="34" charset="0"/>
                    <a:cs typeface="Arial" panose="020B0604020202020204" pitchFamily="34" charset="0"/>
                  </a:rPr>
                  <a:t>Now I will introduce the application 1 : A Robust Design for Ultra Reliable Ambient Backscatter Communication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In this system model, Ambient backscatter system consisting of a power station, a single antenna reader and K single-antenna tags.</a:t>
                </a:r>
                <a:r>
                  <a:rPr lang="en-US" altLang="zh-CN" b="1" dirty="0">
                    <a:cs typeface="Arial" panose="020B0604020202020204" pitchFamily="34" charset="0"/>
                  </a:rPr>
                  <a:t> The signal received at the reader from the </a:t>
                </a:r>
                <a14:m>
                  <m:oMath xmlns:m="http://schemas.openxmlformats.org/officeDocument/2006/math">
                    <m:r>
                      <a:rPr lang="en-US" altLang="zh-CN" b="1" i="1" dirty="0" smtClean="0">
                        <a:latin typeface="Cambria Math" panose="02040503050406030204" pitchFamily="18" charset="0"/>
                      </a:rPr>
                      <m:t>𝒌</m:t>
                    </m:r>
                  </m:oMath>
                </a14:m>
                <a:r>
                  <a:rPr lang="en-US" altLang="zh-CN" b="1" dirty="0">
                    <a:cs typeface="Arial" panose="020B0604020202020204" pitchFamily="34" charset="0"/>
                  </a:rPr>
                  <a:t>-</a:t>
                </a:r>
                <a:r>
                  <a:rPr lang="en-US" altLang="zh-CN" b="1" dirty="0" err="1">
                    <a:cs typeface="Arial" panose="020B0604020202020204" pitchFamily="34" charset="0"/>
                  </a:rPr>
                  <a:t>th</a:t>
                </a:r>
                <a:r>
                  <a:rPr lang="en-US" altLang="zh-CN" b="1" dirty="0">
                    <a:cs typeface="Arial" panose="020B0604020202020204" pitchFamily="34" charset="0"/>
                  </a:rPr>
                  <a:t> tag is </a:t>
                </a:r>
                <a:r>
                  <a:rPr lang="en-US" altLang="zh-CN" b="1" dirty="0" err="1">
                    <a:cs typeface="Arial" panose="020B0604020202020204" pitchFamily="34" charset="0"/>
                  </a:rPr>
                  <a:t>y_Rk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The total energy harvested by the </a:t>
                </a:r>
                <a14:m>
                  <m:oMath xmlns:m="http://schemas.openxmlformats.org/officeDocument/2006/math">
                    <m:r>
                      <a:rPr lang="en-US" altLang="zh-CN" b="1" dirty="0">
                        <a:latin typeface="Cambria Math" panose="02040503050406030204" pitchFamily="18" charset="0"/>
                        <a:sym typeface="宋体" pitchFamily="2" charset="-122"/>
                      </a:rPr>
                      <m:t>𝒌</m:t>
                    </m:r>
                  </m:oMath>
                </a14:m>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during the whole frame is </a:t>
                </a:r>
                <a:r>
                  <a:rPr lang="en-US" altLang="zh-CN" b="1" dirty="0" err="1">
                    <a:cs typeface="Arial" panose="020B0604020202020204" pitchFamily="34" charset="0"/>
                    <a:sym typeface="宋体" pitchFamily="2" charset="-122"/>
                  </a:rPr>
                  <a:t>E</a:t>
                </a:r>
                <a:r>
                  <a:rPr lang="en-US" altLang="zh-CN" b="1" dirty="0" err="1">
                    <a:cs typeface="Arial" panose="020B0604020202020204" pitchFamily="34" charset="0"/>
                  </a:rPr>
                  <a:t>_Hk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 The achievable throughput of the </a:t>
                </a:r>
                <a14:m>
                  <m:oMath xmlns:m="http://schemas.openxmlformats.org/officeDocument/2006/math">
                    <m:r>
                      <a:rPr lang="en-US" altLang="zh-CN" b="1" i="1" dirty="0" smtClean="0">
                        <a:latin typeface="Cambria Math" panose="02040503050406030204" pitchFamily="18" charset="0"/>
                        <a:sym typeface="宋体" pitchFamily="2" charset="-122"/>
                      </a:rPr>
                      <m:t>𝒌</m:t>
                    </m:r>
                  </m:oMath>
                </a14:m>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a:t>
                </a:r>
                <a:r>
                  <a:rPr lang="en-US" altLang="zh-CN" b="1" dirty="0" err="1">
                    <a:cs typeface="Arial" panose="020B0604020202020204" pitchFamily="34" charset="0"/>
                    <a:sym typeface="宋体" pitchFamily="2" charset="-122"/>
                  </a:rPr>
                  <a:t>R_k</a:t>
                </a: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solidFill>
                    <a:srgbClr val="FFFFFF"/>
                  </a:solidFill>
                  <a:ea typeface="微软雅黑" panose="020B0503020204020204" pitchFamily="34" charset="-122"/>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r>
                  <a:rPr lang="en-US" altLang="zh-CN" sz="1200" b="1" dirty="0">
                    <a:solidFill>
                      <a:srgbClr val="035F78"/>
                    </a:solidFill>
                    <a:latin typeface="Arial" panose="020B0604020202020204" pitchFamily="34" charset="0"/>
                    <a:cs typeface="Arial" panose="020B0604020202020204" pitchFamily="34" charset="0"/>
                  </a:rPr>
                  <a:t>Now I will introduce the application 1 : A Robust Design for Ultra Reliable Ambient Backscatter Communication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In this system model, Ambient backscatter system consisting of a power station, a single antenna reader and K single-antenna tags.</a:t>
                </a:r>
                <a:r>
                  <a:rPr lang="en-US" altLang="zh-CN" b="1" dirty="0">
                    <a:cs typeface="Arial" panose="020B0604020202020204" pitchFamily="34" charset="0"/>
                  </a:rPr>
                  <a:t> The signal received at the reader from the </a:t>
                </a:r>
                <a:r>
                  <a:rPr lang="en-US" altLang="zh-CN" b="1" i="0" dirty="0">
                    <a:latin typeface="Cambria Math" panose="02040503050406030204" pitchFamily="18" charset="0"/>
                  </a:rPr>
                  <a:t>𝒌</a:t>
                </a:r>
                <a:r>
                  <a:rPr lang="en-US" altLang="zh-CN" b="1" dirty="0">
                    <a:cs typeface="Arial" panose="020B0604020202020204" pitchFamily="34" charset="0"/>
                  </a:rPr>
                  <a:t>-</a:t>
                </a:r>
                <a:r>
                  <a:rPr lang="en-US" altLang="zh-CN" b="1" dirty="0" err="1">
                    <a:cs typeface="Arial" panose="020B0604020202020204" pitchFamily="34" charset="0"/>
                  </a:rPr>
                  <a:t>th</a:t>
                </a:r>
                <a:r>
                  <a:rPr lang="en-US" altLang="zh-CN" b="1" dirty="0">
                    <a:cs typeface="Arial" panose="020B0604020202020204" pitchFamily="34" charset="0"/>
                  </a:rPr>
                  <a:t> tag is </a:t>
                </a:r>
                <a:r>
                  <a:rPr lang="en-US" altLang="zh-CN" b="1" dirty="0" err="1">
                    <a:cs typeface="Arial" panose="020B0604020202020204" pitchFamily="34" charset="0"/>
                  </a:rPr>
                  <a:t>y_Rk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The total energy harvested by the </a:t>
                </a:r>
                <a:r>
                  <a:rPr lang="en-US" altLang="zh-CN" b="1" i="0" dirty="0">
                    <a:latin typeface="Cambria Math" panose="02040503050406030204" pitchFamily="18" charset="0"/>
                    <a:sym typeface="宋体" pitchFamily="2" charset="-122"/>
                  </a:rPr>
                  <a:t>𝒌</a:t>
                </a:r>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during the whole frame is </a:t>
                </a:r>
                <a:r>
                  <a:rPr lang="en-US" altLang="zh-CN" b="1" dirty="0" err="1">
                    <a:cs typeface="Arial" panose="020B0604020202020204" pitchFamily="34" charset="0"/>
                    <a:sym typeface="宋体" pitchFamily="2" charset="-122"/>
                  </a:rPr>
                  <a:t>E</a:t>
                </a:r>
                <a:r>
                  <a:rPr lang="en-US" altLang="zh-CN" b="1" dirty="0" err="1">
                    <a:cs typeface="Arial" panose="020B0604020202020204" pitchFamily="34" charset="0"/>
                  </a:rPr>
                  <a:t>_Hk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 The achievable throughput of the </a:t>
                </a:r>
                <a:r>
                  <a:rPr lang="en-US" altLang="zh-CN" b="1" i="0" dirty="0">
                    <a:latin typeface="Cambria Math" panose="02040503050406030204" pitchFamily="18" charset="0"/>
                    <a:sym typeface="宋体" pitchFamily="2" charset="-122"/>
                  </a:rPr>
                  <a:t>𝒌</a:t>
                </a:r>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a:t>
                </a:r>
                <a:r>
                  <a:rPr lang="en-US" altLang="zh-CN" b="1" dirty="0" err="1">
                    <a:cs typeface="Arial" panose="020B0604020202020204" pitchFamily="34" charset="0"/>
                    <a:sym typeface="宋体" pitchFamily="2" charset="-122"/>
                  </a:rPr>
                  <a:t>R_k</a:t>
                </a: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solidFill>
                    <a:srgbClr val="FFFFFF"/>
                  </a:solidFill>
                  <a:ea typeface="微软雅黑" panose="020B0503020204020204" pitchFamily="34" charset="-122"/>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49</a:t>
            </a:fld>
            <a:endParaRPr lang="zh-CN" altLang="en-US"/>
          </a:p>
        </p:txBody>
      </p:sp>
    </p:spTree>
    <p:extLst>
      <p:ext uri="{BB962C8B-B14F-4D97-AF65-F5344CB8AC3E}">
        <p14:creationId xmlns:p14="http://schemas.microsoft.com/office/powerpoint/2010/main" val="150105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随机规划，假设随机参数的概率分布已知，这个分布可能是从历史数据中推断出来的，目标是找到一个决策</a:t>
            </a:r>
            <a:r>
              <a:rPr lang="en-US" altLang="zh-CN" dirty="0"/>
              <a:t>x</a:t>
            </a:r>
            <a:r>
              <a:rPr lang="zh-CN" altLang="en-US" dirty="0"/>
              <a:t>来优化一个期望值形式的目标函数。也就是说它的不确定集是一个概率分布。</a:t>
            </a:r>
            <a:endParaRPr lang="en-US" altLang="zh-CN" dirty="0"/>
          </a:p>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鲁棒优化假设随机参数概率分布未知，但知道其波动范围，也就是知道它所有的取值，这个波动范围就是它的不确定集，目标函数是对不确定集中最差的情况进行优化，即</a:t>
            </a:r>
            <a:r>
              <a:rPr lang="en-US" dirty="0"/>
              <a:t>wors</a:t>
            </a:r>
            <a:r>
              <a:rPr lang="en-US" altLang="zh-CN" dirty="0"/>
              <a:t>t</a:t>
            </a:r>
            <a:r>
              <a:rPr lang="en-US" dirty="0"/>
              <a:t>-case scenario。</a:t>
            </a:r>
            <a:r>
              <a:rPr lang="zh-CN" altLang="en-US" dirty="0"/>
              <a:t>找到的这个决策</a:t>
            </a:r>
            <a:r>
              <a:rPr lang="en-US" altLang="zh-CN" dirty="0"/>
              <a:t>x</a:t>
            </a:r>
            <a:r>
              <a:rPr lang="zh-CN" altLang="en-US" dirty="0"/>
              <a:t>，对于不确定集中的所有情况都要成立。可以看出鲁棒优化是相对保守的一种优化方法。</a:t>
            </a:r>
            <a:endParaRPr lang="en-US" dirty="0"/>
          </a:p>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分布鲁棒优化结合了随机规划和鲁棒优化，假定不仅随机参数是不确定的，随机参数服从的概率分布也具有不确定性。它参数的不确定集不需要包含类似于鲁棒优化中的所有的取值，只需要包含一部分。这里就出现了两种特殊情况，第一，如果它的不确定集小到只包含了随机参数的真实分布，那个它就会变成随机规划；如果不确定集大到包含了所有可能的取值情况，如果取值都是被鲁棒优化的不确定集所支持的，那么分布式鲁棒优化又会变成鲁棒优化。分布式鲁棒优化没有鲁棒优化那么保守。</a:t>
            </a:r>
          </a:p>
          <a:p>
            <a:pPr marL="0" marR="0" lvl="0" indent="0" algn="l" defTabSz="0" rtl="0" eaLnBrk="0" fontAlgn="base" latinLnBrk="0" hangingPunct="0">
              <a:lnSpc>
                <a:spcPct val="100000"/>
              </a:lnSpc>
              <a:spcBef>
                <a:spcPct val="30000"/>
              </a:spcBef>
              <a:spcAft>
                <a:spcPct val="0"/>
              </a:spcAft>
              <a:buClrTx/>
              <a:buSzTx/>
              <a:buFontTx/>
              <a:buNone/>
              <a:tabLst/>
              <a:defRPr/>
            </a:pPr>
            <a:endParaRPr lang="zh-CN" altLang="en-US" dirty="0"/>
          </a:p>
          <a:p>
            <a:endParaRPr 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a:t>
            </a:fld>
            <a:endParaRPr lang="zh-CN" altLang="en-US"/>
          </a:p>
        </p:txBody>
      </p:sp>
    </p:spTree>
    <p:extLst>
      <p:ext uri="{BB962C8B-B14F-4D97-AF65-F5344CB8AC3E}">
        <p14:creationId xmlns:p14="http://schemas.microsoft.com/office/powerpoint/2010/main" val="3598476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solidFill>
                    <a:srgbClr val="FFFFFF"/>
                  </a:solidFill>
                  <a:ea typeface="微软雅黑" panose="020B0503020204020204" pitchFamily="34" charset="-122"/>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r>
                  <a:rPr lang="en-US" altLang="zh-CN" sz="1200" b="1" dirty="0">
                    <a:solidFill>
                      <a:srgbClr val="035F78"/>
                    </a:solidFill>
                    <a:latin typeface="Arial" panose="020B0604020202020204" pitchFamily="34" charset="0"/>
                    <a:cs typeface="Arial" panose="020B0604020202020204" pitchFamily="34" charset="0"/>
                  </a:rPr>
                  <a:t>Now I will introduce the application 1 : A Robust Design for Ultra Reliable Ambient Backscatter Communication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In this system model, Ambient backscatter system consisting of a power station, a single antenna reader and K single-antenna tags.</a:t>
                </a:r>
                <a:r>
                  <a:rPr lang="en-US" altLang="zh-CN" b="1" dirty="0">
                    <a:cs typeface="Arial" panose="020B0604020202020204" pitchFamily="34" charset="0"/>
                  </a:rPr>
                  <a:t> The signal received at the reader from the </a:t>
                </a:r>
                <a:r>
                  <a:rPr lang="en-US" altLang="zh-CN" b="1" i="0" dirty="0">
                    <a:latin typeface="Cambria Math" panose="02040503050406030204" pitchFamily="18" charset="0"/>
                  </a:rPr>
                  <a:t>𝒌</a:t>
                </a:r>
                <a:r>
                  <a:rPr lang="en-US" altLang="zh-CN" b="1" dirty="0">
                    <a:cs typeface="Arial" panose="020B0604020202020204" pitchFamily="34" charset="0"/>
                  </a:rPr>
                  <a:t>-</a:t>
                </a:r>
                <a:r>
                  <a:rPr lang="en-US" altLang="zh-CN" b="1" dirty="0" err="1">
                    <a:cs typeface="Arial" panose="020B0604020202020204" pitchFamily="34" charset="0"/>
                  </a:rPr>
                  <a:t>th</a:t>
                </a:r>
                <a:r>
                  <a:rPr lang="en-US" altLang="zh-CN" b="1" dirty="0">
                    <a:cs typeface="Arial" panose="020B0604020202020204" pitchFamily="34" charset="0"/>
                  </a:rPr>
                  <a:t> tag is </a:t>
                </a:r>
                <a:r>
                  <a:rPr lang="en-US" altLang="zh-CN" b="1" dirty="0" err="1">
                    <a:cs typeface="Arial" panose="020B0604020202020204" pitchFamily="34" charset="0"/>
                  </a:rPr>
                  <a:t>y_Rk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The total energy harvested by the </a:t>
                </a:r>
                <a:r>
                  <a:rPr lang="en-US" altLang="zh-CN" b="1" i="0" dirty="0">
                    <a:latin typeface="Cambria Math" panose="02040503050406030204" pitchFamily="18" charset="0"/>
                    <a:sym typeface="宋体" pitchFamily="2" charset="-122"/>
                  </a:rPr>
                  <a:t>𝒌</a:t>
                </a:r>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during the whole frame is </a:t>
                </a:r>
                <a:r>
                  <a:rPr lang="en-US" altLang="zh-CN" b="1" dirty="0" err="1">
                    <a:cs typeface="Arial" panose="020B0604020202020204" pitchFamily="34" charset="0"/>
                    <a:sym typeface="宋体" pitchFamily="2" charset="-122"/>
                  </a:rPr>
                  <a:t>E</a:t>
                </a:r>
                <a:r>
                  <a:rPr lang="en-US" altLang="zh-CN" b="1" dirty="0" err="1">
                    <a:cs typeface="Arial" panose="020B0604020202020204" pitchFamily="34" charset="0"/>
                  </a:rPr>
                  <a:t>_Hk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 The achievable throughput of the </a:t>
                </a:r>
                <a:r>
                  <a:rPr lang="en-US" altLang="zh-CN" b="1" i="0" dirty="0">
                    <a:latin typeface="Cambria Math" panose="02040503050406030204" pitchFamily="18" charset="0"/>
                    <a:sym typeface="宋体" pitchFamily="2" charset="-122"/>
                  </a:rPr>
                  <a:t>𝒌</a:t>
                </a:r>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a:t>
                </a:r>
                <a:r>
                  <a:rPr lang="en-US" altLang="zh-CN" b="1" dirty="0" err="1">
                    <a:cs typeface="Arial" panose="020B0604020202020204" pitchFamily="34" charset="0"/>
                    <a:sym typeface="宋体" pitchFamily="2" charset="-122"/>
                  </a:rPr>
                  <a:t>R_k</a:t>
                </a: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solidFill>
                    <a:srgbClr val="FFFFFF"/>
                  </a:solidFill>
                  <a:ea typeface="微软雅黑" panose="020B0503020204020204" pitchFamily="34" charset="-122"/>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50</a:t>
            </a:fld>
            <a:endParaRPr lang="zh-CN" altLang="en-US"/>
          </a:p>
        </p:txBody>
      </p:sp>
    </p:spTree>
    <p:extLst>
      <p:ext uri="{BB962C8B-B14F-4D97-AF65-F5344CB8AC3E}">
        <p14:creationId xmlns:p14="http://schemas.microsoft.com/office/powerpoint/2010/main" val="22293597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b="1" dirty="0">
                    <a:solidFill>
                      <a:srgbClr val="035F78"/>
                    </a:solidFill>
                    <a:latin typeface="Arial" panose="020B0604020202020204" pitchFamily="34" charset="0"/>
                    <a:cs typeface="Arial" panose="020B0604020202020204" pitchFamily="34" charset="0"/>
                  </a:rPr>
                  <a:t>Now I will introduce the application 1 : A Robust Design for Ultra Reliable Ambient Backscatter Communication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In this system model, Ambient backscatter system consisting of a power station, a single antenna reader and K single-antenna tags.</a:t>
                </a:r>
                <a:r>
                  <a:rPr lang="en-US" altLang="zh-CN" b="1" dirty="0">
                    <a:cs typeface="Arial" panose="020B0604020202020204" pitchFamily="34" charset="0"/>
                  </a:rPr>
                  <a:t> The signal received at the reader from the </a:t>
                </a:r>
                <a14:m>
                  <m:oMath xmlns:m="http://schemas.openxmlformats.org/officeDocument/2006/math">
                    <m:r>
                      <a:rPr lang="en-US" altLang="zh-CN" b="1" i="1" dirty="0" smtClean="0">
                        <a:latin typeface="Cambria Math" panose="02040503050406030204" pitchFamily="18" charset="0"/>
                      </a:rPr>
                      <m:t>𝒌</m:t>
                    </m:r>
                  </m:oMath>
                </a14:m>
                <a:r>
                  <a:rPr lang="en-US" altLang="zh-CN" b="1" dirty="0">
                    <a:cs typeface="Arial" panose="020B0604020202020204" pitchFamily="34" charset="0"/>
                  </a:rPr>
                  <a:t>-</a:t>
                </a:r>
                <a:r>
                  <a:rPr lang="en-US" altLang="zh-CN" b="1" dirty="0" err="1">
                    <a:cs typeface="Arial" panose="020B0604020202020204" pitchFamily="34" charset="0"/>
                  </a:rPr>
                  <a:t>th</a:t>
                </a:r>
                <a:r>
                  <a:rPr lang="en-US" altLang="zh-CN" b="1" dirty="0">
                    <a:cs typeface="Arial" panose="020B0604020202020204" pitchFamily="34" charset="0"/>
                  </a:rPr>
                  <a:t> tag is </a:t>
                </a:r>
                <a:r>
                  <a:rPr lang="en-US" altLang="zh-CN" b="1" dirty="0" err="1">
                    <a:cs typeface="Arial" panose="020B0604020202020204" pitchFamily="34" charset="0"/>
                  </a:rPr>
                  <a:t>y_Rk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The total energy harvested by the </a:t>
                </a:r>
                <a14:m>
                  <m:oMath xmlns:m="http://schemas.openxmlformats.org/officeDocument/2006/math">
                    <m:r>
                      <a:rPr lang="en-US" altLang="zh-CN" b="1" dirty="0">
                        <a:latin typeface="Cambria Math" panose="02040503050406030204" pitchFamily="18" charset="0"/>
                        <a:sym typeface="宋体" pitchFamily="2" charset="-122"/>
                      </a:rPr>
                      <m:t>𝒌</m:t>
                    </m:r>
                  </m:oMath>
                </a14:m>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during the whole frame is </a:t>
                </a:r>
                <a:r>
                  <a:rPr lang="en-US" altLang="zh-CN" b="1" dirty="0" err="1">
                    <a:cs typeface="Arial" panose="020B0604020202020204" pitchFamily="34" charset="0"/>
                    <a:sym typeface="宋体" pitchFamily="2" charset="-122"/>
                  </a:rPr>
                  <a:t>E</a:t>
                </a:r>
                <a:r>
                  <a:rPr lang="en-US" altLang="zh-CN" b="1" dirty="0" err="1">
                    <a:cs typeface="Arial" panose="020B0604020202020204" pitchFamily="34" charset="0"/>
                  </a:rPr>
                  <a:t>_Hk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 The achievable throughput of the </a:t>
                </a:r>
                <a14:m>
                  <m:oMath xmlns:m="http://schemas.openxmlformats.org/officeDocument/2006/math">
                    <m:r>
                      <a:rPr lang="en-US" altLang="zh-CN" b="1" i="1" dirty="0" smtClean="0">
                        <a:latin typeface="Cambria Math" panose="02040503050406030204" pitchFamily="18" charset="0"/>
                        <a:sym typeface="宋体" pitchFamily="2" charset="-122"/>
                      </a:rPr>
                      <m:t>𝒌</m:t>
                    </m:r>
                  </m:oMath>
                </a14:m>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a:t>
                </a:r>
                <a:r>
                  <a:rPr lang="en-US" altLang="zh-CN" b="1" dirty="0" err="1">
                    <a:cs typeface="Arial" panose="020B0604020202020204" pitchFamily="34" charset="0"/>
                    <a:sym typeface="宋体" pitchFamily="2" charset="-122"/>
                  </a:rPr>
                  <a:t>R_k</a:t>
                </a: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solidFill>
                    <a:srgbClr val="FFFFFF"/>
                  </a:solidFill>
                  <a:ea typeface="微软雅黑" panose="020B0503020204020204" pitchFamily="34" charset="-122"/>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endParaRPr lang="zh-CN" altLang="en-US" dirty="0"/>
              </a:p>
            </p:txBody>
          </p:sp>
        </mc:Choice>
        <mc:Fallback xmlns="">
          <p:sp>
            <p:nvSpPr>
              <p:cNvPr id="3" name="备注占位符 2"/>
              <p:cNvSpPr>
                <a:spLocks noGrp="1"/>
              </p:cNvSpPr>
              <p:nvPr>
                <p:ph type="body" idx="1"/>
              </p:nvPr>
            </p:nvSpPr>
            <p:spPr/>
            <p:txBody>
              <a:bodyPr/>
              <a:lstStyle/>
              <a:p>
                <a:r>
                  <a:rPr lang="en-US" altLang="zh-CN" sz="1200" b="1" dirty="0">
                    <a:solidFill>
                      <a:srgbClr val="035F78"/>
                    </a:solidFill>
                    <a:latin typeface="Arial" panose="020B0604020202020204" pitchFamily="34" charset="0"/>
                    <a:cs typeface="Arial" panose="020B0604020202020204" pitchFamily="34" charset="0"/>
                  </a:rPr>
                  <a:t>Now I will introduce the application 1 : A Robust Design for Ultra Reliable Ambient Backscatter Communication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In this system model, Ambient backscatter system consisting of a power station, a single antenna reader and K single-antenna tags.</a:t>
                </a:r>
                <a:r>
                  <a:rPr lang="en-US" altLang="zh-CN" b="1" dirty="0">
                    <a:cs typeface="Arial" panose="020B0604020202020204" pitchFamily="34" charset="0"/>
                  </a:rPr>
                  <a:t> The signal received at the reader from the </a:t>
                </a:r>
                <a:r>
                  <a:rPr lang="en-US" altLang="zh-CN" b="1" i="0" dirty="0">
                    <a:latin typeface="Cambria Math" panose="02040503050406030204" pitchFamily="18" charset="0"/>
                  </a:rPr>
                  <a:t>𝒌</a:t>
                </a:r>
                <a:r>
                  <a:rPr lang="en-US" altLang="zh-CN" b="1" dirty="0">
                    <a:cs typeface="Arial" panose="020B0604020202020204" pitchFamily="34" charset="0"/>
                  </a:rPr>
                  <a:t>-</a:t>
                </a:r>
                <a:r>
                  <a:rPr lang="en-US" altLang="zh-CN" b="1" dirty="0" err="1">
                    <a:cs typeface="Arial" panose="020B0604020202020204" pitchFamily="34" charset="0"/>
                  </a:rPr>
                  <a:t>th</a:t>
                </a:r>
                <a:r>
                  <a:rPr lang="en-US" altLang="zh-CN" b="1" dirty="0">
                    <a:cs typeface="Arial" panose="020B0604020202020204" pitchFamily="34" charset="0"/>
                  </a:rPr>
                  <a:t> tag is </a:t>
                </a:r>
                <a:r>
                  <a:rPr lang="en-US" altLang="zh-CN" b="1" dirty="0" err="1">
                    <a:cs typeface="Arial" panose="020B0604020202020204" pitchFamily="34" charset="0"/>
                  </a:rPr>
                  <a:t>y_Rk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The total energy harvested by the </a:t>
                </a:r>
                <a:r>
                  <a:rPr lang="en-US" altLang="zh-CN" b="1" i="0" dirty="0">
                    <a:latin typeface="Cambria Math" panose="02040503050406030204" pitchFamily="18" charset="0"/>
                    <a:sym typeface="宋体" pitchFamily="2" charset="-122"/>
                  </a:rPr>
                  <a:t>𝒌</a:t>
                </a:r>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during the whole frame is </a:t>
                </a:r>
                <a:r>
                  <a:rPr lang="en-US" altLang="zh-CN" b="1" dirty="0" err="1">
                    <a:cs typeface="Arial" panose="020B0604020202020204" pitchFamily="34" charset="0"/>
                    <a:sym typeface="宋体" pitchFamily="2" charset="-122"/>
                  </a:rPr>
                  <a:t>E</a:t>
                </a:r>
                <a:r>
                  <a:rPr lang="en-US" altLang="zh-CN" b="1" dirty="0" err="1">
                    <a:cs typeface="Arial" panose="020B0604020202020204" pitchFamily="34" charset="0"/>
                  </a:rPr>
                  <a:t>_Hk</a:t>
                </a:r>
                <a:r>
                  <a:rPr lang="en-US" altLang="zh-CN" b="1" baseline="0" dirty="0">
                    <a:cs typeface="Arial" panose="020B0604020202020204" pitchFamily="34" charset="0"/>
                  </a:rPr>
                  <a:t> </a:t>
                </a:r>
                <a:r>
                  <a:rPr lang="en-US" altLang="zh-CN" b="1" dirty="0">
                    <a:cs typeface="Arial" panose="020B0604020202020204" pitchFamily="34" charset="0"/>
                    <a:sym typeface="宋体" pitchFamily="2" charset="-122"/>
                  </a:rPr>
                  <a:t> The achievable throughput of the </a:t>
                </a:r>
                <a:r>
                  <a:rPr lang="en-US" altLang="zh-CN" b="1" i="0" dirty="0">
                    <a:latin typeface="Cambria Math" panose="02040503050406030204" pitchFamily="18" charset="0"/>
                    <a:sym typeface="宋体" pitchFamily="2" charset="-122"/>
                  </a:rPr>
                  <a:t>𝒌</a:t>
                </a:r>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a:t>
                </a:r>
                <a:r>
                  <a:rPr lang="en-US" altLang="zh-CN" b="1" dirty="0" err="1">
                    <a:cs typeface="Arial" panose="020B0604020202020204" pitchFamily="34" charset="0"/>
                    <a:sym typeface="宋体" pitchFamily="2" charset="-122"/>
                  </a:rPr>
                  <a:t>R_k</a:t>
                </a: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1" dirty="0">
                  <a:solidFill>
                    <a:srgbClr val="FFFFFF"/>
                  </a:solidFill>
                  <a:ea typeface="微软雅黑" panose="020B0503020204020204" pitchFamily="34" charset="-122"/>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51</a:t>
            </a:fld>
            <a:endParaRPr lang="zh-CN" altLang="en-US"/>
          </a:p>
        </p:txBody>
      </p:sp>
    </p:spTree>
    <p:extLst>
      <p:ext uri="{BB962C8B-B14F-4D97-AF65-F5344CB8AC3E}">
        <p14:creationId xmlns:p14="http://schemas.microsoft.com/office/powerpoint/2010/main" val="804252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Our objective is to maximize the minimum user rate among all the tags by jointly optimizing the backscatter time allocation vector where </a:t>
            </a:r>
            <a:r>
              <a:rPr lang="en-US" altLang="zh-CN" sz="1800" b="0" i="0" u="none" strike="noStrike" baseline="0" dirty="0" err="1">
                <a:latin typeface="CMMI10"/>
              </a:rPr>
              <a:t>R</a:t>
            </a:r>
            <a:r>
              <a:rPr lang="en-US" altLang="zh-CN" sz="1800" b="0" i="0" u="none" strike="noStrike" baseline="0" dirty="0" err="1">
                <a:latin typeface="NimbusRomNo9L-Regu"/>
              </a:rPr>
              <a:t>min</a:t>
            </a:r>
            <a:r>
              <a:rPr lang="en-US" altLang="zh-CN" sz="1800" b="0" i="0" u="none" strike="noStrike" baseline="0" dirty="0">
                <a:latin typeface="NimbusRomNo9L-Regu"/>
              </a:rPr>
              <a:t> is the minimum individual throughput. </a:t>
            </a:r>
            <a:r>
              <a:rPr lang="en-US" altLang="zh-CN" sz="2800" b="1" i="0" u="none" strike="noStrike" dirty="0">
                <a:solidFill>
                  <a:srgbClr val="2B77C5"/>
                </a:solidFill>
                <a:effectLst/>
                <a:latin typeface="Arial" panose="020B0604020202020204" pitchFamily="34" charset="0"/>
              </a:rPr>
              <a:t>Inequation</a:t>
            </a:r>
            <a:r>
              <a:rPr lang="en-US" altLang="zh-CN" sz="1800" b="0" i="0" u="none" strike="noStrike" baseline="0" dirty="0">
                <a:latin typeface="NimbusRomNo9L-Regu"/>
              </a:rPr>
              <a:t>(1) is the throughput chance constraint, which means the throughput of each tag should meet the minimum throughput requirement with the probability at least </a:t>
            </a:r>
            <a:r>
              <a:rPr lang="en-US" altLang="zh-CN" sz="1800" b="0" i="0" u="none" strike="noStrike" baseline="0" dirty="0">
                <a:latin typeface="CMR10"/>
              </a:rPr>
              <a:t>1</a:t>
            </a:r>
            <a:r>
              <a:rPr lang="en-US" altLang="zh-CN" sz="1800" b="0" i="0" u="none" strike="noStrike" baseline="0" dirty="0">
                <a:latin typeface="CMSY10"/>
              </a:rPr>
              <a:t>-\epsilon 1 </a:t>
            </a:r>
            <a:r>
              <a:rPr lang="en-US" altLang="zh-CN" sz="1800" b="0" i="0" u="none" strike="noStrike" baseline="0" dirty="0">
                <a:latin typeface="NimbusRomNo9L-Regu"/>
              </a:rPr>
              <a:t>in the presence of channel uncertainties. </a:t>
            </a:r>
            <a:r>
              <a:rPr lang="en-US" altLang="zh-CN" sz="1800" b="1" i="0" u="none" strike="noStrike" dirty="0">
                <a:solidFill>
                  <a:srgbClr val="2B77C5"/>
                </a:solidFill>
                <a:effectLst/>
                <a:latin typeface="Arial" panose="020B0604020202020204" pitchFamily="34" charset="0"/>
              </a:rPr>
              <a:t>Inequation </a:t>
            </a:r>
            <a:r>
              <a:rPr lang="en-US" altLang="zh-CN" sz="1800" b="0" i="0" u="none" strike="noStrike" baseline="0" dirty="0">
                <a:latin typeface="NimbusRomNo9L-Regu"/>
              </a:rPr>
              <a:t>(2) is the EH chance constraint, which reveals the probability that the harvested energy under CSI errors is above the consumed energy </a:t>
            </a:r>
            <a:r>
              <a:rPr lang="en-US" altLang="zh-CN" sz="1800" b="0" i="0" u="none" strike="noStrike" baseline="0" dirty="0" err="1">
                <a:latin typeface="CMMI10"/>
              </a:rPr>
              <a:t>E</a:t>
            </a:r>
            <a:r>
              <a:rPr lang="en-US" altLang="zh-CN" sz="1800" b="0" i="0" u="none" strike="noStrike" baseline="0" dirty="0" err="1">
                <a:latin typeface="CMMI7"/>
              </a:rPr>
              <a:t>C;k</a:t>
            </a:r>
            <a:r>
              <a:rPr lang="en-US" altLang="zh-CN" sz="1800" b="0" i="0" u="none" strike="noStrike" baseline="0" dirty="0">
                <a:latin typeface="CMMI7"/>
              </a:rPr>
              <a:t> </a:t>
            </a:r>
            <a:r>
              <a:rPr lang="en-US" altLang="zh-CN" sz="1800" b="0" i="0" u="none" strike="noStrike" baseline="0" dirty="0">
                <a:latin typeface="NimbusRomNo9L-Regu"/>
              </a:rPr>
              <a:t>is at least </a:t>
            </a:r>
            <a:r>
              <a:rPr lang="en-US" altLang="zh-CN" sz="1800" b="0" i="0" u="none" strike="noStrike" baseline="0" dirty="0">
                <a:latin typeface="CMR10"/>
              </a:rPr>
              <a:t>1</a:t>
            </a:r>
            <a:r>
              <a:rPr lang="en-US" altLang="zh-CN" sz="1800" b="0" i="0" u="none" strike="noStrike" baseline="0" dirty="0">
                <a:latin typeface="CMSY10"/>
              </a:rPr>
              <a:t>-\epsilon 2 </a:t>
            </a:r>
            <a:r>
              <a:rPr lang="en-US" altLang="zh-CN" sz="1800" b="0" i="0" u="none" strike="noStrike" baseline="0" dirty="0">
                <a:latin typeface="NimbusRomNo9L-Regu"/>
              </a:rPr>
              <a:t>for each tag. The chance constraints are motivated by the facts that the system can accept the outage with a tolerable probability. The backscatter time constraints are given in (3) and (4), respectively. (5) gives the constraint for each tag’s power</a:t>
            </a:r>
          </a:p>
          <a:p>
            <a:pPr algn="l"/>
            <a:r>
              <a:rPr lang="en-US" altLang="zh-CN" sz="1800" b="0" i="0" u="none" strike="noStrike" baseline="0" dirty="0">
                <a:latin typeface="NimbusRomNo9L-Regu"/>
              </a:rPr>
              <a:t>reflection coefficient.</a:t>
            </a:r>
            <a:endParaRPr lang="zh-CN" altLang="en-US" b="1" dirty="0">
              <a:solidFill>
                <a:srgbClr val="FFFFFF"/>
              </a:solidFill>
              <a:ea typeface="微软雅黑" panose="020B0503020204020204" pitchFamily="34" charset="-122"/>
              <a:cs typeface="Arial" panose="020B0604020202020204" pitchFamily="34" charset="0"/>
              <a:sym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52</a:t>
            </a:fld>
            <a:endParaRPr lang="zh-CN" altLang="en-US"/>
          </a:p>
        </p:txBody>
      </p:sp>
    </p:spTree>
    <p:extLst>
      <p:ext uri="{BB962C8B-B14F-4D97-AF65-F5344CB8AC3E}">
        <p14:creationId xmlns:p14="http://schemas.microsoft.com/office/powerpoint/2010/main" val="24465109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Arial" pitchFamily="34" charset="0"/>
                <a:ea typeface="+mn-ea"/>
                <a:cs typeface="+mn-cs"/>
              </a:rPr>
              <a:t>Now we will introduce two lemmas to transform DRO</a:t>
            </a:r>
          </a:p>
          <a:p>
            <a:pPr algn="l"/>
            <a:r>
              <a:rPr lang="en-US" altLang="zh-CN" sz="1800" b="0" i="0" u="none" strike="noStrike" baseline="0" dirty="0">
                <a:latin typeface="NimbusRomNo9L-Regu"/>
              </a:rPr>
              <a:t>In lemma 1, if the constraint function is concave or quadratic in the random variable, the </a:t>
            </a:r>
            <a:r>
              <a:rPr lang="en-US" altLang="zh-CN" sz="1800" b="0" i="0" u="none" strike="noStrike" baseline="0" dirty="0" err="1">
                <a:latin typeface="NimbusRomNo9L-Regu"/>
              </a:rPr>
              <a:t>distributionally</a:t>
            </a:r>
            <a:r>
              <a:rPr lang="en-US" altLang="zh-CN" sz="1800" b="0" i="0" u="none" strike="noStrike" baseline="0" dirty="0">
                <a:latin typeface="NimbusRomNo9L-Regu"/>
              </a:rPr>
              <a:t> robust version of the chance constraints are equivalently to the worst-case </a:t>
            </a:r>
            <a:r>
              <a:rPr lang="en-US" altLang="zh-CN" sz="1800" b="0" i="0" u="none" strike="noStrike" baseline="0" dirty="0" err="1">
                <a:latin typeface="NimbusRomNo9L-Regu"/>
              </a:rPr>
              <a:t>CVaR</a:t>
            </a:r>
            <a:r>
              <a:rPr lang="en-US" altLang="zh-CN" sz="1800" b="0" i="0" u="none" strike="noStrike" baseline="0" dirty="0">
                <a:latin typeface="NimbusRomNo9L-Regu"/>
              </a:rPr>
              <a:t> constraint</a:t>
            </a:r>
            <a:endParaRPr lang="en-US" altLang="zh-CN" sz="1200" b="0" i="0" u="none" strike="noStrike" kern="1200" baseline="0" dirty="0">
              <a:solidFill>
                <a:schemeClr val="tx1"/>
              </a:solidFill>
              <a:latin typeface="Arial" pitchFamily="34" charset="0"/>
              <a:ea typeface="+mn-ea"/>
              <a:cs typeface="+mn-cs"/>
            </a:endParaRPr>
          </a:p>
          <a:p>
            <a:pPr algn="l"/>
            <a:r>
              <a:rPr lang="en-US" altLang="zh-CN" sz="1800" b="0" i="0" u="none" strike="noStrike" baseline="0" dirty="0">
                <a:latin typeface="NimbusRomNo9L-Regu"/>
              </a:rPr>
              <a:t>In lemma 2, The worst-case </a:t>
            </a:r>
            <a:r>
              <a:rPr lang="en-US" altLang="zh-CN" sz="1800" b="0" i="0" u="none" strike="noStrike" baseline="0" dirty="0" err="1">
                <a:latin typeface="NimbusRomNo9L-Regu"/>
              </a:rPr>
              <a:t>CVaR</a:t>
            </a:r>
            <a:r>
              <a:rPr lang="en-US" altLang="zh-CN" sz="1800" b="0" i="0" u="none" strike="noStrike" baseline="0" dirty="0">
                <a:latin typeface="NimbusRomNo9L-Regu"/>
              </a:rPr>
              <a:t> can be converted into a group of semi-definite programs (SDPs), which will be shown in the</a:t>
            </a:r>
          </a:p>
          <a:p>
            <a:pPr algn="l"/>
            <a:r>
              <a:rPr lang="en-US" altLang="zh-CN" sz="1800" b="0" i="0" u="none" strike="noStrike" baseline="0" dirty="0">
                <a:latin typeface="NimbusRomNo9L-Regu"/>
              </a:rPr>
              <a:t>following lemma.</a:t>
            </a:r>
            <a:r>
              <a:rPr lang="en-US" altLang="zh-CN" sz="1200" b="0" i="0" u="none" strike="noStrike" kern="1200" baseline="0" dirty="0">
                <a:solidFill>
                  <a:schemeClr val="tx1"/>
                </a:solidFill>
                <a:latin typeface="Arial" pitchFamily="34" charset="0"/>
                <a:ea typeface="+mn-ea"/>
                <a:cs typeface="+mn-cs"/>
              </a:rPr>
              <a:t> </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53</a:t>
            </a:fld>
            <a:endParaRPr lang="zh-CN" altLang="en-US"/>
          </a:p>
        </p:txBody>
      </p:sp>
    </p:spTree>
    <p:extLst>
      <p:ext uri="{BB962C8B-B14F-4D97-AF65-F5344CB8AC3E}">
        <p14:creationId xmlns:p14="http://schemas.microsoft.com/office/powerpoint/2010/main" val="8999797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Therefore, the original </a:t>
            </a:r>
            <a:r>
              <a:rPr lang="en-US" altLang="zh-CN" sz="1800" b="0" i="0" u="none" strike="noStrike" baseline="0" dirty="0" err="1">
                <a:latin typeface="NimbusRomNo9L-Regu"/>
              </a:rPr>
              <a:t>distributionally</a:t>
            </a:r>
            <a:r>
              <a:rPr lang="en-US" altLang="zh-CN" sz="1800" b="0" i="0" u="none" strike="noStrike" baseline="0" dirty="0">
                <a:latin typeface="NimbusRomNo9L-Regu"/>
              </a:rPr>
              <a:t> chance-constrained problem can be reformulated as</a:t>
            </a:r>
          </a:p>
          <a:p>
            <a:pPr algn="l"/>
            <a:r>
              <a:rPr lang="en-US" altLang="zh-CN" sz="1800" b="0" i="0" u="none" strike="noStrike" baseline="0" dirty="0">
                <a:latin typeface="NimbusRomNo9L-Regu"/>
              </a:rPr>
              <a:t>we give an alternating optimization method to address the joint optimization problem of \alpha</a:t>
            </a:r>
            <a:r>
              <a:rPr lang="en-US" altLang="zh-CN" sz="1800" b="0" i="0" u="none" strike="noStrike" baseline="0" dirty="0">
                <a:latin typeface="CMMIB10"/>
              </a:rPr>
              <a:t> </a:t>
            </a:r>
            <a:r>
              <a:rPr lang="en-US" altLang="zh-CN" sz="1800" b="0" i="0" u="none" strike="noStrike" baseline="0" dirty="0">
                <a:latin typeface="NimbusRomNo9L-Regu"/>
              </a:rPr>
              <a:t>and </a:t>
            </a:r>
            <a:r>
              <a:rPr lang="en-US" altLang="zh-CN" sz="1800" b="0" i="0" u="none" strike="noStrike" baseline="0" dirty="0">
                <a:latin typeface="CMMIB10"/>
              </a:rPr>
              <a:t>t</a:t>
            </a:r>
            <a:r>
              <a:rPr lang="en-US" altLang="zh-CN" sz="1800" b="0" i="0" u="none" strike="noStrike" baseline="0" dirty="0">
                <a:latin typeface="NimbusRomNo9L-Regu"/>
              </a:rPr>
              <a:t>, as shown in Algorithm 1. The nonconvexity in problem P</a:t>
            </a:r>
            <a:r>
              <a:rPr lang="en-US" altLang="zh-CN" sz="1800" b="0" i="0" u="none" strike="noStrike" baseline="0" dirty="0">
                <a:latin typeface="CMR7"/>
              </a:rPr>
              <a:t>1 </a:t>
            </a:r>
            <a:r>
              <a:rPr lang="en-US" altLang="zh-CN" sz="1800" b="0" i="0" u="none" strike="noStrike" baseline="0" dirty="0">
                <a:latin typeface="NimbusRomNo9L-Regu"/>
              </a:rPr>
              <a:t>and P</a:t>
            </a:r>
            <a:r>
              <a:rPr lang="en-US" altLang="zh-CN" sz="1800" b="0" i="0" u="none" strike="noStrike" baseline="0" dirty="0">
                <a:latin typeface="CMR7"/>
              </a:rPr>
              <a:t>2 </a:t>
            </a:r>
            <a:r>
              <a:rPr lang="en-US" altLang="zh-CN" sz="1800" b="0" i="0" u="none" strike="noStrike" baseline="0" dirty="0">
                <a:latin typeface="NimbusRomNo9L-Regu"/>
              </a:rPr>
              <a:t>are caused by the multiplication of \alpha </a:t>
            </a:r>
            <a:r>
              <a:rPr lang="en-US" altLang="zh-CN" sz="1800" b="0" i="0" u="none" strike="noStrike" baseline="0" dirty="0">
                <a:latin typeface="CMMI7"/>
              </a:rPr>
              <a:t>k </a:t>
            </a:r>
            <a:r>
              <a:rPr lang="en-US" altLang="zh-CN" sz="1800" b="0" i="0" u="none" strike="noStrike" baseline="0" dirty="0">
                <a:latin typeface="NimbusRomNo9L-Regu"/>
              </a:rPr>
              <a:t>and </a:t>
            </a:r>
            <a:r>
              <a:rPr lang="en-US" altLang="zh-CN" sz="1800" b="0" i="0" u="none" strike="noStrike" baseline="0" dirty="0" err="1">
                <a:latin typeface="CMMI10"/>
              </a:rPr>
              <a:t>t</a:t>
            </a:r>
            <a:r>
              <a:rPr lang="en-US" altLang="zh-CN" sz="1800" b="0" i="0" u="none" strike="noStrike" baseline="0" dirty="0" err="1">
                <a:latin typeface="CMMI7"/>
              </a:rPr>
              <a:t>k</a:t>
            </a:r>
            <a:r>
              <a:rPr lang="en-US" altLang="zh-CN" sz="1800" b="0" i="0" u="none" strike="noStrike" baseline="0" dirty="0">
                <a:latin typeface="CMMI7"/>
              </a:rPr>
              <a:t> </a:t>
            </a:r>
            <a:r>
              <a:rPr lang="en-US" altLang="zh-CN" sz="1800" b="0" i="0" u="none" strike="noStrike" baseline="0" dirty="0">
                <a:latin typeface="NimbusRomNo9L-Regu"/>
              </a:rPr>
              <a:t>in the constraints.</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54</a:t>
            </a:fld>
            <a:endParaRPr lang="zh-CN" altLang="en-US"/>
          </a:p>
        </p:txBody>
      </p:sp>
    </p:spTree>
    <p:extLst>
      <p:ext uri="{BB962C8B-B14F-4D97-AF65-F5344CB8AC3E}">
        <p14:creationId xmlns:p14="http://schemas.microsoft.com/office/powerpoint/2010/main" val="3362315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35F78"/>
                </a:solidFill>
                <a:latin typeface="Bookman Old Style" panose="02050604050505020204" pitchFamily="18" charset="0"/>
              </a:rPr>
              <a:t>In Numerical Results</a:t>
            </a:r>
            <a:endParaRPr lang="zh-CN" altLang="en-US" sz="1200" b="1" dirty="0">
              <a:solidFill>
                <a:srgbClr val="035F78"/>
              </a:solidFill>
              <a:latin typeface="Bookman Old Style" panose="02050604050505020204" pitchFamily="18" charset="0"/>
            </a:endParaRPr>
          </a:p>
          <a:p>
            <a:pPr algn="l"/>
            <a:r>
              <a:rPr lang="en-US" altLang="zh-CN" sz="1200" b="0" i="0" u="none" strike="noStrike" kern="1200" baseline="0" dirty="0">
                <a:solidFill>
                  <a:schemeClr val="tx1"/>
                </a:solidFill>
                <a:latin typeface="Arial" pitchFamily="34" charset="0"/>
                <a:ea typeface="+mn-ea"/>
                <a:cs typeface="+mn-cs"/>
              </a:rPr>
              <a:t>The left figure shows the max-min throughput versus the number of tags. As the number of tags increases, the max-min throughput among all the tags becomes smaller. </a:t>
            </a:r>
            <a:r>
              <a:rPr lang="en-US" altLang="zh-CN" sz="1800" b="0" i="0" u="none" strike="noStrike" baseline="0" dirty="0">
                <a:latin typeface="NimbusRomNo9L-Regu"/>
              </a:rPr>
              <a:t>the </a:t>
            </a:r>
            <a:r>
              <a:rPr lang="en-US" altLang="zh-CN" sz="1800" b="0" i="0" u="none" strike="noStrike" baseline="0" dirty="0" err="1">
                <a:latin typeface="NimbusRomNo9L-Regu"/>
              </a:rPr>
              <a:t>CVaR</a:t>
            </a:r>
            <a:r>
              <a:rPr lang="en-US" altLang="zh-CN" sz="1800" b="0" i="0" u="none" strike="noStrike" baseline="0" dirty="0">
                <a:latin typeface="NimbusRomNo9L-Regu"/>
              </a:rPr>
              <a:t> method considering the worst-case scenario among all the distributions, It can be also seen from the figure that the </a:t>
            </a:r>
            <a:r>
              <a:rPr lang="en-US" altLang="zh-CN" sz="1800" b="0" i="0" u="none" strike="noStrike" baseline="0" dirty="0" err="1">
                <a:latin typeface="NimbusRomNo9L-Regu"/>
              </a:rPr>
              <a:t>CVaR</a:t>
            </a:r>
            <a:r>
              <a:rPr lang="en-US" altLang="zh-CN" sz="1800" b="0" i="0" u="none" strike="noStrike" baseline="0" dirty="0">
                <a:latin typeface="NimbusRomNo9L-Regu"/>
              </a:rPr>
              <a:t> based method for non-Gaussian CSI errors scenario performs better than the Bernstein-type inequality based method. </a:t>
            </a:r>
          </a:p>
          <a:p>
            <a:pPr algn="l"/>
            <a:r>
              <a:rPr lang="en-US" altLang="zh-CN" sz="1200" b="0" i="0" u="none" strike="noStrike" kern="1200" baseline="0" dirty="0">
                <a:solidFill>
                  <a:schemeClr val="tx1"/>
                </a:solidFill>
                <a:latin typeface="Arial" pitchFamily="34" charset="0"/>
                <a:ea typeface="+mn-ea"/>
                <a:cs typeface="+mn-cs"/>
              </a:rPr>
              <a:t>The right figure shows the max-min throughput versus the transmit power Ps for the three different optimization scenarios</a:t>
            </a:r>
            <a:endParaRPr lang="zh-CN" altLang="en-US" dirty="0"/>
          </a:p>
          <a:p>
            <a:pPr algn="l"/>
            <a:r>
              <a:rPr lang="en-US" altLang="zh-CN" sz="1800" b="0" i="0" u="none" strike="noStrike" baseline="0" dirty="0">
                <a:latin typeface="NimbusRomNo9L-Regu"/>
              </a:rPr>
              <a:t>The robustness of the Bernstein-type-inequality method is not good as the </a:t>
            </a:r>
            <a:r>
              <a:rPr lang="en-US" altLang="zh-CN" sz="1800" b="0" i="0" u="none" strike="noStrike" baseline="0" dirty="0" err="1">
                <a:latin typeface="NimbusRomNo9L-Regu"/>
              </a:rPr>
              <a:t>CVaR</a:t>
            </a:r>
            <a:r>
              <a:rPr lang="en-US" altLang="zh-CN" sz="1800" b="0" i="0" u="none" strike="noStrike" baseline="0" dirty="0">
                <a:latin typeface="NimbusRomNo9L-Regu"/>
              </a:rPr>
              <a:t> method. The non-robust scheme takes no account of the uncertainty of channels</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55</a:t>
            </a:fld>
            <a:endParaRPr lang="zh-CN" altLang="en-US"/>
          </a:p>
        </p:txBody>
      </p:sp>
    </p:spTree>
    <p:extLst>
      <p:ext uri="{BB962C8B-B14F-4D97-AF65-F5344CB8AC3E}">
        <p14:creationId xmlns:p14="http://schemas.microsoft.com/office/powerpoint/2010/main" val="444420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sz="1200" b="1" dirty="0">
                <a:solidFill>
                  <a:srgbClr val="035F78"/>
                </a:solidFill>
                <a:latin typeface="Arial" panose="020B0604020202020204" pitchFamily="34" charset="0"/>
                <a:cs typeface="Arial" panose="020B0604020202020204" pitchFamily="34" charset="0"/>
              </a:rPr>
              <a:t>Now I will introduce Application 2: Age of Information Minimization in Healthcare IoT Using </a:t>
            </a:r>
            <a:r>
              <a:rPr lang="en-US" altLang="zh-CN" sz="1200" b="1" dirty="0" err="1">
                <a:solidFill>
                  <a:srgbClr val="035F78"/>
                </a:solidFill>
                <a:latin typeface="Arial" panose="020B0604020202020204" pitchFamily="34" charset="0"/>
                <a:cs typeface="Arial" panose="020B0604020202020204" pitchFamily="34" charset="0"/>
              </a:rPr>
              <a:t>Distributionally</a:t>
            </a:r>
            <a:r>
              <a:rPr lang="en-US" altLang="zh-CN" sz="1200" b="1" dirty="0">
                <a:solidFill>
                  <a:srgbClr val="035F78"/>
                </a:solidFill>
                <a:latin typeface="Arial" panose="020B0604020202020204" pitchFamily="34" charset="0"/>
                <a:cs typeface="Arial" panose="020B0604020202020204" pitchFamily="34" charset="0"/>
              </a:rPr>
              <a:t> Robust Optimization</a:t>
            </a:r>
            <a:endParaRPr lang="zh-CN" altLang="en-US" sz="1200" b="1" dirty="0">
              <a:solidFill>
                <a:srgbClr val="035F78"/>
              </a:solidFill>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56</a:t>
            </a:fld>
            <a:endParaRPr lang="zh-CN" altLang="en-US"/>
          </a:p>
        </p:txBody>
      </p:sp>
    </p:spTree>
    <p:extLst>
      <p:ext uri="{BB962C8B-B14F-4D97-AF65-F5344CB8AC3E}">
        <p14:creationId xmlns:p14="http://schemas.microsoft.com/office/powerpoint/2010/main" val="18821189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sz="1200" b="1" dirty="0">
                <a:solidFill>
                  <a:srgbClr val="035F78"/>
                </a:solidFill>
                <a:latin typeface="Arial" panose="020B0604020202020204" pitchFamily="34" charset="0"/>
                <a:cs typeface="Arial" panose="020B0604020202020204" pitchFamily="34" charset="0"/>
              </a:rPr>
              <a:t>Now I will introduce Application 2: Age of Information Minimization in Healthcare IoT Using </a:t>
            </a:r>
            <a:r>
              <a:rPr lang="en-US" altLang="zh-CN" sz="1200" b="1" dirty="0" err="1">
                <a:solidFill>
                  <a:srgbClr val="035F78"/>
                </a:solidFill>
                <a:latin typeface="Arial" panose="020B0604020202020204" pitchFamily="34" charset="0"/>
                <a:cs typeface="Arial" panose="020B0604020202020204" pitchFamily="34" charset="0"/>
              </a:rPr>
              <a:t>Distributionally</a:t>
            </a:r>
            <a:r>
              <a:rPr lang="en-US" altLang="zh-CN" sz="1200" b="1" dirty="0">
                <a:solidFill>
                  <a:srgbClr val="035F78"/>
                </a:solidFill>
                <a:latin typeface="Arial" panose="020B0604020202020204" pitchFamily="34" charset="0"/>
                <a:cs typeface="Arial" panose="020B0604020202020204" pitchFamily="34" charset="0"/>
              </a:rPr>
              <a:t> Robust Optimization</a:t>
            </a:r>
            <a:endParaRPr lang="zh-CN" altLang="en-US" sz="1200" b="1" dirty="0">
              <a:solidFill>
                <a:srgbClr val="035F78"/>
              </a:solidFill>
              <a:latin typeface="Arial" panose="020B0604020202020204" pitchFamily="34" charset="0"/>
              <a:cs typeface="Arial" panose="020B0604020202020204" pitchFamily="34" charset="0"/>
            </a:endParaRPr>
          </a:p>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sz="1200" dirty="0">
                <a:latin typeface="AdvPSTim"/>
              </a:rPr>
              <a:t>To keep </a:t>
            </a:r>
            <a:r>
              <a:rPr lang="en-US" altLang="zh-CN" sz="1200" b="1" dirty="0">
                <a:solidFill>
                  <a:srgbClr val="FF0000"/>
                </a:solidFill>
                <a:latin typeface="AdvPSTim"/>
              </a:rPr>
              <a:t>the freshness </a:t>
            </a:r>
            <a:r>
              <a:rPr lang="en-US" altLang="zh-CN" sz="1200" dirty="0">
                <a:latin typeface="AdvPSTim"/>
              </a:rPr>
              <a:t>of the data received at the cell BS, the wearable IoT device needs to update the data of the sensing physiological information tasks frequently in a period to </a:t>
            </a:r>
            <a:r>
              <a:rPr lang="en-US" altLang="zh-CN" sz="1200" b="1" dirty="0">
                <a:solidFill>
                  <a:srgbClr val="FF0000"/>
                </a:solidFill>
                <a:latin typeface="AdvPSTim"/>
              </a:rPr>
              <a:t>minimize the average </a:t>
            </a:r>
            <a:r>
              <a:rPr lang="en-US" altLang="zh-CN" sz="1200" b="1" dirty="0" err="1">
                <a:solidFill>
                  <a:srgbClr val="FF0000"/>
                </a:solidFill>
                <a:latin typeface="AdvPSTim"/>
              </a:rPr>
              <a:t>AoI</a:t>
            </a:r>
            <a:r>
              <a:rPr lang="en-US" altLang="zh-CN" sz="1200" dirty="0">
                <a:latin typeface="AdvPSTim"/>
              </a:rPr>
              <a:t>.</a:t>
            </a:r>
          </a:p>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sz="1200" b="1" dirty="0">
                <a:solidFill>
                  <a:srgbClr val="FF0000"/>
                </a:solidFill>
                <a:latin typeface="AdvPSTim"/>
              </a:rPr>
              <a:t>There is an inherent tradeoff </a:t>
            </a:r>
            <a:r>
              <a:rPr lang="en-US" altLang="zh-CN" sz="1200" dirty="0">
                <a:latin typeface="AdvPSTim"/>
              </a:rPr>
              <a:t>about the average </a:t>
            </a:r>
            <a:r>
              <a:rPr lang="en-US" altLang="zh-CN" sz="1200" dirty="0" err="1">
                <a:latin typeface="AdvPSTim"/>
              </a:rPr>
              <a:t>AoI</a:t>
            </a:r>
            <a:r>
              <a:rPr lang="en-US" altLang="zh-CN" sz="1200" dirty="0">
                <a:latin typeface="AdvPSTim"/>
              </a:rPr>
              <a:t>, where the wearable device energy consumption grows as the transmit power increases, while the average </a:t>
            </a:r>
            <a:r>
              <a:rPr lang="en-US" altLang="zh-CN" sz="1200" dirty="0" err="1">
                <a:latin typeface="AdvPSTim"/>
              </a:rPr>
              <a:t>AoI</a:t>
            </a:r>
            <a:r>
              <a:rPr lang="en-US" altLang="zh-CN" sz="1200" dirty="0">
                <a:latin typeface="AdvPSTim"/>
              </a:rPr>
              <a:t> of the healthcare IoT decreases as them increases. </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57</a:t>
            </a:fld>
            <a:endParaRPr lang="zh-CN" altLang="en-US"/>
          </a:p>
        </p:txBody>
      </p:sp>
    </p:spTree>
    <p:extLst>
      <p:ext uri="{BB962C8B-B14F-4D97-AF65-F5344CB8AC3E}">
        <p14:creationId xmlns:p14="http://schemas.microsoft.com/office/powerpoint/2010/main" val="2330637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 In our proposed model, we consider the imperfection of the instantaneous CSI, and get some rough knowledge of channel gain. The actual channel of ${</a:t>
            </a:r>
            <a:r>
              <a:rPr kumimoji="1" lang="en-US" altLang="zh-CN" dirty="0" err="1"/>
              <a:t>h_i</a:t>
            </a:r>
            <a:r>
              <a:rPr kumimoji="1" lang="en-US" altLang="zh-CN" dirty="0"/>
              <a:t>}$ and ${</a:t>
            </a:r>
            <a:r>
              <a:rPr kumimoji="1" lang="en-US" altLang="zh-CN" dirty="0" err="1"/>
              <a:t>g_i</a:t>
            </a:r>
            <a:r>
              <a:rPr kumimoji="1" lang="en-US" altLang="zh-CN" dirty="0"/>
              <a:t>}$ can be represented by</a:t>
            </a:r>
          </a:p>
          <a:p>
            <a:r>
              <a:rPr kumimoji="1" lang="en-US" altLang="zh-CN" dirty="0"/>
              <a:t>where $\hat{h}_</a:t>
            </a:r>
            <a:r>
              <a:rPr kumimoji="1" lang="en-US" altLang="zh-CN" dirty="0" err="1"/>
              <a:t>i</a:t>
            </a:r>
            <a:r>
              <a:rPr kumimoji="1" lang="en-US" altLang="zh-CN" dirty="0"/>
              <a:t>$ and $\hat{g}_</a:t>
            </a:r>
            <a:r>
              <a:rPr kumimoji="1" lang="en-US" altLang="zh-CN" dirty="0" err="1"/>
              <a:t>i</a:t>
            </a:r>
            <a:r>
              <a:rPr kumimoji="1" lang="en-US" altLang="zh-CN" dirty="0"/>
              <a:t>$ are the presumed channels of ${</a:t>
            </a:r>
            <a:r>
              <a:rPr kumimoji="1" lang="en-US" altLang="zh-CN" dirty="0" err="1"/>
              <a:t>h_i</a:t>
            </a:r>
            <a:r>
              <a:rPr kumimoji="1" lang="en-US" altLang="zh-CN" dirty="0"/>
              <a:t>}$ and ${</a:t>
            </a:r>
            <a:r>
              <a:rPr kumimoji="1" lang="en-US" altLang="zh-CN" dirty="0" err="1"/>
              <a:t>g_i</a:t>
            </a:r>
            <a:r>
              <a:rPr kumimoji="1" lang="en-US" altLang="zh-CN" dirty="0"/>
              <a:t>}$, respectively. </a:t>
            </a:r>
          </a:p>
          <a:p>
            <a:r>
              <a:rPr kumimoji="1" lang="en-US" altLang="zh-CN" dirty="0"/>
              <a:t> we has no prior knowledge of the exact distribution of the CSI errors, while only the first and second order moments of the CSI errors are known. We define an ambiguity set ${\</a:t>
            </a:r>
            <a:r>
              <a:rPr kumimoji="1" lang="en-US" altLang="zh-CN" dirty="0" err="1"/>
              <a:t>cal</a:t>
            </a:r>
            <a:r>
              <a:rPr kumimoji="1" lang="en-US" altLang="zh-CN" dirty="0"/>
              <a:t> P}$ of all distributions of ${\Delta _{{</a:t>
            </a:r>
            <a:r>
              <a:rPr kumimoji="1" lang="en-US" altLang="zh-CN" dirty="0" err="1"/>
              <a:t>h_i</a:t>
            </a:r>
            <a:r>
              <a:rPr kumimoji="1" lang="en-US" altLang="zh-CN" dirty="0"/>
              <a:t>}}}$ and ${\Delta _{{</a:t>
            </a:r>
            <a:r>
              <a:rPr kumimoji="1" lang="en-US" altLang="zh-CN" dirty="0" err="1"/>
              <a:t>g_i</a:t>
            </a:r>
            <a:r>
              <a:rPr kumimoji="1" lang="en-US" altLang="zh-CN" dirty="0"/>
              <a:t>}}}$ with the same means and (co)variances, as follows</a:t>
            </a:r>
          </a:p>
          <a:p>
            <a:r>
              <a:rPr lang="zh-CN" altLang="en-US" dirty="0"/>
              <a:t> </a:t>
            </a:r>
            <a:r>
              <a:rPr lang="en-US" altLang="zh-CN" dirty="0"/>
              <a:t>P </a:t>
            </a:r>
            <a:r>
              <a:rPr lang="zh-CN" altLang="en-US" dirty="0"/>
              <a:t>denotes </a:t>
            </a:r>
            <a:r>
              <a:rPr lang="zh-CN" altLang="en-US" b="1" dirty="0">
                <a:solidFill>
                  <a:srgbClr val="FF0000"/>
                </a:solidFill>
              </a:rPr>
              <a:t>arbitrary distribution </a:t>
            </a:r>
            <a:r>
              <a:rPr lang="zh-CN" altLang="en-US" dirty="0"/>
              <a:t>as long as its distribution meets the </a:t>
            </a:r>
            <a:r>
              <a:rPr lang="zh-CN" altLang="en-US" b="1" dirty="0"/>
              <a:t>means </a:t>
            </a:r>
            <a:r>
              <a:rPr lang="zh-CN" altLang="en-US" dirty="0"/>
              <a:t>and (</a:t>
            </a:r>
            <a:r>
              <a:rPr lang="zh-CN" altLang="en-US" b="1" dirty="0"/>
              <a:t>co)variances </a:t>
            </a:r>
            <a:r>
              <a:rPr lang="zh-CN" altLang="en-US" dirty="0"/>
              <a:t>requirements</a:t>
            </a:r>
            <a:r>
              <a:rPr lang="en-US" altLang="zh-CN" dirty="0"/>
              <a:t>.</a:t>
            </a:r>
            <a:endParaRPr kumimoji="1" lang="en-US" altLang="zh-CN" dirty="0"/>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58</a:t>
            </a:fld>
            <a:endParaRPr lang="zh-CN" altLang="en-US"/>
          </a:p>
        </p:txBody>
      </p:sp>
    </p:spTree>
    <p:extLst>
      <p:ext uri="{BB962C8B-B14F-4D97-AF65-F5344CB8AC3E}">
        <p14:creationId xmlns:p14="http://schemas.microsoft.com/office/powerpoint/2010/main" val="2867198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small cell BS first transmits energy signal to the wearable IoT device. The signal received by the wearable IoT device can be expressed as</a:t>
            </a:r>
          </a:p>
          <a:p>
            <a:r>
              <a:rPr kumimoji="1" lang="en-US" altLang="zh-CN" dirty="0"/>
              <a:t>where ${</a:t>
            </a:r>
            <a:r>
              <a:rPr kumimoji="1" lang="en-US" altLang="zh-CN" dirty="0" err="1"/>
              <a:t>s_i</a:t>
            </a:r>
            <a:r>
              <a:rPr kumimoji="1" lang="en-US" altLang="zh-CN" dirty="0"/>
              <a:t>}\left( t \right)$ is the signal transmitted by the small cell BS with power ${</a:t>
            </a:r>
            <a:r>
              <a:rPr kumimoji="1" lang="en-US" altLang="zh-CN" dirty="0" err="1"/>
              <a:t>p_i</a:t>
            </a:r>
            <a:r>
              <a:rPr kumimoji="1" lang="en-US" altLang="zh-CN" dirty="0"/>
              <a:t>\left( t \right)}$ at wearable IoT device $</a:t>
            </a:r>
            <a:r>
              <a:rPr kumimoji="1" lang="en-US" altLang="zh-CN" dirty="0" err="1"/>
              <a:t>i</a:t>
            </a:r>
            <a:r>
              <a:rPr kumimoji="1" lang="en-US" altLang="zh-CN" dirty="0"/>
              <a:t>$ in time slot and ${</a:t>
            </a:r>
            <a:r>
              <a:rPr kumimoji="1" lang="en-US" altLang="zh-CN" dirty="0" err="1"/>
              <a:t>n_S</a:t>
            </a:r>
            <a:r>
              <a:rPr kumimoji="1" lang="en-US" altLang="zh-CN" dirty="0"/>
              <a:t>}$ is the noise, which follows the CSCG distribution. </a:t>
            </a:r>
          </a:p>
          <a:p>
            <a:endParaRPr kumimoji="1" lang="en-US" altLang="zh-CN" dirty="0"/>
          </a:p>
          <a:p>
            <a:r>
              <a:rPr kumimoji="1" lang="en-US" altLang="zh-CN" dirty="0"/>
              <a:t> The nonlinear energy harvesting model is more satisfied with the healthcare IoT requirements. The total non-linear EH model at the wearable IoT device is given by</a:t>
            </a:r>
          </a:p>
          <a:p>
            <a:r>
              <a:rPr kumimoji="1" lang="en-US" altLang="zh-CN" dirty="0"/>
              <a:t>$a$ and $b$ are parameters related to the state of the EH circuit, $\</a:t>
            </a:r>
            <a:r>
              <a:rPr kumimoji="1" lang="en-US" altLang="zh-CN" dirty="0" err="1"/>
              <a:t>varphi</a:t>
            </a:r>
            <a:r>
              <a:rPr kumimoji="1" lang="en-US" altLang="zh-CN" dirty="0"/>
              <a:t> _</a:t>
            </a:r>
            <a:r>
              <a:rPr kumimoji="1" lang="en-US" altLang="zh-CN" dirty="0" err="1"/>
              <a:t>i</a:t>
            </a:r>
            <a:r>
              <a:rPr kumimoji="1" lang="en-US" altLang="zh-CN" dirty="0"/>
              <a:t>$ is a logical function related to ${</a:t>
            </a:r>
            <a:r>
              <a:rPr kumimoji="1" lang="en-US" altLang="zh-CN" dirty="0" err="1"/>
              <a:t>p_i</a:t>
            </a:r>
            <a:r>
              <a:rPr kumimoji="1" lang="en-US" altLang="zh-CN" dirty="0"/>
              <a:t>\left(t\right)}$, $P_{max}$ is the maximum transmission power. $T$ denotes the wireless energy transmission time. $ {0 &lt; {\alpha _</a:t>
            </a:r>
            <a:r>
              <a:rPr kumimoji="1" lang="en-US" altLang="zh-CN" dirty="0" err="1"/>
              <a:t>i</a:t>
            </a:r>
            <a:r>
              <a:rPr kumimoji="1" lang="en-US" altLang="zh-CN" dirty="0"/>
              <a:t>} &lt; 1} $ is a power splitting proportion</a:t>
            </a:r>
          </a:p>
          <a:p>
            <a:endParaRPr kumimoji="1" lang="en-US" altLang="zh-CN" dirty="0"/>
          </a:p>
          <a:p>
            <a:pPr marL="0" marR="0" lvl="0" indent="0" algn="l" defTabSz="0" rtl="0" eaLnBrk="0" fontAlgn="base" latinLnBrk="0" hangingPunct="0">
              <a:lnSpc>
                <a:spcPct val="100000"/>
              </a:lnSpc>
              <a:spcBef>
                <a:spcPct val="30000"/>
              </a:spcBef>
              <a:spcAft>
                <a:spcPct val="0"/>
              </a:spcAft>
              <a:buClrTx/>
              <a:buSzTx/>
              <a:buFontTx/>
              <a:buNone/>
              <a:tabLst/>
              <a:defRPr/>
            </a:pPr>
            <a:r>
              <a:rPr lang="zh-CN" altLang="en-US" dirty="0"/>
              <a:t>To guarantee the wearable IoT device operation, the harvested energy should be larger than the consumed energy</a:t>
            </a:r>
            <a:r>
              <a:rPr lang="en-US" altLang="zh-CN" dirty="0"/>
              <a:t>.  </a:t>
            </a:r>
            <a:r>
              <a:rPr kumimoji="1" lang="en-US" altLang="zh-CN" dirty="0"/>
              <a:t>the consumed energy by the wearable IoT device is related to data rates</a:t>
            </a:r>
          </a:p>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dirty="0"/>
              <a:t>T</a:t>
            </a:r>
            <a:r>
              <a:rPr lang="zh-CN" altLang="en-US" dirty="0"/>
              <a:t>he harvested energy under CSI errors is equal or greater than the consumed energy  with the probability at least </a:t>
            </a:r>
            <a:r>
              <a:rPr lang="en-US" altLang="zh-CN" dirty="0"/>
              <a:t>1-gamma</a:t>
            </a:r>
            <a:endParaRPr lang="zh-CN" altLang="en-US" dirty="0"/>
          </a:p>
          <a:p>
            <a:pPr marL="0" marR="0" lvl="0" indent="0" algn="l" defTabSz="0" rtl="0" eaLnBrk="0" fontAlgn="base" latinLnBrk="0" hangingPunct="0">
              <a:lnSpc>
                <a:spcPct val="100000"/>
              </a:lnSpc>
              <a:spcBef>
                <a:spcPct val="30000"/>
              </a:spcBef>
              <a:spcAft>
                <a:spcPct val="0"/>
              </a:spcAft>
              <a:buClrTx/>
              <a:buSzTx/>
              <a:buFontTx/>
              <a:buNone/>
              <a:tabLst/>
              <a:defRPr/>
            </a:pPr>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59</a:t>
            </a:fld>
            <a:endParaRPr lang="zh-CN" altLang="en-US"/>
          </a:p>
        </p:txBody>
      </p:sp>
    </p:spTree>
    <p:extLst>
      <p:ext uri="{BB962C8B-B14F-4D97-AF65-F5344CB8AC3E}">
        <p14:creationId xmlns:p14="http://schemas.microsoft.com/office/powerpoint/2010/main" val="2168898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7030A0"/>
                    </a:solidFill>
                    <a:latin typeface="Times New Roman" panose="02020603050405020304" pitchFamily="18" charset="0"/>
                    <a:cs typeface="Times New Roman" panose="02020603050405020304" pitchFamily="18" charset="0"/>
                  </a:rPr>
                  <a:t>We first consider Stochastic Programming which </a:t>
                </a:r>
                <a:r>
                  <a:rPr lang="en-US" altLang="zh-CN" sz="1800" b="0" i="0" u="none" strike="noStrike" baseline="0" dirty="0">
                    <a:solidFill>
                      <a:srgbClr val="000000"/>
                    </a:solidFill>
                    <a:latin typeface="Times-Roman"/>
                  </a:rPr>
                  <a:t>represents uncertain parameters by a random vector - a classical stochastic optimization: </a:t>
                </a:r>
                <a:r>
                  <a:rPr lang="en-US" altLang="zh-CN" dirty="0"/>
                  <a:t>the </a:t>
                </a:r>
                <a:r>
                  <a:rPr lang="en-US" altLang="zh-CN" i="1" dirty="0">
                    <a:solidFill>
                      <a:srgbClr val="FF0000"/>
                    </a:solidFill>
                  </a:rPr>
                  <a:t>probability distribution </a:t>
                </a:r>
                <a:r>
                  <a:rPr lang="en-US" altLang="zh-CN" dirty="0"/>
                  <a:t>of random parameters is </a:t>
                </a:r>
                <a:r>
                  <a:rPr lang="en-US" altLang="zh-CN" i="1" dirty="0">
                    <a:solidFill>
                      <a:srgbClr val="FF0000"/>
                    </a:solidFill>
                  </a:rPr>
                  <a:t>known</a:t>
                </a:r>
                <a:r>
                  <a:rPr lang="en-US" altLang="zh-CN" dirty="0">
                    <a:solidFill>
                      <a:srgbClr val="FF0000"/>
                    </a:solidFill>
                  </a:rPr>
                  <a:t> </a:t>
                </a:r>
                <a:r>
                  <a:rPr lang="en-US" altLang="zh-CN" dirty="0"/>
                  <a:t>(inferred from the historical data). Objective is to find a decision </a:t>
                </a:r>
                <a14:m>
                  <m:oMath xmlns:m="http://schemas.openxmlformats.org/officeDocument/2006/math">
                    <m:r>
                      <a:rPr lang="en-US" altLang="zh-CN" b="0" i="1" smtClean="0">
                        <a:latin typeface="Cambria Math" panose="02040503050406030204" pitchFamily="18" charset="0"/>
                      </a:rPr>
                      <m:t>𝑥</m:t>
                    </m:r>
                    <m:r>
                      <a:rPr lang="en-US" altLang="zh-CN" b="0" i="1" smtClean="0">
                        <a:latin typeface="Cambria Math" panose="02040503050406030204" pitchFamily="18" charset="0"/>
                      </a:rPr>
                      <m:t> </m:t>
                    </m:r>
                  </m:oMath>
                </a14:m>
                <a:r>
                  <a:rPr lang="en-US" altLang="zh-CN" dirty="0"/>
                  <a:t>that minimizes a functional of the </a:t>
                </a:r>
                <a:r>
                  <a:rPr lang="en-US" altLang="zh-CN" b="1" i="1" dirty="0">
                    <a:solidFill>
                      <a:srgbClr val="FF0000"/>
                    </a:solidFill>
                  </a:rPr>
                  <a:t>expected cost</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solidFill>
                      <a:srgbClr val="000000"/>
                    </a:solidFill>
                    <a:latin typeface="Arial" panose="020B0604020202020204" pitchFamily="34" charset="0"/>
                    <a:cs typeface="Arial" panose="020B0604020202020204" pitchFamily="34" charset="0"/>
                  </a:rPr>
                  <a:t>The probability distribution of the random parameter vector is </a:t>
                </a:r>
                <a:r>
                  <a:rPr lang="en-US" altLang="zh-CN" sz="1200" b="0" i="0" u="none" strike="noStrike" baseline="0" dirty="0">
                    <a:solidFill>
                      <a:srgbClr val="0000FF"/>
                    </a:solidFill>
                    <a:latin typeface="Arial" panose="020B0604020202020204" pitchFamily="34" charset="0"/>
                    <a:cs typeface="Arial" panose="020B0604020202020204" pitchFamily="34" charset="0"/>
                  </a:rPr>
                  <a:t>independent of decisions </a:t>
                </a:r>
                <a:r>
                  <a:rPr lang="en-US" altLang="zh-CN" sz="1200" b="0" i="0" u="none" strike="noStrike" baseline="0" dirty="0">
                    <a:solidFill>
                      <a:srgbClr val="000000"/>
                    </a:solidFill>
                    <a:latin typeface="Arial" panose="020B0604020202020204" pitchFamily="34" charset="0"/>
                    <a:cs typeface="Arial" panose="020B0604020202020204" pitchFamily="34" charset="0"/>
                  </a:rPr>
                  <a:t>- exogenously given relaxing it requires addressing </a:t>
                </a:r>
                <a:r>
                  <a:rPr lang="en-US" altLang="zh-CN" sz="1200" b="0" i="0" u="none" strike="noStrike" baseline="0" dirty="0">
                    <a:solidFill>
                      <a:srgbClr val="FF0000"/>
                    </a:solidFill>
                    <a:latin typeface="Arial" panose="020B0604020202020204" pitchFamily="34" charset="0"/>
                    <a:cs typeface="Arial" panose="020B0604020202020204" pitchFamily="34" charset="0"/>
                  </a:rPr>
                  <a:t>endogenous uncertainty. </a:t>
                </a:r>
                <a:r>
                  <a:rPr lang="en-US" altLang="zh-CN" sz="1200" b="0" i="0" u="none" strike="noStrike" baseline="0" dirty="0">
                    <a:solidFill>
                      <a:srgbClr val="000000"/>
                    </a:solidFill>
                    <a:latin typeface="Arial" panose="020B0604020202020204" pitchFamily="34" charset="0"/>
                    <a:cs typeface="Arial" panose="020B0604020202020204" pitchFamily="34" charset="0"/>
                  </a:rPr>
                  <a:t>The </a:t>
                </a:r>
                <a:r>
                  <a:rPr lang="en-US" altLang="zh-CN" sz="1200" b="0" i="0" u="none" strike="noStrike" baseline="0" dirty="0">
                    <a:solidFill>
                      <a:srgbClr val="0000FF"/>
                    </a:solidFill>
                    <a:latin typeface="Arial" panose="020B0604020202020204" pitchFamily="34" charset="0"/>
                    <a:cs typeface="Arial" panose="020B0604020202020204" pitchFamily="34" charset="0"/>
                  </a:rPr>
                  <a:t>"true" probability distribution </a:t>
                </a:r>
                <a:r>
                  <a:rPr lang="en-US" altLang="zh-CN" sz="1200" b="0" i="0" u="none" strike="noStrike" baseline="0" dirty="0">
                    <a:solidFill>
                      <a:srgbClr val="000000"/>
                    </a:solidFill>
                    <a:latin typeface="Arial" panose="020B0604020202020204" pitchFamily="34" charset="0"/>
                    <a:cs typeface="Arial" panose="020B0604020202020204" pitchFamily="34" charset="0"/>
                  </a:rPr>
                  <a:t>of the random parameter vector is </a:t>
                </a:r>
                <a:r>
                  <a:rPr lang="en-US" altLang="zh-CN" sz="1200" b="0" i="0" u="none" strike="noStrike" baseline="0" dirty="0">
                    <a:solidFill>
                      <a:srgbClr val="0000FF"/>
                    </a:solidFill>
                    <a:latin typeface="Arial" panose="020B0604020202020204" pitchFamily="34" charset="0"/>
                    <a:cs typeface="Arial" panose="020B0604020202020204" pitchFamily="34" charset="0"/>
                  </a:rPr>
                  <a:t>known </a:t>
                </a:r>
                <a:r>
                  <a:rPr lang="en-US" altLang="zh-CN" sz="1200" b="0" i="0" u="none" strike="noStrike" baseline="0" dirty="0">
                    <a:solidFill>
                      <a:srgbClr val="000000"/>
                    </a:solidFill>
                    <a:latin typeface="Arial" panose="020B0604020202020204" pitchFamily="34" charset="0"/>
                    <a:cs typeface="Arial" panose="020B0604020202020204" pitchFamily="34" charset="0"/>
                  </a:rPr>
                  <a:t>relaxing it requires addressing </a:t>
                </a:r>
                <a:r>
                  <a:rPr lang="en-US" altLang="zh-CN" sz="1200" b="0" i="0" u="none" strike="noStrike" baseline="0" dirty="0">
                    <a:solidFill>
                      <a:srgbClr val="FF0000"/>
                    </a:solidFill>
                    <a:latin typeface="Arial" panose="020B0604020202020204" pitchFamily="34" charset="0"/>
                    <a:cs typeface="Arial" panose="020B0604020202020204" pitchFamily="34" charset="0"/>
                  </a:rPr>
                  <a:t>distributional uncertainty.</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algn="l"/>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7030A0"/>
                    </a:solidFill>
                    <a:latin typeface="Times New Roman" panose="02020603050405020304" pitchFamily="18" charset="0"/>
                    <a:cs typeface="Times New Roman" panose="02020603050405020304" pitchFamily="18" charset="0"/>
                  </a:rPr>
                  <a:t>We first consider Stochastic Programming which </a:t>
                </a:r>
                <a:r>
                  <a:rPr lang="en-US" altLang="zh-CN" sz="1800" b="0" i="0" u="none" strike="noStrike" baseline="0" dirty="0">
                    <a:solidFill>
                      <a:srgbClr val="000000"/>
                    </a:solidFill>
                    <a:latin typeface="Times-Roman"/>
                  </a:rPr>
                  <a:t>represents uncertain parameters by a random vector - a classical stochastic optimization: </a:t>
                </a:r>
                <a:r>
                  <a:rPr lang="en-US" altLang="zh-CN" dirty="0"/>
                  <a:t>the </a:t>
                </a:r>
                <a:r>
                  <a:rPr lang="en-US" altLang="zh-CN" i="1" dirty="0">
                    <a:solidFill>
                      <a:srgbClr val="FF0000"/>
                    </a:solidFill>
                  </a:rPr>
                  <a:t>probability distribution </a:t>
                </a:r>
                <a:r>
                  <a:rPr lang="en-US" altLang="zh-CN" dirty="0"/>
                  <a:t>of random parameters is </a:t>
                </a:r>
                <a:r>
                  <a:rPr lang="en-US" altLang="zh-CN" i="1" dirty="0">
                    <a:solidFill>
                      <a:srgbClr val="FF0000"/>
                    </a:solidFill>
                  </a:rPr>
                  <a:t>known</a:t>
                </a:r>
                <a:r>
                  <a:rPr lang="en-US" altLang="zh-CN" dirty="0">
                    <a:solidFill>
                      <a:srgbClr val="FF0000"/>
                    </a:solidFill>
                  </a:rPr>
                  <a:t> </a:t>
                </a:r>
                <a:r>
                  <a:rPr lang="en-US" altLang="zh-CN" dirty="0"/>
                  <a:t>(inferred from the historical data). Objective is to find a decision </a:t>
                </a:r>
                <a:r>
                  <a:rPr lang="en-US" altLang="zh-CN" b="0" i="0">
                    <a:latin typeface="Cambria Math" panose="02040503050406030204" pitchFamily="18" charset="0"/>
                  </a:rPr>
                  <a:t>𝑥 </a:t>
                </a:r>
                <a:r>
                  <a:rPr lang="en-US" altLang="zh-CN" dirty="0"/>
                  <a:t>that minimizes a functional of the </a:t>
                </a:r>
                <a:r>
                  <a:rPr lang="en-US" altLang="zh-CN" b="1" i="1" dirty="0">
                    <a:solidFill>
                      <a:srgbClr val="FF0000"/>
                    </a:solidFill>
                  </a:rPr>
                  <a:t>expected cost</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baseline="0" dirty="0">
                    <a:solidFill>
                      <a:srgbClr val="000000"/>
                    </a:solidFill>
                    <a:latin typeface="Arial" panose="020B0604020202020204" pitchFamily="34" charset="0"/>
                    <a:cs typeface="Arial" panose="020B0604020202020204" pitchFamily="34" charset="0"/>
                  </a:rPr>
                  <a:t>The probability distribution of the random parameter vector is </a:t>
                </a:r>
                <a:r>
                  <a:rPr lang="en-US" altLang="zh-CN" sz="1200" b="0" i="0" u="none" strike="noStrike" baseline="0" dirty="0">
                    <a:solidFill>
                      <a:srgbClr val="0000FF"/>
                    </a:solidFill>
                    <a:latin typeface="Arial" panose="020B0604020202020204" pitchFamily="34" charset="0"/>
                    <a:cs typeface="Arial" panose="020B0604020202020204" pitchFamily="34" charset="0"/>
                  </a:rPr>
                  <a:t>independent of decisions </a:t>
                </a:r>
                <a:r>
                  <a:rPr lang="en-US" altLang="zh-CN" sz="1200" b="0" i="0" u="none" strike="noStrike" baseline="0" dirty="0">
                    <a:solidFill>
                      <a:srgbClr val="000000"/>
                    </a:solidFill>
                    <a:latin typeface="Arial" panose="020B0604020202020204" pitchFamily="34" charset="0"/>
                    <a:cs typeface="Arial" panose="020B0604020202020204" pitchFamily="34" charset="0"/>
                  </a:rPr>
                  <a:t>- exogenously given relaxing it requires addressing </a:t>
                </a:r>
                <a:r>
                  <a:rPr lang="en-US" altLang="zh-CN" sz="1200" b="0" i="0" u="none" strike="noStrike" baseline="0" dirty="0">
                    <a:solidFill>
                      <a:srgbClr val="FF0000"/>
                    </a:solidFill>
                    <a:latin typeface="Arial" panose="020B0604020202020204" pitchFamily="34" charset="0"/>
                    <a:cs typeface="Arial" panose="020B0604020202020204" pitchFamily="34" charset="0"/>
                  </a:rPr>
                  <a:t>endogenous uncertainty. </a:t>
                </a:r>
                <a:r>
                  <a:rPr lang="en-US" altLang="zh-CN" sz="1200" b="0" i="0" u="none" strike="noStrike" baseline="0" dirty="0">
                    <a:solidFill>
                      <a:srgbClr val="000000"/>
                    </a:solidFill>
                    <a:latin typeface="Arial" panose="020B0604020202020204" pitchFamily="34" charset="0"/>
                    <a:cs typeface="Arial" panose="020B0604020202020204" pitchFamily="34" charset="0"/>
                  </a:rPr>
                  <a:t>The </a:t>
                </a:r>
                <a:r>
                  <a:rPr lang="en-US" altLang="zh-CN" sz="1200" b="0" i="0" u="none" strike="noStrike" baseline="0" dirty="0">
                    <a:solidFill>
                      <a:srgbClr val="0000FF"/>
                    </a:solidFill>
                    <a:latin typeface="Arial" panose="020B0604020202020204" pitchFamily="34" charset="0"/>
                    <a:cs typeface="Arial" panose="020B0604020202020204" pitchFamily="34" charset="0"/>
                  </a:rPr>
                  <a:t>"true" probability distribution </a:t>
                </a:r>
                <a:r>
                  <a:rPr lang="en-US" altLang="zh-CN" sz="1200" b="0" i="0" u="none" strike="noStrike" baseline="0" dirty="0">
                    <a:solidFill>
                      <a:srgbClr val="000000"/>
                    </a:solidFill>
                    <a:latin typeface="Arial" panose="020B0604020202020204" pitchFamily="34" charset="0"/>
                    <a:cs typeface="Arial" panose="020B0604020202020204" pitchFamily="34" charset="0"/>
                  </a:rPr>
                  <a:t>of the random parameter vector is </a:t>
                </a:r>
                <a:r>
                  <a:rPr lang="en-US" altLang="zh-CN" sz="1200" b="0" i="0" u="none" strike="noStrike" baseline="0" dirty="0">
                    <a:solidFill>
                      <a:srgbClr val="0000FF"/>
                    </a:solidFill>
                    <a:latin typeface="Arial" panose="020B0604020202020204" pitchFamily="34" charset="0"/>
                    <a:cs typeface="Arial" panose="020B0604020202020204" pitchFamily="34" charset="0"/>
                  </a:rPr>
                  <a:t>known </a:t>
                </a:r>
                <a:r>
                  <a:rPr lang="en-US" altLang="zh-CN" sz="1200" b="0" i="0" u="none" strike="noStrike" baseline="0" dirty="0">
                    <a:solidFill>
                      <a:srgbClr val="000000"/>
                    </a:solidFill>
                    <a:latin typeface="Arial" panose="020B0604020202020204" pitchFamily="34" charset="0"/>
                    <a:cs typeface="Arial" panose="020B0604020202020204" pitchFamily="34" charset="0"/>
                  </a:rPr>
                  <a:t>relaxing it requires addressing </a:t>
                </a:r>
                <a:r>
                  <a:rPr lang="en-US" altLang="zh-CN" sz="1200" b="0" i="0" u="none" strike="noStrike" baseline="0" dirty="0">
                    <a:solidFill>
                      <a:srgbClr val="FF0000"/>
                    </a:solidFill>
                    <a:latin typeface="Arial" panose="020B0604020202020204" pitchFamily="34" charset="0"/>
                    <a:cs typeface="Arial" panose="020B0604020202020204" pitchFamily="34" charset="0"/>
                  </a:rPr>
                  <a:t>distributional uncertainty.</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algn="l"/>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6</a:t>
            </a:fld>
            <a:endParaRPr lang="zh-CN" altLang="en-US"/>
          </a:p>
        </p:txBody>
      </p:sp>
    </p:spTree>
    <p:extLst>
      <p:ext uri="{BB962C8B-B14F-4D97-AF65-F5344CB8AC3E}">
        <p14:creationId xmlns:p14="http://schemas.microsoft.com/office/powerpoint/2010/main" val="992590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During the uplink phase, in the $t$-</a:t>
            </a:r>
            <a:r>
              <a:rPr kumimoji="1" lang="en-US" altLang="zh-CN" dirty="0" err="1"/>
              <a:t>th</a:t>
            </a:r>
            <a:r>
              <a:rPr kumimoji="1" lang="en-US" altLang="zh-CN" dirty="0"/>
              <a:t> slot, only the $</a:t>
            </a:r>
            <a:r>
              <a:rPr kumimoji="1" lang="en-US" altLang="zh-CN" dirty="0" err="1"/>
              <a:t>i</a:t>
            </a:r>
            <a:r>
              <a:rPr kumimoji="1" lang="en-US" altLang="zh-CN" dirty="0"/>
              <a:t>$-</a:t>
            </a:r>
            <a:r>
              <a:rPr kumimoji="1" lang="en-US" altLang="zh-CN" dirty="0" err="1"/>
              <a:t>th</a:t>
            </a:r>
            <a:r>
              <a:rPr kumimoji="1" lang="en-US" altLang="zh-CN" dirty="0"/>
              <a:t> wearable IoT device operates </a:t>
            </a:r>
            <a:r>
              <a:rPr kumimoji="1" lang="en-US" altLang="zh-CN" dirty="0" err="1"/>
              <a:t>transfering</a:t>
            </a:r>
            <a:r>
              <a:rPr kumimoji="1" lang="en-US" altLang="zh-CN" dirty="0"/>
              <a:t> data. The signal received at the small cell BS is given by</a:t>
            </a:r>
          </a:p>
          <a:p>
            <a:r>
              <a:rPr kumimoji="1" lang="en-US" altLang="zh-CN" dirty="0"/>
              <a:t>where ${</a:t>
            </a:r>
            <a:r>
              <a:rPr kumimoji="1" lang="en-US" altLang="zh-CN" dirty="0" err="1"/>
              <a:t>z_i</a:t>
            </a:r>
            <a:r>
              <a:rPr kumimoji="1" lang="en-US" altLang="zh-CN" dirty="0"/>
              <a:t>}\left( t \right)$ is the sensed information and ${</a:t>
            </a:r>
            <a:r>
              <a:rPr kumimoji="1" lang="en-US" altLang="zh-CN" dirty="0" err="1"/>
              <a:t>n_A</a:t>
            </a:r>
            <a:r>
              <a:rPr kumimoji="1" lang="en-US" altLang="zh-CN" dirty="0"/>
              <a:t>}$ denotes the noise at the small cell BS</a:t>
            </a:r>
          </a:p>
          <a:p>
            <a:endParaRPr kumimoji="1" lang="en-US" altLang="zh-CN" dirty="0"/>
          </a:p>
          <a:p>
            <a:r>
              <a:rPr kumimoji="1" lang="en-US" altLang="zh-CN" dirty="0"/>
              <a:t>The uplink transmission data rate for transferring sensing information of wearable IoT device $</a:t>
            </a:r>
            <a:r>
              <a:rPr kumimoji="1" lang="en-US" altLang="zh-CN" dirty="0" err="1"/>
              <a:t>i</a:t>
            </a:r>
            <a:r>
              <a:rPr kumimoji="1" lang="en-US" altLang="zh-CN" dirty="0"/>
              <a:t>$ in a block can be given by</a:t>
            </a:r>
          </a:p>
          <a:p>
            <a:r>
              <a:rPr kumimoji="1" lang="en-US" altLang="zh-CN" dirty="0"/>
              <a:t>where $B$ is the channel bandwidth. Then, we consider the minimum individual transmission data rate $r_{U,\min }^{}$ in time slot $t$ during the uplink transmission phase.</a:t>
            </a:r>
          </a:p>
          <a:p>
            <a:r>
              <a:rPr kumimoji="1" lang="en-US" altLang="zh-CN" dirty="0"/>
              <a:t>The end-to-end transmission data rate chance constraint can be given as</a:t>
            </a:r>
          </a:p>
          <a:p>
            <a:r>
              <a:rPr kumimoji="1" lang="en-US" altLang="zh-CN" dirty="0"/>
              <a:t>where  \</a:t>
            </a:r>
            <a:r>
              <a:rPr kumimoji="1" lang="en-US" altLang="zh-CN" dirty="0" err="1"/>
              <a:t>tau_i</a:t>
            </a:r>
            <a:r>
              <a:rPr kumimoji="1" lang="en-US" altLang="zh-CN" dirty="0"/>
              <a:t> is the outage probability for each round of transmission, which should meet the minimum QoS requirement with the probability at least $1-{\</a:t>
            </a:r>
            <a:r>
              <a:rPr kumimoji="1" lang="en-US" altLang="zh-CN" dirty="0" err="1"/>
              <a:t>tau_i</a:t>
            </a:r>
            <a:r>
              <a:rPr kumimoji="1" lang="en-US" altLang="zh-CN" dirty="0"/>
              <a:t>\left(t\right)}$ in the presence of channel uncertainty.</a:t>
            </a:r>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60</a:t>
            </a:fld>
            <a:endParaRPr lang="zh-CN" altLang="en-US"/>
          </a:p>
        </p:txBody>
      </p:sp>
    </p:spTree>
    <p:extLst>
      <p:ext uri="{BB962C8B-B14F-4D97-AF65-F5344CB8AC3E}">
        <p14:creationId xmlns:p14="http://schemas.microsoft.com/office/powerpoint/2010/main" val="2278734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61</a:t>
            </a:fld>
            <a:endParaRPr lang="zh-CN" altLang="en-US"/>
          </a:p>
        </p:txBody>
      </p:sp>
    </p:spTree>
    <p:extLst>
      <p:ext uri="{BB962C8B-B14F-4D97-AF65-F5344CB8AC3E}">
        <p14:creationId xmlns:p14="http://schemas.microsoft.com/office/powerpoint/2010/main" val="35138313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62</a:t>
            </a:fld>
            <a:endParaRPr lang="zh-CN" altLang="en-US"/>
          </a:p>
        </p:txBody>
      </p:sp>
    </p:spTree>
    <p:extLst>
      <p:ext uri="{BB962C8B-B14F-4D97-AF65-F5344CB8AC3E}">
        <p14:creationId xmlns:p14="http://schemas.microsoft.com/office/powerpoint/2010/main" val="215477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035F78"/>
                </a:solidFill>
                <a:latin typeface="Arial" panose="020B0604020202020204" pitchFamily="34" charset="0"/>
                <a:cs typeface="Arial" panose="020B0604020202020204" pitchFamily="34" charset="0"/>
              </a:rPr>
              <a:t>As for the Performance Evaluation of Average </a:t>
            </a:r>
            <a:r>
              <a:rPr lang="en-US" altLang="zh-CN" sz="1200" b="1" dirty="0" err="1">
                <a:solidFill>
                  <a:srgbClr val="035F78"/>
                </a:solidFill>
                <a:latin typeface="Arial" panose="020B0604020202020204" pitchFamily="34" charset="0"/>
                <a:cs typeface="Arial" panose="020B0604020202020204" pitchFamily="34" charset="0"/>
              </a:rPr>
              <a:t>AoI</a:t>
            </a:r>
            <a:endParaRPr lang="en-US" altLang="zh-CN" sz="1200" b="1" dirty="0">
              <a:solidFill>
                <a:srgbClr val="035F78"/>
              </a:solidFill>
              <a:latin typeface="Arial" panose="020B0604020202020204" pitchFamily="34" charset="0"/>
              <a:cs typeface="Arial" panose="020B0604020202020204" pitchFamily="34" charset="0"/>
            </a:endParaRPr>
          </a:p>
          <a:p>
            <a:r>
              <a:rPr kumimoji="1" lang="en-US" altLang="zh-CN" dirty="0"/>
              <a:t>We first assume that the status updates generated at the wearable IoT device $</a:t>
            </a:r>
            <a:r>
              <a:rPr kumimoji="1" lang="en-US" altLang="zh-CN" dirty="0" err="1"/>
              <a:t>i</a:t>
            </a:r>
            <a:r>
              <a:rPr kumimoji="1" lang="en-US" altLang="zh-CN" dirty="0"/>
              <a:t>$ follows a </a:t>
            </a:r>
            <a:r>
              <a:rPr kumimoji="1" lang="en-US" altLang="zh-CN" dirty="0" err="1"/>
              <a:t>Possion</a:t>
            </a:r>
            <a:r>
              <a:rPr kumimoji="1" lang="en-US" altLang="zh-CN" dirty="0"/>
              <a:t> process, $</a:t>
            </a:r>
            <a:r>
              <a:rPr kumimoji="1" lang="en-US" altLang="zh-CN" dirty="0" err="1"/>
              <a:t>W_m</a:t>
            </a:r>
            <a:r>
              <a:rPr kumimoji="1" lang="en-US" altLang="zh-CN" dirty="0"/>
              <a:t>$ follows a geometric distribution with probability $\</a:t>
            </a:r>
            <a:r>
              <a:rPr kumimoji="1" lang="en-US" altLang="zh-CN" dirty="0" err="1"/>
              <a:t>gamma_i</a:t>
            </a:r>
            <a:r>
              <a:rPr kumimoji="1" lang="en-US" altLang="zh-CN" dirty="0"/>
              <a:t>\left(t\right)$</a:t>
            </a:r>
          </a:p>
          <a:p>
            <a:endParaRPr kumimoji="1" lang="en-US" altLang="zh-CN" dirty="0"/>
          </a:p>
          <a:p>
            <a:r>
              <a:rPr kumimoji="1" lang="en-US" altLang="zh-CN" dirty="0"/>
              <a:t>To further study status update packet management, we subsequently investigate two different cases. </a:t>
            </a:r>
          </a:p>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b="1" dirty="0">
                <a:solidFill>
                  <a:srgbClr val="FF0000"/>
                </a:solidFill>
              </a:rPr>
              <a:t>Case I: </a:t>
            </a:r>
            <a:r>
              <a:rPr lang="zh-CN" altLang="en-US" dirty="0"/>
              <a:t>The first generated update from wearable IoT device is decoded successfully at the small cell BS until being discarded. </a:t>
            </a:r>
            <a:endParaRPr lang="en-US" altLang="zh-CN" dirty="0"/>
          </a:p>
          <a:p>
            <a:pPr marL="0" marR="0" lvl="0" indent="0" algn="l" defTabSz="0" rtl="0" eaLnBrk="0" fontAlgn="base" latinLnBrk="0" hangingPunct="0">
              <a:lnSpc>
                <a:spcPct val="100000"/>
              </a:lnSpc>
              <a:spcBef>
                <a:spcPct val="30000"/>
              </a:spcBef>
              <a:spcAft>
                <a:spcPct val="0"/>
              </a:spcAft>
              <a:buClrTx/>
              <a:buSzTx/>
              <a:buFontTx/>
              <a:buNone/>
              <a:tabLst/>
              <a:defRPr/>
            </a:pPr>
            <a:r>
              <a:rPr lang="en-US" altLang="zh-CN" b="1" dirty="0">
                <a:solidFill>
                  <a:srgbClr val="FF0000"/>
                </a:solidFill>
              </a:rPr>
              <a:t>Case II: </a:t>
            </a:r>
            <a:r>
              <a:rPr lang="en-US" altLang="zh-CN" dirty="0"/>
              <a:t>A new status update is generated at the wearable IoT device, while the small cell BS is currently serving a status update, which discards the status update and waits for a new status update.</a:t>
            </a:r>
            <a:endParaRPr kumimoji="1" lang="en-US" altLang="zh-CN" dirty="0"/>
          </a:p>
          <a:p>
            <a:r>
              <a:rPr kumimoji="1" lang="en-US" altLang="zh-CN" dirty="0"/>
              <a:t>Based on the above analysis</a:t>
            </a:r>
            <a:r>
              <a:rPr kumimoji="1" lang="zh-CN" altLang="en-US" dirty="0"/>
              <a:t>，</a:t>
            </a:r>
            <a:r>
              <a:rPr kumimoji="1" lang="en-US" altLang="zh-CN" dirty="0"/>
              <a:t>we evaluate the expectation of $</a:t>
            </a:r>
            <a:r>
              <a:rPr kumimoji="1" lang="en-US" altLang="zh-CN" dirty="0" err="1"/>
              <a:t>X_m</a:t>
            </a:r>
            <a:r>
              <a:rPr kumimoji="1" lang="en-US" altLang="zh-CN" dirty="0"/>
              <a:t>$ and the square  of $</a:t>
            </a:r>
            <a:r>
              <a:rPr kumimoji="1" lang="en-US" altLang="zh-CN" dirty="0" err="1"/>
              <a:t>X_m</a:t>
            </a:r>
            <a:r>
              <a:rPr kumimoji="1" lang="en-US" altLang="zh-CN" dirty="0"/>
              <a:t>$  by using a recursive method</a:t>
            </a:r>
          </a:p>
          <a:p>
            <a:r>
              <a:rPr kumimoji="1" lang="en-US" altLang="zh-CN" b="1" dirty="0"/>
              <a:t>The first term </a:t>
            </a:r>
            <a:r>
              <a:rPr kumimoji="1" lang="en-US" altLang="zh-CN" dirty="0"/>
              <a:t>refers to the first case that the generated status update is successfully received by the small cell BS. </a:t>
            </a:r>
            <a:r>
              <a:rPr kumimoji="1" lang="en-US" altLang="zh-CN" b="1" dirty="0"/>
              <a:t>The second term </a:t>
            </a:r>
            <a:r>
              <a:rPr kumimoji="1" lang="en-US" altLang="zh-CN" dirty="0"/>
              <a:t>corresponds to the second case that the first generated status update cannot be decoded correctly at the small cell BS. </a:t>
            </a:r>
          </a:p>
          <a:p>
            <a:r>
              <a:rPr kumimoji="1" lang="en-US" altLang="zh-CN" dirty="0"/>
              <a:t>$L$ is information service time for each round of status update transmission, which reveals the number of blocks required to complete the transmission of a packet.  Let ${{\hat X}_m}$ be the remaining process of ${{X}_m}$ after the generation of a new status update, which is defined as the interval from the preemption until the small cell BS receives an update accurately.</a:t>
            </a:r>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63</a:t>
            </a:fld>
            <a:endParaRPr lang="zh-CN" altLang="en-US"/>
          </a:p>
        </p:txBody>
      </p:sp>
    </p:spTree>
    <p:extLst>
      <p:ext uri="{BB962C8B-B14F-4D97-AF65-F5344CB8AC3E}">
        <p14:creationId xmlns:p14="http://schemas.microsoft.com/office/powerpoint/2010/main" val="21566101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With the derived expectations, the expectation of ${</a:t>
            </a:r>
            <a:r>
              <a:rPr kumimoji="1" lang="en-US" altLang="zh-CN" dirty="0" err="1"/>
              <a:t>I_m</a:t>
            </a:r>
            <a:r>
              <a:rPr kumimoji="1" lang="en-US" altLang="zh-CN" dirty="0"/>
              <a:t>}$ and ${I_m^2}$ can be evaluated as</a:t>
            </a:r>
          </a:p>
          <a:p>
            <a:endParaRPr kumimoji="1" lang="en-US" altLang="zh-CN" dirty="0"/>
          </a:p>
          <a:p>
            <a:r>
              <a:rPr kumimoji="1" lang="en-US" altLang="zh-CN" dirty="0"/>
              <a:t>Finally the average </a:t>
            </a:r>
            <a:r>
              <a:rPr kumimoji="1" lang="en-US" altLang="zh-CN" dirty="0" err="1"/>
              <a:t>AoI</a:t>
            </a:r>
            <a:r>
              <a:rPr kumimoji="1" lang="en-US" altLang="zh-CN" dirty="0"/>
              <a:t> of the considered system can be expressed as</a:t>
            </a:r>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64</a:t>
            </a:fld>
            <a:endParaRPr lang="zh-CN" altLang="en-US"/>
          </a:p>
        </p:txBody>
      </p:sp>
    </p:spTree>
    <p:extLst>
      <p:ext uri="{BB962C8B-B14F-4D97-AF65-F5344CB8AC3E}">
        <p14:creationId xmlns:p14="http://schemas.microsoft.com/office/powerpoint/2010/main" val="37454436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65</a:t>
            </a:fld>
            <a:endParaRPr lang="zh-CN" altLang="en-US"/>
          </a:p>
        </p:txBody>
      </p:sp>
    </p:spTree>
    <p:extLst>
      <p:ext uri="{BB962C8B-B14F-4D97-AF65-F5344CB8AC3E}">
        <p14:creationId xmlns:p14="http://schemas.microsoft.com/office/powerpoint/2010/main" val="3696579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Through the </a:t>
            </a:r>
            <a:r>
              <a:rPr kumimoji="1" lang="en-US" altLang="zh-CN" dirty="0" err="1"/>
              <a:t>CVaR</a:t>
            </a:r>
            <a:r>
              <a:rPr kumimoji="1" lang="en-US" altLang="zh-CN" dirty="0"/>
              <a:t> based method, we can reformulate each of the individual </a:t>
            </a:r>
            <a:r>
              <a:rPr kumimoji="1" lang="en-US" altLang="zh-CN" dirty="0" err="1"/>
              <a:t>distributionally</a:t>
            </a:r>
            <a:r>
              <a:rPr kumimoji="1" lang="en-US" altLang="zh-CN" dirty="0"/>
              <a:t> robust chance constraints in terms of tractable Linear Matrix Inequalities (LMIs) to get the optimal average </a:t>
            </a:r>
            <a:r>
              <a:rPr kumimoji="1" lang="en-US" altLang="zh-CN" dirty="0" err="1"/>
              <a:t>AoI</a:t>
            </a:r>
            <a:r>
              <a:rPr kumimoji="1" lang="en-US" altLang="zh-CN" dirty="0"/>
              <a:t> under the uncertain errors chance constraint region. The final formulation can be shown as</a:t>
            </a:r>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66</a:t>
            </a:fld>
            <a:endParaRPr lang="zh-CN" altLang="en-US"/>
          </a:p>
        </p:txBody>
      </p:sp>
    </p:spTree>
    <p:extLst>
      <p:ext uri="{BB962C8B-B14F-4D97-AF65-F5344CB8AC3E}">
        <p14:creationId xmlns:p14="http://schemas.microsoft.com/office/powerpoint/2010/main" val="4204023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Our objective is to minimum the upper bound of </a:t>
            </a:r>
            <a:r>
              <a:rPr kumimoji="1" lang="en-US" altLang="zh-CN" dirty="0" err="1"/>
              <a:t>AoI</a:t>
            </a:r>
            <a:r>
              <a:rPr kumimoji="1" lang="en-US" altLang="zh-CN" dirty="0"/>
              <a:t>, by jointly optimizing transmission power ,energy harvesting outage probability, and information transmission outage probability with respect to the </a:t>
            </a:r>
            <a:r>
              <a:rPr kumimoji="1" lang="en-US" altLang="zh-CN" dirty="0" err="1"/>
              <a:t>CVaR</a:t>
            </a:r>
            <a:r>
              <a:rPr kumimoji="1" lang="en-US" altLang="zh-CN" dirty="0"/>
              <a:t> constraints. However, simultaneous optimization over these variables would result in a non-convex optimization problem, and such problem is known to be NP-hard in general. Thus, we introduce an efficient iterative algorithm to solve it </a:t>
            </a:r>
            <a:r>
              <a:rPr kumimoji="1" lang="en-US" altLang="zh-CN" dirty="0" err="1"/>
              <a:t>suboptimally</a:t>
            </a:r>
            <a:r>
              <a:rPr kumimoji="1" lang="en-US" altLang="zh-CN" dirty="0"/>
              <a:t> by applying the BCD techniques. In each iteration, we optimize different blocks of variables alternatively. </a:t>
            </a:r>
            <a:endParaRPr kumimoji="1" lang="zh-CN" altLang="en-US" dirty="0"/>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67</a:t>
            </a:fld>
            <a:endParaRPr lang="zh-CN" altLang="en-US"/>
          </a:p>
        </p:txBody>
      </p:sp>
    </p:spTree>
    <p:extLst>
      <p:ext uri="{BB962C8B-B14F-4D97-AF65-F5344CB8AC3E}">
        <p14:creationId xmlns:p14="http://schemas.microsoft.com/office/powerpoint/2010/main" val="33364493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68</a:t>
            </a:fld>
            <a:endParaRPr lang="zh-CN" altLang="en-US"/>
          </a:p>
        </p:txBody>
      </p:sp>
    </p:spTree>
    <p:extLst>
      <p:ext uri="{BB962C8B-B14F-4D97-AF65-F5344CB8AC3E}">
        <p14:creationId xmlns:p14="http://schemas.microsoft.com/office/powerpoint/2010/main" val="7484232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ea typeface="等线"/>
              </a:rPr>
              <a:t>T</a:t>
            </a:r>
            <a:r>
              <a:rPr lang="zh-CN" altLang="zh-TW" dirty="0">
                <a:ea typeface="等线"/>
              </a:rPr>
              <a:t>ypical </a:t>
            </a:r>
            <a:r>
              <a:rPr lang="zh-CN" altLang="en-US" dirty="0">
                <a:ea typeface="等线"/>
              </a:rPr>
              <a:t>procedure of reinforcement learning</a:t>
            </a:r>
            <a:endParaRPr lang="en-US" altLang="zh-CN" dirty="0"/>
          </a:p>
          <a:p>
            <a:r>
              <a:rPr lang="en-US" altLang="zh-CN" dirty="0">
                <a:ea typeface="等线"/>
              </a:rPr>
              <a:t>Reinforcement learning: An </a:t>
            </a:r>
            <a:r>
              <a:rPr lang="en-US" altLang="zh-CN" b="1" dirty="0">
                <a:ea typeface="等线"/>
              </a:rPr>
              <a:t>agent</a:t>
            </a:r>
            <a:r>
              <a:rPr lang="en-US" altLang="zh-CN" dirty="0">
                <a:ea typeface="等线"/>
              </a:rPr>
              <a:t> keeps observing the </a:t>
            </a:r>
            <a:r>
              <a:rPr lang="en-US" altLang="zh-CN" b="1" dirty="0">
                <a:ea typeface="等线"/>
              </a:rPr>
              <a:t>environment</a:t>
            </a:r>
            <a:r>
              <a:rPr lang="en-US" altLang="zh-CN" dirty="0">
                <a:ea typeface="等线"/>
              </a:rPr>
              <a:t>, obtain external feedback (game </a:t>
            </a:r>
            <a:r>
              <a:rPr lang="en-US" altLang="zh-CN" b="1" dirty="0">
                <a:ea typeface="等线"/>
              </a:rPr>
              <a:t>reward</a:t>
            </a:r>
            <a:r>
              <a:rPr lang="en-US" altLang="zh-CN" dirty="0">
                <a:ea typeface="等线"/>
              </a:rPr>
              <a:t> points, etc.) after taking </a:t>
            </a:r>
            <a:r>
              <a:rPr lang="en-US" altLang="zh-CN" b="1" dirty="0">
                <a:ea typeface="等线"/>
              </a:rPr>
              <a:t>actions</a:t>
            </a:r>
            <a:endParaRPr lang="en-US" altLang="zh-CN" dirty="0">
              <a:ea typeface="等线"/>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69</a:t>
            </a:fld>
            <a:endParaRPr lang="zh-CN" altLang="en-US"/>
          </a:p>
        </p:txBody>
      </p:sp>
    </p:spTree>
    <p:extLst>
      <p:ext uri="{BB962C8B-B14F-4D97-AF65-F5344CB8AC3E}">
        <p14:creationId xmlns:p14="http://schemas.microsoft.com/office/powerpoint/2010/main" val="302009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itchFamily="34" charset="0"/>
                    <a:ea typeface="宋体" pitchFamily="2" charset="-122"/>
                  </a:rPr>
                  <a:t>As for </a:t>
                </a:r>
                <a:r>
                  <a:rPr lang="en-US" altLang="zh-CN" sz="1200" b="1" dirty="0">
                    <a:solidFill>
                      <a:srgbClr val="7030A0"/>
                    </a:solidFill>
                    <a:latin typeface="Times New Roman" panose="02020603050405020304" pitchFamily="18" charset="0"/>
                    <a:cs typeface="Times New Roman" panose="02020603050405020304" pitchFamily="18" charset="0"/>
                  </a:rPr>
                  <a:t>Robust Optimization , </a:t>
                </a:r>
                <a:r>
                  <a:rPr lang="en-US" altLang="zh-CN" dirty="0">
                    <a:latin typeface="Arial" pitchFamily="34" charset="0"/>
                    <a:ea typeface="宋体" pitchFamily="2" charset="-122"/>
                  </a:rPr>
                  <a:t>the probability distribution of random parameter is unknown, but its </a:t>
                </a:r>
                <a:r>
                  <a:rPr lang="en-US" altLang="zh-CN" dirty="0">
                    <a:solidFill>
                      <a:srgbClr val="FF0000"/>
                    </a:solidFill>
                    <a:latin typeface="Arial" pitchFamily="34" charset="0"/>
                    <a:ea typeface="宋体" pitchFamily="2" charset="-122"/>
                  </a:rPr>
                  <a:t>fluctuation range </a:t>
                </a:r>
                <a:r>
                  <a:rPr lang="en-US" altLang="zh-CN" dirty="0">
                    <a:latin typeface="Arial" pitchFamily="34" charset="0"/>
                    <a:ea typeface="宋体" pitchFamily="2" charset="-122"/>
                  </a:rPr>
                  <a:t>is known. Objective is to find a decision </a:t>
                </a:r>
                <a14:m>
                  <m:oMath xmlns:m="http://schemas.openxmlformats.org/officeDocument/2006/math">
                    <m:r>
                      <a:rPr lang="en-US" altLang="zh-CN">
                        <a:latin typeface="Cambria Math" panose="02040503050406030204" pitchFamily="18" charset="0"/>
                        <a:ea typeface="宋体" pitchFamily="2" charset="-122"/>
                      </a:rPr>
                      <m:t>𝑥</m:t>
                    </m:r>
                    <m:r>
                      <a:rPr lang="en-US" altLang="zh-CN">
                        <a:latin typeface="Cambria Math" panose="02040503050406030204" pitchFamily="18" charset="0"/>
                        <a:ea typeface="宋体" pitchFamily="2" charset="-122"/>
                      </a:rPr>
                      <m:t> </m:t>
                    </m:r>
                  </m:oMath>
                </a14:m>
                <a:r>
                  <a:rPr lang="en-US" altLang="zh-CN" dirty="0">
                    <a:latin typeface="Arial" pitchFamily="34" charset="0"/>
                    <a:ea typeface="宋体" pitchFamily="2" charset="-122"/>
                  </a:rPr>
                  <a:t>that minimizes </a:t>
                </a:r>
                <a:r>
                  <a:rPr lang="en-US" altLang="zh-CN" dirty="0">
                    <a:solidFill>
                      <a:srgbClr val="FF0000"/>
                    </a:solidFill>
                    <a:latin typeface="Arial" pitchFamily="34" charset="0"/>
                    <a:ea typeface="宋体" pitchFamily="2" charset="-122"/>
                  </a:rPr>
                  <a:t>the worst-case expected cost </a:t>
                </a:r>
                <a:r>
                  <a:rPr lang="en-US" altLang="zh-CN" dirty="0">
                    <a:latin typeface="Arial" pitchFamily="34" charset="0"/>
                    <a:ea typeface="宋体" pitchFamily="2" charset="-122"/>
                  </a:rPr>
                  <a:t>over an </a:t>
                </a:r>
                <a:r>
                  <a:rPr lang="en-US" altLang="zh-CN" dirty="0">
                    <a:solidFill>
                      <a:srgbClr val="FF0000"/>
                    </a:solidFill>
                    <a:latin typeface="Arial" pitchFamily="34" charset="0"/>
                    <a:ea typeface="宋体" pitchFamily="2" charset="-122"/>
                  </a:rPr>
                  <a:t>uncertainty set. </a:t>
                </a:r>
                <a:r>
                  <a:rPr lang="en-US" altLang="zh-CN" sz="1200" dirty="0">
                    <a:solidFill>
                      <a:srgbClr val="000000"/>
                    </a:solidFill>
                    <a:latin typeface="Arial" pitchFamily="34" charset="0"/>
                    <a:ea typeface="宋体" pitchFamily="2" charset="-122"/>
                  </a:rPr>
                  <a:t>If the uncertain parameter </a:t>
                </a:r>
                <a14:m>
                  <m:oMath xmlns:m="http://schemas.openxmlformats.org/officeDocument/2006/math">
                    <m:r>
                      <a:rPr lang="en-US" altLang="zh-CN" sz="1200" i="1">
                        <a:solidFill>
                          <a:srgbClr val="000000"/>
                        </a:solidFill>
                        <a:latin typeface="Cambria Math" panose="02040503050406030204" pitchFamily="18" charset="0"/>
                        <a:ea typeface="Cambria Math" panose="02040503050406030204" pitchFamily="18" charset="0"/>
                      </a:rPr>
                      <m:t>𝜉</m:t>
                    </m:r>
                  </m:oMath>
                </a14:m>
                <a:r>
                  <a:rPr lang="en-US" altLang="zh-CN" sz="1200" dirty="0">
                    <a:solidFill>
                      <a:srgbClr val="000000"/>
                    </a:solidFill>
                    <a:latin typeface="Arial" pitchFamily="34" charset="0"/>
                    <a:ea typeface="宋体" pitchFamily="2" charset="-122"/>
                  </a:rPr>
                  <a:t> follows a certain distribution </a:t>
                </a:r>
                <a14:m>
                  <m:oMath xmlns:m="http://schemas.openxmlformats.org/officeDocument/2006/math">
                    <m:r>
                      <a:rPr lang="en-US" altLang="zh-CN" sz="1200" i="1">
                        <a:solidFill>
                          <a:srgbClr val="000000"/>
                        </a:solidFill>
                        <a:latin typeface="Cambria Math" panose="02040503050406030204" pitchFamily="18" charset="0"/>
                      </a:rPr>
                      <m:t>𝑃</m:t>
                    </m:r>
                  </m:oMath>
                </a14:m>
                <a:r>
                  <a:rPr lang="en-US" altLang="zh-CN" sz="1200" dirty="0">
                    <a:solidFill>
                      <a:srgbClr val="000000"/>
                    </a:solidFill>
                    <a:latin typeface="Arial" pitchFamily="34" charset="0"/>
                    <a:ea typeface="宋体" pitchFamily="2" charset="-122"/>
                  </a:rPr>
                  <a:t>: we need to make a reasonable decision </a:t>
                </a:r>
                <a:r>
                  <a:rPr lang="en-US" altLang="zh-CN" sz="1200" dirty="0">
                    <a:solidFill>
                      <a:srgbClr val="FF0000"/>
                    </a:solidFill>
                    <a:latin typeface="Arial" pitchFamily="34" charset="0"/>
                    <a:ea typeface="宋体" pitchFamily="2" charset="-122"/>
                  </a:rPr>
                  <a:t>(find an </a:t>
                </a:r>
                <a14:m>
                  <m:oMath xmlns:m="http://schemas.openxmlformats.org/officeDocument/2006/math">
                    <m:r>
                      <a:rPr lang="en-US" altLang="zh-CN" sz="1200" i="1">
                        <a:solidFill>
                          <a:srgbClr val="FF0000"/>
                        </a:solidFill>
                        <a:latin typeface="Cambria Math" panose="02040503050406030204" pitchFamily="18" charset="0"/>
                      </a:rPr>
                      <m:t>𝑥</m:t>
                    </m:r>
                  </m:oMath>
                </a14:m>
                <a:r>
                  <a:rPr lang="en-US" altLang="zh-CN" sz="1200" dirty="0">
                    <a:solidFill>
                      <a:srgbClr val="FF0000"/>
                    </a:solidFill>
                    <a:latin typeface="Arial" pitchFamily="34" charset="0"/>
                    <a:ea typeface="宋体" pitchFamily="2" charset="-122"/>
                  </a:rPr>
                  <a:t>) </a:t>
                </a:r>
                <a:r>
                  <a:rPr lang="en-US" altLang="zh-CN" sz="1200" dirty="0">
                    <a:solidFill>
                      <a:srgbClr val="000000"/>
                    </a:solidFill>
                    <a:latin typeface="Arial" pitchFamily="34" charset="0"/>
                    <a:ea typeface="宋体" pitchFamily="2" charset="-122"/>
                  </a:rPr>
                  <a:t>to  ensure that the </a:t>
                </a:r>
                <a:r>
                  <a:rPr lang="en-US" altLang="zh-CN" sz="1200" dirty="0">
                    <a:solidFill>
                      <a:srgbClr val="FF0000"/>
                    </a:solidFill>
                    <a:latin typeface="Arial" pitchFamily="34" charset="0"/>
                    <a:ea typeface="宋体" pitchFamily="2" charset="-122"/>
                  </a:rPr>
                  <a:t>expectation is optimal </a:t>
                </a:r>
                <a:r>
                  <a:rPr lang="en-US" altLang="zh-CN" sz="1200" dirty="0">
                    <a:solidFill>
                      <a:srgbClr val="000000"/>
                    </a:solidFill>
                    <a:latin typeface="Arial" pitchFamily="34" charset="0"/>
                    <a:ea typeface="宋体" pitchFamily="2" charset="-122"/>
                  </a:rPr>
                  <a:t>when the parameters have certain distribution characteristics.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FF0000"/>
                  </a:solidFill>
                  <a:latin typeface="Arial" pitchFamily="34" charset="0"/>
                  <a:ea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itchFamily="34" charset="0"/>
                    <a:ea typeface="宋体" pitchFamily="2" charset="-122"/>
                  </a:rPr>
                  <a:t>As for </a:t>
                </a:r>
                <a:r>
                  <a:rPr lang="en-US" altLang="zh-CN" sz="1200" b="1" dirty="0">
                    <a:solidFill>
                      <a:srgbClr val="7030A0"/>
                    </a:solidFill>
                    <a:latin typeface="Times New Roman" panose="02020603050405020304" pitchFamily="18" charset="0"/>
                    <a:cs typeface="Times New Roman" panose="02020603050405020304" pitchFamily="18" charset="0"/>
                  </a:rPr>
                  <a:t>Robust Optimization , </a:t>
                </a:r>
                <a:r>
                  <a:rPr lang="en-US" altLang="zh-CN" dirty="0">
                    <a:latin typeface="Arial" pitchFamily="34" charset="0"/>
                    <a:ea typeface="宋体" pitchFamily="2" charset="-122"/>
                  </a:rPr>
                  <a:t>the probability distribution of random parameter is unknown, but its </a:t>
                </a:r>
                <a:r>
                  <a:rPr lang="en-US" altLang="zh-CN" dirty="0">
                    <a:solidFill>
                      <a:srgbClr val="FF0000"/>
                    </a:solidFill>
                    <a:latin typeface="Arial" pitchFamily="34" charset="0"/>
                    <a:ea typeface="宋体" pitchFamily="2" charset="-122"/>
                  </a:rPr>
                  <a:t>fluctuation range </a:t>
                </a:r>
                <a:r>
                  <a:rPr lang="en-US" altLang="zh-CN" dirty="0">
                    <a:latin typeface="Arial" pitchFamily="34" charset="0"/>
                    <a:ea typeface="宋体" pitchFamily="2" charset="-122"/>
                  </a:rPr>
                  <a:t>is known. Objective is to find a decision </a:t>
                </a:r>
                <a:r>
                  <a:rPr lang="en-US" altLang="zh-CN" i="0">
                    <a:latin typeface="Cambria Math" panose="02040503050406030204" pitchFamily="18" charset="0"/>
                    <a:ea typeface="宋体" pitchFamily="2" charset="-122"/>
                  </a:rPr>
                  <a:t>𝑥 </a:t>
                </a:r>
                <a:r>
                  <a:rPr lang="en-US" altLang="zh-CN" dirty="0">
                    <a:latin typeface="Arial" pitchFamily="34" charset="0"/>
                    <a:ea typeface="宋体" pitchFamily="2" charset="-122"/>
                  </a:rPr>
                  <a:t>that minimizes </a:t>
                </a:r>
                <a:r>
                  <a:rPr lang="en-US" altLang="zh-CN" dirty="0">
                    <a:solidFill>
                      <a:srgbClr val="FF0000"/>
                    </a:solidFill>
                    <a:latin typeface="Arial" pitchFamily="34" charset="0"/>
                    <a:ea typeface="宋体" pitchFamily="2" charset="-122"/>
                  </a:rPr>
                  <a:t>the worst-case expected cost </a:t>
                </a:r>
                <a:r>
                  <a:rPr lang="en-US" altLang="zh-CN" dirty="0">
                    <a:latin typeface="Arial" pitchFamily="34" charset="0"/>
                    <a:ea typeface="宋体" pitchFamily="2" charset="-122"/>
                  </a:rPr>
                  <a:t>over an </a:t>
                </a:r>
                <a:r>
                  <a:rPr lang="en-US" altLang="zh-CN" dirty="0">
                    <a:solidFill>
                      <a:srgbClr val="FF0000"/>
                    </a:solidFill>
                    <a:latin typeface="Arial" pitchFamily="34" charset="0"/>
                    <a:ea typeface="宋体" pitchFamily="2" charset="-122"/>
                  </a:rPr>
                  <a:t>uncertainty set. </a:t>
                </a:r>
                <a:r>
                  <a:rPr lang="en-US" altLang="zh-CN" sz="1200" dirty="0">
                    <a:solidFill>
                      <a:srgbClr val="000000"/>
                    </a:solidFill>
                    <a:latin typeface="Arial" pitchFamily="34" charset="0"/>
                    <a:ea typeface="宋体" pitchFamily="2" charset="-122"/>
                  </a:rPr>
                  <a:t>If the uncertain parameter </a:t>
                </a:r>
                <a:r>
                  <a:rPr lang="en-US" altLang="zh-CN" sz="1200" i="0">
                    <a:solidFill>
                      <a:srgbClr val="000000"/>
                    </a:solidFill>
                    <a:latin typeface="Cambria Math" panose="02040503050406030204" pitchFamily="18" charset="0"/>
                    <a:ea typeface="Cambria Math" panose="02040503050406030204" pitchFamily="18" charset="0"/>
                  </a:rPr>
                  <a:t>𝜉</a:t>
                </a:r>
                <a:r>
                  <a:rPr lang="en-US" altLang="zh-CN" sz="1200" dirty="0">
                    <a:solidFill>
                      <a:srgbClr val="000000"/>
                    </a:solidFill>
                    <a:latin typeface="Arial" pitchFamily="34" charset="0"/>
                    <a:ea typeface="宋体" pitchFamily="2" charset="-122"/>
                  </a:rPr>
                  <a:t> follows a certain distribution </a:t>
                </a:r>
                <a:r>
                  <a:rPr lang="en-US" altLang="zh-CN" sz="1200" i="0">
                    <a:solidFill>
                      <a:srgbClr val="000000"/>
                    </a:solidFill>
                    <a:latin typeface="Cambria Math" panose="02040503050406030204" pitchFamily="18" charset="0"/>
                  </a:rPr>
                  <a:t>𝑃</a:t>
                </a:r>
                <a:r>
                  <a:rPr lang="en-US" altLang="zh-CN" sz="1200" dirty="0">
                    <a:solidFill>
                      <a:srgbClr val="000000"/>
                    </a:solidFill>
                    <a:latin typeface="Arial" pitchFamily="34" charset="0"/>
                    <a:ea typeface="宋体" pitchFamily="2" charset="-122"/>
                  </a:rPr>
                  <a:t>: we need to make a reasonable decision </a:t>
                </a:r>
                <a:r>
                  <a:rPr lang="en-US" altLang="zh-CN" sz="1200" dirty="0">
                    <a:solidFill>
                      <a:srgbClr val="FF0000"/>
                    </a:solidFill>
                    <a:latin typeface="Arial" pitchFamily="34" charset="0"/>
                    <a:ea typeface="宋体" pitchFamily="2" charset="-122"/>
                  </a:rPr>
                  <a:t>(find an </a:t>
                </a:r>
                <a:r>
                  <a:rPr lang="en-US" altLang="zh-CN" sz="1200" i="0">
                    <a:solidFill>
                      <a:srgbClr val="FF0000"/>
                    </a:solidFill>
                    <a:latin typeface="Cambria Math" panose="02040503050406030204" pitchFamily="18" charset="0"/>
                  </a:rPr>
                  <a:t>𝑥</a:t>
                </a:r>
                <a:r>
                  <a:rPr lang="en-US" altLang="zh-CN" sz="1200" dirty="0">
                    <a:solidFill>
                      <a:srgbClr val="FF0000"/>
                    </a:solidFill>
                    <a:latin typeface="Arial" pitchFamily="34" charset="0"/>
                    <a:ea typeface="宋体" pitchFamily="2" charset="-122"/>
                  </a:rPr>
                  <a:t>) </a:t>
                </a:r>
                <a:r>
                  <a:rPr lang="en-US" altLang="zh-CN" sz="1200" dirty="0">
                    <a:solidFill>
                      <a:srgbClr val="000000"/>
                    </a:solidFill>
                    <a:latin typeface="Arial" pitchFamily="34" charset="0"/>
                    <a:ea typeface="宋体" pitchFamily="2" charset="-122"/>
                  </a:rPr>
                  <a:t>to  ensure that the </a:t>
                </a:r>
                <a:r>
                  <a:rPr lang="en-US" altLang="zh-CN" sz="1200" dirty="0">
                    <a:solidFill>
                      <a:srgbClr val="FF0000"/>
                    </a:solidFill>
                    <a:latin typeface="Arial" pitchFamily="34" charset="0"/>
                    <a:ea typeface="宋体" pitchFamily="2" charset="-122"/>
                  </a:rPr>
                  <a:t>expectation is optimal </a:t>
                </a:r>
                <a:r>
                  <a:rPr lang="en-US" altLang="zh-CN" sz="1200" dirty="0">
                    <a:solidFill>
                      <a:srgbClr val="000000"/>
                    </a:solidFill>
                    <a:latin typeface="Arial" pitchFamily="34" charset="0"/>
                    <a:ea typeface="宋体" pitchFamily="2" charset="-122"/>
                  </a:rPr>
                  <a:t>when the parameters have certain distribution characteristics.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rgbClr val="FF0000"/>
                  </a:solidFill>
                  <a:latin typeface="Arial" pitchFamily="34" charset="0"/>
                  <a:ea typeface="宋体"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7</a:t>
            </a:fld>
            <a:endParaRPr lang="zh-CN" altLang="en-US"/>
          </a:p>
        </p:txBody>
      </p:sp>
    </p:spTree>
    <p:extLst>
      <p:ext uri="{BB962C8B-B14F-4D97-AF65-F5344CB8AC3E}">
        <p14:creationId xmlns:p14="http://schemas.microsoft.com/office/powerpoint/2010/main" val="1312260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ea typeface="等线"/>
            </a:endParaRPr>
          </a:p>
        </p:txBody>
      </p:sp>
      <p:sp>
        <p:nvSpPr>
          <p:cNvPr id="4" name="灯片编号占位符 3"/>
          <p:cNvSpPr>
            <a:spLocks noGrp="1"/>
          </p:cNvSpPr>
          <p:nvPr>
            <p:ph type="sldNum" sz="quarter" idx="5"/>
          </p:nvPr>
        </p:nvSpPr>
        <p:spPr/>
        <p:txBody>
          <a:bodyPr/>
          <a:lstStyle/>
          <a:p>
            <a:fld id="{D69CDE4F-5AAA-4AFF-9541-2140997E4576}" type="slidenum">
              <a:rPr lang="zh-CN" altLang="en-US" smtClean="0"/>
              <a:t>70</a:t>
            </a:fld>
            <a:endParaRPr lang="zh-CN" altLang="en-US"/>
          </a:p>
        </p:txBody>
      </p:sp>
    </p:spTree>
    <p:extLst>
      <p:ext uri="{BB962C8B-B14F-4D97-AF65-F5344CB8AC3E}">
        <p14:creationId xmlns:p14="http://schemas.microsoft.com/office/powerpoint/2010/main" val="14020556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ea typeface="等线"/>
              </a:rPr>
              <a:t>then based on the feedback improves the action to get the highest </a:t>
            </a:r>
            <a:r>
              <a:rPr lang="en-US" altLang="zh-CN" b="1" dirty="0">
                <a:ea typeface="等线"/>
              </a:rPr>
              <a:t>accumulated rewards</a:t>
            </a:r>
            <a:r>
              <a:rPr lang="en-US" altLang="zh-CN" dirty="0">
                <a:ea typeface="等线"/>
              </a:rPr>
              <a:t>.</a:t>
            </a:r>
            <a:endParaRPr lang="zh-CN" altLang="zh-TW" dirty="0">
              <a:ea typeface="等线"/>
            </a:endParaRPr>
          </a:p>
          <a:p>
            <a:endParaRPr lang="en-US" altLang="zh-CN" dirty="0">
              <a:ea typeface="等线"/>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dirty="0">
                <a:latin typeface="Arial"/>
                <a:ea typeface="+mn-lt"/>
                <a:cs typeface="Arial"/>
              </a:rPr>
              <a:t>The </a:t>
            </a:r>
            <a:r>
              <a:rPr lang="en-US" altLang="zh-TW" sz="1200" dirty="0">
                <a:solidFill>
                  <a:srgbClr val="FF0000"/>
                </a:solidFill>
                <a:latin typeface="Arial"/>
                <a:ea typeface="+mn-lt"/>
                <a:cs typeface="Arial"/>
              </a:rPr>
              <a:t>strategy of the action sequence</a:t>
            </a:r>
            <a:r>
              <a:rPr lang="en-US" altLang="zh-TW" sz="1200" dirty="0">
                <a:latin typeface="Arial"/>
                <a:ea typeface="+mn-lt"/>
                <a:cs typeface="Arial"/>
              </a:rPr>
              <a:t> can bring </a:t>
            </a:r>
            <a:r>
              <a:rPr lang="en-US" altLang="zh-TW" sz="1200" dirty="0">
                <a:solidFill>
                  <a:srgbClr val="FF0000"/>
                </a:solidFill>
                <a:latin typeface="Arial"/>
                <a:ea typeface="+mn-lt"/>
                <a:cs typeface="Arial"/>
              </a:rPr>
              <a:t>best-accumulated rewards</a:t>
            </a:r>
            <a:r>
              <a:rPr lang="en-US" altLang="zh-TW" sz="1200" dirty="0">
                <a:latin typeface="Arial"/>
                <a:ea typeface="+mn-lt"/>
                <a:cs typeface="Arial"/>
              </a:rPr>
              <a:t> is called the best </a:t>
            </a:r>
            <a:r>
              <a:rPr lang="en-US" altLang="zh-TW" sz="1200" b="1" dirty="0">
                <a:solidFill>
                  <a:srgbClr val="FF0000"/>
                </a:solidFill>
                <a:latin typeface="Arial"/>
                <a:ea typeface="+mn-lt"/>
                <a:cs typeface="Arial"/>
              </a:rPr>
              <a:t>policy</a:t>
            </a:r>
            <a:r>
              <a:rPr lang="en-US" altLang="zh-TW" sz="1200" dirty="0">
                <a:latin typeface="Arial"/>
                <a:ea typeface="+mn-lt"/>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solidFill>
                  <a:srgbClr val="FF0000"/>
                </a:solidFill>
                <a:latin typeface="Arial"/>
                <a:ea typeface="+mn-lt"/>
                <a:cs typeface="Arial"/>
              </a:rPr>
              <a:t>Policy </a:t>
            </a:r>
            <a:r>
              <a:rPr lang="en-US" altLang="zh-TW" dirty="0">
                <a:latin typeface="Arial"/>
                <a:ea typeface="+mn-lt"/>
                <a:cs typeface="Arial"/>
              </a:rPr>
              <a:t>(π): The strategy that the agency employs to determine the next action based on the current state.</a:t>
            </a:r>
          </a:p>
          <a:p>
            <a:endParaRPr lang="zh-CN" altLang="en-US" dirty="0">
              <a:ea typeface="等线"/>
            </a:endParaRPr>
          </a:p>
        </p:txBody>
      </p:sp>
      <p:sp>
        <p:nvSpPr>
          <p:cNvPr id="4" name="灯片编号占位符 3"/>
          <p:cNvSpPr>
            <a:spLocks noGrp="1"/>
          </p:cNvSpPr>
          <p:nvPr>
            <p:ph type="sldNum" sz="quarter" idx="5"/>
          </p:nvPr>
        </p:nvSpPr>
        <p:spPr/>
        <p:txBody>
          <a:bodyPr/>
          <a:lstStyle/>
          <a:p>
            <a:fld id="{D69CDE4F-5AAA-4AFF-9541-2140997E4576}" type="slidenum">
              <a:rPr lang="zh-CN" altLang="en-US" smtClean="0"/>
              <a:t>71</a:t>
            </a:fld>
            <a:endParaRPr lang="zh-CN" altLang="en-US"/>
          </a:p>
        </p:txBody>
      </p:sp>
    </p:spTree>
    <p:extLst>
      <p:ext uri="{BB962C8B-B14F-4D97-AF65-F5344CB8AC3E}">
        <p14:creationId xmlns:p14="http://schemas.microsoft.com/office/powerpoint/2010/main" val="13747346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zh-CN" altLang="en-US" dirty="0">
                    <a:ea typeface="等线"/>
                  </a:rPr>
                  <a:t>Optimal policy: Ultimate goal of reinforcement learning</a:t>
                </a:r>
              </a:p>
              <a:p>
                <a:r>
                  <a:rPr lang="zh-CN" altLang="en-US" dirty="0">
                    <a:ea typeface="等线"/>
                  </a:rPr>
                  <a:t>This is why we need the bellman equation</a:t>
                </a:r>
                <a:endParaRPr lang="en-US" altLang="zh-CN" dirty="0">
                  <a:ea typeface="等线"/>
                </a:endParaRPr>
              </a:p>
              <a:p>
                <a:endParaRPr lang="en-US" altLang="zh-CN" dirty="0">
                  <a:ea typeface="等线"/>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solidFill>
                      <a:srgbClr val="FF0000"/>
                    </a:solidFill>
                    <a:latin typeface="Arial"/>
                    <a:ea typeface="+mn-lt"/>
                    <a:cs typeface="Arial"/>
                  </a:rPr>
                  <a:t>Value </a:t>
                </a:r>
                <a:r>
                  <a:rPr lang="en-US" altLang="zh-TW" dirty="0">
                    <a:latin typeface="Arial"/>
                    <a:ea typeface="+mn-lt"/>
                    <a:cs typeface="Arial"/>
                  </a:rPr>
                  <a:t>(V): The expected long-term return with discount, as opposed to the short-term reward R.</a:t>
                </a:r>
                <a:r>
                  <a:rPr lang="en-US" altLang="zh-TW" i="1" dirty="0">
                    <a:latin typeface="Arial"/>
                    <a:ea typeface="+mn-lt"/>
                    <a:cs typeface="Arial"/>
                  </a:rPr>
                  <a:t> Vπ(s),</a:t>
                </a:r>
                <a:r>
                  <a:rPr lang="en-US" altLang="zh-TW" dirty="0">
                    <a:latin typeface="Arial"/>
                    <a:ea typeface="+mn-lt"/>
                    <a:cs typeface="Arial"/>
                  </a:rPr>
                  <a:t> is defined as the expected long-term return of the current state sunder policy π.</a:t>
                </a:r>
                <a:endParaRPr lang="en-US" altLang="zh-TW" dirty="0">
                  <a:latin typeface="Arial"/>
                  <a:ea typeface="等线"/>
                  <a:cs typeface="Arial"/>
                </a:endParaRPr>
              </a:p>
              <a:p>
                <a:endParaRPr lang="en-US" altLang="zh-CN" b="1" dirty="0">
                  <a:ea typeface="等线"/>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solidFill>
                      <a:srgbClr val="FF0000"/>
                    </a:solidFill>
                    <a:latin typeface="Arial"/>
                    <a:ea typeface="+mn-lt"/>
                    <a:cs typeface="Arial"/>
                  </a:rPr>
                  <a:t>Q-value</a:t>
                </a:r>
                <a:r>
                  <a:rPr lang="en-US" altLang="zh-TW" dirty="0">
                    <a:latin typeface="Arial"/>
                    <a:ea typeface="+mn-lt"/>
                    <a:cs typeface="Arial"/>
                  </a:rPr>
                  <a:t> or action-value (Q): Q-value is similar to Value, except that it takes an extra parameter, the current action </a:t>
                </a:r>
                <a:r>
                  <a:rPr lang="en-US" altLang="zh-TW" i="1" dirty="0">
                    <a:latin typeface="Arial"/>
                    <a:ea typeface="+mn-lt"/>
                    <a:cs typeface="Arial"/>
                  </a:rPr>
                  <a:t>a</a:t>
                </a:r>
                <a:r>
                  <a:rPr lang="en-US" altLang="zh-TW" dirty="0">
                    <a:latin typeface="Arial"/>
                    <a:ea typeface="+mn-lt"/>
                    <a:cs typeface="Arial"/>
                  </a:rPr>
                  <a:t>. </a:t>
                </a:r>
                <a:r>
                  <a:rPr lang="en-US" altLang="zh-TW" i="1" dirty="0">
                    <a:latin typeface="Arial"/>
                    <a:ea typeface="+mn-lt"/>
                    <a:cs typeface="Arial"/>
                  </a:rPr>
                  <a:t>Qπ(s, a)</a:t>
                </a:r>
                <a:r>
                  <a:rPr lang="en-US" altLang="zh-TW" dirty="0">
                    <a:latin typeface="Arial"/>
                    <a:ea typeface="+mn-lt"/>
                    <a:cs typeface="Arial"/>
                  </a:rPr>
                  <a:t> refers to the long-term return of the current state </a:t>
                </a:r>
                <a:r>
                  <a:rPr lang="en-US" altLang="zh-TW" i="1" dirty="0">
                    <a:latin typeface="Arial"/>
                    <a:ea typeface="+mn-lt"/>
                    <a:cs typeface="Arial"/>
                  </a:rPr>
                  <a:t>s</a:t>
                </a:r>
                <a:r>
                  <a:rPr lang="en-US" altLang="zh-TW" dirty="0">
                    <a:latin typeface="Arial"/>
                    <a:ea typeface="+mn-lt"/>
                    <a:cs typeface="Arial"/>
                  </a:rPr>
                  <a:t>, taking action </a:t>
                </a:r>
                <a:r>
                  <a:rPr lang="en-US" altLang="zh-TW" i="1" dirty="0">
                    <a:latin typeface="Arial"/>
                    <a:ea typeface="+mn-lt"/>
                    <a:cs typeface="Arial"/>
                  </a:rPr>
                  <a:t>a</a:t>
                </a:r>
                <a:r>
                  <a:rPr lang="en-US" altLang="zh-TW" dirty="0">
                    <a:latin typeface="Arial"/>
                    <a:ea typeface="+mn-lt"/>
                    <a:cs typeface="Arial"/>
                  </a:rPr>
                  <a:t> under policy π.T</a:t>
                </a:r>
                <a:endParaRPr lang="en-US" altLang="zh-TW" dirty="0">
                  <a:latin typeface="Arial"/>
                  <a:ea typeface="等线"/>
                  <a:cs typeface="Arial"/>
                </a:endParaRPr>
              </a:p>
              <a:p>
                <a:endParaRPr lang="zh-CN" altLang="en-US" b="1" dirty="0">
                  <a:ea typeface="等线"/>
                </a:endParaRPr>
              </a:p>
            </p:txBody>
          </p:sp>
        </mc:Choice>
        <mc:Fallback xmlns="">
          <p:sp>
            <p:nvSpPr>
              <p:cNvPr id="3" name="备注占位符 2"/>
              <p:cNvSpPr>
                <a:spLocks noGrp="1"/>
              </p:cNvSpPr>
              <p:nvPr>
                <p:ph type="body" idx="1"/>
              </p:nvPr>
            </p:nvSpPr>
            <p:spPr/>
            <p:txBody>
              <a:bodyPr/>
              <a:lstStyle/>
              <a:p>
                <a:r>
                  <a:rPr lang="en-US" altLang="zh-TW" dirty="0"/>
                  <a:t>And</a:t>
                </a:r>
                <a:r>
                  <a:rPr lang="zh-TW" altLang="en-US" dirty="0"/>
                  <a:t> </a:t>
                </a:r>
                <a:r>
                  <a:rPr lang="en-US" altLang="zh-TW" dirty="0"/>
                  <a:t>we can</a:t>
                </a:r>
                <a:r>
                  <a:rPr lang="en-US" altLang="zh-TW" baseline="0" dirty="0"/>
                  <a:t> use value function to evaluate how good is a state. </a:t>
                </a: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baseline="0" dirty="0"/>
                  <a:t>Value function describes </a:t>
                </a:r>
                <a:r>
                  <a:rPr lang="en-US" altLang="zh-TW" sz="2400" dirty="0"/>
                  <a:t>expected cumulated reward under certain state and following policy </a:t>
                </a:r>
                <a:r>
                  <a:rPr lang="en-US" altLang="zh-TW" sz="2400" i="0">
                    <a:latin typeface="Cambria Math" panose="02040503050406030204" pitchFamily="18" charset="0"/>
                    <a:ea typeface="Cambria Math" panose="02040503050406030204" pitchFamily="18" charset="0"/>
                  </a:rPr>
                  <a:t>𝜋</a:t>
                </a:r>
                <a:endParaRPr lang="en-US" altLang="zh-TW" sz="2400" dirty="0"/>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sz="2400" dirty="0"/>
                  <a:t>And the second equation uses</a:t>
                </a:r>
                <a:r>
                  <a:rPr lang="en-US" altLang="zh-TW" sz="2400" baseline="0" dirty="0"/>
                  <a:t> the immediate reward and the discounted expected future accumulated reward to express the value function.</a:t>
                </a: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sz="2400" baseline="0" dirty="0" err="1"/>
                  <a:t>T_pi</a:t>
                </a:r>
                <a:r>
                  <a:rPr lang="en-US" altLang="zh-TW" sz="2400" baseline="0" dirty="0"/>
                  <a:t> V is a Bellman operator. </a:t>
                </a:r>
                <a:endParaRPr lang="en-US" altLang="zh-TW" sz="2400" dirty="0"/>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en-US" sz="2400" b="0" i="0" u="none" strike="noStrike" cap="none" normalizeH="0" baseline="0" dirty="0">
                    <a:ln>
                      <a:noFill/>
                    </a:ln>
                    <a:solidFill>
                      <a:srgbClr val="242729"/>
                    </a:solidFill>
                    <a:effectLst/>
                    <a:latin typeface="Arial" panose="020B0604020202020204" pitchFamily="34" charset="0"/>
                    <a:cs typeface="Arial" panose="020B0604020202020204" pitchFamily="34" charset="0"/>
                  </a:rPr>
                  <a:t>The Bellman operators are "operators" in that they are mappings from one point to another within the vector space of state values</a:t>
                </a: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sz="2400" b="0" i="0" dirty="0">
                    <a:solidFill>
                      <a:srgbClr val="4D4D4D"/>
                    </a:solidFill>
                    <a:effectLst/>
                    <a:latin typeface="-apple-system"/>
                  </a:rPr>
                  <a:t>MDP meets the properties of dynamic programming and the recursive structure is the Bellman equation.</a:t>
                </a: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sz="2400" b="0" i="0" dirty="0">
                    <a:solidFill>
                      <a:srgbClr val="4D4D4D"/>
                    </a:solidFill>
                    <a:effectLst/>
                    <a:latin typeface="-apple-system"/>
                  </a:rPr>
                  <a:t>The Value function stores the results of the subproblem.</a:t>
                </a: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sz="2400" b="0" i="0" dirty="0">
                    <a:solidFill>
                      <a:srgbClr val="4D4D4D"/>
                    </a:solidFill>
                    <a:effectLst/>
                    <a:latin typeface="-apple-system"/>
                  </a:rPr>
                  <a:t>Therefore, when we need to solve the further subproblem, we don’t need to  recalculate it. We can just use the last value function directly.</a:t>
                </a: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zh-TW" sz="2400" dirty="0"/>
              </a:p>
              <a:p>
                <a:pPr marL="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altLang="zh-TW" sz="2400" dirty="0"/>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sz="2400" dirty="0"/>
                  <a:t>And, we can utilize Action-value function to evaluate how good is a state-action</a:t>
                </a:r>
                <a:r>
                  <a:rPr lang="en-US" altLang="zh-TW" sz="2400" baseline="0" dirty="0"/>
                  <a:t> pair.</a:t>
                </a: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altLang="zh-TW" sz="2400" dirty="0"/>
                  <a:t>Action-value</a:t>
                </a:r>
                <a:r>
                  <a:rPr lang="en-US" altLang="zh-TW" sz="2400" baseline="0" dirty="0"/>
                  <a:t> function describes </a:t>
                </a:r>
                <a:r>
                  <a:rPr lang="en-US" altLang="zh-TW" sz="2400" dirty="0"/>
                  <a:t>expected cumulated reward under certain state and action and following policy </a:t>
                </a:r>
                <a:r>
                  <a:rPr lang="en-US" altLang="zh-TW" sz="2400" i="0">
                    <a:latin typeface="Cambria Math" panose="02040503050406030204" pitchFamily="18" charset="0"/>
                    <a:ea typeface="Cambria Math" panose="02040503050406030204" pitchFamily="18" charset="0"/>
                  </a:rPr>
                  <a:t>𝜋</a:t>
                </a:r>
                <a:endParaRPr lang="en-US" altLang="zh-CN" sz="2400" dirty="0">
                  <a:ea typeface="等线"/>
                </a:endParaRPr>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zh-TW" sz="2400" dirty="0"/>
              </a:p>
              <a:p>
                <a:pPr marL="1714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zh-TW" sz="2400" dirty="0"/>
              </a:p>
              <a:p>
                <a:r>
                  <a:rPr lang="en-US" altLang="zh-CN" dirty="0">
                    <a:ea typeface="等线"/>
                  </a:rPr>
                  <a:t>########################################################################</a:t>
                </a:r>
              </a:p>
              <a:p>
                <a:endParaRPr lang="en-US" altLang="zh-CN" dirty="0">
                  <a:ea typeface="等线"/>
                </a:endParaRPr>
              </a:p>
              <a:p>
                <a:endParaRPr lang="en-US" altLang="zh-CN" dirty="0">
                  <a:ea typeface="等线"/>
                </a:endParaRPr>
              </a:p>
              <a:p>
                <a:r>
                  <a:rPr lang="zh-CN" altLang="en-US" dirty="0">
                    <a:ea typeface="等线"/>
                  </a:rPr>
                  <a:t>Optimal policy: Ultimate goal of reinforcement learning</a:t>
                </a:r>
              </a:p>
              <a:p>
                <a:r>
                  <a:rPr lang="zh-CN" altLang="en-US" dirty="0">
                    <a:ea typeface="等线"/>
                  </a:rPr>
                  <a:t>This is why we need the bellman equation</a:t>
                </a:r>
                <a:endParaRPr lang="en-US" altLang="zh-CN" dirty="0">
                  <a:ea typeface="等线"/>
                </a:endParaRPr>
              </a:p>
              <a:p>
                <a:endParaRPr lang="en-US" altLang="zh-CN" dirty="0">
                  <a:ea typeface="等线"/>
                </a:endParaRPr>
              </a:p>
              <a:p>
                <a:endParaRPr lang="en-US" altLang="zh-CN" b="1" dirty="0">
                  <a:ea typeface="等线"/>
                </a:endParaRPr>
              </a:p>
              <a:p>
                <a:endParaRPr lang="en-US" altLang="zh-CN" b="1" dirty="0">
                  <a:ea typeface="等线"/>
                </a:endParaRPr>
              </a:p>
              <a:p>
                <a:r>
                  <a:rPr lang="en-US" altLang="zh-CN" dirty="0">
                    <a:latin typeface="Arial"/>
                    <a:ea typeface="等线"/>
                    <a:cs typeface="Arial"/>
                  </a:rPr>
                  <a:t>The core function of reinforcement learning</a:t>
                </a:r>
                <a:endParaRPr lang="en-US" altLang="zh-TW" dirty="0"/>
              </a:p>
              <a:p>
                <a:r>
                  <a:rPr lang="en-US" altLang="zh-TW" dirty="0"/>
                  <a:t>The whole point of Bellman’s Equation is to determine each state's value assuming the agent takes the best possible actions from now until the game is over.</a:t>
                </a:r>
                <a:endParaRPr lang="en-US" altLang="zh-CN" b="1" dirty="0">
                  <a:ea typeface="等线"/>
                </a:endParaRPr>
              </a:p>
              <a:p>
                <a:r>
                  <a:rPr lang="zh-TW" altLang="en-US" b="0" i="0" dirty="0">
                    <a:solidFill>
                      <a:srgbClr val="4D4D4D"/>
                    </a:solidFill>
                    <a:effectLst/>
                    <a:latin typeface="-apple-system"/>
                  </a:rPr>
                  <a:t>而</a:t>
                </a:r>
                <a:r>
                  <a:rPr lang="en-US" altLang="zh-TW" b="0" i="0" dirty="0">
                    <a:solidFill>
                      <a:srgbClr val="4D4D4D"/>
                    </a:solidFill>
                    <a:effectLst/>
                    <a:latin typeface="-apple-system"/>
                  </a:rPr>
                  <a:t>MDP </a:t>
                </a:r>
                <a:r>
                  <a:rPr lang="zh-TW" altLang="en-US" b="0" i="0" dirty="0">
                    <a:solidFill>
                      <a:srgbClr val="4D4D4D"/>
                    </a:solidFill>
                    <a:effectLst/>
                    <a:latin typeface="-apple-system"/>
                  </a:rPr>
                  <a:t>剛好符合動態規劃的性質，其中</a:t>
                </a:r>
                <a:r>
                  <a:rPr lang="en-US" altLang="zh-TW" b="0" i="0" dirty="0">
                    <a:solidFill>
                      <a:srgbClr val="4D4D4D"/>
                    </a:solidFill>
                    <a:effectLst/>
                    <a:latin typeface="-apple-system"/>
                  </a:rPr>
                  <a:t>bellman</a:t>
                </a:r>
                <a:r>
                  <a:rPr lang="zh-TW" altLang="en-US" b="0" i="0" dirty="0">
                    <a:solidFill>
                      <a:srgbClr val="4D4D4D"/>
                    </a:solidFill>
                    <a:effectLst/>
                    <a:latin typeface="-apple-system"/>
                  </a:rPr>
                  <a:t>方程就是遞歸結構。值函數存儲了子問題的解決，這樣在解決更進一步的子問題時就不用重頭計算，而是可以直接取上一次的值函數來使用。</a:t>
                </a:r>
                <a:endParaRPr lang="en-US" altLang="zh-CN" b="1" dirty="0">
                  <a:ea typeface="等线"/>
                </a:endParaRPr>
              </a:p>
              <a:p>
                <a:endParaRPr lang="zh-CN" altLang="en-US" b="1" dirty="0">
                  <a:ea typeface="等线"/>
                </a:endParaRPr>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72</a:t>
            </a:fld>
            <a:endParaRPr lang="zh-CN" altLang="en-US"/>
          </a:p>
        </p:txBody>
      </p:sp>
    </p:spTree>
    <p:extLst>
      <p:ext uri="{BB962C8B-B14F-4D97-AF65-F5344CB8AC3E}">
        <p14:creationId xmlns:p14="http://schemas.microsoft.com/office/powerpoint/2010/main" val="372425192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9BA3786A-A8A2-473F-8D2F-02B2A3F940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a:extLst>
              <a:ext uri="{FF2B5EF4-FFF2-40B4-BE49-F238E27FC236}">
                <a16:creationId xmlns:a16="http://schemas.microsoft.com/office/drawing/2014/main" id="{E16F38FC-4A2F-491C-AB10-D5072ADB66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6148" name="灯片编号占位符 3">
            <a:extLst>
              <a:ext uri="{FF2B5EF4-FFF2-40B4-BE49-F238E27FC236}">
                <a16:creationId xmlns:a16="http://schemas.microsoft.com/office/drawing/2014/main" id="{734BE16F-9668-400E-A417-3FD7819A4F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05115A05-4CCD-4541-9BD0-A463A1421F69}" type="slidenum">
              <a:rPr lang="zh-CN" altLang="en-US"/>
              <a:pPr/>
              <a:t>73</a:t>
            </a:fld>
            <a:endParaRPr lang="en-US" altLang="zh-CN"/>
          </a:p>
        </p:txBody>
      </p:sp>
    </p:spTree>
    <p:extLst>
      <p:ext uri="{BB962C8B-B14F-4D97-AF65-F5344CB8AC3E}">
        <p14:creationId xmlns:p14="http://schemas.microsoft.com/office/powerpoint/2010/main" val="16729348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37D15CB-6A40-49F0-8B86-B736ACD82F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49E6E1E2-809A-46EB-9D47-D281540555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8196" name="灯片编号占位符 3">
            <a:extLst>
              <a:ext uri="{FF2B5EF4-FFF2-40B4-BE49-F238E27FC236}">
                <a16:creationId xmlns:a16="http://schemas.microsoft.com/office/drawing/2014/main" id="{8BF4A4BF-B1D5-472B-B96C-FC6E54E034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4EC23A09-B68B-457A-8A3C-092AF2A27362}" type="slidenum">
              <a:rPr lang="zh-CN" altLang="en-US"/>
              <a:pPr/>
              <a:t>74</a:t>
            </a:fld>
            <a:endParaRPr lang="en-US" altLang="zh-CN"/>
          </a:p>
        </p:txBody>
      </p:sp>
    </p:spTree>
    <p:extLst>
      <p:ext uri="{BB962C8B-B14F-4D97-AF65-F5344CB8AC3E}">
        <p14:creationId xmlns:p14="http://schemas.microsoft.com/office/powerpoint/2010/main" val="34335975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a:extLst>
              <a:ext uri="{FF2B5EF4-FFF2-40B4-BE49-F238E27FC236}">
                <a16:creationId xmlns:a16="http://schemas.microsoft.com/office/drawing/2014/main" id="{5C282F90-7808-4556-95A5-DF6AE7CE4F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a:extLst>
              <a:ext uri="{FF2B5EF4-FFF2-40B4-BE49-F238E27FC236}">
                <a16:creationId xmlns:a16="http://schemas.microsoft.com/office/drawing/2014/main" id="{E6CEECE5-6C1B-4C61-AEB2-0615B19713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a:t>Two competing agents acting against each other:</a:t>
            </a:r>
          </a:p>
          <a:p>
            <a:pPr eaLnBrk="1" hangingPunct="1">
              <a:spcBef>
                <a:spcPct val="0"/>
              </a:spcBef>
            </a:pPr>
            <a:r>
              <a:rPr lang="en-US" altLang="zh-TW" dirty="0"/>
              <a:t>protagonist: trying to drive a car quickly and safely</a:t>
            </a:r>
          </a:p>
          <a:p>
            <a:pPr eaLnBrk="1" hangingPunct="1">
              <a:spcBef>
                <a:spcPct val="0"/>
              </a:spcBef>
            </a:pPr>
            <a:r>
              <a:rPr lang="en-US" altLang="zh-TW" dirty="0"/>
              <a:t>Adversary: trying to slow or crash the car</a:t>
            </a:r>
          </a:p>
          <a:p>
            <a:pPr eaLnBrk="1" hangingPunct="1">
              <a:spcBef>
                <a:spcPct val="0"/>
              </a:spcBef>
            </a:pPr>
            <a:r>
              <a:rPr lang="en-US" altLang="zh-CN" dirty="0"/>
              <a:t>As the adversary gets stronger, the protagonist experiences harder challenges.</a:t>
            </a:r>
            <a:endParaRPr lang="zh-CN" altLang="zh-TW" dirty="0"/>
          </a:p>
          <a:p>
            <a:pPr eaLnBrk="1" hangingPunct="1">
              <a:spcBef>
                <a:spcPct val="0"/>
              </a:spcBef>
            </a:pPr>
            <a:endParaRPr lang="zh-CN" altLang="en-US" dirty="0"/>
          </a:p>
        </p:txBody>
      </p:sp>
      <p:sp>
        <p:nvSpPr>
          <p:cNvPr id="10244" name="灯片编号占位符 3">
            <a:extLst>
              <a:ext uri="{FF2B5EF4-FFF2-40B4-BE49-F238E27FC236}">
                <a16:creationId xmlns:a16="http://schemas.microsoft.com/office/drawing/2014/main" id="{546906DA-A9D5-4E01-A0C2-449FADA77A84}"/>
              </a:ext>
            </a:extLst>
          </p:cNvPr>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r" eaLnBrk="1" hangingPunct="1"/>
            <a:fld id="{5346AAD3-47B8-4109-8248-785B758868A3}" type="slidenum">
              <a:rPr lang="zh-CN" altLang="en-US" sz="1200"/>
              <a:pPr algn="r" eaLnBrk="1" hangingPunct="1"/>
              <a:t>75</a:t>
            </a:fld>
            <a:endParaRPr lang="en-US" altLang="zh-CN" sz="1200"/>
          </a:p>
        </p:txBody>
      </p:sp>
    </p:spTree>
    <p:extLst>
      <p:ext uri="{BB962C8B-B14F-4D97-AF65-F5344CB8AC3E}">
        <p14:creationId xmlns:p14="http://schemas.microsoft.com/office/powerpoint/2010/main" val="21201599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837D15CB-6A40-49F0-8B86-B736ACD82F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49E6E1E2-809A-46EB-9D47-D281540555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sz="1200" dirty="0">
              <a:latin typeface="Arial" panose="020B0604020202020204" pitchFamily="34" charset="0"/>
            </a:endParaRPr>
          </a:p>
        </p:txBody>
      </p:sp>
      <p:sp>
        <p:nvSpPr>
          <p:cNvPr id="8196" name="灯片编号占位符 3">
            <a:extLst>
              <a:ext uri="{FF2B5EF4-FFF2-40B4-BE49-F238E27FC236}">
                <a16:creationId xmlns:a16="http://schemas.microsoft.com/office/drawing/2014/main" id="{8BF4A4BF-B1D5-472B-B96C-FC6E54E034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fld id="{4EC23A09-B68B-457A-8A3C-092AF2A27362}" type="slidenum">
              <a:rPr lang="zh-CN" altLang="en-US"/>
              <a:pPr/>
              <a:t>76</a:t>
            </a:fld>
            <a:endParaRPr lang="en-US" altLang="zh-CN"/>
          </a:p>
        </p:txBody>
      </p:sp>
    </p:spTree>
    <p:extLst>
      <p:ext uri="{BB962C8B-B14F-4D97-AF65-F5344CB8AC3E}">
        <p14:creationId xmlns:p14="http://schemas.microsoft.com/office/powerpoint/2010/main" val="38355498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等线"/>
            </a:endParaRPr>
          </a:p>
        </p:txBody>
      </p:sp>
      <p:sp>
        <p:nvSpPr>
          <p:cNvPr id="4" name="Slide Number Placeholder 3"/>
          <p:cNvSpPr>
            <a:spLocks noGrp="1"/>
          </p:cNvSpPr>
          <p:nvPr>
            <p:ph type="sldNum" sz="quarter" idx="10"/>
          </p:nvPr>
        </p:nvSpPr>
        <p:spPr/>
        <p:txBody>
          <a:bodyPr/>
          <a:lstStyle/>
          <a:p>
            <a:fld id="{D69CDE4F-5AAA-4AFF-9541-2140997E4576}" type="slidenum">
              <a:rPr lang="zh-CN" altLang="en-US" smtClean="0"/>
              <a:t>77</a:t>
            </a:fld>
            <a:endParaRPr lang="zh-CN" altLang="en-US"/>
          </a:p>
        </p:txBody>
      </p:sp>
    </p:spTree>
    <p:extLst>
      <p:ext uri="{BB962C8B-B14F-4D97-AF65-F5344CB8AC3E}">
        <p14:creationId xmlns:p14="http://schemas.microsoft.com/office/powerpoint/2010/main" val="6040473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69CDE4F-5AAA-4AFF-9541-2140997E4576}" type="slidenum">
              <a:rPr lang="zh-CN" altLang="en-US" smtClean="0"/>
              <a:t>78</a:t>
            </a:fld>
            <a:endParaRPr lang="zh-CN" altLang="en-US"/>
          </a:p>
        </p:txBody>
      </p:sp>
    </p:spTree>
    <p:extLst>
      <p:ext uri="{BB962C8B-B14F-4D97-AF65-F5344CB8AC3E}">
        <p14:creationId xmlns:p14="http://schemas.microsoft.com/office/powerpoint/2010/main" val="12436506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ea typeface="等线"/>
              </a:rPr>
              <a:t>The first uncertainty need to be considered is the estimation error</a:t>
            </a:r>
          </a:p>
          <a:p>
            <a:r>
              <a:rPr lang="en-US" altLang="zh-TW" dirty="0"/>
              <a:t>In practice, the state are huge. It's impossible to sample all states for updating value. When using the reinforcement learning to tackle different MDP problems such as robotic control(infinity possible positions and velocities of the robotic), recommendation system(billions products and costumers) and Resource Allocations(infinity possible energy consumption situations). All model free Reinforcement learning using experience sample strategy to build a finite experience buffer to approximate the real all possible experience.  Due to the finite amount of collected experience, the value Vt is uncertain. The uncertainty of empirical estimate is captured by its variance and is known under parametric uncertainty</a:t>
            </a:r>
            <a:endParaRPr lang="en-US" dirty="0">
              <a:ea typeface="等线"/>
            </a:endParaRPr>
          </a:p>
        </p:txBody>
      </p:sp>
      <p:sp>
        <p:nvSpPr>
          <p:cNvPr id="4" name="Slide Number Placeholder 3"/>
          <p:cNvSpPr>
            <a:spLocks noGrp="1"/>
          </p:cNvSpPr>
          <p:nvPr>
            <p:ph type="sldNum" sz="quarter" idx="10"/>
          </p:nvPr>
        </p:nvSpPr>
        <p:spPr/>
        <p:txBody>
          <a:bodyPr/>
          <a:lstStyle/>
          <a:p>
            <a:fld id="{D69CDE4F-5AAA-4AFF-9541-2140997E4576}" type="slidenum">
              <a:rPr lang="zh-CN" altLang="en-US" smtClean="0"/>
              <a:t>79</a:t>
            </a:fld>
            <a:endParaRPr lang="zh-CN" altLang="en-US"/>
          </a:p>
        </p:txBody>
      </p:sp>
    </p:spTree>
    <p:extLst>
      <p:ext uri="{BB962C8B-B14F-4D97-AF65-F5344CB8AC3E}">
        <p14:creationId xmlns:p14="http://schemas.microsoft.com/office/powerpoint/2010/main" val="118549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In practice, </a:t>
                </a:r>
                <a:r>
                  <a:rPr lang="en-US" altLang="zh-CN" sz="1200" dirty="0">
                    <a:solidFill>
                      <a:srgbClr val="000000"/>
                    </a:solidFill>
                    <a:latin typeface="Arial" pitchFamily="34" charset="0"/>
                    <a:ea typeface="宋体" pitchFamily="2" charset="-122"/>
                  </a:rPr>
                  <a:t>n</a:t>
                </a:r>
                <a:r>
                  <a:rPr lang="en-US" altLang="zh-CN" sz="1200" dirty="0">
                    <a:latin typeface="Arial" panose="020B0604020202020204" pitchFamily="34" charset="0"/>
                    <a:cs typeface="Arial" panose="020B0604020202020204" pitchFamily="34" charset="0"/>
                  </a:rPr>
                  <a:t>ot only the random parameters are uncertain, but also the </a:t>
                </a:r>
                <a:r>
                  <a:rPr lang="en-US" altLang="zh-CN" sz="1200" i="1" dirty="0">
                    <a:solidFill>
                      <a:srgbClr val="FF0000"/>
                    </a:solidFill>
                    <a:latin typeface="Arial" panose="020B0604020202020204" pitchFamily="34" charset="0"/>
                    <a:cs typeface="Arial" panose="020B0604020202020204" pitchFamily="34" charset="0"/>
                  </a:rPr>
                  <a:t>probability distribution </a:t>
                </a:r>
                <a:r>
                  <a:rPr lang="en-US" altLang="zh-CN" sz="1200" dirty="0">
                    <a:latin typeface="Arial" panose="020B0604020202020204" pitchFamily="34" charset="0"/>
                    <a:cs typeface="Arial" panose="020B0604020202020204" pitchFamily="34" charset="0"/>
                  </a:rPr>
                  <a:t>of the random parameters is </a:t>
                </a:r>
                <a:r>
                  <a:rPr lang="en-US" altLang="zh-CN" sz="1200" i="1" dirty="0">
                    <a:solidFill>
                      <a:srgbClr val="FF0000"/>
                    </a:solidFill>
                    <a:latin typeface="Arial" panose="020B0604020202020204" pitchFamily="34" charset="0"/>
                    <a:cs typeface="Arial" panose="020B0604020202020204" pitchFamily="34" charset="0"/>
                  </a:rPr>
                  <a:t>uncertain</a:t>
                </a:r>
                <a:r>
                  <a:rPr lang="en-US" altLang="zh-CN" sz="12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Although the exact distribution of the random variables may not be known, people usually know </a:t>
                </a:r>
                <a:r>
                  <a:rPr lang="en-US" altLang="zh-CN" sz="1200" dirty="0">
                    <a:solidFill>
                      <a:srgbClr val="FF0000"/>
                    </a:solidFill>
                    <a:latin typeface="Arial" panose="020B0604020202020204" pitchFamily="34" charset="0"/>
                    <a:cs typeface="Arial" panose="020B0604020202020204" pitchFamily="34" charset="0"/>
                  </a:rPr>
                  <a:t>certain observed samples </a:t>
                </a:r>
                <a:r>
                  <a:rPr lang="en-US" altLang="zh-CN" sz="1200" dirty="0">
                    <a:latin typeface="Arial" panose="020B0604020202020204" pitchFamily="34" charset="0"/>
                    <a:cs typeface="Arial" panose="020B0604020202020204" pitchFamily="34" charset="0"/>
                  </a:rPr>
                  <a:t>or </a:t>
                </a:r>
                <a:r>
                  <a:rPr lang="en-US" altLang="zh-CN" sz="1200" dirty="0">
                    <a:solidFill>
                      <a:srgbClr val="FF0000"/>
                    </a:solidFill>
                    <a:latin typeface="Arial" panose="020B0604020202020204" pitchFamily="34" charset="0"/>
                    <a:cs typeface="Arial" panose="020B0604020202020204" pitchFamily="34" charset="0"/>
                  </a:rPr>
                  <a:t>training data </a:t>
                </a:r>
                <a:r>
                  <a:rPr lang="en-US" altLang="zh-CN" sz="1200" dirty="0">
                    <a:latin typeface="Arial" panose="020B0604020202020204" pitchFamily="34" charset="0"/>
                    <a:cs typeface="Arial" panose="020B0604020202020204" pitchFamily="34" charset="0"/>
                  </a:rPr>
                  <a:t>and </a:t>
                </a:r>
                <a:r>
                  <a:rPr lang="en-US" altLang="zh-CN" sz="1200" dirty="0">
                    <a:solidFill>
                      <a:srgbClr val="FF0000"/>
                    </a:solidFill>
                    <a:latin typeface="Arial" panose="020B0604020202020204" pitchFamily="34" charset="0"/>
                    <a:cs typeface="Arial" panose="020B0604020202020204" pitchFamily="34" charset="0"/>
                  </a:rPr>
                  <a:t>other statistical information</a:t>
                </a:r>
                <a:r>
                  <a:rPr lang="en-US" altLang="zh-CN" sz="1200" dirty="0">
                    <a:latin typeface="Arial" panose="020B0604020202020204" pitchFamily="34" charset="0"/>
                    <a:cs typeface="Arial" panose="020B0604020202020204" pitchFamily="34" charset="0"/>
                  </a:rPr>
                  <a:t>.</a:t>
                </a:r>
              </a:p>
              <a:p>
                <a:pPr marL="0" indent="0">
                  <a:buFont typeface="Arial" panose="020B0604020202020204" pitchFamily="34" charset="0"/>
                  <a:buNone/>
                </a:pPr>
                <a:r>
                  <a:rPr lang="en-US" altLang="zh-CN" b="1" dirty="0">
                    <a:solidFill>
                      <a:schemeClr val="tx1"/>
                    </a:solidFill>
                  </a:rPr>
                  <a:t>C</a:t>
                </a:r>
                <a:r>
                  <a:rPr lang="en-US" altLang="zh-CN" b="1" dirty="0">
                    <a:latin typeface="Arial" pitchFamily="34" charset="0"/>
                    <a:ea typeface="宋体" pitchFamily="2" charset="-122"/>
                  </a:rPr>
                  <a:t>hoose an </a:t>
                </a:r>
                <a:r>
                  <a:rPr lang="en-US" altLang="zh-CN" b="1" dirty="0">
                    <a:solidFill>
                      <a:srgbClr val="FF0000"/>
                    </a:solidFill>
                    <a:latin typeface="Arial" pitchFamily="34" charset="0"/>
                    <a:ea typeface="宋体" pitchFamily="2" charset="-122"/>
                  </a:rPr>
                  <a:t>intermediate approach </a:t>
                </a:r>
                <a:r>
                  <a:rPr lang="en-US" altLang="zh-CN" dirty="0">
                    <a:latin typeface="Arial" pitchFamily="34" charset="0"/>
                    <a:ea typeface="宋体" pitchFamily="2" charset="-122"/>
                  </a:rPr>
                  <a:t>to obtain a robust form of distributed optimization problem </a:t>
                </a:r>
                <a:r>
                  <a:rPr lang="en-US" altLang="zh-CN" sz="1400" b="1" i="1" dirty="0">
                    <a:solidFill>
                      <a:schemeClr val="tx1"/>
                    </a:solidFill>
                  </a:rPr>
                  <a:t>(DRO):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b="1" dirty="0">
                    <a:latin typeface="Arial" panose="020B0604020202020204" pitchFamily="34" charset="0"/>
                    <a:cs typeface="Arial" panose="020B0604020202020204" pitchFamily="34" charset="0"/>
                  </a:rPr>
                  <a:t>Objective is find a decision </a:t>
                </a:r>
                <a14:m>
                  <m:oMath xmlns:m="http://schemas.openxmlformats.org/officeDocument/2006/math">
                    <m:r>
                      <a:rPr lang="en-US" altLang="zh-CN" sz="1200" b="1" i="1">
                        <a:latin typeface="Cambria Math" panose="02040503050406030204" pitchFamily="18" charset="0"/>
                      </a:rPr>
                      <m:t>𝒙</m:t>
                    </m:r>
                    <m:r>
                      <a:rPr lang="en-US" altLang="zh-CN" sz="1200" b="1" i="1">
                        <a:latin typeface="Cambria Math" panose="02040503050406030204" pitchFamily="18" charset="0"/>
                      </a:rPr>
                      <m:t> </m:t>
                    </m:r>
                  </m:oMath>
                </a14:m>
                <a:r>
                  <a:rPr lang="en-US" altLang="zh-CN" sz="1200" b="1" dirty="0">
                    <a:latin typeface="Arial" panose="020B0604020202020204" pitchFamily="34" charset="0"/>
                    <a:cs typeface="Arial" panose="020B0604020202020204" pitchFamily="34" charset="0"/>
                  </a:rPr>
                  <a:t>that minimizes the </a:t>
                </a:r>
                <a:r>
                  <a:rPr lang="en-US" altLang="zh-CN" sz="1200" b="1" i="1" dirty="0">
                    <a:solidFill>
                      <a:srgbClr val="FF0000"/>
                    </a:solidFill>
                    <a:latin typeface="Arial" panose="020B0604020202020204" pitchFamily="34" charset="0"/>
                    <a:cs typeface="Arial" panose="020B0604020202020204" pitchFamily="34" charset="0"/>
                  </a:rPr>
                  <a:t>worst-case expected cost </a:t>
                </a:r>
                <a:r>
                  <a:rPr lang="en-US" altLang="zh-CN" sz="1200" b="1" dirty="0">
                    <a:latin typeface="Arial" panose="020B0604020202020204" pitchFamily="34" charset="0"/>
                    <a:cs typeface="Arial" panose="020B0604020202020204" pitchFamily="34" charset="0"/>
                  </a:rPr>
                  <a:t>over an </a:t>
                </a:r>
                <a:r>
                  <a:rPr lang="en-US" altLang="zh-CN" sz="1200" b="1" i="1" dirty="0">
                    <a:solidFill>
                      <a:srgbClr val="FF0000"/>
                    </a:solidFill>
                    <a:latin typeface="Arial" panose="020B0604020202020204" pitchFamily="34" charset="0"/>
                    <a:cs typeface="Arial" panose="020B0604020202020204" pitchFamily="34" charset="0"/>
                  </a:rPr>
                  <a:t>ambiguity set</a:t>
                </a:r>
                <a:r>
                  <a:rPr lang="en-US" altLang="zh-CN" sz="1200" b="1" dirty="0">
                    <a:latin typeface="Arial" panose="020B0604020202020204" pitchFamily="34" charset="0"/>
                    <a:cs typeface="Arial" panose="020B0604020202020204" pitchFamily="34" charset="0"/>
                  </a:rPr>
                  <a:t>.</a:t>
                </a:r>
                <a:endParaRPr lang="zh-CN" altLang="en-US" sz="12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mc:Choice>
        <mc:Fallback xmlns="">
          <p:sp>
            <p:nvSpPr>
              <p:cNvPr id="3" name="备注占位符 2"/>
              <p:cNvSpPr>
                <a:spLocks noGrp="1"/>
              </p:cNvSpPr>
              <p:nvPr>
                <p:ph type="body" idx="1"/>
              </p:nvPr>
            </p:nvSpPr>
            <p:spPr/>
            <p:txBody>
              <a:bodyPr/>
              <a:lstStyle/>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In practice, </a:t>
                </a:r>
                <a:r>
                  <a:rPr lang="en-US" altLang="zh-CN" sz="1200" dirty="0">
                    <a:solidFill>
                      <a:srgbClr val="000000"/>
                    </a:solidFill>
                    <a:latin typeface="Arial" pitchFamily="34" charset="0"/>
                    <a:ea typeface="宋体" pitchFamily="2" charset="-122"/>
                  </a:rPr>
                  <a:t>n</a:t>
                </a:r>
                <a:r>
                  <a:rPr lang="en-US" altLang="zh-CN" sz="1200" dirty="0">
                    <a:latin typeface="Arial" panose="020B0604020202020204" pitchFamily="34" charset="0"/>
                    <a:cs typeface="Arial" panose="020B0604020202020204" pitchFamily="34" charset="0"/>
                  </a:rPr>
                  <a:t>ot only the random parameters are uncertain, but also the </a:t>
                </a:r>
                <a:r>
                  <a:rPr lang="en-US" altLang="zh-CN" sz="1200" i="1" dirty="0">
                    <a:solidFill>
                      <a:srgbClr val="FF0000"/>
                    </a:solidFill>
                    <a:latin typeface="Arial" panose="020B0604020202020204" pitchFamily="34" charset="0"/>
                    <a:cs typeface="Arial" panose="020B0604020202020204" pitchFamily="34" charset="0"/>
                  </a:rPr>
                  <a:t>probability distribution </a:t>
                </a:r>
                <a:r>
                  <a:rPr lang="en-US" altLang="zh-CN" sz="1200" dirty="0">
                    <a:latin typeface="Arial" panose="020B0604020202020204" pitchFamily="34" charset="0"/>
                    <a:cs typeface="Arial" panose="020B0604020202020204" pitchFamily="34" charset="0"/>
                  </a:rPr>
                  <a:t>of the random parameters is </a:t>
                </a:r>
                <a:r>
                  <a:rPr lang="en-US" altLang="zh-CN" sz="1200" i="1" dirty="0">
                    <a:solidFill>
                      <a:srgbClr val="FF0000"/>
                    </a:solidFill>
                    <a:latin typeface="Arial" panose="020B0604020202020204" pitchFamily="34" charset="0"/>
                    <a:cs typeface="Arial" panose="020B0604020202020204" pitchFamily="34" charset="0"/>
                  </a:rPr>
                  <a:t>uncertain</a:t>
                </a:r>
                <a:r>
                  <a:rPr lang="en-US" altLang="zh-CN" sz="1200" dirty="0">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altLang="zh-CN" sz="1200" dirty="0">
                    <a:latin typeface="Arial" panose="020B0604020202020204" pitchFamily="34" charset="0"/>
                    <a:cs typeface="Arial" panose="020B0604020202020204" pitchFamily="34" charset="0"/>
                  </a:rPr>
                  <a:t>Although the exact distribution of the random variables may not be known, people usually know </a:t>
                </a:r>
                <a:r>
                  <a:rPr lang="en-US" altLang="zh-CN" sz="1200" dirty="0">
                    <a:solidFill>
                      <a:srgbClr val="FF0000"/>
                    </a:solidFill>
                    <a:latin typeface="Arial" panose="020B0604020202020204" pitchFamily="34" charset="0"/>
                    <a:cs typeface="Arial" panose="020B0604020202020204" pitchFamily="34" charset="0"/>
                  </a:rPr>
                  <a:t>certain observed samples </a:t>
                </a:r>
                <a:r>
                  <a:rPr lang="en-US" altLang="zh-CN" sz="1200" dirty="0">
                    <a:latin typeface="Arial" panose="020B0604020202020204" pitchFamily="34" charset="0"/>
                    <a:cs typeface="Arial" panose="020B0604020202020204" pitchFamily="34" charset="0"/>
                  </a:rPr>
                  <a:t>or </a:t>
                </a:r>
                <a:r>
                  <a:rPr lang="en-US" altLang="zh-CN" sz="1200" dirty="0">
                    <a:solidFill>
                      <a:srgbClr val="FF0000"/>
                    </a:solidFill>
                    <a:latin typeface="Arial" panose="020B0604020202020204" pitchFamily="34" charset="0"/>
                    <a:cs typeface="Arial" panose="020B0604020202020204" pitchFamily="34" charset="0"/>
                  </a:rPr>
                  <a:t>training data </a:t>
                </a:r>
                <a:r>
                  <a:rPr lang="en-US" altLang="zh-CN" sz="1200" dirty="0">
                    <a:latin typeface="Arial" panose="020B0604020202020204" pitchFamily="34" charset="0"/>
                    <a:cs typeface="Arial" panose="020B0604020202020204" pitchFamily="34" charset="0"/>
                  </a:rPr>
                  <a:t>and </a:t>
                </a:r>
                <a:r>
                  <a:rPr lang="en-US" altLang="zh-CN" sz="1200" dirty="0">
                    <a:solidFill>
                      <a:srgbClr val="FF0000"/>
                    </a:solidFill>
                    <a:latin typeface="Arial" panose="020B0604020202020204" pitchFamily="34" charset="0"/>
                    <a:cs typeface="Arial" panose="020B0604020202020204" pitchFamily="34" charset="0"/>
                  </a:rPr>
                  <a:t>other statistical information</a:t>
                </a:r>
                <a:r>
                  <a:rPr lang="en-US" altLang="zh-CN" sz="1200" dirty="0">
                    <a:latin typeface="Arial" panose="020B0604020202020204" pitchFamily="34" charset="0"/>
                    <a:cs typeface="Arial" panose="020B0604020202020204" pitchFamily="34" charset="0"/>
                  </a:rPr>
                  <a:t>.</a:t>
                </a:r>
              </a:p>
              <a:p>
                <a:pPr marL="0" indent="0">
                  <a:buFont typeface="Arial" panose="020B0604020202020204" pitchFamily="34" charset="0"/>
                  <a:buNone/>
                </a:pPr>
                <a:r>
                  <a:rPr lang="en-US" altLang="zh-CN" b="1" dirty="0">
                    <a:solidFill>
                      <a:schemeClr val="tx1"/>
                    </a:solidFill>
                  </a:rPr>
                  <a:t>C</a:t>
                </a:r>
                <a:r>
                  <a:rPr lang="en-US" altLang="zh-CN" b="1" dirty="0">
                    <a:latin typeface="Arial" pitchFamily="34" charset="0"/>
                    <a:ea typeface="宋体" pitchFamily="2" charset="-122"/>
                  </a:rPr>
                  <a:t>hoose an </a:t>
                </a:r>
                <a:r>
                  <a:rPr lang="en-US" altLang="zh-CN" b="1" dirty="0">
                    <a:solidFill>
                      <a:srgbClr val="FF0000"/>
                    </a:solidFill>
                    <a:latin typeface="Arial" pitchFamily="34" charset="0"/>
                    <a:ea typeface="宋体" pitchFamily="2" charset="-122"/>
                  </a:rPr>
                  <a:t>intermediate approach </a:t>
                </a:r>
                <a:r>
                  <a:rPr lang="en-US" altLang="zh-CN" dirty="0">
                    <a:latin typeface="Arial" pitchFamily="34" charset="0"/>
                    <a:ea typeface="宋体" pitchFamily="2" charset="-122"/>
                  </a:rPr>
                  <a:t>to obtain a robust form of distributed optimization problem </a:t>
                </a:r>
                <a:r>
                  <a:rPr lang="en-US" altLang="zh-CN" sz="1400" b="1" i="1" dirty="0">
                    <a:solidFill>
                      <a:schemeClr val="tx1"/>
                    </a:solidFill>
                  </a:rPr>
                  <a:t>(DRO):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1200" b="1" dirty="0">
                    <a:latin typeface="Arial" panose="020B0604020202020204" pitchFamily="34" charset="0"/>
                    <a:cs typeface="Arial" panose="020B0604020202020204" pitchFamily="34" charset="0"/>
                  </a:rPr>
                  <a:t>Objective is find a decision </a:t>
                </a:r>
                <a:r>
                  <a:rPr lang="en-US" altLang="zh-CN" sz="1200" b="1" i="0">
                    <a:latin typeface="Cambria Math" panose="02040503050406030204" pitchFamily="18" charset="0"/>
                  </a:rPr>
                  <a:t>𝒙 </a:t>
                </a:r>
                <a:r>
                  <a:rPr lang="en-US" altLang="zh-CN" sz="1200" b="1" dirty="0">
                    <a:latin typeface="Arial" panose="020B0604020202020204" pitchFamily="34" charset="0"/>
                    <a:cs typeface="Arial" panose="020B0604020202020204" pitchFamily="34" charset="0"/>
                  </a:rPr>
                  <a:t>that minimizes the </a:t>
                </a:r>
                <a:r>
                  <a:rPr lang="en-US" altLang="zh-CN" sz="1200" b="1" i="1" dirty="0">
                    <a:solidFill>
                      <a:srgbClr val="FF0000"/>
                    </a:solidFill>
                    <a:latin typeface="Arial" panose="020B0604020202020204" pitchFamily="34" charset="0"/>
                    <a:cs typeface="Arial" panose="020B0604020202020204" pitchFamily="34" charset="0"/>
                  </a:rPr>
                  <a:t>worst-case expected cost </a:t>
                </a:r>
                <a:r>
                  <a:rPr lang="en-US" altLang="zh-CN" sz="1200" b="1" dirty="0">
                    <a:latin typeface="Arial" panose="020B0604020202020204" pitchFamily="34" charset="0"/>
                    <a:cs typeface="Arial" panose="020B0604020202020204" pitchFamily="34" charset="0"/>
                  </a:rPr>
                  <a:t>over an </a:t>
                </a:r>
                <a:r>
                  <a:rPr lang="en-US" altLang="zh-CN" sz="1200" b="1" i="1" dirty="0">
                    <a:solidFill>
                      <a:srgbClr val="FF0000"/>
                    </a:solidFill>
                    <a:latin typeface="Arial" panose="020B0604020202020204" pitchFamily="34" charset="0"/>
                    <a:cs typeface="Arial" panose="020B0604020202020204" pitchFamily="34" charset="0"/>
                  </a:rPr>
                  <a:t>uncertainty set</a:t>
                </a:r>
                <a:r>
                  <a:rPr lang="en-US" altLang="zh-CN" sz="1200" b="1" dirty="0">
                    <a:latin typeface="Arial" panose="020B0604020202020204" pitchFamily="34" charset="0"/>
                    <a:cs typeface="Arial" panose="020B0604020202020204" pitchFamily="34" charset="0"/>
                  </a:rPr>
                  <a:t>.</a:t>
                </a:r>
                <a:endParaRPr lang="zh-CN" altLang="en-US" sz="1200"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mc:Fallback>
      </mc:AlternateContent>
      <p:sp>
        <p:nvSpPr>
          <p:cNvPr id="4" name="灯片编号占位符 3"/>
          <p:cNvSpPr>
            <a:spLocks noGrp="1"/>
          </p:cNvSpPr>
          <p:nvPr>
            <p:ph type="sldNum" sz="quarter" idx="5"/>
          </p:nvPr>
        </p:nvSpPr>
        <p:spPr/>
        <p:txBody>
          <a:bodyPr/>
          <a:lstStyle/>
          <a:p>
            <a:fld id="{D69CDE4F-5AAA-4AFF-9541-2140997E4576}" type="slidenum">
              <a:rPr lang="zh-CN" altLang="en-US" smtClean="0"/>
              <a:t>8</a:t>
            </a:fld>
            <a:endParaRPr lang="zh-CN" altLang="en-US"/>
          </a:p>
        </p:txBody>
      </p:sp>
    </p:spTree>
    <p:extLst>
      <p:ext uri="{BB962C8B-B14F-4D97-AF65-F5344CB8AC3E}">
        <p14:creationId xmlns:p14="http://schemas.microsoft.com/office/powerpoint/2010/main" val="39724096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ea typeface="等线"/>
              </a:rPr>
              <a:t>The idea for the </a:t>
            </a:r>
            <a:r>
              <a:rPr lang="en-US" altLang="zh-TW" dirty="0" err="1">
                <a:ea typeface="等线"/>
              </a:rPr>
              <a:t>distributionally</a:t>
            </a:r>
            <a:r>
              <a:rPr lang="en-US" altLang="zh-TW" dirty="0">
                <a:ea typeface="等线"/>
              </a:rPr>
              <a:t> robust policy evaluation: policy is a distribution(possibility of taking each actions), the goal is to find a optimal policy in a space. But during the iteration, Instead of choosing the looks best policy ,  sometimes choosing the most cowardly policy located near this policy </a:t>
            </a:r>
            <a:r>
              <a:rPr lang="en-US" altLang="zh-TW" dirty="0" err="1">
                <a:ea typeface="等线"/>
              </a:rPr>
              <a:t>coule</a:t>
            </a:r>
            <a:r>
              <a:rPr lang="en-US" altLang="zh-TW" dirty="0">
                <a:ea typeface="等线"/>
              </a:rPr>
              <a:t> result a better final end. </a:t>
            </a:r>
          </a:p>
          <a:p>
            <a:r>
              <a:rPr lang="en-US" altLang="zh-TW" dirty="0">
                <a:ea typeface="等线"/>
              </a:rPr>
              <a:t>As mentioned before, DR RL using </a:t>
            </a:r>
            <a:r>
              <a:rPr lang="en-US" altLang="zh-TW" b="1" dirty="0">
                <a:ea typeface="等线"/>
              </a:rPr>
              <a:t>Discrepancy-based</a:t>
            </a:r>
            <a:r>
              <a:rPr lang="en-US" altLang="zh-TW" b="1" dirty="0"/>
              <a:t> DRO way to build </a:t>
            </a:r>
            <a:r>
              <a:rPr lang="en-US" altLang="zh-TW" dirty="0"/>
              <a:t>the</a:t>
            </a:r>
            <a:r>
              <a:rPr lang="en-US" altLang="zh-TW" dirty="0">
                <a:ea typeface="等线"/>
              </a:rPr>
              <a:t> uncertainty set: KL divergency.</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dirty="0">
              <a:ea typeface="等线"/>
            </a:endParaRPr>
          </a:p>
        </p:txBody>
      </p:sp>
      <p:sp>
        <p:nvSpPr>
          <p:cNvPr id="4" name="Slide Number Placeholder 3"/>
          <p:cNvSpPr>
            <a:spLocks noGrp="1"/>
          </p:cNvSpPr>
          <p:nvPr>
            <p:ph type="sldNum" sz="quarter" idx="10"/>
          </p:nvPr>
        </p:nvSpPr>
        <p:spPr/>
        <p:txBody>
          <a:bodyPr/>
          <a:lstStyle/>
          <a:p>
            <a:fld id="{D69CDE4F-5AAA-4AFF-9541-2140997E4576}" type="slidenum">
              <a:rPr lang="zh-CN" altLang="en-US" smtClean="0"/>
              <a:t>80</a:t>
            </a:fld>
            <a:endParaRPr lang="zh-CN" altLang="en-US"/>
          </a:p>
        </p:txBody>
      </p:sp>
    </p:spTree>
    <p:extLst>
      <p:ext uri="{BB962C8B-B14F-4D97-AF65-F5344CB8AC3E}">
        <p14:creationId xmlns:p14="http://schemas.microsoft.com/office/powerpoint/2010/main" val="18474600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ea typeface="等线"/>
              </a:rPr>
              <a:t>For example, current policy is around (0.1, 0.8, 0.1) since the q value said the action 2 is very valuable with ignorant confidence. But the uncertainty in the real world always teach people to be humble, so based on the level of uncertainty the agent will have a seems </a:t>
            </a:r>
            <a:r>
              <a:rPr lang="en-US" altLang="zh-TW" dirty="0"/>
              <a:t>cowardly but wisely action maybe (0.3, 0.5, 0.3). </a:t>
            </a:r>
            <a:r>
              <a:rPr lang="en" altLang="zh-TW" dirty="0"/>
              <a:t>Thoughtful </a:t>
            </a:r>
            <a:r>
              <a:rPr lang="en-US" altLang="zh-TW" dirty="0"/>
              <a:t>coward is better than ignorant pioneer. </a:t>
            </a:r>
          </a:p>
          <a:p>
            <a:r>
              <a:rPr lang="en-US" altLang="zh-TW" dirty="0">
                <a:ea typeface="等线"/>
              </a:rPr>
              <a:t>All this classical reinforcement learning algorithm face a problem of high dimensional of real word: the value space is huge and the action space is huge. After introduced the deep neural network to estimate the value and predict the action, the reinforcement learning is enter the modern period.</a:t>
            </a:r>
          </a:p>
          <a:p>
            <a:r>
              <a:rPr lang="en-US" altLang="zh-TW" dirty="0">
                <a:ea typeface="等线"/>
              </a:rPr>
              <a:t>Then Let's introduce the current SOTA algorithms in Reinforcement learning filed and it's DRO version.</a:t>
            </a:r>
            <a:endParaRPr lang="en-US" dirty="0">
              <a:ea typeface="等线"/>
            </a:endParaRPr>
          </a:p>
        </p:txBody>
      </p:sp>
      <p:sp>
        <p:nvSpPr>
          <p:cNvPr id="4" name="Slide Number Placeholder 3"/>
          <p:cNvSpPr>
            <a:spLocks noGrp="1"/>
          </p:cNvSpPr>
          <p:nvPr>
            <p:ph type="sldNum" sz="quarter" idx="10"/>
          </p:nvPr>
        </p:nvSpPr>
        <p:spPr/>
        <p:txBody>
          <a:bodyPr/>
          <a:lstStyle/>
          <a:p>
            <a:fld id="{D69CDE4F-5AAA-4AFF-9541-2140997E4576}" type="slidenum">
              <a:rPr lang="zh-CN" altLang="en-US" smtClean="0"/>
              <a:t>81</a:t>
            </a:fld>
            <a:endParaRPr lang="zh-CN" altLang="en-US"/>
          </a:p>
        </p:txBody>
      </p:sp>
    </p:spTree>
    <p:extLst>
      <p:ext uri="{BB962C8B-B14F-4D97-AF65-F5344CB8AC3E}">
        <p14:creationId xmlns:p14="http://schemas.microsoft.com/office/powerpoint/2010/main" val="5482230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ea typeface="等线"/>
              </a:rPr>
              <a:t>First formulate Bellman </a:t>
            </a:r>
            <a:r>
              <a:rPr lang="en-US" altLang="zh-CN" dirty="0" err="1">
                <a:ea typeface="等线"/>
              </a:rPr>
              <a:t>Funtion</a:t>
            </a:r>
            <a:r>
              <a:rPr lang="en-US" altLang="zh-CN" dirty="0">
                <a:ea typeface="等线"/>
              </a:rPr>
              <a:t> by writing Bellman Operator</a:t>
            </a:r>
            <a:endParaRPr lang="zh-CN" altLang="zh-TW" dirty="0"/>
          </a:p>
          <a:p>
            <a:endParaRPr lang="zh-CN" altLang="en-US" dirty="0">
              <a:ea typeface="等线"/>
            </a:endParaRPr>
          </a:p>
        </p:txBody>
      </p:sp>
      <p:sp>
        <p:nvSpPr>
          <p:cNvPr id="4" name="灯片编号占位符 3"/>
          <p:cNvSpPr>
            <a:spLocks noGrp="1"/>
          </p:cNvSpPr>
          <p:nvPr>
            <p:ph type="sldNum" sz="quarter" idx="5"/>
          </p:nvPr>
        </p:nvSpPr>
        <p:spPr/>
        <p:txBody>
          <a:bodyPr/>
          <a:lstStyle/>
          <a:p>
            <a:fld id="{D69CDE4F-5AAA-4AFF-9541-2140997E4576}" type="slidenum">
              <a:rPr lang="zh-CN" altLang="en-US" smtClean="0"/>
              <a:t>82</a:t>
            </a:fld>
            <a:endParaRPr lang="zh-CN" altLang="en-US"/>
          </a:p>
        </p:txBody>
      </p:sp>
    </p:spTree>
    <p:extLst>
      <p:ext uri="{BB962C8B-B14F-4D97-AF65-F5344CB8AC3E}">
        <p14:creationId xmlns:p14="http://schemas.microsoft.com/office/powerpoint/2010/main" val="41588085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69CDE4F-5AAA-4AFF-9541-2140997E4576}" type="slidenum">
              <a:rPr lang="zh-CN" altLang="en-US" smtClean="0"/>
              <a:t>83</a:t>
            </a:fld>
            <a:endParaRPr lang="zh-CN" altLang="en-US"/>
          </a:p>
        </p:txBody>
      </p:sp>
    </p:spTree>
    <p:extLst>
      <p:ext uri="{BB962C8B-B14F-4D97-AF65-F5344CB8AC3E}">
        <p14:creationId xmlns:p14="http://schemas.microsoft.com/office/powerpoint/2010/main" val="20815849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Calibri"/>
                <a:cs typeface="Calibri"/>
              </a:rPr>
              <a:t>To extend the Distributional Policy iteration to the SAC which invented to solve the Continuous Control problem is not easy. The Formulation is intractable, but with several Taylor first order Approximation derivations, we can get this formular to guide design of the distributional SAC and other Distributional algorithms: Shape the reward to encourage the agent visit the state with smaller Q variance under prior policy. The uncertain level is depend on the ½Lamda which depend on the visited count of states. If the agent has visited this state many times, it is familiar with this state, then the </a:t>
            </a:r>
            <a:r>
              <a:rPr lang="en-US" altLang="zh-TW" dirty="0" err="1">
                <a:latin typeface="Calibri"/>
                <a:cs typeface="Calibri"/>
              </a:rPr>
              <a:t>Lamda</a:t>
            </a:r>
            <a:r>
              <a:rPr lang="en-US" altLang="zh-TW" dirty="0">
                <a:latin typeface="Calibri"/>
                <a:cs typeface="Calibri"/>
              </a:rPr>
              <a:t> is big, the reward is </a:t>
            </a:r>
            <a:r>
              <a:rPr lang="en-US" altLang="zh-TW" dirty="0" err="1">
                <a:latin typeface="Calibri"/>
                <a:cs typeface="Calibri"/>
              </a:rPr>
              <a:t>certainy</a:t>
            </a:r>
            <a:r>
              <a:rPr lang="en-US" altLang="zh-TW" dirty="0">
                <a:latin typeface="Calibri"/>
                <a:cs typeface="Calibri"/>
              </a:rPr>
              <a:t>, doesn't need the variance to correct the reward. If the state is not familiar to the state, the </a:t>
            </a:r>
            <a:r>
              <a:rPr lang="en-US" altLang="zh-TW" dirty="0" err="1">
                <a:latin typeface="Calibri"/>
                <a:cs typeface="Calibri"/>
              </a:rPr>
              <a:t>lamda</a:t>
            </a:r>
            <a:r>
              <a:rPr lang="en-US" altLang="zh-TW" dirty="0">
                <a:latin typeface="Calibri"/>
                <a:cs typeface="Calibri"/>
              </a:rPr>
              <a:t> is small, the variance </a:t>
            </a:r>
            <a:r>
              <a:rPr lang="en-US" altLang="zh-TW" dirty="0" err="1">
                <a:latin typeface="Calibri"/>
                <a:cs typeface="Calibri"/>
              </a:rPr>
              <a:t>regularizer</a:t>
            </a:r>
            <a:r>
              <a:rPr lang="en-US" altLang="zh-TW" dirty="0">
                <a:latin typeface="Calibri"/>
                <a:cs typeface="Calibri"/>
              </a:rPr>
              <a:t> is essential.</a:t>
            </a:r>
          </a:p>
          <a:p>
            <a:endParaRPr lang="en-US" dirty="0">
              <a:latin typeface="Calibri"/>
              <a:cs typeface="Calibri"/>
            </a:endParaRPr>
          </a:p>
          <a:p>
            <a:endParaRPr lang="en-US" dirty="0">
              <a:latin typeface="Calibri"/>
              <a:cs typeface="Calibri"/>
            </a:endParaRPr>
          </a:p>
          <a:p>
            <a:r>
              <a:rPr lang="en-US" altLang="zh-TW" sz="1200" b="0" i="0" u="none" strike="noStrike" kern="1200" baseline="0" dirty="0">
                <a:solidFill>
                  <a:schemeClr val="tx1"/>
                </a:solidFill>
                <a:latin typeface="+mn-lt"/>
                <a:ea typeface="+mn-ea"/>
                <a:cs typeface="+mn-cs"/>
              </a:rPr>
              <a:t>Real-world applications usually operate in continuous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state/action space.</a:t>
            </a:r>
          </a:p>
          <a:p>
            <a:r>
              <a:rPr lang="en-US" altLang="zh-TW" sz="1200" b="0" i="0" u="none" strike="noStrike" kern="1200" baseline="0" dirty="0">
                <a:solidFill>
                  <a:schemeClr val="tx1"/>
                </a:solidFill>
                <a:latin typeface="+mn-lt"/>
                <a:ea typeface="+mn-ea"/>
                <a:cs typeface="+mn-cs"/>
              </a:rPr>
              <a:t>So in this part, the authors formulate the </a:t>
            </a:r>
            <a:r>
              <a:rPr lang="en-US" altLang="zh-TW" sz="1200" b="0" i="0" u="none" strike="noStrike" kern="1200" baseline="0" dirty="0" err="1">
                <a:solidFill>
                  <a:schemeClr val="tx1"/>
                </a:solidFill>
                <a:latin typeface="+mn-lt"/>
                <a:ea typeface="+mn-ea"/>
                <a:cs typeface="+mn-cs"/>
              </a:rPr>
              <a:t>distributionally</a:t>
            </a:r>
            <a:r>
              <a:rPr lang="en-US" altLang="zh-TW" sz="1200" b="0" i="0" u="none" strike="noStrike" kern="1200" baseline="0" dirty="0">
                <a:solidFill>
                  <a:schemeClr val="tx1"/>
                </a:solidFill>
                <a:latin typeface="+mn-lt"/>
                <a:ea typeface="+mn-ea"/>
                <a:cs typeface="+mn-cs"/>
              </a:rPr>
              <a:t> robust soft actor-critic by extending the previous </a:t>
            </a:r>
            <a:r>
              <a:rPr lang="en-US" altLang="zh-TW" sz="1200" b="0" i="0" u="none" strike="noStrike" kern="1200" baseline="0" dirty="0" err="1">
                <a:solidFill>
                  <a:schemeClr val="tx1"/>
                </a:solidFill>
                <a:latin typeface="+mn-lt"/>
                <a:ea typeface="+mn-ea"/>
                <a:cs typeface="+mn-cs"/>
              </a:rPr>
              <a:t>distributionally</a:t>
            </a:r>
            <a:r>
              <a:rPr lang="en-US" altLang="zh-TW" sz="1200" b="0" i="0" u="none" strike="noStrike" kern="1200" baseline="0" dirty="0">
                <a:solidFill>
                  <a:schemeClr val="tx1"/>
                </a:solidFill>
                <a:latin typeface="+mn-lt"/>
                <a:ea typeface="+mn-ea"/>
                <a:cs typeface="+mn-cs"/>
              </a:rPr>
              <a:t> robust approach to continuous case.</a:t>
            </a:r>
          </a:p>
          <a:p>
            <a:r>
              <a:rPr lang="en-US" altLang="zh-TW" sz="1200" b="0" i="0" u="none" strike="noStrike" kern="1200" baseline="0" dirty="0">
                <a:solidFill>
                  <a:schemeClr val="tx1"/>
                </a:solidFill>
                <a:latin typeface="+mn-lt"/>
                <a:ea typeface="+mn-ea"/>
                <a:cs typeface="+mn-cs"/>
              </a:rPr>
              <a:t>Again, the regularized Bellman operator can be written as the conjugate function. </a:t>
            </a:r>
          </a:p>
          <a:p>
            <a:r>
              <a:rPr lang="en-US" altLang="zh-TW" sz="1200" b="0" i="0" u="none" strike="noStrike" kern="1200" baseline="0" dirty="0">
                <a:solidFill>
                  <a:schemeClr val="tx1"/>
                </a:solidFill>
                <a:latin typeface="+mn-lt"/>
                <a:ea typeface="+mn-ea"/>
                <a:cs typeface="+mn-cs"/>
              </a:rPr>
              <a:t>And the regularization parameter is the KL-divergence based regularization with the prior policy mu.</a:t>
            </a:r>
          </a:p>
          <a:p>
            <a:r>
              <a:rPr lang="en-US" altLang="zh-TW" sz="1200" b="0" i="0" u="none" strike="noStrike" kern="1200" baseline="0" dirty="0">
                <a:solidFill>
                  <a:schemeClr val="tx1"/>
                </a:solidFill>
                <a:latin typeface="+mn-lt"/>
                <a:ea typeface="+mn-ea"/>
                <a:cs typeface="+mn-cs"/>
              </a:rPr>
              <a:t>The </a:t>
            </a:r>
            <a:r>
              <a:rPr lang="en-US" altLang="zh-TW" sz="1200" b="0" i="0" u="none" strike="noStrike" kern="1200" baseline="0" dirty="0" err="1">
                <a:solidFill>
                  <a:schemeClr val="tx1"/>
                </a:solidFill>
                <a:latin typeface="+mn-lt"/>
                <a:ea typeface="+mn-ea"/>
                <a:cs typeface="+mn-cs"/>
              </a:rPr>
              <a:t>Fenchel</a:t>
            </a:r>
            <a:r>
              <a:rPr lang="en-US" altLang="zh-TW" sz="1200" b="0" i="0" u="none" strike="noStrike" kern="1200" baseline="0" dirty="0">
                <a:solidFill>
                  <a:schemeClr val="tx1"/>
                </a:solidFill>
                <a:latin typeface="+mn-lt"/>
                <a:ea typeface="+mn-ea"/>
                <a:cs typeface="+mn-cs"/>
              </a:rPr>
              <a:t> conjugate of </a:t>
            </a:r>
            <a:r>
              <a:rPr lang="en-US" altLang="zh-TW" sz="1200" b="0" i="0" u="none" strike="noStrike" kern="1200" baseline="0" dirty="0" err="1">
                <a:solidFill>
                  <a:schemeClr val="tx1"/>
                </a:solidFill>
                <a:latin typeface="+mn-lt"/>
                <a:ea typeface="+mn-ea"/>
                <a:cs typeface="+mn-cs"/>
              </a:rPr>
              <a:t>omega_lambda</a:t>
            </a:r>
            <a:r>
              <a:rPr lang="en-US" altLang="zh-TW" sz="1200" b="0" i="0" u="none" strike="noStrike" kern="1200" baseline="0" dirty="0">
                <a:solidFill>
                  <a:schemeClr val="tx1"/>
                </a:solidFill>
                <a:latin typeface="+mn-lt"/>
                <a:ea typeface="+mn-ea"/>
                <a:cs typeface="+mn-cs"/>
              </a:rPr>
              <a:t> can be expressed by the logarithm of moment-generating function.</a:t>
            </a:r>
          </a:p>
          <a:p>
            <a:r>
              <a:rPr lang="en-US" altLang="zh-TW" sz="1200" b="0" i="0" u="none" strike="noStrike" kern="1200" baseline="0" dirty="0">
                <a:solidFill>
                  <a:schemeClr val="tx1"/>
                </a:solidFill>
                <a:latin typeface="+mn-lt"/>
                <a:ea typeface="+mn-ea"/>
                <a:cs typeface="+mn-cs"/>
              </a:rPr>
              <a:t>By doing the Taylor expansion and potential-based reward shaping, we can get the last formula. </a:t>
            </a:r>
          </a:p>
          <a:p>
            <a:r>
              <a:rPr lang="en-US" altLang="zh-TW" sz="1200" b="0" i="0" u="none" strike="noStrike" kern="1200" baseline="0" dirty="0">
                <a:solidFill>
                  <a:schemeClr val="tx1"/>
                </a:solidFill>
                <a:latin typeface="+mn-lt"/>
                <a:ea typeface="+mn-ea"/>
                <a:cs typeface="+mn-cs"/>
              </a:rPr>
              <a:t>The goal of the reward shaping is to make the learning faster.</a:t>
            </a:r>
          </a:p>
          <a:p>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Corollary 2 (by other papers)</a:t>
            </a:r>
            <a:endParaRPr lang="en-US" altLang="zh-TW" dirty="0"/>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D69CDE4F-5AAA-4AFF-9541-2140997E4576}" type="slidenum">
              <a:rPr lang="zh-CN" altLang="en-US" smtClean="0"/>
              <a:t>84</a:t>
            </a:fld>
            <a:endParaRPr lang="zh-CN" altLang="en-US"/>
          </a:p>
        </p:txBody>
      </p:sp>
    </p:spTree>
    <p:extLst>
      <p:ext uri="{BB962C8B-B14F-4D97-AF65-F5344CB8AC3E}">
        <p14:creationId xmlns:p14="http://schemas.microsoft.com/office/powerpoint/2010/main" val="9321290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There are lots of reinforcement learning algorithms</a:t>
            </a:r>
          </a:p>
          <a:p>
            <a:r>
              <a:rPr lang="en-US" altLang="zh-TW" dirty="0"/>
              <a:t>One of the most important branching points in an RL algorithm is the question of </a:t>
            </a:r>
            <a:r>
              <a:rPr lang="en-US" altLang="zh-TW" b="1" dirty="0"/>
              <a:t>whether the agent has access to (or learns) a model of the environment</a:t>
            </a:r>
            <a:r>
              <a:rPr lang="en-US" altLang="zh-TW" dirty="0"/>
              <a:t>. By a model of the environment, we mean a function which predicts state transitions and rewards.</a:t>
            </a:r>
          </a:p>
          <a:p>
            <a:r>
              <a:rPr lang="en-US" altLang="zh-TW" b="1" dirty="0"/>
              <a:t>Policy Optimization.</a:t>
            </a:r>
            <a:r>
              <a:rPr lang="en-US" altLang="zh-TW" dirty="0"/>
              <a:t> Methods in this family represent a policy explicitly. They optimize the parameters  either directly by gradient ascent on the performance objective , or indirectly, by maximizing local approximations. This optimization is almost always performed </a:t>
            </a:r>
            <a:r>
              <a:rPr lang="en-US" altLang="zh-TW" b="1" dirty="0"/>
              <a:t>on-policy</a:t>
            </a:r>
            <a:r>
              <a:rPr lang="en-US" altLang="zh-TW" dirty="0"/>
              <a:t>, which means that each update only uses data collected while acting according to the most recent version of the policy. Policy optimization also usually involves learning an approximator  for the on-policy value function , which gets used in figuring out how to update the policy.</a:t>
            </a:r>
            <a:endParaRPr lang="en-US" altLang="zh-TW" dirty="0">
              <a:ea typeface="等线"/>
            </a:endParaRPr>
          </a:p>
          <a:p>
            <a:endParaRPr lang="en-US" altLang="zh-TW" dirty="0"/>
          </a:p>
          <a:p>
            <a:r>
              <a:rPr lang="en-US" altLang="zh-TW" b="1" dirty="0"/>
              <a:t>Q-Learning.</a:t>
            </a:r>
            <a:r>
              <a:rPr lang="en-US" altLang="zh-TW" dirty="0"/>
              <a:t> Methods in this family learn an approximator for the optimal action-value function. Typically they use an objective function based on the </a:t>
            </a:r>
            <a:r>
              <a:rPr lang="en-US" altLang="zh-TW" dirty="0">
                <a:hlinkClick r:id="rId3"/>
              </a:rPr>
              <a:t>Bellman equation</a:t>
            </a:r>
            <a:r>
              <a:rPr lang="en-US" altLang="zh-TW" dirty="0"/>
              <a:t>. This optimization is almost always performed </a:t>
            </a:r>
            <a:r>
              <a:rPr lang="en-US" altLang="zh-TW" b="1" dirty="0"/>
              <a:t>off-policy</a:t>
            </a:r>
            <a:r>
              <a:rPr lang="en-US" altLang="zh-TW" dirty="0"/>
              <a:t>, which means that each update can use data collected at any point during training, regardless of how the agent was choosing to explore the environment when the data was obtained. </a:t>
            </a:r>
            <a:endParaRPr lang="en-US" altLang="zh-TW" dirty="0">
              <a:ea typeface="等线"/>
            </a:endParaRPr>
          </a:p>
          <a:p>
            <a:endParaRPr lang="en-US" altLang="zh-TW" dirty="0"/>
          </a:p>
          <a:p>
            <a:r>
              <a:rPr lang="en-US" altLang="zh-TW" dirty="0"/>
              <a:t>SAC is belong to the Actor Critic based. This kind algorithms </a:t>
            </a:r>
            <a:r>
              <a:rPr lang="en-US" altLang="zh-TW" dirty="0" err="1"/>
              <a:t>conbined</a:t>
            </a:r>
            <a:r>
              <a:rPr lang="en-US" altLang="zh-TW" dirty="0"/>
              <a:t> the Q-learning and Policy Optimization two types' algorithms. </a:t>
            </a:r>
          </a:p>
          <a:p>
            <a:endParaRPr lang="en-US" altLang="zh-TW" dirty="0">
              <a:ea typeface="等线" panose="020F0502020204030204"/>
            </a:endParaRPr>
          </a:p>
          <a:p>
            <a:endParaRPr lang="en-US" altLang="zh-TW" dirty="0">
              <a:ea typeface="等线" panose="020F0502020204030204"/>
            </a:endParaRPr>
          </a:p>
          <a:p>
            <a:r>
              <a:rPr lang="en-US" altLang="zh-TW" dirty="0">
                <a:latin typeface="Calibri"/>
                <a:cs typeface="Calibri"/>
              </a:rPr>
              <a:t>SAC idea:</a:t>
            </a:r>
          </a:p>
          <a:p>
            <a:r>
              <a:rPr lang="en-US" altLang="zh-TW" dirty="0">
                <a:latin typeface="Calibri"/>
                <a:cs typeface="Calibri"/>
              </a:rPr>
              <a:t>1. collect pairs (state, action, state after take this action, the reward corresponding to this state and action)</a:t>
            </a:r>
          </a:p>
          <a:p>
            <a:r>
              <a:rPr lang="en-US" altLang="zh-TW" dirty="0">
                <a:latin typeface="Calibri"/>
                <a:cs typeface="Calibri"/>
              </a:rPr>
              <a:t>2. Using these pairs we can train the Critic(input is the state and action, output label is the Q value calculated by reward) Q(t) = reward + discount ratio*Q(t+1). Q() is the Critic neural network.</a:t>
            </a:r>
          </a:p>
          <a:p>
            <a:r>
              <a:rPr lang="en-US" altLang="zh-TW" dirty="0">
                <a:latin typeface="Calibri"/>
                <a:cs typeface="Calibri"/>
              </a:rPr>
              <a:t>3. Then using the improved Q() to help Actor's training. Actor input is the state, and output label is the higher Q calculated by using the Q()</a:t>
            </a:r>
          </a:p>
          <a:p>
            <a:r>
              <a:rPr lang="en-US" altLang="zh-TW" dirty="0">
                <a:latin typeface="Calibri"/>
                <a:cs typeface="Calibri"/>
              </a:rPr>
              <a:t>During the training, the Q() can approximate more precisely and the actor can act better alternately. And better Actor can bring more good sampled pairs </a:t>
            </a:r>
            <a:r>
              <a:rPr lang="en-US" altLang="zh-TW" dirty="0"/>
              <a:t>(state, action, state after take this action, the reward corresponding to this state and action)</a:t>
            </a:r>
          </a:p>
          <a:p>
            <a:endParaRPr lang="en-US" altLang="zh-TW" dirty="0">
              <a:ea typeface="等线"/>
            </a:endParaRPr>
          </a:p>
          <a:p>
            <a:r>
              <a:rPr lang="en-US" altLang="zh-TW" dirty="0"/>
              <a:t>SAC is based on the Actor Critic algorithm, which using two neural networks to approximate the Agent(map state to action) and Critic(map state and action pair to Q value). This is only change compare the SAC to AC. The entropy </a:t>
            </a:r>
            <a:r>
              <a:rPr lang="en-US" altLang="zh-TW" dirty="0" err="1"/>
              <a:t>regularizer</a:t>
            </a:r>
            <a:r>
              <a:rPr lang="en-US" altLang="zh-TW" dirty="0"/>
              <a:t> which is aim for encouraging the agent's exploration.</a:t>
            </a:r>
          </a:p>
          <a:p>
            <a:endParaRPr lang="en-US" altLang="zh-TW" dirty="0">
              <a:ea typeface="等线" panose="020F0502020204030204"/>
            </a:endParaRPr>
          </a:p>
          <a:p>
            <a:endParaRPr lang="en-US" dirty="0"/>
          </a:p>
        </p:txBody>
      </p:sp>
      <p:sp>
        <p:nvSpPr>
          <p:cNvPr id="4" name="Slide Number Placeholder 3"/>
          <p:cNvSpPr>
            <a:spLocks noGrp="1"/>
          </p:cNvSpPr>
          <p:nvPr>
            <p:ph type="sldNum" sz="quarter" idx="5"/>
          </p:nvPr>
        </p:nvSpPr>
        <p:spPr/>
        <p:txBody>
          <a:bodyPr/>
          <a:lstStyle/>
          <a:p>
            <a:fld id="{D69CDE4F-5AAA-4AFF-9541-2140997E4576}" type="slidenum">
              <a:rPr lang="zh-CN" altLang="en-US" smtClean="0"/>
              <a:t>85</a:t>
            </a:fld>
            <a:endParaRPr lang="zh-CN" altLang="en-US"/>
          </a:p>
        </p:txBody>
      </p:sp>
    </p:spTree>
    <p:extLst>
      <p:ext uri="{BB962C8B-B14F-4D97-AF65-F5344CB8AC3E}">
        <p14:creationId xmlns:p14="http://schemas.microsoft.com/office/powerpoint/2010/main" val="29688068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D69CDE4F-5AAA-4AFF-9541-2140997E4576}" type="slidenum">
              <a:rPr lang="zh-CN" altLang="en-US" smtClean="0"/>
              <a:t>86</a:t>
            </a:fld>
            <a:endParaRPr lang="zh-CN" altLang="en-US"/>
          </a:p>
        </p:txBody>
      </p:sp>
    </p:spTree>
    <p:extLst>
      <p:ext uri="{BB962C8B-B14F-4D97-AF65-F5344CB8AC3E}">
        <p14:creationId xmlns:p14="http://schemas.microsoft.com/office/powerpoint/2010/main" val="21042541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7030A0"/>
                </a:solidFill>
                <a:latin typeface="Arial" panose="020B0604020202020204" pitchFamily="34" charset="0"/>
                <a:ea typeface="华文楷体" panose="02010600040101010101" pitchFamily="2" charset="-122"/>
                <a:cs typeface="Arial" panose="020B0604020202020204" pitchFamily="34" charset="0"/>
              </a:rPr>
              <a:t>Now I will introduce Wasserstein DRO Application 1: A Transactive Energy Framework for Coordinated Energy Management of Networked Microgrids With </a:t>
            </a:r>
            <a:r>
              <a:rPr lang="en-US" altLang="zh-CN" sz="1200" b="1" dirty="0" err="1">
                <a:solidFill>
                  <a:srgbClr val="7030A0"/>
                </a:solidFill>
                <a:latin typeface="Arial" panose="020B0604020202020204" pitchFamily="34" charset="0"/>
                <a:ea typeface="华文楷体" panose="02010600040101010101" pitchFamily="2" charset="-122"/>
                <a:cs typeface="Arial" panose="020B0604020202020204" pitchFamily="34" charset="0"/>
              </a:rPr>
              <a:t>Distributionally</a:t>
            </a:r>
            <a:r>
              <a:rPr lang="en-US" altLang="zh-CN" sz="1200" b="1" dirty="0">
                <a:solidFill>
                  <a:srgbClr val="7030A0"/>
                </a:solidFill>
                <a:latin typeface="Arial" panose="020B0604020202020204" pitchFamily="34" charset="0"/>
                <a:ea typeface="华文楷体" panose="02010600040101010101" pitchFamily="2" charset="-122"/>
                <a:cs typeface="Arial" panose="020B0604020202020204" pitchFamily="34" charset="0"/>
              </a:rPr>
              <a:t> Robust Optimization</a:t>
            </a:r>
            <a:endParaRPr lang="zh-CN" altLang="en-US" sz="1200" b="1" dirty="0">
              <a:solidFill>
                <a:srgbClr val="035F78"/>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1" dirty="0">
                <a:latin typeface="Arial" panose="020B0604020202020204" pitchFamily="34" charset="0"/>
                <a:cs typeface="Arial" panose="020B0604020202020204" pitchFamily="34" charset="0"/>
              </a:rPr>
              <a:t>Transactive Energy Management Framework</a:t>
            </a:r>
            <a:endParaRPr lang="en-US" altLang="zh-CN"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A transactive market is organized by the </a:t>
            </a:r>
            <a:r>
              <a:rPr lang="en-US" altLang="zh-CN" sz="1200" dirty="0"/>
              <a:t>Distribution Network Operator</a:t>
            </a:r>
            <a:r>
              <a:rPr lang="en-US" altLang="zh-CN" sz="1200" dirty="0">
                <a:latin typeface="Arial" panose="020B0604020202020204" pitchFamily="34" charset="0"/>
                <a:cs typeface="Arial" panose="020B0604020202020204" pitchFamily="34" charset="0"/>
              </a:rPr>
              <a:t> to coordinate the energy management of the DS and MGs in the operation</a:t>
            </a:r>
            <a:endParaRPr lang="zh-CN" alt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DS is connected with the HV system and the DNO needs to manage the power exchange between the DS and the HV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b="1"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87</a:t>
            </a:fld>
            <a:endParaRPr lang="zh-CN" altLang="en-US"/>
          </a:p>
        </p:txBody>
      </p:sp>
    </p:spTree>
    <p:extLst>
      <p:ext uri="{BB962C8B-B14F-4D97-AF65-F5344CB8AC3E}">
        <p14:creationId xmlns:p14="http://schemas.microsoft.com/office/powerpoint/2010/main" val="41607492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Optimization Model of Distribution Network Operator</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cost for the scheduled power exchange between the DS and HV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generation cost of the MTs in the DS.</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the cost for the deviant power exchange between the DS and HV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settlement between the DS and MGs</a:t>
            </a:r>
          </a:p>
          <a:p>
            <a:r>
              <a:rPr lang="zh-CN" altLang="en-US" dirty="0">
                <a:latin typeface="Arial" panose="020B0604020202020204" pitchFamily="34" charset="0"/>
                <a:cs typeface="Arial" panose="020B0604020202020204" pitchFamily="34" charset="0"/>
              </a:rPr>
              <a:t>the power exchange between the DS and MG m by the solutions of the MGs</a:t>
            </a:r>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energy scheduling optimization</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88</a:t>
            </a:fld>
            <a:endParaRPr lang="zh-CN" altLang="en-US"/>
          </a:p>
        </p:txBody>
      </p:sp>
    </p:spTree>
    <p:extLst>
      <p:ext uri="{BB962C8B-B14F-4D97-AF65-F5344CB8AC3E}">
        <p14:creationId xmlns:p14="http://schemas.microsoft.com/office/powerpoint/2010/main" val="22270699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Active power exchange between MG m and DS at time t in scenario ω, positive value means injection from DS to MG, negative value means export from MG to DS.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Active power output of MT g at time t in scenario ω.</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Clearing price in transactive market at time t in scenario ω.</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Arial" panose="020B0604020202020204" pitchFamily="34" charset="0"/>
                <a:cs typeface="Arial" panose="020B0604020202020204" pitchFamily="34" charset="0"/>
              </a:rPr>
              <a:t>Uncertainties related to the MT and electric vehicles in scenario </a:t>
            </a:r>
            <a:r>
              <a:rPr lang="en-US" altLang="zh-CN" dirty="0">
                <a:latin typeface="Arial" panose="020B0604020202020204" pitchFamily="34" charset="0"/>
                <a:cs typeface="Arial" panose="020B0604020202020204" pitchFamily="34" charset="0"/>
              </a:rPr>
              <a:t>\omega </a:t>
            </a:r>
            <a:r>
              <a:rPr lang="zh-CN" altLang="en-US" dirty="0">
                <a:latin typeface="Arial" panose="020B0604020202020204" pitchFamily="34" charset="0"/>
                <a:cs typeface="Arial" panose="020B0604020202020204" pitchFamily="34" charset="0"/>
              </a:rPr>
              <a:t>are expressed </a:t>
            </a:r>
            <a:r>
              <a:rPr lang="en-US" altLang="zh-CN" dirty="0">
                <a:latin typeface="Arial" panose="020B0604020202020204" pitchFamily="34" charset="0"/>
                <a:cs typeface="Arial" panose="020B0604020202020204" pitchFamily="34" charset="0"/>
              </a:rPr>
              <a:t>as follows, </a:t>
            </a:r>
            <a:r>
              <a:rPr lang="zh-CN" altLang="en-US" dirty="0">
                <a:solidFill>
                  <a:srgbClr val="FF0000"/>
                </a:solidFill>
                <a:latin typeface="Arial" panose="020B0604020202020204" pitchFamily="34" charset="0"/>
                <a:cs typeface="Arial" panose="020B0604020202020204" pitchFamily="34" charset="0"/>
              </a:rPr>
              <a:t>expected value</a:t>
            </a:r>
            <a:r>
              <a:rPr lang="en-US" altLang="zh-CN" dirty="0">
                <a:solidFill>
                  <a:srgbClr val="FF0000"/>
                </a:solidFill>
                <a:latin typeface="Arial" panose="020B0604020202020204" pitchFamily="34" charset="0"/>
                <a:cs typeface="Arial" panose="020B0604020202020204" pitchFamily="34" charset="0"/>
              </a:rPr>
              <a:t>+</a:t>
            </a:r>
            <a:r>
              <a:rPr lang="zh-CN" altLang="en-US" dirty="0">
                <a:solidFill>
                  <a:srgbClr val="FF0000"/>
                </a:solidFill>
                <a:latin typeface="Arial" panose="020B0604020202020204" pitchFamily="34" charset="0"/>
                <a:cs typeface="Arial" panose="020B0604020202020204" pitchFamily="34" charset="0"/>
                <a:sym typeface="+mn-ea"/>
              </a:rPr>
              <a:t>random terms</a:t>
            </a:r>
            <a:endParaRPr lang="zh-CN" altLang="en-US" dirty="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89</a:t>
            </a:fld>
            <a:endParaRPr lang="zh-CN" altLang="en-US"/>
          </a:p>
        </p:txBody>
      </p:sp>
    </p:spTree>
    <p:extLst>
      <p:ext uri="{BB962C8B-B14F-4D97-AF65-F5344CB8AC3E}">
        <p14:creationId xmlns:p14="http://schemas.microsoft.com/office/powerpoint/2010/main" val="48287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7030A0"/>
                </a:solidFill>
                <a:latin typeface="Times New Roman" panose="02020603050405020304" pitchFamily="18" charset="0"/>
                <a:cs typeface="Times New Roman" panose="02020603050405020304" pitchFamily="18" charset="0"/>
              </a:rPr>
              <a:t>Now we have to face a Key question: </a:t>
            </a:r>
            <a:r>
              <a:rPr lang="en-US" altLang="zh-CN" sz="1200" b="1" dirty="0">
                <a:solidFill>
                  <a:srgbClr val="FF0000"/>
                </a:solidFill>
                <a:latin typeface="Times New Roman" panose="02020603050405020304" pitchFamily="18" charset="0"/>
                <a:cs typeface="Times New Roman" panose="02020603050405020304" pitchFamily="18" charset="0"/>
              </a:rPr>
              <a:t>How to build ambiguity sets (uncertain sets)?</a:t>
            </a:r>
          </a:p>
          <a:p>
            <a:r>
              <a:rPr lang="en-US" altLang="zh-CN" sz="1200" dirty="0">
                <a:latin typeface="Arial" panose="020B0604020202020204" pitchFamily="34" charset="0"/>
                <a:cs typeface="Arial" panose="020B0604020202020204" pitchFamily="34" charset="0"/>
              </a:rPr>
              <a:t>Specially, the probability distribution quantifying the model parameter uncertainty is known </a:t>
            </a:r>
            <a:r>
              <a:rPr lang="en-US" altLang="zh-CN" sz="1200" b="1" i="1" dirty="0">
                <a:latin typeface="Arial" panose="020B0604020202020204" pitchFamily="34" charset="0"/>
                <a:cs typeface="Arial" panose="020B0604020202020204" pitchFamily="34" charset="0"/>
              </a:rPr>
              <a:t>ambiguously</a:t>
            </a:r>
            <a:r>
              <a:rPr lang="en-US" altLang="zh-CN" sz="1200" dirty="0">
                <a:latin typeface="Arial" panose="020B0604020202020204" pitchFamily="34" charset="0"/>
                <a:cs typeface="Arial" panose="020B0604020202020204" pitchFamily="34" charset="0"/>
              </a:rPr>
              <a:t>. </a:t>
            </a:r>
            <a:r>
              <a:rPr lang="en-US" altLang="zh-CN" sz="1200" b="0" i="0" u="none" strike="noStrike" baseline="0" dirty="0">
                <a:solidFill>
                  <a:srgbClr val="000000"/>
                </a:solidFill>
                <a:latin typeface="Arial" panose="020B0604020202020204" pitchFamily="34" charset="0"/>
                <a:cs typeface="Arial" panose="020B0604020202020204" pitchFamily="34" charset="0"/>
              </a:rPr>
              <a:t>When choosing </a:t>
            </a:r>
            <a:r>
              <a:rPr lang="en-US" altLang="zh-CN" sz="1200" dirty="0">
                <a:latin typeface="Arial" panose="020B0604020202020204" pitchFamily="34" charset="0"/>
                <a:cs typeface="Arial" panose="020B0604020202020204" pitchFamily="34" charset="0"/>
              </a:rPr>
              <a:t>ambiguity sets</a:t>
            </a:r>
            <a:r>
              <a:rPr lang="en-US" altLang="zh-CN" sz="1200" b="0" i="0" u="none" strike="noStrike" baseline="0" dirty="0">
                <a:solidFill>
                  <a:srgbClr val="000000"/>
                </a:solidFill>
                <a:latin typeface="Arial" panose="020B0604020202020204" pitchFamily="34" charset="0"/>
                <a:cs typeface="Arial" panose="020B0604020202020204" pitchFamily="34" charset="0"/>
              </a:rPr>
              <a:t>, we need to consider the following:</a:t>
            </a:r>
          </a:p>
          <a:p>
            <a:pPr marL="285750" indent="-285750" algn="just">
              <a:buFont typeface="Wingdings" panose="05000000000000000000" pitchFamily="2" charset="2"/>
              <a:buChar char="Ø"/>
            </a:pPr>
            <a:r>
              <a:rPr lang="en-US" altLang="zh-CN" sz="1200" dirty="0">
                <a:latin typeface="Arial" panose="020B0604020202020204" pitchFamily="34" charset="0"/>
                <a:cs typeface="Arial" panose="020B0604020202020204" pitchFamily="34" charset="0"/>
              </a:rPr>
              <a:t> Rich enough to contain the </a:t>
            </a:r>
            <a:r>
              <a:rPr lang="en-US" altLang="zh-CN" sz="1200" dirty="0">
                <a:solidFill>
                  <a:srgbClr val="FF0000"/>
                </a:solidFill>
                <a:latin typeface="Arial" panose="020B0604020202020204" pitchFamily="34" charset="0"/>
                <a:cs typeface="Arial" panose="020B0604020202020204" pitchFamily="34" charset="0"/>
              </a:rPr>
              <a:t>true data-generating distribution </a:t>
            </a:r>
            <a:r>
              <a:rPr lang="en-US" altLang="zh-CN" sz="1200" dirty="0">
                <a:latin typeface="Arial" panose="020B0604020202020204" pitchFamily="34" charset="0"/>
                <a:cs typeface="Arial" panose="020B0604020202020204" pitchFamily="34" charset="0"/>
              </a:rPr>
              <a:t>with high confidence.  Chance constraint</a:t>
            </a:r>
          </a:p>
          <a:p>
            <a:pPr marL="342900" indent="-342900" algn="just">
              <a:buFont typeface="Wingdings" panose="05000000000000000000" pitchFamily="2" charset="2"/>
              <a:buChar char="Ø"/>
            </a:pPr>
            <a:r>
              <a:rPr lang="en-US" altLang="zh-CN" sz="1200" dirty="0">
                <a:latin typeface="Arial" panose="020B0604020202020204" pitchFamily="34" charset="0"/>
                <a:cs typeface="Arial" panose="020B0604020202020204" pitchFamily="34" charset="0"/>
              </a:rPr>
              <a:t>Small enough to exclude </a:t>
            </a:r>
            <a:r>
              <a:rPr lang="en-US" altLang="zh-CN" sz="1200" dirty="0">
                <a:solidFill>
                  <a:srgbClr val="FF0000"/>
                </a:solidFill>
                <a:latin typeface="Arial" panose="020B0604020202020204" pitchFamily="34" charset="0"/>
                <a:cs typeface="Arial" panose="020B0604020202020204" pitchFamily="34" charset="0"/>
              </a:rPr>
              <a:t>pathological distributions</a:t>
            </a:r>
            <a:r>
              <a:rPr lang="en-US" altLang="zh-CN" sz="1200" dirty="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n-US" altLang="zh-CN" sz="1200" dirty="0">
                <a:solidFill>
                  <a:srgbClr val="FF0000"/>
                </a:solidFill>
                <a:latin typeface="Arial" panose="020B0604020202020204" pitchFamily="34" charset="0"/>
                <a:cs typeface="Arial" panose="020B0604020202020204" pitchFamily="34" charset="0"/>
              </a:rPr>
              <a:t> Tractability</a:t>
            </a:r>
          </a:p>
          <a:p>
            <a:pPr marL="285750" indent="-285750" algn="just">
              <a:buFont typeface="Wingdings" panose="05000000000000000000" pitchFamily="2" charset="2"/>
              <a:buChar char="Ø"/>
            </a:pPr>
            <a:r>
              <a:rPr lang="en-US" altLang="zh-CN" sz="1200" dirty="0">
                <a:solidFill>
                  <a:srgbClr val="FF0000"/>
                </a:solidFill>
                <a:latin typeface="Arial" panose="020B0604020202020204" pitchFamily="34" charset="0"/>
                <a:cs typeface="Arial" panose="020B0604020202020204" pitchFamily="34" charset="0"/>
              </a:rPr>
              <a:t> Practical (Statistical) Meanings in wireless communication</a:t>
            </a:r>
          </a:p>
          <a:p>
            <a:pPr marL="342900" indent="-342900" algn="just">
              <a:buFont typeface="Wingdings" panose="05000000000000000000" pitchFamily="2" charset="2"/>
              <a:buChar char="Ø"/>
            </a:pPr>
            <a:r>
              <a:rPr lang="en-US" altLang="zh-CN" sz="1200" dirty="0">
                <a:latin typeface="Arial" panose="020B0604020202020204" pitchFamily="34" charset="0"/>
                <a:cs typeface="Arial" panose="020B0604020202020204" pitchFamily="34" charset="0"/>
              </a:rPr>
              <a:t>Performance (the potential loss comparing to the benchmark cases)</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CN" sz="1200" dirty="0">
                <a:latin typeface="Arial" panose="020B0604020202020204" pitchFamily="34" charset="0"/>
                <a:cs typeface="Arial" panose="020B0604020202020204" pitchFamily="34" charset="0"/>
              </a:rPr>
              <a:t>The form of </a:t>
            </a:r>
            <a:r>
              <a:rPr lang="en-US" altLang="zh-CN" sz="1200" dirty="0">
                <a:solidFill>
                  <a:srgbClr val="FF0000"/>
                </a:solidFill>
                <a:latin typeface="Arial" panose="020B0604020202020204" pitchFamily="34" charset="0"/>
                <a:cs typeface="Arial" panose="020B0604020202020204" pitchFamily="34" charset="0"/>
              </a:rPr>
              <a:t>ambiguity sets </a:t>
            </a:r>
            <a:r>
              <a:rPr lang="en-US" altLang="zh-CN" sz="1200" dirty="0">
                <a:latin typeface="Arial" panose="020B0604020202020204" pitchFamily="34" charset="0"/>
                <a:cs typeface="Arial" panose="020B0604020202020204" pitchFamily="34" charset="0"/>
              </a:rPr>
              <a:t>can be used to classify the </a:t>
            </a:r>
            <a:r>
              <a:rPr lang="en-US" altLang="zh-CN" sz="1200" dirty="0" err="1">
                <a:latin typeface="Arial" panose="020B0604020202020204" pitchFamily="34" charset="0"/>
                <a:cs typeface="Arial" panose="020B0604020202020204" pitchFamily="34" charset="0"/>
              </a:rPr>
              <a:t>distributionally</a:t>
            </a:r>
            <a:r>
              <a:rPr lang="en-US" altLang="zh-CN" sz="1200" dirty="0">
                <a:latin typeface="Arial" panose="020B0604020202020204" pitchFamily="34" charset="0"/>
                <a:cs typeface="Arial" panose="020B0604020202020204" pitchFamily="34" charset="0"/>
              </a:rPr>
              <a:t> robust optimization problems.</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CN" sz="1200" b="1" i="1" dirty="0">
                <a:solidFill>
                  <a:srgbClr val="FF0000"/>
                </a:solidFill>
                <a:ea typeface="Cambria Math" panose="02040503050406030204" pitchFamily="18" charset="0"/>
                <a:cs typeface="Arial" panose="020B0604020202020204" pitchFamily="34" charset="0"/>
              </a:rPr>
              <a:t>Moment-based ambiguity sets  and Discrepancy-based ambiguity sets</a:t>
            </a:r>
            <a:endParaRPr lang="zh-CN" altLang="en-US"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en-US" altLang="zh-CN" sz="1200"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9</a:t>
            </a:fld>
            <a:endParaRPr lang="zh-CN" altLang="en-US"/>
          </a:p>
        </p:txBody>
      </p:sp>
    </p:spTree>
    <p:extLst>
      <p:ext uri="{BB962C8B-B14F-4D97-AF65-F5344CB8AC3E}">
        <p14:creationId xmlns:p14="http://schemas.microsoft.com/office/powerpoint/2010/main" val="9575280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solidFill>
                  <a:srgbClr val="7030A0"/>
                </a:solidFill>
                <a:latin typeface="Arial" panose="020B0604020202020204" pitchFamily="34" charset="0"/>
                <a:ea typeface="华文楷体" panose="02010600040101010101" pitchFamily="2" charset="-122"/>
                <a:cs typeface="Arial" panose="020B0604020202020204" pitchFamily="34" charset="0"/>
              </a:rPr>
              <a:t>The scenario based SP model is transformed to DRO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Original problem is T</a:t>
            </a:r>
            <a:r>
              <a:rPr lang="zh-CN" altLang="en-US" dirty="0">
                <a:latin typeface="Arial" panose="020B0604020202020204" pitchFamily="34" charset="0"/>
                <a:cs typeface="Arial" panose="020B0604020202020204" pitchFamily="34" charset="0"/>
              </a:rPr>
              <a:t>o minimize the expected value of the operation cost</a:t>
            </a:r>
            <a:endParaRPr lang="en-US" altLang="zh-CN"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Which can be transformed </a:t>
            </a:r>
            <a:r>
              <a:rPr lang="zh-CN" altLang="en-US" dirty="0">
                <a:latin typeface="Arial" panose="020B0604020202020204" pitchFamily="34" charset="0"/>
                <a:cs typeface="Arial" panose="020B0604020202020204" pitchFamily="34" charset="0"/>
              </a:rPr>
              <a:t>a mixed integer quadratic minimax optimization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latin typeface="Arial" panose="020B0604020202020204" pitchFamily="34" charset="0"/>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90</a:t>
            </a:fld>
            <a:endParaRPr lang="zh-CN" altLang="en-US"/>
          </a:p>
        </p:txBody>
      </p:sp>
    </p:spTree>
    <p:extLst>
      <p:ext uri="{BB962C8B-B14F-4D97-AF65-F5344CB8AC3E}">
        <p14:creationId xmlns:p14="http://schemas.microsoft.com/office/powerpoint/2010/main" val="40055943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Wasserstein distance can be defined in the following expression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An iterative algorithm based on the relaxation approach for the minimax optimization</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91</a:t>
            </a:fld>
            <a:endParaRPr lang="zh-CN" altLang="en-US"/>
          </a:p>
        </p:txBody>
      </p:sp>
    </p:spTree>
    <p:extLst>
      <p:ext uri="{BB962C8B-B14F-4D97-AF65-F5344CB8AC3E}">
        <p14:creationId xmlns:p14="http://schemas.microsoft.com/office/powerpoint/2010/main" val="17243573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Wasserstein distance can be defined in the following expression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An iterative algorithm based on the relaxation approach for the minimax optimization</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92</a:t>
            </a:fld>
            <a:endParaRPr lang="zh-CN" altLang="en-US"/>
          </a:p>
        </p:txBody>
      </p:sp>
    </p:spTree>
    <p:extLst>
      <p:ext uri="{BB962C8B-B14F-4D97-AF65-F5344CB8AC3E}">
        <p14:creationId xmlns:p14="http://schemas.microsoft.com/office/powerpoint/2010/main" val="34659299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Wasserstein distance can be defined in the following expression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cs typeface="Arial" panose="020B0604020202020204" pitchFamily="34" charset="0"/>
              </a:rPr>
              <a:t>An iterative algorithm based on the relaxation approach for the minimax optimization</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93</a:t>
            </a:fld>
            <a:endParaRPr lang="zh-CN" altLang="en-US"/>
          </a:p>
        </p:txBody>
      </p:sp>
    </p:spTree>
    <p:extLst>
      <p:ext uri="{BB962C8B-B14F-4D97-AF65-F5344CB8AC3E}">
        <p14:creationId xmlns:p14="http://schemas.microsoft.com/office/powerpoint/2010/main" val="20502015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And finally I will give some 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DRO accounts for the fact that one is never able to exactly specify a </a:t>
            </a:r>
            <a:r>
              <a:rPr lang="en-US" altLang="zh-CN" sz="1200" dirty="0">
                <a:solidFill>
                  <a:srgbClr val="FF0000"/>
                </a:solidFill>
                <a:latin typeface="Arial" panose="020B0604020202020204" pitchFamily="34" charset="0"/>
                <a:cs typeface="Arial" panose="020B0604020202020204" pitchFamily="34" charset="0"/>
              </a:rPr>
              <a:t>probability distribution</a:t>
            </a:r>
            <a:r>
              <a:rPr lang="en-US" altLang="zh-CN" sz="1200" dirty="0">
                <a:latin typeface="Arial" panose="020B0604020202020204" pitchFamily="34" charset="0"/>
                <a:cs typeface="Arial" panose="020B0604020202020204" pitchFamily="34" charset="0"/>
              </a:rPr>
              <a:t> in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err="1">
                <a:solidFill>
                  <a:srgbClr val="FF0000"/>
                </a:solidFill>
                <a:latin typeface="Arial" panose="020B0604020202020204" pitchFamily="34" charset="0"/>
                <a:cs typeface="Arial" panose="020B0604020202020204" pitchFamily="34" charset="0"/>
              </a:rPr>
              <a:t>Distributionally</a:t>
            </a:r>
            <a:r>
              <a:rPr lang="en-US" altLang="zh-CN" sz="1200" dirty="0">
                <a:solidFill>
                  <a:srgbClr val="FF0000"/>
                </a:solidFill>
                <a:latin typeface="Arial" panose="020B0604020202020204" pitchFamily="34" charset="0"/>
                <a:cs typeface="Arial" panose="020B0604020202020204" pitchFamily="34" charset="0"/>
              </a:rPr>
              <a:t> </a:t>
            </a:r>
            <a:r>
              <a:rPr lang="en-US" altLang="zh-CN" sz="1200" dirty="0">
                <a:solidFill>
                  <a:srgbClr val="FF0000"/>
                </a:solidFill>
                <a:latin typeface="Arial" panose="020B0604020202020204" pitchFamily="34" charset="0"/>
                <a:cs typeface="Arial" panose="020B0604020202020204" pitchFamily="34" charset="0"/>
                <a:sym typeface="Calibri" pitchFamily="34" charset="0"/>
              </a:rPr>
              <a:t>robust chance constraints </a:t>
            </a:r>
            <a:r>
              <a:rPr lang="en-US" altLang="zh-CN" sz="1200" dirty="0">
                <a:latin typeface="Arial" panose="020B0604020202020204" pitchFamily="34" charset="0"/>
                <a:cs typeface="Arial" panose="020B0604020202020204" pitchFamily="34" charset="0"/>
                <a:sym typeface="Calibri" pitchFamily="34" charset="0"/>
              </a:rPr>
              <a:t>can be conservatively approximated by </a:t>
            </a:r>
            <a:r>
              <a:rPr lang="en-US" altLang="zh-CN" sz="1200" dirty="0">
                <a:solidFill>
                  <a:srgbClr val="FF0000"/>
                </a:solidFill>
                <a:latin typeface="Arial" panose="020B0604020202020204" pitchFamily="34" charset="0"/>
                <a:cs typeface="Arial" panose="020B0604020202020204" pitchFamily="34" charset="0"/>
                <a:sym typeface="Calibri" pitchFamily="34" charset="0"/>
              </a:rPr>
              <a:t>worst-case </a:t>
            </a:r>
            <a:r>
              <a:rPr lang="en-US" altLang="zh-CN" sz="1200" dirty="0" err="1">
                <a:solidFill>
                  <a:srgbClr val="FF0000"/>
                </a:solidFill>
                <a:latin typeface="Arial" panose="020B0604020202020204" pitchFamily="34" charset="0"/>
                <a:cs typeface="Arial" panose="020B0604020202020204" pitchFamily="34" charset="0"/>
                <a:sym typeface="Calibri" pitchFamily="34" charset="0"/>
              </a:rPr>
              <a:t>CVaR</a:t>
            </a:r>
            <a:r>
              <a:rPr lang="en-US" altLang="zh-CN" sz="1200" dirty="0">
                <a:solidFill>
                  <a:srgbClr val="FF0000"/>
                </a:solidFill>
                <a:latin typeface="Arial" panose="020B0604020202020204" pitchFamily="34" charset="0"/>
                <a:cs typeface="Arial" panose="020B0604020202020204" pitchFamily="34" charset="0"/>
                <a:sym typeface="Calibri" pitchFamily="34" charset="0"/>
              </a:rPr>
              <a:t> constraints</a:t>
            </a:r>
            <a:r>
              <a:rPr lang="en-US" altLang="zh-CN" sz="1200" dirty="0">
                <a:latin typeface="Arial" panose="020B0604020202020204" pitchFamily="34" charset="0"/>
                <a:cs typeface="Arial" panose="020B0604020202020204" pitchFamily="34" charset="0"/>
                <a:sym typeface="Calibri"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Arial" panose="020B0604020202020204" pitchFamily="34" charset="0"/>
                <a:cs typeface="Arial" panose="020B0604020202020204" pitchFamily="34" charset="0"/>
              </a:rPr>
              <a:t>The </a:t>
            </a:r>
            <a:r>
              <a:rPr lang="en-US" altLang="zh-CN" sz="1200" dirty="0">
                <a:solidFill>
                  <a:srgbClr val="FF0000"/>
                </a:solidFill>
                <a:latin typeface="Arial" panose="020B0604020202020204" pitchFamily="34" charset="0"/>
                <a:cs typeface="Arial" panose="020B0604020202020204" pitchFamily="34" charset="0"/>
              </a:rPr>
              <a:t>Wasserstein </a:t>
            </a:r>
            <a:r>
              <a:rPr lang="en-US" altLang="zh-CN" sz="1200" dirty="0" err="1">
                <a:solidFill>
                  <a:srgbClr val="FF0000"/>
                </a:solidFill>
                <a:latin typeface="Arial" panose="020B0604020202020204" pitchFamily="34" charset="0"/>
                <a:cs typeface="Arial" panose="020B0604020202020204" pitchFamily="34" charset="0"/>
              </a:rPr>
              <a:t>distributionally</a:t>
            </a:r>
            <a:r>
              <a:rPr lang="en-US" altLang="zh-CN" sz="1200" dirty="0">
                <a:solidFill>
                  <a:srgbClr val="FF0000"/>
                </a:solidFill>
                <a:latin typeface="Arial" panose="020B0604020202020204" pitchFamily="34" charset="0"/>
                <a:cs typeface="Arial" panose="020B0604020202020204" pitchFamily="34" charset="0"/>
              </a:rPr>
              <a:t> robust problems</a:t>
            </a:r>
            <a:r>
              <a:rPr lang="en-US" altLang="zh-CN" sz="1200" dirty="0">
                <a:latin typeface="Arial" panose="020B0604020202020204" pitchFamily="34" charset="0"/>
                <a:cs typeface="Arial" panose="020B0604020202020204" pitchFamily="34" charset="0"/>
              </a:rPr>
              <a:t> can often be reformulated as (or tightly approximated by) finite convex programs </a:t>
            </a:r>
            <a:r>
              <a:rPr lang="en-US" altLang="zh-CN" sz="1200" b="0" i="0" u="none" strike="noStrike" baseline="0" dirty="0">
                <a:latin typeface="Arial" panose="020B0604020202020204" pitchFamily="34" charset="0"/>
                <a:cs typeface="Arial" panose="020B0604020202020204" pitchFamily="34" charset="0"/>
              </a:rPr>
              <a:t>within a certain </a:t>
            </a:r>
            <a:r>
              <a:rPr lang="en-US" altLang="zh-CN" sz="1200" b="0" i="0" u="none" strike="noStrike" baseline="0" dirty="0">
                <a:solidFill>
                  <a:srgbClr val="FF0000"/>
                </a:solidFill>
                <a:latin typeface="Arial" panose="020B0604020202020204" pitchFamily="34" charset="0"/>
                <a:cs typeface="Arial" panose="020B0604020202020204" pitchFamily="34" charset="0"/>
              </a:rPr>
              <a:t>Wasserstein distance </a:t>
            </a:r>
            <a:r>
              <a:rPr lang="en-US" altLang="zh-CN" sz="1200" b="0" i="0" u="none" strike="noStrike" baseline="0" dirty="0">
                <a:latin typeface="Arial" panose="020B0604020202020204" pitchFamily="34" charset="0"/>
                <a:cs typeface="Arial" panose="020B0604020202020204" pitchFamily="34" charset="0"/>
              </a:rPr>
              <a:t>from the empirical distribution constructed from training samples</a:t>
            </a:r>
            <a:r>
              <a:rPr lang="en-US" altLang="zh-CN" sz="1200" b="0" i="0" u="none" strike="noStrike" baseline="0" dirty="0">
                <a:latin typeface="SFSS1095"/>
              </a:rPr>
              <a:t>.</a:t>
            </a:r>
          </a:p>
          <a:p>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94</a:t>
            </a:fld>
            <a:endParaRPr lang="zh-CN" altLang="en-US"/>
          </a:p>
        </p:txBody>
      </p:sp>
    </p:spTree>
    <p:extLst>
      <p:ext uri="{BB962C8B-B14F-4D97-AF65-F5344CB8AC3E}">
        <p14:creationId xmlns:p14="http://schemas.microsoft.com/office/powerpoint/2010/main" val="36509838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They are main references</a:t>
            </a:r>
            <a:endParaRPr lang="zh-CN" altLang="en-US" dirty="0"/>
          </a:p>
        </p:txBody>
      </p:sp>
      <p:sp>
        <p:nvSpPr>
          <p:cNvPr id="4" name="灯片编号占位符 3"/>
          <p:cNvSpPr>
            <a:spLocks noGrp="1"/>
          </p:cNvSpPr>
          <p:nvPr>
            <p:ph type="sldNum" sz="quarter" idx="5"/>
          </p:nvPr>
        </p:nvSpPr>
        <p:spPr/>
        <p:txBody>
          <a:bodyPr/>
          <a:lstStyle/>
          <a:p>
            <a:fld id="{D69CDE4F-5AAA-4AFF-9541-2140997E4576}" type="slidenum">
              <a:rPr lang="zh-CN" altLang="en-US" smtClean="0"/>
              <a:t>95</a:t>
            </a:fld>
            <a:endParaRPr lang="zh-CN" altLang="en-US"/>
          </a:p>
        </p:txBody>
      </p:sp>
    </p:spTree>
    <p:extLst>
      <p:ext uri="{BB962C8B-B14F-4D97-AF65-F5344CB8AC3E}">
        <p14:creationId xmlns:p14="http://schemas.microsoft.com/office/powerpoint/2010/main" val="2168348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863C32-2DA1-428E-89CE-D80497EBDFB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C2BCACC-8913-4961-949D-F9D0E1404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6923213-962E-4B4A-AC5B-0369F112FD25}"/>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9563D4E0-7EDE-4A2E-B297-13F438DA1F6F}"/>
              </a:ext>
            </a:extLst>
          </p:cNvPr>
          <p:cNvSpPr>
            <a:spLocks noGrp="1"/>
          </p:cNvSpPr>
          <p:nvPr>
            <p:ph type="ftr" sz="quarter" idx="11"/>
          </p:nvPr>
        </p:nvSpPr>
        <p:spPr>
          <a:xfrm>
            <a:off x="11721442" y="6497754"/>
            <a:ext cx="401425" cy="298974"/>
          </a:xfrm>
        </p:spPr>
        <p:txBody>
          <a:bodyPr/>
          <a:lstStyle>
            <a:lvl1pPr>
              <a:defRPr sz="1800"/>
            </a:lvl1pPr>
          </a:lstStyle>
          <a:p>
            <a:endParaRPr lang="zh-CN" altLang="en-US" dirty="0"/>
          </a:p>
        </p:txBody>
      </p:sp>
    </p:spTree>
    <p:extLst>
      <p:ext uri="{BB962C8B-B14F-4D97-AF65-F5344CB8AC3E}">
        <p14:creationId xmlns:p14="http://schemas.microsoft.com/office/powerpoint/2010/main" val="160437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432B3B-FB33-45A9-9079-F64B426DD21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C99779D-CC1D-4ED9-96FC-E058A74B7D4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AD5206-D546-4794-9FA1-837756409966}"/>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CC7892BD-4626-431A-87DB-6B66D28CB5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BD0445-666D-4154-8122-14F694560AB6}"/>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258088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7C483EC-A58E-4B70-81BA-6067D8516D7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94FD3DC-F3AB-4E74-896A-A9FA9C2848F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DB8A09A-BA86-4AEA-AFD5-4B001112A602}"/>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D1CED0B7-5394-4535-BB37-1E03CAEF6F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DB6023-97A5-48CA-8A9B-82B3D5744531}"/>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330470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F892E0-02F9-4F31-9DED-0D3B3D00F1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7D566-2277-4AF4-B0D6-4C7DD045CD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2745A99-D007-4525-AB3E-B01807017257}"/>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C65A6D77-CBA4-4E85-97FC-A207A92413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202FB8-3DA7-451B-B15C-FF087249334D}"/>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1737402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D7CBC-FB9B-4C3A-990A-C766DFE3AF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1A8929F-E2E7-4B73-A241-FD60A58C04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A7025E8-456B-49FC-B87F-DFC779DCEDC2}"/>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7420FB00-C721-433A-94E6-6B56A9BE6D0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518D7B-BC2A-4346-B822-CCADA5965DF4}"/>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4118675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93DDA9-1CD3-4372-A352-AF3310DA7AA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80E66D3-647C-40E2-9084-989176A5360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D2EE3C9-08C8-42F7-BBF4-49140262C49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94B1C9A-E700-4437-82A3-5B660F1E45AF}"/>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E2D9278B-BC4B-4C2F-B19D-4B8DF727447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CCA859B-F682-41F1-B24C-49ACDF79A374}"/>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3692051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1989CB7-62D4-4C3E-8D0F-060DF43A66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22B49C7-81F3-4140-8E85-58A01FDC41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31DD41E-7534-4079-9CE2-ADCBA91F3F4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C1F56F2-EC73-4608-8008-E26F4DEFC4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FC8E9C-0288-4AD4-AA5C-CF0485A7F14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248483D-C348-4E3D-BFAC-CED1851BFA2B}"/>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171B2DE4-E285-4E74-B930-7246D182B70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6BCA231-BDEE-4055-BC2E-6DCEBB3D402B}"/>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223042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5E7DE3-3F12-48F3-ACF3-0417618E55D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CD88884-5A08-4932-8787-24E226DF2DBC}"/>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6FDEC5FA-D746-4ADF-B18A-BBE2E82EC9F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4745196-95E7-4161-B3B5-665C0765AD63}"/>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3277486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4B8704D3-80A8-4BAB-BAE3-8B4E92B8FB75}"/>
              </a:ext>
            </a:extLst>
          </p:cNvPr>
          <p:cNvGrpSpPr/>
          <p:nvPr userDrawn="1"/>
        </p:nvGrpSpPr>
        <p:grpSpPr>
          <a:xfrm>
            <a:off x="3203" y="121289"/>
            <a:ext cx="9419577" cy="682068"/>
            <a:chOff x="3203" y="121289"/>
            <a:chExt cx="9165441" cy="682068"/>
          </a:xfrm>
        </p:grpSpPr>
        <p:sp>
          <p:nvSpPr>
            <p:cNvPr id="6" name="Rectangle 11">
              <a:extLst>
                <a:ext uri="{FF2B5EF4-FFF2-40B4-BE49-F238E27FC236}">
                  <a16:creationId xmlns:a16="http://schemas.microsoft.com/office/drawing/2014/main" id="{5D12ADBE-B319-4736-9A16-619720A816A7}"/>
                </a:ext>
              </a:extLst>
            </p:cNvPr>
            <p:cNvSpPr/>
            <p:nvPr/>
          </p:nvSpPr>
          <p:spPr>
            <a:xfrm rot="10800000">
              <a:off x="3203" y="121289"/>
              <a:ext cx="9165439" cy="68206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9">
              <a:extLst>
                <a:ext uri="{FF2B5EF4-FFF2-40B4-BE49-F238E27FC236}">
                  <a16:creationId xmlns:a16="http://schemas.microsoft.com/office/drawing/2014/main" id="{3A5F844A-A428-45A5-A5E4-3ADA9F9CA316}"/>
                </a:ext>
              </a:extLst>
            </p:cNvPr>
            <p:cNvSpPr/>
            <p:nvPr/>
          </p:nvSpPr>
          <p:spPr>
            <a:xfrm rot="10800000">
              <a:off x="3205" y="159041"/>
              <a:ext cx="9165439" cy="608225"/>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pic>
        <p:nvPicPr>
          <p:cNvPr id="8" name="图片 7">
            <a:extLst>
              <a:ext uri="{FF2B5EF4-FFF2-40B4-BE49-F238E27FC236}">
                <a16:creationId xmlns:a16="http://schemas.microsoft.com/office/drawing/2014/main" id="{25DAEC95-C503-4EDC-89FE-451C9A59BE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26823" y="67878"/>
            <a:ext cx="2431576" cy="789013"/>
          </a:xfrm>
          <a:prstGeom prst="rect">
            <a:avLst/>
          </a:prstGeom>
        </p:spPr>
      </p:pic>
      <p:sp>
        <p:nvSpPr>
          <p:cNvPr id="10" name="日期占位符 6">
            <a:extLst>
              <a:ext uri="{FF2B5EF4-FFF2-40B4-BE49-F238E27FC236}">
                <a16:creationId xmlns:a16="http://schemas.microsoft.com/office/drawing/2014/main" id="{ADF758CD-CCDE-4A2F-9867-7222199CAF4E}"/>
              </a:ext>
            </a:extLst>
          </p:cNvPr>
          <p:cNvSpPr>
            <a:spLocks noGrp="1"/>
          </p:cNvSpPr>
          <p:nvPr>
            <p:ph type="dt" sz="half" idx="10"/>
          </p:nvPr>
        </p:nvSpPr>
        <p:spPr>
          <a:xfrm>
            <a:off x="838200" y="6356350"/>
            <a:ext cx="2743200" cy="365125"/>
          </a:xfrm>
        </p:spPr>
        <p:txBody>
          <a:bodyPr/>
          <a:lstStyle/>
          <a:p>
            <a:endParaRPr lang="zh-CN" altLang="en-US"/>
          </a:p>
        </p:txBody>
      </p:sp>
      <p:sp>
        <p:nvSpPr>
          <p:cNvPr id="12" name="灯片编号占位符 8">
            <a:extLst>
              <a:ext uri="{FF2B5EF4-FFF2-40B4-BE49-F238E27FC236}">
                <a16:creationId xmlns:a16="http://schemas.microsoft.com/office/drawing/2014/main" id="{5F8A1911-8CFA-43CD-BF31-B32452783CBC}"/>
              </a:ext>
            </a:extLst>
          </p:cNvPr>
          <p:cNvSpPr>
            <a:spLocks noGrp="1"/>
          </p:cNvSpPr>
          <p:nvPr>
            <p:ph type="sldNum" sz="quarter" idx="12"/>
          </p:nvPr>
        </p:nvSpPr>
        <p:spPr>
          <a:xfrm>
            <a:off x="9327039" y="6384631"/>
            <a:ext cx="2743200" cy="365125"/>
          </a:xfrm>
        </p:spPr>
        <p:txBody>
          <a:bodyPr/>
          <a:lstStyle>
            <a:lvl1pPr>
              <a:defRPr sz="1600" b="1" i="0" baseline="0"/>
            </a:lvl1pPr>
          </a:lstStyle>
          <a:p>
            <a:fld id="{4760F0FC-AD0F-4770-B8B3-8B319AEAE5E5}" type="slidenum">
              <a:rPr lang="zh-CN" altLang="en-US" smtClean="0"/>
              <a:pPr/>
              <a:t>‹#›</a:t>
            </a:fld>
            <a:endParaRPr lang="zh-CN" altLang="en-US" dirty="0"/>
          </a:p>
        </p:txBody>
      </p:sp>
    </p:spTree>
    <p:extLst>
      <p:ext uri="{BB962C8B-B14F-4D97-AF65-F5344CB8AC3E}">
        <p14:creationId xmlns:p14="http://schemas.microsoft.com/office/powerpoint/2010/main" val="1981428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10D88-DDDA-412E-9ECC-136D0620214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EEE604-300C-471B-830B-41A78F3D0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3571547-E764-49E6-ACE2-3EEAF6183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DE06043-2524-46B2-959C-6B281F4BD66F}"/>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0B0A3E18-C64B-4E3E-B6C9-48F5279A8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B3AA175-20C2-41BD-85F8-7EEE472069C0}"/>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74243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6C1D5A-3154-4ED8-AFE8-325E0519AB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DA12B0-7F72-4B3E-8419-5C20B0FD62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8A7A8FC-A7E0-4A88-AEDC-42DE596DA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24F4BD-B3AA-414F-AEDE-5BC7285C2F14}"/>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8B0D6E4A-B59F-4F1F-9E33-FF378593F1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B1A44D-1676-41D5-8234-CD1B8D47581F}"/>
              </a:ext>
            </a:extLst>
          </p:cNvPr>
          <p:cNvSpPr>
            <a:spLocks noGrp="1"/>
          </p:cNvSpPr>
          <p:nvPr>
            <p:ph type="sldNum" sz="quarter" idx="12"/>
          </p:nvPr>
        </p:nvSpPr>
        <p:spPr/>
        <p:txBody>
          <a:body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109346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EC2D70-6C47-4BBC-960D-6BBFCFC2D0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8D66CE3-F9CA-4104-AFC6-CEAEBB13D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59919B-6119-4D36-AD54-111C74CEB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8F88BF8E-80FE-47B7-B62A-45CFB0FA68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6130699-F7AD-46BC-A77F-267F87CC91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0F0FC-AD0F-4770-B8B3-8B319AEAE5E5}" type="slidenum">
              <a:rPr lang="zh-CN" altLang="en-US" smtClean="0"/>
              <a:t>‹#›</a:t>
            </a:fld>
            <a:endParaRPr lang="zh-CN" altLang="en-US"/>
          </a:p>
        </p:txBody>
      </p:sp>
    </p:spTree>
    <p:extLst>
      <p:ext uri="{BB962C8B-B14F-4D97-AF65-F5344CB8AC3E}">
        <p14:creationId xmlns:p14="http://schemas.microsoft.com/office/powerpoint/2010/main" val="1183910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8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9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46.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0.pn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47.png"/><Relationship Id="rId9" Type="http://schemas.openxmlformats.org/officeDocument/2006/relationships/image" Target="../media/image150.png"/></Relationships>
</file>

<file path=ppt/slides/_rels/slide1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9.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1.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56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5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2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202.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510.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3.xml"/><Relationship Id="rId7" Type="http://schemas.openxmlformats.org/officeDocument/2006/relationships/image" Target="../media/image330.png"/><Relationship Id="rId12" Type="http://schemas.openxmlformats.org/officeDocument/2006/relationships/image" Target="../media/image34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0.png"/><Relationship Id="rId11" Type="http://schemas.openxmlformats.org/officeDocument/2006/relationships/image" Target="../media/image84.wmf"/><Relationship Id="rId5" Type="http://schemas.openxmlformats.org/officeDocument/2006/relationships/image" Target="../media/image300.png"/><Relationship Id="rId10" Type="http://schemas.openxmlformats.org/officeDocument/2006/relationships/oleObject" Target="../embeddings/oleObject2.bin"/><Relationship Id="rId4" Type="http://schemas.openxmlformats.org/officeDocument/2006/relationships/image" Target="../media/image311.png"/><Relationship Id="rId9" Type="http://schemas.openxmlformats.org/officeDocument/2006/relationships/image" Target="../media/image83.wmf"/></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7.wmf"/><Relationship Id="rId3" Type="http://schemas.openxmlformats.org/officeDocument/2006/relationships/notesSlide" Target="../notesSlides/notesSlide44.xml"/><Relationship Id="rId7" Type="http://schemas.openxmlformats.org/officeDocument/2006/relationships/image" Target="../media/image88.png"/><Relationship Id="rId12"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5.wmf"/><Relationship Id="rId11" Type="http://schemas.openxmlformats.org/officeDocument/2006/relationships/image" Target="../media/image90.png"/><Relationship Id="rId5" Type="http://schemas.openxmlformats.org/officeDocument/2006/relationships/oleObject" Target="../embeddings/oleObject3.bin"/><Relationship Id="rId10" Type="http://schemas.openxmlformats.org/officeDocument/2006/relationships/image" Target="../media/image86.wmf"/><Relationship Id="rId4" Type="http://schemas.openxmlformats.org/officeDocument/2006/relationships/image" Target="../media/image380.png"/><Relationship Id="rId9" Type="http://schemas.openxmlformats.org/officeDocument/2006/relationships/oleObject" Target="../embeddings/oleObject4.bin"/><Relationship Id="rId14" Type="http://schemas.openxmlformats.org/officeDocument/2006/relationships/image" Target="../media/image91.png"/></Relationships>
</file>

<file path=ppt/slides/_rels/slide45.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notesSlide" Target="../notesSlides/notesSlide45.xml"/><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image" Target="../media/image96.png"/><Relationship Id="rId7"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20.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500.png"/></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550.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600.png"/><Relationship Id="rId7"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106.png"/><Relationship Id="rId10" Type="http://schemas.openxmlformats.org/officeDocument/2006/relationships/image" Target="../media/image96.png"/><Relationship Id="rId4" Type="http://schemas.openxmlformats.org/officeDocument/2006/relationships/image" Target="../media/image105.png"/><Relationship Id="rId9"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700.png"/><Relationship Id="rId7" Type="http://schemas.openxmlformats.org/officeDocument/2006/relationships/image" Target="../media/image741.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30.png"/><Relationship Id="rId11" Type="http://schemas.openxmlformats.org/officeDocument/2006/relationships/image" Target="../media/image118.png"/><Relationship Id="rId5" Type="http://schemas.openxmlformats.org/officeDocument/2006/relationships/image" Target="../media/image720.png"/><Relationship Id="rId10" Type="http://schemas.openxmlformats.org/officeDocument/2006/relationships/image" Target="../media/image117.png"/><Relationship Id="rId4" Type="http://schemas.openxmlformats.org/officeDocument/2006/relationships/image" Target="../media/image710.png"/><Relationship Id="rId9"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26.wmf"/><Relationship Id="rId3" Type="http://schemas.openxmlformats.org/officeDocument/2006/relationships/notesSlide" Target="../notesSlides/notesSlide53.xml"/><Relationship Id="rId7" Type="http://schemas.openxmlformats.org/officeDocument/2006/relationships/image" Target="../media/image123.wmf"/><Relationship Id="rId12" Type="http://schemas.openxmlformats.org/officeDocument/2006/relationships/oleObject" Target="../embeddings/oleObject11.bin"/><Relationship Id="rId17" Type="http://schemas.openxmlformats.org/officeDocument/2006/relationships/image" Target="../media/image128.wmf"/><Relationship Id="rId2" Type="http://schemas.openxmlformats.org/officeDocument/2006/relationships/slideLayout" Target="../slideLayouts/slideLayout7.xml"/><Relationship Id="rId16" Type="http://schemas.openxmlformats.org/officeDocument/2006/relationships/oleObject" Target="../embeddings/oleObject13.bin"/><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125.wmf"/><Relationship Id="rId5" Type="http://schemas.openxmlformats.org/officeDocument/2006/relationships/image" Target="../media/image122.wmf"/><Relationship Id="rId15" Type="http://schemas.openxmlformats.org/officeDocument/2006/relationships/image" Target="../media/image127.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124.wmf"/><Relationship Id="rId14" Type="http://schemas.openxmlformats.org/officeDocument/2006/relationships/oleObject" Target="../embeddings/oleObject12.bin"/></Relationships>
</file>

<file path=ppt/slides/_rels/slide5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5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43.png"/><Relationship Id="rId7" Type="http://schemas.openxmlformats.org/officeDocument/2006/relationships/image" Target="../media/image155.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5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10.png"/></Relationships>
</file>

<file path=ppt/slides/_rels/slide60.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61.xml.rels><?xml version="1.0" encoding="UTF-8" standalone="yes"?>
<Relationships xmlns="http://schemas.openxmlformats.org/package/2006/relationships"><Relationship Id="rId3" Type="http://schemas.openxmlformats.org/officeDocument/2006/relationships/image" Target="../media/image166.gif"/><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62.xml.rels><?xml version="1.0" encoding="UTF-8" standalone="yes"?>
<Relationships xmlns="http://schemas.openxmlformats.org/package/2006/relationships"><Relationship Id="rId3" Type="http://schemas.openxmlformats.org/officeDocument/2006/relationships/image" Target="../media/image1150.png"/><Relationship Id="rId7" Type="http://schemas.openxmlformats.org/officeDocument/2006/relationships/image" Target="../media/image171.pn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6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2.png"/><Relationship Id="rId7" Type="http://schemas.openxmlformats.org/officeDocument/2006/relationships/image" Target="../media/image180.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6.png"/><Relationship Id="rId4" Type="http://schemas.openxmlformats.org/officeDocument/2006/relationships/image" Target="../media/image173.png"/></Relationships>
</file>

<file path=ppt/slides/_rels/slide64.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4.png"/><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83.png"/></Relationships>
</file>

<file path=ppt/slides/_rels/slide6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66.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6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226.png"/><Relationship Id="rId4" Type="http://schemas.openxmlformats.org/officeDocument/2006/relationships/image" Target="../media/image225.png"/></Relationships>
</file>

<file path=ppt/slides/_rels/slide7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50.png"/></Relationships>
</file>

<file path=ppt/slides/_rels/slide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png"/></Relationships>
</file>

<file path=ppt/slides/_rels/slide7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206.png"/><Relationship Id="rId4" Type="http://schemas.openxmlformats.org/officeDocument/2006/relationships/image" Target="../media/image205.png"/></Relationships>
</file>

<file path=ppt/slides/_rels/slide78.xml.rels><?xml version="1.0" encoding="UTF-8" standalone="yes"?>
<Relationships xmlns="http://schemas.openxmlformats.org/package/2006/relationships"><Relationship Id="rId3" Type="http://schemas.openxmlformats.org/officeDocument/2006/relationships/image" Target="../media/image1510.png"/><Relationship Id="rId7" Type="http://schemas.openxmlformats.org/officeDocument/2006/relationships/image" Target="../media/image238.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hyperlink" Target="https://doi.org/10.1016/S0927-0507(05)80172-0" TargetMode="External"/><Relationship Id="rId4" Type="http://schemas.openxmlformats.org/officeDocument/2006/relationships/image" Target="../media/image207.png"/></Relationships>
</file>

<file path=ppt/slides/_rels/slide7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image" Target="../media/image209.png"/><Relationship Id="rId7" Type="http://schemas.openxmlformats.org/officeDocument/2006/relationships/image" Target="../media/image211.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10.png"/><Relationship Id="rId9" Type="http://schemas.openxmlformats.org/officeDocument/2006/relationships/image" Target="../media/image258.png"/></Relationships>
</file>

<file path=ppt/slides/_rels/slide81.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274.png"/><Relationship Id="rId3" Type="http://schemas.openxmlformats.org/officeDocument/2006/relationships/image" Target="../media/image212.png"/><Relationship Id="rId7" Type="http://schemas.openxmlformats.org/officeDocument/2006/relationships/image" Target="../media/image268.png"/><Relationship Id="rId12" Type="http://schemas.openxmlformats.org/officeDocument/2006/relationships/image" Target="../media/image273.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67.png"/><Relationship Id="rId11" Type="http://schemas.openxmlformats.org/officeDocument/2006/relationships/image" Target="../media/image272.png"/><Relationship Id="rId5" Type="http://schemas.openxmlformats.org/officeDocument/2006/relationships/image" Target="../media/image214.png"/><Relationship Id="rId10" Type="http://schemas.openxmlformats.org/officeDocument/2006/relationships/image" Target="../media/image271.png"/><Relationship Id="rId4" Type="http://schemas.openxmlformats.org/officeDocument/2006/relationships/image" Target="../media/image213.png"/><Relationship Id="rId9" Type="http://schemas.openxmlformats.org/officeDocument/2006/relationships/image" Target="../media/image270.png"/><Relationship Id="rId14" Type="http://schemas.openxmlformats.org/officeDocument/2006/relationships/image" Target="../media/image215.png"/></Relationships>
</file>

<file path=ppt/slides/_rels/slide82.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000.png"/><Relationship Id="rId7" Type="http://schemas.openxmlformats.org/officeDocument/2006/relationships/image" Target="../media/image166.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217.png"/><Relationship Id="rId11" Type="http://schemas.openxmlformats.org/officeDocument/2006/relationships/image" Target="../media/image221.png"/><Relationship Id="rId5" Type="http://schemas.openxmlformats.org/officeDocument/2006/relationships/image" Target="../media/image110.png"/><Relationship Id="rId10" Type="http://schemas.openxmlformats.org/officeDocument/2006/relationships/image" Target="../media/image219.png"/><Relationship Id="rId4" Type="http://schemas.openxmlformats.org/officeDocument/2006/relationships/image" Target="../media/image1410.png"/><Relationship Id="rId9" Type="http://schemas.openxmlformats.org/officeDocument/2006/relationships/image" Target="../media/image1810.png"/></Relationships>
</file>

<file path=ppt/slides/_rels/slide83.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22.png"/><Relationship Id="rId7" Type="http://schemas.openxmlformats.org/officeDocument/2006/relationships/image" Target="../media/image224.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310.png"/><Relationship Id="rId5" Type="http://schemas.openxmlformats.org/officeDocument/2006/relationships/image" Target="../media/image218.png"/><Relationship Id="rId4" Type="http://schemas.openxmlformats.org/officeDocument/2006/relationships/image" Target="../media/image223.png"/><Relationship Id="rId9" Type="http://schemas.openxmlformats.org/officeDocument/2006/relationships/image" Target="../media/image227.png"/></Relationships>
</file>

<file path=ppt/slides/_rels/slide84.xml.rels><?xml version="1.0" encoding="UTF-8" standalone="yes"?>
<Relationships xmlns="http://schemas.openxmlformats.org/package/2006/relationships"><Relationship Id="rId13" Type="http://schemas.openxmlformats.org/officeDocument/2006/relationships/image" Target="../media/image231.png"/><Relationship Id="rId3" Type="http://schemas.openxmlformats.org/officeDocument/2006/relationships/image" Target="../media/image221.png"/><Relationship Id="rId12" Type="http://schemas.openxmlformats.org/officeDocument/2006/relationships/image" Target="../media/image230.png"/><Relationship Id="rId2" Type="http://schemas.openxmlformats.org/officeDocument/2006/relationships/notesSlide" Target="../notesSlides/notesSlide84.xml"/><Relationship Id="rId1" Type="http://schemas.openxmlformats.org/officeDocument/2006/relationships/slideLayout" Target="../slideLayouts/slideLayout7.xml"/><Relationship Id="rId11" Type="http://schemas.openxmlformats.org/officeDocument/2006/relationships/image" Target="../media/image229.png"/><Relationship Id="rId15" Type="http://schemas.openxmlformats.org/officeDocument/2006/relationships/image" Target="../media/image233.png"/><Relationship Id="rId10" Type="http://schemas.openxmlformats.org/officeDocument/2006/relationships/image" Target="../media/image228.png"/><Relationship Id="rId4" Type="http://schemas.openxmlformats.org/officeDocument/2006/relationships/image" Target="../media/image219.png"/><Relationship Id="rId9" Type="http://schemas.openxmlformats.org/officeDocument/2006/relationships/image" Target="../media/image690.png"/><Relationship Id="rId14" Type="http://schemas.openxmlformats.org/officeDocument/2006/relationships/image" Target="../media/image232.png"/></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37.wmf"/><Relationship Id="rId18" Type="http://schemas.openxmlformats.org/officeDocument/2006/relationships/oleObject" Target="../embeddings/oleObject20.bin"/><Relationship Id="rId26" Type="http://schemas.openxmlformats.org/officeDocument/2006/relationships/oleObject" Target="../embeddings/oleObject24.bin"/><Relationship Id="rId39" Type="http://schemas.openxmlformats.org/officeDocument/2006/relationships/image" Target="../media/image250.wmf"/><Relationship Id="rId3" Type="http://schemas.openxmlformats.org/officeDocument/2006/relationships/notesSlide" Target="../notesSlides/notesSlide85.xml"/><Relationship Id="rId21" Type="http://schemas.openxmlformats.org/officeDocument/2006/relationships/image" Target="../media/image241.wmf"/><Relationship Id="rId34" Type="http://schemas.openxmlformats.org/officeDocument/2006/relationships/oleObject" Target="../embeddings/oleObject28.bin"/><Relationship Id="rId7" Type="http://schemas.openxmlformats.org/officeDocument/2006/relationships/image" Target="../media/image234.wmf"/><Relationship Id="rId12" Type="http://schemas.openxmlformats.org/officeDocument/2006/relationships/oleObject" Target="../embeddings/oleObject17.bin"/><Relationship Id="rId17" Type="http://schemas.openxmlformats.org/officeDocument/2006/relationships/image" Target="../media/image239.wmf"/><Relationship Id="rId25" Type="http://schemas.openxmlformats.org/officeDocument/2006/relationships/image" Target="../media/image243.wmf"/><Relationship Id="rId33" Type="http://schemas.openxmlformats.org/officeDocument/2006/relationships/image" Target="../media/image247.wmf"/><Relationship Id="rId38" Type="http://schemas.openxmlformats.org/officeDocument/2006/relationships/oleObject" Target="../embeddings/oleObject30.bin"/><Relationship Id="rId2" Type="http://schemas.openxmlformats.org/officeDocument/2006/relationships/slideLayout" Target="../slideLayouts/slideLayout7.xml"/><Relationship Id="rId16" Type="http://schemas.openxmlformats.org/officeDocument/2006/relationships/oleObject" Target="../embeddings/oleObject19.bin"/><Relationship Id="rId20" Type="http://schemas.openxmlformats.org/officeDocument/2006/relationships/oleObject" Target="../embeddings/oleObject21.bin"/><Relationship Id="rId29" Type="http://schemas.openxmlformats.org/officeDocument/2006/relationships/image" Target="../media/image245.wmf"/><Relationship Id="rId41" Type="http://schemas.openxmlformats.org/officeDocument/2006/relationships/image" Target="../media/image251.wmf"/><Relationship Id="rId1" Type="http://schemas.openxmlformats.org/officeDocument/2006/relationships/vmlDrawing" Target="../drawings/vmlDrawing5.vml"/><Relationship Id="rId6" Type="http://schemas.openxmlformats.org/officeDocument/2006/relationships/oleObject" Target="../embeddings/oleObject14.bin"/><Relationship Id="rId11" Type="http://schemas.openxmlformats.org/officeDocument/2006/relationships/image" Target="../media/image236.wmf"/><Relationship Id="rId24" Type="http://schemas.openxmlformats.org/officeDocument/2006/relationships/oleObject" Target="../embeddings/oleObject23.bin"/><Relationship Id="rId32" Type="http://schemas.openxmlformats.org/officeDocument/2006/relationships/oleObject" Target="../embeddings/oleObject27.bin"/><Relationship Id="rId37" Type="http://schemas.openxmlformats.org/officeDocument/2006/relationships/image" Target="../media/image249.wmf"/><Relationship Id="rId40" Type="http://schemas.openxmlformats.org/officeDocument/2006/relationships/oleObject" Target="../embeddings/oleObject31.bin"/><Relationship Id="rId5" Type="http://schemas.openxmlformats.org/officeDocument/2006/relationships/image" Target="../media/image253.png"/><Relationship Id="rId15" Type="http://schemas.openxmlformats.org/officeDocument/2006/relationships/image" Target="../media/image238.wmf"/><Relationship Id="rId23" Type="http://schemas.openxmlformats.org/officeDocument/2006/relationships/image" Target="../media/image242.wmf"/><Relationship Id="rId28" Type="http://schemas.openxmlformats.org/officeDocument/2006/relationships/oleObject" Target="../embeddings/oleObject25.bin"/><Relationship Id="rId36" Type="http://schemas.openxmlformats.org/officeDocument/2006/relationships/oleObject" Target="../embeddings/oleObject29.bin"/><Relationship Id="rId10" Type="http://schemas.openxmlformats.org/officeDocument/2006/relationships/oleObject" Target="../embeddings/oleObject16.bin"/><Relationship Id="rId19" Type="http://schemas.openxmlformats.org/officeDocument/2006/relationships/image" Target="../media/image240.wmf"/><Relationship Id="rId31" Type="http://schemas.openxmlformats.org/officeDocument/2006/relationships/image" Target="../media/image246.wmf"/><Relationship Id="rId4" Type="http://schemas.openxmlformats.org/officeDocument/2006/relationships/image" Target="../media/image252.png"/><Relationship Id="rId9" Type="http://schemas.openxmlformats.org/officeDocument/2006/relationships/image" Target="../media/image235.wmf"/><Relationship Id="rId14" Type="http://schemas.openxmlformats.org/officeDocument/2006/relationships/oleObject" Target="../embeddings/oleObject18.bin"/><Relationship Id="rId22" Type="http://schemas.openxmlformats.org/officeDocument/2006/relationships/oleObject" Target="../embeddings/oleObject22.bin"/><Relationship Id="rId27" Type="http://schemas.openxmlformats.org/officeDocument/2006/relationships/image" Target="../media/image244.wmf"/><Relationship Id="rId30" Type="http://schemas.openxmlformats.org/officeDocument/2006/relationships/oleObject" Target="../embeddings/oleObject26.bin"/><Relationship Id="rId35" Type="http://schemas.openxmlformats.org/officeDocument/2006/relationships/image" Target="../media/image248.wmf"/></Relationships>
</file>

<file path=ppt/slides/_rels/slide86.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262.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261.png"/><Relationship Id="rId5" Type="http://schemas.openxmlformats.org/officeDocument/2006/relationships/image" Target="../media/image260.png"/><Relationship Id="rId4" Type="http://schemas.openxmlformats.org/officeDocument/2006/relationships/image" Target="../media/image259.png"/></Relationships>
</file>

<file path=ppt/slides/_rels/slide87.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265.jpeg"/></Relationships>
</file>

<file path=ppt/slides/_rels/slide8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276.png"/><Relationship Id="rId4" Type="http://schemas.openxmlformats.org/officeDocument/2006/relationships/image" Target="../media/image27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91.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HnoYATP primary_WHITE.png">
            <a:extLst>
              <a:ext uri="{FF2B5EF4-FFF2-40B4-BE49-F238E27FC236}">
                <a16:creationId xmlns:a16="http://schemas.microsoft.com/office/drawing/2014/main" id="{BB942D19-3626-43E0-A9BF-8474C97DEF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0063" y="6132514"/>
            <a:ext cx="142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0">
            <a:extLst>
              <a:ext uri="{FF2B5EF4-FFF2-40B4-BE49-F238E27FC236}">
                <a16:creationId xmlns:a16="http://schemas.microsoft.com/office/drawing/2014/main" id="{DCF58A63-0742-4CED-AE37-D5608366F046}"/>
              </a:ext>
            </a:extLst>
          </p:cNvPr>
          <p:cNvSpPr/>
          <p:nvPr/>
        </p:nvSpPr>
        <p:spPr>
          <a:xfrm>
            <a:off x="1524000" y="0"/>
            <a:ext cx="1892300" cy="6858000"/>
          </a:xfrm>
          <a:prstGeom prst="rect">
            <a:avLst/>
          </a:prstGeom>
          <a:solidFill>
            <a:srgbClr val="C3092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 name="Picture 7">
            <a:extLst>
              <a:ext uri="{FF2B5EF4-FFF2-40B4-BE49-F238E27FC236}">
                <a16:creationId xmlns:a16="http://schemas.microsoft.com/office/drawing/2014/main" id="{3111191E-C41A-448F-9653-1E44BE54F4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43101" y="6303964"/>
            <a:ext cx="97472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3">
            <a:extLst>
              <a:ext uri="{FF2B5EF4-FFF2-40B4-BE49-F238E27FC236}">
                <a16:creationId xmlns:a16="http://schemas.microsoft.com/office/drawing/2014/main" id="{7D07F97B-820F-4CD4-BF41-798FEFD18DD4}"/>
              </a:ext>
            </a:extLst>
          </p:cNvPr>
          <p:cNvSpPr/>
          <p:nvPr/>
        </p:nvSpPr>
        <p:spPr>
          <a:xfrm>
            <a:off x="1524000" y="2292350"/>
            <a:ext cx="1892300"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54">
            <a:extLst>
              <a:ext uri="{FF2B5EF4-FFF2-40B4-BE49-F238E27FC236}">
                <a16:creationId xmlns:a16="http://schemas.microsoft.com/office/drawing/2014/main" id="{E24438E0-9954-4F19-9927-1B2233797071}"/>
              </a:ext>
            </a:extLst>
          </p:cNvPr>
          <p:cNvSpPr/>
          <p:nvPr/>
        </p:nvSpPr>
        <p:spPr>
          <a:xfrm>
            <a:off x="1524000" y="763589"/>
            <a:ext cx="1892300"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56">
            <a:extLst>
              <a:ext uri="{FF2B5EF4-FFF2-40B4-BE49-F238E27FC236}">
                <a16:creationId xmlns:a16="http://schemas.microsoft.com/office/drawing/2014/main" id="{5857E422-4DFF-4455-8941-F607BB7265C2}"/>
              </a:ext>
            </a:extLst>
          </p:cNvPr>
          <p:cNvSpPr/>
          <p:nvPr/>
        </p:nvSpPr>
        <p:spPr>
          <a:xfrm>
            <a:off x="1524000" y="5330825"/>
            <a:ext cx="1892300" cy="763588"/>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57">
            <a:extLst>
              <a:ext uri="{FF2B5EF4-FFF2-40B4-BE49-F238E27FC236}">
                <a16:creationId xmlns:a16="http://schemas.microsoft.com/office/drawing/2014/main" id="{63BA7A21-BDCD-4A86-AF5C-A516D47B46DA}"/>
              </a:ext>
            </a:extLst>
          </p:cNvPr>
          <p:cNvSpPr/>
          <p:nvPr/>
        </p:nvSpPr>
        <p:spPr>
          <a:xfrm>
            <a:off x="1524000" y="3821114"/>
            <a:ext cx="1892300" cy="763587"/>
          </a:xfrm>
          <a:prstGeom prst="rect">
            <a:avLst/>
          </a:prstGeom>
          <a:solidFill>
            <a:srgbClr val="7B12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文本框 22">
            <a:extLst>
              <a:ext uri="{FF2B5EF4-FFF2-40B4-BE49-F238E27FC236}">
                <a16:creationId xmlns:a16="http://schemas.microsoft.com/office/drawing/2014/main" id="{B885CE75-5B4B-442F-A53A-AE84C3B06467}"/>
              </a:ext>
            </a:extLst>
          </p:cNvPr>
          <p:cNvSpPr txBox="1"/>
          <p:nvPr/>
        </p:nvSpPr>
        <p:spPr>
          <a:xfrm>
            <a:off x="3514004" y="1482030"/>
            <a:ext cx="8677996" cy="1348446"/>
          </a:xfrm>
          <a:prstGeom prst="rect">
            <a:avLst/>
          </a:prstGeom>
          <a:noFill/>
        </p:spPr>
        <p:txBody>
          <a:bodyPr wrap="square" rtlCol="0">
            <a:spAutoFit/>
          </a:bodyPr>
          <a:lstStyle/>
          <a:p>
            <a:pPr algn="ctr">
              <a:lnSpc>
                <a:spcPct val="150000"/>
              </a:lnSpc>
            </a:pPr>
            <a:r>
              <a:rPr lang="en-US" altLang="zh-CN" sz="2900" b="1" dirty="0" err="1">
                <a:solidFill>
                  <a:srgbClr val="7030A0"/>
                </a:solidFill>
                <a:latin typeface="Arial" panose="020B0604020202020204" pitchFamily="34" charset="0"/>
                <a:ea typeface="微软雅黑 Light" panose="020B0502040204020203" pitchFamily="34" charset="-122"/>
                <a:cs typeface="Arial" panose="020B0604020202020204" pitchFamily="34" charset="0"/>
              </a:rPr>
              <a:t>Distributionally</a:t>
            </a:r>
            <a:r>
              <a:rPr lang="en-US" altLang="zh-CN" sz="2900" b="1" dirty="0">
                <a:solidFill>
                  <a:srgbClr val="7030A0"/>
                </a:solidFill>
                <a:latin typeface="Arial" panose="020B0604020202020204" pitchFamily="34" charset="0"/>
                <a:ea typeface="微软雅黑 Light" panose="020B0502040204020203" pitchFamily="34" charset="-122"/>
                <a:cs typeface="Arial" panose="020B0604020202020204" pitchFamily="34" charset="0"/>
              </a:rPr>
              <a:t> Robust Optimization and Its Applications in Communication and Networking</a:t>
            </a:r>
            <a:endParaRPr lang="zh-CN" altLang="en-US" sz="2900" b="1" dirty="0">
              <a:solidFill>
                <a:srgbClr val="7030A0"/>
              </a:solidFill>
              <a:latin typeface="Arial" panose="020B0604020202020204" pitchFamily="34" charset="0"/>
              <a:ea typeface="微软雅黑 Light" panose="020B0502040204020203" pitchFamily="34" charset="-122"/>
              <a:cs typeface="Arial" panose="020B0604020202020204" pitchFamily="34" charset="0"/>
            </a:endParaRPr>
          </a:p>
        </p:txBody>
      </p:sp>
      <p:sp>
        <p:nvSpPr>
          <p:cNvPr id="24" name="文本框 23">
            <a:extLst>
              <a:ext uri="{FF2B5EF4-FFF2-40B4-BE49-F238E27FC236}">
                <a16:creationId xmlns:a16="http://schemas.microsoft.com/office/drawing/2014/main" id="{DF931F37-025F-4111-9B83-2BE7E6F43260}"/>
              </a:ext>
            </a:extLst>
          </p:cNvPr>
          <p:cNvSpPr txBox="1"/>
          <p:nvPr/>
        </p:nvSpPr>
        <p:spPr>
          <a:xfrm>
            <a:off x="3835401" y="5472967"/>
            <a:ext cx="7940287" cy="830997"/>
          </a:xfrm>
          <a:prstGeom prst="rect">
            <a:avLst/>
          </a:prstGeom>
          <a:noFill/>
        </p:spPr>
        <p:txBody>
          <a:bodyPr wrap="square" rtlCol="0">
            <a:spAutoFit/>
          </a:bodyPr>
          <a:lstStyle/>
          <a:p>
            <a:pPr algn="ctr"/>
            <a:r>
              <a:rPr lang="en-US" altLang="zh-CN" sz="2400" dirty="0">
                <a:latin typeface="Times New Roman" panose="02020603050405020304" pitchFamily="18" charset="0"/>
                <a:cs typeface="Times New Roman" panose="02020603050405020304" pitchFamily="18" charset="0"/>
              </a:rPr>
              <a:t>Thanks to Drs. Zhuang Ling, Kai-Chu Tsai, </a:t>
            </a:r>
            <a:r>
              <a:rPr lang="en-US" altLang="zh-CN" sz="2400" dirty="0" err="1">
                <a:latin typeface="Times New Roman" panose="02020603050405020304" pitchFamily="18" charset="0"/>
                <a:cs typeface="Times New Roman" panose="02020603050405020304" pitchFamily="18" charset="0"/>
              </a:rPr>
              <a:t>Hongliang</a:t>
            </a:r>
            <a:r>
              <a:rPr lang="en-US" altLang="zh-CN" sz="2400" dirty="0">
                <a:latin typeface="Times New Roman" panose="02020603050405020304" pitchFamily="18" charset="0"/>
                <a:cs typeface="Times New Roman" panose="02020603050405020304" pitchFamily="18" charset="0"/>
              </a:rPr>
              <a:t> Zhang, </a:t>
            </a:r>
            <a:r>
              <a:rPr lang="en-US" altLang="zh-CN" sz="2400" dirty="0" err="1">
                <a:latin typeface="Times New Roman" panose="02020603050405020304" pitchFamily="18" charset="0"/>
                <a:cs typeface="Times New Roman" panose="02020603050405020304" pitchFamily="18" charset="0"/>
              </a:rPr>
              <a:t>Yali</a:t>
            </a:r>
            <a:r>
              <a:rPr lang="en-US" altLang="zh-CN" sz="2400" dirty="0">
                <a:latin typeface="Times New Roman" panose="02020603050405020304" pitchFamily="18" charset="0"/>
                <a:cs typeface="Times New Roman" panose="02020603050405020304" pitchFamily="18" charset="0"/>
              </a:rPr>
              <a:t> Chen, Yang Yang, and Yuan Zi</a:t>
            </a:r>
          </a:p>
        </p:txBody>
      </p:sp>
      <p:sp>
        <p:nvSpPr>
          <p:cNvPr id="18" name="灯片编号占位符 1">
            <a:extLst>
              <a:ext uri="{FF2B5EF4-FFF2-40B4-BE49-F238E27FC236}">
                <a16:creationId xmlns:a16="http://schemas.microsoft.com/office/drawing/2014/main" id="{0B1294BC-8F97-4F1F-905D-460055D4CD03}"/>
              </a:ext>
            </a:extLst>
          </p:cNvPr>
          <p:cNvSpPr>
            <a:spLocks noGrp="1"/>
          </p:cNvSpPr>
          <p:nvPr>
            <p:ph type="sldNum" sz="quarter" idx="12"/>
          </p:nvPr>
        </p:nvSpPr>
        <p:spPr>
          <a:xfrm>
            <a:off x="9327039" y="6384631"/>
            <a:ext cx="2743200" cy="365125"/>
          </a:xfrm>
        </p:spPr>
        <p:txBody>
          <a:bodyPr/>
          <a:lstStyle/>
          <a:p>
            <a:fld id="{4760F0FC-AD0F-4770-B8B3-8B319AEAE5E5}" type="slidenum">
              <a:rPr lang="zh-CN" altLang="en-US" sz="1600" smtClean="0"/>
              <a:pPr/>
              <a:t>1</a:t>
            </a:fld>
            <a:endParaRPr lang="zh-CN" altLang="en-US" sz="1600" dirty="0"/>
          </a:p>
        </p:txBody>
      </p:sp>
      <p:sp>
        <p:nvSpPr>
          <p:cNvPr id="14" name="文本框 13">
            <a:extLst>
              <a:ext uri="{FF2B5EF4-FFF2-40B4-BE49-F238E27FC236}">
                <a16:creationId xmlns:a16="http://schemas.microsoft.com/office/drawing/2014/main" id="{8040A559-B298-4886-9C91-27EE4B80EA50}"/>
              </a:ext>
            </a:extLst>
          </p:cNvPr>
          <p:cNvSpPr txBox="1"/>
          <p:nvPr/>
        </p:nvSpPr>
        <p:spPr>
          <a:xfrm>
            <a:off x="4806005" y="3165098"/>
            <a:ext cx="6093994" cy="830997"/>
          </a:xfrm>
          <a:prstGeom prst="rect">
            <a:avLst/>
          </a:prstGeom>
          <a:noFill/>
        </p:spPr>
        <p:txBody>
          <a:bodyPr wrap="square">
            <a:spAutoFit/>
          </a:bodyPr>
          <a:lstStyle/>
          <a:p>
            <a:pPr algn="ctr"/>
            <a:r>
              <a:rPr lang="en-US" altLang="zh-CN" sz="2400" dirty="0">
                <a:latin typeface="Times New Roman" panose="02020603050405020304" pitchFamily="18" charset="0"/>
                <a:cs typeface="Times New Roman" panose="02020603050405020304" pitchFamily="18" charset="0"/>
              </a:rPr>
              <a:t>Lei Fan and Zhu Han</a:t>
            </a:r>
          </a:p>
          <a:p>
            <a:pPr algn="ctr"/>
            <a:r>
              <a:rPr lang="en-US" altLang="zh-CN" sz="2400" dirty="0">
                <a:latin typeface="Times New Roman" panose="02020603050405020304" pitchFamily="18" charset="0"/>
                <a:cs typeface="Times New Roman" panose="02020603050405020304" pitchFamily="18" charset="0"/>
              </a:rPr>
              <a:t>University of Houston</a:t>
            </a:r>
          </a:p>
        </p:txBody>
      </p:sp>
      <p:pic>
        <p:nvPicPr>
          <p:cNvPr id="16" name="Picture 12" descr="http://tbn0.google.com/images?q=tbn:HMEGXKmAqkMYXM:http://content.answers.com/main/content/wp/en/e/ec/University_of_Houston_Logo.jpg">
            <a:hlinkClick r:id="rId5"/>
            <a:extLst>
              <a:ext uri="{FF2B5EF4-FFF2-40B4-BE49-F238E27FC236}">
                <a16:creationId xmlns:a16="http://schemas.microsoft.com/office/drawing/2014/main" id="{9CDF37C6-A0D7-FA4E-BF4E-7CCDBC64F2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7233" y="4330717"/>
            <a:ext cx="1071538" cy="1000108"/>
          </a:xfrm>
          <a:prstGeom prst="rect">
            <a:avLst/>
          </a:prstGeom>
          <a:noFill/>
          <a:ln>
            <a:noFill/>
          </a:ln>
        </p:spPr>
      </p:pic>
    </p:spTree>
    <p:extLst>
      <p:ext uri="{BB962C8B-B14F-4D97-AF65-F5344CB8AC3E}">
        <p14:creationId xmlns:p14="http://schemas.microsoft.com/office/powerpoint/2010/main" val="536056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a:xfrm>
            <a:off x="9375677" y="6384631"/>
            <a:ext cx="2743200" cy="365125"/>
          </a:xfrm>
        </p:spPr>
        <p:txBody>
          <a:bodyPr/>
          <a:lstStyle/>
          <a:p>
            <a:fld id="{4760F0FC-AD0F-4770-B8B3-8B319AEAE5E5}" type="slidenum">
              <a:rPr lang="zh-CN" altLang="en-US" smtClean="0"/>
              <a:pPr/>
              <a:t>10</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Introduction </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文本框 4">
            <a:extLst>
              <a:ext uri="{FF2B5EF4-FFF2-40B4-BE49-F238E27FC236}">
                <a16:creationId xmlns:a16="http://schemas.microsoft.com/office/drawing/2014/main" id="{66A2ADA3-48B5-D543-8B05-F4B17E660F7A}"/>
              </a:ext>
            </a:extLst>
          </p:cNvPr>
          <p:cNvSpPr txBox="1"/>
          <p:nvPr/>
        </p:nvSpPr>
        <p:spPr>
          <a:xfrm>
            <a:off x="475928" y="1275540"/>
            <a:ext cx="11030272" cy="5386090"/>
          </a:xfrm>
          <a:prstGeom prst="rect">
            <a:avLst/>
          </a:prstGeom>
          <a:noFill/>
        </p:spPr>
        <p:txBody>
          <a:bodyPr wrap="square" rtlCol="0">
            <a:spAutoFit/>
          </a:bodyPr>
          <a:lstStyle/>
          <a:p>
            <a:pPr algn="just"/>
            <a:r>
              <a:rPr lang="en-US" altLang="zh-CN" sz="2800" b="1" i="1" dirty="0"/>
              <a:t>Robustness is important</a:t>
            </a:r>
          </a:p>
          <a:p>
            <a:pPr algn="just"/>
            <a:r>
              <a:rPr lang="en-US" altLang="zh-CN" sz="2000" dirty="0"/>
              <a:t>    Model (self-driving car perception, automatic detection of tumors) failures gradually lead to life-threatening situations; in these systems, deploying models that cannot prove their robustness is irresponsible.</a:t>
            </a:r>
            <a:endParaRPr lang="en-US" sz="2400" dirty="0"/>
          </a:p>
          <a:p>
            <a:pPr algn="just"/>
            <a:r>
              <a:rPr lang="en-US" altLang="zh-CN" sz="2800" b="1" i="1" dirty="0"/>
              <a:t>Financial industry</a:t>
            </a:r>
            <a:r>
              <a:rPr lang="zh-CN" altLang="en-US" sz="2800" b="1" i="1" dirty="0"/>
              <a:t>：</a:t>
            </a:r>
            <a:endParaRPr lang="en-US" altLang="zh-CN" sz="2800" b="1" i="1" dirty="0"/>
          </a:p>
          <a:p>
            <a:pPr algn="just"/>
            <a:r>
              <a:rPr lang="en-US" altLang="zh-CN" sz="2000" b="1" i="1" dirty="0">
                <a:solidFill>
                  <a:srgbClr val="FF0000"/>
                </a:solidFill>
              </a:rPr>
              <a:t>    Portfolio theory:  </a:t>
            </a:r>
            <a:r>
              <a:rPr lang="en-US" altLang="zh-CN" sz="2000" dirty="0"/>
              <a:t>In the case of uncertain returns and risks, a </a:t>
            </a:r>
          </a:p>
          <a:p>
            <a:pPr algn="just"/>
            <a:r>
              <a:rPr lang="en-US" altLang="zh-CN" sz="2000" dirty="0"/>
              <a:t>reasonable choice of investment portfolio will maximize the expected </a:t>
            </a:r>
          </a:p>
          <a:p>
            <a:pPr algn="just"/>
            <a:r>
              <a:rPr lang="en-US" altLang="zh-CN" sz="2000" dirty="0"/>
              <a:t>returns.</a:t>
            </a:r>
          </a:p>
          <a:p>
            <a:pPr algn="just"/>
            <a:r>
              <a:rPr lang="en-US" altLang="zh-CN" sz="2000" b="1" i="1" dirty="0">
                <a:solidFill>
                  <a:srgbClr val="FF0000"/>
                </a:solidFill>
              </a:rPr>
              <a:t>    Inventory management: </a:t>
            </a:r>
            <a:r>
              <a:rPr lang="en-US" altLang="zh-CN" sz="2000" dirty="0"/>
              <a:t>In the case of uncertainty in the order </a:t>
            </a:r>
          </a:p>
          <a:p>
            <a:pPr algn="just"/>
            <a:r>
              <a:rPr lang="en-US" altLang="zh-CN" sz="2000" dirty="0"/>
              <a:t>time and order quantity, the inventory amount should be reasonably </a:t>
            </a:r>
          </a:p>
          <a:p>
            <a:pPr algn="just"/>
            <a:r>
              <a:rPr lang="en-US" altLang="zh-CN" sz="2000" dirty="0"/>
              <a:t>arranged so that the reserve is maintained at an economically reasonable </a:t>
            </a:r>
          </a:p>
          <a:p>
            <a:pPr algn="just"/>
            <a:r>
              <a:rPr lang="en-US" altLang="zh-CN" sz="2000" dirty="0"/>
              <a:t>level.</a:t>
            </a:r>
          </a:p>
          <a:p>
            <a:pPr algn="just"/>
            <a:r>
              <a:rPr lang="en-US" altLang="zh-CN" sz="2800" b="1" i="1" dirty="0"/>
              <a:t>Machine learning:</a:t>
            </a:r>
          </a:p>
          <a:p>
            <a:pPr algn="just"/>
            <a:r>
              <a:rPr lang="en-US" altLang="zh-CN" sz="2000" b="1" i="1" dirty="0">
                <a:solidFill>
                  <a:srgbClr val="FF0000"/>
                </a:solidFill>
              </a:rPr>
              <a:t>    Regression problem:  </a:t>
            </a:r>
            <a:r>
              <a:rPr lang="en-US" altLang="zh-CN" sz="2000" dirty="0"/>
              <a:t>In the classification problem, consider how to obtain robust results when the samples are disturbed.</a:t>
            </a:r>
          </a:p>
          <a:p>
            <a:pPr algn="just"/>
            <a:endParaRPr lang="en-US" altLang="zh-CN" sz="2000" dirty="0"/>
          </a:p>
        </p:txBody>
      </p:sp>
      <p:pic>
        <p:nvPicPr>
          <p:cNvPr id="7" name="Picture 2" descr="What is risk averse? Definition and meaning - Market Business News">
            <a:extLst>
              <a:ext uri="{FF2B5EF4-FFF2-40B4-BE49-F238E27FC236}">
                <a16:creationId xmlns:a16="http://schemas.microsoft.com/office/drawing/2014/main" id="{363AF1CB-B0D5-EC46-9B73-1F1470FD4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815" y="2638773"/>
            <a:ext cx="2894660" cy="2659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87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a:xfrm>
            <a:off x="9375677" y="6384631"/>
            <a:ext cx="2743200" cy="365125"/>
          </a:xfrm>
        </p:spPr>
        <p:txBody>
          <a:bodyPr/>
          <a:lstStyle/>
          <a:p>
            <a:fld id="{4760F0FC-AD0F-4770-B8B3-8B319AEAE5E5}" type="slidenum">
              <a:rPr lang="zh-CN" altLang="en-US" smtClean="0"/>
              <a:pPr/>
              <a:t>11</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err="1">
                <a:solidFill>
                  <a:schemeClr val="bg1"/>
                </a:solidFill>
                <a:latin typeface="Times New Roman" panose="02020603050405020304" pitchFamily="18" charset="0"/>
                <a:cs typeface="Times New Roman" panose="02020603050405020304" pitchFamily="18" charset="0"/>
              </a:rPr>
              <a:t>Distributionally</a:t>
            </a:r>
            <a:r>
              <a:rPr lang="en-US" altLang="zh-CN" sz="3600" b="1" dirty="0">
                <a:solidFill>
                  <a:schemeClr val="bg1"/>
                </a:solidFill>
                <a:latin typeface="Times New Roman" panose="02020603050405020304" pitchFamily="18" charset="0"/>
                <a:cs typeface="Times New Roman" panose="02020603050405020304" pitchFamily="18" charset="0"/>
              </a:rPr>
              <a:t> Robust Optimization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1187A09-DAB8-4E9F-9BD9-6DE6B4543EFD}"/>
              </a:ext>
            </a:extLst>
          </p:cNvPr>
          <p:cNvSpPr txBox="1"/>
          <p:nvPr/>
        </p:nvSpPr>
        <p:spPr>
          <a:xfrm>
            <a:off x="514283" y="1071149"/>
            <a:ext cx="6099242"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dirty="0">
                <a:solidFill>
                  <a:srgbClr val="7030A0"/>
                </a:solidFill>
                <a:latin typeface="Times New Roman" panose="02020603050405020304" pitchFamily="18" charset="0"/>
                <a:cs typeface="Times New Roman" panose="02020603050405020304" pitchFamily="18" charset="0"/>
              </a:rPr>
              <a:t> </a:t>
            </a:r>
            <a:r>
              <a:rPr lang="en-US" altLang="zh-CN" sz="2800" b="1" dirty="0">
                <a:solidFill>
                  <a:srgbClr val="7030A0"/>
                </a:solidFill>
                <a:latin typeface="Times New Roman" panose="02020603050405020304" pitchFamily="18" charset="0"/>
                <a:cs typeface="Times New Roman" panose="02020603050405020304" pitchFamily="18" charset="0"/>
              </a:rPr>
              <a:t>Sample History of DRO</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5690232-07BB-4F4A-A98D-71707B7B0083}"/>
              </a:ext>
            </a:extLst>
          </p:cNvPr>
          <p:cNvSpPr txBox="1"/>
          <p:nvPr/>
        </p:nvSpPr>
        <p:spPr>
          <a:xfrm>
            <a:off x="514283" y="1780284"/>
            <a:ext cx="11604594" cy="830997"/>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dirty="0">
                <a:latin typeface="Arial" panose="020B0604020202020204" pitchFamily="34" charset="0"/>
                <a:cs typeface="Arial" panose="020B0604020202020204" pitchFamily="34" charset="0"/>
              </a:rPr>
              <a:t>First introduced by Scarf [1958] in the context of </a:t>
            </a:r>
            <a:r>
              <a:rPr lang="en-US" altLang="zh-CN" sz="2400" dirty="0">
                <a:solidFill>
                  <a:srgbClr val="FF0000"/>
                </a:solidFill>
                <a:latin typeface="Arial" panose="020B0604020202020204" pitchFamily="34" charset="0"/>
                <a:cs typeface="Arial" panose="020B0604020202020204" pitchFamily="34" charset="0"/>
              </a:rPr>
              <a:t>inventory control problem with a single random demand variable</a:t>
            </a:r>
            <a:r>
              <a:rPr lang="en-US" altLang="zh-CN" sz="2400" dirty="0">
                <a:latin typeface="Arial" panose="020B0604020202020204" pitchFamily="34" charset="0"/>
                <a:cs typeface="Arial" panose="020B0604020202020204" pitchFamily="34" charset="0"/>
              </a:rPr>
              <a:t>.</a:t>
            </a:r>
          </a:p>
        </p:txBody>
      </p:sp>
      <p:pic>
        <p:nvPicPr>
          <p:cNvPr id="24" name="图片 23">
            <a:extLst>
              <a:ext uri="{FF2B5EF4-FFF2-40B4-BE49-F238E27FC236}">
                <a16:creationId xmlns:a16="http://schemas.microsoft.com/office/drawing/2014/main" id="{836B0910-83D6-4E51-99F9-8BFD194B3ECB}"/>
              </a:ext>
            </a:extLst>
          </p:cNvPr>
          <p:cNvPicPr>
            <a:picLocks noChangeAspect="1"/>
          </p:cNvPicPr>
          <p:nvPr/>
        </p:nvPicPr>
        <p:blipFill>
          <a:blip r:embed="rId3"/>
          <a:stretch>
            <a:fillRect/>
          </a:stretch>
        </p:blipFill>
        <p:spPr>
          <a:xfrm>
            <a:off x="9196772" y="2636164"/>
            <a:ext cx="2743200" cy="3533775"/>
          </a:xfrm>
          <a:prstGeom prst="rect">
            <a:avLst/>
          </a:prstGeom>
        </p:spPr>
      </p:pic>
      <p:sp>
        <p:nvSpPr>
          <p:cNvPr id="30" name="文本框 29">
            <a:extLst>
              <a:ext uri="{FF2B5EF4-FFF2-40B4-BE49-F238E27FC236}">
                <a16:creationId xmlns:a16="http://schemas.microsoft.com/office/drawing/2014/main" id="{AACFF54F-5BE0-46C5-A7EE-5F71E402D2B5}"/>
              </a:ext>
            </a:extLst>
          </p:cNvPr>
          <p:cNvSpPr txBox="1"/>
          <p:nvPr/>
        </p:nvSpPr>
        <p:spPr>
          <a:xfrm>
            <a:off x="514283" y="5202076"/>
            <a:ext cx="8682488" cy="1200329"/>
          </a:xfrm>
          <a:prstGeom prst="rect">
            <a:avLst/>
          </a:prstGeom>
          <a:noFill/>
        </p:spPr>
        <p:txBody>
          <a:bodyPr wrap="square">
            <a:spAutoFit/>
          </a:bodyPr>
          <a:lstStyle/>
          <a:p>
            <a:pPr marL="342900" indent="-342900">
              <a:buFont typeface="Wingdings" panose="05000000000000000000" pitchFamily="2" charset="2"/>
              <a:buChar char="Ø"/>
            </a:pPr>
            <a:r>
              <a:rPr lang="en-US" altLang="zh-CN" sz="2400" dirty="0">
                <a:latin typeface="Arial" panose="020B0604020202020204" pitchFamily="34" charset="0"/>
                <a:cs typeface="Arial" panose="020B0604020202020204" pitchFamily="34" charset="0"/>
              </a:rPr>
              <a:t>Ambiguity set based on </a:t>
            </a:r>
            <a:r>
              <a:rPr lang="en-US" altLang="zh-CN" sz="2400" dirty="0">
                <a:solidFill>
                  <a:srgbClr val="FF0000"/>
                </a:solidFill>
                <a:latin typeface="Arial" panose="020B0604020202020204" pitchFamily="34" charset="0"/>
                <a:cs typeface="Arial" panose="020B0604020202020204" pitchFamily="34" charset="0"/>
              </a:rPr>
              <a:t>Wasserstein distance</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Mohajerin</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Esfahani</a:t>
            </a:r>
            <a:r>
              <a:rPr lang="en-US" altLang="zh-CN" sz="2400" dirty="0">
                <a:latin typeface="Arial" panose="020B0604020202020204" pitchFamily="34" charset="0"/>
                <a:cs typeface="Arial" panose="020B0604020202020204" pitchFamily="34" charset="0"/>
              </a:rPr>
              <a:t> and Kuhn [2015], Blanchet et al. [2016], </a:t>
            </a:r>
            <a:r>
              <a:rPr lang="en-US" altLang="zh-CN" sz="2400" dirty="0" err="1">
                <a:latin typeface="Arial" panose="020B0604020202020204" pitchFamily="34" charset="0"/>
                <a:cs typeface="Arial" panose="020B0604020202020204" pitchFamily="34" charset="0"/>
              </a:rPr>
              <a:t>Duchi</a:t>
            </a:r>
            <a:r>
              <a:rPr lang="en-US" altLang="zh-CN" sz="2400" dirty="0">
                <a:latin typeface="Arial" panose="020B0604020202020204" pitchFamily="34" charset="0"/>
                <a:cs typeface="Arial" panose="020B0604020202020204" pitchFamily="34" charset="0"/>
              </a:rPr>
              <a:t> et al. [2016,17], Gao et al. [2017].</a:t>
            </a:r>
            <a:endParaRPr lang="zh-CN" altLang="en-US" sz="2400" dirty="0">
              <a:latin typeface="Arial" panose="020B0604020202020204" pitchFamily="34" charset="0"/>
              <a:cs typeface="Arial" panose="020B0604020202020204" pitchFamily="34" charset="0"/>
            </a:endParaRPr>
          </a:p>
        </p:txBody>
      </p:sp>
      <p:sp>
        <p:nvSpPr>
          <p:cNvPr id="32" name="文本框 31">
            <a:extLst>
              <a:ext uri="{FF2B5EF4-FFF2-40B4-BE49-F238E27FC236}">
                <a16:creationId xmlns:a16="http://schemas.microsoft.com/office/drawing/2014/main" id="{83EB0651-5BB6-484A-B8AB-A8218DD4C594}"/>
              </a:ext>
            </a:extLst>
          </p:cNvPr>
          <p:cNvSpPr txBox="1"/>
          <p:nvPr/>
        </p:nvSpPr>
        <p:spPr>
          <a:xfrm>
            <a:off x="514283" y="2744570"/>
            <a:ext cx="8806272" cy="1200329"/>
          </a:xfrm>
          <a:prstGeom prst="rect">
            <a:avLst/>
          </a:prstGeom>
          <a:noFill/>
        </p:spPr>
        <p:txBody>
          <a:bodyPr wrap="square">
            <a:spAutoFit/>
          </a:bodyPr>
          <a:lstStyle/>
          <a:p>
            <a:pPr marL="342900" indent="-342900">
              <a:buFont typeface="Wingdings" panose="05000000000000000000" pitchFamily="2" charset="2"/>
              <a:buChar char="Ø"/>
            </a:pPr>
            <a:r>
              <a:rPr lang="en-US" altLang="zh-CN" sz="2400" dirty="0">
                <a:latin typeface="Arial" panose="020B0604020202020204" pitchFamily="34" charset="0"/>
                <a:cs typeface="Arial" panose="020B0604020202020204" pitchFamily="34" charset="0"/>
              </a:rPr>
              <a:t>Distribution set based on </a:t>
            </a:r>
            <a:r>
              <a:rPr lang="en-US" altLang="zh-CN" sz="2400" dirty="0">
                <a:solidFill>
                  <a:srgbClr val="FF0000"/>
                </a:solidFill>
                <a:latin typeface="Arial" panose="020B0604020202020204" pitchFamily="34" charset="0"/>
                <a:cs typeface="Arial" panose="020B0604020202020204" pitchFamily="34" charset="0"/>
              </a:rPr>
              <a:t>moments</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Dupacova</a:t>
            </a:r>
            <a:r>
              <a:rPr lang="en-US" altLang="zh-CN" sz="2400" dirty="0">
                <a:latin typeface="Arial" panose="020B0604020202020204" pitchFamily="34" charset="0"/>
                <a:cs typeface="Arial" panose="020B0604020202020204" pitchFamily="34" charset="0"/>
              </a:rPr>
              <a:t> [1987], </a:t>
            </a:r>
            <a:r>
              <a:rPr lang="en-US" altLang="zh-CN" sz="2400" dirty="0" err="1">
                <a:latin typeface="Arial" panose="020B0604020202020204" pitchFamily="34" charset="0"/>
                <a:cs typeface="Arial" panose="020B0604020202020204" pitchFamily="34" charset="0"/>
              </a:rPr>
              <a:t>Prekopa</a:t>
            </a:r>
            <a:r>
              <a:rPr lang="en-US" altLang="zh-CN" sz="2400" dirty="0">
                <a:latin typeface="Arial" panose="020B0604020202020204" pitchFamily="34" charset="0"/>
                <a:cs typeface="Arial" panose="020B0604020202020204" pitchFamily="34" charset="0"/>
              </a:rPr>
              <a:t> [1995], Bertsimas and Popescu [2005], Delage and Y[2009,2010].</a:t>
            </a:r>
          </a:p>
        </p:txBody>
      </p:sp>
      <p:sp>
        <p:nvSpPr>
          <p:cNvPr id="34" name="文本框 33">
            <a:extLst>
              <a:ext uri="{FF2B5EF4-FFF2-40B4-BE49-F238E27FC236}">
                <a16:creationId xmlns:a16="http://schemas.microsoft.com/office/drawing/2014/main" id="{12A734DD-F123-4D11-8843-02DCAD25FA8F}"/>
              </a:ext>
            </a:extLst>
          </p:cNvPr>
          <p:cNvSpPr txBox="1"/>
          <p:nvPr/>
        </p:nvSpPr>
        <p:spPr>
          <a:xfrm>
            <a:off x="514283" y="4104501"/>
            <a:ext cx="8682488" cy="830997"/>
          </a:xfrm>
          <a:prstGeom prst="rect">
            <a:avLst/>
          </a:prstGeom>
          <a:noFill/>
        </p:spPr>
        <p:txBody>
          <a:bodyPr wrap="square">
            <a:spAutoFit/>
          </a:bodyPr>
          <a:lstStyle/>
          <a:p>
            <a:pPr marL="342900" indent="-342900">
              <a:buFont typeface="Wingdings" panose="05000000000000000000" pitchFamily="2" charset="2"/>
              <a:buChar char="Ø"/>
            </a:pPr>
            <a:r>
              <a:rPr lang="en-US" altLang="zh-CN" sz="2400" dirty="0">
                <a:latin typeface="Arial" panose="020B0604020202020204" pitchFamily="34" charset="0"/>
                <a:cs typeface="Arial" panose="020B0604020202020204" pitchFamily="34" charset="0"/>
              </a:rPr>
              <a:t>Distribution set based on </a:t>
            </a:r>
            <a:r>
              <a:rPr lang="en-US" altLang="zh-CN" sz="2400" dirty="0">
                <a:solidFill>
                  <a:srgbClr val="FF0000"/>
                </a:solidFill>
                <a:latin typeface="Arial" panose="020B0604020202020204" pitchFamily="34" charset="0"/>
                <a:cs typeface="Arial" panose="020B0604020202020204" pitchFamily="34" charset="0"/>
              </a:rPr>
              <a:t>Likelihood/Divergences</a:t>
            </a:r>
            <a:r>
              <a:rPr lang="en-US" altLang="zh-CN" sz="2400" dirty="0">
                <a:latin typeface="Arial" panose="020B0604020202020204" pitchFamily="34" charset="0"/>
                <a:cs typeface="Arial" panose="020B0604020202020204" pitchFamily="34" charset="0"/>
              </a:rPr>
              <a:t>: </a:t>
            </a:r>
            <a:r>
              <a:rPr lang="en-US" altLang="zh-CN" sz="2400" dirty="0" err="1">
                <a:latin typeface="Arial" panose="020B0604020202020204" pitchFamily="34" charset="0"/>
                <a:cs typeface="Arial" panose="020B0604020202020204" pitchFamily="34" charset="0"/>
              </a:rPr>
              <a:t>Nilim</a:t>
            </a:r>
            <a:r>
              <a:rPr lang="en-US" altLang="zh-CN" sz="2400" dirty="0">
                <a:latin typeface="Arial" panose="020B0604020202020204" pitchFamily="34" charset="0"/>
                <a:cs typeface="Arial" panose="020B0604020202020204" pitchFamily="34" charset="0"/>
              </a:rPr>
              <a:t> and El </a:t>
            </a:r>
            <a:r>
              <a:rPr lang="en-US" altLang="zh-CN" sz="2400" dirty="0" err="1">
                <a:latin typeface="Arial" panose="020B0604020202020204" pitchFamily="34" charset="0"/>
                <a:cs typeface="Arial" panose="020B0604020202020204" pitchFamily="34" charset="0"/>
              </a:rPr>
              <a:t>Ghaoui</a:t>
            </a:r>
            <a:r>
              <a:rPr lang="en-US" altLang="zh-CN" sz="2400" dirty="0">
                <a:latin typeface="Arial" panose="020B0604020202020204" pitchFamily="34" charset="0"/>
                <a:cs typeface="Arial" panose="020B0604020202020204" pitchFamily="34" charset="0"/>
              </a:rPr>
              <a:t> [2005], </a:t>
            </a:r>
            <a:r>
              <a:rPr lang="en-US" altLang="zh-CN" sz="2400" dirty="0" err="1">
                <a:latin typeface="Arial" panose="020B0604020202020204" pitchFamily="34" charset="0"/>
                <a:cs typeface="Arial" panose="020B0604020202020204" pitchFamily="34" charset="0"/>
              </a:rPr>
              <a:t>Iyanger</a:t>
            </a:r>
            <a:r>
              <a:rPr lang="en-US" altLang="zh-CN" sz="2400" dirty="0">
                <a:latin typeface="Arial" panose="020B0604020202020204" pitchFamily="34" charset="0"/>
                <a:cs typeface="Arial" panose="020B0604020202020204" pitchFamily="34" charset="0"/>
              </a:rPr>
              <a:t> [2005], Wang, Glynn and Y [2012].</a:t>
            </a:r>
          </a:p>
        </p:txBody>
      </p:sp>
    </p:spTree>
    <p:extLst>
      <p:ext uri="{BB962C8B-B14F-4D97-AF65-F5344CB8AC3E}">
        <p14:creationId xmlns:p14="http://schemas.microsoft.com/office/powerpoint/2010/main" val="2713248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12</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05633" y="1240881"/>
            <a:ext cx="105881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t>
            </a:r>
            <a:r>
              <a:rPr lang="en-US" altLang="zh-CN" sz="3200" b="1" dirty="0">
                <a:solidFill>
                  <a:srgbClr val="7030A0"/>
                </a:solidFill>
                <a:latin typeface="Arial" panose="020B0604020202020204" pitchFamily="34" charset="0"/>
                <a:ea typeface="微软雅黑 Light" panose="020B0502040204020203" pitchFamily="34" charset="-122"/>
                <a:cs typeface="Arial" panose="020B0604020202020204" pitchFamily="34" charset="0"/>
              </a:rPr>
              <a:t>Introduction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805633" y="4756220"/>
            <a:ext cx="113937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2: DRO, Risk Aversion, and </a:t>
            </a:r>
            <a:r>
              <a:rPr lang="en-US" altLang="zh-CN"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CVaR</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7" name="矩形 22">
            <a:extLst>
              <a:ext uri="{FF2B5EF4-FFF2-40B4-BE49-F238E27FC236}">
                <a16:creationId xmlns:a16="http://schemas.microsoft.com/office/drawing/2014/main" id="{4E414659-8104-4878-A9EE-A4FAF9DE3618}"/>
              </a:ext>
            </a:extLst>
          </p:cNvPr>
          <p:cNvSpPr>
            <a:spLocks noChangeArrowheads="1"/>
          </p:cNvSpPr>
          <p:nvPr/>
        </p:nvSpPr>
        <p:spPr bwMode="auto">
          <a:xfrm>
            <a:off x="805633" y="1807810"/>
            <a:ext cx="10055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1: Discrepancy-based DRO Optimization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8" name="矩形 22">
            <a:extLst>
              <a:ext uri="{FF2B5EF4-FFF2-40B4-BE49-F238E27FC236}">
                <a16:creationId xmlns:a16="http://schemas.microsoft.com/office/drawing/2014/main" id="{D7D8CD97-8679-467D-86C6-C316A38D4953}"/>
              </a:ext>
            </a:extLst>
          </p:cNvPr>
          <p:cNvSpPr>
            <a:spLocks noChangeArrowheads="1"/>
          </p:cNvSpPr>
          <p:nvPr/>
        </p:nvSpPr>
        <p:spPr bwMode="auto">
          <a:xfrm>
            <a:off x="805633" y="5930328"/>
            <a:ext cx="7112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Conclusion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0" name="矩形 22">
            <a:extLst>
              <a:ext uri="{FF2B5EF4-FFF2-40B4-BE49-F238E27FC236}">
                <a16:creationId xmlns:a16="http://schemas.microsoft.com/office/drawing/2014/main" id="{2944B9F2-8137-BB4E-B9C6-B5B4D082E2D9}"/>
              </a:ext>
            </a:extLst>
          </p:cNvPr>
          <p:cNvSpPr>
            <a:spLocks noChangeArrowheads="1"/>
          </p:cNvSpPr>
          <p:nvPr/>
        </p:nvSpPr>
        <p:spPr bwMode="auto">
          <a:xfrm>
            <a:off x="1196691" y="2451526"/>
            <a:ext cx="10606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Wasserstein distance</a:t>
            </a:r>
          </a:p>
        </p:txBody>
      </p:sp>
      <p:sp>
        <p:nvSpPr>
          <p:cNvPr id="13" name="矩形 22">
            <a:extLst>
              <a:ext uri="{FF2B5EF4-FFF2-40B4-BE49-F238E27FC236}">
                <a16:creationId xmlns:a16="http://schemas.microsoft.com/office/drawing/2014/main" id="{23FD59A4-F3B8-4313-8D05-B27B60D95FD7}"/>
              </a:ext>
            </a:extLst>
          </p:cNvPr>
          <p:cNvSpPr>
            <a:spLocks noChangeArrowheads="1"/>
          </p:cNvSpPr>
          <p:nvPr/>
        </p:nvSpPr>
        <p:spPr bwMode="auto">
          <a:xfrm>
            <a:off x="1196692" y="3010833"/>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Tractability of  Wasserstein DRO</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4" name="矩形 22">
            <a:extLst>
              <a:ext uri="{FF2B5EF4-FFF2-40B4-BE49-F238E27FC236}">
                <a16:creationId xmlns:a16="http://schemas.microsoft.com/office/drawing/2014/main" id="{947ED5FF-C685-4807-B090-A07D232A9F3F}"/>
              </a:ext>
            </a:extLst>
          </p:cNvPr>
          <p:cNvSpPr>
            <a:spLocks noChangeArrowheads="1"/>
          </p:cNvSpPr>
          <p:nvPr/>
        </p:nvSpPr>
        <p:spPr bwMode="auto">
          <a:xfrm>
            <a:off x="1196692" y="4113572"/>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Application II: Computation Offloading </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1" name="矩形 22">
            <a:extLst>
              <a:ext uri="{FF2B5EF4-FFF2-40B4-BE49-F238E27FC236}">
                <a16:creationId xmlns:a16="http://schemas.microsoft.com/office/drawing/2014/main" id="{B657A486-2FC2-4696-9A3F-B305961D75A0}"/>
              </a:ext>
            </a:extLst>
          </p:cNvPr>
          <p:cNvSpPr>
            <a:spLocks noChangeArrowheads="1"/>
          </p:cNvSpPr>
          <p:nvPr/>
        </p:nvSpPr>
        <p:spPr bwMode="auto">
          <a:xfrm>
            <a:off x="1196691" y="3559575"/>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Application 1:  Energy Management</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2" name="矩形 22">
            <a:extLst>
              <a:ext uri="{FF2B5EF4-FFF2-40B4-BE49-F238E27FC236}">
                <a16:creationId xmlns:a16="http://schemas.microsoft.com/office/drawing/2014/main" id="{F58979FE-60A3-1A45-8899-024CCA410BBA}"/>
              </a:ext>
            </a:extLst>
          </p:cNvPr>
          <p:cNvSpPr>
            <a:spLocks noChangeArrowheads="1"/>
          </p:cNvSpPr>
          <p:nvPr/>
        </p:nvSpPr>
        <p:spPr bwMode="auto">
          <a:xfrm>
            <a:off x="805633" y="5348167"/>
            <a:ext cx="10055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3: DRO Based Reinforcement Learning</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29285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a:xfrm>
            <a:off x="9327039" y="6384631"/>
            <a:ext cx="2743200" cy="365125"/>
          </a:xfrm>
        </p:spPr>
        <p:txBody>
          <a:bodyPr/>
          <a:lstStyle/>
          <a:p>
            <a:fld id="{4760F0FC-AD0F-4770-B8B3-8B319AEAE5E5}" type="slidenum">
              <a:rPr lang="zh-CN" altLang="en-US" smtClean="0">
                <a:latin typeface="Arial" panose="020B0604020202020204" pitchFamily="34" charset="0"/>
                <a:cs typeface="Arial" panose="020B0604020202020204" pitchFamily="34" charset="0"/>
              </a:rPr>
              <a:pPr/>
              <a:t>13</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Motivation</a:t>
            </a:r>
            <a:endParaRPr lang="zh-CN" altLang="en-US" sz="2800" b="1" dirty="0">
              <a:solidFill>
                <a:srgbClr val="035F78"/>
              </a:solidFill>
              <a:latin typeface="Bookman Old Style" panose="02050604050505020204" pitchFamily="18" charset="0"/>
            </a:endParaRPr>
          </a:p>
        </p:txBody>
      </p:sp>
      <p:sp>
        <p:nvSpPr>
          <p:cNvPr id="12" name="文本框 11">
            <a:extLst>
              <a:ext uri="{FF2B5EF4-FFF2-40B4-BE49-F238E27FC236}">
                <a16:creationId xmlns:a16="http://schemas.microsoft.com/office/drawing/2014/main" id="{9140D8C2-C392-4144-B548-60C3043A8E30}"/>
              </a:ext>
            </a:extLst>
          </p:cNvPr>
          <p:cNvSpPr txBox="1"/>
          <p:nvPr/>
        </p:nvSpPr>
        <p:spPr>
          <a:xfrm>
            <a:off x="418617" y="3031556"/>
            <a:ext cx="8280920" cy="400110"/>
          </a:xfrm>
          <a:prstGeom prst="rect">
            <a:avLst/>
          </a:prstGeom>
          <a:noFill/>
        </p:spPr>
        <p:txBody>
          <a:bodyPr wrap="square" rtlCol="0">
            <a:spAutoFit/>
          </a:bodyPr>
          <a:lstStyle/>
          <a:p>
            <a:r>
              <a:rPr lang="en-US" altLang="zh-CN" sz="2000" dirty="0">
                <a:solidFill>
                  <a:schemeClr val="tx1"/>
                </a:solidFill>
                <a:latin typeface="Arial" panose="020B0604020202020204" pitchFamily="34" charset="0"/>
                <a:cs typeface="Arial" panose="020B0604020202020204" pitchFamily="34" charset="0"/>
              </a:rPr>
              <a:t>Ambiguity sets based on probability distance:</a:t>
            </a:r>
            <a:endParaRPr lang="en-US" altLang="zh-CN" sz="2800" dirty="0">
              <a:solidFill>
                <a:schemeClr val="tx1"/>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B1DD103C-B138-4170-A96B-FE1A4F3FCFA8}"/>
              </a:ext>
            </a:extLst>
          </p:cNvPr>
          <p:cNvSpPr txBox="1"/>
          <p:nvPr/>
        </p:nvSpPr>
        <p:spPr>
          <a:xfrm>
            <a:off x="418616" y="5079038"/>
            <a:ext cx="11354763" cy="707886"/>
          </a:xfrm>
          <a:prstGeom prst="rect">
            <a:avLst/>
          </a:prstGeom>
          <a:noFill/>
        </p:spPr>
        <p:txBody>
          <a:bodyPr wrap="square">
            <a:spAutoFit/>
          </a:bodyPr>
          <a:lstStyle/>
          <a:p>
            <a:pPr algn="just"/>
            <a:r>
              <a:rPr lang="en-US" altLang="zh-CN" sz="2000" dirty="0">
                <a:solidFill>
                  <a:schemeClr val="tx1"/>
                </a:solidFill>
                <a:latin typeface="Arial" panose="020B0604020202020204" pitchFamily="34" charset="0"/>
                <a:cs typeface="Arial" panose="020B0604020202020204" pitchFamily="34" charset="0"/>
              </a:rPr>
              <a:t>By selecting a suitable </a:t>
            </a:r>
            <a:r>
              <a:rPr lang="en-US" altLang="zh-CN" sz="2000" i="1" dirty="0">
                <a:solidFill>
                  <a:schemeClr val="tx1"/>
                </a:solidFill>
                <a:latin typeface="Arial" panose="020B0604020202020204" pitchFamily="34" charset="0"/>
                <a:cs typeface="Arial" panose="020B0604020202020204" pitchFamily="34" charset="0"/>
              </a:rPr>
              <a:t>metric</a:t>
            </a:r>
            <a:r>
              <a:rPr lang="en-US" altLang="zh-CN" sz="2000" dirty="0">
                <a:solidFill>
                  <a:schemeClr val="tx1"/>
                </a:solidFill>
                <a:latin typeface="Arial" panose="020B0604020202020204" pitchFamily="34" charset="0"/>
                <a:cs typeface="Arial" panose="020B0604020202020204" pitchFamily="34" charset="0"/>
              </a:rPr>
              <a:t>, certain </a:t>
            </a:r>
            <a:r>
              <a:rPr lang="en-US" altLang="zh-CN" sz="2000" i="1" dirty="0">
                <a:solidFill>
                  <a:schemeClr val="tx1"/>
                </a:solidFill>
                <a:latin typeface="Arial" panose="020B0604020202020204" pitchFamily="34" charset="0"/>
                <a:cs typeface="Arial" panose="020B0604020202020204" pitchFamily="34" charset="0"/>
              </a:rPr>
              <a:t>infinite-dimensional</a:t>
            </a:r>
            <a:r>
              <a:rPr lang="en-US" altLang="zh-CN" sz="2000" dirty="0">
                <a:solidFill>
                  <a:schemeClr val="tx1"/>
                </a:solidFill>
                <a:latin typeface="Arial" panose="020B0604020202020204" pitchFamily="34" charset="0"/>
                <a:cs typeface="Arial" panose="020B0604020202020204" pitchFamily="34" charset="0"/>
              </a:rPr>
              <a:t> convex DRO problems can be transformed into </a:t>
            </a:r>
            <a:r>
              <a:rPr lang="en-US" altLang="zh-CN" sz="2000" i="1" dirty="0">
                <a:solidFill>
                  <a:schemeClr val="tx1"/>
                </a:solidFill>
                <a:latin typeface="Arial" panose="020B0604020202020204" pitchFamily="34" charset="0"/>
                <a:cs typeface="Arial" panose="020B0604020202020204" pitchFamily="34" charset="0"/>
              </a:rPr>
              <a:t>finite-dimensional</a:t>
            </a:r>
            <a:r>
              <a:rPr lang="en-US" altLang="zh-CN" sz="2000" dirty="0">
                <a:solidFill>
                  <a:schemeClr val="tx1"/>
                </a:solidFill>
                <a:latin typeface="Arial" panose="020B0604020202020204" pitchFamily="34" charset="0"/>
                <a:cs typeface="Arial" panose="020B0604020202020204" pitchFamily="34" charset="0"/>
              </a:rPr>
              <a:t> convex optimization problems</a:t>
            </a:r>
            <a:endParaRPr lang="zh-CN" altLang="en-US" sz="2000" dirty="0"/>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A0C2842-AE88-4B12-9966-57AEBA16685C}"/>
                  </a:ext>
                </a:extLst>
              </p:cNvPr>
              <p:cNvSpPr txBox="1"/>
              <p:nvPr/>
            </p:nvSpPr>
            <p:spPr>
              <a:xfrm>
                <a:off x="3336403" y="3478623"/>
                <a:ext cx="6094070" cy="1594154"/>
              </a:xfrm>
              <a:prstGeom prst="rect">
                <a:avLst/>
              </a:prstGeom>
              <a:noFill/>
            </p:spPr>
            <p:txBody>
              <a:bodyPr wrap="square">
                <a:spAutoFit/>
              </a:bodyPr>
              <a:lstStyle/>
              <a:p>
                <a:r>
                  <a:rPr lang="zh-CN" altLang="en-US" sz="24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zh-CN" altLang="en-US" sz="2400" i="1">
                        <a:solidFill>
                          <a:schemeClr val="tx1"/>
                        </a:solidFill>
                        <a:latin typeface="Cambria Math" panose="02040503050406030204" pitchFamily="18" charset="0"/>
                      </a:rPr>
                      <m:t>𝒫</m:t>
                    </m:r>
                    <m:r>
                      <a:rPr lang="en-US" altLang="zh-CN" sz="2400" b="0" i="1" smtClean="0">
                        <a:solidFill>
                          <a:schemeClr val="tx1"/>
                        </a:solidFill>
                        <a:latin typeface="Cambria Math" panose="02040503050406030204" pitchFamily="18" charset="0"/>
                      </a:rPr>
                      <m:t>={</m:t>
                    </m:r>
                    <m:r>
                      <a:rPr lang="en-US" altLang="zh-CN" sz="2400" b="0" i="1" smtClean="0">
                        <a:solidFill>
                          <a:schemeClr val="tx1"/>
                        </a:solidFill>
                        <a:latin typeface="Cambria Math" panose="02040503050406030204" pitchFamily="18" charset="0"/>
                      </a:rPr>
                      <m:t>𝑃</m:t>
                    </m:r>
                    <m:r>
                      <a:rPr lang="en-US" altLang="zh-CN" sz="2400" b="0" i="1" smtClean="0">
                        <a:solidFill>
                          <a:schemeClr val="tx1"/>
                        </a:solidFill>
                        <a:latin typeface="Cambria Math" panose="02040503050406030204" pitchFamily="18" charset="0"/>
                      </a:rPr>
                      <m:t>:</m:t>
                    </m:r>
                    <m:r>
                      <a:rPr lang="en-US" altLang="zh-CN" sz="2400" b="0" i="1" smtClean="0">
                        <a:solidFill>
                          <a:schemeClr val="tx1"/>
                        </a:solidFill>
                        <a:latin typeface="Cambria Math" panose="02040503050406030204" pitchFamily="18" charset="0"/>
                      </a:rPr>
                      <m:t>𝑑</m:t>
                    </m:r>
                    <m:r>
                      <a:rPr lang="en-US" altLang="zh-CN" sz="2400" b="0" i="1" smtClean="0">
                        <a:solidFill>
                          <a:schemeClr val="tx1"/>
                        </a:solidFill>
                        <a:latin typeface="Cambria Math" panose="02040503050406030204" pitchFamily="18" charset="0"/>
                      </a:rPr>
                      <m:t>(</m:t>
                    </m:r>
                    <m:acc>
                      <m:accPr>
                        <m:chr m:val="̂"/>
                        <m:ctrlPr>
                          <a:rPr lang="en-US" altLang="zh-CN" sz="2400" i="1">
                            <a:solidFill>
                              <a:schemeClr val="tx1"/>
                            </a:solidFill>
                            <a:latin typeface="Cambria Math" panose="02040503050406030204" pitchFamily="18" charset="0"/>
                          </a:rPr>
                        </m:ctrlPr>
                      </m:accPr>
                      <m:e>
                        <m:sSub>
                          <m:sSubPr>
                            <m:ctrlPr>
                              <a:rPr lang="en-US" altLang="zh-CN" sz="2400" i="1">
                                <a:solidFill>
                                  <a:schemeClr val="tx1"/>
                                </a:solidFill>
                                <a:latin typeface="Cambria Math" panose="02040503050406030204" pitchFamily="18" charset="0"/>
                              </a:rPr>
                            </m:ctrlPr>
                          </m:sSubPr>
                          <m:e>
                            <m:r>
                              <a:rPr lang="en-US" altLang="zh-CN" sz="2400" i="1">
                                <a:solidFill>
                                  <a:schemeClr val="tx1"/>
                                </a:solidFill>
                                <a:latin typeface="Cambria Math" panose="02040503050406030204" pitchFamily="18" charset="0"/>
                              </a:rPr>
                              <m:t>𝑃</m:t>
                            </m:r>
                          </m:e>
                          <m:sub>
                            <m:r>
                              <a:rPr lang="en-US" altLang="zh-CN" sz="2400" i="1">
                                <a:solidFill>
                                  <a:schemeClr val="tx1"/>
                                </a:solidFill>
                                <a:latin typeface="Cambria Math" panose="02040503050406030204" pitchFamily="18" charset="0"/>
                              </a:rPr>
                              <m:t>𝑁</m:t>
                            </m:r>
                          </m:sub>
                        </m:sSub>
                      </m:e>
                    </m:acc>
                    <m:r>
                      <a:rPr lang="en-US" altLang="zh-CN" sz="2400" b="0" i="1" smtClean="0">
                        <a:solidFill>
                          <a:schemeClr val="tx1"/>
                        </a:solidFill>
                        <a:latin typeface="Cambria Math" panose="02040503050406030204" pitchFamily="18" charset="0"/>
                      </a:rPr>
                      <m:t>,</m:t>
                    </m:r>
                    <m:r>
                      <a:rPr lang="en-US" altLang="zh-CN" sz="2400" b="0" i="1" smtClean="0">
                        <a:solidFill>
                          <a:schemeClr val="tx1"/>
                        </a:solidFill>
                        <a:latin typeface="Cambria Math" panose="02040503050406030204" pitchFamily="18" charset="0"/>
                      </a:rPr>
                      <m:t>𝑃</m:t>
                    </m:r>
                    <m:r>
                      <a:rPr lang="en-US" altLang="zh-CN" sz="2400" b="0" i="1" smtClean="0">
                        <a:solidFill>
                          <a:schemeClr val="tx1"/>
                        </a:solidFill>
                        <a:latin typeface="Cambria Math" panose="02040503050406030204" pitchFamily="18" charset="0"/>
                      </a:rPr>
                      <m:t>)≤</m:t>
                    </m:r>
                    <m:r>
                      <a:rPr lang="zh-CN" altLang="en-US" sz="2400" b="0" i="1" dirty="0" smtClean="0">
                        <a:solidFill>
                          <a:schemeClr val="tx1"/>
                        </a:solidFill>
                        <a:latin typeface="Cambria Math" panose="02040503050406030204" pitchFamily="18" charset="0"/>
                        <a:ea typeface="Cambria Math" panose="02040503050406030204" pitchFamily="18" charset="0"/>
                      </a:rPr>
                      <m:t>𝜀</m:t>
                    </m:r>
                    <m:r>
                      <a:rPr lang="en-US" altLang="zh-CN" sz="2400" b="0" i="1" smtClean="0">
                        <a:solidFill>
                          <a:schemeClr val="tx1"/>
                        </a:solidFill>
                        <a:latin typeface="Cambria Math" panose="02040503050406030204" pitchFamily="18" charset="0"/>
                      </a:rPr>
                      <m:t>}</m:t>
                    </m:r>
                  </m:oMath>
                </a14:m>
                <a:endParaRPr lang="en-US" altLang="zh-CN" sz="1800" b="1" dirty="0">
                  <a:solidFill>
                    <a:schemeClr val="tx1"/>
                  </a:solidFill>
                  <a:latin typeface="Arial" panose="020B0604020202020204" pitchFamily="34" charset="0"/>
                  <a:cs typeface="Arial" panose="020B0604020202020204" pitchFamily="34" charset="0"/>
                </a:endParaRPr>
              </a:p>
              <a:p>
                <a:endParaRPr lang="en-US" altLang="zh-CN" dirty="0">
                  <a:solidFill>
                    <a:schemeClr val="tx1"/>
                  </a:solidFill>
                  <a:latin typeface="Arial" panose="020B0604020202020204" pitchFamily="34" charset="0"/>
                  <a:cs typeface="Arial" panose="020B0604020202020204" pitchFamily="34" charset="0"/>
                </a:endParaRPr>
              </a:p>
              <a:p>
                <a:pPr algn="just"/>
                <a:r>
                  <a:rPr lang="en-US" altLang="zh-CN" sz="1800" dirty="0">
                    <a:solidFill>
                      <a:schemeClr val="tx1"/>
                    </a:solidFill>
                    <a:latin typeface="Arial" panose="020B0604020202020204" pitchFamily="34" charset="0"/>
                    <a:cs typeface="Arial" panose="020B0604020202020204" pitchFamily="34" charset="0"/>
                  </a:rPr>
                  <a:t>    </a:t>
                </a:r>
                <a14:m>
                  <m:oMath xmlns:m="http://schemas.openxmlformats.org/officeDocument/2006/math">
                    <m:acc>
                      <m:accPr>
                        <m:chr m:val="̂"/>
                        <m:ctrlPr>
                          <a:rPr lang="en-US" altLang="zh-CN" sz="1800" i="1">
                            <a:solidFill>
                              <a:schemeClr val="tx1"/>
                            </a:solidFill>
                            <a:latin typeface="Cambria Math" panose="02040503050406030204" pitchFamily="18" charset="0"/>
                          </a:rPr>
                        </m:ctrlPr>
                      </m:accPr>
                      <m:e>
                        <m:sSub>
                          <m:sSubPr>
                            <m:ctrlPr>
                              <a:rPr lang="en-US" altLang="zh-CN" sz="1800" i="1">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𝑃</m:t>
                            </m:r>
                          </m:e>
                          <m:sub>
                            <m:r>
                              <a:rPr lang="en-US" altLang="zh-CN" sz="1800" i="1">
                                <a:solidFill>
                                  <a:schemeClr val="tx1"/>
                                </a:solidFill>
                                <a:latin typeface="Cambria Math" panose="02040503050406030204" pitchFamily="18" charset="0"/>
                              </a:rPr>
                              <m:t>𝑁</m:t>
                            </m:r>
                          </m:sub>
                        </m:sSub>
                      </m:e>
                    </m:acc>
                  </m:oMath>
                </a14:m>
                <a:r>
                  <a:rPr lang="en-US" altLang="zh-CN" sz="1800" dirty="0">
                    <a:solidFill>
                      <a:schemeClr val="tx1"/>
                    </a:solidFill>
                    <a:latin typeface="Arial" panose="020B0604020202020204" pitchFamily="34" charset="0"/>
                    <a:cs typeface="Arial" panose="020B0604020202020204" pitchFamily="34" charset="0"/>
                  </a:rPr>
                  <a:t>           -- Empirical probability</a:t>
                </a:r>
              </a:p>
              <a:p>
                <a:pPr algn="just"/>
                <a:r>
                  <a:rPr lang="zh-CN" altLang="en-US" sz="1800" dirty="0">
                    <a:solidFill>
                      <a:schemeClr val="tx1"/>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zh-CN" altLang="en-US" sz="1800" i="1" smtClean="0">
                        <a:solidFill>
                          <a:schemeClr val="tx1"/>
                        </a:solidFill>
                        <a:latin typeface="Cambria Math" panose="02040503050406030204" pitchFamily="18" charset="0"/>
                        <a:ea typeface="Cambria Math" panose="02040503050406030204" pitchFamily="18" charset="0"/>
                      </a:rPr>
                      <m:t>𝜀</m:t>
                    </m:r>
                  </m:oMath>
                </a14:m>
                <a:r>
                  <a:rPr lang="en-US" altLang="zh-CN" sz="1800" dirty="0">
                    <a:solidFill>
                      <a:schemeClr val="tx1"/>
                    </a:solidFill>
                    <a:latin typeface="Arial" panose="020B0604020202020204" pitchFamily="34" charset="0"/>
                    <a:cs typeface="Arial" panose="020B0604020202020204" pitchFamily="34" charset="0"/>
                  </a:rPr>
                  <a:t>             -- Radius</a:t>
                </a:r>
              </a:p>
              <a:p>
                <a:pPr algn="just"/>
                <a:r>
                  <a:rPr lang="en-US" altLang="zh-CN" sz="18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altLang="zh-CN" sz="1800" i="1">
                        <a:solidFill>
                          <a:schemeClr val="tx1"/>
                        </a:solidFill>
                        <a:latin typeface="Cambria Math" panose="02040503050406030204" pitchFamily="18" charset="0"/>
                      </a:rPr>
                      <m:t>𝑑</m:t>
                    </m:r>
                    <m:r>
                      <a:rPr lang="en-US" altLang="zh-CN" sz="1800" i="1">
                        <a:solidFill>
                          <a:schemeClr val="tx1"/>
                        </a:solidFill>
                        <a:latin typeface="Cambria Math" panose="02040503050406030204" pitchFamily="18" charset="0"/>
                      </a:rPr>
                      <m:t>(</m:t>
                    </m:r>
                    <m:acc>
                      <m:accPr>
                        <m:chr m:val="̂"/>
                        <m:ctrlPr>
                          <a:rPr lang="en-US" altLang="zh-CN" sz="1800" i="1">
                            <a:solidFill>
                              <a:schemeClr val="tx1"/>
                            </a:solidFill>
                            <a:latin typeface="Cambria Math" panose="02040503050406030204" pitchFamily="18" charset="0"/>
                          </a:rPr>
                        </m:ctrlPr>
                      </m:accPr>
                      <m:e>
                        <m:sSub>
                          <m:sSubPr>
                            <m:ctrlPr>
                              <a:rPr lang="en-US" altLang="zh-CN" sz="1800" i="1">
                                <a:solidFill>
                                  <a:schemeClr val="tx1"/>
                                </a:solidFill>
                                <a:latin typeface="Cambria Math" panose="02040503050406030204" pitchFamily="18" charset="0"/>
                              </a:rPr>
                            </m:ctrlPr>
                          </m:sSubPr>
                          <m:e>
                            <m:r>
                              <a:rPr lang="en-US" altLang="zh-CN" sz="1800" i="1">
                                <a:solidFill>
                                  <a:schemeClr val="tx1"/>
                                </a:solidFill>
                                <a:latin typeface="Cambria Math" panose="02040503050406030204" pitchFamily="18" charset="0"/>
                              </a:rPr>
                              <m:t>𝑃</m:t>
                            </m:r>
                          </m:e>
                          <m:sub>
                            <m:r>
                              <a:rPr lang="en-US" altLang="zh-CN" sz="1800" i="1">
                                <a:solidFill>
                                  <a:schemeClr val="tx1"/>
                                </a:solidFill>
                                <a:latin typeface="Cambria Math" panose="02040503050406030204" pitchFamily="18" charset="0"/>
                              </a:rPr>
                              <m:t>𝑁</m:t>
                            </m:r>
                          </m:sub>
                        </m:sSub>
                      </m:e>
                    </m:acc>
                    <m:r>
                      <a:rPr lang="en-US" altLang="zh-CN" sz="1800" i="1">
                        <a:solidFill>
                          <a:schemeClr val="tx1"/>
                        </a:solidFill>
                        <a:latin typeface="Cambria Math" panose="02040503050406030204" pitchFamily="18" charset="0"/>
                      </a:rPr>
                      <m:t>,</m:t>
                    </m:r>
                    <m:r>
                      <a:rPr lang="en-US" altLang="zh-CN" sz="1800" i="1">
                        <a:solidFill>
                          <a:schemeClr val="tx1"/>
                        </a:solidFill>
                        <a:latin typeface="Cambria Math" panose="02040503050406030204" pitchFamily="18" charset="0"/>
                      </a:rPr>
                      <m:t>𝑃</m:t>
                    </m:r>
                    <m:r>
                      <a:rPr lang="en-US" altLang="zh-CN" sz="1800" i="1">
                        <a:solidFill>
                          <a:schemeClr val="tx1"/>
                        </a:solidFill>
                        <a:latin typeface="Cambria Math" panose="02040503050406030204" pitchFamily="18" charset="0"/>
                      </a:rPr>
                      <m:t>) </m:t>
                    </m:r>
                  </m:oMath>
                </a14:m>
                <a:r>
                  <a:rPr lang="en-US" altLang="zh-CN" sz="1800" dirty="0">
                    <a:solidFill>
                      <a:schemeClr val="tx1"/>
                    </a:solidFill>
                    <a:latin typeface="Arial" panose="020B0604020202020204" pitchFamily="34" charset="0"/>
                    <a:cs typeface="Arial" panose="020B0604020202020204" pitchFamily="34" charset="0"/>
                  </a:rPr>
                  <a:t> -- </a:t>
                </a:r>
                <a:r>
                  <a:rPr lang="en-US" altLang="zh-CN" sz="1800" b="1" i="1" dirty="0">
                    <a:solidFill>
                      <a:schemeClr val="tx1"/>
                    </a:solidFill>
                    <a:latin typeface="Arial" panose="020B0604020202020204" pitchFamily="34" charset="0"/>
                    <a:cs typeface="Arial" panose="020B0604020202020204" pitchFamily="34" charset="0"/>
                  </a:rPr>
                  <a:t>Metric</a:t>
                </a:r>
                <a:r>
                  <a:rPr lang="en-US" altLang="zh-CN" sz="1800" dirty="0">
                    <a:solidFill>
                      <a:schemeClr val="tx1"/>
                    </a:solidFill>
                    <a:latin typeface="Arial" panose="020B0604020202020204" pitchFamily="34" charset="0"/>
                    <a:cs typeface="Arial" panose="020B0604020202020204" pitchFamily="34" charset="0"/>
                  </a:rPr>
                  <a:t> of the similarity of two distributions</a:t>
                </a:r>
                <a:endParaRPr lang="zh-CN" altLang="en-US" dirty="0"/>
              </a:p>
            </p:txBody>
          </p:sp>
        </mc:Choice>
        <mc:Fallback xmlns="">
          <p:sp>
            <p:nvSpPr>
              <p:cNvPr id="18" name="文本框 17">
                <a:extLst>
                  <a:ext uri="{FF2B5EF4-FFF2-40B4-BE49-F238E27FC236}">
                    <a16:creationId xmlns:a16="http://schemas.microsoft.com/office/drawing/2014/main" id="{AA0C2842-AE88-4B12-9966-57AEBA16685C}"/>
                  </a:ext>
                </a:extLst>
              </p:cNvPr>
              <p:cNvSpPr txBox="1">
                <a:spLocks noRot="1" noChangeAspect="1" noMove="1" noResize="1" noEditPoints="1" noAdjustHandles="1" noChangeArrowheads="1" noChangeShapeType="1" noTextEdit="1"/>
              </p:cNvSpPr>
              <p:nvPr/>
            </p:nvSpPr>
            <p:spPr>
              <a:xfrm>
                <a:off x="3336403" y="3478623"/>
                <a:ext cx="6094070" cy="1594154"/>
              </a:xfrm>
              <a:prstGeom prst="rect">
                <a:avLst/>
              </a:prstGeom>
              <a:blipFill>
                <a:blip r:embed="rId3"/>
                <a:stretch>
                  <a:fillRect t="-1149" b="-4981"/>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2772C05F-221C-49D6-A37B-88DDF1B0AE03}"/>
              </a:ext>
            </a:extLst>
          </p:cNvPr>
          <p:cNvSpPr txBox="1"/>
          <p:nvPr/>
        </p:nvSpPr>
        <p:spPr>
          <a:xfrm>
            <a:off x="1877095" y="5865186"/>
            <a:ext cx="5673479" cy="707886"/>
          </a:xfrm>
          <a:prstGeom prst="rect">
            <a:avLst/>
          </a:prstGeom>
          <a:noFill/>
        </p:spPr>
        <p:txBody>
          <a:bodyPr wrap="square" rtlCol="0">
            <a:spAutoFit/>
          </a:bodyPr>
          <a:lstStyle/>
          <a:p>
            <a:pPr algn="just"/>
            <a:r>
              <a:rPr lang="en-US" altLang="zh-CN" sz="2000" dirty="0">
                <a:latin typeface="Arial" panose="020B0604020202020204" pitchFamily="34" charset="0"/>
                <a:cs typeface="Arial" panose="020B0604020202020204" pitchFamily="34" charset="0"/>
                <a:sym typeface="Wingdings" panose="05000000000000000000" pitchFamily="2" charset="2"/>
              </a:rPr>
              <a:t>Is there a metric that is simple to calculate and suitable for discrete / continuous distributions?</a:t>
            </a:r>
            <a:endParaRPr lang="en-US" sz="2000" dirty="0">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AC4F5CC6-00CF-4957-B1D1-EA6163B5132D}"/>
              </a:ext>
            </a:extLst>
          </p:cNvPr>
          <p:cNvSpPr/>
          <p:nvPr/>
        </p:nvSpPr>
        <p:spPr>
          <a:xfrm>
            <a:off x="8400801" y="5909121"/>
            <a:ext cx="1685205" cy="707886"/>
          </a:xfrm>
          <a:prstGeom prst="rect">
            <a:avLst/>
          </a:prstGeom>
        </p:spPr>
        <p:txBody>
          <a:bodyPr wrap="none">
            <a:spAutoFit/>
          </a:bodyPr>
          <a:lstStyle/>
          <a:p>
            <a:pPr algn="ctr"/>
            <a:r>
              <a:rPr lang="en-US" altLang="zh-CN" sz="2000" b="1" dirty="0">
                <a:solidFill>
                  <a:srgbClr val="FF0000"/>
                </a:solidFill>
                <a:latin typeface="Arial" panose="020B0604020202020204" pitchFamily="34" charset="0"/>
                <a:cs typeface="Arial" panose="020B0604020202020204" pitchFamily="34" charset="0"/>
                <a:sym typeface="Wingdings" panose="05000000000000000000" pitchFamily="2" charset="2"/>
              </a:rPr>
              <a:t>Wasserstein</a:t>
            </a:r>
          </a:p>
          <a:p>
            <a:pPr algn="ctr"/>
            <a:r>
              <a:rPr lang="zh-CN" altLang="en-US" sz="2000" b="1" dirty="0">
                <a:solidFill>
                  <a:srgbClr val="FF0000"/>
                </a:solidFill>
                <a:latin typeface="Arial" panose="020B0604020202020204" pitchFamily="34" charset="0"/>
                <a:cs typeface="Arial" panose="020B0604020202020204" pitchFamily="34" charset="0"/>
                <a:sym typeface="Wingdings" panose="05000000000000000000" pitchFamily="2" charset="2"/>
              </a:rPr>
              <a:t> </a:t>
            </a:r>
            <a:r>
              <a:rPr lang="en-US" altLang="zh-CN" sz="2000" b="1" dirty="0">
                <a:solidFill>
                  <a:srgbClr val="FF0000"/>
                </a:solidFill>
                <a:latin typeface="Arial" panose="020B0604020202020204" pitchFamily="34" charset="0"/>
                <a:cs typeface="Arial" panose="020B0604020202020204" pitchFamily="34" charset="0"/>
                <a:sym typeface="Wingdings" panose="05000000000000000000" pitchFamily="2" charset="2"/>
              </a:rPr>
              <a:t>distance</a:t>
            </a:r>
            <a:endParaRPr lang="en-US" sz="2000" b="1" dirty="0">
              <a:solidFill>
                <a:srgbClr val="FF0000"/>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D92E2378-09D9-478E-B1BB-D2DF2054AF87}"/>
              </a:ext>
            </a:extLst>
          </p:cNvPr>
          <p:cNvSpPr/>
          <p:nvPr/>
        </p:nvSpPr>
        <p:spPr bwMode="auto">
          <a:xfrm>
            <a:off x="1863210" y="5897103"/>
            <a:ext cx="5832648" cy="707886"/>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20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24" name="矩形 23">
            <a:extLst>
              <a:ext uri="{FF2B5EF4-FFF2-40B4-BE49-F238E27FC236}">
                <a16:creationId xmlns:a16="http://schemas.microsoft.com/office/drawing/2014/main" id="{2A0377B0-DEDA-4FCE-8C95-C37FCFB7E045}"/>
              </a:ext>
            </a:extLst>
          </p:cNvPr>
          <p:cNvSpPr/>
          <p:nvPr/>
        </p:nvSpPr>
        <p:spPr bwMode="auto">
          <a:xfrm>
            <a:off x="8400802" y="5897103"/>
            <a:ext cx="1685205" cy="70788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25" name="箭头: 右 24">
            <a:extLst>
              <a:ext uri="{FF2B5EF4-FFF2-40B4-BE49-F238E27FC236}">
                <a16:creationId xmlns:a16="http://schemas.microsoft.com/office/drawing/2014/main" id="{2503E1F1-569E-4958-B04A-4189FCEACAA5}"/>
              </a:ext>
            </a:extLst>
          </p:cNvPr>
          <p:cNvSpPr/>
          <p:nvPr/>
        </p:nvSpPr>
        <p:spPr bwMode="auto">
          <a:xfrm>
            <a:off x="7812041" y="6083044"/>
            <a:ext cx="473766" cy="36004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13" name="文本框 12">
            <a:extLst>
              <a:ext uri="{FF2B5EF4-FFF2-40B4-BE49-F238E27FC236}">
                <a16:creationId xmlns:a16="http://schemas.microsoft.com/office/drawing/2014/main" id="{5B7F9389-D68A-4909-8677-B3403E2D9C57}"/>
              </a:ext>
            </a:extLst>
          </p:cNvPr>
          <p:cNvSpPr txBox="1"/>
          <p:nvPr/>
        </p:nvSpPr>
        <p:spPr>
          <a:xfrm>
            <a:off x="418616" y="2553674"/>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Discrepancy</a:t>
            </a:r>
            <a:endParaRPr lang="zh-CN" altLang="en-US" sz="2800" b="1" dirty="0">
              <a:solidFill>
                <a:srgbClr val="035F78"/>
              </a:solidFill>
              <a:latin typeface="Bookman Old Style" panose="02050604050505020204" pitchFamily="18" charset="0"/>
            </a:endParaRPr>
          </a:p>
        </p:txBody>
      </p:sp>
      <p:sp>
        <p:nvSpPr>
          <p:cNvPr id="14" name="文本框 13">
            <a:extLst>
              <a:ext uri="{FF2B5EF4-FFF2-40B4-BE49-F238E27FC236}">
                <a16:creationId xmlns:a16="http://schemas.microsoft.com/office/drawing/2014/main" id="{25D233E6-676D-4C4A-A0D9-BC2576EB5671}"/>
              </a:ext>
            </a:extLst>
          </p:cNvPr>
          <p:cNvSpPr txBox="1"/>
          <p:nvPr/>
        </p:nvSpPr>
        <p:spPr>
          <a:xfrm>
            <a:off x="418616" y="1435402"/>
            <a:ext cx="11354763" cy="1166410"/>
          </a:xfrm>
          <a:prstGeom prst="rect">
            <a:avLst/>
          </a:prstGeom>
          <a:noFill/>
        </p:spPr>
        <p:txBody>
          <a:bodyPr wrap="square">
            <a:spAutoFit/>
          </a:bodyPr>
          <a:lstStyle/>
          <a:p>
            <a:pPr marL="342900" indent="-342900">
              <a:lnSpc>
                <a:spcPct val="120000"/>
              </a:lnSpc>
              <a:buFont typeface="Arial" panose="020B0604020202020204" pitchFamily="34" charset="0"/>
              <a:buChar char="•"/>
            </a:pPr>
            <a:r>
              <a:rPr lang="en-US" altLang="zh-CN" sz="2000" dirty="0">
                <a:latin typeface="Arial" panose="020B0604020202020204" pitchFamily="34" charset="0"/>
                <a:ea typeface="华文楷体" panose="02010600040101010101" pitchFamily="2" charset="-122"/>
                <a:cs typeface="Arial" panose="020B0604020202020204" pitchFamily="34" charset="0"/>
              </a:rPr>
              <a:t>In many situations, we have an </a:t>
            </a:r>
            <a:r>
              <a:rPr lang="en-US" altLang="zh-CN" sz="2000" dirty="0">
                <a:solidFill>
                  <a:srgbClr val="FF0000"/>
                </a:solidFill>
                <a:latin typeface="Arial" panose="020B0604020202020204" pitchFamily="34" charset="0"/>
                <a:ea typeface="华文楷体" panose="02010600040101010101" pitchFamily="2" charset="-122"/>
                <a:cs typeface="Arial" panose="020B0604020202020204" pitchFamily="34" charset="0"/>
              </a:rPr>
              <a:t>empirical</a:t>
            </a:r>
            <a:r>
              <a:rPr lang="en-US" altLang="zh-CN" sz="2000" dirty="0">
                <a:latin typeface="Arial" panose="020B0604020202020204" pitchFamily="34" charset="0"/>
                <a:ea typeface="华文楷体" panose="02010600040101010101" pitchFamily="2" charset="-122"/>
                <a:cs typeface="Arial" panose="020B0604020202020204" pitchFamily="34" charset="0"/>
              </a:rPr>
              <a:t> estimate of the underlying probability distributions.</a:t>
            </a:r>
          </a:p>
          <a:p>
            <a:pPr marL="342900" indent="-342900">
              <a:lnSpc>
                <a:spcPct val="120000"/>
              </a:lnSpc>
              <a:buFont typeface="Arial" panose="020B0604020202020204" pitchFamily="34" charset="0"/>
              <a:buChar char="•"/>
            </a:pPr>
            <a:r>
              <a:rPr lang="en-US" altLang="zh-CN" sz="2000" dirty="0">
                <a:latin typeface="Arial" panose="020B0604020202020204" pitchFamily="34" charset="0"/>
                <a:ea typeface="华文楷体" panose="02010600040101010101" pitchFamily="2" charset="-122"/>
                <a:cs typeface="Arial" panose="020B0604020202020204" pitchFamily="34" charset="0"/>
              </a:rPr>
              <a:t>A natural way to hedge against the distributional ambiguity is to consider a neighborhood of the empirical probability distribution </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0956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14</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Wasserstein distance</a:t>
            </a:r>
            <a:endParaRPr lang="zh-CN" altLang="en-US" sz="2800" b="1" dirty="0">
              <a:solidFill>
                <a:srgbClr val="035F78"/>
              </a:solidFill>
              <a:latin typeface="Bookman Old Style" panose="02050604050505020204" pitchFamily="18" charset="0"/>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0CB5FA9-05DA-453F-BD4B-96B052C42327}"/>
                  </a:ext>
                </a:extLst>
              </p:cNvPr>
              <p:cNvSpPr txBox="1"/>
              <p:nvPr/>
            </p:nvSpPr>
            <p:spPr>
              <a:xfrm>
                <a:off x="418618" y="2446118"/>
                <a:ext cx="10923458" cy="2873607"/>
              </a:xfrm>
              <a:prstGeom prst="rect">
                <a:avLst/>
              </a:prstGeom>
              <a:noFill/>
            </p:spPr>
            <p:txBody>
              <a:bodyPr wrap="square" rtlCol="0">
                <a:spAutoFit/>
              </a:bodyPr>
              <a:lstStyle/>
              <a:p>
                <a:endParaRPr lang="en-US" altLang="zh-CN" dirty="0">
                  <a:solidFill>
                    <a:schemeClr val="tx1"/>
                  </a:solidFill>
                  <a:latin typeface="Arial" panose="020B0604020202020204" pitchFamily="34" charset="0"/>
                  <a:cs typeface="Arial" panose="020B0604020202020204" pitchFamily="34" charset="0"/>
                </a:endParaRPr>
              </a:p>
              <a:p>
                <a:pPr>
                  <a:spcBef>
                    <a:spcPts val="600"/>
                  </a:spcBef>
                </a:pPr>
                <a14:m>
                  <m:oMathPara xmlns:m="http://schemas.openxmlformats.org/officeDocument/2006/math">
                    <m:oMathParaPr>
                      <m:jc m:val="centerGroup"/>
                    </m:oMathParaPr>
                    <m:oMath xmlns:m="http://schemas.openxmlformats.org/officeDocument/2006/math">
                      <m:sSub>
                        <m:sSubPr>
                          <m:ctrlPr>
                            <a:rPr lang="en-US" altLang="zh-CN" sz="2400" i="1" dirty="0">
                              <a:solidFill>
                                <a:schemeClr val="tx1"/>
                              </a:solidFill>
                              <a:latin typeface="Cambria Math" panose="02040503050406030204" pitchFamily="18" charset="0"/>
                            </a:rPr>
                          </m:ctrlPr>
                        </m:sSubPr>
                        <m:e>
                          <m:sSub>
                            <m:sSubPr>
                              <m:ctrlPr>
                                <a:rPr lang="en-US" altLang="zh-CN" sz="2400" i="1">
                                  <a:latin typeface="Cambria Math" panose="02040503050406030204" pitchFamily="18" charset="0"/>
                                </a:rPr>
                              </m:ctrlPr>
                            </m:sSubPr>
                            <m:e>
                              <m:r>
                                <a:rPr lang="en-US" altLang="zh-CN" sz="2400" i="1">
                                  <a:latin typeface="Cambria Math" panose="02040503050406030204" pitchFamily="18" charset="0"/>
                                </a:rPr>
                                <m:t>𝑑</m:t>
                              </m:r>
                            </m:e>
                            <m:sub>
                              <m:r>
                                <a:rPr lang="en-US" altLang="zh-CN" sz="2400" i="1">
                                  <a:latin typeface="Cambria Math" panose="02040503050406030204" pitchFamily="18" charset="0"/>
                                </a:rPr>
                                <m:t>𝑊</m:t>
                              </m:r>
                            </m:sub>
                          </m:sSub>
                          <m:d>
                            <m:dPr>
                              <m:ctrlPr>
                                <a:rPr lang="en-US" altLang="zh-CN" sz="2400" i="1" dirty="0">
                                  <a:solidFill>
                                    <a:schemeClr val="tx1"/>
                                  </a:solidFill>
                                  <a:latin typeface="Cambria Math" panose="02040503050406030204" pitchFamily="18" charset="0"/>
                                </a:rPr>
                              </m:ctrlPr>
                            </m:dPr>
                            <m:e>
                              <m:sSub>
                                <m:sSubPr>
                                  <m:ctrlPr>
                                    <a:rPr lang="en-US" altLang="zh-CN" sz="2400" i="1" dirty="0">
                                      <a:solidFill>
                                        <a:schemeClr val="tx1"/>
                                      </a:solidFill>
                                      <a:latin typeface="Cambria Math" panose="02040503050406030204" pitchFamily="18" charset="0"/>
                                    </a:rPr>
                                  </m:ctrlPr>
                                </m:sSubPr>
                                <m:e>
                                  <m:r>
                                    <a:rPr lang="en-US" altLang="zh-CN" sz="2400" i="1" dirty="0">
                                      <a:solidFill>
                                        <a:schemeClr val="tx1"/>
                                      </a:solidFill>
                                      <a:latin typeface="Cambria Math" panose="02040503050406030204" pitchFamily="18" charset="0"/>
                                    </a:rPr>
                                    <m:t>𝑃</m:t>
                                  </m:r>
                                </m:e>
                                <m:sub>
                                  <m:r>
                                    <a:rPr lang="en-US" altLang="zh-CN" sz="2400" i="1" dirty="0">
                                      <a:solidFill>
                                        <a:schemeClr val="tx1"/>
                                      </a:solidFill>
                                      <a:latin typeface="Cambria Math" panose="02040503050406030204" pitchFamily="18" charset="0"/>
                                    </a:rPr>
                                    <m:t>1</m:t>
                                  </m:r>
                                </m:sub>
                              </m:sSub>
                              <m:r>
                                <a:rPr lang="en-US" altLang="zh-CN" sz="2400" i="1" dirty="0">
                                  <a:solidFill>
                                    <a:schemeClr val="tx1"/>
                                  </a:solidFill>
                                  <a:latin typeface="Cambria Math" panose="02040503050406030204" pitchFamily="18" charset="0"/>
                                </a:rPr>
                                <m:t>,</m:t>
                              </m:r>
                              <m:sSub>
                                <m:sSubPr>
                                  <m:ctrlPr>
                                    <a:rPr lang="en-US" altLang="zh-CN" sz="2400" i="1" dirty="0">
                                      <a:solidFill>
                                        <a:schemeClr val="tx1"/>
                                      </a:solidFill>
                                      <a:latin typeface="Cambria Math" panose="02040503050406030204" pitchFamily="18" charset="0"/>
                                    </a:rPr>
                                  </m:ctrlPr>
                                </m:sSubPr>
                                <m:e>
                                  <m:r>
                                    <a:rPr lang="en-US" altLang="zh-CN" sz="2400" i="1" dirty="0">
                                      <a:solidFill>
                                        <a:schemeClr val="tx1"/>
                                      </a:solidFill>
                                      <a:latin typeface="Cambria Math" panose="02040503050406030204" pitchFamily="18" charset="0"/>
                                    </a:rPr>
                                    <m:t>𝑃</m:t>
                                  </m:r>
                                </m:e>
                                <m:sub>
                                  <m:r>
                                    <a:rPr lang="en-US" altLang="zh-CN" sz="2400" i="1" dirty="0">
                                      <a:solidFill>
                                        <a:schemeClr val="tx1"/>
                                      </a:solidFill>
                                      <a:latin typeface="Cambria Math" panose="02040503050406030204" pitchFamily="18" charset="0"/>
                                    </a:rPr>
                                    <m:t>2</m:t>
                                  </m:r>
                                </m:sub>
                              </m:sSub>
                            </m:e>
                          </m:d>
                          <m:r>
                            <a:rPr lang="en-US" altLang="zh-CN" sz="2400" i="1" dirty="0">
                              <a:solidFill>
                                <a:schemeClr val="tx1"/>
                              </a:solidFill>
                              <a:latin typeface="Cambria Math" panose="02040503050406030204" pitchFamily="18" charset="0"/>
                            </a:rPr>
                            <m:t>=</m:t>
                          </m:r>
                          <m:func>
                            <m:funcPr>
                              <m:ctrlPr>
                                <a:rPr lang="en-US" altLang="zh-CN" sz="2400" i="1" dirty="0">
                                  <a:solidFill>
                                    <a:schemeClr val="tx1"/>
                                  </a:solidFill>
                                  <a:latin typeface="Cambria Math" panose="02040503050406030204" pitchFamily="18" charset="0"/>
                                </a:rPr>
                              </m:ctrlPr>
                            </m:funcPr>
                            <m:fName>
                              <m:limLow>
                                <m:limLowPr>
                                  <m:ctrlPr>
                                    <a:rPr lang="en-US" altLang="zh-CN" sz="2400" i="1" dirty="0">
                                      <a:solidFill>
                                        <a:schemeClr val="tx1"/>
                                      </a:solidFill>
                                      <a:latin typeface="Cambria Math" panose="02040503050406030204" pitchFamily="18" charset="0"/>
                                    </a:rPr>
                                  </m:ctrlPr>
                                </m:limLowPr>
                                <m:e>
                                  <m:r>
                                    <a:rPr lang="en-US" altLang="zh-CN" sz="2400" i="1" dirty="0">
                                      <a:solidFill>
                                        <a:schemeClr val="tx1"/>
                                      </a:solidFill>
                                      <a:latin typeface="Cambria Math" panose="02040503050406030204" pitchFamily="18" charset="0"/>
                                    </a:rPr>
                                    <m:t>𝑖𝑛𝑓</m:t>
                                  </m:r>
                                </m:e>
                                <m:lim>
                                  <m:r>
                                    <a:rPr lang="zh-CN" altLang="en-US" sz="2400" i="1" dirty="0">
                                      <a:solidFill>
                                        <a:schemeClr val="tx1"/>
                                      </a:solidFill>
                                      <a:latin typeface="Cambria Math" panose="02040503050406030204" pitchFamily="18" charset="0"/>
                                    </a:rPr>
                                    <m:t>𝛾</m:t>
                                  </m:r>
                                  <m:r>
                                    <a:rPr lang="en-US" altLang="zh-CN" sz="2400" i="1" dirty="0">
                                      <a:solidFill>
                                        <a:schemeClr val="tx1"/>
                                      </a:solidFill>
                                      <a:latin typeface="Cambria Math" panose="02040503050406030204" pitchFamily="18" charset="0"/>
                                      <a:ea typeface="Cambria Math" panose="02040503050406030204" pitchFamily="18" charset="0"/>
                                    </a:rPr>
                                    <m:t>~</m:t>
                                  </m:r>
                                  <m:r>
                                    <a:rPr lang="en-US" altLang="zh-CN" sz="2400" i="1">
                                      <a:solidFill>
                                        <a:schemeClr val="tx1"/>
                                      </a:solidFill>
                                      <a:latin typeface="Cambria Math" panose="02040503050406030204" pitchFamily="18" charset="0"/>
                                      <a:ea typeface="Cambria Math" panose="02040503050406030204" pitchFamily="18" charset="0"/>
                                    </a:rPr>
                                    <m:t>∏(</m:t>
                                  </m:r>
                                  <m:sSub>
                                    <m:sSubPr>
                                      <m:ctrlPr>
                                        <a:rPr lang="en-US" altLang="zh-CN" sz="2400" i="1">
                                          <a:solidFill>
                                            <a:schemeClr val="tx1"/>
                                          </a:solidFill>
                                          <a:latin typeface="Cambria Math" panose="02040503050406030204" pitchFamily="18" charset="0"/>
                                          <a:ea typeface="Cambria Math" panose="02040503050406030204" pitchFamily="18" charset="0"/>
                                        </a:rPr>
                                      </m:ctrlPr>
                                    </m:sSubPr>
                                    <m:e>
                                      <m:r>
                                        <a:rPr lang="en-US" altLang="zh-CN" sz="2400" i="1">
                                          <a:solidFill>
                                            <a:schemeClr val="tx1"/>
                                          </a:solidFill>
                                          <a:latin typeface="Cambria Math" panose="02040503050406030204" pitchFamily="18" charset="0"/>
                                          <a:ea typeface="Cambria Math" panose="02040503050406030204" pitchFamily="18" charset="0"/>
                                        </a:rPr>
                                        <m:t>𝑃</m:t>
                                      </m:r>
                                    </m:e>
                                    <m:sub>
                                      <m:r>
                                        <a:rPr lang="en-US" altLang="zh-CN" sz="2400" i="1">
                                          <a:solidFill>
                                            <a:schemeClr val="tx1"/>
                                          </a:solidFill>
                                          <a:latin typeface="Cambria Math" panose="02040503050406030204" pitchFamily="18" charset="0"/>
                                          <a:ea typeface="Cambria Math" panose="02040503050406030204" pitchFamily="18" charset="0"/>
                                        </a:rPr>
                                        <m:t>1</m:t>
                                      </m:r>
                                    </m:sub>
                                  </m:sSub>
                                  <m:r>
                                    <a:rPr lang="en-US" altLang="zh-CN" sz="2400" i="1">
                                      <a:solidFill>
                                        <a:schemeClr val="tx1"/>
                                      </a:solidFill>
                                      <a:latin typeface="Cambria Math" panose="02040503050406030204" pitchFamily="18" charset="0"/>
                                      <a:ea typeface="Cambria Math" panose="02040503050406030204" pitchFamily="18" charset="0"/>
                                    </a:rPr>
                                    <m:t>,</m:t>
                                  </m:r>
                                  <m:sSub>
                                    <m:sSubPr>
                                      <m:ctrlPr>
                                        <a:rPr lang="en-US" altLang="zh-CN" sz="2400" i="1">
                                          <a:solidFill>
                                            <a:schemeClr val="tx1"/>
                                          </a:solidFill>
                                          <a:latin typeface="Cambria Math" panose="02040503050406030204" pitchFamily="18" charset="0"/>
                                          <a:ea typeface="Cambria Math" panose="02040503050406030204" pitchFamily="18" charset="0"/>
                                        </a:rPr>
                                      </m:ctrlPr>
                                    </m:sSubPr>
                                    <m:e>
                                      <m:r>
                                        <a:rPr lang="en-US" altLang="zh-CN" sz="2400" i="1">
                                          <a:solidFill>
                                            <a:schemeClr val="tx1"/>
                                          </a:solidFill>
                                          <a:latin typeface="Cambria Math" panose="02040503050406030204" pitchFamily="18" charset="0"/>
                                          <a:ea typeface="Cambria Math" panose="02040503050406030204" pitchFamily="18" charset="0"/>
                                        </a:rPr>
                                        <m:t>𝑃</m:t>
                                      </m:r>
                                    </m:e>
                                    <m:sub>
                                      <m:r>
                                        <a:rPr lang="en-US" altLang="zh-CN" sz="2400" i="1">
                                          <a:solidFill>
                                            <a:schemeClr val="tx1"/>
                                          </a:solidFill>
                                          <a:latin typeface="Cambria Math" panose="02040503050406030204" pitchFamily="18" charset="0"/>
                                          <a:ea typeface="Cambria Math" panose="02040503050406030204" pitchFamily="18" charset="0"/>
                                        </a:rPr>
                                        <m:t>2</m:t>
                                      </m:r>
                                    </m:sub>
                                  </m:sSub>
                                  <m:r>
                                    <a:rPr lang="en-US" altLang="zh-CN" sz="2400" i="1">
                                      <a:solidFill>
                                        <a:schemeClr val="tx1"/>
                                      </a:solidFill>
                                      <a:latin typeface="Cambria Math" panose="02040503050406030204" pitchFamily="18" charset="0"/>
                                      <a:ea typeface="Cambria Math" panose="02040503050406030204" pitchFamily="18" charset="0"/>
                                    </a:rPr>
                                    <m:t>)</m:t>
                                  </m:r>
                                </m:lim>
                              </m:limLow>
                            </m:fName>
                            <m:e>
                              <m:r>
                                <a:rPr lang="zh-CN" altLang="en-US" sz="2400" i="1" dirty="0">
                                  <a:solidFill>
                                    <a:schemeClr val="tx1"/>
                                  </a:solidFill>
                                  <a:latin typeface="Cambria Math" panose="02040503050406030204" pitchFamily="18" charset="0"/>
                                </a:rPr>
                                <m:t>𝔼</m:t>
                              </m:r>
                            </m:e>
                          </m:func>
                        </m:e>
                        <m:sub>
                          <m:r>
                            <a:rPr lang="en-US" altLang="zh-CN" sz="2400" i="1" dirty="0">
                              <a:solidFill>
                                <a:schemeClr val="tx1"/>
                              </a:solidFill>
                              <a:latin typeface="Cambria Math" panose="02040503050406030204" pitchFamily="18" charset="0"/>
                            </a:rPr>
                            <m:t>(</m:t>
                          </m:r>
                          <m:r>
                            <a:rPr lang="en-US" altLang="zh-CN" sz="2400" i="1" dirty="0">
                              <a:solidFill>
                                <a:schemeClr val="tx1"/>
                              </a:solidFill>
                              <a:latin typeface="Cambria Math" panose="02040503050406030204" pitchFamily="18" charset="0"/>
                            </a:rPr>
                            <m:t>𝑥</m:t>
                          </m:r>
                          <m:r>
                            <a:rPr lang="en-US" altLang="zh-CN" sz="2400" i="1" dirty="0">
                              <a:solidFill>
                                <a:schemeClr val="tx1"/>
                              </a:solidFill>
                              <a:latin typeface="Cambria Math" panose="02040503050406030204" pitchFamily="18" charset="0"/>
                            </a:rPr>
                            <m:t>,</m:t>
                          </m:r>
                          <m:r>
                            <a:rPr lang="en-US" altLang="zh-CN" sz="2400" i="1" dirty="0">
                              <a:solidFill>
                                <a:schemeClr val="tx1"/>
                              </a:solidFill>
                              <a:latin typeface="Cambria Math" panose="02040503050406030204" pitchFamily="18" charset="0"/>
                            </a:rPr>
                            <m:t>𝑦</m:t>
                          </m:r>
                          <m:r>
                            <a:rPr lang="en-US" altLang="zh-CN" sz="2400" i="1" dirty="0">
                              <a:solidFill>
                                <a:schemeClr val="tx1"/>
                              </a:solidFill>
                              <a:latin typeface="Cambria Math" panose="02040503050406030204" pitchFamily="18" charset="0"/>
                            </a:rPr>
                            <m:t>)~</m:t>
                          </m:r>
                          <m:r>
                            <a:rPr lang="zh-CN" altLang="en-US" sz="2400" i="1" dirty="0">
                              <a:solidFill>
                                <a:schemeClr val="tx1"/>
                              </a:solidFill>
                              <a:latin typeface="Cambria Math" panose="02040503050406030204" pitchFamily="18" charset="0"/>
                              <a:ea typeface="Cambria Math" panose="02040503050406030204" pitchFamily="18" charset="0"/>
                            </a:rPr>
                            <m:t>𝛾</m:t>
                          </m:r>
                        </m:sub>
                      </m:sSub>
                      <m:r>
                        <a:rPr lang="en-US" altLang="zh-CN" sz="2400" i="1" dirty="0">
                          <a:solidFill>
                            <a:schemeClr val="tx1"/>
                          </a:solidFill>
                          <a:latin typeface="Cambria Math" panose="02040503050406030204" pitchFamily="18" charset="0"/>
                        </a:rPr>
                        <m:t>[</m:t>
                      </m:r>
                      <m:d>
                        <m:dPr>
                          <m:begChr m:val="‖"/>
                          <m:endChr m:val="‖"/>
                          <m:ctrlPr>
                            <a:rPr lang="en-US" altLang="zh-CN" sz="2400" i="1" dirty="0">
                              <a:solidFill>
                                <a:schemeClr val="tx1"/>
                              </a:solidFill>
                              <a:latin typeface="Cambria Math" panose="02040503050406030204" pitchFamily="18" charset="0"/>
                            </a:rPr>
                          </m:ctrlPr>
                        </m:dPr>
                        <m:e>
                          <m:r>
                            <a:rPr lang="en-US" altLang="zh-CN" sz="2400" i="1" dirty="0">
                              <a:solidFill>
                                <a:schemeClr val="tx1"/>
                              </a:solidFill>
                              <a:latin typeface="Cambria Math" panose="02040503050406030204" pitchFamily="18" charset="0"/>
                            </a:rPr>
                            <m:t>𝑥</m:t>
                          </m:r>
                          <m:r>
                            <a:rPr lang="en-US" altLang="zh-CN" sz="2400" i="1" dirty="0">
                              <a:solidFill>
                                <a:schemeClr val="tx1"/>
                              </a:solidFill>
                              <a:latin typeface="Cambria Math" panose="02040503050406030204" pitchFamily="18" charset="0"/>
                            </a:rPr>
                            <m:t>−</m:t>
                          </m:r>
                          <m:r>
                            <a:rPr lang="en-US" altLang="zh-CN" sz="2400" i="1" dirty="0">
                              <a:solidFill>
                                <a:schemeClr val="tx1"/>
                              </a:solidFill>
                              <a:latin typeface="Cambria Math" panose="02040503050406030204" pitchFamily="18" charset="0"/>
                            </a:rPr>
                            <m:t>𝑦</m:t>
                          </m:r>
                        </m:e>
                      </m:d>
                      <m:r>
                        <a:rPr lang="en-US" altLang="zh-CN" sz="2400" i="1" dirty="0">
                          <a:solidFill>
                            <a:schemeClr val="tx1"/>
                          </a:solidFill>
                          <a:latin typeface="Cambria Math" panose="02040503050406030204" pitchFamily="18" charset="0"/>
                        </a:rPr>
                        <m:t>]</m:t>
                      </m:r>
                    </m:oMath>
                  </m:oMathPara>
                </a14:m>
                <a:endParaRPr lang="en-US" altLang="zh-CN" dirty="0">
                  <a:solidFill>
                    <a:schemeClr val="tx1"/>
                  </a:solidFill>
                  <a:latin typeface="Arial" panose="020B0604020202020204" pitchFamily="34" charset="0"/>
                  <a:cs typeface="Arial" panose="020B0604020202020204" pitchFamily="34" charset="0"/>
                </a:endParaRPr>
              </a:p>
              <a:p>
                <a:pPr>
                  <a:spcBef>
                    <a:spcPts val="600"/>
                  </a:spcBef>
                </a:pPr>
                <a:endParaRPr lang="en-US" altLang="zh-CN" dirty="0">
                  <a:solidFill>
                    <a:schemeClr val="tx1"/>
                  </a:solidFill>
                  <a:latin typeface="Arial" panose="020B0604020202020204" pitchFamily="34" charset="0"/>
                  <a:cs typeface="Arial" panose="020B0604020202020204" pitchFamily="34" charset="0"/>
                </a:endParaRPr>
              </a:p>
              <a:p>
                <a:pPr>
                  <a:lnSpc>
                    <a:spcPct val="125000"/>
                  </a:lnSpc>
                </a:pPr>
                <a:r>
                  <a:rPr lang="en-US" altLang="zh-CN" sz="2000" dirty="0">
                    <a:solidFill>
                      <a:schemeClr val="tx1"/>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altLang="zh-CN" sz="2000" i="1" smtClean="0">
                        <a:solidFill>
                          <a:schemeClr val="tx1"/>
                        </a:solidFill>
                        <a:latin typeface="Cambria Math" panose="02040503050406030204" pitchFamily="18" charset="0"/>
                        <a:ea typeface="Cambria Math" panose="02040503050406030204" pitchFamily="18" charset="0"/>
                      </a:rPr>
                      <m:t>∏</m:t>
                    </m:r>
                    <m:r>
                      <a:rPr lang="en-US" altLang="zh-CN" sz="2000" b="0" i="1" smtClean="0">
                        <a:solidFill>
                          <a:schemeClr val="tx1"/>
                        </a:solidFill>
                        <a:latin typeface="Cambria Math" panose="02040503050406030204" pitchFamily="18" charset="0"/>
                        <a:ea typeface="Cambria Math" panose="02040503050406030204" pitchFamily="18" charset="0"/>
                      </a:rPr>
                      <m:t>(</m:t>
                    </m:r>
                    <m:sSub>
                      <m:sSubPr>
                        <m:ctrlPr>
                          <a:rPr lang="en-US" altLang="zh-CN" sz="2000" b="0" i="1" smtClean="0">
                            <a:solidFill>
                              <a:schemeClr val="tx1"/>
                            </a:solidFill>
                            <a:latin typeface="Cambria Math" panose="02040503050406030204" pitchFamily="18" charset="0"/>
                            <a:ea typeface="Cambria Math" panose="02040503050406030204" pitchFamily="18" charset="0"/>
                          </a:rPr>
                        </m:ctrlPr>
                      </m:sSubPr>
                      <m:e>
                        <m:r>
                          <a:rPr lang="en-US" altLang="zh-CN" sz="2000" b="0" i="1" smtClean="0">
                            <a:solidFill>
                              <a:schemeClr val="tx1"/>
                            </a:solidFill>
                            <a:latin typeface="Cambria Math" panose="02040503050406030204" pitchFamily="18" charset="0"/>
                            <a:ea typeface="Cambria Math" panose="02040503050406030204" pitchFamily="18" charset="0"/>
                          </a:rPr>
                          <m:t>𝑃</m:t>
                        </m:r>
                      </m:e>
                      <m:sub>
                        <m:r>
                          <a:rPr lang="en-US" altLang="zh-CN" sz="2000" b="0" i="1" smtClean="0">
                            <a:solidFill>
                              <a:schemeClr val="tx1"/>
                            </a:solidFill>
                            <a:latin typeface="Cambria Math" panose="02040503050406030204" pitchFamily="18" charset="0"/>
                            <a:ea typeface="Cambria Math" panose="02040503050406030204" pitchFamily="18" charset="0"/>
                          </a:rPr>
                          <m:t>1</m:t>
                        </m:r>
                      </m:sub>
                    </m:sSub>
                    <m:r>
                      <a:rPr lang="en-US" altLang="zh-CN" sz="2000" b="0" i="1" smtClean="0">
                        <a:solidFill>
                          <a:schemeClr val="tx1"/>
                        </a:solidFill>
                        <a:latin typeface="Cambria Math" panose="02040503050406030204" pitchFamily="18" charset="0"/>
                        <a:ea typeface="Cambria Math" panose="02040503050406030204" pitchFamily="18" charset="0"/>
                      </a:rPr>
                      <m:t>,</m:t>
                    </m:r>
                    <m:sSub>
                      <m:sSubPr>
                        <m:ctrlPr>
                          <a:rPr lang="en-US" altLang="zh-CN" sz="2000" b="0" i="1" smtClean="0">
                            <a:solidFill>
                              <a:schemeClr val="tx1"/>
                            </a:solidFill>
                            <a:latin typeface="Cambria Math" panose="02040503050406030204" pitchFamily="18" charset="0"/>
                            <a:ea typeface="Cambria Math" panose="02040503050406030204" pitchFamily="18" charset="0"/>
                          </a:rPr>
                        </m:ctrlPr>
                      </m:sSubPr>
                      <m:e>
                        <m:r>
                          <a:rPr lang="en-US" altLang="zh-CN" sz="2000" b="0" i="1" smtClean="0">
                            <a:solidFill>
                              <a:schemeClr val="tx1"/>
                            </a:solidFill>
                            <a:latin typeface="Cambria Math" panose="02040503050406030204" pitchFamily="18" charset="0"/>
                            <a:ea typeface="Cambria Math" panose="02040503050406030204" pitchFamily="18" charset="0"/>
                          </a:rPr>
                          <m:t>𝑃</m:t>
                        </m:r>
                      </m:e>
                      <m:sub>
                        <m:r>
                          <a:rPr lang="en-US" altLang="zh-CN" sz="2000" b="0" i="1" smtClean="0">
                            <a:solidFill>
                              <a:schemeClr val="tx1"/>
                            </a:solidFill>
                            <a:latin typeface="Cambria Math" panose="02040503050406030204" pitchFamily="18" charset="0"/>
                            <a:ea typeface="Cambria Math" panose="02040503050406030204" pitchFamily="18" charset="0"/>
                          </a:rPr>
                          <m:t>2</m:t>
                        </m:r>
                      </m:sub>
                    </m:sSub>
                    <m:r>
                      <a:rPr lang="en-US" altLang="zh-CN" sz="2000" b="0" i="1" smtClean="0">
                        <a:solidFill>
                          <a:schemeClr val="tx1"/>
                        </a:solidFill>
                        <a:latin typeface="Cambria Math" panose="02040503050406030204" pitchFamily="18" charset="0"/>
                        <a:ea typeface="Cambria Math" panose="02040503050406030204" pitchFamily="18" charset="0"/>
                      </a:rPr>
                      <m:t>)</m:t>
                    </m:r>
                  </m:oMath>
                </a14:m>
                <a:r>
                  <a:rPr lang="en-US" altLang="zh-CN" sz="2000" dirty="0">
                    <a:solidFill>
                      <a:schemeClr val="tx1"/>
                    </a:solidFill>
                    <a:latin typeface="Arial" panose="020B0604020202020204" pitchFamily="34" charset="0"/>
                    <a:cs typeface="Arial" panose="020B0604020202020204" pitchFamily="34" charset="0"/>
                  </a:rPr>
                  <a:t>: the set of all possible joint distributions of </a:t>
                </a:r>
                <a14:m>
                  <m:oMath xmlns:m="http://schemas.openxmlformats.org/officeDocument/2006/math">
                    <m:sSub>
                      <m:sSubPr>
                        <m:ctrlPr>
                          <a:rPr lang="en-US" altLang="zh-CN" sz="2000" i="1">
                            <a:solidFill>
                              <a:schemeClr val="tx1"/>
                            </a:solidFill>
                            <a:latin typeface="Cambria Math" panose="02040503050406030204" pitchFamily="18" charset="0"/>
                            <a:ea typeface="Cambria Math" panose="02040503050406030204" pitchFamily="18" charset="0"/>
                          </a:rPr>
                        </m:ctrlPr>
                      </m:sSubPr>
                      <m:e>
                        <m:r>
                          <a:rPr lang="en-US" altLang="zh-CN" sz="2000" i="1">
                            <a:solidFill>
                              <a:schemeClr val="tx1"/>
                            </a:solidFill>
                            <a:latin typeface="Cambria Math" panose="02040503050406030204" pitchFamily="18" charset="0"/>
                            <a:ea typeface="Cambria Math" panose="02040503050406030204" pitchFamily="18" charset="0"/>
                          </a:rPr>
                          <m:t>𝑃</m:t>
                        </m:r>
                      </m:e>
                      <m:sub>
                        <m:r>
                          <a:rPr lang="en-US" altLang="zh-CN" sz="2000" i="1">
                            <a:solidFill>
                              <a:schemeClr val="tx1"/>
                            </a:solidFill>
                            <a:latin typeface="Cambria Math" panose="02040503050406030204" pitchFamily="18" charset="0"/>
                            <a:ea typeface="Cambria Math" panose="02040503050406030204" pitchFamily="18" charset="0"/>
                          </a:rPr>
                          <m:t>1</m:t>
                        </m:r>
                      </m:sub>
                    </m:sSub>
                    <m:r>
                      <a:rPr lang="en-US" altLang="zh-CN" sz="2000" b="0" i="1" smtClean="0">
                        <a:solidFill>
                          <a:schemeClr val="tx1"/>
                        </a:solidFill>
                        <a:latin typeface="Cambria Math" panose="02040503050406030204" pitchFamily="18" charset="0"/>
                        <a:ea typeface="Cambria Math" panose="02040503050406030204" pitchFamily="18" charset="0"/>
                      </a:rPr>
                      <m:t> </m:t>
                    </m:r>
                  </m:oMath>
                </a14:m>
                <a:r>
                  <a:rPr lang="en-US" altLang="zh-CN" sz="2000" dirty="0">
                    <a:solidFill>
                      <a:schemeClr val="tx1"/>
                    </a:solidFill>
                    <a:latin typeface="Arial" panose="020B0604020202020204" pitchFamily="34" charset="0"/>
                    <a:ea typeface="Cambria Math" panose="02040503050406030204" pitchFamily="18" charset="0"/>
                    <a:cs typeface="Arial" panose="020B0604020202020204" pitchFamily="34" charset="0"/>
                  </a:rPr>
                  <a:t>and </a:t>
                </a:r>
                <a14:m>
                  <m:oMath xmlns:m="http://schemas.openxmlformats.org/officeDocument/2006/math">
                    <m:sSub>
                      <m:sSubPr>
                        <m:ctrlPr>
                          <a:rPr lang="en-US" altLang="zh-CN" sz="2000" i="1">
                            <a:solidFill>
                              <a:schemeClr val="tx1"/>
                            </a:solidFill>
                            <a:latin typeface="Cambria Math" panose="02040503050406030204" pitchFamily="18" charset="0"/>
                            <a:ea typeface="Cambria Math" panose="02040503050406030204" pitchFamily="18" charset="0"/>
                          </a:rPr>
                        </m:ctrlPr>
                      </m:sSubPr>
                      <m:e>
                        <m:r>
                          <a:rPr lang="en-US" altLang="zh-CN" sz="2000" i="1">
                            <a:solidFill>
                              <a:schemeClr val="tx1"/>
                            </a:solidFill>
                            <a:latin typeface="Cambria Math" panose="02040503050406030204" pitchFamily="18" charset="0"/>
                            <a:ea typeface="Cambria Math" panose="02040503050406030204" pitchFamily="18" charset="0"/>
                          </a:rPr>
                          <m:t>𝑃</m:t>
                        </m:r>
                      </m:e>
                      <m:sub>
                        <m:r>
                          <a:rPr lang="en-US" altLang="zh-CN" sz="2000" i="1">
                            <a:solidFill>
                              <a:schemeClr val="tx1"/>
                            </a:solidFill>
                            <a:latin typeface="Cambria Math" panose="02040503050406030204" pitchFamily="18" charset="0"/>
                            <a:ea typeface="Cambria Math" panose="02040503050406030204" pitchFamily="18" charset="0"/>
                          </a:rPr>
                          <m:t>2</m:t>
                        </m:r>
                      </m:sub>
                    </m:sSub>
                  </m:oMath>
                </a14:m>
                <a:r>
                  <a:rPr lang="en-US" altLang="zh-CN" sz="2000" dirty="0">
                    <a:solidFill>
                      <a:schemeClr val="tx1"/>
                    </a:solidFill>
                    <a:latin typeface="Arial" panose="020B0604020202020204" pitchFamily="34" charset="0"/>
                    <a:cs typeface="Arial" panose="020B0604020202020204" pitchFamily="34" charset="0"/>
                  </a:rPr>
                  <a:t>.</a:t>
                </a:r>
              </a:p>
              <a:p>
                <a:pPr>
                  <a:lnSpc>
                    <a:spcPct val="125000"/>
                  </a:lnSpc>
                </a:pPr>
                <a:r>
                  <a:rPr lang="en-US" altLang="zh-CN" sz="2000" dirty="0">
                    <a:solidFill>
                      <a:schemeClr val="tx1"/>
                    </a:solidFill>
                    <a:latin typeface="Arial" panose="020B0604020202020204" pitchFamily="34" charset="0"/>
                    <a:cs typeface="Arial" panose="020B0604020202020204" pitchFamily="34" charset="0"/>
                  </a:rPr>
                  <a:t>   </a:t>
                </a:r>
                <a14:m>
                  <m:oMath xmlns:m="http://schemas.openxmlformats.org/officeDocument/2006/math">
                    <m:r>
                      <a:rPr lang="en-US" altLang="zh-CN" sz="2000" b="0" i="1" dirty="0" smtClean="0">
                        <a:solidFill>
                          <a:schemeClr val="tx1"/>
                        </a:solidFill>
                        <a:latin typeface="Cambria Math" panose="02040503050406030204" pitchFamily="18" charset="0"/>
                      </a:rPr>
                      <m:t>(</m:t>
                    </m:r>
                    <m:r>
                      <a:rPr lang="en-US" altLang="zh-CN" sz="2000" b="0" i="1" dirty="0" err="1" smtClean="0">
                        <a:solidFill>
                          <a:schemeClr val="tx1"/>
                        </a:solidFill>
                        <a:latin typeface="Cambria Math" panose="02040503050406030204" pitchFamily="18" charset="0"/>
                      </a:rPr>
                      <m:t>𝑥</m:t>
                    </m:r>
                    <m:r>
                      <a:rPr lang="en-US" altLang="zh-CN" sz="2000" b="0" i="1" dirty="0" err="1" smtClean="0">
                        <a:solidFill>
                          <a:schemeClr val="tx1"/>
                        </a:solidFill>
                        <a:latin typeface="Cambria Math" panose="02040503050406030204" pitchFamily="18" charset="0"/>
                      </a:rPr>
                      <m:t>, </m:t>
                    </m:r>
                    <m:r>
                      <a:rPr lang="en-US" altLang="zh-CN" sz="2000" b="0" i="1" dirty="0" err="1" smtClean="0">
                        <a:solidFill>
                          <a:schemeClr val="tx1"/>
                        </a:solidFill>
                        <a:latin typeface="Cambria Math" panose="02040503050406030204" pitchFamily="18" charset="0"/>
                      </a:rPr>
                      <m:t>𝑦</m:t>
                    </m:r>
                    <m:r>
                      <a:rPr lang="en-US" altLang="zh-CN" sz="2000" b="0" i="1" dirty="0" smtClean="0">
                        <a:solidFill>
                          <a:schemeClr val="tx1"/>
                        </a:solidFill>
                        <a:latin typeface="Cambria Math" panose="02040503050406030204" pitchFamily="18" charset="0"/>
                      </a:rPr>
                      <m:t>)</m:t>
                    </m:r>
                    <m:r>
                      <a:rPr lang="en-US" altLang="zh-CN" sz="2000" b="0" i="1" dirty="0" smtClean="0">
                        <a:solidFill>
                          <a:schemeClr val="tx1"/>
                        </a:solidFill>
                        <a:latin typeface="Cambria Math" panose="02040503050406030204" pitchFamily="18" charset="0"/>
                        <a:ea typeface="Cambria Math" panose="02040503050406030204" pitchFamily="18" charset="0"/>
                      </a:rPr>
                      <m:t>~</m:t>
                    </m:r>
                    <m:r>
                      <a:rPr lang="zh-CN" altLang="en-US" sz="2000" b="0" i="1" dirty="0" smtClean="0">
                        <a:solidFill>
                          <a:schemeClr val="tx1"/>
                        </a:solidFill>
                        <a:latin typeface="Cambria Math" panose="02040503050406030204" pitchFamily="18" charset="0"/>
                        <a:ea typeface="Cambria Math" panose="02040503050406030204" pitchFamily="18" charset="0"/>
                      </a:rPr>
                      <m:t>𝛾</m:t>
                    </m:r>
                    <m:r>
                      <a:rPr lang="en-US" altLang="zh-CN" sz="2000" i="1" dirty="0" smtClean="0">
                        <a:solidFill>
                          <a:schemeClr val="tx1"/>
                        </a:solidFill>
                        <a:latin typeface="Cambria Math" panose="02040503050406030204" pitchFamily="18" charset="0"/>
                      </a:rPr>
                      <m:t>: </m:t>
                    </m:r>
                  </m:oMath>
                </a14:m>
                <a:r>
                  <a:rPr lang="en-US" altLang="zh-CN" sz="2000" dirty="0">
                    <a:solidFill>
                      <a:schemeClr val="tx1"/>
                    </a:solidFill>
                    <a:latin typeface="Arial" panose="020B0604020202020204" pitchFamily="34" charset="0"/>
                    <a:cs typeface="Arial" panose="020B0604020202020204" pitchFamily="34" charset="0"/>
                  </a:rPr>
                  <a:t>samples under joint distribution </a:t>
                </a:r>
                <a14:m>
                  <m:oMath xmlns:m="http://schemas.openxmlformats.org/officeDocument/2006/math">
                    <m:r>
                      <a:rPr lang="zh-CN" altLang="en-US" sz="2000" i="1" dirty="0">
                        <a:solidFill>
                          <a:schemeClr val="tx1"/>
                        </a:solidFill>
                        <a:latin typeface="Cambria Math" panose="02040503050406030204" pitchFamily="18" charset="0"/>
                        <a:ea typeface="Cambria Math" panose="02040503050406030204" pitchFamily="18" charset="0"/>
                      </a:rPr>
                      <m:t>𝛾</m:t>
                    </m:r>
                  </m:oMath>
                </a14:m>
                <a:endParaRPr lang="en-US" altLang="zh-CN" sz="2000" dirty="0">
                  <a:solidFill>
                    <a:schemeClr val="tx1"/>
                  </a:solidFill>
                  <a:latin typeface="Arial" panose="020B0604020202020204" pitchFamily="34" charset="0"/>
                  <a:cs typeface="Arial" panose="020B0604020202020204" pitchFamily="34" charset="0"/>
                </a:endParaRPr>
              </a:p>
              <a:p>
                <a:pPr>
                  <a:lnSpc>
                    <a:spcPct val="125000"/>
                  </a:lnSpc>
                </a:pPr>
                <a:r>
                  <a:rPr lang="en-US" altLang="zh-CN" sz="2000" dirty="0">
                    <a:solidFill>
                      <a:schemeClr val="tx1"/>
                    </a:solidFill>
                    <a:latin typeface="Arial" panose="020B0604020202020204" pitchFamily="34" charset="0"/>
                    <a:cs typeface="Arial" panose="020B0604020202020204" pitchFamily="34" charset="0"/>
                  </a:rPr>
                  <a:t>   </a:t>
                </a:r>
                <a14:m>
                  <m:oMath xmlns:m="http://schemas.openxmlformats.org/officeDocument/2006/math">
                    <m:d>
                      <m:dPr>
                        <m:begChr m:val="‖"/>
                        <m:endChr m:val="‖"/>
                        <m:ctrlPr>
                          <a:rPr lang="en-US" altLang="zh-CN" sz="2000" i="1" smtClean="0">
                            <a:solidFill>
                              <a:schemeClr val="tx1"/>
                            </a:solidFill>
                            <a:latin typeface="Cambria Math" panose="02040503050406030204" pitchFamily="18" charset="0"/>
                          </a:rPr>
                        </m:ctrlPr>
                      </m:dPr>
                      <m:e>
                        <m:r>
                          <a:rPr lang="en-US" altLang="zh-CN" sz="2000" b="0" i="1" smtClean="0">
                            <a:solidFill>
                              <a:schemeClr val="tx1"/>
                            </a:solidFill>
                            <a:latin typeface="Cambria Math" panose="02040503050406030204" pitchFamily="18" charset="0"/>
                          </a:rPr>
                          <m:t>𝑥</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𝑦</m:t>
                        </m:r>
                      </m:e>
                    </m:d>
                  </m:oMath>
                </a14:m>
                <a:r>
                  <a:rPr lang="en-US" altLang="zh-CN" sz="2000" dirty="0">
                    <a:solidFill>
                      <a:schemeClr val="tx1"/>
                    </a:solidFill>
                    <a:latin typeface="Arial" panose="020B0604020202020204" pitchFamily="34" charset="0"/>
                    <a:cs typeface="Arial" panose="020B0604020202020204" pitchFamily="34" charset="0"/>
                  </a:rPr>
                  <a:t>: sample distance</a:t>
                </a:r>
              </a:p>
              <a:p>
                <a:pPr>
                  <a:lnSpc>
                    <a:spcPct val="125000"/>
                  </a:lnSpc>
                </a:pPr>
                <a:r>
                  <a:rPr lang="en-US" altLang="zh-CN" sz="20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000" i="1" dirty="0" smtClean="0">
                            <a:solidFill>
                              <a:schemeClr val="tx1"/>
                            </a:solidFill>
                            <a:latin typeface="Cambria Math" panose="02040503050406030204" pitchFamily="18" charset="0"/>
                          </a:rPr>
                        </m:ctrlPr>
                      </m:sSubPr>
                      <m:e>
                        <m:r>
                          <a:rPr lang="zh-CN" altLang="en-US" sz="2000" i="1" dirty="0">
                            <a:solidFill>
                              <a:schemeClr val="tx1"/>
                            </a:solidFill>
                            <a:latin typeface="Cambria Math" panose="02040503050406030204" pitchFamily="18" charset="0"/>
                          </a:rPr>
                          <m:t>𝔼</m:t>
                        </m:r>
                      </m:e>
                      <m:sub>
                        <m:r>
                          <a:rPr lang="en-US" altLang="zh-CN" sz="2000" b="0" i="1" dirty="0" smtClean="0">
                            <a:solidFill>
                              <a:schemeClr val="tx1"/>
                            </a:solidFill>
                            <a:latin typeface="Cambria Math" panose="02040503050406030204" pitchFamily="18" charset="0"/>
                          </a:rPr>
                          <m:t>(</m:t>
                        </m:r>
                        <m:r>
                          <a:rPr lang="en-US" altLang="zh-CN" sz="2000" b="0" i="1" dirty="0" smtClean="0">
                            <a:solidFill>
                              <a:schemeClr val="tx1"/>
                            </a:solidFill>
                            <a:latin typeface="Cambria Math" panose="02040503050406030204" pitchFamily="18" charset="0"/>
                          </a:rPr>
                          <m:t>𝑥</m:t>
                        </m:r>
                        <m:r>
                          <a:rPr lang="en-US" altLang="zh-CN" sz="2000" b="0" i="1" dirty="0" smtClean="0">
                            <a:solidFill>
                              <a:schemeClr val="tx1"/>
                            </a:solidFill>
                            <a:latin typeface="Cambria Math" panose="02040503050406030204" pitchFamily="18" charset="0"/>
                          </a:rPr>
                          <m:t>,</m:t>
                        </m:r>
                        <m:r>
                          <a:rPr lang="en-US" altLang="zh-CN" sz="2000" b="0" i="1" dirty="0" smtClean="0">
                            <a:solidFill>
                              <a:schemeClr val="tx1"/>
                            </a:solidFill>
                            <a:latin typeface="Cambria Math" panose="02040503050406030204" pitchFamily="18" charset="0"/>
                          </a:rPr>
                          <m:t>𝑦</m:t>
                        </m:r>
                        <m:r>
                          <a:rPr lang="en-US" altLang="zh-CN" sz="2000" b="0" i="1" dirty="0" smtClean="0">
                            <a:solidFill>
                              <a:schemeClr val="tx1"/>
                            </a:solidFill>
                            <a:latin typeface="Cambria Math" panose="02040503050406030204" pitchFamily="18" charset="0"/>
                          </a:rPr>
                          <m:t>)~</m:t>
                        </m:r>
                        <m:r>
                          <a:rPr lang="zh-CN" altLang="en-US" sz="2000" b="0" i="1" dirty="0" smtClean="0">
                            <a:solidFill>
                              <a:schemeClr val="tx1"/>
                            </a:solidFill>
                            <a:latin typeface="Cambria Math" panose="02040503050406030204" pitchFamily="18" charset="0"/>
                            <a:ea typeface="Cambria Math" panose="02040503050406030204" pitchFamily="18" charset="0"/>
                          </a:rPr>
                          <m:t>𝛾</m:t>
                        </m:r>
                      </m:sub>
                    </m:sSub>
                    <m:r>
                      <a:rPr lang="en-US" altLang="zh-CN" sz="2000" i="1" dirty="0" smtClean="0">
                        <a:solidFill>
                          <a:schemeClr val="tx1"/>
                        </a:solidFill>
                        <a:latin typeface="Cambria Math" panose="02040503050406030204" pitchFamily="18" charset="0"/>
                      </a:rPr>
                      <m:t>[</m:t>
                    </m:r>
                    <m:d>
                      <m:dPr>
                        <m:begChr m:val="‖"/>
                        <m:endChr m:val="‖"/>
                        <m:ctrlPr>
                          <a:rPr lang="en-US" altLang="zh-CN" sz="2000" i="1" dirty="0" smtClean="0">
                            <a:solidFill>
                              <a:schemeClr val="tx1"/>
                            </a:solidFill>
                            <a:latin typeface="Cambria Math" panose="02040503050406030204" pitchFamily="18" charset="0"/>
                          </a:rPr>
                        </m:ctrlPr>
                      </m:dPr>
                      <m:e>
                        <m:r>
                          <a:rPr lang="en-US" altLang="zh-CN" sz="2000" i="1" dirty="0" smtClean="0">
                            <a:solidFill>
                              <a:schemeClr val="tx1"/>
                            </a:solidFill>
                            <a:latin typeface="Cambria Math" panose="02040503050406030204" pitchFamily="18" charset="0"/>
                          </a:rPr>
                          <m:t>𝑥</m:t>
                        </m:r>
                        <m:r>
                          <a:rPr lang="en-US" altLang="zh-CN" sz="2000" i="1" dirty="0" smtClean="0">
                            <a:solidFill>
                              <a:schemeClr val="tx1"/>
                            </a:solidFill>
                            <a:latin typeface="Cambria Math" panose="02040503050406030204" pitchFamily="18" charset="0"/>
                          </a:rPr>
                          <m:t>−</m:t>
                        </m:r>
                        <m:r>
                          <a:rPr lang="en-US" altLang="zh-CN" sz="2000" i="1" dirty="0" smtClean="0">
                            <a:solidFill>
                              <a:schemeClr val="tx1"/>
                            </a:solidFill>
                            <a:latin typeface="Cambria Math" panose="02040503050406030204" pitchFamily="18" charset="0"/>
                          </a:rPr>
                          <m:t>𝑦</m:t>
                        </m:r>
                      </m:e>
                    </m:d>
                    <m:r>
                      <a:rPr lang="en-US" altLang="zh-CN" sz="2000" b="0" i="1" dirty="0" smtClean="0">
                        <a:solidFill>
                          <a:schemeClr val="tx1"/>
                        </a:solidFill>
                        <a:latin typeface="Cambria Math" panose="02040503050406030204" pitchFamily="18" charset="0"/>
                      </a:rPr>
                      <m:t>]</m:t>
                    </m:r>
                  </m:oMath>
                </a14:m>
                <a:r>
                  <a:rPr lang="en-US" altLang="zh-CN" sz="2000" dirty="0">
                    <a:solidFill>
                      <a:schemeClr val="tx1"/>
                    </a:solidFill>
                    <a:latin typeface="Arial" panose="020B0604020202020204" pitchFamily="34" charset="0"/>
                    <a:cs typeface="Arial" panose="020B0604020202020204" pitchFamily="34" charset="0"/>
                  </a:rPr>
                  <a:t>: expectation of distance for sample </a:t>
                </a:r>
                <a14:m>
                  <m:oMath xmlns:m="http://schemas.openxmlformats.org/officeDocument/2006/math">
                    <m:r>
                      <a:rPr lang="en-US" altLang="zh-CN" sz="2000" i="1" dirty="0">
                        <a:solidFill>
                          <a:schemeClr val="tx1"/>
                        </a:solidFill>
                        <a:latin typeface="Cambria Math" panose="02040503050406030204" pitchFamily="18" charset="0"/>
                      </a:rPr>
                      <m:t>𝑥</m:t>
                    </m:r>
                  </m:oMath>
                </a14:m>
                <a:r>
                  <a:rPr lang="en-US" altLang="zh-CN" sz="2000" dirty="0">
                    <a:solidFill>
                      <a:schemeClr val="tx1"/>
                    </a:solidFill>
                    <a:latin typeface="Arial" panose="020B0604020202020204" pitchFamily="34" charset="0"/>
                    <a:cs typeface="Arial" panose="020B0604020202020204" pitchFamily="34" charset="0"/>
                  </a:rPr>
                  <a:t> and </a:t>
                </a:r>
                <a14:m>
                  <m:oMath xmlns:m="http://schemas.openxmlformats.org/officeDocument/2006/math">
                    <m:r>
                      <a:rPr lang="en-US" altLang="zh-CN" sz="2000" i="1" dirty="0">
                        <a:solidFill>
                          <a:schemeClr val="tx1"/>
                        </a:solidFill>
                        <a:latin typeface="Cambria Math" panose="02040503050406030204" pitchFamily="18" charset="0"/>
                      </a:rPr>
                      <m:t>𝑦</m:t>
                    </m:r>
                  </m:oMath>
                </a14:m>
                <a:r>
                  <a:rPr lang="en-US" altLang="zh-CN" sz="2000" dirty="0">
                    <a:solidFill>
                      <a:schemeClr val="tx1"/>
                    </a:solidFill>
                    <a:latin typeface="Arial" panose="020B0604020202020204" pitchFamily="34" charset="0"/>
                    <a:cs typeface="Arial" panose="020B0604020202020204" pitchFamily="34" charset="0"/>
                  </a:rPr>
                  <a:t> under joint  distribution </a:t>
                </a:r>
                <a14:m>
                  <m:oMath xmlns:m="http://schemas.openxmlformats.org/officeDocument/2006/math">
                    <m:r>
                      <a:rPr lang="zh-CN" altLang="en-US" sz="2000" i="1" dirty="0">
                        <a:solidFill>
                          <a:schemeClr val="tx1"/>
                        </a:solidFill>
                        <a:latin typeface="Cambria Math" panose="02040503050406030204" pitchFamily="18" charset="0"/>
                        <a:ea typeface="Cambria Math" panose="02040503050406030204" pitchFamily="18" charset="0"/>
                      </a:rPr>
                      <m:t>𝛾</m:t>
                    </m:r>
                  </m:oMath>
                </a14:m>
                <a:endParaRPr lang="en-US" altLang="zh-CN" sz="2000" dirty="0">
                  <a:solidFill>
                    <a:schemeClr val="tx1"/>
                  </a:solidFill>
                  <a:latin typeface="Arial" panose="020B0604020202020204" pitchFamily="34" charset="0"/>
                  <a:cs typeface="Arial" panose="020B0604020202020204" pitchFamily="34" charset="0"/>
                </a:endParaRPr>
              </a:p>
            </p:txBody>
          </p:sp>
        </mc:Choice>
        <mc:Fallback xmlns="">
          <p:sp>
            <p:nvSpPr>
              <p:cNvPr id="13" name="文本框 12">
                <a:extLst>
                  <a:ext uri="{FF2B5EF4-FFF2-40B4-BE49-F238E27FC236}">
                    <a16:creationId xmlns:a16="http://schemas.microsoft.com/office/drawing/2014/main" id="{70CB5FA9-05DA-453F-BD4B-96B052C42327}"/>
                  </a:ext>
                </a:extLst>
              </p:cNvPr>
              <p:cNvSpPr txBox="1">
                <a:spLocks noRot="1" noChangeAspect="1" noMove="1" noResize="1" noEditPoints="1" noAdjustHandles="1" noChangeArrowheads="1" noChangeShapeType="1" noTextEdit="1"/>
              </p:cNvSpPr>
              <p:nvPr/>
            </p:nvSpPr>
            <p:spPr>
              <a:xfrm>
                <a:off x="418618" y="2446118"/>
                <a:ext cx="10923458" cy="2873607"/>
              </a:xfrm>
              <a:prstGeom prst="rect">
                <a:avLst/>
              </a:prstGeom>
              <a:blipFill>
                <a:blip r:embed="rId3"/>
                <a:stretch>
                  <a:fillRect b="-1695"/>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1E9B02AA-0FB1-412C-A35C-CDAE4BBD227E}"/>
              </a:ext>
            </a:extLst>
          </p:cNvPr>
          <p:cNvSpPr txBox="1"/>
          <p:nvPr/>
        </p:nvSpPr>
        <p:spPr>
          <a:xfrm>
            <a:off x="418618" y="1461232"/>
            <a:ext cx="11468582" cy="400110"/>
          </a:xfrm>
          <a:prstGeom prst="rect">
            <a:avLst/>
          </a:prstGeom>
          <a:noFill/>
        </p:spPr>
        <p:txBody>
          <a:bodyPr wrap="square">
            <a:spAutoFit/>
          </a:bodyPr>
          <a:lstStyle/>
          <a:p>
            <a:r>
              <a:rPr lang="en-US" altLang="zh-CN" sz="2000" dirty="0">
                <a:solidFill>
                  <a:schemeClr val="tx1"/>
                </a:solidFill>
                <a:latin typeface="Arial" panose="020B0604020202020204" pitchFamily="34" charset="0"/>
                <a:cs typeface="Arial" panose="020B0604020202020204" pitchFamily="34" charset="0"/>
              </a:rPr>
              <a:t>used to measure the distance between two distributions.</a:t>
            </a:r>
            <a:endParaRPr lang="zh-CN" altLang="en-US" sz="2000" dirty="0"/>
          </a:p>
        </p:txBody>
      </p:sp>
      <p:sp>
        <p:nvSpPr>
          <p:cNvPr id="19" name="文本框 18">
            <a:extLst>
              <a:ext uri="{FF2B5EF4-FFF2-40B4-BE49-F238E27FC236}">
                <a16:creationId xmlns:a16="http://schemas.microsoft.com/office/drawing/2014/main" id="{3584D2DD-A813-4D37-914C-B0116A8378DC}"/>
              </a:ext>
            </a:extLst>
          </p:cNvPr>
          <p:cNvSpPr txBox="1"/>
          <p:nvPr/>
        </p:nvSpPr>
        <p:spPr>
          <a:xfrm>
            <a:off x="418618" y="1953675"/>
            <a:ext cx="6094070" cy="400110"/>
          </a:xfrm>
          <a:prstGeom prst="rect">
            <a:avLst/>
          </a:prstGeom>
          <a:noFill/>
        </p:spPr>
        <p:txBody>
          <a:bodyPr wrap="square">
            <a:spAutoFit/>
          </a:bodyPr>
          <a:lstStyle/>
          <a:p>
            <a:pPr>
              <a:spcBef>
                <a:spcPts val="600"/>
              </a:spcBef>
            </a:pPr>
            <a:r>
              <a:rPr lang="en-US" altLang="zh-CN" sz="2000" b="1" dirty="0">
                <a:solidFill>
                  <a:schemeClr val="tx1"/>
                </a:solidFill>
                <a:latin typeface="Arial" panose="020B0604020202020204" pitchFamily="34" charset="0"/>
                <a:cs typeface="Arial" panose="020B0604020202020204" pitchFamily="34" charset="0"/>
              </a:rPr>
              <a:t>Definition:</a:t>
            </a:r>
          </a:p>
        </p:txBody>
      </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DDD28C33-FEF0-4EE9-AC6A-80BF0F8FAEF4}"/>
                  </a:ext>
                </a:extLst>
              </p:cNvPr>
              <p:cNvSpPr txBox="1"/>
              <p:nvPr/>
            </p:nvSpPr>
            <p:spPr>
              <a:xfrm>
                <a:off x="634270" y="5652217"/>
                <a:ext cx="10923457" cy="400110"/>
              </a:xfrm>
              <a:prstGeom prst="rect">
                <a:avLst/>
              </a:prstGeom>
              <a:noFill/>
            </p:spPr>
            <p:txBody>
              <a:bodyPr wrap="square">
                <a:spAutoFit/>
              </a:bodyPr>
              <a:lstStyle/>
              <a:p>
                <a:r>
                  <a:rPr lang="en-US" altLang="zh-CN" sz="2000" b="1" dirty="0">
                    <a:solidFill>
                      <a:srgbClr val="FF0000"/>
                    </a:solidFill>
                    <a:latin typeface="Arial" panose="020B0604020202020204" pitchFamily="34" charset="0"/>
                    <a:cs typeface="Arial" panose="020B0604020202020204" pitchFamily="34" charset="0"/>
                  </a:rPr>
                  <a:t>Wasserstein distance of </a:t>
                </a:r>
                <a14:m>
                  <m:oMath xmlns:m="http://schemas.openxmlformats.org/officeDocument/2006/math">
                    <m:sSub>
                      <m:sSubPr>
                        <m:ctrlPr>
                          <a:rPr lang="en-US" altLang="zh-CN" sz="2000" b="1" i="1">
                            <a:solidFill>
                              <a:srgbClr val="FF0000"/>
                            </a:solidFill>
                            <a:latin typeface="Cambria Math" panose="02040503050406030204" pitchFamily="18" charset="0"/>
                            <a:ea typeface="Cambria Math" panose="02040503050406030204" pitchFamily="18" charset="0"/>
                          </a:rPr>
                        </m:ctrlPr>
                      </m:sSubPr>
                      <m:e>
                        <m:r>
                          <a:rPr lang="en-US" altLang="zh-CN" sz="2000" b="1" i="1">
                            <a:solidFill>
                              <a:srgbClr val="FF0000"/>
                            </a:solidFill>
                            <a:latin typeface="Cambria Math" panose="02040503050406030204" pitchFamily="18" charset="0"/>
                            <a:ea typeface="Cambria Math" panose="02040503050406030204" pitchFamily="18" charset="0"/>
                          </a:rPr>
                          <m:t>𝑷</m:t>
                        </m:r>
                      </m:e>
                      <m:sub>
                        <m:r>
                          <a:rPr lang="en-US" altLang="zh-CN" sz="2000" b="1" i="1">
                            <a:solidFill>
                              <a:srgbClr val="FF0000"/>
                            </a:solidFill>
                            <a:latin typeface="Cambria Math" panose="02040503050406030204" pitchFamily="18" charset="0"/>
                            <a:ea typeface="Cambria Math" panose="02040503050406030204" pitchFamily="18" charset="0"/>
                          </a:rPr>
                          <m:t>𝟏</m:t>
                        </m:r>
                      </m:sub>
                    </m:sSub>
                    <m:r>
                      <a:rPr lang="en-US" altLang="zh-CN" sz="2000" b="1" i="1">
                        <a:solidFill>
                          <a:srgbClr val="FF0000"/>
                        </a:solidFill>
                        <a:latin typeface="Cambria Math" panose="02040503050406030204" pitchFamily="18" charset="0"/>
                        <a:ea typeface="Cambria Math" panose="02040503050406030204" pitchFamily="18" charset="0"/>
                      </a:rPr>
                      <m:t> </m:t>
                    </m:r>
                  </m:oMath>
                </a14:m>
                <a:r>
                  <a:rPr lang="en-US" altLang="zh-CN" sz="2000" b="1" dirty="0">
                    <a:solidFill>
                      <a:srgbClr val="FF0000"/>
                    </a:solidFill>
                    <a:latin typeface="Arial" panose="020B0604020202020204" pitchFamily="34" charset="0"/>
                    <a:ea typeface="Cambria Math" panose="02040503050406030204" pitchFamily="18" charset="0"/>
                    <a:cs typeface="Arial" panose="020B0604020202020204" pitchFamily="34" charset="0"/>
                  </a:rPr>
                  <a:t>and </a:t>
                </a:r>
                <a14:m>
                  <m:oMath xmlns:m="http://schemas.openxmlformats.org/officeDocument/2006/math">
                    <m:sSub>
                      <m:sSubPr>
                        <m:ctrlPr>
                          <a:rPr lang="en-US" altLang="zh-CN" sz="2000" b="1" i="1">
                            <a:solidFill>
                              <a:srgbClr val="FF0000"/>
                            </a:solidFill>
                            <a:latin typeface="Cambria Math" panose="02040503050406030204" pitchFamily="18" charset="0"/>
                            <a:ea typeface="Cambria Math" panose="02040503050406030204" pitchFamily="18" charset="0"/>
                          </a:rPr>
                        </m:ctrlPr>
                      </m:sSubPr>
                      <m:e>
                        <m:r>
                          <a:rPr lang="en-US" altLang="zh-CN" sz="2000" b="1" i="1">
                            <a:solidFill>
                              <a:srgbClr val="FF0000"/>
                            </a:solidFill>
                            <a:latin typeface="Cambria Math" panose="02040503050406030204" pitchFamily="18" charset="0"/>
                            <a:ea typeface="Cambria Math" panose="02040503050406030204" pitchFamily="18" charset="0"/>
                          </a:rPr>
                          <m:t>𝑷</m:t>
                        </m:r>
                      </m:e>
                      <m:sub>
                        <m:r>
                          <a:rPr lang="en-US" altLang="zh-CN" sz="2000" b="1" i="1">
                            <a:solidFill>
                              <a:srgbClr val="FF0000"/>
                            </a:solidFill>
                            <a:latin typeface="Cambria Math" panose="02040503050406030204" pitchFamily="18" charset="0"/>
                            <a:ea typeface="Cambria Math" panose="02040503050406030204" pitchFamily="18" charset="0"/>
                          </a:rPr>
                          <m:t>𝟐</m:t>
                        </m:r>
                      </m:sub>
                    </m:sSub>
                  </m:oMath>
                </a14:m>
                <a:r>
                  <a:rPr lang="en-US" altLang="zh-CN" sz="2000" b="1" dirty="0">
                    <a:solidFill>
                      <a:schemeClr val="tx1"/>
                    </a:solidFill>
                    <a:latin typeface="Arial" panose="020B0604020202020204" pitchFamily="34" charset="0"/>
                    <a:cs typeface="Arial" panose="020B0604020202020204" pitchFamily="34" charset="0"/>
                  </a:rPr>
                  <a:t>: </a:t>
                </a:r>
                <a:r>
                  <a:rPr lang="en-US" altLang="zh-CN" sz="2000" dirty="0">
                    <a:solidFill>
                      <a:schemeClr val="tx1"/>
                    </a:solidFill>
                    <a:latin typeface="Arial" panose="020B0604020202020204" pitchFamily="34" charset="0"/>
                    <a:cs typeface="Arial" panose="020B0604020202020204" pitchFamily="34" charset="0"/>
                  </a:rPr>
                  <a:t>the lower bound of this expectation.</a:t>
                </a:r>
              </a:p>
            </p:txBody>
          </p:sp>
        </mc:Choice>
        <mc:Fallback xmlns="">
          <p:sp>
            <p:nvSpPr>
              <p:cNvPr id="20" name="文本框 19">
                <a:extLst>
                  <a:ext uri="{FF2B5EF4-FFF2-40B4-BE49-F238E27FC236}">
                    <a16:creationId xmlns:a16="http://schemas.microsoft.com/office/drawing/2014/main" id="{DDD28C33-FEF0-4EE9-AC6A-80BF0F8FAEF4}"/>
                  </a:ext>
                </a:extLst>
              </p:cNvPr>
              <p:cNvSpPr txBox="1">
                <a:spLocks noRot="1" noChangeAspect="1" noMove="1" noResize="1" noEditPoints="1" noAdjustHandles="1" noChangeArrowheads="1" noChangeShapeType="1" noTextEdit="1"/>
              </p:cNvSpPr>
              <p:nvPr/>
            </p:nvSpPr>
            <p:spPr>
              <a:xfrm>
                <a:off x="634270" y="5652217"/>
                <a:ext cx="10923457" cy="400110"/>
              </a:xfrm>
              <a:prstGeom prst="rect">
                <a:avLst/>
              </a:prstGeom>
              <a:blipFill>
                <a:blip r:embed="rId4"/>
                <a:stretch>
                  <a:fillRect l="-558" t="-6061" b="-2727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48766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15</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Wasserstein distance</a:t>
            </a:r>
            <a:endParaRPr lang="zh-CN" altLang="en-US" sz="2800" b="1" dirty="0">
              <a:solidFill>
                <a:srgbClr val="035F78"/>
              </a:solidFill>
              <a:latin typeface="Bookman Old Style" panose="02050604050505020204" pitchFamily="18" charset="0"/>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537DA16F-118D-4433-82F7-F94CAE2F30BE}"/>
                  </a:ext>
                </a:extLst>
              </p:cNvPr>
              <p:cNvSpPr txBox="1"/>
              <p:nvPr/>
            </p:nvSpPr>
            <p:spPr>
              <a:xfrm>
                <a:off x="418618" y="5034861"/>
                <a:ext cx="5948368" cy="400110"/>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Move mass </a:t>
                </a: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𝑃</m:t>
                        </m:r>
                      </m:e>
                      <m:sub>
                        <m:r>
                          <a:rPr lang="en-US" altLang="zh-CN" sz="2000" i="1">
                            <a:latin typeface="Cambria Math" panose="02040503050406030204" pitchFamily="18" charset="0"/>
                            <a:ea typeface="Cambria Math" panose="02040503050406030204" pitchFamily="18" charset="0"/>
                          </a:rPr>
                          <m:t>1</m:t>
                        </m:r>
                      </m:sub>
                    </m:sSub>
                    <m:r>
                      <a:rPr lang="en-US" altLang="zh-CN" sz="2000" i="1">
                        <a:latin typeface="Cambria Math" panose="02040503050406030204" pitchFamily="18" charset="0"/>
                        <a:ea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 into the shape and position of </a:t>
                </a: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𝑃</m:t>
                        </m:r>
                      </m:e>
                      <m:sub>
                        <m:r>
                          <a:rPr lang="en-US" altLang="zh-CN" sz="2000" i="1">
                            <a:latin typeface="Cambria Math" panose="02040503050406030204" pitchFamily="18" charset="0"/>
                            <a:ea typeface="Cambria Math" panose="02040503050406030204" pitchFamily="18" charset="0"/>
                          </a:rPr>
                          <m:t>2</m:t>
                        </m:r>
                      </m:sub>
                    </m:sSub>
                  </m:oMath>
                </a14:m>
                <a:r>
                  <a:rPr lang="en-US" altLang="zh-CN" sz="2000" dirty="0">
                    <a:latin typeface="Arial" panose="020B0604020202020204" pitchFamily="34" charset="0"/>
                    <a:cs typeface="Arial" panose="020B0604020202020204" pitchFamily="34" charset="0"/>
                  </a:rPr>
                  <a:t>. </a:t>
                </a:r>
              </a:p>
            </p:txBody>
          </p:sp>
        </mc:Choice>
        <mc:Fallback xmlns="">
          <p:sp>
            <p:nvSpPr>
              <p:cNvPr id="9" name="文本框 8">
                <a:extLst>
                  <a:ext uri="{FF2B5EF4-FFF2-40B4-BE49-F238E27FC236}">
                    <a16:creationId xmlns:a16="http://schemas.microsoft.com/office/drawing/2014/main" id="{537DA16F-118D-4433-82F7-F94CAE2F30BE}"/>
                  </a:ext>
                </a:extLst>
              </p:cNvPr>
              <p:cNvSpPr txBox="1">
                <a:spLocks noRot="1" noChangeAspect="1" noMove="1" noResize="1" noEditPoints="1" noAdjustHandles="1" noChangeArrowheads="1" noChangeShapeType="1" noTextEdit="1"/>
              </p:cNvSpPr>
              <p:nvPr/>
            </p:nvSpPr>
            <p:spPr>
              <a:xfrm>
                <a:off x="418618" y="5034861"/>
                <a:ext cx="5948368" cy="400110"/>
              </a:xfrm>
              <a:prstGeom prst="rect">
                <a:avLst/>
              </a:prstGeom>
              <a:blipFill>
                <a:blip r:embed="rId3"/>
                <a:stretch>
                  <a:fillRect l="-1128" t="-7576" b="-2727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60D622AB-A81D-424F-8558-856515A5D99E}"/>
                  </a:ext>
                </a:extLst>
              </p:cNvPr>
              <p:cNvSpPr/>
              <p:nvPr/>
            </p:nvSpPr>
            <p:spPr>
              <a:xfrm>
                <a:off x="418618" y="5808139"/>
                <a:ext cx="11411672" cy="824008"/>
              </a:xfrm>
              <a:prstGeom prst="rect">
                <a:avLst/>
              </a:prstGeom>
            </p:spPr>
            <p:txBody>
              <a:bodyPr wrap="square">
                <a:spAutoFit/>
              </a:bodyPr>
              <a:lstStyle/>
              <a:p>
                <a:pPr>
                  <a:lnSpc>
                    <a:spcPct val="125000"/>
                  </a:lnSpc>
                </a:pPr>
                <a:r>
                  <a:rPr lang="en-US" altLang="zh-CN" sz="2000" dirty="0">
                    <a:latin typeface="Arial" panose="020B0604020202020204" pitchFamily="34" charset="0"/>
                    <a:cs typeface="Arial" panose="020B0604020202020204" pitchFamily="34" charset="0"/>
                  </a:rPr>
                  <a:t>Bulldozing cost : amount of moving soil multiplied by the distance the soil moves. </a:t>
                </a:r>
              </a:p>
              <a:p>
                <a:pPr>
                  <a:lnSpc>
                    <a:spcPct val="125000"/>
                  </a:lnSpc>
                </a:pPr>
                <a:r>
                  <a:rPr lang="en-US" altLang="zh-CN" sz="2000" dirty="0">
                    <a:solidFill>
                      <a:srgbClr val="FF0000"/>
                    </a:solidFill>
                    <a:latin typeface="Arial" panose="020B0604020202020204" pitchFamily="34" charset="0"/>
                    <a:cs typeface="Arial" panose="020B0604020202020204" pitchFamily="34" charset="0"/>
                  </a:rPr>
                  <a:t>Wasserstein distance</a:t>
                </a:r>
                <a:r>
                  <a:rPr lang="en-US" altLang="zh-CN" sz="2000" dirty="0">
                    <a:latin typeface="Arial" panose="020B0604020202020204" pitchFamily="34" charset="0"/>
                    <a:cs typeface="Arial" panose="020B0604020202020204" pitchFamily="34" charset="0"/>
                  </a:rPr>
                  <a:t>: the smallest bulldozing cost from </a:t>
                </a: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𝑃</m:t>
                        </m:r>
                      </m:e>
                      <m:sub>
                        <m:r>
                          <a:rPr lang="en-US" altLang="zh-CN" sz="2000" i="1">
                            <a:latin typeface="Cambria Math" panose="02040503050406030204" pitchFamily="18" charset="0"/>
                            <a:ea typeface="Cambria Math" panose="02040503050406030204" pitchFamily="18" charset="0"/>
                          </a:rPr>
                          <m:t>1</m:t>
                        </m:r>
                      </m:sub>
                    </m:sSub>
                    <m:r>
                      <a:rPr lang="en-US" altLang="zh-CN" sz="2000" b="0" i="0" smtClean="0">
                        <a:latin typeface="Cambria Math" panose="02040503050406030204" pitchFamily="18" charset="0"/>
                        <a:ea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to </a:t>
                </a:r>
                <a14:m>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𝑃</m:t>
                        </m:r>
                      </m:e>
                      <m:sub>
                        <m:r>
                          <a:rPr lang="en-US" altLang="zh-CN" sz="2000" i="1">
                            <a:latin typeface="Cambria Math" panose="02040503050406030204" pitchFamily="18" charset="0"/>
                            <a:ea typeface="Cambria Math" panose="02040503050406030204" pitchFamily="18" charset="0"/>
                          </a:rPr>
                          <m:t>2</m:t>
                        </m:r>
                      </m:sub>
                    </m:sSub>
                  </m:oMath>
                </a14:m>
                <a:r>
                  <a:rPr lang="en-US" altLang="zh-CN" sz="2000" dirty="0">
                    <a:latin typeface="Arial" panose="020B0604020202020204" pitchFamily="34" charset="0"/>
                    <a:cs typeface="Arial" panose="020B0604020202020204" pitchFamily="34" charset="0"/>
                  </a:rPr>
                  <a:t>.</a:t>
                </a:r>
              </a:p>
            </p:txBody>
          </p:sp>
        </mc:Choice>
        <mc:Fallback xmlns="">
          <p:sp>
            <p:nvSpPr>
              <p:cNvPr id="10" name="矩形 9">
                <a:extLst>
                  <a:ext uri="{FF2B5EF4-FFF2-40B4-BE49-F238E27FC236}">
                    <a16:creationId xmlns:a16="http://schemas.microsoft.com/office/drawing/2014/main" id="{60D622AB-A81D-424F-8558-856515A5D99E}"/>
                  </a:ext>
                </a:extLst>
              </p:cNvPr>
              <p:cNvSpPr>
                <a:spLocks noRot="1" noChangeAspect="1" noMove="1" noResize="1" noEditPoints="1" noAdjustHandles="1" noChangeArrowheads="1" noChangeShapeType="1" noTextEdit="1"/>
              </p:cNvSpPr>
              <p:nvPr/>
            </p:nvSpPr>
            <p:spPr>
              <a:xfrm>
                <a:off x="418618" y="5808139"/>
                <a:ext cx="11411672" cy="824008"/>
              </a:xfrm>
              <a:prstGeom prst="rect">
                <a:avLst/>
              </a:prstGeom>
              <a:blipFill>
                <a:blip r:embed="rId4"/>
                <a:stretch>
                  <a:fillRect l="-588" b="-12593"/>
                </a:stretch>
              </a:blipFill>
            </p:spPr>
            <p:txBody>
              <a:bodyPr/>
              <a:lstStyle/>
              <a:p>
                <a:r>
                  <a:rPr lang="zh-CN" altLang="en-US">
                    <a:noFill/>
                  </a:rPr>
                  <a:t> </a:t>
                </a:r>
              </a:p>
            </p:txBody>
          </p:sp>
        </mc:Fallback>
      </mc:AlternateContent>
      <p:grpSp>
        <p:nvGrpSpPr>
          <p:cNvPr id="11" name="组合 10">
            <a:extLst>
              <a:ext uri="{FF2B5EF4-FFF2-40B4-BE49-F238E27FC236}">
                <a16:creationId xmlns:a16="http://schemas.microsoft.com/office/drawing/2014/main" id="{7F7428C7-9D8F-4EEF-9133-531B7FDE2C9C}"/>
              </a:ext>
            </a:extLst>
          </p:cNvPr>
          <p:cNvGrpSpPr/>
          <p:nvPr/>
        </p:nvGrpSpPr>
        <p:grpSpPr>
          <a:xfrm>
            <a:off x="2338709" y="1402577"/>
            <a:ext cx="3486306" cy="1365470"/>
            <a:chOff x="431540" y="2546711"/>
            <a:chExt cx="3486306" cy="1365470"/>
          </a:xfrm>
        </p:grpSpPr>
        <p:pic>
          <p:nvPicPr>
            <p:cNvPr id="12" name="Picture 2">
              <a:extLst>
                <a:ext uri="{FF2B5EF4-FFF2-40B4-BE49-F238E27FC236}">
                  <a16:creationId xmlns:a16="http://schemas.microsoft.com/office/drawing/2014/main" id="{E8417568-DBD7-4340-AB50-71617E3A9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540" y="2546711"/>
              <a:ext cx="3486306" cy="13654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105F4E57-A554-4401-A656-0AC3F1BCC8F1}"/>
                    </a:ext>
                  </a:extLst>
                </p:cNvPr>
                <p:cNvSpPr txBox="1"/>
                <p:nvPr/>
              </p:nvSpPr>
              <p:spPr>
                <a:xfrm>
                  <a:off x="452408" y="2642568"/>
                  <a:ext cx="576064" cy="400110"/>
                </a:xfrm>
                <a:prstGeom prst="rect">
                  <a:avLst/>
                </a:prstGeom>
                <a:solidFill>
                  <a:srgbClr val="FFFFFF"/>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a:latin typeface="Cambria Math" panose="02040503050406030204" pitchFamily="18" charset="0"/>
                                <a:ea typeface="Cambria Math" panose="02040503050406030204" pitchFamily="18" charset="0"/>
                              </a:rPr>
                            </m:ctrlPr>
                          </m:sSubPr>
                          <m:e>
                            <m:r>
                              <a:rPr lang="en-US" altLang="zh-CN" sz="2000" b="1" i="1">
                                <a:latin typeface="Cambria Math" panose="02040503050406030204" pitchFamily="18" charset="0"/>
                                <a:ea typeface="Cambria Math" panose="02040503050406030204" pitchFamily="18" charset="0"/>
                              </a:rPr>
                              <m:t>𝑷</m:t>
                            </m:r>
                          </m:e>
                          <m:sub>
                            <m:r>
                              <a:rPr lang="en-US" altLang="zh-CN" sz="2000" b="1" i="1">
                                <a:latin typeface="Cambria Math" panose="02040503050406030204" pitchFamily="18" charset="0"/>
                                <a:ea typeface="Cambria Math" panose="02040503050406030204" pitchFamily="18" charset="0"/>
                              </a:rPr>
                              <m:t>𝟏</m:t>
                            </m:r>
                          </m:sub>
                        </m:sSub>
                      </m:oMath>
                    </m:oMathPara>
                  </a14:m>
                  <a:endParaRPr lang="en-US" b="1" dirty="0">
                    <a:latin typeface="Arial" panose="020B0604020202020204" pitchFamily="34" charset="0"/>
                    <a:cs typeface="Arial" panose="020B0604020202020204" pitchFamily="34" charset="0"/>
                  </a:endParaRPr>
                </a:p>
              </p:txBody>
            </p:sp>
          </mc:Choice>
          <mc:Fallback xmlns="">
            <p:sp>
              <p:nvSpPr>
                <p:cNvPr id="9" name="文本框 8">
                  <a:extLst>
                    <a:ext uri="{FF2B5EF4-FFF2-40B4-BE49-F238E27FC236}">
                      <a16:creationId xmlns:a16="http://schemas.microsoft.com/office/drawing/2014/main" id="{3A0DFA85-DA90-4BC5-8A6E-4F66B3BAA68C}"/>
                    </a:ext>
                  </a:extLst>
                </p:cNvPr>
                <p:cNvSpPr txBox="1">
                  <a:spLocks noRot="1" noChangeAspect="1" noMove="1" noResize="1" noEditPoints="1" noAdjustHandles="1" noChangeArrowheads="1" noChangeShapeType="1" noTextEdit="1"/>
                </p:cNvSpPr>
                <p:nvPr/>
              </p:nvSpPr>
              <p:spPr>
                <a:xfrm>
                  <a:off x="452408" y="2642568"/>
                  <a:ext cx="576064" cy="400110"/>
                </a:xfrm>
                <a:prstGeom prst="rect">
                  <a:avLst/>
                </a:prstGeom>
                <a:blipFill>
                  <a:blip r:embed="rId6"/>
                  <a:stretch>
                    <a:fillRect b="-4545"/>
                  </a:stretch>
                </a:blipFill>
              </p:spPr>
              <p:txBody>
                <a:bodyPr/>
                <a:lstStyle/>
                <a:p>
                  <a:r>
                    <a:rPr lang="en-US">
                      <a:noFill/>
                    </a:rPr>
                    <a:t> </a:t>
                  </a:r>
                </a:p>
              </p:txBody>
            </p:sp>
          </mc:Fallback>
        </mc:AlternateContent>
      </p:grpSp>
      <p:grpSp>
        <p:nvGrpSpPr>
          <p:cNvPr id="17" name="组合 16">
            <a:extLst>
              <a:ext uri="{FF2B5EF4-FFF2-40B4-BE49-F238E27FC236}">
                <a16:creationId xmlns:a16="http://schemas.microsoft.com/office/drawing/2014/main" id="{8A1BD6F2-65E2-4D3A-8EC2-38B40ED163BC}"/>
              </a:ext>
            </a:extLst>
          </p:cNvPr>
          <p:cNvGrpSpPr/>
          <p:nvPr/>
        </p:nvGrpSpPr>
        <p:grpSpPr>
          <a:xfrm>
            <a:off x="2225824" y="3296728"/>
            <a:ext cx="3486307" cy="1365470"/>
            <a:chOff x="431539" y="3768056"/>
            <a:chExt cx="3486307" cy="1365470"/>
          </a:xfrm>
        </p:grpSpPr>
        <p:pic>
          <p:nvPicPr>
            <p:cNvPr id="18" name="Picture 4">
              <a:extLst>
                <a:ext uri="{FF2B5EF4-FFF2-40B4-BE49-F238E27FC236}">
                  <a16:creationId xmlns:a16="http://schemas.microsoft.com/office/drawing/2014/main" id="{7A815EBA-36A7-4517-8DA5-E5C34C78BF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539" y="3768056"/>
              <a:ext cx="3486307" cy="13654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6F8B25E3-CA20-4BC6-81B2-A63A10F3B55A}"/>
                    </a:ext>
                  </a:extLst>
                </p:cNvPr>
                <p:cNvSpPr txBox="1"/>
                <p:nvPr/>
              </p:nvSpPr>
              <p:spPr>
                <a:xfrm>
                  <a:off x="467544" y="3960138"/>
                  <a:ext cx="576064" cy="400110"/>
                </a:xfrm>
                <a:prstGeom prst="rect">
                  <a:avLst/>
                </a:prstGeom>
                <a:solidFill>
                  <a:srgbClr val="FFFFFF"/>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000" b="1" i="1" smtClean="0">
                                <a:latin typeface="Cambria Math" panose="02040503050406030204" pitchFamily="18" charset="0"/>
                                <a:ea typeface="Cambria Math" panose="02040503050406030204" pitchFamily="18" charset="0"/>
                              </a:rPr>
                            </m:ctrlPr>
                          </m:sSubPr>
                          <m:e>
                            <m:r>
                              <a:rPr lang="en-US" altLang="zh-CN" sz="2000" b="1" i="1">
                                <a:latin typeface="Cambria Math" panose="02040503050406030204" pitchFamily="18" charset="0"/>
                                <a:ea typeface="Cambria Math" panose="02040503050406030204" pitchFamily="18" charset="0"/>
                              </a:rPr>
                              <m:t>𝑷</m:t>
                            </m:r>
                          </m:e>
                          <m:sub>
                            <m:r>
                              <a:rPr lang="en-US" altLang="zh-CN" sz="2000" b="1" i="1" smtClean="0">
                                <a:latin typeface="Cambria Math" panose="02040503050406030204" pitchFamily="18" charset="0"/>
                                <a:ea typeface="Cambria Math" panose="02040503050406030204" pitchFamily="18" charset="0"/>
                              </a:rPr>
                              <m:t>𝟐</m:t>
                            </m:r>
                          </m:sub>
                        </m:sSub>
                      </m:oMath>
                    </m:oMathPara>
                  </a14:m>
                  <a:endParaRPr lang="en-US" b="1" dirty="0">
                    <a:latin typeface="Arial" panose="020B0604020202020204" pitchFamily="34" charset="0"/>
                    <a:cs typeface="Arial" panose="020B0604020202020204" pitchFamily="34" charset="0"/>
                  </a:endParaRPr>
                </a:p>
              </p:txBody>
            </p:sp>
          </mc:Choice>
          <mc:Fallback xmlns="">
            <p:sp>
              <p:nvSpPr>
                <p:cNvPr id="12" name="文本框 11">
                  <a:extLst>
                    <a:ext uri="{FF2B5EF4-FFF2-40B4-BE49-F238E27FC236}">
                      <a16:creationId xmlns:a16="http://schemas.microsoft.com/office/drawing/2014/main" id="{AB445077-3BFE-4142-9E5A-517FA2D4BEFF}"/>
                    </a:ext>
                  </a:extLst>
                </p:cNvPr>
                <p:cNvSpPr txBox="1">
                  <a:spLocks noRot="1" noChangeAspect="1" noMove="1" noResize="1" noEditPoints="1" noAdjustHandles="1" noChangeArrowheads="1" noChangeShapeType="1" noTextEdit="1"/>
                </p:cNvSpPr>
                <p:nvPr/>
              </p:nvSpPr>
              <p:spPr>
                <a:xfrm>
                  <a:off x="467544" y="3960138"/>
                  <a:ext cx="576064" cy="400110"/>
                </a:xfrm>
                <a:prstGeom prst="rect">
                  <a:avLst/>
                </a:prstGeom>
                <a:blipFill>
                  <a:blip r:embed="rId8"/>
                  <a:stretch>
                    <a:fillRect b="-461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矩形 21">
                <a:extLst>
                  <a:ext uri="{FF2B5EF4-FFF2-40B4-BE49-F238E27FC236}">
                    <a16:creationId xmlns:a16="http://schemas.microsoft.com/office/drawing/2014/main" id="{A513ED4E-0C17-4176-AF35-31FAEAD998BD}"/>
                  </a:ext>
                </a:extLst>
              </p:cNvPr>
              <p:cNvSpPr/>
              <p:nvPr/>
            </p:nvSpPr>
            <p:spPr>
              <a:xfrm>
                <a:off x="6806729" y="3978458"/>
                <a:ext cx="4948342" cy="1647118"/>
              </a:xfrm>
              <a:prstGeom prst="rect">
                <a:avLst/>
              </a:prstGeom>
            </p:spPr>
            <p:txBody>
              <a:bodyPr wrap="none">
                <a:spAutoFit/>
              </a:bodyPr>
              <a:lstStyle/>
              <a:p>
                <a:pPr>
                  <a:lnSpc>
                    <a:spcPct val="125000"/>
                  </a:lnSpc>
                </a:pPr>
                <a14:m>
                  <m:oMath xmlns:m="http://schemas.openxmlformats.org/officeDocument/2006/math">
                    <m:r>
                      <a:rPr lang="en-US" altLang="zh-CN" sz="200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𝑃</m:t>
                        </m:r>
                      </m:e>
                      <m:sub>
                        <m:r>
                          <a:rPr lang="en-US" altLang="zh-CN" sz="2000" i="1">
                            <a:latin typeface="Cambria Math" panose="02040503050406030204" pitchFamily="18" charset="0"/>
                            <a:ea typeface="Cambria Math" panose="02040503050406030204" pitchFamily="18" charset="0"/>
                          </a:rPr>
                          <m:t>1</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𝑃</m:t>
                        </m:r>
                      </m:e>
                      <m:sub>
                        <m:r>
                          <a:rPr lang="en-US" altLang="zh-CN" sz="2000" i="1">
                            <a:latin typeface="Cambria Math" panose="02040503050406030204" pitchFamily="18" charset="0"/>
                            <a:ea typeface="Cambria Math" panose="02040503050406030204" pitchFamily="18" charset="0"/>
                          </a:rPr>
                          <m:t>2</m:t>
                        </m:r>
                      </m:sub>
                    </m:sSub>
                    <m:r>
                      <a:rPr lang="en-US" altLang="zh-CN" sz="2000" i="1">
                        <a:latin typeface="Cambria Math" panose="02040503050406030204" pitchFamily="18" charset="0"/>
                        <a:ea typeface="Cambria Math" panose="02040503050406030204" pitchFamily="18" charset="0"/>
                      </a:rPr>
                      <m:t>)</m:t>
                    </m:r>
                  </m:oMath>
                </a14:m>
                <a:r>
                  <a:rPr lang="en-US" altLang="zh-CN" sz="2000" dirty="0">
                    <a:latin typeface="Arial" panose="020B0604020202020204" pitchFamily="34" charset="0"/>
                    <a:cs typeface="Arial" panose="020B0604020202020204" pitchFamily="34" charset="0"/>
                  </a:rPr>
                  <a:t>: transportation plan</a:t>
                </a:r>
              </a:p>
              <a:p>
                <a:pPr>
                  <a:lnSpc>
                    <a:spcPct val="125000"/>
                  </a:lnSpc>
                </a:pPr>
                <a14:m>
                  <m:oMath xmlns:m="http://schemas.openxmlformats.org/officeDocument/2006/math">
                    <m:d>
                      <m:dPr>
                        <m:begChr m:val="‖"/>
                        <m:endChr m:val="‖"/>
                        <m:ctrlPr>
                          <a:rPr lang="en-US" altLang="zh-CN" sz="2000" i="1">
                            <a:latin typeface="Cambria Math" panose="02040503050406030204" pitchFamily="18" charset="0"/>
                          </a:rPr>
                        </m:ctrlPr>
                      </m:dPr>
                      <m:e>
                        <m:r>
                          <a:rPr lang="en-US" altLang="zh-CN" sz="2000" i="1">
                            <a:latin typeface="Cambria Math" panose="02040503050406030204" pitchFamily="18" charset="0"/>
                          </a:rPr>
                          <m:t>𝑥</m:t>
                        </m:r>
                        <m:r>
                          <a:rPr lang="en-US" altLang="zh-CN" sz="2000" i="1">
                            <a:latin typeface="Cambria Math" panose="02040503050406030204" pitchFamily="18" charset="0"/>
                          </a:rPr>
                          <m:t>−</m:t>
                        </m:r>
                        <m:r>
                          <a:rPr lang="en-US" altLang="zh-CN" sz="2000" i="1">
                            <a:latin typeface="Cambria Math" panose="02040503050406030204" pitchFamily="18" charset="0"/>
                          </a:rPr>
                          <m:t>𝑦</m:t>
                        </m:r>
                      </m:e>
                    </m:d>
                  </m:oMath>
                </a14:m>
                <a:r>
                  <a:rPr lang="en-US" altLang="zh-CN" sz="2000" dirty="0">
                    <a:latin typeface="Arial" panose="020B0604020202020204" pitchFamily="34" charset="0"/>
                    <a:cs typeface="Arial" panose="020B0604020202020204" pitchFamily="34" charset="0"/>
                  </a:rPr>
                  <a:t>: distance the soil moves</a:t>
                </a:r>
              </a:p>
              <a:p>
                <a:pPr>
                  <a:lnSpc>
                    <a:spcPct val="125000"/>
                  </a:lnSpc>
                </a:pPr>
                <a14:m>
                  <m:oMath xmlns:m="http://schemas.openxmlformats.org/officeDocument/2006/math">
                    <m:r>
                      <a:rPr lang="en-US" altLang="zh-CN" sz="2000" b="0" i="1" smtClean="0">
                        <a:latin typeface="Cambria Math" panose="02040503050406030204" pitchFamily="18" charset="0"/>
                      </a:rPr>
                      <m:t>𝑌</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𝑥</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𝑦</m:t>
                    </m:r>
                    <m:r>
                      <a:rPr lang="en-US" altLang="zh-CN" sz="2000" b="0" i="1" smtClean="0">
                        <a:latin typeface="Cambria Math" panose="02040503050406030204" pitchFamily="18" charset="0"/>
                      </a:rPr>
                      <m:t>)</m:t>
                    </m:r>
                  </m:oMath>
                </a14:m>
                <a:r>
                  <a:rPr lang="en-US" altLang="zh-CN" sz="2000" dirty="0">
                    <a:latin typeface="Arial" panose="020B0604020202020204" pitchFamily="34" charset="0"/>
                    <a:cs typeface="Arial" panose="020B0604020202020204" pitchFamily="34" charset="0"/>
                  </a:rPr>
                  <a:t>: amount of moving soil from </a:t>
                </a:r>
                <a14:m>
                  <m:oMath xmlns:m="http://schemas.openxmlformats.org/officeDocument/2006/math">
                    <m:r>
                      <a:rPr lang="en-US" altLang="zh-CN" sz="2000" i="1">
                        <a:latin typeface="Cambria Math" panose="02040503050406030204" pitchFamily="18" charset="0"/>
                      </a:rPr>
                      <m:t>𝑥</m:t>
                    </m:r>
                  </m:oMath>
                </a14:m>
                <a:r>
                  <a:rPr lang="en-US" altLang="zh-CN" sz="2000" dirty="0">
                    <a:latin typeface="Arial" panose="020B0604020202020204" pitchFamily="34" charset="0"/>
                    <a:cs typeface="Arial" panose="020B0604020202020204" pitchFamily="34" charset="0"/>
                  </a:rPr>
                  <a:t> to </a:t>
                </a:r>
                <a14:m>
                  <m:oMath xmlns:m="http://schemas.openxmlformats.org/officeDocument/2006/math">
                    <m:r>
                      <a:rPr lang="en-US" altLang="zh-CN" sz="2000" i="1">
                        <a:latin typeface="Cambria Math" panose="02040503050406030204" pitchFamily="18" charset="0"/>
                      </a:rPr>
                      <m:t>𝑦</m:t>
                    </m:r>
                  </m:oMath>
                </a14:m>
                <a:r>
                  <a:rPr lang="en-US" altLang="zh-CN" sz="2000" dirty="0">
                    <a:latin typeface="Arial" panose="020B0604020202020204" pitchFamily="34" charset="0"/>
                    <a:cs typeface="Arial" panose="020B0604020202020204" pitchFamily="34" charset="0"/>
                  </a:rPr>
                  <a:t> </a:t>
                </a:r>
              </a:p>
              <a:p>
                <a:pPr>
                  <a:lnSpc>
                    <a:spcPct val="125000"/>
                  </a:lnSpc>
                </a:pPr>
                <a14:m>
                  <m:oMath xmlns:m="http://schemas.openxmlformats.org/officeDocument/2006/math">
                    <m:sSub>
                      <m:sSubPr>
                        <m:ctrlPr>
                          <a:rPr lang="en-US" altLang="zh-CN" sz="2000" i="1" dirty="0">
                            <a:latin typeface="Cambria Math" panose="02040503050406030204" pitchFamily="18" charset="0"/>
                          </a:rPr>
                        </m:ctrlPr>
                      </m:sSubPr>
                      <m:e>
                        <m:r>
                          <a:rPr lang="zh-CN" altLang="en-US" sz="2000" i="1" dirty="0">
                            <a:latin typeface="Cambria Math" panose="02040503050406030204" pitchFamily="18" charset="0"/>
                          </a:rPr>
                          <m:t>𝔼</m:t>
                        </m:r>
                      </m:e>
                      <m:sub>
                        <m:r>
                          <a:rPr lang="en-US" altLang="zh-CN" sz="2000" i="1" dirty="0">
                            <a:latin typeface="Cambria Math" panose="02040503050406030204" pitchFamily="18" charset="0"/>
                          </a:rPr>
                          <m:t>(</m:t>
                        </m:r>
                        <m:r>
                          <a:rPr lang="en-US" altLang="zh-CN" sz="2000" i="1" dirty="0">
                            <a:latin typeface="Cambria Math" panose="02040503050406030204" pitchFamily="18" charset="0"/>
                          </a:rPr>
                          <m:t>𝑥</m:t>
                        </m:r>
                        <m:r>
                          <a:rPr lang="en-US" altLang="zh-CN" sz="2000" i="1" dirty="0">
                            <a:latin typeface="Cambria Math" panose="02040503050406030204" pitchFamily="18" charset="0"/>
                          </a:rPr>
                          <m:t>,</m:t>
                        </m:r>
                        <m:r>
                          <a:rPr lang="en-US" altLang="zh-CN" sz="2000" i="1" dirty="0">
                            <a:latin typeface="Cambria Math" panose="02040503050406030204" pitchFamily="18" charset="0"/>
                          </a:rPr>
                          <m:t>𝑦</m:t>
                        </m:r>
                        <m:r>
                          <a:rPr lang="en-US" altLang="zh-CN" sz="2000" i="1" dirty="0">
                            <a:latin typeface="Cambria Math" panose="02040503050406030204" pitchFamily="18" charset="0"/>
                          </a:rPr>
                          <m:t>)~</m:t>
                        </m:r>
                        <m:r>
                          <a:rPr lang="zh-CN" altLang="en-US" sz="2000" i="1" dirty="0">
                            <a:latin typeface="Cambria Math" panose="02040503050406030204" pitchFamily="18" charset="0"/>
                            <a:ea typeface="Cambria Math" panose="02040503050406030204" pitchFamily="18" charset="0"/>
                          </a:rPr>
                          <m:t>𝛾</m:t>
                        </m:r>
                      </m:sub>
                    </m:sSub>
                    <m:r>
                      <a:rPr lang="en-US" altLang="zh-CN" sz="2000" i="1" dirty="0">
                        <a:latin typeface="Cambria Math" panose="02040503050406030204" pitchFamily="18" charset="0"/>
                      </a:rPr>
                      <m:t>[</m:t>
                    </m:r>
                    <m:d>
                      <m:dPr>
                        <m:begChr m:val="‖"/>
                        <m:endChr m:val="‖"/>
                        <m:ctrlPr>
                          <a:rPr lang="en-US" altLang="zh-CN" sz="2000" i="1" dirty="0">
                            <a:latin typeface="Cambria Math" panose="02040503050406030204" pitchFamily="18" charset="0"/>
                          </a:rPr>
                        </m:ctrlPr>
                      </m:dPr>
                      <m:e>
                        <m:r>
                          <a:rPr lang="en-US" altLang="zh-CN" sz="2000" i="1" dirty="0">
                            <a:latin typeface="Cambria Math" panose="02040503050406030204" pitchFamily="18" charset="0"/>
                          </a:rPr>
                          <m:t>𝑥</m:t>
                        </m:r>
                        <m:r>
                          <a:rPr lang="en-US" altLang="zh-CN" sz="2000" i="1" dirty="0">
                            <a:latin typeface="Cambria Math" panose="02040503050406030204" pitchFamily="18" charset="0"/>
                          </a:rPr>
                          <m:t>−</m:t>
                        </m:r>
                        <m:r>
                          <a:rPr lang="en-US" altLang="zh-CN" sz="2000" i="1" dirty="0">
                            <a:latin typeface="Cambria Math" panose="02040503050406030204" pitchFamily="18" charset="0"/>
                          </a:rPr>
                          <m:t>𝑦</m:t>
                        </m:r>
                      </m:e>
                    </m:d>
                    <m:r>
                      <a:rPr lang="en-US" altLang="zh-CN" sz="2000" i="1" dirty="0">
                        <a:latin typeface="Cambria Math" panose="02040503050406030204" pitchFamily="18" charset="0"/>
                      </a:rPr>
                      <m:t>]</m:t>
                    </m:r>
                  </m:oMath>
                </a14:m>
                <a:r>
                  <a:rPr lang="en-US" altLang="zh-CN" sz="2000" dirty="0">
                    <a:latin typeface="Arial" panose="020B0604020202020204" pitchFamily="34" charset="0"/>
                    <a:cs typeface="Arial" panose="020B0604020202020204" pitchFamily="34" charset="0"/>
                  </a:rPr>
                  <a:t>: bulldozing cost </a:t>
                </a:r>
                <a:endParaRPr lang="en-US" sz="2000" dirty="0">
                  <a:latin typeface="Arial" panose="020B0604020202020204" pitchFamily="34" charset="0"/>
                  <a:cs typeface="Arial" panose="020B0604020202020204" pitchFamily="34" charset="0"/>
                </a:endParaRPr>
              </a:p>
            </p:txBody>
          </p:sp>
        </mc:Choice>
        <mc:Fallback xmlns="">
          <p:sp>
            <p:nvSpPr>
              <p:cNvPr id="22" name="矩形 21">
                <a:extLst>
                  <a:ext uri="{FF2B5EF4-FFF2-40B4-BE49-F238E27FC236}">
                    <a16:creationId xmlns:a16="http://schemas.microsoft.com/office/drawing/2014/main" id="{A513ED4E-0C17-4176-AF35-31FAEAD998BD}"/>
                  </a:ext>
                </a:extLst>
              </p:cNvPr>
              <p:cNvSpPr>
                <a:spLocks noRot="1" noChangeAspect="1" noMove="1" noResize="1" noEditPoints="1" noAdjustHandles="1" noChangeArrowheads="1" noChangeShapeType="1" noTextEdit="1"/>
              </p:cNvSpPr>
              <p:nvPr/>
            </p:nvSpPr>
            <p:spPr>
              <a:xfrm>
                <a:off x="6806729" y="3978458"/>
                <a:ext cx="4948342" cy="1647118"/>
              </a:xfrm>
              <a:prstGeom prst="rect">
                <a:avLst/>
              </a:prstGeom>
              <a:blipFill>
                <a:blip r:embed="rId9"/>
                <a:stretch>
                  <a:fillRect l="-617" b="-4074"/>
                </a:stretch>
              </a:blipFill>
            </p:spPr>
            <p:txBody>
              <a:bodyPr/>
              <a:lstStyle/>
              <a:p>
                <a:r>
                  <a:rPr lang="zh-CN" altLang="en-US">
                    <a:noFill/>
                  </a:rPr>
                  <a:t> </a:t>
                </a:r>
              </a:p>
            </p:txBody>
          </p:sp>
        </mc:Fallback>
      </mc:AlternateContent>
      <p:sp>
        <p:nvSpPr>
          <p:cNvPr id="23" name="矩形 22">
            <a:extLst>
              <a:ext uri="{FF2B5EF4-FFF2-40B4-BE49-F238E27FC236}">
                <a16:creationId xmlns:a16="http://schemas.microsoft.com/office/drawing/2014/main" id="{870FF993-C7EB-4913-963D-1175570FB742}"/>
              </a:ext>
            </a:extLst>
          </p:cNvPr>
          <p:cNvSpPr/>
          <p:nvPr/>
        </p:nvSpPr>
        <p:spPr bwMode="auto">
          <a:xfrm>
            <a:off x="6806729" y="4030804"/>
            <a:ext cx="4837808" cy="1594772"/>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pic>
        <p:nvPicPr>
          <p:cNvPr id="5" name="图片 4">
            <a:extLst>
              <a:ext uri="{FF2B5EF4-FFF2-40B4-BE49-F238E27FC236}">
                <a16:creationId xmlns:a16="http://schemas.microsoft.com/office/drawing/2014/main" id="{4C950EF2-EF74-4BB5-80F3-954054DC4CDC}"/>
              </a:ext>
            </a:extLst>
          </p:cNvPr>
          <p:cNvPicPr>
            <a:picLocks noChangeAspect="1"/>
          </p:cNvPicPr>
          <p:nvPr/>
        </p:nvPicPr>
        <p:blipFill>
          <a:blip r:embed="rId10"/>
          <a:stretch>
            <a:fillRect/>
          </a:stretch>
        </p:blipFill>
        <p:spPr>
          <a:xfrm>
            <a:off x="6366986" y="1059685"/>
            <a:ext cx="4467225" cy="2533650"/>
          </a:xfrm>
          <a:prstGeom prst="rect">
            <a:avLst/>
          </a:prstGeom>
        </p:spPr>
      </p:pic>
      <p:pic>
        <p:nvPicPr>
          <p:cNvPr id="7" name="图片 6">
            <a:extLst>
              <a:ext uri="{FF2B5EF4-FFF2-40B4-BE49-F238E27FC236}">
                <a16:creationId xmlns:a16="http://schemas.microsoft.com/office/drawing/2014/main" id="{88E7D133-DC1F-4E75-97F1-2FBED8F89375}"/>
              </a:ext>
            </a:extLst>
          </p:cNvPr>
          <p:cNvPicPr>
            <a:picLocks noChangeAspect="1"/>
          </p:cNvPicPr>
          <p:nvPr/>
        </p:nvPicPr>
        <p:blipFill>
          <a:blip r:embed="rId11"/>
          <a:stretch>
            <a:fillRect/>
          </a:stretch>
        </p:blipFill>
        <p:spPr>
          <a:xfrm>
            <a:off x="336931" y="2618486"/>
            <a:ext cx="2000250" cy="1095375"/>
          </a:xfrm>
          <a:prstGeom prst="rect">
            <a:avLst/>
          </a:prstGeom>
        </p:spPr>
      </p:pic>
      <p:sp>
        <p:nvSpPr>
          <p:cNvPr id="8" name="箭头: 下 7">
            <a:extLst>
              <a:ext uri="{FF2B5EF4-FFF2-40B4-BE49-F238E27FC236}">
                <a16:creationId xmlns:a16="http://schemas.microsoft.com/office/drawing/2014/main" id="{C5100D35-909D-4EFC-827D-7434A66236BC}"/>
              </a:ext>
            </a:extLst>
          </p:cNvPr>
          <p:cNvSpPr/>
          <p:nvPr/>
        </p:nvSpPr>
        <p:spPr>
          <a:xfrm>
            <a:off x="3839546" y="2820664"/>
            <a:ext cx="484632" cy="6681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25558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16</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Wasserstein distance</a:t>
            </a:r>
            <a:endParaRPr lang="zh-CN" altLang="en-US" sz="2800" b="1" dirty="0">
              <a:solidFill>
                <a:srgbClr val="035F78"/>
              </a:solidFill>
              <a:latin typeface="Bookman Old Style" panose="02050604050505020204" pitchFamily="18" charset="0"/>
            </a:endParaRP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13894443-D597-459C-BC52-FE96C06D1E73}"/>
                  </a:ext>
                </a:extLst>
              </p:cNvPr>
              <p:cNvSpPr txBox="1"/>
              <p:nvPr/>
            </p:nvSpPr>
            <p:spPr>
              <a:xfrm>
                <a:off x="1955539" y="2427693"/>
                <a:ext cx="8280920" cy="592406"/>
              </a:xfrm>
              <a:prstGeom prst="rect">
                <a:avLst/>
              </a:prstGeom>
              <a:noFill/>
            </p:spPr>
            <p:txBody>
              <a:bodyPr wrap="square" rtlCol="0">
                <a:spAutoFit/>
              </a:bodyPr>
              <a:lstStyle/>
              <a:p>
                <a:r>
                  <a:rPr lang="en-US" altLang="zh-CN" sz="2800" b="0" dirty="0">
                    <a:latin typeface="Arial" panose="020B0604020202020204" pitchFamily="34" charset="0"/>
                    <a:cs typeface="Arial" panose="020B0604020202020204" pitchFamily="34" charset="0"/>
                  </a:rPr>
                  <a:t>                   </a:t>
                </a:r>
                <a14:m>
                  <m:oMath xmlns:m="http://schemas.openxmlformats.org/officeDocument/2006/math">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𝔹</m:t>
                        </m:r>
                      </m:e>
                      <m:sub>
                        <m:r>
                          <a:rPr lang="zh-CN" altLang="en-US" sz="2800" i="1" smtClean="0">
                            <a:latin typeface="Cambria Math" panose="02040503050406030204" pitchFamily="18" charset="0"/>
                          </a:rPr>
                          <m:t>𝜀</m:t>
                        </m:r>
                      </m:sub>
                    </m:sSub>
                    <m:d>
                      <m:dPr>
                        <m:ctrlPr>
                          <a:rPr lang="en-US" altLang="zh-CN" sz="2800" i="1">
                            <a:latin typeface="Cambria Math" panose="02040503050406030204" pitchFamily="18" charset="0"/>
                          </a:rPr>
                        </m:ctrlPr>
                      </m:dPr>
                      <m:e>
                        <m:acc>
                          <m:accPr>
                            <m:chr m:val="̂"/>
                            <m:ctrlPr>
                              <a:rPr lang="en-US" altLang="zh-CN" sz="2800" i="1">
                                <a:latin typeface="Cambria Math" panose="02040503050406030204" pitchFamily="18" charset="0"/>
                              </a:rPr>
                            </m:ctrlPr>
                          </m:acc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𝑃</m:t>
                                </m:r>
                              </m:e>
                              <m:sub>
                                <m:r>
                                  <a:rPr lang="en-US" altLang="zh-CN" sz="2800" i="1">
                                    <a:latin typeface="Cambria Math" panose="02040503050406030204" pitchFamily="18" charset="0"/>
                                  </a:rPr>
                                  <m:t>𝑁</m:t>
                                </m:r>
                              </m:sub>
                            </m:sSub>
                          </m:e>
                        </m:acc>
                      </m:e>
                    </m:d>
                    <m:r>
                      <a:rPr lang="en-US" altLang="zh-CN" sz="2800" i="1">
                        <a:latin typeface="Cambria Math" panose="02040503050406030204" pitchFamily="18" charset="0"/>
                      </a:rPr>
                      <m:t>={</m:t>
                    </m:r>
                    <m:r>
                      <a:rPr lang="en-US" altLang="zh-CN" sz="2800" i="1">
                        <a:latin typeface="Cambria Math" panose="02040503050406030204" pitchFamily="18" charset="0"/>
                      </a:rPr>
                      <m:t>𝑄</m:t>
                    </m:r>
                    <m:r>
                      <a:rPr lang="en-US" altLang="zh-CN" sz="2800" i="1">
                        <a:latin typeface="Cambria Math" panose="02040503050406030204" pitchFamily="18" charset="0"/>
                      </a:rPr>
                      <m:t>:</m:t>
                    </m:r>
                    <m:sSub>
                      <m:sSubPr>
                        <m:ctrlPr>
                          <a:rPr lang="en-US" altLang="zh-CN" sz="2800" b="0" i="1" smtClean="0">
                            <a:latin typeface="Cambria Math" panose="02040503050406030204" pitchFamily="18" charset="0"/>
                          </a:rPr>
                        </m:ctrlPr>
                      </m:sSubPr>
                      <m:e>
                        <m:r>
                          <a:rPr lang="en-US" altLang="zh-CN" sz="2800" i="1">
                            <a:latin typeface="Cambria Math" panose="02040503050406030204" pitchFamily="18" charset="0"/>
                          </a:rPr>
                          <m:t>𝑑</m:t>
                        </m:r>
                      </m:e>
                      <m:sub>
                        <m:r>
                          <a:rPr lang="en-US" altLang="zh-CN" sz="2800" b="0" i="1" smtClean="0">
                            <a:latin typeface="Cambria Math" panose="02040503050406030204" pitchFamily="18" charset="0"/>
                          </a:rPr>
                          <m:t>𝑊</m:t>
                        </m:r>
                      </m:sub>
                    </m:sSub>
                    <m:r>
                      <a:rPr lang="en-US" altLang="zh-CN" sz="2800" i="1" smtClean="0">
                        <a:solidFill>
                          <a:srgbClr val="836967"/>
                        </a:solidFill>
                        <a:latin typeface="Cambria Math" panose="02040503050406030204" pitchFamily="18" charset="0"/>
                      </a:rPr>
                      <m:t> </m:t>
                    </m:r>
                    <m:r>
                      <a:rPr lang="en-US" altLang="zh-CN" sz="2800" i="1">
                        <a:latin typeface="Cambria Math" panose="02040503050406030204" pitchFamily="18" charset="0"/>
                      </a:rPr>
                      <m:t>(</m:t>
                    </m:r>
                    <m:acc>
                      <m:accPr>
                        <m:chr m:val="̂"/>
                        <m:ctrlPr>
                          <a:rPr lang="en-US" altLang="zh-CN" sz="2800" i="1">
                            <a:latin typeface="Cambria Math" panose="02040503050406030204" pitchFamily="18" charset="0"/>
                          </a:rPr>
                        </m:ctrlPr>
                      </m:acc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𝑃</m:t>
                            </m:r>
                          </m:e>
                          <m:sub>
                            <m:r>
                              <a:rPr lang="en-US" altLang="zh-CN" sz="2800" i="1">
                                <a:latin typeface="Cambria Math" panose="02040503050406030204" pitchFamily="18" charset="0"/>
                              </a:rPr>
                              <m:t>𝑁</m:t>
                            </m:r>
                          </m:sub>
                        </m:sSub>
                        <m:r>
                          <a:rPr lang="en-US" altLang="zh-CN" sz="2800" i="1">
                            <a:latin typeface="Cambria Math" panose="02040503050406030204" pitchFamily="18" charset="0"/>
                          </a:rPr>
                          <m:t>,</m:t>
                        </m:r>
                      </m:e>
                    </m:acc>
                    <m:r>
                      <a:rPr lang="en-US" altLang="zh-CN" sz="2800" i="1">
                        <a:latin typeface="Cambria Math" panose="02040503050406030204" pitchFamily="18" charset="0"/>
                      </a:rPr>
                      <m:t>𝑄</m:t>
                    </m:r>
                    <m:r>
                      <a:rPr lang="en-US" altLang="zh-CN" sz="2800" i="1">
                        <a:latin typeface="Cambria Math" panose="02040503050406030204" pitchFamily="18" charset="0"/>
                      </a:rPr>
                      <m:t>)≤</m:t>
                    </m:r>
                    <m:r>
                      <a:rPr lang="zh-CN" altLang="en-US" sz="2800" i="1" dirty="0" smtClean="0">
                        <a:latin typeface="Cambria Math" panose="02040503050406030204" pitchFamily="18" charset="0"/>
                      </a:rPr>
                      <m:t>𝜀</m:t>
                    </m:r>
                    <m:r>
                      <a:rPr lang="en-US" altLang="zh-CN" sz="2800" i="1">
                        <a:latin typeface="Cambria Math" panose="02040503050406030204" pitchFamily="18" charset="0"/>
                      </a:rPr>
                      <m:t>}</m:t>
                    </m:r>
                  </m:oMath>
                </a14:m>
                <a:endParaRPr lang="en-US" altLang="zh-CN" sz="2800" i="1" dirty="0">
                  <a:latin typeface="Cambria Math" panose="02040503050406030204" pitchFamily="18" charset="0"/>
                </a:endParaRPr>
              </a:p>
            </p:txBody>
          </p:sp>
        </mc:Choice>
        <mc:Fallback xmlns="">
          <p:sp>
            <p:nvSpPr>
              <p:cNvPr id="19" name="文本框 18">
                <a:extLst>
                  <a:ext uri="{FF2B5EF4-FFF2-40B4-BE49-F238E27FC236}">
                    <a16:creationId xmlns:a16="http://schemas.microsoft.com/office/drawing/2014/main" id="{13894443-D597-459C-BC52-FE96C06D1E73}"/>
                  </a:ext>
                </a:extLst>
              </p:cNvPr>
              <p:cNvSpPr txBox="1">
                <a:spLocks noRot="1" noChangeAspect="1" noMove="1" noResize="1" noEditPoints="1" noAdjustHandles="1" noChangeArrowheads="1" noChangeShapeType="1" noTextEdit="1"/>
              </p:cNvSpPr>
              <p:nvPr/>
            </p:nvSpPr>
            <p:spPr>
              <a:xfrm>
                <a:off x="1955539" y="2427693"/>
                <a:ext cx="8280920" cy="592406"/>
              </a:xfrm>
              <a:prstGeom prst="rect">
                <a:avLst/>
              </a:prstGeom>
              <a:blipFill>
                <a:blip r:embed="rId3"/>
                <a:stretch>
                  <a:fillRect/>
                </a:stretch>
              </a:blipFill>
            </p:spPr>
            <p:txBody>
              <a:bodyPr/>
              <a:lstStyle/>
              <a:p>
                <a:r>
                  <a:rPr lang="zh-CN" altLang="en-US">
                    <a:noFill/>
                  </a:rPr>
                  <a:t> </a:t>
                </a:r>
              </a:p>
            </p:txBody>
          </p:sp>
        </mc:Fallback>
      </mc:AlternateContent>
      <p:sp>
        <p:nvSpPr>
          <p:cNvPr id="20" name="文本框 19">
            <a:extLst>
              <a:ext uri="{FF2B5EF4-FFF2-40B4-BE49-F238E27FC236}">
                <a16:creationId xmlns:a16="http://schemas.microsoft.com/office/drawing/2014/main" id="{E50C6DC6-0751-431D-845F-F564A53B1980}"/>
              </a:ext>
            </a:extLst>
          </p:cNvPr>
          <p:cNvSpPr txBox="1"/>
          <p:nvPr/>
        </p:nvSpPr>
        <p:spPr>
          <a:xfrm>
            <a:off x="418618" y="1620447"/>
            <a:ext cx="6094070" cy="400110"/>
          </a:xfrm>
          <a:prstGeom prst="rect">
            <a:avLst/>
          </a:prstGeom>
          <a:noFill/>
        </p:spPr>
        <p:txBody>
          <a:bodyPr wrap="square">
            <a:spAutoFit/>
          </a:bodyPr>
          <a:lstStyle/>
          <a:p>
            <a:r>
              <a:rPr lang="en-US" altLang="zh-CN" sz="2000" b="1" dirty="0">
                <a:latin typeface="Arial" panose="020B0604020202020204" pitchFamily="34" charset="0"/>
                <a:cs typeface="Arial" panose="020B0604020202020204" pitchFamily="34" charset="0"/>
              </a:rPr>
              <a:t>Wasserstein distance-based ambiguity set:</a:t>
            </a:r>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802FA80B-D600-43F4-B121-5021EC751A72}"/>
                  </a:ext>
                </a:extLst>
              </p:cNvPr>
              <p:cNvSpPr txBox="1"/>
              <p:nvPr/>
            </p:nvSpPr>
            <p:spPr>
              <a:xfrm>
                <a:off x="418618" y="3429000"/>
                <a:ext cx="11457006" cy="2068643"/>
              </a:xfrm>
              <a:prstGeom prst="rect">
                <a:avLst/>
              </a:prstGeom>
              <a:noFill/>
            </p:spPr>
            <p:txBody>
              <a:bodyPr wrap="square">
                <a:spAutoFit/>
              </a:bodyPr>
              <a:lstStyle/>
              <a:p>
                <a:pPr marL="342900" indent="-342900" algn="just">
                  <a:lnSpc>
                    <a:spcPct val="120000"/>
                  </a:lnSpc>
                  <a:spcBef>
                    <a:spcPts val="4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ambiguity set </a:t>
                </a:r>
                <a14:m>
                  <m:oMath xmlns:m="http://schemas.openxmlformats.org/officeDocument/2006/math">
                    <m:r>
                      <a:rPr lang="en-US" altLang="zh-CN" sz="2000" i="1">
                        <a:latin typeface="Cambria Math" panose="02040503050406030204" pitchFamily="18" charset="0"/>
                      </a:rPr>
                      <m:t>𝑄</m:t>
                    </m:r>
                    <m:r>
                      <a:rPr lang="en-US" altLang="zh-CN" sz="2000" i="1">
                        <a:latin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can be viewed as a </a:t>
                </a:r>
                <a:r>
                  <a:rPr lang="en-US" altLang="zh-CN" sz="2000" dirty="0">
                    <a:solidFill>
                      <a:srgbClr val="FF0000"/>
                    </a:solidFill>
                    <a:latin typeface="Arial" panose="020B0604020202020204" pitchFamily="34" charset="0"/>
                    <a:cs typeface="Arial" panose="020B0604020202020204" pitchFamily="34" charset="0"/>
                  </a:rPr>
                  <a:t>Wasserstein ball</a:t>
                </a:r>
                <a:r>
                  <a:rPr lang="en-US" altLang="zh-CN" sz="2000" dirty="0">
                    <a:latin typeface="Arial" panose="020B0604020202020204" pitchFamily="34" charset="0"/>
                    <a:cs typeface="Arial" panose="020B0604020202020204" pitchFamily="34" charset="0"/>
                  </a:rPr>
                  <a:t> which contains all probability distributions whose Wasserstein distance to the empirical distribution </a:t>
                </a:r>
                <a14:m>
                  <m:oMath xmlns:m="http://schemas.openxmlformats.org/officeDocument/2006/math">
                    <m:acc>
                      <m:accPr>
                        <m:chr m:val="̂"/>
                        <m:ctrlPr>
                          <a:rPr lang="en-US" altLang="zh-CN" sz="2000" i="1">
                            <a:latin typeface="Cambria Math" panose="02040503050406030204" pitchFamily="18" charset="0"/>
                          </a:rPr>
                        </m:ctrlPr>
                      </m:acc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a:rPr lang="en-US" altLang="zh-CN" sz="2000" i="1">
                                <a:latin typeface="Cambria Math" panose="02040503050406030204" pitchFamily="18" charset="0"/>
                              </a:rPr>
                              <m:t>𝑁</m:t>
                            </m:r>
                          </m:sub>
                        </m:sSub>
                      </m:e>
                    </m:acc>
                  </m:oMath>
                </a14:m>
                <a:r>
                  <a:rPr lang="en-US" altLang="zh-CN" sz="2000" dirty="0">
                    <a:latin typeface="Arial" panose="020B0604020202020204" pitchFamily="34" charset="0"/>
                    <a:cs typeface="Arial" panose="020B0604020202020204" pitchFamily="34" charset="0"/>
                  </a:rPr>
                  <a:t> is less than </a:t>
                </a:r>
                <a14:m>
                  <m:oMath xmlns:m="http://schemas.openxmlformats.org/officeDocument/2006/math">
                    <m:r>
                      <a:rPr lang="zh-CN" altLang="en-US" sz="2000" i="1" smtClean="0">
                        <a:latin typeface="Cambria Math" panose="02040503050406030204" pitchFamily="18" charset="0"/>
                        <a:cs typeface="Arial" panose="020B0604020202020204" pitchFamily="34" charset="0"/>
                      </a:rPr>
                      <m:t>𝜀</m:t>
                    </m:r>
                  </m:oMath>
                </a14:m>
                <a:r>
                  <a:rPr lang="en-US" altLang="zh-CN" sz="2000" dirty="0">
                    <a:latin typeface="Arial" panose="020B0604020202020204" pitchFamily="34" charset="0"/>
                    <a:cs typeface="Arial" panose="020B0604020202020204" pitchFamily="34" charset="0"/>
                  </a:rPr>
                  <a:t>.</a:t>
                </a:r>
              </a:p>
              <a:p>
                <a:pPr marL="342900" indent="-342900" algn="just">
                  <a:lnSpc>
                    <a:spcPct val="120000"/>
                  </a:lnSpc>
                  <a:spcBef>
                    <a:spcPts val="4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a:t>
                </a:r>
                <a14:m>
                  <m:oMath xmlns:m="http://schemas.openxmlformats.org/officeDocument/2006/math">
                    <m:r>
                      <a:rPr lang="en-US" altLang="zh-CN" sz="2000" i="1">
                        <a:latin typeface="Cambria Math" panose="02040503050406030204" pitchFamily="18" charset="0"/>
                      </a:rPr>
                      <m:t>𝑄</m:t>
                    </m:r>
                  </m:oMath>
                </a14:m>
                <a:r>
                  <a:rPr lang="en-US" altLang="zh-CN" sz="2000" dirty="0">
                    <a:latin typeface="Arial" panose="020B0604020202020204" pitchFamily="34" charset="0"/>
                    <a:cs typeface="Arial" panose="020B0604020202020204" pitchFamily="34" charset="0"/>
                  </a:rPr>
                  <a:t> will cover the true distribution with a higher probability with a larger value of </a:t>
                </a:r>
                <a14:m>
                  <m:oMath xmlns:m="http://schemas.openxmlformats.org/officeDocument/2006/math">
                    <m:r>
                      <a:rPr lang="zh-CN" altLang="en-US" sz="2000" i="1">
                        <a:latin typeface="Cambria Math" panose="02040503050406030204" pitchFamily="18" charset="0"/>
                        <a:cs typeface="Arial" panose="020B0604020202020204" pitchFamily="34" charset="0"/>
                      </a:rPr>
                      <m:t>𝜀</m:t>
                    </m:r>
                  </m:oMath>
                </a14:m>
                <a:r>
                  <a:rPr lang="en-US" altLang="zh-CN" sz="2000" dirty="0">
                    <a:latin typeface="Arial" panose="020B0604020202020204" pitchFamily="34" charset="0"/>
                    <a:cs typeface="Arial" panose="020B0604020202020204" pitchFamily="34" charset="0"/>
                  </a:rPr>
                  <a:t>.</a:t>
                </a:r>
              </a:p>
              <a:p>
                <a:pPr marL="800100" lvl="1" indent="-342900" algn="just">
                  <a:lnSpc>
                    <a:spcPct val="120000"/>
                  </a:lnSpc>
                  <a:spcBef>
                    <a:spcPts val="4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There exists a trade-off between the accuracy and the complexity</a:t>
                </a:r>
              </a:p>
              <a:p>
                <a:pPr marL="800100" lvl="1" indent="-342900" algn="just">
                  <a:lnSpc>
                    <a:spcPct val="120000"/>
                  </a:lnSpc>
                  <a:spcBef>
                    <a:spcPts val="400"/>
                  </a:spcBef>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It is important to well design the value of </a:t>
                </a:r>
                <a14:m>
                  <m:oMath xmlns:m="http://schemas.openxmlformats.org/officeDocument/2006/math">
                    <m:r>
                      <a:rPr lang="zh-CN" altLang="en-US" sz="2000" i="1">
                        <a:latin typeface="Cambria Math" panose="02040503050406030204" pitchFamily="18" charset="0"/>
                        <a:cs typeface="Arial" panose="020B0604020202020204" pitchFamily="34" charset="0"/>
                      </a:rPr>
                      <m:t>𝜀</m:t>
                    </m:r>
                  </m:oMath>
                </a14:m>
                <a:endParaRPr lang="en-US" altLang="zh-CN" sz="2000" dirty="0">
                  <a:latin typeface="Arial" panose="020B0604020202020204" pitchFamily="34" charset="0"/>
                  <a:cs typeface="Arial" panose="020B0604020202020204" pitchFamily="34" charset="0"/>
                </a:endParaRPr>
              </a:p>
            </p:txBody>
          </p:sp>
        </mc:Choice>
        <mc:Fallback xmlns="">
          <p:sp>
            <p:nvSpPr>
              <p:cNvPr id="24" name="文本框 23">
                <a:extLst>
                  <a:ext uri="{FF2B5EF4-FFF2-40B4-BE49-F238E27FC236}">
                    <a16:creationId xmlns:a16="http://schemas.microsoft.com/office/drawing/2014/main" id="{802FA80B-D600-43F4-B121-5021EC751A72}"/>
                  </a:ext>
                </a:extLst>
              </p:cNvPr>
              <p:cNvSpPr txBox="1">
                <a:spLocks noRot="1" noChangeAspect="1" noMove="1" noResize="1" noEditPoints="1" noAdjustHandles="1" noChangeArrowheads="1" noChangeShapeType="1" noTextEdit="1"/>
              </p:cNvSpPr>
              <p:nvPr/>
            </p:nvSpPr>
            <p:spPr>
              <a:xfrm>
                <a:off x="418618" y="3429000"/>
                <a:ext cx="11457006" cy="2068643"/>
              </a:xfrm>
              <a:prstGeom prst="rect">
                <a:avLst/>
              </a:prstGeom>
              <a:blipFill>
                <a:blip r:embed="rId4"/>
                <a:stretch>
                  <a:fillRect l="-479" t="-295" r="-532" b="-4425"/>
                </a:stretch>
              </a:blipFill>
            </p:spPr>
            <p:txBody>
              <a:bodyPr/>
              <a:lstStyle/>
              <a:p>
                <a:r>
                  <a:rPr lang="en-US">
                    <a:noFill/>
                  </a:rPr>
                  <a:t> </a:t>
                </a:r>
              </a:p>
            </p:txBody>
          </p:sp>
        </mc:Fallback>
      </mc:AlternateContent>
    </p:spTree>
    <p:extLst>
      <p:ext uri="{BB962C8B-B14F-4D97-AF65-F5344CB8AC3E}">
        <p14:creationId xmlns:p14="http://schemas.microsoft.com/office/powerpoint/2010/main" val="344505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17</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Wasserstein distance</a:t>
            </a:r>
            <a:endParaRPr lang="zh-CN" altLang="en-US" sz="2800" b="1" dirty="0">
              <a:solidFill>
                <a:srgbClr val="035F78"/>
              </a:solidFill>
              <a:latin typeface="Bookman Old Style" panose="02050604050505020204" pitchFamily="18" charset="0"/>
            </a:endParaRP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7F77C8DF-1206-4D0D-8F0F-3555F53D7E80}"/>
                  </a:ext>
                </a:extLst>
              </p:cNvPr>
              <p:cNvSpPr txBox="1"/>
              <p:nvPr/>
            </p:nvSpPr>
            <p:spPr>
              <a:xfrm>
                <a:off x="418618" y="1541795"/>
                <a:ext cx="5568389" cy="495780"/>
              </a:xfrm>
              <a:prstGeom prst="rect">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zh-CN"/>
                </a:defPPr>
                <a:lvl1pPr marR="0" indent="0" fontAlgn="base">
                  <a:lnSpc>
                    <a:spcPct val="100000"/>
                  </a:lnSpc>
                  <a:spcBef>
                    <a:spcPct val="0"/>
                  </a:spcBef>
                  <a:spcAft>
                    <a:spcPct val="0"/>
                  </a:spcAft>
                  <a:buClrTx/>
                  <a:buSzTx/>
                  <a:buFont typeface="Arial" pitchFamily="34" charset="0"/>
                  <a:buNone/>
                  <a:tabLst/>
                  <a:defRPr kumimoji="0" b="0" i="0" u="none" strike="noStrike" cap="none" normalizeH="0" baseline="0">
                    <a:ln>
                      <a:noFill/>
                    </a:ln>
                    <a:effectLst/>
                    <a:latin typeface="Arial" panose="020B0604020202020204" pitchFamily="34" charset="0"/>
                    <a:ea typeface="宋体" pitchFamily="2" charset="-122"/>
                    <a:cs typeface="Arial" panose="020B0604020202020204" pitchFamily="34" charset="0"/>
                  </a:defRPr>
                </a:lvl1pPr>
              </a:lstStyle>
              <a:p>
                <a:r>
                  <a:rPr lang="en-US" altLang="zh-CN" sz="2400" b="1" dirty="0">
                    <a:solidFill>
                      <a:srgbClr val="FF0000"/>
                    </a:solidFill>
                  </a:rPr>
                  <a:t>How to calculate </a:t>
                </a:r>
                <a14:m>
                  <m:oMath xmlns:m="http://schemas.openxmlformats.org/officeDocument/2006/math">
                    <m:r>
                      <a:rPr lang="zh-CN" altLang="en-US" sz="2400" b="0" i="1">
                        <a:solidFill>
                          <a:srgbClr val="FF0000"/>
                        </a:solidFill>
                        <a:latin typeface="Cambria Math" panose="02040503050406030204" pitchFamily="18" charset="0"/>
                      </a:rPr>
                      <m:t>𝜀</m:t>
                    </m:r>
                    <m:r>
                      <m:rPr>
                        <m:nor/>
                      </m:rPr>
                      <a:rPr lang="en-US" altLang="zh-CN" sz="2400" b="1">
                        <a:solidFill>
                          <a:srgbClr val="FF0000"/>
                        </a:solidFill>
                      </a:rPr>
                      <m:t>  </m:t>
                    </m:r>
                    <m:r>
                      <m:rPr>
                        <m:nor/>
                      </m:rPr>
                      <a:rPr lang="en-US" altLang="zh-CN" sz="2400" b="1">
                        <a:solidFill>
                          <a:srgbClr val="FF0000"/>
                        </a:solidFill>
                      </a:rPr>
                      <m:t>of</m:t>
                    </m:r>
                    <m:r>
                      <m:rPr>
                        <m:nor/>
                      </m:rPr>
                      <a:rPr lang="en-US" altLang="zh-CN" sz="2400" b="1">
                        <a:solidFill>
                          <a:srgbClr val="FF0000"/>
                        </a:solidFill>
                      </a:rPr>
                      <m:t>  </m:t>
                    </m:r>
                    <m:r>
                      <m:rPr>
                        <m:nor/>
                      </m:rPr>
                      <a:rPr lang="en-US" altLang="zh-CN" sz="2400" b="1" dirty="0">
                        <a:solidFill>
                          <a:srgbClr val="FF0000"/>
                        </a:solidFill>
                      </a:rPr>
                      <m:t>ambiguity</m:t>
                    </m:r>
                    <m:r>
                      <m:rPr>
                        <m:nor/>
                      </m:rPr>
                      <a:rPr lang="en-US" altLang="zh-CN" sz="2400" b="1" dirty="0">
                        <a:solidFill>
                          <a:srgbClr val="FF0000"/>
                        </a:solidFill>
                      </a:rPr>
                      <m:t> </m:t>
                    </m:r>
                    <m:r>
                      <m:rPr>
                        <m:nor/>
                      </m:rPr>
                      <a:rPr lang="en-US" altLang="zh-CN" sz="2400" b="1" dirty="0">
                        <a:solidFill>
                          <a:srgbClr val="FF0000"/>
                        </a:solidFill>
                      </a:rPr>
                      <m:t>set</m:t>
                    </m:r>
                  </m:oMath>
                </a14:m>
                <a:endParaRPr lang="en-US" altLang="zh-CN" sz="2400" b="1" dirty="0">
                  <a:solidFill>
                    <a:srgbClr val="FF0000"/>
                  </a:solidFill>
                </a:endParaRPr>
              </a:p>
            </p:txBody>
          </p:sp>
        </mc:Choice>
        <mc:Fallback xmlns="">
          <p:sp>
            <p:nvSpPr>
              <p:cNvPr id="19" name="文本框 18">
                <a:extLst>
                  <a:ext uri="{FF2B5EF4-FFF2-40B4-BE49-F238E27FC236}">
                    <a16:creationId xmlns:a16="http://schemas.microsoft.com/office/drawing/2014/main" id="{7F77C8DF-1206-4D0D-8F0F-3555F53D7E80}"/>
                  </a:ext>
                </a:extLst>
              </p:cNvPr>
              <p:cNvSpPr txBox="1">
                <a:spLocks noRot="1" noChangeAspect="1" noMove="1" noResize="1" noEditPoints="1" noAdjustHandles="1" noChangeArrowheads="1" noChangeShapeType="1" noTextEdit="1"/>
              </p:cNvSpPr>
              <p:nvPr/>
            </p:nvSpPr>
            <p:spPr>
              <a:xfrm>
                <a:off x="418618" y="1541795"/>
                <a:ext cx="5568389" cy="495780"/>
              </a:xfrm>
              <a:prstGeom prst="rect">
                <a:avLst/>
              </a:prstGeom>
              <a:blipFill>
                <a:blip r:embed="rId3"/>
                <a:stretch>
                  <a:fillRect l="-1752" t="-8642" b="-22222"/>
                </a:stretch>
              </a:blipFill>
              <a:ln w="28575" cap="flat" cmpd="sng" algn="ctr">
                <a:noFill/>
                <a:prstDash val="solid"/>
                <a:round/>
                <a:headEnd type="none" w="med" len="med"/>
                <a:tailEnd type="none" w="med" len="med"/>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36568E7E-3591-4864-9FC3-968CC8438189}"/>
                  </a:ext>
                </a:extLst>
              </p:cNvPr>
              <p:cNvSpPr txBox="1"/>
              <p:nvPr/>
            </p:nvSpPr>
            <p:spPr>
              <a:xfrm>
                <a:off x="418619" y="2034676"/>
                <a:ext cx="11354762" cy="797078"/>
              </a:xfrm>
              <a:prstGeom prst="rect">
                <a:avLst/>
              </a:prstGeom>
              <a:noFill/>
            </p:spPr>
            <p:txBody>
              <a:bodyPr wrap="square">
                <a:spAutoFit/>
              </a:bodyPr>
              <a:lstStyle/>
              <a:p>
                <a:pPr algn="just">
                  <a:lnSpc>
                    <a:spcPct val="120000"/>
                  </a:lnSpc>
                </a:pPr>
                <a:r>
                  <a:rPr lang="en-US" altLang="zh-CN" sz="2000" b="1" dirty="0">
                    <a:latin typeface="Arial" panose="020B0604020202020204" pitchFamily="34" charset="0"/>
                    <a:cs typeface="Arial" panose="020B0604020202020204" pitchFamily="34" charset="0"/>
                  </a:rPr>
                  <a:t>Light-tailed distribution assumption: </a:t>
                </a:r>
                <a:r>
                  <a:rPr lang="en-US" altLang="zh-CN" sz="2000" dirty="0">
                    <a:latin typeface="Arial" panose="020B0604020202020204" pitchFamily="34" charset="0"/>
                    <a:cs typeface="Arial" panose="020B0604020202020204" pitchFamily="34" charset="0"/>
                  </a:rPr>
                  <a:t>Distribution      is call light-tailed if there exists an exponent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𝑎</m:t>
                    </m:r>
                    <m:r>
                      <a:rPr lang="en-US" altLang="zh-CN" sz="2000" b="0" i="1" smtClean="0">
                        <a:latin typeface="Cambria Math" panose="02040503050406030204" pitchFamily="18" charset="0"/>
                        <a:cs typeface="Arial" panose="020B0604020202020204" pitchFamily="34" charset="0"/>
                      </a:rPr>
                      <m:t>&gt;1</m:t>
                    </m:r>
                  </m:oMath>
                </a14:m>
                <a:r>
                  <a:rPr lang="en-US" altLang="zh-CN" sz="2000" dirty="0">
                    <a:latin typeface="Arial" panose="020B0604020202020204" pitchFamily="34" charset="0"/>
                    <a:cs typeface="Arial" panose="020B0604020202020204" pitchFamily="34" charset="0"/>
                  </a:rPr>
                  <a:t> such that      </a:t>
                </a:r>
                <a:endParaRPr lang="en-US" altLang="zh-CN" sz="2000" i="1" dirty="0">
                  <a:latin typeface="Arial" panose="020B0604020202020204" pitchFamily="34" charset="0"/>
                  <a:cs typeface="Arial" panose="020B0604020202020204" pitchFamily="34" charset="0"/>
                </a:endParaRPr>
              </a:p>
            </p:txBody>
          </p:sp>
        </mc:Choice>
        <mc:Fallback xmlns="">
          <p:sp>
            <p:nvSpPr>
              <p:cNvPr id="26" name="文本框 25">
                <a:extLst>
                  <a:ext uri="{FF2B5EF4-FFF2-40B4-BE49-F238E27FC236}">
                    <a16:creationId xmlns:a16="http://schemas.microsoft.com/office/drawing/2014/main" id="{36568E7E-3591-4864-9FC3-968CC8438189}"/>
                  </a:ext>
                </a:extLst>
              </p:cNvPr>
              <p:cNvSpPr txBox="1">
                <a:spLocks noRot="1" noChangeAspect="1" noMove="1" noResize="1" noEditPoints="1" noAdjustHandles="1" noChangeArrowheads="1" noChangeShapeType="1" noTextEdit="1"/>
              </p:cNvSpPr>
              <p:nvPr/>
            </p:nvSpPr>
            <p:spPr>
              <a:xfrm>
                <a:off x="418619" y="2034676"/>
                <a:ext cx="11354762" cy="797078"/>
              </a:xfrm>
              <a:prstGeom prst="rect">
                <a:avLst/>
              </a:prstGeom>
              <a:blipFill>
                <a:blip r:embed="rId4"/>
                <a:stretch>
                  <a:fillRect l="-591" t="-763" r="-591" b="-12977"/>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2241A78A-5635-4ACF-AB32-C34ADF001D46}"/>
              </a:ext>
            </a:extLst>
          </p:cNvPr>
          <p:cNvPicPr>
            <a:picLocks noChangeAspect="1"/>
          </p:cNvPicPr>
          <p:nvPr/>
        </p:nvPicPr>
        <p:blipFill>
          <a:blip r:embed="rId5"/>
          <a:stretch>
            <a:fillRect/>
          </a:stretch>
        </p:blipFill>
        <p:spPr>
          <a:xfrm>
            <a:off x="6355585" y="2068543"/>
            <a:ext cx="305107" cy="329516"/>
          </a:xfrm>
          <a:prstGeom prst="rect">
            <a:avLst/>
          </a:prstGeom>
        </p:spPr>
      </p:pic>
      <p:pic>
        <p:nvPicPr>
          <p:cNvPr id="3" name="图片 2">
            <a:extLst>
              <a:ext uri="{FF2B5EF4-FFF2-40B4-BE49-F238E27FC236}">
                <a16:creationId xmlns:a16="http://schemas.microsoft.com/office/drawing/2014/main" id="{33BDB1D2-D43D-42EE-AA5F-3AE77C020111}"/>
              </a:ext>
            </a:extLst>
          </p:cNvPr>
          <p:cNvPicPr>
            <a:picLocks noChangeAspect="1"/>
          </p:cNvPicPr>
          <p:nvPr/>
        </p:nvPicPr>
        <p:blipFill>
          <a:blip r:embed="rId6"/>
          <a:stretch>
            <a:fillRect/>
          </a:stretch>
        </p:blipFill>
        <p:spPr>
          <a:xfrm>
            <a:off x="3191771" y="2755851"/>
            <a:ext cx="5230142" cy="797078"/>
          </a:xfrm>
          <a:prstGeom prst="rect">
            <a:avLst/>
          </a:prstGeom>
        </p:spPr>
      </p:pic>
      <p:sp>
        <p:nvSpPr>
          <p:cNvPr id="12" name="文本框 11">
            <a:extLst>
              <a:ext uri="{FF2B5EF4-FFF2-40B4-BE49-F238E27FC236}">
                <a16:creationId xmlns:a16="http://schemas.microsoft.com/office/drawing/2014/main" id="{699EA698-C482-4386-81AC-751A37E4124A}"/>
              </a:ext>
            </a:extLst>
          </p:cNvPr>
          <p:cNvSpPr txBox="1"/>
          <p:nvPr/>
        </p:nvSpPr>
        <p:spPr>
          <a:xfrm>
            <a:off x="418619" y="3575507"/>
            <a:ext cx="11354762" cy="797078"/>
          </a:xfrm>
          <a:prstGeom prst="rect">
            <a:avLst/>
          </a:prstGeom>
          <a:noFill/>
        </p:spPr>
        <p:txBody>
          <a:bodyPr wrap="square">
            <a:spAutoFit/>
          </a:bodyPr>
          <a:lstStyle/>
          <a:p>
            <a:pPr algn="just">
              <a:lnSpc>
                <a:spcPct val="120000"/>
              </a:lnSpc>
            </a:pPr>
            <a:r>
              <a:rPr lang="en-US" altLang="zh-CN" sz="2000" dirty="0">
                <a:latin typeface="Arial" panose="020B0604020202020204" pitchFamily="34" charset="0"/>
                <a:cs typeface="Arial" panose="020B0604020202020204" pitchFamily="34" charset="0"/>
              </a:rPr>
              <a:t>This assumption requires the tail of the distribution to decay at an exponential rate. The assumption guarantees that the ambiguity set can cover </a:t>
            </a:r>
            <a:r>
              <a:rPr lang="en-US" altLang="zh-CN" sz="2000" dirty="0">
                <a:solidFill>
                  <a:srgbClr val="C00000"/>
                </a:solidFill>
                <a:latin typeface="Arial" panose="020B0604020202020204" pitchFamily="34" charset="0"/>
                <a:cs typeface="Arial" panose="020B0604020202020204" pitchFamily="34" charset="0"/>
              </a:rPr>
              <a:t>most of the possible distributions</a:t>
            </a:r>
            <a:r>
              <a:rPr lang="en-US" altLang="zh-CN" sz="2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84585B29-DD60-4CD9-9070-19E6CBC427E8}"/>
                  </a:ext>
                </a:extLst>
              </p:cNvPr>
              <p:cNvSpPr txBox="1"/>
              <p:nvPr/>
            </p:nvSpPr>
            <p:spPr>
              <a:xfrm>
                <a:off x="418619" y="4372436"/>
                <a:ext cx="11354762" cy="1176028"/>
              </a:xfrm>
              <a:prstGeom prst="rect">
                <a:avLst/>
              </a:prstGeom>
              <a:noFill/>
            </p:spPr>
            <p:txBody>
              <a:bodyPr wrap="square">
                <a:spAutoFit/>
              </a:bodyPr>
              <a:lstStyle/>
              <a:p>
                <a:pPr algn="just">
                  <a:lnSpc>
                    <a:spcPct val="120000"/>
                  </a:lnSpc>
                </a:pPr>
                <a:r>
                  <a:rPr lang="en-US" altLang="zh-CN" sz="2000" b="1" dirty="0">
                    <a:latin typeface="Arial" panose="020B0604020202020204" pitchFamily="34" charset="0"/>
                    <a:cs typeface="Arial" panose="020B0604020202020204" pitchFamily="34" charset="0"/>
                  </a:rPr>
                  <a:t>Radius selection: </a:t>
                </a:r>
                <a:r>
                  <a:rPr lang="en-US" altLang="zh-CN" sz="2000" dirty="0">
                    <a:latin typeface="Arial" panose="020B0604020202020204" pitchFamily="34" charset="0"/>
                    <a:cs typeface="Arial" panose="020B0604020202020204" pitchFamily="34" charset="0"/>
                  </a:rPr>
                  <a:t>With this assumption, suppose that </a:t>
                </a:r>
                <a14:m>
                  <m:oMath xmlns:m="http://schemas.openxmlformats.org/officeDocument/2006/math">
                    <m:acc>
                      <m:accPr>
                        <m:chr m:val="̂"/>
                        <m:ctrlPr>
                          <a:rPr lang="en-US" altLang="zh-CN" sz="2000" i="1">
                            <a:latin typeface="Cambria Math" panose="02040503050406030204" pitchFamily="18" charset="0"/>
                          </a:rPr>
                        </m:ctrlPr>
                      </m:accPr>
                      <m:e>
                        <m:sSub>
                          <m:sSubPr>
                            <m:ctrlPr>
                              <a:rPr lang="en-US" altLang="zh-CN" sz="2000" i="1">
                                <a:latin typeface="Cambria Math" panose="02040503050406030204" pitchFamily="18" charset="0"/>
                              </a:rPr>
                            </m:ctrlPr>
                          </m:sSubPr>
                          <m:e>
                            <m:r>
                              <m:rPr>
                                <m:sty m:val="p"/>
                              </m:rPr>
                              <a:rPr lang="en-US" altLang="zh-CN" sz="2000" i="0">
                                <a:latin typeface="Cambria Math" panose="02040503050406030204" pitchFamily="18" charset="0"/>
                              </a:rPr>
                              <m:t>P</m:t>
                            </m:r>
                          </m:e>
                          <m:sub>
                            <m:r>
                              <m:rPr>
                                <m:sty m:val="p"/>
                              </m:rPr>
                              <a:rPr lang="en-US" altLang="zh-CN" sz="2000" i="0">
                                <a:latin typeface="Cambria Math" panose="02040503050406030204" pitchFamily="18" charset="0"/>
                              </a:rPr>
                              <m:t>N</m:t>
                            </m:r>
                          </m:sub>
                        </m:sSub>
                      </m:e>
                    </m:acc>
                  </m:oMath>
                </a14:m>
                <a:r>
                  <a:rPr lang="en-US" altLang="zh-CN" sz="2000" dirty="0">
                    <a:latin typeface="Arial" panose="020B0604020202020204" pitchFamily="34" charset="0"/>
                    <a:cs typeface="Arial" panose="020B0604020202020204" pitchFamily="34" charset="0"/>
                  </a:rPr>
                  <a:t> is the empirical distribution, m is related to the dimension and cost parameter, for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𝑚</m:t>
                    </m:r>
                    <m:r>
                      <a:rPr lang="en-US" altLang="zh-CN" sz="2000" b="0" i="1" smtClean="0">
                        <a:latin typeface="Cambria Math" panose="02040503050406030204" pitchFamily="18" charset="0"/>
                        <a:ea typeface="Cambria Math" panose="02040503050406030204" pitchFamily="18" charset="0"/>
                        <a:cs typeface="Arial" panose="020B0604020202020204" pitchFamily="34" charset="0"/>
                      </a:rPr>
                      <m:t>≠2</m:t>
                    </m:r>
                  </m:oMath>
                </a14:m>
                <a:r>
                  <a:rPr lang="en-US" altLang="zh-CN" sz="2000" dirty="0">
                    <a:latin typeface="Arial" panose="020B0604020202020204" pitchFamily="34" charset="0"/>
                    <a:cs typeface="Arial" panose="020B0604020202020204" pitchFamily="34" charset="0"/>
                  </a:rPr>
                  <a:t> and </a:t>
                </a:r>
                <a14:m>
                  <m:oMath xmlns:m="http://schemas.openxmlformats.org/officeDocument/2006/math">
                    <m:sSub>
                      <m:sSubPr>
                        <m:ctrlPr>
                          <a:rPr lang="en-US" altLang="zh-CN" sz="200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𝑐</m:t>
                        </m:r>
                      </m:e>
                      <m:sub>
                        <m:r>
                          <a:rPr lang="en-US" altLang="zh-CN" sz="2000" b="0" i="1" smtClean="0">
                            <a:latin typeface="Cambria Math" panose="02040503050406030204" pitchFamily="18" charset="0"/>
                            <a:cs typeface="Arial" panose="020B0604020202020204" pitchFamily="34" charset="0"/>
                          </a:rPr>
                          <m:t>1</m:t>
                        </m:r>
                      </m:sub>
                    </m:sSub>
                    <m:r>
                      <a:rPr lang="en-US" altLang="zh-CN" sz="2000" b="0" i="1" smtClean="0">
                        <a:latin typeface="Cambria Math" panose="02040503050406030204" pitchFamily="18" charset="0"/>
                        <a:cs typeface="Arial" panose="020B0604020202020204" pitchFamily="34" charset="0"/>
                      </a:rPr>
                      <m:t>,</m:t>
                    </m:r>
                    <m:sSub>
                      <m:sSubPr>
                        <m:ctrlPr>
                          <a:rPr lang="en-US" altLang="zh-CN" sz="2000" b="0" i="1" smtClean="0">
                            <a:latin typeface="Cambria Math" panose="02040503050406030204" pitchFamily="18" charset="0"/>
                            <a:cs typeface="Arial" panose="020B0604020202020204" pitchFamily="34" charset="0"/>
                          </a:rPr>
                        </m:ctrlPr>
                      </m:sSubPr>
                      <m:e>
                        <m:r>
                          <a:rPr lang="en-US" altLang="zh-CN" sz="2000" b="0" i="1" smtClean="0">
                            <a:latin typeface="Cambria Math" panose="02040503050406030204" pitchFamily="18" charset="0"/>
                            <a:cs typeface="Arial" panose="020B0604020202020204" pitchFamily="34" charset="0"/>
                          </a:rPr>
                          <m:t>𝑐</m:t>
                        </m:r>
                      </m:e>
                      <m:sub>
                        <m:r>
                          <a:rPr lang="en-US" altLang="zh-CN" sz="2000" b="0" i="1" smtClean="0">
                            <a:latin typeface="Cambria Math" panose="02040503050406030204" pitchFamily="18" charset="0"/>
                            <a:cs typeface="Arial" panose="020B0604020202020204" pitchFamily="34" charset="0"/>
                          </a:rPr>
                          <m:t>2</m:t>
                        </m:r>
                      </m:sub>
                    </m:sSub>
                    <m:r>
                      <a:rPr lang="en-US" altLang="zh-CN" sz="2000" b="0" i="1" smtClean="0">
                        <a:latin typeface="Cambria Math" panose="02040503050406030204" pitchFamily="18" charset="0"/>
                        <a:cs typeface="Arial" panose="020B0604020202020204" pitchFamily="34" charset="0"/>
                      </a:rPr>
                      <m:t>&gt;0</m:t>
                    </m:r>
                  </m:oMath>
                </a14:m>
                <a:r>
                  <a:rPr lang="en-US" altLang="zh-CN" sz="2000" dirty="0">
                    <a:latin typeface="Arial" panose="020B0604020202020204" pitchFamily="34" charset="0"/>
                    <a:cs typeface="Arial" panose="020B0604020202020204" pitchFamily="34" charset="0"/>
                  </a:rPr>
                  <a:t>, under a confidence level of </a:t>
                </a:r>
                <a14:m>
                  <m:oMath xmlns:m="http://schemas.openxmlformats.org/officeDocument/2006/math">
                    <m:r>
                      <a:rPr lang="en-US" altLang="zh-CN" sz="2000" b="0" i="1" smtClean="0">
                        <a:latin typeface="Cambria Math" panose="02040503050406030204" pitchFamily="18" charset="0"/>
                        <a:cs typeface="Arial" panose="020B0604020202020204" pitchFamily="34" charset="0"/>
                      </a:rPr>
                      <m:t>1−</m:t>
                    </m:r>
                    <m:r>
                      <a:rPr lang="zh-CN" altLang="en-US" sz="2000" b="0" i="1" smtClean="0">
                        <a:latin typeface="Cambria Math" panose="02040503050406030204" pitchFamily="18" charset="0"/>
                        <a:cs typeface="Arial" panose="020B0604020202020204" pitchFamily="34" charset="0"/>
                      </a:rPr>
                      <m:t>𝛽</m:t>
                    </m:r>
                  </m:oMath>
                </a14:m>
                <a:r>
                  <a:rPr lang="en-US" altLang="zh-CN" sz="2000" dirty="0">
                    <a:latin typeface="Arial" panose="020B0604020202020204" pitchFamily="34" charset="0"/>
                    <a:cs typeface="Arial" panose="020B0604020202020204" pitchFamily="34" charset="0"/>
                  </a:rPr>
                  <a:t>, we have   </a:t>
                </a:r>
              </a:p>
            </p:txBody>
          </p:sp>
        </mc:Choice>
        <mc:Fallback xmlns="">
          <p:sp>
            <p:nvSpPr>
              <p:cNvPr id="13" name="文本框 12">
                <a:extLst>
                  <a:ext uri="{FF2B5EF4-FFF2-40B4-BE49-F238E27FC236}">
                    <a16:creationId xmlns:a16="http://schemas.microsoft.com/office/drawing/2014/main" id="{84585B29-DD60-4CD9-9070-19E6CBC427E8}"/>
                  </a:ext>
                </a:extLst>
              </p:cNvPr>
              <p:cNvSpPr txBox="1">
                <a:spLocks noRot="1" noChangeAspect="1" noMove="1" noResize="1" noEditPoints="1" noAdjustHandles="1" noChangeArrowheads="1" noChangeShapeType="1" noTextEdit="1"/>
              </p:cNvSpPr>
              <p:nvPr/>
            </p:nvSpPr>
            <p:spPr>
              <a:xfrm>
                <a:off x="418619" y="4372436"/>
                <a:ext cx="11354762" cy="1176028"/>
              </a:xfrm>
              <a:prstGeom prst="rect">
                <a:avLst/>
              </a:prstGeom>
              <a:blipFill>
                <a:blip r:embed="rId7"/>
                <a:stretch>
                  <a:fillRect l="-559" r="-559" b="-7447"/>
                </a:stretch>
              </a:blipFill>
            </p:spPr>
            <p:txBody>
              <a:bodyPr/>
              <a:lstStyle/>
              <a:p>
                <a:r>
                  <a:rPr lang="en-US">
                    <a:noFill/>
                  </a:rPr>
                  <a:t> </a:t>
                </a:r>
              </a:p>
            </p:txBody>
          </p:sp>
        </mc:Fallback>
      </mc:AlternateContent>
      <p:pic>
        <p:nvPicPr>
          <p:cNvPr id="8" name="图片 7">
            <a:extLst>
              <a:ext uri="{FF2B5EF4-FFF2-40B4-BE49-F238E27FC236}">
                <a16:creationId xmlns:a16="http://schemas.microsoft.com/office/drawing/2014/main" id="{254F8960-444F-48AE-A7EC-0FFF045706A8}"/>
              </a:ext>
            </a:extLst>
          </p:cNvPr>
          <p:cNvPicPr>
            <a:picLocks noChangeAspect="1"/>
          </p:cNvPicPr>
          <p:nvPr/>
        </p:nvPicPr>
        <p:blipFill>
          <a:blip r:embed="rId8"/>
          <a:stretch>
            <a:fillRect/>
          </a:stretch>
        </p:blipFill>
        <p:spPr>
          <a:xfrm>
            <a:off x="3440589" y="5313663"/>
            <a:ext cx="5886450" cy="1200150"/>
          </a:xfrm>
          <a:prstGeom prst="rect">
            <a:avLst/>
          </a:prstGeom>
        </p:spPr>
      </p:pic>
      <p:sp>
        <p:nvSpPr>
          <p:cNvPr id="9" name="椭圆 8">
            <a:extLst>
              <a:ext uri="{FF2B5EF4-FFF2-40B4-BE49-F238E27FC236}">
                <a16:creationId xmlns:a16="http://schemas.microsoft.com/office/drawing/2014/main" id="{95712724-D89B-4052-B308-47483D427D50}"/>
              </a:ext>
            </a:extLst>
          </p:cNvPr>
          <p:cNvSpPr/>
          <p:nvPr/>
        </p:nvSpPr>
        <p:spPr>
          <a:xfrm>
            <a:off x="7586133" y="6005752"/>
            <a:ext cx="304800" cy="3450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34D691E-D4EB-4C68-86C5-318E8B79BE48}"/>
              </a:ext>
            </a:extLst>
          </p:cNvPr>
          <p:cNvSpPr txBox="1"/>
          <p:nvPr/>
        </p:nvSpPr>
        <p:spPr>
          <a:xfrm>
            <a:off x="7738533" y="6447119"/>
            <a:ext cx="2630311" cy="369332"/>
          </a:xfrm>
          <a:prstGeom prst="rect">
            <a:avLst/>
          </a:prstGeom>
          <a:noFill/>
        </p:spPr>
        <p:txBody>
          <a:bodyPr wrap="square" rtlCol="0">
            <a:spAutoFit/>
          </a:bodyPr>
          <a:lstStyle/>
          <a:p>
            <a:r>
              <a:rPr lang="en-US" altLang="zh-CN" dirty="0">
                <a:solidFill>
                  <a:srgbClr val="FF0000"/>
                </a:solidFill>
                <a:latin typeface="Arial" panose="020B0604020202020204" pitchFamily="34" charset="0"/>
                <a:cs typeface="Arial" panose="020B0604020202020204" pitchFamily="34" charset="0"/>
              </a:rPr>
              <a:t>Number of samples</a:t>
            </a:r>
            <a:endParaRPr lang="zh-CN" altLang="en-US" dirty="0">
              <a:solidFill>
                <a:srgbClr val="FF0000"/>
              </a:solidFill>
              <a:latin typeface="Arial" panose="020B0604020202020204" pitchFamily="34" charset="0"/>
              <a:cs typeface="Arial" panose="020B0604020202020204" pitchFamily="34" charset="0"/>
            </a:endParaRPr>
          </a:p>
        </p:txBody>
      </p:sp>
      <p:cxnSp>
        <p:nvCxnSpPr>
          <p:cNvPr id="15" name="直接箭头连接符 14">
            <a:extLst>
              <a:ext uri="{FF2B5EF4-FFF2-40B4-BE49-F238E27FC236}">
                <a16:creationId xmlns:a16="http://schemas.microsoft.com/office/drawing/2014/main" id="{4C3BD8BD-6D6C-40B2-BBA9-E671B78E9140}"/>
              </a:ext>
            </a:extLst>
          </p:cNvPr>
          <p:cNvCxnSpPr>
            <a:endCxn id="9" idx="5"/>
          </p:cNvCxnSpPr>
          <p:nvPr/>
        </p:nvCxnSpPr>
        <p:spPr>
          <a:xfrm flipH="1" flipV="1">
            <a:off x="7846296" y="6300292"/>
            <a:ext cx="157526" cy="2135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C73430A3-160C-4BA8-A5D9-BE5A5C86C3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60159" y="1467482"/>
            <a:ext cx="3061422" cy="1959310"/>
          </a:xfrm>
          <a:prstGeom prst="rect">
            <a:avLst/>
          </a:prstGeom>
        </p:spPr>
      </p:pic>
    </p:spTree>
    <p:extLst>
      <p:ext uri="{BB962C8B-B14F-4D97-AF65-F5344CB8AC3E}">
        <p14:creationId xmlns:p14="http://schemas.microsoft.com/office/powerpoint/2010/main" val="2860178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18</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Tractability of  Wasserstein DRO</a:t>
            </a:r>
            <a:endParaRPr lang="zh-CN" altLang="en-US" sz="2800" b="1" dirty="0">
              <a:solidFill>
                <a:srgbClr val="035F78"/>
              </a:solidFill>
              <a:latin typeface="Bookman Old Style" panose="02050604050505020204" pitchFamily="18" charset="0"/>
            </a:endParaRPr>
          </a:p>
        </p:txBody>
      </p:sp>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92B66E6B-D463-403F-9A57-78E233AD3142}"/>
                  </a:ext>
                </a:extLst>
              </p:cNvPr>
              <p:cNvSpPr txBox="1"/>
              <p:nvPr/>
            </p:nvSpPr>
            <p:spPr>
              <a:xfrm>
                <a:off x="418616" y="4083290"/>
                <a:ext cx="11491731" cy="1176091"/>
              </a:xfrm>
              <a:prstGeom prst="rect">
                <a:avLst/>
              </a:prstGeom>
              <a:noFill/>
              <a:ln w="19050">
                <a:solidFill>
                  <a:srgbClr val="FF0000"/>
                </a:solidFill>
              </a:ln>
            </p:spPr>
            <p:txBody>
              <a:bodyPr wrap="square">
                <a:spAutoFit/>
              </a:bodyPr>
              <a:lstStyle/>
              <a:p>
                <a:pPr algn="l">
                  <a:lnSpc>
                    <a:spcPct val="120000"/>
                  </a:lnSpc>
                </a:pPr>
                <a:r>
                  <a:rPr lang="en-US" altLang="zh-CN" sz="2000" b="1" dirty="0">
                    <a:solidFill>
                      <a:srgbClr val="FF0000"/>
                    </a:solidFill>
                    <a:latin typeface="Arial" panose="020B0604020202020204" pitchFamily="34" charset="0"/>
                    <a:cs typeface="Arial" panose="020B0604020202020204" pitchFamily="34" charset="0"/>
                  </a:rPr>
                  <a:t>Challenges to</a:t>
                </a:r>
                <a:r>
                  <a:rPr lang="en-US" altLang="zh-CN" sz="2000" b="1" i="0" u="none" strike="noStrike" baseline="0" dirty="0">
                    <a:solidFill>
                      <a:srgbClr val="FF0000"/>
                    </a:solidFill>
                    <a:latin typeface="Arial" panose="020B0604020202020204" pitchFamily="34" charset="0"/>
                    <a:cs typeface="Arial" panose="020B0604020202020204" pitchFamily="34" charset="0"/>
                  </a:rPr>
                  <a:t> Compute Wasserstein Distances:</a:t>
                </a:r>
              </a:p>
              <a:p>
                <a:pPr>
                  <a:lnSpc>
                    <a:spcPct val="120000"/>
                  </a:lnSpc>
                </a:pPr>
                <a:r>
                  <a:rPr lang="en-US" altLang="zh-CN" sz="2000" b="0" i="0" u="none" strike="noStrike" baseline="0" dirty="0">
                    <a:latin typeface="Arial" panose="020B0604020202020204" pitchFamily="34" charset="0"/>
                    <a:cs typeface="Arial" panose="020B0604020202020204" pitchFamily="34" charset="0"/>
                  </a:rPr>
                  <a:t>Computing the Wasserstein distance between two distributions </a:t>
                </a:r>
                <a14:m>
                  <m:oMath xmlns:m="http://schemas.openxmlformats.org/officeDocument/2006/math">
                    <m:acc>
                      <m:accPr>
                        <m:chr m:val="̂"/>
                        <m:ctrlPr>
                          <a:rPr lang="en-US" altLang="zh-CN" sz="2000" i="1" smtClean="0">
                            <a:latin typeface="Cambria Math" panose="02040503050406030204" pitchFamily="18" charset="0"/>
                          </a:rPr>
                        </m:ctrlPr>
                      </m:acc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a:rPr lang="en-US" altLang="zh-CN" sz="2000" i="1">
                                <a:latin typeface="Cambria Math" panose="02040503050406030204" pitchFamily="18" charset="0"/>
                              </a:rPr>
                              <m:t>𝑁</m:t>
                            </m:r>
                          </m:sub>
                        </m:sSub>
                      </m:e>
                    </m:acc>
                  </m:oMath>
                </a14:m>
                <a:r>
                  <a:rPr lang="en-US" altLang="zh-CN" sz="2000" b="0" i="0" u="none" strike="noStrike" baseline="0" dirty="0">
                    <a:latin typeface="Arial" panose="020B0604020202020204" pitchFamily="34" charset="0"/>
                    <a:cs typeface="Arial" panose="020B0604020202020204" pitchFamily="34" charset="0"/>
                  </a:rPr>
                  <a:t> and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a:rPr lang="en-US" altLang="zh-CN" sz="2000" i="1">
                            <a:latin typeface="Cambria Math" panose="02040503050406030204" pitchFamily="18" charset="0"/>
                          </a:rPr>
                          <m:t>𝑁</m:t>
                        </m:r>
                      </m:sub>
                    </m:sSub>
                    <m:r>
                      <a:rPr lang="en-US" altLang="zh-CN" sz="2000" i="1">
                        <a:latin typeface="Cambria Math" panose="02040503050406030204" pitchFamily="18" charset="0"/>
                      </a:rPr>
                      <m:t> </m:t>
                    </m:r>
                  </m:oMath>
                </a14:m>
                <a:r>
                  <a:rPr lang="en-US" altLang="zh-CN" sz="2000" b="0" i="0" u="none" strike="noStrike" baseline="0" dirty="0">
                    <a:latin typeface="Arial" panose="020B0604020202020204" pitchFamily="34" charset="0"/>
                    <a:cs typeface="Arial" panose="020B0604020202020204" pitchFamily="34" charset="0"/>
                  </a:rPr>
                  <a:t>is NP-hard if one of them is</a:t>
                </a:r>
                <a:r>
                  <a:rPr lang="en-US" altLang="zh-CN" sz="2000" b="0" i="0" u="none" strike="noStrike" dirty="0">
                    <a:latin typeface="Arial" panose="020B0604020202020204" pitchFamily="34" charset="0"/>
                    <a:cs typeface="Arial" panose="020B0604020202020204" pitchFamily="34" charset="0"/>
                  </a:rPr>
                  <a:t> continuous since the dimension will be infinite</a:t>
                </a:r>
                <a:r>
                  <a:rPr lang="en-US" altLang="zh-CN" sz="2000" b="0" i="0" u="none" strike="noStrike" baseline="0" dirty="0">
                    <a:latin typeface="Arial" panose="020B0604020202020204" pitchFamily="34" charset="0"/>
                    <a:cs typeface="Arial" panose="020B0604020202020204" pitchFamily="34" charset="0"/>
                  </a:rPr>
                  <a:t>.</a:t>
                </a:r>
                <a:endParaRPr lang="zh-CN" altLang="en-US" sz="2000" b="1" dirty="0">
                  <a:solidFill>
                    <a:srgbClr val="FF0000"/>
                  </a:solidFill>
                  <a:latin typeface="Arial" panose="020B0604020202020204" pitchFamily="34" charset="0"/>
                  <a:cs typeface="Arial" panose="020B0604020202020204" pitchFamily="34" charset="0"/>
                </a:endParaRPr>
              </a:p>
            </p:txBody>
          </p:sp>
        </mc:Choice>
        <mc:Fallback xmlns="">
          <p:sp>
            <p:nvSpPr>
              <p:cNvPr id="33" name="文本框 32">
                <a:extLst>
                  <a:ext uri="{FF2B5EF4-FFF2-40B4-BE49-F238E27FC236}">
                    <a16:creationId xmlns:a16="http://schemas.microsoft.com/office/drawing/2014/main" id="{92B66E6B-D463-403F-9A57-78E233AD3142}"/>
                  </a:ext>
                </a:extLst>
              </p:cNvPr>
              <p:cNvSpPr txBox="1">
                <a:spLocks noRot="1" noChangeAspect="1" noMove="1" noResize="1" noEditPoints="1" noAdjustHandles="1" noChangeArrowheads="1" noChangeShapeType="1" noTextEdit="1"/>
              </p:cNvSpPr>
              <p:nvPr/>
            </p:nvSpPr>
            <p:spPr>
              <a:xfrm>
                <a:off x="418616" y="4083290"/>
                <a:ext cx="11491731" cy="1176091"/>
              </a:xfrm>
              <a:prstGeom prst="rect">
                <a:avLst/>
              </a:prstGeom>
              <a:blipFill>
                <a:blip r:embed="rId3"/>
                <a:stretch>
                  <a:fillRect l="-530" b="-7653"/>
                </a:stretch>
              </a:blipFill>
              <a:ln w="19050">
                <a:solidFill>
                  <a:srgbClr val="FF0000"/>
                </a:solidFill>
              </a:ln>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A3BD457F-B99E-472E-93CF-F44D981DF243}"/>
              </a:ext>
            </a:extLst>
          </p:cNvPr>
          <p:cNvSpPr txBox="1"/>
          <p:nvPr/>
        </p:nvSpPr>
        <p:spPr>
          <a:xfrm>
            <a:off x="418618" y="1544865"/>
            <a:ext cx="7607782" cy="400110"/>
          </a:xfrm>
          <a:prstGeom prst="rect">
            <a:avLst/>
          </a:prstGeom>
          <a:noFill/>
        </p:spPr>
        <p:txBody>
          <a:bodyPr wrap="square">
            <a:spAutoFit/>
          </a:bodyPr>
          <a:lstStyle>
            <a:defPPr>
              <a:defRPr lang="zh-CN"/>
            </a:defPPr>
            <a:lvl1pPr>
              <a:defRPr sz="2000" b="0" i="0" u="none" strike="noStrike" baseline="0">
                <a:solidFill>
                  <a:srgbClr val="FF0000"/>
                </a:solidFill>
                <a:latin typeface="Arial" panose="020B0604020202020204" pitchFamily="34" charset="0"/>
                <a:cs typeface="Arial" panose="020B0604020202020204" pitchFamily="34" charset="0"/>
              </a:defRPr>
            </a:lvl1pPr>
          </a:lstStyle>
          <a:p>
            <a:r>
              <a:rPr lang="en-US" altLang="zh-CN" dirty="0">
                <a:solidFill>
                  <a:schemeClr val="tx1"/>
                </a:solidFill>
              </a:rPr>
              <a:t>With Wasserstein ball, the DRO problem can be rewritten as</a:t>
            </a:r>
            <a:endParaRPr lang="zh-CN" altLang="en-US" dirty="0">
              <a:solidFill>
                <a:schemeClr val="tx1"/>
              </a:solidFill>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CDCA1D6F-7C53-475B-95E6-A52E493D3853}"/>
                  </a:ext>
                </a:extLst>
              </p:cNvPr>
              <p:cNvSpPr txBox="1"/>
              <p:nvPr/>
            </p:nvSpPr>
            <p:spPr>
              <a:xfrm>
                <a:off x="2022675" y="2121885"/>
                <a:ext cx="8283615" cy="5579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sz="2000" i="1" smtClean="0">
                              <a:latin typeface="Cambria Math" panose="02040503050406030204" pitchFamily="18" charset="0"/>
                            </a:rPr>
                          </m:ctrlPr>
                        </m:funcPr>
                        <m:fName>
                          <m:limLow>
                            <m:limLowPr>
                              <m:ctrlPr>
                                <a:rPr lang="en-US" altLang="zh-CN" sz="2000" i="1" smtClean="0">
                                  <a:latin typeface="Cambria Math" panose="02040503050406030204" pitchFamily="18" charset="0"/>
                                </a:rPr>
                              </m:ctrlPr>
                            </m:limLowPr>
                            <m:e>
                              <m:r>
                                <m:rPr>
                                  <m:sty m:val="p"/>
                                </m:rPr>
                                <a:rPr lang="en-US" altLang="zh-CN" sz="2000" i="0" smtClean="0">
                                  <a:latin typeface="Cambria Math" panose="02040503050406030204" pitchFamily="18" charset="0"/>
                                </a:rPr>
                                <m:t>min</m:t>
                              </m:r>
                            </m:e>
                            <m:lim>
                              <m:r>
                                <a:rPr lang="en-US" altLang="zh-CN" sz="2000" i="1">
                                  <a:latin typeface="Cambria Math" panose="02040503050406030204" pitchFamily="18" charset="0"/>
                                </a:rPr>
                                <m:t>𝑥</m:t>
                              </m:r>
                              <m:r>
                                <a:rPr lang="en-US" altLang="zh-CN" sz="2000" i="1">
                                  <a:latin typeface="Cambria Math" panose="02040503050406030204" pitchFamily="18" charset="0"/>
                                  <a:ea typeface="Cambria Math" panose="02040503050406030204" pitchFamily="18" charset="0"/>
                                </a:rPr>
                                <m:t>∈</m:t>
                              </m:r>
                              <m:r>
                                <a:rPr lang="zh-CN" altLang="en-US" sz="2000" i="1">
                                  <a:latin typeface="Cambria Math" panose="02040503050406030204" pitchFamily="18" charset="0"/>
                                </a:rPr>
                                <m:t>𝜒</m:t>
                              </m:r>
                            </m:lim>
                          </m:limLow>
                        </m:fName>
                        <m:e>
                          <m:func>
                            <m:funcPr>
                              <m:ctrlPr>
                                <a:rPr lang="en-US" altLang="zh-CN" sz="2000" i="1">
                                  <a:latin typeface="Cambria Math" panose="02040503050406030204" pitchFamily="18" charset="0"/>
                                </a:rPr>
                              </m:ctrlPr>
                            </m:funcPr>
                            <m:fName>
                              <m:limLow>
                                <m:limLowPr>
                                  <m:ctrlPr>
                                    <a:rPr lang="en-US" altLang="zh-CN" sz="2000" i="1">
                                      <a:latin typeface="Cambria Math" panose="02040503050406030204" pitchFamily="18" charset="0"/>
                                    </a:rPr>
                                  </m:ctrlPr>
                                </m:limLowPr>
                                <m:e>
                                  <m:r>
                                    <m:rPr>
                                      <m:sty m:val="p"/>
                                    </m:rPr>
                                    <a:rPr lang="en-US" altLang="zh-CN" sz="2000">
                                      <a:latin typeface="Cambria Math" panose="02040503050406030204" pitchFamily="18" charset="0"/>
                                    </a:rPr>
                                    <m:t>max</m:t>
                                  </m:r>
                                </m:e>
                                <m:lim>
                                  <m:r>
                                    <a:rPr lang="en-US" altLang="zh-CN" sz="2000" i="1">
                                      <a:latin typeface="Cambria Math" panose="02040503050406030204" pitchFamily="18" charset="0"/>
                                    </a:rPr>
                                    <m:t>𝑃</m:t>
                                  </m:r>
                                  <m:r>
                                    <a:rPr lang="en-US" altLang="zh-CN" sz="2000"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rPr>
                                      </m:ctrlPr>
                                    </m:sSubPr>
                                    <m:e>
                                      <m:r>
                                        <a:rPr lang="zh-CN" altLang="en-US" sz="2000" i="1">
                                          <a:latin typeface="Cambria Math" panose="02040503050406030204" pitchFamily="18" charset="0"/>
                                        </a:rPr>
                                        <m:t>𝔹</m:t>
                                      </m:r>
                                    </m:e>
                                    <m:sub>
                                      <m:r>
                                        <a:rPr lang="zh-CN" altLang="en-US" sz="2000" i="1">
                                          <a:latin typeface="Cambria Math" panose="02040503050406030204" pitchFamily="18" charset="0"/>
                                        </a:rPr>
                                        <m:t>𝜀</m:t>
                                      </m:r>
                                    </m:sub>
                                  </m:sSub>
                                  <m:d>
                                    <m:dPr>
                                      <m:ctrlPr>
                                        <a:rPr lang="en-US" altLang="zh-CN" sz="2000" i="1">
                                          <a:latin typeface="Cambria Math" panose="02040503050406030204" pitchFamily="18" charset="0"/>
                                        </a:rPr>
                                      </m:ctrlPr>
                                    </m:dPr>
                                    <m:e>
                                      <m:acc>
                                        <m:accPr>
                                          <m:chr m:val="̂"/>
                                          <m:ctrlPr>
                                            <a:rPr lang="en-US" altLang="zh-CN" sz="2000" i="1">
                                              <a:latin typeface="Cambria Math" panose="02040503050406030204" pitchFamily="18" charset="0"/>
                                            </a:rPr>
                                          </m:ctrlPr>
                                        </m:acc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a:rPr lang="en-US" altLang="zh-CN" sz="2000" i="1">
                                                  <a:latin typeface="Cambria Math" panose="02040503050406030204" pitchFamily="18" charset="0"/>
                                                </a:rPr>
                                                <m:t>𝑁</m:t>
                                              </m:r>
                                            </m:sub>
                                          </m:sSub>
                                        </m:e>
                                      </m:acc>
                                    </m:e>
                                  </m:d>
                                </m:lim>
                              </m:limLow>
                            </m:fName>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𝐸</m:t>
                                  </m:r>
                                </m:e>
                                <m:sub>
                                  <m:r>
                                    <a:rPr lang="en-US" altLang="zh-CN" sz="2000" i="1">
                                      <a:latin typeface="Cambria Math" panose="02040503050406030204" pitchFamily="18" charset="0"/>
                                    </a:rPr>
                                    <m:t>𝑃</m:t>
                                  </m:r>
                                </m:sub>
                              </m:sSub>
                              <m:r>
                                <a:rPr lang="en-US" altLang="zh-CN" sz="2000" i="1">
                                  <a:latin typeface="Cambria Math" panose="02040503050406030204" pitchFamily="18" charset="0"/>
                                </a:rPr>
                                <m:t>[</m:t>
                              </m:r>
                              <m:r>
                                <a:rPr lang="en-US" altLang="zh-CN" sz="2000" i="1">
                                  <a:latin typeface="Cambria Math" panose="02040503050406030204" pitchFamily="18" charset="0"/>
                                </a:rPr>
                                <m:t>h</m:t>
                              </m:r>
                              <m:r>
                                <a:rPr lang="en-US" altLang="zh-CN" sz="2000" i="1">
                                  <a:latin typeface="Cambria Math" panose="02040503050406030204" pitchFamily="18" charset="0"/>
                                </a:rPr>
                                <m:t>(</m:t>
                              </m:r>
                              <m:r>
                                <a:rPr lang="en-US" altLang="zh-CN" sz="2000" i="1">
                                  <a:latin typeface="Cambria Math" panose="02040503050406030204" pitchFamily="18" charset="0"/>
                                </a:rPr>
                                <m:t>𝑥</m:t>
                              </m:r>
                              <m:r>
                                <a:rPr lang="en-US" altLang="zh-CN" sz="2000" i="1">
                                  <a:latin typeface="Cambria Math" panose="02040503050406030204" pitchFamily="18" charset="0"/>
                                </a:rPr>
                                <m:t>,</m:t>
                              </m:r>
                              <m:r>
                                <a:rPr lang="zh-CN" altLang="en-US" sz="2000" i="1">
                                  <a:latin typeface="Cambria Math" panose="02040503050406030204" pitchFamily="18" charset="0"/>
                                </a:rPr>
                                <m:t>𝜉</m:t>
                              </m:r>
                              <m:r>
                                <a:rPr lang="en-US" altLang="zh-CN" sz="2000" i="1">
                                  <a:latin typeface="Cambria Math" panose="02040503050406030204" pitchFamily="18" charset="0"/>
                                </a:rPr>
                                <m:t>)]</m:t>
                              </m:r>
                            </m:e>
                          </m:func>
                        </m:e>
                      </m:func>
                    </m:oMath>
                  </m:oMathPara>
                </a14:m>
                <a:endParaRPr lang="zh-CN" altLang="en-US" sz="2000" dirty="0"/>
              </a:p>
            </p:txBody>
          </p:sp>
        </mc:Choice>
        <mc:Fallback xmlns="">
          <p:sp>
            <p:nvSpPr>
              <p:cNvPr id="10" name="文本框 9">
                <a:extLst>
                  <a:ext uri="{FF2B5EF4-FFF2-40B4-BE49-F238E27FC236}">
                    <a16:creationId xmlns:a16="http://schemas.microsoft.com/office/drawing/2014/main" id="{CDCA1D6F-7C53-475B-95E6-A52E493D3853}"/>
                  </a:ext>
                </a:extLst>
              </p:cNvPr>
              <p:cNvSpPr txBox="1">
                <a:spLocks noRot="1" noChangeAspect="1" noMove="1" noResize="1" noEditPoints="1" noAdjustHandles="1" noChangeArrowheads="1" noChangeShapeType="1" noTextEdit="1"/>
              </p:cNvSpPr>
              <p:nvPr/>
            </p:nvSpPr>
            <p:spPr>
              <a:xfrm>
                <a:off x="2022675" y="2121885"/>
                <a:ext cx="8283615" cy="557910"/>
              </a:xfrm>
              <a:prstGeom prst="rect">
                <a:avLst/>
              </a:prstGeom>
              <a:blipFill>
                <a:blip r:embed="rId4"/>
                <a:stretch>
                  <a:fillRect/>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63829C07-AAD7-404F-A7F8-2EC76165B009}"/>
              </a:ext>
            </a:extLst>
          </p:cNvPr>
          <p:cNvSpPr txBox="1"/>
          <p:nvPr/>
        </p:nvSpPr>
        <p:spPr>
          <a:xfrm>
            <a:off x="418614" y="5369960"/>
            <a:ext cx="11491731" cy="1166410"/>
          </a:xfrm>
          <a:prstGeom prst="rect">
            <a:avLst/>
          </a:prstGeom>
          <a:noFill/>
        </p:spPr>
        <p:txBody>
          <a:bodyPr wrap="square">
            <a:spAutoFit/>
          </a:bodyPr>
          <a:lstStyle/>
          <a:p>
            <a:pPr algn="just">
              <a:lnSpc>
                <a:spcPct val="120000"/>
              </a:lnSpc>
            </a:pPr>
            <a:r>
              <a:rPr lang="en-US" altLang="zh-CN" sz="2000" b="1" dirty="0">
                <a:latin typeface="Arial" panose="020B0604020202020204" pitchFamily="34" charset="0"/>
                <a:cs typeface="Arial" panose="020B0604020202020204" pitchFamily="34" charset="0"/>
              </a:rPr>
              <a:t>Solution:</a:t>
            </a:r>
          </a:p>
          <a:p>
            <a:pPr algn="just">
              <a:lnSpc>
                <a:spcPct val="120000"/>
              </a:lnSpc>
            </a:pPr>
            <a:r>
              <a:rPr lang="en-US" altLang="zh-CN" sz="2000" dirty="0">
                <a:latin typeface="Arial" panose="020B0604020202020204" pitchFamily="34" charset="0"/>
                <a:cs typeface="Arial" panose="020B0604020202020204" pitchFamily="34" charset="0"/>
              </a:rPr>
              <a:t>Rewrite the problem into a finite-dimensional convex program by leveraging tools from robust optimizations</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8CDD70A8-83E3-492C-9759-BA087F60E928}"/>
                  </a:ext>
                </a:extLst>
              </p:cNvPr>
              <p:cNvSpPr txBox="1"/>
              <p:nvPr/>
            </p:nvSpPr>
            <p:spPr>
              <a:xfrm>
                <a:off x="418615" y="2806301"/>
                <a:ext cx="11491731" cy="1166410"/>
              </a:xfrm>
              <a:prstGeom prst="rect">
                <a:avLst/>
              </a:prstGeom>
              <a:noFill/>
            </p:spPr>
            <p:txBody>
              <a:bodyPr wrap="square">
                <a:spAutoFit/>
              </a:bodyPr>
              <a:lstStyle/>
              <a:p>
                <a:pPr algn="just">
                  <a:lnSpc>
                    <a:spcPct val="120000"/>
                  </a:lnSpc>
                </a:pPr>
                <a:r>
                  <a:rPr lang="en-US" altLang="zh-CN" sz="2000" b="1" dirty="0">
                    <a:latin typeface="Arial" panose="020B0604020202020204" pitchFamily="34" charset="0"/>
                    <a:cs typeface="Arial" panose="020B0604020202020204" pitchFamily="34" charset="0"/>
                  </a:rPr>
                  <a:t>Assumption</a:t>
                </a:r>
                <a:r>
                  <a:rPr lang="en-US" altLang="zh-CN" sz="2000" dirty="0">
                    <a:latin typeface="Arial" panose="020B0604020202020204" pitchFamily="34" charset="0"/>
                    <a:cs typeface="Arial" panose="020B0604020202020204" pitchFamily="34" charset="0"/>
                  </a:rPr>
                  <a:t>:</a:t>
                </a:r>
              </a:p>
              <a:p>
                <a:pPr marL="342900" indent="-342900" algn="just">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 The uncertainty set is convex and closed</a:t>
                </a:r>
              </a:p>
              <a:p>
                <a:pPr marL="342900" indent="-342900" algn="just">
                  <a:lnSpc>
                    <a:spcPct val="120000"/>
                  </a:lnSpc>
                  <a:buFont typeface="Arial" panose="020B0604020202020204" pitchFamily="34" charset="0"/>
                  <a:buChar char="•"/>
                </a:pPr>
                <a14:m>
                  <m:oMath xmlns:m="http://schemas.openxmlformats.org/officeDocument/2006/math">
                    <m:r>
                      <a:rPr lang="en-US" altLang="zh-CN" sz="2000" i="1">
                        <a:latin typeface="Cambria Math" panose="02040503050406030204" pitchFamily="18" charset="0"/>
                      </a:rPr>
                      <m:t>h</m:t>
                    </m:r>
                    <m:r>
                      <a:rPr lang="en-US" altLang="zh-CN" sz="2000" i="1">
                        <a:latin typeface="Cambria Math" panose="02040503050406030204" pitchFamily="18" charset="0"/>
                      </a:rPr>
                      <m:t>(</m:t>
                    </m:r>
                    <m:r>
                      <a:rPr lang="en-US" altLang="zh-CN" sz="2000" i="1">
                        <a:latin typeface="Cambria Math" panose="02040503050406030204" pitchFamily="18" charset="0"/>
                      </a:rPr>
                      <m:t>𝑥</m:t>
                    </m:r>
                    <m:r>
                      <a:rPr lang="en-US" altLang="zh-CN" sz="2000" i="1">
                        <a:latin typeface="Cambria Math" panose="02040503050406030204" pitchFamily="18" charset="0"/>
                      </a:rPr>
                      <m:t>,</m:t>
                    </m:r>
                    <m:r>
                      <a:rPr lang="zh-CN" altLang="en-US" sz="2000" i="1">
                        <a:latin typeface="Cambria Math" panose="02040503050406030204" pitchFamily="18" charset="0"/>
                      </a:rPr>
                      <m:t>𝜉</m:t>
                    </m:r>
                    <m:r>
                      <a:rPr lang="en-US" altLang="zh-CN" sz="2000" i="1">
                        <a:latin typeface="Cambria Math" panose="02040503050406030204" pitchFamily="18" charset="0"/>
                      </a:rPr>
                      <m:t>)</m:t>
                    </m:r>
                  </m:oMath>
                </a14:m>
                <a:r>
                  <a:rPr lang="en-US" altLang="zh-CN" sz="2000" dirty="0">
                    <a:latin typeface="Arial" panose="020B0604020202020204" pitchFamily="34" charset="0"/>
                    <a:cs typeface="Arial" panose="020B0604020202020204" pitchFamily="34" charset="0"/>
                  </a:rPr>
                  <a:t> is convex with respect to </a:t>
                </a:r>
                <a14:m>
                  <m:oMath xmlns:m="http://schemas.openxmlformats.org/officeDocument/2006/math">
                    <m:r>
                      <a:rPr lang="zh-CN" altLang="en-US" sz="2000" i="1">
                        <a:latin typeface="Cambria Math" panose="02040503050406030204" pitchFamily="18" charset="0"/>
                      </a:rPr>
                      <m:t>𝜉</m:t>
                    </m:r>
                  </m:oMath>
                </a14:m>
                <a:endParaRPr lang="en-US" altLang="zh-CN" sz="2000" dirty="0">
                  <a:latin typeface="Arial" panose="020B0604020202020204" pitchFamily="34" charset="0"/>
                  <a:cs typeface="Arial" panose="020B0604020202020204" pitchFamily="34" charset="0"/>
                </a:endParaRPr>
              </a:p>
            </p:txBody>
          </p:sp>
        </mc:Choice>
        <mc:Fallback xmlns="">
          <p:sp>
            <p:nvSpPr>
              <p:cNvPr id="11" name="文本框 10">
                <a:extLst>
                  <a:ext uri="{FF2B5EF4-FFF2-40B4-BE49-F238E27FC236}">
                    <a16:creationId xmlns:a16="http://schemas.microsoft.com/office/drawing/2014/main" id="{8CDD70A8-83E3-492C-9759-BA087F60E928}"/>
                  </a:ext>
                </a:extLst>
              </p:cNvPr>
              <p:cNvSpPr txBox="1">
                <a:spLocks noRot="1" noChangeAspect="1" noMove="1" noResize="1" noEditPoints="1" noAdjustHandles="1" noChangeArrowheads="1" noChangeShapeType="1" noTextEdit="1"/>
              </p:cNvSpPr>
              <p:nvPr/>
            </p:nvSpPr>
            <p:spPr>
              <a:xfrm>
                <a:off x="418615" y="2806301"/>
                <a:ext cx="11491731" cy="1166410"/>
              </a:xfrm>
              <a:prstGeom prst="rect">
                <a:avLst/>
              </a:prstGeom>
              <a:blipFill>
                <a:blip r:embed="rId5"/>
                <a:stretch>
                  <a:fillRect l="-584" b="-83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67319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19</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Tractability of  Wasserstein DRO</a:t>
            </a:r>
            <a:endParaRPr lang="zh-CN" altLang="en-US" sz="2800" b="1" dirty="0">
              <a:solidFill>
                <a:srgbClr val="035F78"/>
              </a:solidFill>
              <a:latin typeface="Bookman Old Style" panose="02050604050505020204" pitchFamily="18" charset="0"/>
            </a:endParaRP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E68A47AC-DA71-4B0B-B891-DE03B7D7EEA5}"/>
                  </a:ext>
                </a:extLst>
              </p:cNvPr>
              <p:cNvSpPr txBox="1"/>
              <p:nvPr/>
            </p:nvSpPr>
            <p:spPr>
              <a:xfrm>
                <a:off x="520862" y="1490623"/>
                <a:ext cx="11549378" cy="5193088"/>
              </a:xfrm>
              <a:prstGeom prst="rect">
                <a:avLst/>
              </a:prstGeom>
              <a:noFill/>
            </p:spPr>
            <p:txBody>
              <a:bodyPr wrap="square" rtlCol="0">
                <a:spAutoFit/>
              </a:bodyPr>
              <a:lstStyle/>
              <a:p>
                <a:pPr>
                  <a:spcAft>
                    <a:spcPts val="600"/>
                  </a:spcAft>
                </a:pPr>
                <a:r>
                  <a:rPr lang="pt-BR" altLang="zh-CN" sz="2400" b="1" dirty="0">
                    <a:solidFill>
                      <a:srgbClr val="FF0000"/>
                    </a:solidFill>
                    <a:latin typeface="Arial" panose="020B0604020202020204" pitchFamily="34" charset="0"/>
                    <a:cs typeface="Arial" panose="020B0604020202020204" pitchFamily="34" charset="0"/>
                  </a:rPr>
                  <a:t>How to transform an infinite-dimensional optimization problem into a finite-dimensional convex program:</a:t>
                </a:r>
                <a:endParaRPr lang="en-US" altLang="zh-CN" sz="2800" b="1" dirty="0">
                  <a:solidFill>
                    <a:srgbClr val="FF0000"/>
                  </a:solidFill>
                  <a:latin typeface="Arial" panose="020B0604020202020204" pitchFamily="34" charset="0"/>
                  <a:cs typeface="Arial" panose="020B0604020202020204" pitchFamily="34" charset="0"/>
                </a:endParaRPr>
              </a:p>
              <a:p>
                <a:pPr algn="ctr">
                  <a:spcAft>
                    <a:spcPts val="600"/>
                  </a:spcAft>
                </a:pPr>
                <a14:m>
                  <m:oMath xmlns:m="http://schemas.openxmlformats.org/officeDocument/2006/math">
                    <m:func>
                      <m:funcPr>
                        <m:ctrlPr>
                          <a:rPr lang="en-US" altLang="zh-CN" sz="2200" i="1" smtClean="0">
                            <a:latin typeface="Cambria Math" panose="02040503050406030204" pitchFamily="18" charset="0"/>
                          </a:rPr>
                        </m:ctrlPr>
                      </m:funcPr>
                      <m:fName>
                        <m:limLow>
                          <m:limLowPr>
                            <m:ctrlPr>
                              <a:rPr lang="en-US" altLang="zh-CN" sz="2200" i="1">
                                <a:latin typeface="Cambria Math" panose="02040503050406030204" pitchFamily="18" charset="0"/>
                              </a:rPr>
                            </m:ctrlPr>
                          </m:limLowPr>
                          <m:e>
                            <m:r>
                              <m:rPr>
                                <m:sty m:val="p"/>
                              </m:rPr>
                              <a:rPr lang="en-US" altLang="zh-CN" sz="2200">
                                <a:latin typeface="Cambria Math" panose="02040503050406030204" pitchFamily="18" charset="0"/>
                              </a:rPr>
                              <m:t>max</m:t>
                            </m:r>
                          </m:e>
                          <m:lim>
                            <m:r>
                              <a:rPr lang="en-US" altLang="zh-CN" sz="2200" i="1">
                                <a:latin typeface="Cambria Math" panose="02040503050406030204" pitchFamily="18" charset="0"/>
                              </a:rPr>
                              <m:t>𝑃</m:t>
                            </m:r>
                            <m:r>
                              <a:rPr lang="en-US" altLang="zh-CN" sz="2200" i="1">
                                <a:latin typeface="Cambria Math" panose="02040503050406030204" pitchFamily="18" charset="0"/>
                                <a:ea typeface="Cambria Math" panose="02040503050406030204" pitchFamily="18" charset="0"/>
                              </a:rPr>
                              <m:t>∈</m:t>
                            </m:r>
                            <m:sSub>
                              <m:sSubPr>
                                <m:ctrlPr>
                                  <a:rPr lang="en-US" altLang="zh-CN" sz="2200" i="1">
                                    <a:latin typeface="Cambria Math" panose="02040503050406030204" pitchFamily="18" charset="0"/>
                                  </a:rPr>
                                </m:ctrlPr>
                              </m:sSubPr>
                              <m:e>
                                <m:r>
                                  <a:rPr lang="zh-CN" altLang="en-US" sz="2200" i="1">
                                    <a:latin typeface="Cambria Math" panose="02040503050406030204" pitchFamily="18" charset="0"/>
                                  </a:rPr>
                                  <m:t>𝔹</m:t>
                                </m:r>
                              </m:e>
                              <m:sub>
                                <m:r>
                                  <a:rPr lang="zh-CN" altLang="en-US" sz="2200" i="1">
                                    <a:latin typeface="Cambria Math" panose="02040503050406030204" pitchFamily="18" charset="0"/>
                                    <a:ea typeface="Cambria Math" panose="02040503050406030204" pitchFamily="18" charset="0"/>
                                  </a:rPr>
                                  <m:t>𝜌</m:t>
                                </m:r>
                              </m:sub>
                            </m:sSub>
                            <m:d>
                              <m:dPr>
                                <m:ctrlPr>
                                  <a:rPr lang="en-US" altLang="zh-CN" sz="2200" i="1">
                                    <a:latin typeface="Cambria Math" panose="02040503050406030204" pitchFamily="18" charset="0"/>
                                  </a:rPr>
                                </m:ctrlPr>
                              </m:dPr>
                              <m:e>
                                <m:acc>
                                  <m:accPr>
                                    <m:chr m:val="̂"/>
                                    <m:ctrlPr>
                                      <a:rPr lang="en-US" altLang="zh-CN" sz="2200" i="1">
                                        <a:latin typeface="Cambria Math" panose="02040503050406030204" pitchFamily="18" charset="0"/>
                                      </a:rPr>
                                    </m:ctrlPr>
                                  </m:accPr>
                                  <m:e>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𝑃</m:t>
                                        </m:r>
                                      </m:e>
                                      <m:sub>
                                        <m:r>
                                          <a:rPr lang="en-US" altLang="zh-CN" sz="2200" i="1">
                                            <a:latin typeface="Cambria Math" panose="02040503050406030204" pitchFamily="18" charset="0"/>
                                          </a:rPr>
                                          <m:t>𝑁</m:t>
                                        </m:r>
                                      </m:sub>
                                    </m:sSub>
                                  </m:e>
                                </m:acc>
                              </m:e>
                            </m:d>
                          </m:lim>
                        </m:limLow>
                      </m:fName>
                      <m:e>
                        <m:sSub>
                          <m:sSubPr>
                            <m:ctrlPr>
                              <a:rPr lang="en-US" altLang="zh-CN" sz="2200" i="1">
                                <a:latin typeface="Cambria Math" panose="02040503050406030204" pitchFamily="18" charset="0"/>
                              </a:rPr>
                            </m:ctrlPr>
                          </m:sSubPr>
                          <m:e>
                            <m:r>
                              <a:rPr lang="en-US" altLang="zh-CN" sz="2200" i="1">
                                <a:latin typeface="Cambria Math" panose="02040503050406030204" pitchFamily="18" charset="0"/>
                              </a:rPr>
                              <m:t>𝐸</m:t>
                            </m:r>
                          </m:e>
                          <m:sub>
                            <m:r>
                              <a:rPr lang="en-US" altLang="zh-CN" sz="2200" i="1">
                                <a:latin typeface="Cambria Math" panose="02040503050406030204" pitchFamily="18" charset="0"/>
                              </a:rPr>
                              <m:t>𝑃</m:t>
                            </m:r>
                          </m:sub>
                        </m:sSub>
                        <m:r>
                          <a:rPr lang="en-US" altLang="zh-CN" sz="2200" i="1">
                            <a:latin typeface="Cambria Math" panose="02040503050406030204" pitchFamily="18" charset="0"/>
                          </a:rPr>
                          <m:t>[</m:t>
                        </m:r>
                        <m:r>
                          <a:rPr lang="en-US" altLang="zh-CN" sz="2200" i="1">
                            <a:latin typeface="Cambria Math" panose="02040503050406030204" pitchFamily="18" charset="0"/>
                          </a:rPr>
                          <m:t>h</m:t>
                        </m:r>
                        <m:r>
                          <a:rPr lang="en-US" altLang="zh-CN" sz="2200" i="1">
                            <a:latin typeface="Cambria Math" panose="02040503050406030204" pitchFamily="18" charset="0"/>
                          </a:rPr>
                          <m:t>(</m:t>
                        </m:r>
                        <m:r>
                          <a:rPr lang="en-US" altLang="zh-CN" sz="2200" i="1">
                            <a:latin typeface="Cambria Math" panose="02040503050406030204" pitchFamily="18" charset="0"/>
                          </a:rPr>
                          <m:t>𝑥</m:t>
                        </m:r>
                        <m:r>
                          <a:rPr lang="en-US" altLang="zh-CN" sz="2200" i="1">
                            <a:latin typeface="Cambria Math" panose="02040503050406030204" pitchFamily="18" charset="0"/>
                          </a:rPr>
                          <m:t>,</m:t>
                        </m:r>
                        <m:r>
                          <a:rPr lang="zh-CN" altLang="en-US" sz="2200" i="1">
                            <a:latin typeface="Cambria Math" panose="02040503050406030204" pitchFamily="18" charset="0"/>
                          </a:rPr>
                          <m:t>𝜉</m:t>
                        </m:r>
                        <m:r>
                          <a:rPr lang="en-US" altLang="zh-CN" sz="2200" i="1">
                            <a:latin typeface="Cambria Math" panose="02040503050406030204" pitchFamily="18" charset="0"/>
                          </a:rPr>
                          <m:t>)]</m:t>
                        </m:r>
                      </m:e>
                    </m:func>
                    <m:r>
                      <a:rPr lang="en-US" altLang="zh-CN" sz="2200" b="1" i="1" smtClean="0">
                        <a:latin typeface="Cambria Math" panose="02040503050406030204" pitchFamily="18" charset="0"/>
                      </a:rPr>
                      <m:t>=</m:t>
                    </m:r>
                    <m:d>
                      <m:dPr>
                        <m:begChr m:val="{"/>
                        <m:endChr m:val=""/>
                        <m:ctrlPr>
                          <a:rPr lang="en-US" altLang="zh-CN" sz="2200" b="1" i="1" smtClean="0">
                            <a:latin typeface="Cambria Math" panose="02040503050406030204" pitchFamily="18" charset="0"/>
                          </a:rPr>
                        </m:ctrlPr>
                      </m:dPr>
                      <m:e>
                        <m:eqArr>
                          <m:eqArrPr>
                            <m:ctrlPr>
                              <a:rPr lang="en-US" altLang="zh-CN" sz="2200" b="1" i="1" smtClean="0">
                                <a:latin typeface="Cambria Math" panose="02040503050406030204" pitchFamily="18" charset="0"/>
                              </a:rPr>
                            </m:ctrlPr>
                          </m:eqArrPr>
                          <m:e>
                            <m:func>
                              <m:funcPr>
                                <m:ctrlPr>
                                  <a:rPr lang="en-US" altLang="zh-CN" sz="2200" b="1" i="1">
                                    <a:latin typeface="Cambria Math" panose="02040503050406030204" pitchFamily="18" charset="0"/>
                                  </a:rPr>
                                </m:ctrlPr>
                              </m:funcPr>
                              <m:fName>
                                <m:limLow>
                                  <m:limLowPr>
                                    <m:ctrlPr>
                                      <a:rPr lang="en-US" altLang="zh-CN" sz="2200" b="1" i="1">
                                        <a:latin typeface="Cambria Math" panose="02040503050406030204" pitchFamily="18" charset="0"/>
                                      </a:rPr>
                                    </m:ctrlPr>
                                  </m:limLowPr>
                                  <m:e>
                                    <m:r>
                                      <m:rPr>
                                        <m:sty m:val="p"/>
                                      </m:rPr>
                                      <a:rPr lang="en-US" altLang="zh-CN" sz="2200">
                                        <a:latin typeface="Cambria Math" panose="02040503050406030204" pitchFamily="18" charset="0"/>
                                      </a:rPr>
                                      <m:t>sup</m:t>
                                    </m:r>
                                  </m:e>
                                  <m:lim>
                                    <m:r>
                                      <a:rPr lang="zh-CN" altLang="en-US" sz="2200" i="1">
                                        <a:latin typeface="Cambria Math" panose="02040503050406030204" pitchFamily="18" charset="0"/>
                                      </a:rPr>
                                      <m:t>𝚷</m:t>
                                    </m:r>
                                    <m:r>
                                      <a:rPr lang="en-US" altLang="zh-CN" sz="2200" b="1" i="1">
                                        <a:latin typeface="Cambria Math" panose="02040503050406030204" pitchFamily="18" charset="0"/>
                                      </a:rPr>
                                      <m:t>,</m:t>
                                    </m:r>
                                    <m:r>
                                      <a:rPr lang="en-US" altLang="zh-CN" sz="2200" b="1" i="1">
                                        <a:latin typeface="Cambria Math" panose="02040503050406030204" pitchFamily="18" charset="0"/>
                                      </a:rPr>
                                      <m:t>𝑷</m:t>
                                    </m:r>
                                  </m:lim>
                                </m:limLow>
                              </m:fName>
                              <m:e>
                                <m:nary>
                                  <m:naryPr>
                                    <m:ctrlPr>
                                      <a:rPr lang="en-US" altLang="zh-CN" sz="2200" b="1" i="1">
                                        <a:latin typeface="Cambria Math" panose="02040503050406030204" pitchFamily="18" charset="0"/>
                                      </a:rPr>
                                    </m:ctrlPr>
                                  </m:naryPr>
                                  <m:sub>
                                    <m:r>
                                      <m:rPr>
                                        <m:brk m:alnAt="23"/>
                                      </m:rPr>
                                      <a:rPr lang="zh-CN" altLang="en-US" sz="2200" b="1" i="1">
                                        <a:latin typeface="Cambria Math" panose="02040503050406030204" pitchFamily="18" charset="0"/>
                                      </a:rPr>
                                      <m:t>𝚵</m:t>
                                    </m:r>
                                  </m:sub>
                                  <m:sup/>
                                  <m:e>
                                    <m:r>
                                      <a:rPr lang="en-US" altLang="zh-CN" sz="2200" b="1" i="1">
                                        <a:latin typeface="Cambria Math" panose="02040503050406030204" pitchFamily="18" charset="0"/>
                                      </a:rPr>
                                      <m:t>𝒉</m:t>
                                    </m:r>
                                    <m:d>
                                      <m:dPr>
                                        <m:ctrlPr>
                                          <a:rPr lang="en-US" altLang="zh-CN" sz="2200" b="1" i="1">
                                            <a:latin typeface="Cambria Math" panose="02040503050406030204" pitchFamily="18" charset="0"/>
                                          </a:rPr>
                                        </m:ctrlPr>
                                      </m:dPr>
                                      <m:e>
                                        <m:r>
                                          <a:rPr lang="en-US" altLang="zh-CN" sz="2200" i="1">
                                            <a:latin typeface="Cambria Math" panose="02040503050406030204" pitchFamily="18" charset="0"/>
                                          </a:rPr>
                                          <m:t>𝑥</m:t>
                                        </m:r>
                                        <m:r>
                                          <a:rPr lang="en-US" altLang="zh-CN" sz="2200" i="1">
                                            <a:latin typeface="Cambria Math" panose="02040503050406030204" pitchFamily="18" charset="0"/>
                                          </a:rPr>
                                          <m:t>,</m:t>
                                        </m:r>
                                        <m:r>
                                          <a:rPr lang="zh-CN" altLang="en-US" sz="2200" i="1">
                                            <a:latin typeface="Cambria Math" panose="02040503050406030204" pitchFamily="18" charset="0"/>
                                          </a:rPr>
                                          <m:t>𝜉</m:t>
                                        </m:r>
                                      </m:e>
                                    </m:d>
                                    <m:r>
                                      <a:rPr lang="en-US" altLang="zh-CN" sz="2200" b="1" i="1">
                                        <a:latin typeface="Cambria Math" panose="02040503050406030204" pitchFamily="18" charset="0"/>
                                      </a:rPr>
                                      <m:t>𝑷</m:t>
                                    </m:r>
                                    <m:r>
                                      <a:rPr lang="en-US" altLang="zh-CN" sz="2200" b="1" i="1">
                                        <a:latin typeface="Cambria Math" panose="02040503050406030204" pitchFamily="18" charset="0"/>
                                      </a:rPr>
                                      <m:t>(</m:t>
                                    </m:r>
                                    <m:r>
                                      <a:rPr lang="en-US" altLang="zh-CN" sz="2200" b="1" i="1">
                                        <a:latin typeface="Cambria Math" panose="02040503050406030204" pitchFamily="18" charset="0"/>
                                      </a:rPr>
                                      <m:t>𝒅</m:t>
                                    </m:r>
                                    <m:r>
                                      <a:rPr lang="zh-CN" altLang="en-US" sz="2200" b="1" i="1">
                                        <a:latin typeface="Cambria Math" panose="02040503050406030204" pitchFamily="18" charset="0"/>
                                      </a:rPr>
                                      <m:t>𝝃</m:t>
                                    </m:r>
                                    <m:r>
                                      <a:rPr lang="en-US" altLang="zh-CN" sz="2200" b="1" i="1">
                                        <a:latin typeface="Cambria Math" panose="02040503050406030204" pitchFamily="18" charset="0"/>
                                      </a:rPr>
                                      <m:t>)</m:t>
                                    </m:r>
                                  </m:e>
                                </m:nary>
                              </m:e>
                            </m:func>
                          </m:e>
                          <m:e>
                            <m:r>
                              <a:rPr lang="en-US" altLang="zh-CN" sz="2200" b="1" i="1">
                                <a:latin typeface="Cambria Math" panose="02040503050406030204" pitchFamily="18" charset="0"/>
                              </a:rPr>
                              <m:t>𝒔</m:t>
                            </m:r>
                            <m:r>
                              <a:rPr lang="en-US" altLang="zh-CN" sz="2200" b="1" i="1">
                                <a:latin typeface="Cambria Math" panose="02040503050406030204" pitchFamily="18" charset="0"/>
                              </a:rPr>
                              <m:t>.</m:t>
                            </m:r>
                            <m:r>
                              <a:rPr lang="en-US" altLang="zh-CN" sz="2200" b="1" i="1">
                                <a:latin typeface="Cambria Math" panose="02040503050406030204" pitchFamily="18" charset="0"/>
                              </a:rPr>
                              <m:t>𝒕</m:t>
                            </m:r>
                            <m:r>
                              <a:rPr lang="en-US" altLang="zh-CN" sz="2200" b="1" i="1">
                                <a:latin typeface="Cambria Math" panose="02040503050406030204" pitchFamily="18" charset="0"/>
                              </a:rPr>
                              <m:t>.     </m:t>
                            </m:r>
                            <m:nary>
                              <m:naryPr>
                                <m:ctrlPr>
                                  <a:rPr lang="en-US" altLang="zh-CN" sz="2200" b="1" i="1">
                                    <a:latin typeface="Cambria Math" panose="02040503050406030204" pitchFamily="18" charset="0"/>
                                  </a:rPr>
                                </m:ctrlPr>
                              </m:naryPr>
                              <m:sub>
                                <m:sSup>
                                  <m:sSupPr>
                                    <m:ctrlPr>
                                      <a:rPr lang="en-US" altLang="zh-CN" sz="2200" b="1" i="1">
                                        <a:latin typeface="Cambria Math" panose="02040503050406030204" pitchFamily="18" charset="0"/>
                                      </a:rPr>
                                    </m:ctrlPr>
                                  </m:sSupPr>
                                  <m:e>
                                    <m:r>
                                      <m:rPr>
                                        <m:brk m:alnAt="23"/>
                                      </m:rPr>
                                      <a:rPr lang="zh-CN" altLang="en-US" sz="2200" b="1" i="1">
                                        <a:latin typeface="Cambria Math" panose="02040503050406030204" pitchFamily="18" charset="0"/>
                                      </a:rPr>
                                      <m:t>𝚵</m:t>
                                    </m:r>
                                  </m:e>
                                  <m:sup>
                                    <m:r>
                                      <a:rPr lang="en-US" altLang="zh-CN" sz="2200" b="1" i="1">
                                        <a:latin typeface="Cambria Math" panose="02040503050406030204" pitchFamily="18" charset="0"/>
                                      </a:rPr>
                                      <m:t>𝟐</m:t>
                                    </m:r>
                                  </m:sup>
                                </m:sSup>
                              </m:sub>
                              <m:sup/>
                              <m:e>
                                <m:d>
                                  <m:dPr>
                                    <m:begChr m:val="‖"/>
                                    <m:endChr m:val="‖"/>
                                    <m:ctrlPr>
                                      <a:rPr lang="en-US" altLang="zh-CN" sz="2200" b="1" i="1">
                                        <a:latin typeface="Cambria Math" panose="02040503050406030204" pitchFamily="18" charset="0"/>
                                      </a:rPr>
                                    </m:ctrlPr>
                                  </m:dPr>
                                  <m:e>
                                    <m:r>
                                      <a:rPr lang="zh-CN" altLang="en-US" sz="2200" b="1" i="1">
                                        <a:latin typeface="Cambria Math" panose="02040503050406030204" pitchFamily="18" charset="0"/>
                                      </a:rPr>
                                      <m:t>𝝃</m:t>
                                    </m:r>
                                    <m:r>
                                      <a:rPr lang="en-US" altLang="zh-CN" sz="2200" b="1" i="1">
                                        <a:latin typeface="Cambria Math" panose="02040503050406030204" pitchFamily="18" charset="0"/>
                                      </a:rPr>
                                      <m:t>−</m:t>
                                    </m:r>
                                    <m:sSup>
                                      <m:sSupPr>
                                        <m:ctrlPr>
                                          <a:rPr lang="en-US" altLang="zh-CN" sz="2200" b="1" i="1">
                                            <a:latin typeface="Cambria Math" panose="02040503050406030204" pitchFamily="18" charset="0"/>
                                          </a:rPr>
                                        </m:ctrlPr>
                                      </m:sSupPr>
                                      <m:e>
                                        <m:r>
                                          <a:rPr lang="zh-CN" altLang="en-US" sz="2200" b="1" i="1">
                                            <a:latin typeface="Cambria Math" panose="02040503050406030204" pitchFamily="18" charset="0"/>
                                          </a:rPr>
                                          <m:t>𝝃</m:t>
                                        </m:r>
                                      </m:e>
                                      <m:sup>
                                        <m:r>
                                          <a:rPr lang="en-US" altLang="zh-CN" sz="2200" b="1" i="1">
                                            <a:latin typeface="Cambria Math" panose="02040503050406030204" pitchFamily="18" charset="0"/>
                                          </a:rPr>
                                          <m:t>′</m:t>
                                        </m:r>
                                      </m:sup>
                                    </m:sSup>
                                  </m:e>
                                </m:d>
                                <m:r>
                                  <a:rPr lang="zh-CN" altLang="en-US" sz="2200" b="1" i="1">
                                    <a:latin typeface="Cambria Math" panose="02040503050406030204" pitchFamily="18" charset="0"/>
                                  </a:rPr>
                                  <m:t>𝚷</m:t>
                                </m:r>
                                <m:r>
                                  <a:rPr lang="en-US" altLang="zh-CN" sz="2200" b="1" i="1">
                                    <a:latin typeface="Cambria Math" panose="02040503050406030204" pitchFamily="18" charset="0"/>
                                  </a:rPr>
                                  <m:t>(</m:t>
                                </m:r>
                                <m:r>
                                  <a:rPr lang="en-US" altLang="zh-CN" sz="2200" b="1" i="1">
                                    <a:latin typeface="Cambria Math" panose="02040503050406030204" pitchFamily="18" charset="0"/>
                                  </a:rPr>
                                  <m:t>𝒅</m:t>
                                </m:r>
                                <m:r>
                                  <a:rPr lang="zh-CN" altLang="en-US" sz="2200" b="1" i="1">
                                    <a:latin typeface="Cambria Math" panose="02040503050406030204" pitchFamily="18" charset="0"/>
                                  </a:rPr>
                                  <m:t>𝝃</m:t>
                                </m:r>
                                <m:r>
                                  <a:rPr lang="en-US" altLang="zh-CN" sz="2200" b="1" i="1">
                                    <a:latin typeface="Cambria Math" panose="02040503050406030204" pitchFamily="18" charset="0"/>
                                  </a:rPr>
                                  <m:t>,</m:t>
                                </m:r>
                                <m:r>
                                  <a:rPr lang="en-US" altLang="zh-CN" sz="2200" b="1" i="1">
                                    <a:latin typeface="Cambria Math" panose="02040503050406030204" pitchFamily="18" charset="0"/>
                                  </a:rPr>
                                  <m:t>𝒅</m:t>
                                </m:r>
                                <m:r>
                                  <a:rPr lang="zh-CN" altLang="en-US" sz="2200" b="1" i="1">
                                    <a:latin typeface="Cambria Math" panose="02040503050406030204" pitchFamily="18" charset="0"/>
                                  </a:rPr>
                                  <m:t>𝝃</m:t>
                                </m:r>
                                <m:r>
                                  <a:rPr lang="en-US" altLang="zh-CN" sz="2200" b="1" i="1">
                                    <a:latin typeface="Cambria Math" panose="02040503050406030204" pitchFamily="18" charset="0"/>
                                  </a:rPr>
                                  <m:t>′)</m:t>
                                </m:r>
                                <m:r>
                                  <a:rPr lang="en-US" altLang="zh-CN" sz="2200" b="1" i="1" smtClean="0">
                                    <a:latin typeface="Cambria Math" panose="02040503050406030204" pitchFamily="18" charset="0"/>
                                    <a:ea typeface="Cambria Math" panose="02040503050406030204" pitchFamily="18" charset="0"/>
                                  </a:rPr>
                                  <m:t>≤</m:t>
                                </m:r>
                                <m:r>
                                  <a:rPr lang="zh-CN" altLang="en-US" sz="2200" b="1" i="1" smtClean="0">
                                    <a:latin typeface="Cambria Math" panose="02040503050406030204" pitchFamily="18" charset="0"/>
                                  </a:rPr>
                                  <m:t>𝜺</m:t>
                                </m:r>
                              </m:e>
                            </m:nary>
                          </m:e>
                        </m:eqArr>
                      </m:e>
                    </m:d>
                  </m:oMath>
                </a14:m>
                <a:r>
                  <a:rPr lang="en-US" altLang="zh-CN" sz="2200" b="1" dirty="0">
                    <a:latin typeface="Arial" panose="020B0604020202020204" pitchFamily="34" charset="0"/>
                    <a:cs typeface="Arial" panose="020B0604020202020204" pitchFamily="34" charset="0"/>
                  </a:rPr>
                  <a:t>                           </a:t>
                </a:r>
                <a14:m>
                  <m:oMath xmlns:m="http://schemas.openxmlformats.org/officeDocument/2006/math">
                    <m:r>
                      <a:rPr lang="en-US" altLang="zh-CN" sz="2200" b="1" i="0" smtClean="0">
                        <a:latin typeface="Cambria Math" panose="02040503050406030204" pitchFamily="18" charset="0"/>
                      </a:rPr>
                      <m:t>                                        </m:t>
                    </m:r>
                    <m:r>
                      <a:rPr lang="en-US" altLang="zh-CN" sz="2200" b="1" i="1">
                        <a:latin typeface="Cambria Math" panose="02040503050406030204" pitchFamily="18" charset="0"/>
                      </a:rPr>
                      <m:t>=</m:t>
                    </m:r>
                    <m:d>
                      <m:dPr>
                        <m:begChr m:val="{"/>
                        <m:endChr m:val=""/>
                        <m:ctrlPr>
                          <a:rPr lang="en-US" altLang="zh-CN" sz="2200" b="1" i="1">
                            <a:latin typeface="Cambria Math" panose="02040503050406030204" pitchFamily="18" charset="0"/>
                          </a:rPr>
                        </m:ctrlPr>
                      </m:dPr>
                      <m:e>
                        <m:eqArr>
                          <m:eqArrPr>
                            <m:ctrlPr>
                              <a:rPr lang="en-US" altLang="zh-CN" sz="2200" b="1" i="1">
                                <a:latin typeface="Cambria Math" panose="02040503050406030204" pitchFamily="18" charset="0"/>
                              </a:rPr>
                            </m:ctrlPr>
                          </m:eqArrPr>
                          <m:e>
                            <m:func>
                              <m:funcPr>
                                <m:ctrlPr>
                                  <a:rPr lang="en-US" altLang="zh-CN" sz="2200" b="1" i="1">
                                    <a:latin typeface="Cambria Math" panose="02040503050406030204" pitchFamily="18" charset="0"/>
                                  </a:rPr>
                                </m:ctrlPr>
                              </m:funcPr>
                              <m:fName>
                                <m:limLow>
                                  <m:limLowPr>
                                    <m:ctrlPr>
                                      <a:rPr lang="en-US" altLang="zh-CN" sz="2200" b="1" i="1" smtClean="0">
                                        <a:latin typeface="Cambria Math" panose="02040503050406030204" pitchFamily="18" charset="0"/>
                                      </a:rPr>
                                    </m:ctrlPr>
                                  </m:limLowPr>
                                  <m:e>
                                    <m:r>
                                      <m:rPr>
                                        <m:sty m:val="p"/>
                                      </m:rPr>
                                      <a:rPr lang="en-US" altLang="zh-CN" sz="2200">
                                        <a:latin typeface="Cambria Math" panose="02040503050406030204" pitchFamily="18" charset="0"/>
                                      </a:rPr>
                                      <m:t>sup</m:t>
                                    </m:r>
                                  </m:e>
                                  <m:lim>
                                    <m:sSub>
                                      <m:sSubPr>
                                        <m:ctrlPr>
                                          <a:rPr lang="en-US" altLang="zh-CN" sz="2200" b="1" i="1" smtClean="0">
                                            <a:latin typeface="Cambria Math" panose="02040503050406030204" pitchFamily="18" charset="0"/>
                                          </a:rPr>
                                        </m:ctrlPr>
                                      </m:sSubPr>
                                      <m:e>
                                        <m:r>
                                          <a:rPr lang="en-US" altLang="zh-CN" sz="2200" b="1" i="1">
                                            <a:latin typeface="Cambria Math" panose="02040503050406030204" pitchFamily="18" charset="0"/>
                                          </a:rPr>
                                          <m:t>𝑷</m:t>
                                        </m:r>
                                      </m:e>
                                      <m:sub>
                                        <m:r>
                                          <a:rPr lang="en-US" altLang="zh-CN" sz="2200" b="1" i="1" smtClean="0">
                                            <a:latin typeface="Cambria Math" panose="02040503050406030204" pitchFamily="18" charset="0"/>
                                          </a:rPr>
                                          <m:t>𝒊</m:t>
                                        </m:r>
                                      </m:sub>
                                    </m:sSub>
                                    <m:r>
                                      <a:rPr lang="en-US" altLang="zh-CN" sz="2200" b="1" i="1" smtClean="0">
                                        <a:latin typeface="Cambria Math" panose="02040503050406030204" pitchFamily="18" charset="0"/>
                                        <a:ea typeface="Cambria Math" panose="02040503050406030204" pitchFamily="18" charset="0"/>
                                      </a:rPr>
                                      <m:t>∈</m:t>
                                    </m:r>
                                    <m:r>
                                      <a:rPr lang="zh-CN" altLang="en-US" sz="2200" b="1" i="1" smtClean="0">
                                        <a:latin typeface="Cambria Math" panose="02040503050406030204" pitchFamily="18" charset="0"/>
                                        <a:ea typeface="Cambria Math" panose="02040503050406030204" pitchFamily="18" charset="0"/>
                                      </a:rPr>
                                      <m:t>𝓜</m:t>
                                    </m:r>
                                    <m:r>
                                      <a:rPr lang="en-US" altLang="zh-CN" sz="2200" b="1" i="1" smtClean="0">
                                        <a:latin typeface="Cambria Math" panose="02040503050406030204" pitchFamily="18" charset="0"/>
                                        <a:ea typeface="Cambria Math" panose="02040503050406030204" pitchFamily="18" charset="0"/>
                                      </a:rPr>
                                      <m:t>(</m:t>
                                    </m:r>
                                    <m:r>
                                      <a:rPr lang="zh-CN" altLang="en-US" sz="2200" b="1" i="1" smtClean="0">
                                        <a:latin typeface="Cambria Math" panose="02040503050406030204" pitchFamily="18" charset="0"/>
                                        <a:ea typeface="Cambria Math" panose="02040503050406030204" pitchFamily="18" charset="0"/>
                                      </a:rPr>
                                      <m:t>𝚵</m:t>
                                    </m:r>
                                    <m:r>
                                      <a:rPr lang="en-US" altLang="zh-CN" sz="2200" b="1" i="1" smtClean="0">
                                        <a:latin typeface="Cambria Math" panose="02040503050406030204" pitchFamily="18" charset="0"/>
                                        <a:ea typeface="Cambria Math" panose="02040503050406030204" pitchFamily="18" charset="0"/>
                                      </a:rPr>
                                      <m:t>)</m:t>
                                    </m:r>
                                  </m:lim>
                                </m:limLow>
                              </m:fName>
                              <m:e>
                                <m:f>
                                  <m:fPr>
                                    <m:ctrlPr>
                                      <a:rPr lang="en-US" altLang="zh-CN" sz="2200" b="1" i="1" smtClean="0">
                                        <a:latin typeface="Cambria Math" panose="02040503050406030204" pitchFamily="18" charset="0"/>
                                      </a:rPr>
                                    </m:ctrlPr>
                                  </m:fPr>
                                  <m:num>
                                    <m:r>
                                      <a:rPr lang="en-US" altLang="zh-CN" sz="2200" b="1" i="1" smtClean="0">
                                        <a:latin typeface="Cambria Math" panose="02040503050406030204" pitchFamily="18" charset="0"/>
                                      </a:rPr>
                                      <m:t>𝟏</m:t>
                                    </m:r>
                                  </m:num>
                                  <m:den>
                                    <m:r>
                                      <a:rPr lang="en-US" altLang="zh-CN" sz="2200" b="1" i="1" smtClean="0">
                                        <a:latin typeface="Cambria Math" panose="02040503050406030204" pitchFamily="18" charset="0"/>
                                      </a:rPr>
                                      <m:t>𝑵</m:t>
                                    </m:r>
                                  </m:den>
                                </m:f>
                                <m:nary>
                                  <m:naryPr>
                                    <m:chr m:val="∑"/>
                                    <m:ctrlPr>
                                      <a:rPr lang="en-US" altLang="zh-CN" sz="2200" b="1" i="1" smtClean="0">
                                        <a:latin typeface="Cambria Math" panose="02040503050406030204" pitchFamily="18" charset="0"/>
                                      </a:rPr>
                                    </m:ctrlPr>
                                  </m:naryPr>
                                  <m:sub>
                                    <m:r>
                                      <m:rPr>
                                        <m:brk m:alnAt="23"/>
                                      </m:rPr>
                                      <a:rPr lang="en-US" altLang="zh-CN" sz="2200" b="1" i="1" smtClean="0">
                                        <a:latin typeface="Cambria Math" panose="02040503050406030204" pitchFamily="18" charset="0"/>
                                      </a:rPr>
                                      <m:t>𝒊</m:t>
                                    </m:r>
                                    <m:r>
                                      <a:rPr lang="en-US" altLang="zh-CN" sz="2200" b="1" i="1" smtClean="0">
                                        <a:latin typeface="Cambria Math" panose="02040503050406030204" pitchFamily="18" charset="0"/>
                                      </a:rPr>
                                      <m:t>=</m:t>
                                    </m:r>
                                    <m:r>
                                      <a:rPr lang="en-US" altLang="zh-CN" sz="2200" b="1" i="1" smtClean="0">
                                        <a:latin typeface="Cambria Math" panose="02040503050406030204" pitchFamily="18" charset="0"/>
                                      </a:rPr>
                                      <m:t>𝟏</m:t>
                                    </m:r>
                                  </m:sub>
                                  <m:sup>
                                    <m:r>
                                      <a:rPr lang="en-US" altLang="zh-CN" sz="2200" b="1" i="1" smtClean="0">
                                        <a:latin typeface="Cambria Math" panose="02040503050406030204" pitchFamily="18" charset="0"/>
                                      </a:rPr>
                                      <m:t>𝑵</m:t>
                                    </m:r>
                                  </m:sup>
                                  <m:e>
                                    <m:nary>
                                      <m:naryPr>
                                        <m:ctrlPr>
                                          <a:rPr lang="en-US" altLang="zh-CN" sz="2200" b="1" i="1">
                                            <a:latin typeface="Cambria Math" panose="02040503050406030204" pitchFamily="18" charset="0"/>
                                          </a:rPr>
                                        </m:ctrlPr>
                                      </m:naryPr>
                                      <m:sub>
                                        <m:r>
                                          <m:rPr>
                                            <m:brk m:alnAt="23"/>
                                          </m:rPr>
                                          <a:rPr lang="zh-CN" altLang="en-US" sz="2200" b="1" i="1">
                                            <a:latin typeface="Cambria Math" panose="02040503050406030204" pitchFamily="18" charset="0"/>
                                          </a:rPr>
                                          <m:t>𝚵</m:t>
                                        </m:r>
                                      </m:sub>
                                      <m:sup/>
                                      <m:e>
                                        <m:r>
                                          <a:rPr lang="en-US" altLang="zh-CN" sz="2200" b="1" i="1">
                                            <a:latin typeface="Cambria Math" panose="02040503050406030204" pitchFamily="18" charset="0"/>
                                          </a:rPr>
                                          <m:t>𝒉</m:t>
                                        </m:r>
                                        <m:d>
                                          <m:dPr>
                                            <m:ctrlPr>
                                              <a:rPr lang="en-US" altLang="zh-CN" sz="2200" b="1" i="1">
                                                <a:latin typeface="Cambria Math" panose="02040503050406030204" pitchFamily="18" charset="0"/>
                                              </a:rPr>
                                            </m:ctrlPr>
                                          </m:dPr>
                                          <m:e>
                                            <m:r>
                                              <a:rPr lang="en-US" altLang="zh-CN" sz="2200" i="1">
                                                <a:latin typeface="Cambria Math" panose="02040503050406030204" pitchFamily="18" charset="0"/>
                                              </a:rPr>
                                              <m:t>𝑥</m:t>
                                            </m:r>
                                            <m:r>
                                              <a:rPr lang="en-US" altLang="zh-CN" sz="2200" i="1">
                                                <a:latin typeface="Cambria Math" panose="02040503050406030204" pitchFamily="18" charset="0"/>
                                              </a:rPr>
                                              <m:t>,</m:t>
                                            </m:r>
                                            <m:r>
                                              <a:rPr lang="zh-CN" altLang="en-US" sz="2200" i="1">
                                                <a:latin typeface="Cambria Math" panose="02040503050406030204" pitchFamily="18" charset="0"/>
                                              </a:rPr>
                                              <m:t>𝜉</m:t>
                                            </m:r>
                                          </m:e>
                                        </m:d>
                                        <m:sSub>
                                          <m:sSubPr>
                                            <m:ctrlPr>
                                              <a:rPr lang="en-US" altLang="zh-CN" sz="2200" b="1" i="1" smtClean="0">
                                                <a:latin typeface="Cambria Math" panose="02040503050406030204" pitchFamily="18" charset="0"/>
                                              </a:rPr>
                                            </m:ctrlPr>
                                          </m:sSubPr>
                                          <m:e>
                                            <m:r>
                                              <a:rPr lang="en-US" altLang="zh-CN" sz="2200" b="1" i="1">
                                                <a:latin typeface="Cambria Math" panose="02040503050406030204" pitchFamily="18" charset="0"/>
                                              </a:rPr>
                                              <m:t>𝑷</m:t>
                                            </m:r>
                                          </m:e>
                                          <m:sub>
                                            <m:r>
                                              <a:rPr lang="en-US" altLang="zh-CN" sz="2200" b="1" i="1" smtClean="0">
                                                <a:latin typeface="Cambria Math" panose="02040503050406030204" pitchFamily="18" charset="0"/>
                                              </a:rPr>
                                              <m:t>𝒊</m:t>
                                            </m:r>
                                          </m:sub>
                                        </m:sSub>
                                        <m:r>
                                          <a:rPr lang="en-US" altLang="zh-CN" sz="2200" b="1" i="1" smtClean="0">
                                            <a:latin typeface="Cambria Math" panose="02040503050406030204" pitchFamily="18" charset="0"/>
                                          </a:rPr>
                                          <m:t> </m:t>
                                        </m:r>
                                        <m:r>
                                          <a:rPr lang="en-US" altLang="zh-CN" sz="2200" b="1" i="1">
                                            <a:latin typeface="Cambria Math" panose="02040503050406030204" pitchFamily="18" charset="0"/>
                                          </a:rPr>
                                          <m:t>(</m:t>
                                        </m:r>
                                        <m:r>
                                          <a:rPr lang="en-US" altLang="zh-CN" sz="2200" b="1" i="1">
                                            <a:latin typeface="Cambria Math" panose="02040503050406030204" pitchFamily="18" charset="0"/>
                                          </a:rPr>
                                          <m:t>𝒅</m:t>
                                        </m:r>
                                        <m:r>
                                          <a:rPr lang="zh-CN" altLang="en-US" sz="2200" b="1" i="1">
                                            <a:latin typeface="Cambria Math" panose="02040503050406030204" pitchFamily="18" charset="0"/>
                                          </a:rPr>
                                          <m:t>𝝃</m:t>
                                        </m:r>
                                        <m:r>
                                          <a:rPr lang="en-US" altLang="zh-CN" sz="2200" b="1" i="1">
                                            <a:latin typeface="Cambria Math" panose="02040503050406030204" pitchFamily="18" charset="0"/>
                                          </a:rPr>
                                          <m:t>)</m:t>
                                        </m:r>
                                      </m:e>
                                    </m:nary>
                                  </m:e>
                                </m:nary>
                              </m:e>
                            </m:func>
                          </m:e>
                          <m:e>
                            <m:r>
                              <a:rPr lang="en-US" altLang="zh-CN" sz="2200" b="1" i="1">
                                <a:latin typeface="Cambria Math" panose="02040503050406030204" pitchFamily="18" charset="0"/>
                              </a:rPr>
                              <m:t>𝒔</m:t>
                            </m:r>
                            <m:r>
                              <a:rPr lang="en-US" altLang="zh-CN" sz="2200" b="1" i="1">
                                <a:latin typeface="Cambria Math" panose="02040503050406030204" pitchFamily="18" charset="0"/>
                              </a:rPr>
                              <m:t>.</m:t>
                            </m:r>
                            <m:r>
                              <a:rPr lang="en-US" altLang="zh-CN" sz="2200" b="1" i="1">
                                <a:latin typeface="Cambria Math" panose="02040503050406030204" pitchFamily="18" charset="0"/>
                              </a:rPr>
                              <m:t>𝒕</m:t>
                            </m:r>
                            <m:r>
                              <a:rPr lang="en-US" altLang="zh-CN" sz="2200" b="1" i="1">
                                <a:latin typeface="Cambria Math" panose="02040503050406030204" pitchFamily="18" charset="0"/>
                              </a:rPr>
                              <m:t>.        </m:t>
                            </m:r>
                            <m:f>
                              <m:fPr>
                                <m:ctrlPr>
                                  <a:rPr lang="en-US" altLang="zh-CN" sz="2200" b="1" i="1">
                                    <a:latin typeface="Cambria Math" panose="02040503050406030204" pitchFamily="18" charset="0"/>
                                  </a:rPr>
                                </m:ctrlPr>
                              </m:fPr>
                              <m:num>
                                <m:r>
                                  <a:rPr lang="en-US" altLang="zh-CN" sz="2200" b="1" i="1">
                                    <a:latin typeface="Cambria Math" panose="02040503050406030204" pitchFamily="18" charset="0"/>
                                  </a:rPr>
                                  <m:t>𝟏</m:t>
                                </m:r>
                              </m:num>
                              <m:den>
                                <m:r>
                                  <a:rPr lang="en-US" altLang="zh-CN" sz="2200" b="1" i="1">
                                    <a:latin typeface="Cambria Math" panose="02040503050406030204" pitchFamily="18" charset="0"/>
                                  </a:rPr>
                                  <m:t>𝑵</m:t>
                                </m:r>
                              </m:den>
                            </m:f>
                            <m:nary>
                              <m:naryPr>
                                <m:chr m:val="∑"/>
                                <m:ctrlPr>
                                  <a:rPr lang="en-US" altLang="zh-CN" sz="2200" b="1" i="1" smtClean="0">
                                    <a:latin typeface="Cambria Math" panose="02040503050406030204" pitchFamily="18" charset="0"/>
                                  </a:rPr>
                                </m:ctrlPr>
                              </m:naryPr>
                              <m:sub>
                                <m:r>
                                  <m:rPr>
                                    <m:brk m:alnAt="23"/>
                                  </m:rPr>
                                  <a:rPr lang="en-US" altLang="zh-CN" sz="2200" b="1" i="1" smtClean="0">
                                    <a:latin typeface="Cambria Math" panose="02040503050406030204" pitchFamily="18" charset="0"/>
                                  </a:rPr>
                                  <m:t>𝒊</m:t>
                                </m:r>
                                <m:r>
                                  <a:rPr lang="en-US" altLang="zh-CN" sz="2200" b="1" i="1" smtClean="0">
                                    <a:latin typeface="Cambria Math" panose="02040503050406030204" pitchFamily="18" charset="0"/>
                                  </a:rPr>
                                  <m:t>=</m:t>
                                </m:r>
                                <m:r>
                                  <a:rPr lang="en-US" altLang="zh-CN" sz="2200" b="1" i="1" smtClean="0">
                                    <a:latin typeface="Cambria Math" panose="02040503050406030204" pitchFamily="18" charset="0"/>
                                  </a:rPr>
                                  <m:t>𝟏</m:t>
                                </m:r>
                              </m:sub>
                              <m:sup>
                                <m:r>
                                  <a:rPr lang="en-US" altLang="zh-CN" sz="2200" b="1" i="1" smtClean="0">
                                    <a:latin typeface="Cambria Math" panose="02040503050406030204" pitchFamily="18" charset="0"/>
                                  </a:rPr>
                                  <m:t>𝑵</m:t>
                                </m:r>
                              </m:sup>
                              <m:e>
                                <m:nary>
                                  <m:naryPr>
                                    <m:ctrlPr>
                                      <a:rPr lang="en-US" altLang="zh-CN" sz="2200" b="1" i="1">
                                        <a:latin typeface="Cambria Math" panose="02040503050406030204" pitchFamily="18" charset="0"/>
                                      </a:rPr>
                                    </m:ctrlPr>
                                  </m:naryPr>
                                  <m:sub>
                                    <m:r>
                                      <a:rPr lang="zh-CN" altLang="en-US" sz="2200" b="1" i="1" smtClean="0">
                                        <a:latin typeface="Cambria Math" panose="02040503050406030204" pitchFamily="18" charset="0"/>
                                      </a:rPr>
                                      <m:t>𝚵</m:t>
                                    </m:r>
                                  </m:sub>
                                  <m:sup/>
                                  <m:e>
                                    <m:d>
                                      <m:dPr>
                                        <m:begChr m:val="‖"/>
                                        <m:endChr m:val="‖"/>
                                        <m:ctrlPr>
                                          <a:rPr lang="en-US" altLang="zh-CN" sz="2200" b="1" i="1">
                                            <a:latin typeface="Cambria Math" panose="02040503050406030204" pitchFamily="18" charset="0"/>
                                          </a:rPr>
                                        </m:ctrlPr>
                                      </m:dPr>
                                      <m:e>
                                        <m:r>
                                          <a:rPr lang="zh-CN" altLang="en-US" sz="2200" b="1" i="1">
                                            <a:latin typeface="Cambria Math" panose="02040503050406030204" pitchFamily="18" charset="0"/>
                                          </a:rPr>
                                          <m:t>𝝃</m:t>
                                        </m:r>
                                        <m:r>
                                          <a:rPr lang="en-US" altLang="zh-CN" sz="2200" b="1" i="1">
                                            <a:latin typeface="Cambria Math" panose="02040503050406030204" pitchFamily="18" charset="0"/>
                                          </a:rPr>
                                          <m:t>−</m:t>
                                        </m:r>
                                        <m:acc>
                                          <m:accPr>
                                            <m:chr m:val="̂"/>
                                            <m:ctrlPr>
                                              <a:rPr lang="en-US" altLang="zh-CN" sz="2200" b="1" i="1" smtClean="0">
                                                <a:latin typeface="Cambria Math" panose="02040503050406030204" pitchFamily="18" charset="0"/>
                                              </a:rPr>
                                            </m:ctrlPr>
                                          </m:accPr>
                                          <m:e>
                                            <m:sSub>
                                              <m:sSubPr>
                                                <m:ctrlPr>
                                                  <a:rPr lang="en-US" altLang="zh-CN" sz="2200" b="1" i="1">
                                                    <a:latin typeface="Cambria Math" panose="02040503050406030204" pitchFamily="18" charset="0"/>
                                                  </a:rPr>
                                                </m:ctrlPr>
                                              </m:sSubPr>
                                              <m:e>
                                                <m:r>
                                                  <a:rPr lang="zh-CN" altLang="en-US" sz="2200" b="1" i="1">
                                                    <a:latin typeface="Cambria Math" panose="02040503050406030204" pitchFamily="18" charset="0"/>
                                                  </a:rPr>
                                                  <m:t>𝝃</m:t>
                                                </m:r>
                                              </m:e>
                                              <m:sub>
                                                <m:r>
                                                  <a:rPr lang="en-US" altLang="zh-CN" sz="2200" b="1" i="1">
                                                    <a:latin typeface="Cambria Math" panose="02040503050406030204" pitchFamily="18" charset="0"/>
                                                  </a:rPr>
                                                  <m:t>𝒊</m:t>
                                                </m:r>
                                              </m:sub>
                                            </m:sSub>
                                          </m:e>
                                        </m:acc>
                                      </m:e>
                                    </m:d>
                                    <m:sSub>
                                      <m:sSubPr>
                                        <m:ctrlPr>
                                          <a:rPr lang="en-US" altLang="zh-CN" sz="2200" b="1" i="1" smtClean="0">
                                            <a:latin typeface="Cambria Math" panose="02040503050406030204" pitchFamily="18" charset="0"/>
                                          </a:rPr>
                                        </m:ctrlPr>
                                      </m:sSubPr>
                                      <m:e>
                                        <m:r>
                                          <a:rPr lang="en-US" altLang="zh-CN" sz="2200" b="1" i="1" smtClean="0">
                                            <a:latin typeface="Cambria Math" panose="02040503050406030204" pitchFamily="18" charset="0"/>
                                          </a:rPr>
                                          <m:t>𝑷</m:t>
                                        </m:r>
                                      </m:e>
                                      <m:sub>
                                        <m:r>
                                          <a:rPr lang="en-US" altLang="zh-CN" sz="2200" b="1" i="1" smtClean="0">
                                            <a:latin typeface="Cambria Math" panose="02040503050406030204" pitchFamily="18" charset="0"/>
                                          </a:rPr>
                                          <m:t>𝒊</m:t>
                                        </m:r>
                                      </m:sub>
                                    </m:sSub>
                                    <m:r>
                                      <a:rPr lang="en-US" altLang="zh-CN" sz="2200" b="1" i="1">
                                        <a:latin typeface="Cambria Math" panose="02040503050406030204" pitchFamily="18" charset="0"/>
                                      </a:rPr>
                                      <m:t>(</m:t>
                                    </m:r>
                                    <m:r>
                                      <a:rPr lang="en-US" altLang="zh-CN" sz="2200" b="1" i="1">
                                        <a:latin typeface="Cambria Math" panose="02040503050406030204" pitchFamily="18" charset="0"/>
                                      </a:rPr>
                                      <m:t>𝒅</m:t>
                                    </m:r>
                                    <m:r>
                                      <a:rPr lang="zh-CN" altLang="en-US" sz="2200" b="1" i="1">
                                        <a:latin typeface="Cambria Math" panose="02040503050406030204" pitchFamily="18" charset="0"/>
                                      </a:rPr>
                                      <m:t>𝝃</m:t>
                                    </m:r>
                                    <m:r>
                                      <a:rPr lang="en-US" altLang="zh-CN" sz="2200" b="1" i="1">
                                        <a:latin typeface="Cambria Math" panose="02040503050406030204" pitchFamily="18" charset="0"/>
                                      </a:rPr>
                                      <m:t>)</m:t>
                                    </m:r>
                                    <m:r>
                                      <a:rPr lang="en-US" altLang="zh-CN" sz="2200" b="1" i="1">
                                        <a:latin typeface="Cambria Math" panose="02040503050406030204" pitchFamily="18" charset="0"/>
                                        <a:ea typeface="Cambria Math" panose="02040503050406030204" pitchFamily="18" charset="0"/>
                                      </a:rPr>
                                      <m:t>≤</m:t>
                                    </m:r>
                                    <m:r>
                                      <a:rPr lang="zh-CN" altLang="en-US" sz="2200" b="1" i="1" smtClean="0">
                                        <a:latin typeface="Cambria Math" panose="02040503050406030204" pitchFamily="18" charset="0"/>
                                        <a:ea typeface="Cambria Math" panose="02040503050406030204" pitchFamily="18" charset="0"/>
                                      </a:rPr>
                                      <m:t>𝜺</m:t>
                                    </m:r>
                                  </m:e>
                                </m:nary>
                              </m:e>
                            </m:nary>
                          </m:e>
                        </m:eqArr>
                      </m:e>
                    </m:d>
                  </m:oMath>
                </a14:m>
                <a:r>
                  <a:rPr lang="zh-CN" altLang="en-US" sz="2200" dirty="0">
                    <a:latin typeface="Arial" panose="020B0604020202020204" pitchFamily="34" charset="0"/>
                    <a:cs typeface="Arial" panose="020B0604020202020204" pitchFamily="34" charset="0"/>
                  </a:rPr>
                  <a:t>   </a:t>
                </a:r>
                <a:endParaRPr lang="en-US" altLang="zh-CN" sz="2200" dirty="0">
                  <a:latin typeface="Arial" panose="020B0604020202020204" pitchFamily="34" charset="0"/>
                  <a:cs typeface="Arial" panose="020B0604020202020204" pitchFamily="34" charset="0"/>
                </a:endParaRPr>
              </a:p>
              <a:p>
                <a14:m>
                  <m:oMath xmlns:m="http://schemas.openxmlformats.org/officeDocument/2006/math">
                    <m:r>
                      <a:rPr lang="el-GR" altLang="zh-CN" sz="2000" b="1" i="1" smtClean="0">
                        <a:latin typeface="Cambria Math" panose="02040503050406030204" pitchFamily="18" charset="0"/>
                        <a:ea typeface="Cambria Math" panose="02040503050406030204" pitchFamily="18" charset="0"/>
                      </a:rPr>
                      <m:t>𝜫</m:t>
                    </m:r>
                  </m:oMath>
                </a14:m>
                <a:r>
                  <a:rPr lang="en-US" altLang="zh-CN" sz="2000" dirty="0">
                    <a:latin typeface="Arial" panose="020B0604020202020204" pitchFamily="34" charset="0"/>
                    <a:cs typeface="Arial" panose="020B0604020202020204" pitchFamily="34" charset="0"/>
                  </a:rPr>
                  <a:t> is a joint distribution of </a:t>
                </a:r>
                <a14:m>
                  <m:oMath xmlns:m="http://schemas.openxmlformats.org/officeDocument/2006/math">
                    <m:sSup>
                      <m:sSupPr>
                        <m:ctrlPr>
                          <a:rPr lang="en-US" altLang="zh-CN" sz="2000" b="1" i="1">
                            <a:latin typeface="Cambria Math" panose="02040503050406030204" pitchFamily="18" charset="0"/>
                          </a:rPr>
                        </m:ctrlPr>
                      </m:sSupPr>
                      <m:e>
                        <m:r>
                          <a:rPr lang="zh-CN" altLang="en-US" sz="2000" b="1" i="1">
                            <a:latin typeface="Cambria Math" panose="02040503050406030204" pitchFamily="18" charset="0"/>
                          </a:rPr>
                          <m:t>𝝃</m:t>
                        </m:r>
                      </m:e>
                      <m:sup>
                        <m:r>
                          <a:rPr lang="en-US" altLang="zh-CN" sz="2000" b="1" i="1">
                            <a:latin typeface="Cambria Math" panose="02040503050406030204" pitchFamily="18" charset="0"/>
                          </a:rPr>
                          <m:t>′</m:t>
                        </m:r>
                      </m:sup>
                    </m:sSup>
                  </m:oMath>
                </a14:m>
                <a:r>
                  <a:rPr lang="en-US" altLang="zh-CN" sz="2000" dirty="0">
                    <a:latin typeface="Arial" panose="020B0604020202020204" pitchFamily="34" charset="0"/>
                    <a:cs typeface="Arial" panose="020B0604020202020204" pitchFamily="34" charset="0"/>
                  </a:rPr>
                  <a:t> and </a:t>
                </a:r>
                <a14:m>
                  <m:oMath xmlns:m="http://schemas.openxmlformats.org/officeDocument/2006/math">
                    <m:r>
                      <a:rPr lang="zh-CN" altLang="en-US" sz="2000" b="1" i="1">
                        <a:latin typeface="Cambria Math" panose="02040503050406030204" pitchFamily="18" charset="0"/>
                      </a:rPr>
                      <m:t>𝝃</m:t>
                    </m:r>
                  </m:oMath>
                </a14:m>
                <a:r>
                  <a:rPr lang="en-US" sz="2000" dirty="0">
                    <a:latin typeface="Arial" panose="020B0604020202020204" pitchFamily="34" charset="0"/>
                    <a:cs typeface="Arial" panose="020B0604020202020204" pitchFamily="34" charset="0"/>
                  </a:rPr>
                  <a:t> with marginals distribution </a:t>
                </a:r>
                <a14:m>
                  <m:oMath xmlns:m="http://schemas.openxmlformats.org/officeDocument/2006/math">
                    <m:r>
                      <a:rPr lang="en-US" altLang="zh-CN" sz="2000" i="1">
                        <a:latin typeface="Cambria Math" panose="02040503050406030204" pitchFamily="18" charset="0"/>
                      </a:rPr>
                      <m:t>𝑃</m:t>
                    </m:r>
                  </m:oMath>
                </a14:m>
                <a:r>
                  <a:rPr lang="en-US" sz="2000" dirty="0">
                    <a:latin typeface="Arial" panose="020B0604020202020204" pitchFamily="34" charset="0"/>
                    <a:cs typeface="Arial" panose="020B0604020202020204" pitchFamily="34" charset="0"/>
                  </a:rPr>
                  <a:t> and </a:t>
                </a:r>
                <a14:m>
                  <m:oMath xmlns:m="http://schemas.openxmlformats.org/officeDocument/2006/math">
                    <m:acc>
                      <m:accPr>
                        <m:chr m:val="̂"/>
                        <m:ctrlPr>
                          <a:rPr lang="en-US" altLang="zh-CN" sz="2000" b="1" i="1">
                            <a:latin typeface="Cambria Math" panose="02040503050406030204" pitchFamily="18" charset="0"/>
                          </a:rPr>
                        </m:ctrlPr>
                      </m:accPr>
                      <m:e>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𝑷</m:t>
                            </m:r>
                          </m:e>
                          <m:sub>
                            <m:r>
                              <a:rPr lang="en-US" altLang="zh-CN" sz="2000" b="1" i="1">
                                <a:latin typeface="Cambria Math" panose="02040503050406030204" pitchFamily="18" charset="0"/>
                              </a:rPr>
                              <m:t>𝑵</m:t>
                            </m:r>
                          </m:sub>
                        </m:sSub>
                      </m:e>
                    </m:acc>
                  </m:oMath>
                </a14:m>
                <a:r>
                  <a:rPr lang="en-US" altLang="zh-CN" sz="2000" dirty="0">
                    <a:latin typeface="Arial" panose="020B0604020202020204" pitchFamily="34" charset="0"/>
                    <a:cs typeface="Arial" panose="020B0604020202020204" pitchFamily="34" charset="0"/>
                  </a:rPr>
                  <a:t> of </a:t>
                </a:r>
                <a14:m>
                  <m:oMath xmlns:m="http://schemas.openxmlformats.org/officeDocument/2006/math">
                    <m:sSup>
                      <m:sSupPr>
                        <m:ctrlPr>
                          <a:rPr lang="en-US" altLang="zh-CN" sz="2000" b="1" i="1">
                            <a:latin typeface="Cambria Math" panose="02040503050406030204" pitchFamily="18" charset="0"/>
                          </a:rPr>
                        </m:ctrlPr>
                      </m:sSupPr>
                      <m:e>
                        <m:r>
                          <a:rPr lang="zh-CN" altLang="en-US" sz="2000" b="1" i="1">
                            <a:latin typeface="Cambria Math" panose="02040503050406030204" pitchFamily="18" charset="0"/>
                          </a:rPr>
                          <m:t>𝝃</m:t>
                        </m:r>
                      </m:e>
                      <m:sup>
                        <m:r>
                          <a:rPr lang="en-US" altLang="zh-CN" sz="2000" b="1" i="1">
                            <a:latin typeface="Cambria Math" panose="02040503050406030204" pitchFamily="18" charset="0"/>
                          </a:rPr>
                          <m:t>′</m:t>
                        </m:r>
                      </m:sup>
                    </m:sSup>
                  </m:oMath>
                </a14:m>
                <a:r>
                  <a:rPr lang="en-US" altLang="zh-CN" sz="2000" dirty="0">
                    <a:latin typeface="Arial" panose="020B0604020202020204" pitchFamily="34" charset="0"/>
                    <a:cs typeface="Arial" panose="020B0604020202020204" pitchFamily="34" charset="0"/>
                  </a:rPr>
                  <a:t> given </a:t>
                </a:r>
                <a14:m>
                  <m:oMath xmlns:m="http://schemas.openxmlformats.org/officeDocument/2006/math">
                    <m:sSup>
                      <m:sSupPr>
                        <m:ctrlPr>
                          <a:rPr lang="en-US" altLang="zh-CN" sz="2000" b="1" i="1">
                            <a:latin typeface="Cambria Math" panose="02040503050406030204" pitchFamily="18" charset="0"/>
                          </a:rPr>
                        </m:ctrlPr>
                      </m:sSupPr>
                      <m:e>
                        <m:r>
                          <a:rPr lang="zh-CN" altLang="en-US" sz="2000" b="1" i="1">
                            <a:latin typeface="Cambria Math" panose="02040503050406030204" pitchFamily="18" charset="0"/>
                          </a:rPr>
                          <m:t>𝝃</m:t>
                        </m:r>
                      </m:e>
                      <m:sup>
                        <m:r>
                          <a:rPr lang="en-US" altLang="zh-CN" sz="2000" b="1" i="1">
                            <a:latin typeface="Cambria Math" panose="02040503050406030204" pitchFamily="18" charset="0"/>
                          </a:rPr>
                          <m:t>′</m:t>
                        </m:r>
                      </m:sup>
                    </m:sSup>
                    <m:r>
                      <a:rPr lang="en-US" altLang="zh-CN" sz="2000" b="1" i="1">
                        <a:latin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a:t>
                </a:r>
                <a:r>
                  <a:rPr lang="en-US" altLang="zh-CN" sz="2000" b="1" dirty="0">
                    <a:latin typeface="Arial" panose="020B0604020202020204" pitchFamily="34" charset="0"/>
                    <a:cs typeface="Arial" panose="020B0604020202020204" pitchFamily="34" charset="0"/>
                  </a:rPr>
                  <a:t> </a:t>
                </a:r>
                <a14:m>
                  <m:oMath xmlns:m="http://schemas.openxmlformats.org/officeDocument/2006/math">
                    <m:acc>
                      <m:accPr>
                        <m:chr m:val="̂"/>
                        <m:ctrlPr>
                          <a:rPr lang="en-US" altLang="zh-CN" sz="2000" b="1" i="1">
                            <a:latin typeface="Cambria Math" panose="02040503050406030204" pitchFamily="18" charset="0"/>
                          </a:rPr>
                        </m:ctrlPr>
                      </m:accPr>
                      <m:e>
                        <m:sSub>
                          <m:sSubPr>
                            <m:ctrlPr>
                              <a:rPr lang="en-US" altLang="zh-CN" sz="2000" b="1" i="1">
                                <a:latin typeface="Cambria Math" panose="02040503050406030204" pitchFamily="18" charset="0"/>
                              </a:rPr>
                            </m:ctrlPr>
                          </m:sSubPr>
                          <m:e>
                            <m:r>
                              <a:rPr lang="zh-CN" altLang="en-US" sz="2000" b="1" i="1">
                                <a:latin typeface="Cambria Math" panose="02040503050406030204" pitchFamily="18" charset="0"/>
                              </a:rPr>
                              <m:t>𝝃</m:t>
                            </m:r>
                          </m:e>
                          <m:sub>
                            <m:r>
                              <a:rPr lang="en-US" altLang="zh-CN" sz="2000" b="1" i="1">
                                <a:latin typeface="Cambria Math" panose="02040503050406030204" pitchFamily="18" charset="0"/>
                              </a:rPr>
                              <m:t>𝒊</m:t>
                            </m:r>
                          </m:sub>
                        </m:sSub>
                      </m:e>
                    </m:acc>
                    <m:r>
                      <a:rPr lang="en-US" altLang="zh-CN" sz="2000" b="1" i="1">
                        <a:latin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,and conditional </a:t>
                </a:r>
                <a14:m>
                  <m:oMath xmlns:m="http://schemas.openxmlformats.org/officeDocument/2006/math">
                    <m:sSub>
                      <m:sSubPr>
                        <m:ctrlPr>
                          <a:rPr lang="en-US" altLang="zh-CN" sz="2000" b="1" i="1">
                            <a:latin typeface="Cambria Math" panose="02040503050406030204" pitchFamily="18" charset="0"/>
                          </a:rPr>
                        </m:ctrlPr>
                      </m:sSubPr>
                      <m:e>
                        <m:r>
                          <a:rPr lang="en-US" altLang="zh-CN" sz="2000" b="1" i="1">
                            <a:latin typeface="Cambria Math" panose="02040503050406030204" pitchFamily="18" charset="0"/>
                          </a:rPr>
                          <m:t>𝑷</m:t>
                        </m:r>
                      </m:e>
                      <m:sub>
                        <m:r>
                          <a:rPr lang="en-US" altLang="zh-CN" sz="2000" b="1" i="1">
                            <a:latin typeface="Cambria Math" panose="02040503050406030204" pitchFamily="18" charset="0"/>
                          </a:rPr>
                          <m:t>𝒊</m:t>
                        </m:r>
                      </m:sub>
                    </m:sSub>
                    <m:r>
                      <a:rPr lang="en-US" altLang="zh-CN" sz="2000" b="0" i="0" smtClean="0">
                        <a:latin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of </a:t>
                </a:r>
                <a14:m>
                  <m:oMath xmlns:m="http://schemas.openxmlformats.org/officeDocument/2006/math">
                    <m:r>
                      <a:rPr lang="zh-CN" altLang="en-US" sz="2000" b="1" i="1">
                        <a:latin typeface="Cambria Math" panose="02040503050406030204" pitchFamily="18" charset="0"/>
                      </a:rPr>
                      <m:t>𝝃</m:t>
                    </m:r>
                  </m:oMath>
                </a14:m>
                <a:r>
                  <a:rPr lang="en-US" altLang="zh-CN" sz="2000" dirty="0">
                    <a:latin typeface="Arial" panose="020B0604020202020204" pitchFamily="34" charset="0"/>
                    <a:cs typeface="Arial" panose="020B0604020202020204" pitchFamily="34" charset="0"/>
                  </a:rPr>
                  <a:t>. N is number of samples. Due to the law of total probability, we have</a:t>
                </a:r>
              </a:p>
              <a:p>
                <a:pPr/>
                <a14:m>
                  <m:oMathPara xmlns:m="http://schemas.openxmlformats.org/officeDocument/2006/math">
                    <m:oMathParaPr>
                      <m:jc m:val="centerGroup"/>
                    </m:oMathParaPr>
                    <m:oMath xmlns:m="http://schemas.openxmlformats.org/officeDocument/2006/math">
                      <m:r>
                        <m:rPr>
                          <m:sty m:val="p"/>
                        </m:rPr>
                        <a:rPr lang="el-GR" altLang="zh-CN" sz="2200" i="1" smtClean="0">
                          <a:latin typeface="Cambria Math" panose="02040503050406030204" pitchFamily="18" charset="0"/>
                          <a:ea typeface="Cambria Math" panose="02040503050406030204" pitchFamily="18" charset="0"/>
                        </a:rPr>
                        <m:t>Π</m:t>
                      </m:r>
                      <m:r>
                        <a:rPr lang="en-US" altLang="zh-CN" sz="2200" b="0" i="1" smtClean="0">
                          <a:latin typeface="Cambria Math" panose="02040503050406030204" pitchFamily="18" charset="0"/>
                          <a:ea typeface="Cambria Math" panose="02040503050406030204" pitchFamily="18" charset="0"/>
                        </a:rPr>
                        <m:t>=</m:t>
                      </m:r>
                      <m:f>
                        <m:fPr>
                          <m:ctrlPr>
                            <a:rPr lang="en-US" altLang="zh-CN" sz="2200" b="0" i="1" smtClean="0">
                              <a:latin typeface="Cambria Math" panose="02040503050406030204" pitchFamily="18" charset="0"/>
                              <a:ea typeface="Cambria Math" panose="02040503050406030204" pitchFamily="18" charset="0"/>
                            </a:rPr>
                          </m:ctrlPr>
                        </m:fPr>
                        <m:num>
                          <m:r>
                            <a:rPr lang="en-US" altLang="zh-CN" sz="2200" b="0" i="1" smtClean="0">
                              <a:latin typeface="Cambria Math" panose="02040503050406030204" pitchFamily="18" charset="0"/>
                              <a:ea typeface="Cambria Math" panose="02040503050406030204" pitchFamily="18" charset="0"/>
                            </a:rPr>
                            <m:t>1</m:t>
                          </m:r>
                        </m:num>
                        <m:den>
                          <m:r>
                            <a:rPr lang="en-US" altLang="zh-CN" sz="2200" b="0" i="1" smtClean="0">
                              <a:latin typeface="Cambria Math" panose="02040503050406030204" pitchFamily="18" charset="0"/>
                              <a:ea typeface="Cambria Math" panose="02040503050406030204" pitchFamily="18" charset="0"/>
                            </a:rPr>
                            <m:t>𝑁</m:t>
                          </m:r>
                        </m:den>
                      </m:f>
                      <m:nary>
                        <m:naryPr>
                          <m:chr m:val="∑"/>
                          <m:ctrlPr>
                            <a:rPr lang="en-US" altLang="zh-CN" sz="2200" b="0" i="1" smtClean="0">
                              <a:latin typeface="Cambria Math" panose="02040503050406030204" pitchFamily="18" charset="0"/>
                              <a:ea typeface="Cambria Math" panose="02040503050406030204" pitchFamily="18" charset="0"/>
                            </a:rPr>
                          </m:ctrlPr>
                        </m:naryPr>
                        <m:sub>
                          <m:r>
                            <m:rPr>
                              <m:brk m:alnAt="23"/>
                            </m:rPr>
                            <a:rPr lang="en-US" altLang="zh-CN" sz="2200" b="0" i="1" smtClean="0">
                              <a:latin typeface="Cambria Math" panose="02040503050406030204" pitchFamily="18" charset="0"/>
                              <a:ea typeface="Cambria Math" panose="02040503050406030204" pitchFamily="18" charset="0"/>
                            </a:rPr>
                            <m:t>𝑖</m:t>
                          </m:r>
                          <m:r>
                            <a:rPr lang="en-US" altLang="zh-CN" sz="2200" b="0" i="1" smtClean="0">
                              <a:latin typeface="Cambria Math" panose="02040503050406030204" pitchFamily="18" charset="0"/>
                              <a:ea typeface="Cambria Math" panose="02040503050406030204" pitchFamily="18" charset="0"/>
                            </a:rPr>
                            <m:t>=1</m:t>
                          </m:r>
                        </m:sub>
                        <m:sup>
                          <m:r>
                            <a:rPr lang="en-US" altLang="zh-CN" sz="2200" b="0" i="1" smtClean="0">
                              <a:latin typeface="Cambria Math" panose="02040503050406030204" pitchFamily="18" charset="0"/>
                              <a:ea typeface="Cambria Math" panose="02040503050406030204" pitchFamily="18" charset="0"/>
                            </a:rPr>
                            <m:t>𝑁</m:t>
                          </m:r>
                        </m:sup>
                        <m:e>
                          <m:sSub>
                            <m:sSubPr>
                              <m:ctrlPr>
                                <a:rPr lang="en-US" altLang="zh-CN" sz="2200" b="0" i="1" smtClean="0">
                                  <a:latin typeface="Cambria Math" panose="02040503050406030204" pitchFamily="18" charset="0"/>
                                  <a:ea typeface="Cambria Math" panose="02040503050406030204" pitchFamily="18" charset="0"/>
                                </a:rPr>
                              </m:ctrlPr>
                            </m:sSubPr>
                            <m:e>
                              <m:r>
                                <a:rPr lang="zh-CN" altLang="en-US" sz="2200" b="0" i="1" smtClean="0">
                                  <a:latin typeface="Cambria Math" panose="02040503050406030204" pitchFamily="18" charset="0"/>
                                  <a:ea typeface="Cambria Math" panose="02040503050406030204" pitchFamily="18" charset="0"/>
                                </a:rPr>
                                <m:t>𝛿</m:t>
                              </m:r>
                            </m:e>
                            <m:sub>
                              <m:acc>
                                <m:accPr>
                                  <m:chr m:val="̂"/>
                                  <m:ctrlPr>
                                    <a:rPr lang="en-US" altLang="zh-CN" sz="2200" b="0" i="1" smtClean="0">
                                      <a:latin typeface="Cambria Math" panose="02040503050406030204" pitchFamily="18" charset="0"/>
                                      <a:ea typeface="Cambria Math" panose="02040503050406030204" pitchFamily="18" charset="0"/>
                                    </a:rPr>
                                  </m:ctrlPr>
                                </m:accPr>
                                <m:e>
                                  <m:sSub>
                                    <m:sSubPr>
                                      <m:ctrlPr>
                                        <a:rPr lang="en-US" altLang="zh-CN" sz="2200" b="0" i="1" smtClean="0">
                                          <a:latin typeface="Cambria Math" panose="02040503050406030204" pitchFamily="18" charset="0"/>
                                          <a:ea typeface="Cambria Math" panose="02040503050406030204" pitchFamily="18" charset="0"/>
                                        </a:rPr>
                                      </m:ctrlPr>
                                    </m:sSubPr>
                                    <m:e>
                                      <m:r>
                                        <a:rPr lang="zh-CN" altLang="en-US" sz="2200" b="0" i="1" smtClean="0">
                                          <a:latin typeface="Cambria Math" panose="02040503050406030204" pitchFamily="18" charset="0"/>
                                          <a:ea typeface="Cambria Math" panose="02040503050406030204" pitchFamily="18" charset="0"/>
                                        </a:rPr>
                                        <m:t>𝜉</m:t>
                                      </m:r>
                                    </m:e>
                                    <m:sub>
                                      <m:r>
                                        <a:rPr lang="en-US" altLang="zh-CN" sz="2200" b="0" i="1" smtClean="0">
                                          <a:latin typeface="Cambria Math" panose="02040503050406030204" pitchFamily="18" charset="0"/>
                                          <a:ea typeface="Cambria Math" panose="02040503050406030204" pitchFamily="18" charset="0"/>
                                        </a:rPr>
                                        <m:t>𝑖</m:t>
                                      </m:r>
                                    </m:sub>
                                  </m:sSub>
                                </m:e>
                              </m:acc>
                            </m:sub>
                          </m:sSub>
                          <m:r>
                            <a:rPr lang="en-US" altLang="zh-CN" sz="2200" b="0" i="1" smtClean="0">
                              <a:latin typeface="Cambria Math" panose="02040503050406030204" pitchFamily="18" charset="0"/>
                              <a:ea typeface="Cambria Math" panose="02040503050406030204" pitchFamily="18" charset="0"/>
                            </a:rPr>
                            <m:t>⨂</m:t>
                          </m:r>
                          <m:sSub>
                            <m:sSubPr>
                              <m:ctrlPr>
                                <a:rPr lang="en-US" altLang="zh-CN" sz="2200" b="0" i="1" smtClean="0">
                                  <a:latin typeface="Cambria Math" panose="02040503050406030204" pitchFamily="18" charset="0"/>
                                  <a:ea typeface="Cambria Math" panose="02040503050406030204" pitchFamily="18" charset="0"/>
                                </a:rPr>
                              </m:ctrlPr>
                            </m:sSubPr>
                            <m:e>
                              <m:r>
                                <a:rPr lang="en-US" altLang="zh-CN" sz="2200" b="0" i="1" smtClean="0">
                                  <a:latin typeface="Cambria Math" panose="02040503050406030204" pitchFamily="18" charset="0"/>
                                  <a:ea typeface="Cambria Math" panose="02040503050406030204" pitchFamily="18" charset="0"/>
                                </a:rPr>
                                <m:t>𝑃</m:t>
                              </m:r>
                            </m:e>
                            <m:sub>
                              <m:r>
                                <a:rPr lang="en-US" altLang="zh-CN" sz="2200" b="0" i="1" smtClean="0">
                                  <a:latin typeface="Cambria Math" panose="02040503050406030204" pitchFamily="18" charset="0"/>
                                  <a:ea typeface="Cambria Math" panose="02040503050406030204" pitchFamily="18" charset="0"/>
                                </a:rPr>
                                <m:t>𝑖</m:t>
                              </m:r>
                            </m:sub>
                          </m:sSub>
                        </m:e>
                      </m:nary>
                    </m:oMath>
                  </m:oMathPara>
                </a14:m>
                <a:endParaRPr lang="en-US" altLang="zh-CN" sz="2200" b="1" dirty="0">
                  <a:latin typeface="Arial" panose="020B0604020202020204" pitchFamily="34" charset="0"/>
                  <a:cs typeface="Arial" panose="020B0604020202020204" pitchFamily="34" charset="0"/>
                </a:endParaRPr>
              </a:p>
            </p:txBody>
          </p:sp>
        </mc:Choice>
        <mc:Fallback xmlns="">
          <p:sp>
            <p:nvSpPr>
              <p:cNvPr id="28" name="文本框 27">
                <a:extLst>
                  <a:ext uri="{FF2B5EF4-FFF2-40B4-BE49-F238E27FC236}">
                    <a16:creationId xmlns:a16="http://schemas.microsoft.com/office/drawing/2014/main" id="{E68A47AC-DA71-4B0B-B891-DE03B7D7EEA5}"/>
                  </a:ext>
                </a:extLst>
              </p:cNvPr>
              <p:cNvSpPr txBox="1">
                <a:spLocks noRot="1" noChangeAspect="1" noMove="1" noResize="1" noEditPoints="1" noAdjustHandles="1" noChangeArrowheads="1" noChangeShapeType="1" noTextEdit="1"/>
              </p:cNvSpPr>
              <p:nvPr/>
            </p:nvSpPr>
            <p:spPr>
              <a:xfrm>
                <a:off x="520862" y="1490623"/>
                <a:ext cx="11549378" cy="5193088"/>
              </a:xfrm>
              <a:prstGeom prst="rect">
                <a:avLst/>
              </a:prstGeom>
              <a:blipFill>
                <a:blip r:embed="rId3"/>
                <a:stretch>
                  <a:fillRect l="-769" t="-732" b="-304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DDAF8D0-4EE1-4BB2-B6F4-0262157A416C}"/>
                  </a:ext>
                </a:extLst>
              </p:cNvPr>
              <p:cNvSpPr txBox="1"/>
              <p:nvPr/>
            </p:nvSpPr>
            <p:spPr>
              <a:xfrm>
                <a:off x="520862" y="3651535"/>
                <a:ext cx="1722398" cy="871264"/>
              </a:xfrm>
              <a:prstGeom prst="rect">
                <a:avLst/>
              </a:prstGeom>
              <a:noFill/>
              <a:ln w="28575">
                <a:solidFill>
                  <a:schemeClr val="accent1"/>
                </a:solidFill>
              </a:ln>
            </p:spPr>
            <p:txBody>
              <a:bodyPr wrap="square" rtlCol="0">
                <a:spAutoFit/>
              </a:bodyPr>
              <a:lstStyle/>
              <a:p>
                <a:pPr/>
                <a14:m>
                  <m:oMathPara xmlns:m="http://schemas.openxmlformats.org/officeDocument/2006/math">
                    <m:oMathParaPr>
                      <m:jc m:val="center"/>
                    </m:oMathParaPr>
                    <m:oMath xmlns:m="http://schemas.openxmlformats.org/officeDocument/2006/math">
                      <m:acc>
                        <m:accPr>
                          <m:chr m:val="̂"/>
                          <m:ctrlPr>
                            <a:rPr lang="en-US" i="1" smtClean="0">
                              <a:latin typeface="Cambria Math" panose="02040503050406030204" pitchFamily="18" charset="0"/>
                            </a:rPr>
                          </m:ctrlPr>
                        </m:accPr>
                        <m:e>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𝑁</m:t>
                              </m:r>
                            </m:sub>
                          </m:sSub>
                        </m:e>
                      </m:acc>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acc>
                                <m:accPr>
                                  <m:chr m:val="̂"/>
                                  <m:ctrlPr>
                                    <a:rPr lang="en-US" i="1">
                                      <a:latin typeface="Cambria Math" panose="02040503050406030204" pitchFamily="18" charset="0"/>
                                    </a:rPr>
                                  </m:ctrlPr>
                                </m:acc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𝜉</m:t>
                                      </m:r>
                                    </m:e>
                                    <m:sub>
                                      <m:r>
                                        <a:rPr lang="en-US" i="1">
                                          <a:latin typeface="Cambria Math" panose="02040503050406030204" pitchFamily="18" charset="0"/>
                                        </a:rPr>
                                        <m:t>𝑖</m:t>
                                      </m:r>
                                    </m:sub>
                                  </m:sSub>
                                </m:e>
                              </m:acc>
                            </m:sub>
                          </m:sSub>
                        </m:e>
                      </m:nary>
                    </m:oMath>
                  </m:oMathPara>
                </a14:m>
                <a:endParaRPr lang="en-US" dirty="0"/>
              </a:p>
            </p:txBody>
          </p:sp>
        </mc:Choice>
        <mc:Fallback xmlns="">
          <p:sp>
            <p:nvSpPr>
              <p:cNvPr id="29" name="文本框 28">
                <a:extLst>
                  <a:ext uri="{FF2B5EF4-FFF2-40B4-BE49-F238E27FC236}">
                    <a16:creationId xmlns:a16="http://schemas.microsoft.com/office/drawing/2014/main" id="{1DDAF8D0-4EE1-4BB2-B6F4-0262157A416C}"/>
                  </a:ext>
                </a:extLst>
              </p:cNvPr>
              <p:cNvSpPr txBox="1">
                <a:spLocks noRot="1" noChangeAspect="1" noMove="1" noResize="1" noEditPoints="1" noAdjustHandles="1" noChangeArrowheads="1" noChangeShapeType="1" noTextEdit="1"/>
              </p:cNvSpPr>
              <p:nvPr/>
            </p:nvSpPr>
            <p:spPr>
              <a:xfrm>
                <a:off x="520862" y="3651535"/>
                <a:ext cx="1722398" cy="871264"/>
              </a:xfrm>
              <a:prstGeom prst="rect">
                <a:avLst/>
              </a:prstGeom>
              <a:blipFill>
                <a:blip r:embed="rId4"/>
                <a:stretch>
                  <a:fillRect t="-91549" r="-2878" b="-145070"/>
                </a:stretch>
              </a:blipFill>
              <a:ln w="28575">
                <a:solidFill>
                  <a:schemeClr val="accent1"/>
                </a:solidFill>
              </a:ln>
            </p:spPr>
            <p:txBody>
              <a:bodyPr/>
              <a:lstStyle/>
              <a:p>
                <a:r>
                  <a:rPr lang="en-US">
                    <a:noFill/>
                  </a:rPr>
                  <a:t> </a:t>
                </a:r>
              </a:p>
            </p:txBody>
          </p:sp>
        </mc:Fallback>
      </mc:AlternateContent>
      <p:sp>
        <p:nvSpPr>
          <p:cNvPr id="8" name="文本框 7">
            <a:extLst>
              <a:ext uri="{FF2B5EF4-FFF2-40B4-BE49-F238E27FC236}">
                <a16:creationId xmlns:a16="http://schemas.microsoft.com/office/drawing/2014/main" id="{59F6A9D1-7F4B-44E8-B7F6-63B1AD880F51}"/>
              </a:ext>
            </a:extLst>
          </p:cNvPr>
          <p:cNvSpPr txBox="1"/>
          <p:nvPr/>
        </p:nvSpPr>
        <p:spPr>
          <a:xfrm>
            <a:off x="2793080" y="3902501"/>
            <a:ext cx="1976376" cy="369332"/>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u="none" strike="noStrike" baseline="0" dirty="0">
                <a:latin typeface="Arial" panose="020B0604020202020204" pitchFamily="34" charset="0"/>
                <a:cs typeface="Arial" panose="020B0604020202020204" pitchFamily="34" charset="0"/>
              </a:rPr>
              <a:t>Convex reduction</a:t>
            </a:r>
            <a:endParaRPr lang="en-US" altLang="zh-CN" sz="1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169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2</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05633" y="1126861"/>
            <a:ext cx="112646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Introduction </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798202" y="3772276"/>
            <a:ext cx="96616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t>
            </a:r>
            <a:r>
              <a:rPr lang="en-US" altLang="zh-CN" sz="32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1: </a:t>
            </a: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Discrepancy-based DRO Optimization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7" name="矩形 22">
            <a:extLst>
              <a:ext uri="{FF2B5EF4-FFF2-40B4-BE49-F238E27FC236}">
                <a16:creationId xmlns:a16="http://schemas.microsoft.com/office/drawing/2014/main" id="{4E414659-8104-4878-A9EE-A4FAF9DE3618}"/>
              </a:ext>
            </a:extLst>
          </p:cNvPr>
          <p:cNvSpPr>
            <a:spLocks noChangeArrowheads="1"/>
          </p:cNvSpPr>
          <p:nvPr/>
        </p:nvSpPr>
        <p:spPr bwMode="auto">
          <a:xfrm>
            <a:off x="798202" y="4364660"/>
            <a:ext cx="103753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2: DRO, Risk Aversion and </a:t>
            </a:r>
            <a:r>
              <a:rPr lang="en-US" altLang="zh-CN"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CVaR</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8" name="矩形 22">
            <a:extLst>
              <a:ext uri="{FF2B5EF4-FFF2-40B4-BE49-F238E27FC236}">
                <a16:creationId xmlns:a16="http://schemas.microsoft.com/office/drawing/2014/main" id="{D7D8CD97-8679-467D-86C6-C316A38D4953}"/>
              </a:ext>
            </a:extLst>
          </p:cNvPr>
          <p:cNvSpPr>
            <a:spLocks noChangeArrowheads="1"/>
          </p:cNvSpPr>
          <p:nvPr/>
        </p:nvSpPr>
        <p:spPr bwMode="auto">
          <a:xfrm>
            <a:off x="798202" y="4934216"/>
            <a:ext cx="10118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3: DRO based Reinforcement Learning</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9" name="矩形 22">
            <a:extLst>
              <a:ext uri="{FF2B5EF4-FFF2-40B4-BE49-F238E27FC236}">
                <a16:creationId xmlns:a16="http://schemas.microsoft.com/office/drawing/2014/main" id="{C61FF229-D518-4643-B082-AD75AA8E50DA}"/>
              </a:ext>
            </a:extLst>
          </p:cNvPr>
          <p:cNvSpPr>
            <a:spLocks noChangeArrowheads="1"/>
          </p:cNvSpPr>
          <p:nvPr/>
        </p:nvSpPr>
        <p:spPr bwMode="auto">
          <a:xfrm>
            <a:off x="1226196" y="1846915"/>
            <a:ext cx="1043496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Introduction to DRO</a:t>
            </a:r>
          </a:p>
          <a:p>
            <a:pPr>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Sample History of DRO</a:t>
            </a:r>
          </a:p>
          <a:p>
            <a:pPr>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What is DRO and Key Question</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0" name="矩形 22">
            <a:extLst>
              <a:ext uri="{FF2B5EF4-FFF2-40B4-BE49-F238E27FC236}">
                <a16:creationId xmlns:a16="http://schemas.microsoft.com/office/drawing/2014/main" id="{BDA867D6-59F6-BB49-BEAB-9E81610A46D4}"/>
              </a:ext>
            </a:extLst>
          </p:cNvPr>
          <p:cNvSpPr>
            <a:spLocks noChangeArrowheads="1"/>
          </p:cNvSpPr>
          <p:nvPr/>
        </p:nvSpPr>
        <p:spPr bwMode="auto">
          <a:xfrm>
            <a:off x="805633" y="5534790"/>
            <a:ext cx="7112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Conclusion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355202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20</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Tractability of  Wasserstein DRO</a:t>
            </a:r>
            <a:endParaRPr lang="zh-CN" altLang="en-US" sz="2800" b="1" dirty="0">
              <a:solidFill>
                <a:srgbClr val="035F78"/>
              </a:solidFill>
              <a:latin typeface="Bookman Old Style" panose="02050604050505020204" pitchFamily="18" charset="0"/>
            </a:endParaRPr>
          </a:p>
        </p:txBody>
      </p:sp>
      <p:sp>
        <p:nvSpPr>
          <p:cNvPr id="28" name="文本框 27">
            <a:extLst>
              <a:ext uri="{FF2B5EF4-FFF2-40B4-BE49-F238E27FC236}">
                <a16:creationId xmlns:a16="http://schemas.microsoft.com/office/drawing/2014/main" id="{E68A47AC-DA71-4B0B-B891-DE03B7D7EEA5}"/>
              </a:ext>
            </a:extLst>
          </p:cNvPr>
          <p:cNvSpPr txBox="1"/>
          <p:nvPr/>
        </p:nvSpPr>
        <p:spPr>
          <a:xfrm>
            <a:off x="418618" y="1620447"/>
            <a:ext cx="11468919" cy="461665"/>
          </a:xfrm>
          <a:prstGeom prst="rect">
            <a:avLst/>
          </a:prstGeom>
          <a:noFill/>
        </p:spPr>
        <p:txBody>
          <a:bodyPr wrap="square" rtlCol="0">
            <a:spAutoFit/>
          </a:bodyPr>
          <a:lstStyle/>
          <a:p>
            <a:pPr>
              <a:spcAft>
                <a:spcPts val="600"/>
              </a:spcAft>
            </a:pPr>
            <a:r>
              <a:rPr lang="en-US" altLang="zh-CN" sz="2400" b="1" dirty="0"/>
              <a:t>Using a standard duality argument, we obtain</a:t>
            </a: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A4971DA-7EBA-467D-A75F-EDFB577032D5}"/>
                  </a:ext>
                </a:extLst>
              </p:cNvPr>
              <p:cNvSpPr txBox="1"/>
              <p:nvPr/>
            </p:nvSpPr>
            <p:spPr>
              <a:xfrm>
                <a:off x="2422002" y="2235077"/>
                <a:ext cx="8923115" cy="31603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func>
                        <m:funcPr>
                          <m:ctrlP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funcPr>
                        <m:fName>
                          <m:limLow>
                            <m:limLow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limLowPr>
                            <m:e>
                              <m:r>
                                <m:rPr>
                                  <m:sty m:val="p"/>
                                </m:rPr>
                                <a:rPr kumimoji="0" lang="en-US" altLang="zh-CN" sz="2400" b="0" i="0" u="none" strike="noStrike" kern="1200" cap="none" spc="0" normalizeH="0" baseline="0" noProof="0">
                                  <a:ln>
                                    <a:noFill/>
                                  </a:ln>
                                  <a:solidFill>
                                    <a:prstClr val="black"/>
                                  </a:solidFill>
                                  <a:effectLst/>
                                  <a:uLnTx/>
                                  <a:uFillTx/>
                                  <a:latin typeface="Cambria Math" panose="02040503050406030204" pitchFamily="18" charset="0"/>
                                  <a:cs typeface="+mn-cs"/>
                                </a:rPr>
                                <m:t>max</m:t>
                              </m:r>
                            </m:e>
                            <m:lim>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𝑃</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𝔹</m:t>
                                  </m:r>
                                </m:e>
                                <m:sub>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rPr>
                                    <m:t>𝜀</m:t>
                                  </m:r>
                                </m:sub>
                              </m:sSub>
                              <m:d>
                                <m:d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acc>
                                    <m:accPr>
                                      <m:chr m:val="̂"/>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sSub>
                                        <m:sSub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𝑃</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𝑁</m:t>
                                          </m:r>
                                        </m:sub>
                                      </m:sSub>
                                    </m:e>
                                  </m:acc>
                                </m:e>
                              </m:d>
                            </m:lim>
                          </m:limLow>
                        </m:fName>
                        <m:e>
                          <m:sSub>
                            <m:sSubPr>
                              <m:ctrlP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𝑃</m:t>
                              </m:r>
                            </m:sub>
                          </m:sSub>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h</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𝜉</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e>
                      </m:func>
                    </m:oMath>
                  </m:oMathPara>
                </a14:m>
                <a:endParaRPr kumimoji="0" lang="en-US" altLang="zh-CN" sz="2400" b="1" i="1"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14:m>
                  <m:oMathPara xmlns:m="http://schemas.openxmlformats.org/officeDocument/2006/math">
                    <m:oMathParaPr>
                      <m:jc m:val="left"/>
                    </m:oMathParaPr>
                    <m:oMath xmlns:m="http://schemas.openxmlformats.org/officeDocument/2006/math">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func>
                        <m:func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limLow>
                            <m:limLow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limLowPr>
                            <m:e>
                              <m:r>
                                <m:rPr>
                                  <m:sty m:val="p"/>
                                </m:rPr>
                                <a:rPr kumimoji="0" lang="en-US" altLang="zh-CN" sz="2000" b="0" i="0" u="none" strike="noStrike" kern="1200" cap="none" spc="0" normalizeH="0" baseline="0" noProof="0">
                                  <a:ln>
                                    <a:noFill/>
                                  </a:ln>
                                  <a:solidFill>
                                    <a:prstClr val="black"/>
                                  </a:solidFill>
                                  <a:effectLst/>
                                  <a:uLnTx/>
                                  <a:uFillTx/>
                                  <a:latin typeface="Cambria Math" panose="02040503050406030204" pitchFamily="18" charset="0"/>
                                  <a:cs typeface="+mn-cs"/>
                                </a:rPr>
                                <m:t>sup</m:t>
                              </m:r>
                            </m:e>
                            <m:lim>
                              <m:sSub>
                                <m:sSub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𝑷</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𝒊</m:t>
                                  </m:r>
                                </m:sub>
                              </m:s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𝓜</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𝚵</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lim>
                          </m:limLow>
                          <m:func>
                            <m:func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limLow>
                                <m:limLowPr>
                                  <m:ctrlP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limLowPr>
                                <m:e>
                                  <m:r>
                                    <m:rPr>
                                      <m:sty m:val="p"/>
                                    </m:rPr>
                                    <a:rPr kumimoji="0" lang="en-US" altLang="zh-CN" sz="20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inf</m:t>
                                  </m:r>
                                </m:e>
                                <m:lim>
                                  <m: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𝝀</m:t>
                                  </m:r>
                                  <m:r>
                                    <a:rPr kumimoji="0" lang="zh-CN" alt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𝟎</m:t>
                                  </m:r>
                                </m:lim>
                              </m:limLow>
                            </m:fName>
                            <m:e>
                              <m:f>
                                <m:f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𝟏</m:t>
                                  </m:r>
                                </m:num>
                                <m:den>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𝑵</m:t>
                                  </m:r>
                                </m:den>
                              </m:f>
                              <m:nary>
                                <m:naryPr>
                                  <m:chr m:val="∑"/>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𝒊</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𝟏</m:t>
                                  </m:r>
                                </m:sub>
                                <m:sup>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𝑵</m:t>
                                  </m:r>
                                </m:sup>
                                <m:e>
                                  <m:nary>
                                    <m:nary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cs typeface="+mn-cs"/>
                                        </a:rPr>
                                        <m:t>𝚵</m:t>
                                      </m:r>
                                    </m:sub>
                                    <m:sup/>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𝒉</m:t>
                                      </m:r>
                                      <m:d>
                                        <m:d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cs typeface="+mn-cs"/>
                                            </a:rPr>
                                            <m:t>𝑥</m:t>
                                          </m:r>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000" b="0" i="1" u="none" strike="noStrike" kern="1200" cap="none" spc="0" normalizeH="0" baseline="0" noProof="0">
                                              <a:ln>
                                                <a:noFill/>
                                              </a:ln>
                                              <a:solidFill>
                                                <a:prstClr val="black"/>
                                              </a:solidFill>
                                              <a:effectLst/>
                                              <a:uLnTx/>
                                              <a:uFillTx/>
                                              <a:latin typeface="Cambria Math" panose="02040503050406030204" pitchFamily="18" charset="0"/>
                                              <a:cs typeface="+mn-cs"/>
                                            </a:rPr>
                                            <m:t>𝜉</m:t>
                                          </m:r>
                                        </m:e>
                                      </m:d>
                                      <m:sSub>
                                        <m:sSub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𝑷</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𝒊</m:t>
                                          </m:r>
                                        </m:sub>
                                      </m:s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 (</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𝒅</m:t>
                                      </m:r>
                                      <m: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cs typeface="+mn-cs"/>
                                        </a:rPr>
                                        <m:t>𝝃</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m:t>
                                      </m:r>
                                    </m:e>
                                  </m:nary>
                                </m:e>
                              </m:nary>
                            </m:e>
                          </m:func>
                        </m:fName>
                        <m:e>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zh-CN" altLang="en-US"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𝝀</m:t>
                          </m:r>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zh-CN" altLang="en-US" sz="20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𝜀</m:t>
                          </m:r>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𝟏</m:t>
                              </m:r>
                            </m:num>
                            <m:den>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𝑵</m:t>
                              </m:r>
                            </m:den>
                          </m:f>
                          <m:nary>
                            <m:naryPr>
                              <m:chr m:val="∑"/>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𝒊</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𝟏</m:t>
                              </m:r>
                            </m:sub>
                            <m:sup>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𝑵</m:t>
                              </m:r>
                            </m:sup>
                            <m:e>
                              <m:nary>
                                <m:nary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cs typeface="+mn-cs"/>
                                    </a:rPr>
                                    <m:t>𝚵</m:t>
                                  </m:r>
                                </m:sub>
                                <m:sup/>
                                <m:e>
                                  <m:d>
                                    <m:dPr>
                                      <m:begChr m:val="‖"/>
                                      <m:endChr m:val="‖"/>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cs typeface="+mn-cs"/>
                                        </a:rPr>
                                        <m:t>𝝃</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m:t>
                                      </m:r>
                                      <m:acc>
                                        <m:accPr>
                                          <m:chr m:val="̂"/>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sSub>
                                            <m:sSub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cs typeface="+mn-cs"/>
                                                </a:rPr>
                                                <m:t>𝝃</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𝒊</m:t>
                                              </m:r>
                                            </m:sub>
                                          </m:sSub>
                                        </m:e>
                                      </m:acc>
                                    </m:e>
                                  </m:d>
                                  <m:sSub>
                                    <m:sSubPr>
                                      <m:ctrlP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𝑷</m:t>
                                      </m:r>
                                    </m:e>
                                    <m: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𝒊</m:t>
                                      </m:r>
                                    </m:sub>
                                  </m:sSub>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𝒅</m:t>
                                  </m:r>
                                  <m:r>
                                    <a:rPr kumimoji="0" lang="zh-CN" altLang="en-US" sz="2000" b="1" i="1" u="none" strike="noStrike" kern="1200" cap="none" spc="0" normalizeH="0" baseline="0" noProof="0">
                                      <a:ln>
                                        <a:noFill/>
                                      </a:ln>
                                      <a:solidFill>
                                        <a:prstClr val="black"/>
                                      </a:solidFill>
                                      <a:effectLst/>
                                      <a:uLnTx/>
                                      <a:uFillTx/>
                                      <a:latin typeface="Cambria Math" panose="02040503050406030204" pitchFamily="18" charset="0"/>
                                      <a:cs typeface="+mn-cs"/>
                                    </a:rPr>
                                    <m:t>𝝃</m:t>
                                  </m:r>
                                  <m:r>
                                    <a:rPr kumimoji="0" lang="en-US" altLang="zh-CN" sz="2000" b="1" i="1" u="none" strike="noStrike" kern="1200" cap="none" spc="0" normalizeH="0" baseline="0" noProof="0">
                                      <a:ln>
                                        <a:noFill/>
                                      </a:ln>
                                      <a:solidFill>
                                        <a:prstClr val="black"/>
                                      </a:solidFill>
                                      <a:effectLst/>
                                      <a:uLnTx/>
                                      <a:uFillTx/>
                                      <a:latin typeface="Cambria Math" panose="02040503050406030204" pitchFamily="18" charset="0"/>
                                      <a:cs typeface="+mn-cs"/>
                                    </a:rPr>
                                    <m:t>)</m:t>
                                  </m:r>
                                </m:e>
                              </m:nary>
                            </m:e>
                          </m:nary>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e>
                      </m:func>
                    </m:oMath>
                  </m:oMathPara>
                </a14:m>
                <a:endParaRPr kumimoji="0" lang="en-US" altLang="zh-CN" sz="20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a:p>
                <a:pPr lvl="0">
                  <a:spcAft>
                    <a:spcPts val="600"/>
                  </a:spcAft>
                  <a:defRPr/>
                </a:pPr>
                <a14:m>
                  <m:oMath xmlns:m="http://schemas.openxmlformats.org/officeDocument/2006/math">
                    <m:r>
                      <a:rPr kumimoji="0" lang="en-US" altLang="zh-CN"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altLang="zh-CN" sz="2800" b="1"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14:m>
                  <m:oMath xmlns:m="http://schemas.openxmlformats.org/officeDocument/2006/math">
                    <m:func>
                      <m:func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limLow>
                          <m:limLowPr>
                            <m:ctrlPr>
                              <a:rPr kumimoji="0"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limLowPr>
                          <m:e>
                            <m:r>
                              <m:rPr>
                                <m:sty m:val="p"/>
                              </m:rPr>
                              <a:rPr kumimoji="0" lang="en-US" altLang="zh-CN" sz="24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inf</m:t>
                            </m:r>
                          </m:e>
                          <m:lim>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𝝀</m:t>
                            </m:r>
                            <m:r>
                              <a:rPr kumimoji="0" lang="zh-CN" alt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t>𝟎</m:t>
                            </m:r>
                          </m:lim>
                        </m:limLow>
                        <m:func>
                          <m:func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uncPr>
                          <m:fName>
                            <m:limLow>
                              <m:limLow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limLowPr>
                              <m:e>
                                <m:r>
                                  <m:rPr>
                                    <m:sty m:val="p"/>
                                  </m:rPr>
                                  <a:rPr kumimoji="0" lang="en-US" altLang="zh-CN" sz="2400" b="0" i="0" u="none" strike="noStrike" kern="1200" cap="none" spc="0" normalizeH="0" baseline="0" noProof="0">
                                    <a:ln>
                                      <a:noFill/>
                                    </a:ln>
                                    <a:solidFill>
                                      <a:prstClr val="black"/>
                                    </a:solidFill>
                                    <a:effectLst/>
                                    <a:uLnTx/>
                                    <a:uFillTx/>
                                    <a:latin typeface="Cambria Math" panose="02040503050406030204" pitchFamily="18" charset="0"/>
                                    <a:cs typeface="+mn-cs"/>
                                  </a:rPr>
                                  <m:t>sup</m:t>
                                </m:r>
                              </m:e>
                              <m:lim>
                                <m:sSub>
                                  <m:sSub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𝑷</m:t>
                                    </m:r>
                                  </m:e>
                                  <m:sub>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𝒊</m:t>
                                    </m:r>
                                  </m:sub>
                                </m:sSub>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zh-CN" altLang="en-US"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𝓜</m:t>
                                </m:r>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zh-CN" altLang="en-US"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𝚵</m:t>
                                </m:r>
                                <m:r>
                                  <a:rPr kumimoji="0"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lim>
                            </m:limLow>
                          </m:fName>
                          <m:e>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𝝀</m:t>
                            </m:r>
                            <m:r>
                              <a:rPr lang="zh-CN" altLang="en-US" sz="2400" b="1" i="1">
                                <a:solidFill>
                                  <a:prstClr val="black"/>
                                </a:solidFill>
                                <a:latin typeface="Cambria Math" panose="02040503050406030204" pitchFamily="18" charset="0"/>
                              </a:rPr>
                              <m:t>𝜀</m:t>
                            </m:r>
                            <m:r>
                              <a:rPr kumimoji="0"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𝟏</m:t>
                                </m:r>
                              </m:num>
                              <m:den>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𝑵</m:t>
                                </m:r>
                              </m:den>
                            </m:f>
                            <m:nary>
                              <m:naryPr>
                                <m:chr m:val="∑"/>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𝒊</m:t>
                                </m:r>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𝟏</m:t>
                                </m:r>
                              </m:sub>
                              <m:sup>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𝑵</m:t>
                                </m:r>
                              </m:sup>
                              <m:e>
                                <m:nary>
                                  <m:nary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0" lang="zh-CN"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𝚵</m:t>
                                    </m:r>
                                  </m:sub>
                                  <m:sup/>
                                  <m:e>
                                    <m:r>
                                      <a:rPr kumimoji="0"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𝒉</m:t>
                                    </m:r>
                                    <m:d>
                                      <m:d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𝑥</m:t>
                                        </m:r>
                                        <m:r>
                                          <a:rPr kumimoji="0" lang="en-US" altLang="zh-CN"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400" b="0" i="1" u="none" strike="noStrike" kern="1200" cap="none" spc="0" normalizeH="0" baseline="0" noProof="0">
                                            <a:ln>
                                              <a:noFill/>
                                            </a:ln>
                                            <a:solidFill>
                                              <a:prstClr val="black"/>
                                            </a:solidFill>
                                            <a:effectLst/>
                                            <a:uLnTx/>
                                            <a:uFillTx/>
                                            <a:latin typeface="Cambria Math" panose="02040503050406030204" pitchFamily="18" charset="0"/>
                                            <a:cs typeface="+mn-cs"/>
                                          </a:rPr>
                                          <m:t>𝜉</m:t>
                                        </m:r>
                                      </m:e>
                                    </m:d>
                                    <m:sSub>
                                      <m:sSub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zh-CN" altLang="en-US"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𝝀</m:t>
                                        </m:r>
                                        <m:d>
                                          <m:dPr>
                                            <m:begChr m:val="‖"/>
                                            <m:endChr m:val="‖"/>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𝝃</m:t>
                                            </m:r>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m:t>
                                            </m:r>
                                            <m:acc>
                                              <m:accPr>
                                                <m:chr m:val="̂"/>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sSub>
                                                  <m:sSub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𝝃</m:t>
                                                    </m:r>
                                                  </m:e>
                                                  <m:sub>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𝒊</m:t>
                                                    </m:r>
                                                  </m:sub>
                                                </m:sSub>
                                              </m:e>
                                            </m:acc>
                                          </m:e>
                                        </m:d>
                                        <m:r>
                                          <a:rPr kumimoji="0" lang="en-US" altLang="zh-CN" sz="2400" b="1" i="1" u="none" strike="noStrike" kern="1200" cap="none" spc="0" normalizeH="0" baseline="0" noProof="0" smtClean="0">
                                            <a:ln>
                                              <a:noFill/>
                                            </a:ln>
                                            <a:solidFill>
                                              <a:prstClr val="black"/>
                                            </a:solidFill>
                                            <a:effectLst/>
                                            <a:uLnTx/>
                                            <a:uFillTx/>
                                            <a:latin typeface="Cambria Math" panose="02040503050406030204" pitchFamily="18" charset="0"/>
                                            <a:cs typeface="+mn-cs"/>
                                          </a:rPr>
                                          <m:t>)</m:t>
                                        </m:r>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𝑷</m:t>
                                        </m:r>
                                      </m:e>
                                      <m:sub>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𝒊</m:t>
                                        </m:r>
                                      </m:sub>
                                    </m:sSub>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t>𝒅</m:t>
                                    </m:r>
                                    <m:r>
                                      <a:rPr kumimoji="0" lang="zh-CN" altLang="en-US" sz="2400" b="1" i="1" u="none" strike="noStrike" kern="1200" cap="none" spc="0" normalizeH="0" baseline="0" noProof="0">
                                        <a:ln>
                                          <a:noFill/>
                                        </a:ln>
                                        <a:solidFill>
                                          <a:prstClr val="black"/>
                                        </a:solidFill>
                                        <a:effectLst/>
                                        <a:uLnTx/>
                                        <a:uFillTx/>
                                        <a:latin typeface="Cambria Math" panose="02040503050406030204" pitchFamily="18" charset="0"/>
                                        <a:cs typeface="+mn-cs"/>
                                      </a:rPr>
                                      <m:t>𝝃</m:t>
                                    </m:r>
                                  </m:e>
                                </m:nary>
                              </m:e>
                            </m:nary>
                          </m:e>
                        </m:func>
                      </m:fName>
                      <m:e>
                        <m: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e>
                    </m:func>
                  </m:oMath>
                </a14:m>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p>
              <a:p>
                <a:pPr lvl="0">
                  <a:spcAft>
                    <a:spcPts val="600"/>
                  </a:spcAft>
                  <a:defRPr/>
                </a:pPr>
                <a:r>
                  <a:rPr kumimoji="0" lang="en-US" altLang="zh-CN" sz="24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rPr>
                  <a:t> </a:t>
                </a:r>
                <a14:m>
                  <m:oMath xmlns:m="http://schemas.openxmlformats.org/officeDocument/2006/math">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limLow>
                      <m:limLow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limLowPr>
                      <m:e>
                        <m:r>
                          <m:rPr>
                            <m:sty m:val="p"/>
                          </m:rP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inf</m:t>
                        </m:r>
                      </m:e>
                      <m:lim>
                        <m:r>
                          <a:rPr kumimoji="0" lang="zh-CN" altLang="en-US" sz="2400" b="1" i="0" u="none" strike="noStrike" kern="1200" cap="none" spc="0" normalizeH="0" baseline="0" noProof="0">
                            <a:ln>
                              <a:noFill/>
                            </a:ln>
                            <a:solidFill>
                              <a:prstClr val="black"/>
                            </a:solidFill>
                            <a:effectLst/>
                            <a:uLnTx/>
                            <a:uFillTx/>
                            <a:latin typeface="Cambria Math" panose="02040503050406030204" pitchFamily="18" charset="0"/>
                            <a:cs typeface="+mn-cs"/>
                          </a:rPr>
                          <m:t>𝝀</m:t>
                        </m:r>
                        <m:r>
                          <a:rPr kumimoji="0" lang="zh-CN" altLang="en-US"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𝟎</m:t>
                        </m:r>
                      </m:lim>
                    </m:limLow>
                    <m:func>
                      <m:func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𝝀</m:t>
                        </m:r>
                        <m:r>
                          <a:rPr lang="zh-CN" altLang="en-US" sz="2400" b="1" i="1">
                            <a:solidFill>
                              <a:prstClr val="black"/>
                            </a:solidFill>
                            <a:latin typeface="Cambria Math" panose="02040503050406030204" pitchFamily="18" charset="0"/>
                          </a:rPr>
                          <m:t>𝜀</m:t>
                        </m:r>
                      </m:fName>
                      <m:e>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𝟏</m:t>
                            </m:r>
                          </m:num>
                          <m:den>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𝑵</m:t>
                            </m:r>
                          </m:den>
                        </m:f>
                        <m:nary>
                          <m:naryPr>
                            <m:chr m:val="∑"/>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𝒊</m:t>
                            </m:r>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𝟏</m:t>
                            </m:r>
                          </m:sub>
                          <m:sup>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𝑵</m:t>
                            </m:r>
                          </m:sup>
                          <m:e>
                            <m:limLow>
                              <m:limLow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limLowPr>
                              <m:e>
                                <m:r>
                                  <m:rPr>
                                    <m:sty m:val="p"/>
                                  </m:rP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sup</m:t>
                                </m:r>
                              </m:e>
                              <m:lim>
                                <m:r>
                                  <a:rPr kumimoji="0" lang="zh-CN" altLang="en-US" sz="2400" b="1" i="0" u="none" strike="noStrike" kern="1200" cap="none" spc="0" normalizeH="0" baseline="0" noProof="0">
                                    <a:ln>
                                      <a:noFill/>
                                    </a:ln>
                                    <a:solidFill>
                                      <a:prstClr val="black"/>
                                    </a:solidFill>
                                    <a:effectLst/>
                                    <a:uLnTx/>
                                    <a:uFillTx/>
                                    <a:latin typeface="Cambria Math" panose="02040503050406030204" pitchFamily="18" charset="0"/>
                                    <a:cs typeface="+mn-cs"/>
                                  </a:rPr>
                                  <m:t>𝝃</m:t>
                                </m:r>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400" b="1" i="0" u="none" strike="noStrike" kern="1200" cap="none" spc="0" normalizeH="0" baseline="0" noProof="0">
                                    <a:ln>
                                      <a:noFill/>
                                    </a:ln>
                                    <a:solidFill>
                                      <a:prstClr val="black"/>
                                    </a:solidFill>
                                    <a:effectLst/>
                                    <a:uLnTx/>
                                    <a:uFillTx/>
                                    <a:latin typeface="Cambria Math" panose="02040503050406030204" pitchFamily="18" charset="0"/>
                                    <a:cs typeface="+mn-cs"/>
                                  </a:rPr>
                                  <m:t>𝚵</m:t>
                                </m:r>
                              </m:lim>
                            </m:limLow>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𝒉</m:t>
                            </m:r>
                            <m:d>
                              <m:d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𝑥</m:t>
                                </m:r>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400" b="1" i="0" u="none" strike="noStrike" kern="1200" cap="none" spc="0" normalizeH="0" baseline="0" noProof="0">
                                    <a:ln>
                                      <a:noFill/>
                                    </a:ln>
                                    <a:solidFill>
                                      <a:prstClr val="black"/>
                                    </a:solidFill>
                                    <a:effectLst/>
                                    <a:uLnTx/>
                                    <a:uFillTx/>
                                    <a:latin typeface="Cambria Math" panose="02040503050406030204" pitchFamily="18" charset="0"/>
                                    <a:cs typeface="+mn-cs"/>
                                  </a:rPr>
                                  <m:t>𝜉</m:t>
                                </m:r>
                              </m:e>
                            </m:d>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zh-CN" altLang="en-US" sz="2400" b="1" i="0" u="none" strike="noStrike" kern="1200" cap="none" spc="0" normalizeH="0" baseline="0" noProof="0">
                                <a:ln>
                                  <a:noFill/>
                                </a:ln>
                                <a:solidFill>
                                  <a:prstClr val="black"/>
                                </a:solidFill>
                                <a:effectLst/>
                                <a:uLnTx/>
                                <a:uFillTx/>
                                <a:latin typeface="Cambria Math" panose="02040503050406030204" pitchFamily="18" charset="0"/>
                                <a:cs typeface="+mn-cs"/>
                              </a:rPr>
                              <m:t>𝝀</m:t>
                            </m:r>
                            <m:d>
                              <m:dPr>
                                <m:begChr m:val="‖"/>
                                <m:endChr m:val="‖"/>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zh-CN" altLang="en-US" sz="2400" b="1" i="0" u="none" strike="noStrike" kern="1200" cap="none" spc="0" normalizeH="0" baseline="0" noProof="0">
                                    <a:ln>
                                      <a:noFill/>
                                    </a:ln>
                                    <a:solidFill>
                                      <a:prstClr val="black"/>
                                    </a:solidFill>
                                    <a:effectLst/>
                                    <a:uLnTx/>
                                    <a:uFillTx/>
                                    <a:latin typeface="Cambria Math" panose="02040503050406030204" pitchFamily="18" charset="0"/>
                                    <a:cs typeface="+mn-cs"/>
                                  </a:rPr>
                                  <m:t>𝝃</m:t>
                                </m:r>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acc>
                                  <m:accPr>
                                    <m:chr m:val="̂"/>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accPr>
                                  <m:e>
                                    <m:sSub>
                                      <m:sSubPr>
                                        <m:ctrlPr>
                                          <a:rPr kumimoji="0" lang="en-US" altLang="zh-CN" sz="24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zh-CN" altLang="en-US" sz="2400" b="1" i="0" u="none" strike="noStrike" kern="1200" cap="none" spc="0" normalizeH="0" baseline="0" noProof="0">
                                            <a:ln>
                                              <a:noFill/>
                                            </a:ln>
                                            <a:solidFill>
                                              <a:prstClr val="black"/>
                                            </a:solidFill>
                                            <a:effectLst/>
                                            <a:uLnTx/>
                                            <a:uFillTx/>
                                            <a:latin typeface="Cambria Math" panose="02040503050406030204" pitchFamily="18" charset="0"/>
                                            <a:cs typeface="+mn-cs"/>
                                          </a:rPr>
                                          <m:t>𝝃</m:t>
                                        </m:r>
                                      </m:e>
                                      <m:sub>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𝒊</m:t>
                                        </m:r>
                                      </m:sub>
                                    </m:sSub>
                                  </m:e>
                                </m:acc>
                              </m:e>
                            </m:d>
                            <m:r>
                              <a:rPr kumimoji="0" lang="en-US" altLang="zh-CN" sz="2400" b="1" i="0" u="none" strike="noStrike" kern="1200" cap="none" spc="0" normalizeH="0" baseline="0" noProof="0">
                                <a:ln>
                                  <a:noFill/>
                                </a:ln>
                                <a:solidFill>
                                  <a:prstClr val="black"/>
                                </a:solidFill>
                                <a:effectLst/>
                                <a:uLnTx/>
                                <a:uFillTx/>
                                <a:latin typeface="Cambria Math" panose="02040503050406030204" pitchFamily="18" charset="0"/>
                                <a:cs typeface="+mn-cs"/>
                              </a:rPr>
                              <m:t>)</m:t>
                            </m:r>
                          </m:e>
                        </m:nary>
                      </m:e>
                    </m:func>
                  </m:oMath>
                </a14:m>
                <a:endParaRPr kumimoji="0" lang="en-US" altLang="zh-CN" sz="2400" b="0" i="1" u="none" strike="noStrike" kern="1200" cap="none" spc="0" normalizeH="0" baseline="0" noProof="0" dirty="0">
                  <a:ln>
                    <a:noFill/>
                  </a:ln>
                  <a:solidFill>
                    <a:prstClr val="black"/>
                  </a:solidFill>
                  <a:effectLst/>
                  <a:uLnTx/>
                  <a:uFillTx/>
                  <a:latin typeface="Cambria Math" panose="02040503050406030204" pitchFamily="18" charset="0"/>
                  <a:ea typeface="等线" panose="02010600030101010101" pitchFamily="2" charset="-122"/>
                  <a:cs typeface="+mn-cs"/>
                </a:endParaRPr>
              </a:p>
            </p:txBody>
          </p:sp>
        </mc:Choice>
        <mc:Fallback xmlns="">
          <p:sp>
            <p:nvSpPr>
              <p:cNvPr id="10" name="文本框 9">
                <a:extLst>
                  <a:ext uri="{FF2B5EF4-FFF2-40B4-BE49-F238E27FC236}">
                    <a16:creationId xmlns:a16="http://schemas.microsoft.com/office/drawing/2014/main" id="{4A4971DA-7EBA-467D-A75F-EDFB577032D5}"/>
                  </a:ext>
                </a:extLst>
              </p:cNvPr>
              <p:cNvSpPr txBox="1">
                <a:spLocks noRot="1" noChangeAspect="1" noMove="1" noResize="1" noEditPoints="1" noAdjustHandles="1" noChangeArrowheads="1" noChangeShapeType="1" noTextEdit="1"/>
              </p:cNvSpPr>
              <p:nvPr/>
            </p:nvSpPr>
            <p:spPr>
              <a:xfrm>
                <a:off x="2422002" y="2235077"/>
                <a:ext cx="8923115" cy="3160352"/>
              </a:xfrm>
              <a:prstGeom prst="rect">
                <a:avLst/>
              </a:prstGeom>
              <a:blipFill>
                <a:blip r:embed="rId3"/>
                <a:stretch>
                  <a:fillRect/>
                </a:stretch>
              </a:blipFill>
            </p:spPr>
            <p:txBody>
              <a:bodyPr/>
              <a:lstStyle/>
              <a:p>
                <a:r>
                  <a:rPr lang="zh-CN" altLang="en-US">
                    <a:noFill/>
                  </a:rPr>
                  <a:t> </a:t>
                </a:r>
              </a:p>
            </p:txBody>
          </p:sp>
        </mc:Fallback>
      </mc:AlternateContent>
      <p:sp>
        <p:nvSpPr>
          <p:cNvPr id="3" name="椭圆 2">
            <a:extLst>
              <a:ext uri="{FF2B5EF4-FFF2-40B4-BE49-F238E27FC236}">
                <a16:creationId xmlns:a16="http://schemas.microsoft.com/office/drawing/2014/main" id="{5999006D-B989-4D98-A52A-38E995AE598D}"/>
              </a:ext>
            </a:extLst>
          </p:cNvPr>
          <p:cNvSpPr/>
          <p:nvPr/>
        </p:nvSpPr>
        <p:spPr>
          <a:xfrm>
            <a:off x="2422002" y="3905956"/>
            <a:ext cx="434087" cy="51928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74CB7740-9AB7-46D5-A0F5-3412933CC0CA}"/>
              </a:ext>
            </a:extLst>
          </p:cNvPr>
          <p:cNvSpPr txBox="1"/>
          <p:nvPr/>
        </p:nvSpPr>
        <p:spPr>
          <a:xfrm>
            <a:off x="79022" y="3157076"/>
            <a:ext cx="2342980" cy="923330"/>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Maximum minima is always less than minimum maxima</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7" name="直接箭头连接符 6">
            <a:extLst>
              <a:ext uri="{FF2B5EF4-FFF2-40B4-BE49-F238E27FC236}">
                <a16:creationId xmlns:a16="http://schemas.microsoft.com/office/drawing/2014/main" id="{D7207314-7F61-4285-8652-10F731A865B2}"/>
              </a:ext>
            </a:extLst>
          </p:cNvPr>
          <p:cNvCxnSpPr>
            <a:cxnSpLocks/>
            <a:endCxn id="3" idx="2"/>
          </p:cNvCxnSpPr>
          <p:nvPr/>
        </p:nvCxnSpPr>
        <p:spPr>
          <a:xfrm>
            <a:off x="1952978" y="4080406"/>
            <a:ext cx="469024" cy="8519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椭圆 10">
            <a:extLst>
              <a:ext uri="{FF2B5EF4-FFF2-40B4-BE49-F238E27FC236}">
                <a16:creationId xmlns:a16="http://schemas.microsoft.com/office/drawing/2014/main" id="{DD888BF3-D365-4A69-92E4-B4E2B3A2434F}"/>
              </a:ext>
            </a:extLst>
          </p:cNvPr>
          <p:cNvSpPr/>
          <p:nvPr/>
        </p:nvSpPr>
        <p:spPr>
          <a:xfrm>
            <a:off x="2422002" y="4696178"/>
            <a:ext cx="524398" cy="392752"/>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659CC8CA-BDB3-4008-A0CD-80B124A5017F}"/>
              </a:ext>
            </a:extLst>
          </p:cNvPr>
          <p:cNvSpPr txBox="1"/>
          <p:nvPr/>
        </p:nvSpPr>
        <p:spPr>
          <a:xfrm>
            <a:off x="211873" y="5428119"/>
            <a:ext cx="2734527" cy="646331"/>
          </a:xfrm>
          <a:prstGeom prst="rect">
            <a:avLst/>
          </a:prstGeom>
          <a:noFill/>
        </p:spPr>
        <p:txBody>
          <a:bodyPr wrap="square" rtlCol="0">
            <a:spAutoFit/>
          </a:bodyPr>
          <a:lstStyle/>
          <a:p>
            <a:r>
              <a:rPr lang="en-US" altLang="zh-CN" dirty="0">
                <a:solidFill>
                  <a:srgbClr val="0070C0"/>
                </a:solidFill>
                <a:latin typeface="Arial" panose="020B0604020202020204" pitchFamily="34" charset="0"/>
                <a:cs typeface="Arial" panose="020B0604020202020204" pitchFamily="34" charset="0"/>
              </a:rPr>
              <a:t>The uncertainty set contains all distributions</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15" name="直接箭头连接符 14">
            <a:extLst>
              <a:ext uri="{FF2B5EF4-FFF2-40B4-BE49-F238E27FC236}">
                <a16:creationId xmlns:a16="http://schemas.microsoft.com/office/drawing/2014/main" id="{B4161876-82C0-4477-95D3-47D0DC6602A8}"/>
              </a:ext>
            </a:extLst>
          </p:cNvPr>
          <p:cNvCxnSpPr>
            <a:cxnSpLocks/>
          </p:cNvCxnSpPr>
          <p:nvPr/>
        </p:nvCxnSpPr>
        <p:spPr>
          <a:xfrm flipV="1">
            <a:off x="2291644" y="5121620"/>
            <a:ext cx="347401" cy="337704"/>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986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21</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Tractability of  Wasserstein DRO</a:t>
            </a:r>
            <a:endParaRPr lang="zh-CN" altLang="en-US" sz="2800" b="1" dirty="0">
              <a:solidFill>
                <a:srgbClr val="035F78"/>
              </a:solidFill>
              <a:latin typeface="Bookman Old Style" panose="02050604050505020204" pitchFamily="18" charset="0"/>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1B02858-2543-4DEC-A7A6-C240CE8FC8E9}"/>
                  </a:ext>
                </a:extLst>
              </p:cNvPr>
              <p:cNvSpPr txBox="1"/>
              <p:nvPr/>
            </p:nvSpPr>
            <p:spPr>
              <a:xfrm>
                <a:off x="418618" y="1513929"/>
                <a:ext cx="9269392" cy="461665"/>
              </a:xfrm>
              <a:prstGeom prst="rect">
                <a:avLst/>
              </a:prstGeom>
              <a:noFill/>
            </p:spPr>
            <p:txBody>
              <a:bodyPr wrap="square">
                <a:spAutoFit/>
              </a:bodyPr>
              <a:lstStyle/>
              <a:p>
                <a:pPr>
                  <a:spcAft>
                    <a:spcPts val="600"/>
                  </a:spcAft>
                </a:pPr>
                <a:r>
                  <a:rPr lang="en-US" altLang="zh-CN" sz="2400" b="1" dirty="0">
                    <a:solidFill>
                      <a:srgbClr val="FF0000"/>
                    </a:solidFill>
                    <a:latin typeface="Arial" panose="020B0604020202020204" pitchFamily="34" charset="0"/>
                    <a:cs typeface="Arial" panose="020B0604020202020204" pitchFamily="34" charset="0"/>
                  </a:rPr>
                  <a:t>Introducing epigraphical auxiliary variables </a:t>
                </a:r>
                <a14:m>
                  <m:oMath xmlns:m="http://schemas.openxmlformats.org/officeDocument/2006/math">
                    <m:sSub>
                      <m:sSubPr>
                        <m:ctrlPr>
                          <a:rPr lang="en-US" altLang="zh-CN" sz="2400" b="1" i="1">
                            <a:solidFill>
                              <a:srgbClr val="FF0000"/>
                            </a:solidFill>
                            <a:latin typeface="Cambria Math" panose="02040503050406030204" pitchFamily="18" charset="0"/>
                          </a:rPr>
                        </m:ctrlPr>
                      </m:sSubPr>
                      <m:e>
                        <m:r>
                          <a:rPr lang="en-US" altLang="zh-CN" sz="2400" b="1" i="0">
                            <a:solidFill>
                              <a:srgbClr val="FF0000"/>
                            </a:solidFill>
                            <a:latin typeface="Cambria Math" panose="02040503050406030204" pitchFamily="18" charset="0"/>
                          </a:rPr>
                          <m:t>𝐬</m:t>
                        </m:r>
                      </m:e>
                      <m:sub>
                        <m:r>
                          <a:rPr lang="en-US" altLang="zh-CN" sz="2400" b="1" i="0">
                            <a:solidFill>
                              <a:srgbClr val="FF0000"/>
                            </a:solidFill>
                            <a:latin typeface="Cambria Math" panose="02040503050406030204" pitchFamily="18" charset="0"/>
                          </a:rPr>
                          <m:t>𝐢</m:t>
                        </m:r>
                      </m:sub>
                    </m:sSub>
                  </m:oMath>
                </a14:m>
                <a:r>
                  <a:rPr lang="en-US" altLang="zh-CN" sz="2400" dirty="0">
                    <a:solidFill>
                      <a:srgbClr val="FF0000"/>
                    </a:solidFill>
                    <a:latin typeface="Arial" panose="020B0604020202020204" pitchFamily="34" charset="0"/>
                    <a:cs typeface="Arial" panose="020B0604020202020204" pitchFamily="34" charset="0"/>
                  </a:rPr>
                  <a:t>,</a:t>
                </a:r>
                <a:r>
                  <a:rPr lang="en-US" altLang="zh-CN" sz="24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altLang="zh-CN" sz="2400" b="1" i="0">
                        <a:solidFill>
                          <a:srgbClr val="FF0000"/>
                        </a:solidFill>
                        <a:latin typeface="Cambria Math" panose="02040503050406030204" pitchFamily="18" charset="0"/>
                        <a:ea typeface="Cambria Math" panose="02040503050406030204" pitchFamily="18" charset="0"/>
                      </a:rPr>
                      <m:t>𝐢</m:t>
                    </m:r>
                    <m:r>
                      <a:rPr lang="en-US" altLang="zh-CN" sz="2400" b="1" i="0">
                        <a:solidFill>
                          <a:srgbClr val="FF0000"/>
                        </a:solidFill>
                        <a:latin typeface="Cambria Math" panose="02040503050406030204" pitchFamily="18" charset="0"/>
                        <a:ea typeface="Cambria Math" panose="02040503050406030204" pitchFamily="18" charset="0"/>
                      </a:rPr>
                      <m:t>≤</m:t>
                    </m:r>
                    <m:r>
                      <a:rPr lang="en-US" altLang="zh-CN" sz="2400" b="1" i="0">
                        <a:solidFill>
                          <a:srgbClr val="FF0000"/>
                        </a:solidFill>
                        <a:latin typeface="Cambria Math" panose="02040503050406030204" pitchFamily="18" charset="0"/>
                        <a:ea typeface="Cambria Math" panose="02040503050406030204" pitchFamily="18" charset="0"/>
                      </a:rPr>
                      <m:t>𝐍</m:t>
                    </m:r>
                  </m:oMath>
                </a14:m>
                <a:r>
                  <a:rPr lang="en-US" altLang="zh-CN" sz="2400" dirty="0">
                    <a:solidFill>
                      <a:srgbClr val="FF0000"/>
                    </a:solidFill>
                    <a:latin typeface="Arial" panose="020B0604020202020204" pitchFamily="34" charset="0"/>
                    <a:cs typeface="Arial" panose="020B0604020202020204" pitchFamily="34" charset="0"/>
                  </a:rPr>
                  <a:t>:</a:t>
                </a:r>
              </a:p>
            </p:txBody>
          </p:sp>
        </mc:Choice>
        <mc:Fallback xmlns="">
          <p:sp>
            <p:nvSpPr>
              <p:cNvPr id="8" name="文本框 7">
                <a:extLst>
                  <a:ext uri="{FF2B5EF4-FFF2-40B4-BE49-F238E27FC236}">
                    <a16:creationId xmlns:a16="http://schemas.microsoft.com/office/drawing/2014/main" id="{B1B02858-2543-4DEC-A7A6-C240CE8FC8E9}"/>
                  </a:ext>
                </a:extLst>
              </p:cNvPr>
              <p:cNvSpPr txBox="1">
                <a:spLocks noRot="1" noChangeAspect="1" noMove="1" noResize="1" noEditPoints="1" noAdjustHandles="1" noChangeArrowheads="1" noChangeShapeType="1" noTextEdit="1"/>
              </p:cNvSpPr>
              <p:nvPr/>
            </p:nvSpPr>
            <p:spPr>
              <a:xfrm>
                <a:off x="418618" y="1513929"/>
                <a:ext cx="9269392" cy="461665"/>
              </a:xfrm>
              <a:prstGeom prst="rect">
                <a:avLst/>
              </a:prstGeom>
              <a:blipFill>
                <a:blip r:embed="rId3"/>
                <a:stretch>
                  <a:fillRect l="-1053" t="-9211" b="-30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DC0BBF22-0107-49FE-B127-895D9692433D}"/>
                  </a:ext>
                </a:extLst>
              </p:cNvPr>
              <p:cNvSpPr txBox="1"/>
              <p:nvPr/>
            </p:nvSpPr>
            <p:spPr>
              <a:xfrm>
                <a:off x="3093794" y="2159422"/>
                <a:ext cx="6152909" cy="29065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altLang="zh-CN" sz="2800" i="1" smtClean="0">
                              <a:latin typeface="Cambria Math" panose="02040503050406030204" pitchFamily="18" charset="0"/>
                            </a:rPr>
                          </m:ctrlPr>
                        </m:funcPr>
                        <m:fName>
                          <m:limLow>
                            <m:limLowPr>
                              <m:ctrlPr>
                                <a:rPr lang="en-US" altLang="zh-CN" sz="2800" i="1">
                                  <a:latin typeface="Cambria Math" panose="02040503050406030204" pitchFamily="18" charset="0"/>
                                </a:rPr>
                              </m:ctrlPr>
                            </m:limLowPr>
                            <m:e>
                              <m:r>
                                <m:rPr>
                                  <m:sty m:val="p"/>
                                </m:rPr>
                                <a:rPr lang="en-US" altLang="zh-CN" sz="2800">
                                  <a:latin typeface="Cambria Math" panose="02040503050406030204" pitchFamily="18" charset="0"/>
                                </a:rPr>
                                <m:t>max</m:t>
                              </m:r>
                            </m:e>
                            <m:lim>
                              <m:r>
                                <a:rPr lang="en-US" altLang="zh-CN" sz="2800" i="1">
                                  <a:latin typeface="Cambria Math" panose="02040503050406030204" pitchFamily="18" charset="0"/>
                                </a:rPr>
                                <m:t>𝑃</m:t>
                              </m:r>
                              <m:r>
                                <a:rPr lang="en-US" altLang="zh-CN" sz="2800" i="1">
                                  <a:latin typeface="Cambria Math" panose="02040503050406030204" pitchFamily="18" charset="0"/>
                                  <a:ea typeface="Cambria Math" panose="02040503050406030204" pitchFamily="18" charset="0"/>
                                </a:rPr>
                                <m:t>∈</m:t>
                              </m:r>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𝔹</m:t>
                                  </m:r>
                                </m:e>
                                <m:sub>
                                  <m:r>
                                    <a:rPr lang="zh-CN" altLang="en-US" sz="2800" i="1" smtClean="0">
                                      <a:latin typeface="Cambria Math" panose="02040503050406030204" pitchFamily="18" charset="0"/>
                                    </a:rPr>
                                    <m:t>𝜀</m:t>
                                  </m:r>
                                </m:sub>
                              </m:sSub>
                              <m:d>
                                <m:dPr>
                                  <m:ctrlPr>
                                    <a:rPr lang="en-US" altLang="zh-CN" sz="2800" i="1">
                                      <a:latin typeface="Cambria Math" panose="02040503050406030204" pitchFamily="18" charset="0"/>
                                    </a:rPr>
                                  </m:ctrlPr>
                                </m:dPr>
                                <m:e>
                                  <m:acc>
                                    <m:accPr>
                                      <m:chr m:val="̂"/>
                                      <m:ctrlPr>
                                        <a:rPr lang="en-US" altLang="zh-CN" sz="2800" i="1">
                                          <a:latin typeface="Cambria Math" panose="02040503050406030204" pitchFamily="18" charset="0"/>
                                        </a:rPr>
                                      </m:ctrlPr>
                                    </m:acc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𝑃</m:t>
                                          </m:r>
                                        </m:e>
                                        <m:sub>
                                          <m:r>
                                            <a:rPr lang="en-US" altLang="zh-CN" sz="2800" i="1">
                                              <a:latin typeface="Cambria Math" panose="02040503050406030204" pitchFamily="18" charset="0"/>
                                            </a:rPr>
                                            <m:t>𝑁</m:t>
                                          </m:r>
                                        </m:sub>
                                      </m:sSub>
                                    </m:e>
                                  </m:acc>
                                </m:e>
                              </m:d>
                            </m:lim>
                          </m:limLow>
                        </m:fName>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𝐸</m:t>
                              </m:r>
                            </m:e>
                            <m:sub>
                              <m:r>
                                <a:rPr lang="en-US" altLang="zh-CN" sz="2800" i="1">
                                  <a:latin typeface="Cambria Math" panose="02040503050406030204" pitchFamily="18" charset="0"/>
                                </a:rPr>
                                <m:t>𝑃</m:t>
                              </m:r>
                            </m:sub>
                          </m:sSub>
                          <m:r>
                            <a:rPr lang="en-US" altLang="zh-CN" sz="2800" i="1">
                              <a:latin typeface="Cambria Math" panose="02040503050406030204" pitchFamily="18" charset="0"/>
                            </a:rPr>
                            <m:t>[</m:t>
                          </m:r>
                          <m:r>
                            <a:rPr lang="en-US" altLang="zh-CN" sz="2800" i="1">
                              <a:latin typeface="Cambria Math" panose="02040503050406030204" pitchFamily="18" charset="0"/>
                            </a:rPr>
                            <m:t>h</m:t>
                          </m:r>
                          <m:r>
                            <a:rPr lang="en-US" altLang="zh-CN" sz="2800" i="1">
                              <a:latin typeface="Cambria Math" panose="02040503050406030204" pitchFamily="18" charset="0"/>
                            </a:rPr>
                            <m:t>(</m:t>
                          </m:r>
                          <m:r>
                            <a:rPr lang="en-US" altLang="zh-CN" sz="2800" i="1">
                              <a:latin typeface="Cambria Math" panose="02040503050406030204" pitchFamily="18" charset="0"/>
                            </a:rPr>
                            <m:t>𝑥</m:t>
                          </m:r>
                          <m:r>
                            <a:rPr lang="en-US" altLang="zh-CN" sz="2800" i="1">
                              <a:latin typeface="Cambria Math" panose="02040503050406030204" pitchFamily="18" charset="0"/>
                            </a:rPr>
                            <m:t>,</m:t>
                          </m:r>
                          <m:r>
                            <a:rPr lang="zh-CN" altLang="en-US" sz="2800" i="1">
                              <a:latin typeface="Cambria Math" panose="02040503050406030204" pitchFamily="18" charset="0"/>
                            </a:rPr>
                            <m:t>𝜉</m:t>
                          </m:r>
                          <m:r>
                            <a:rPr lang="en-US" altLang="zh-CN" sz="2800" i="1">
                              <a:latin typeface="Cambria Math" panose="02040503050406030204" pitchFamily="18" charset="0"/>
                            </a:rPr>
                            <m:t>)]</m:t>
                          </m:r>
                        </m:e>
                      </m:func>
                      <m:r>
                        <a:rPr lang="en-US" altLang="zh-CN" sz="2400" b="1" i="1" smtClean="0">
                          <a:latin typeface="Cambria Math" panose="02040503050406030204" pitchFamily="18" charset="0"/>
                        </a:rPr>
                        <m:t>=</m:t>
                      </m:r>
                      <m:d>
                        <m:dPr>
                          <m:begChr m:val="{"/>
                          <m:endChr m:val=""/>
                          <m:ctrlPr>
                            <a:rPr lang="en-US" altLang="zh-CN" sz="2400" b="1" i="1" smtClean="0">
                              <a:latin typeface="Cambria Math" panose="02040503050406030204" pitchFamily="18" charset="0"/>
                            </a:rPr>
                          </m:ctrlPr>
                        </m:dPr>
                        <m:e>
                          <m:eqArr>
                            <m:eqArrPr>
                              <m:ctrlPr>
                                <a:rPr lang="en-US" altLang="zh-CN" sz="2400" b="1" i="1" smtClean="0">
                                  <a:latin typeface="Cambria Math" panose="02040503050406030204" pitchFamily="18" charset="0"/>
                                </a:rPr>
                              </m:ctrlPr>
                            </m:eqArrPr>
                            <m:e>
                              <m:func>
                                <m:funcPr>
                                  <m:ctrlPr>
                                    <a:rPr lang="en-US" altLang="zh-CN" sz="2400" b="1" i="1" smtClean="0">
                                      <a:latin typeface="Cambria Math" panose="02040503050406030204" pitchFamily="18" charset="0"/>
                                    </a:rPr>
                                  </m:ctrlPr>
                                </m:funcPr>
                                <m:fName>
                                  <m:limLow>
                                    <m:limLowPr>
                                      <m:ctrlPr>
                                        <a:rPr lang="en-US" altLang="zh-CN" sz="2400" b="1" i="1" smtClean="0">
                                          <a:latin typeface="Cambria Math" panose="02040503050406030204" pitchFamily="18" charset="0"/>
                                        </a:rPr>
                                      </m:ctrlPr>
                                    </m:limLowPr>
                                    <m:e>
                                      <m:r>
                                        <m:rPr>
                                          <m:sty m:val="p"/>
                                        </m:rPr>
                                        <a:rPr lang="en-US" altLang="zh-CN" sz="2400" b="0" i="0" smtClean="0">
                                          <a:latin typeface="Cambria Math" panose="02040503050406030204" pitchFamily="18" charset="0"/>
                                        </a:rPr>
                                        <m:t>inf</m:t>
                                      </m:r>
                                    </m:e>
                                    <m:lim>
                                      <m:r>
                                        <a:rPr lang="zh-CN" altLang="en-US" sz="2400" b="0" i="1" smtClean="0">
                                          <a:latin typeface="Cambria Math" panose="02040503050406030204" pitchFamily="18" charset="0"/>
                                        </a:rPr>
                                        <m:t>𝝀</m:t>
                                      </m:r>
                                      <m:r>
                                        <a:rPr lang="en-US" altLang="zh-CN" sz="2400" b="1" i="1" smtClean="0">
                                          <a:latin typeface="Cambria Math" panose="02040503050406030204" pitchFamily="18" charset="0"/>
                                        </a:rPr>
                                        <m:t>,</m:t>
                                      </m:r>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𝒔</m:t>
                                          </m:r>
                                        </m:e>
                                        <m:sub>
                                          <m:r>
                                            <a:rPr lang="en-US" altLang="zh-CN" sz="2400" b="1" i="1" smtClean="0">
                                              <a:latin typeface="Cambria Math" panose="02040503050406030204" pitchFamily="18" charset="0"/>
                                            </a:rPr>
                                            <m:t>𝒊</m:t>
                                          </m:r>
                                        </m:sub>
                                      </m:sSub>
                                    </m:lim>
                                  </m:limLow>
                                  <m:r>
                                    <a:rPr lang="en-US" altLang="zh-CN" sz="2400" b="1" i="1" smtClean="0">
                                      <a:latin typeface="Cambria Math" panose="02040503050406030204" pitchFamily="18" charset="0"/>
                                    </a:rPr>
                                    <m:t> </m:t>
                                  </m:r>
                                </m:fName>
                                <m:e>
                                  <m:r>
                                    <a:rPr lang="zh-CN" altLang="en-US" sz="2400" b="1" i="1" smtClean="0">
                                      <a:latin typeface="Cambria Math" panose="02040503050406030204" pitchFamily="18" charset="0"/>
                                    </a:rPr>
                                    <m:t>𝝀𝜺</m:t>
                                  </m:r>
                                </m:e>
                              </m:func>
                              <m:r>
                                <a:rPr lang="en-US" altLang="zh-CN" sz="2400" b="1" i="1" smtClean="0">
                                  <a:latin typeface="Cambria Math" panose="02040503050406030204" pitchFamily="18" charset="0"/>
                                </a:rPr>
                                <m:t>+</m:t>
                              </m:r>
                              <m:f>
                                <m:fPr>
                                  <m:ctrlPr>
                                    <a:rPr lang="en-US" altLang="zh-CN" sz="2400" b="1" i="1">
                                      <a:latin typeface="Cambria Math" panose="02040503050406030204" pitchFamily="18" charset="0"/>
                                    </a:rPr>
                                  </m:ctrlPr>
                                </m:fPr>
                                <m:num>
                                  <m:r>
                                    <a:rPr lang="en-US" altLang="zh-CN" sz="2400" b="1" i="1">
                                      <a:latin typeface="Cambria Math" panose="02040503050406030204" pitchFamily="18" charset="0"/>
                                    </a:rPr>
                                    <m:t>𝟏</m:t>
                                  </m:r>
                                </m:num>
                                <m:den>
                                  <m:r>
                                    <a:rPr lang="en-US" altLang="zh-CN" sz="2400" b="1" i="1">
                                      <a:latin typeface="Cambria Math" panose="02040503050406030204" pitchFamily="18" charset="0"/>
                                    </a:rPr>
                                    <m:t>𝑵</m:t>
                                  </m:r>
                                </m:den>
                              </m:f>
                              <m:nary>
                                <m:naryPr>
                                  <m:chr m:val="∑"/>
                                  <m:ctrlPr>
                                    <a:rPr lang="en-US" altLang="zh-CN" sz="2400" b="1" i="1" smtClean="0">
                                      <a:latin typeface="Cambria Math" panose="02040503050406030204" pitchFamily="18" charset="0"/>
                                    </a:rPr>
                                  </m:ctrlPr>
                                </m:naryPr>
                                <m:sub>
                                  <m:r>
                                    <m:rPr>
                                      <m:brk m:alnAt="23"/>
                                    </m:rPr>
                                    <a:rPr lang="en-US" altLang="zh-CN" sz="2400" b="1" i="1" smtClean="0">
                                      <a:latin typeface="Cambria Math" panose="02040503050406030204" pitchFamily="18" charset="0"/>
                                    </a:rPr>
                                    <m:t>𝒊</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m:t>
                                  </m:r>
                                </m:sub>
                                <m:sup>
                                  <m:r>
                                    <a:rPr lang="en-US" altLang="zh-CN" sz="2400" b="1" i="1" smtClean="0">
                                      <a:latin typeface="Cambria Math" panose="02040503050406030204" pitchFamily="18" charset="0"/>
                                    </a:rPr>
                                    <m:t>𝑵</m:t>
                                  </m:r>
                                </m:sup>
                                <m:e>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𝒔</m:t>
                                      </m:r>
                                    </m:e>
                                    <m:sub>
                                      <m:r>
                                        <a:rPr lang="en-US" altLang="zh-CN" sz="2400" b="1" i="1" smtClean="0">
                                          <a:latin typeface="Cambria Math" panose="02040503050406030204" pitchFamily="18" charset="0"/>
                                        </a:rPr>
                                        <m:t>𝒊</m:t>
                                      </m:r>
                                    </m:sub>
                                  </m:sSub>
                                </m:e>
                              </m:nary>
                            </m:e>
                            <m:e>
                              <m:r>
                                <a:rPr lang="en-US" altLang="zh-CN" sz="2400" b="1" i="1" smtClean="0">
                                  <a:latin typeface="Cambria Math" panose="02040503050406030204" pitchFamily="18" charset="0"/>
                                </a:rPr>
                                <m:t>𝒔</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𝒕</m:t>
                              </m:r>
                              <m:r>
                                <a:rPr lang="en-US" altLang="zh-CN" sz="2400" b="1" i="1" smtClean="0">
                                  <a:latin typeface="Cambria Math" panose="02040503050406030204" pitchFamily="18" charset="0"/>
                                </a:rPr>
                                <m:t>.  </m:t>
                              </m:r>
                              <m:func>
                                <m:funcPr>
                                  <m:ctrlPr>
                                    <a:rPr lang="en-US" altLang="zh-CN" sz="2400" b="1" i="1" smtClean="0">
                                      <a:latin typeface="Cambria Math" panose="02040503050406030204" pitchFamily="18" charset="0"/>
                                    </a:rPr>
                                  </m:ctrlPr>
                                </m:funcPr>
                                <m:fName>
                                  <m:limLow>
                                    <m:limLowPr>
                                      <m:ctrlPr>
                                        <a:rPr lang="en-US" altLang="zh-CN" sz="2400" b="1" i="1" smtClean="0">
                                          <a:latin typeface="Cambria Math" panose="02040503050406030204" pitchFamily="18" charset="0"/>
                                        </a:rPr>
                                      </m:ctrlPr>
                                    </m:limLowPr>
                                    <m:e>
                                      <m:r>
                                        <m:rPr>
                                          <m:sty m:val="p"/>
                                        </m:rPr>
                                        <a:rPr lang="en-US" altLang="zh-CN" sz="2400" b="0" i="0" smtClean="0">
                                          <a:latin typeface="Cambria Math" panose="02040503050406030204" pitchFamily="18" charset="0"/>
                                        </a:rPr>
                                        <m:t>sup</m:t>
                                      </m:r>
                                    </m:e>
                                    <m:lim>
                                      <m:r>
                                        <a:rPr lang="zh-CN" altLang="en-US" sz="2400" b="0" i="1" smtClean="0">
                                          <a:latin typeface="Cambria Math" panose="02040503050406030204" pitchFamily="18" charset="0"/>
                                        </a:rPr>
                                        <m:t>𝝃</m:t>
                                      </m:r>
                                      <m:r>
                                        <a:rPr lang="zh-CN" altLang="en-US" sz="2400" b="0" i="1" smtClean="0">
                                          <a:latin typeface="Cambria Math" panose="02040503050406030204" pitchFamily="18" charset="0"/>
                                        </a:rPr>
                                        <m:t>∈</m:t>
                                      </m:r>
                                      <m:r>
                                        <a:rPr lang="zh-CN" altLang="en-US" sz="2400" b="0" i="1" smtClean="0">
                                          <a:latin typeface="Cambria Math" panose="02040503050406030204" pitchFamily="18" charset="0"/>
                                        </a:rPr>
                                        <m:t>𝚵</m:t>
                                      </m:r>
                                    </m:lim>
                                  </m:limLow>
                                </m:fName>
                                <m:e>
                                  <m:d>
                                    <m:dPr>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𝒉</m:t>
                                      </m:r>
                                      <m:d>
                                        <m:dPr>
                                          <m:ctrlPr>
                                            <a:rPr lang="en-US" altLang="zh-CN" sz="2400" b="1" i="1" smtClean="0">
                                              <a:latin typeface="Cambria Math" panose="02040503050406030204" pitchFamily="18" charset="0"/>
                                            </a:rPr>
                                          </m:ctrlPr>
                                        </m:dPr>
                                        <m:e>
                                          <m:r>
                                            <a:rPr lang="en-US" altLang="zh-CN" sz="2400" b="1" i="1" smtClean="0">
                                              <a:latin typeface="Cambria Math" panose="02040503050406030204" pitchFamily="18" charset="0"/>
                                            </a:rPr>
                                            <m:t>𝒙</m:t>
                                          </m:r>
                                          <m:r>
                                            <a:rPr lang="en-US" altLang="zh-CN" sz="2400" b="1" i="1" smtClean="0">
                                              <a:latin typeface="Cambria Math" panose="02040503050406030204" pitchFamily="18" charset="0"/>
                                            </a:rPr>
                                            <m:t>,</m:t>
                                          </m:r>
                                          <m:r>
                                            <a:rPr lang="zh-CN" altLang="en-US" sz="2400" b="1" i="1" smtClean="0">
                                              <a:latin typeface="Cambria Math" panose="02040503050406030204" pitchFamily="18" charset="0"/>
                                            </a:rPr>
                                            <m:t>𝝃</m:t>
                                          </m:r>
                                        </m:e>
                                      </m:d>
                                      <m:r>
                                        <a:rPr lang="en-US" altLang="zh-CN" sz="2400" b="1" i="1" smtClean="0">
                                          <a:latin typeface="Cambria Math" panose="02040503050406030204" pitchFamily="18" charset="0"/>
                                        </a:rPr>
                                        <m:t>−</m:t>
                                      </m:r>
                                      <m:r>
                                        <a:rPr lang="zh-CN" altLang="en-US" sz="2400" b="1" i="1" smtClean="0">
                                          <a:latin typeface="Cambria Math" panose="02040503050406030204" pitchFamily="18" charset="0"/>
                                        </a:rPr>
                                        <m:t>𝝀</m:t>
                                      </m:r>
                                      <m:d>
                                        <m:dPr>
                                          <m:begChr m:val="‖"/>
                                          <m:endChr m:val="‖"/>
                                          <m:ctrlPr>
                                            <a:rPr lang="en-US" altLang="zh-CN" sz="2400" b="1" i="1">
                                              <a:latin typeface="Cambria Math" panose="02040503050406030204" pitchFamily="18" charset="0"/>
                                            </a:rPr>
                                          </m:ctrlPr>
                                        </m:dPr>
                                        <m:e>
                                          <m:r>
                                            <a:rPr lang="zh-CN" altLang="en-US" sz="2400" b="1" i="1">
                                              <a:latin typeface="Cambria Math" panose="02040503050406030204" pitchFamily="18" charset="0"/>
                                            </a:rPr>
                                            <m:t>𝝃</m:t>
                                          </m:r>
                                          <m:r>
                                            <a:rPr lang="en-US" altLang="zh-CN" sz="2400" b="1" i="1">
                                              <a:latin typeface="Cambria Math" panose="02040503050406030204" pitchFamily="18" charset="0"/>
                                            </a:rPr>
                                            <m:t>−</m:t>
                                          </m:r>
                                          <m:acc>
                                            <m:accPr>
                                              <m:chr m:val="̂"/>
                                              <m:ctrlPr>
                                                <a:rPr lang="en-US" altLang="zh-CN" sz="2400" b="1" i="1">
                                                  <a:latin typeface="Cambria Math" panose="02040503050406030204" pitchFamily="18" charset="0"/>
                                                </a:rPr>
                                              </m:ctrlPr>
                                            </m:accPr>
                                            <m:e>
                                              <m:sSub>
                                                <m:sSubPr>
                                                  <m:ctrlPr>
                                                    <a:rPr lang="en-US" altLang="zh-CN" sz="2400" b="1" i="1">
                                                      <a:latin typeface="Cambria Math" panose="02040503050406030204" pitchFamily="18" charset="0"/>
                                                    </a:rPr>
                                                  </m:ctrlPr>
                                                </m:sSubPr>
                                                <m:e>
                                                  <m:r>
                                                    <a:rPr lang="zh-CN" altLang="en-US" sz="2400" b="1" i="1">
                                                      <a:latin typeface="Cambria Math" panose="02040503050406030204" pitchFamily="18" charset="0"/>
                                                    </a:rPr>
                                                    <m:t>𝝃</m:t>
                                                  </m:r>
                                                </m:e>
                                                <m:sub>
                                                  <m:r>
                                                    <a:rPr lang="en-US" altLang="zh-CN" sz="2400" b="1" i="1">
                                                      <a:latin typeface="Cambria Math" panose="02040503050406030204" pitchFamily="18" charset="0"/>
                                                    </a:rPr>
                                                    <m:t>𝒊</m:t>
                                                  </m:r>
                                                </m:sub>
                                              </m:sSub>
                                            </m:e>
                                          </m:acc>
                                        </m:e>
                                      </m:d>
                                    </m:e>
                                  </m:d>
                                  <m:r>
                                    <a:rPr lang="en-US" altLang="zh-CN" sz="2400" b="1" i="1" smtClean="0">
                                      <a:latin typeface="Cambria Math" panose="02040503050406030204" pitchFamily="18" charset="0"/>
                                      <a:ea typeface="Cambria Math" panose="02040503050406030204" pitchFamily="18" charset="0"/>
                                    </a:rPr>
                                    <m:t>≤</m:t>
                                  </m:r>
                                  <m:sSub>
                                    <m:sSubPr>
                                      <m:ctrlPr>
                                        <a:rPr lang="en-US" altLang="zh-CN" sz="2400" b="1" i="1" smtClean="0">
                                          <a:latin typeface="Cambria Math" panose="02040503050406030204" pitchFamily="18" charset="0"/>
                                          <a:ea typeface="Cambria Math" panose="02040503050406030204" pitchFamily="18" charset="0"/>
                                        </a:rPr>
                                      </m:ctrlPr>
                                    </m:sSubPr>
                                    <m:e>
                                      <m:r>
                                        <a:rPr lang="en-US" altLang="zh-CN" sz="2400" b="1" i="1" smtClean="0">
                                          <a:latin typeface="Cambria Math" panose="02040503050406030204" pitchFamily="18" charset="0"/>
                                          <a:ea typeface="Cambria Math" panose="02040503050406030204" pitchFamily="18" charset="0"/>
                                        </a:rPr>
                                        <m:t>𝒔</m:t>
                                      </m:r>
                                    </m:e>
                                    <m:sub>
                                      <m:r>
                                        <a:rPr lang="en-US" altLang="zh-CN" sz="2400" b="1" i="1" smtClean="0">
                                          <a:latin typeface="Cambria Math" panose="02040503050406030204" pitchFamily="18" charset="0"/>
                                          <a:ea typeface="Cambria Math" panose="02040503050406030204" pitchFamily="18" charset="0"/>
                                        </a:rPr>
                                        <m:t>𝒊</m:t>
                                      </m:r>
                                    </m:sub>
                                  </m:sSub>
                                  <m:r>
                                    <a:rPr lang="en-US" altLang="zh-CN" sz="2400" b="1" i="1" smtClean="0">
                                      <a:latin typeface="Cambria Math" panose="02040503050406030204" pitchFamily="18" charset="0"/>
                                      <a:ea typeface="Cambria Math" panose="02040503050406030204" pitchFamily="18" charset="0"/>
                                    </a:rPr>
                                    <m:t>, </m:t>
                                  </m:r>
                                </m:e>
                              </m:func>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𝒊</m:t>
                              </m:r>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𝑵</m:t>
                              </m:r>
                            </m:e>
                            <m:e>
                              <m:r>
                                <a:rPr lang="zh-CN" altLang="en-US" sz="2400" b="1" i="1" smtClean="0">
                                  <a:latin typeface="Cambria Math" panose="02040503050406030204" pitchFamily="18" charset="0"/>
                                </a:rPr>
                                <m:t>𝝀</m:t>
                              </m:r>
                              <m:r>
                                <a:rPr lang="zh-CN" altLang="en-US" sz="2400" b="1" i="1" smtClean="0">
                                  <a:latin typeface="Cambria Math" panose="02040503050406030204" pitchFamily="18" charset="0"/>
                                </a:rPr>
                                <m:t>≥</m:t>
                              </m:r>
                              <m:r>
                                <a:rPr lang="en-US" altLang="zh-CN" sz="2400" b="1" i="1" smtClean="0">
                                  <a:latin typeface="Cambria Math" panose="02040503050406030204" pitchFamily="18" charset="0"/>
                                </a:rPr>
                                <m:t>𝟎</m:t>
                              </m:r>
                            </m:e>
                          </m:eqArr>
                        </m:e>
                      </m:d>
                    </m:oMath>
                  </m:oMathPara>
                </a14:m>
                <a:endParaRPr lang="en-US" altLang="zh-CN" sz="2400" dirty="0"/>
              </a:p>
            </p:txBody>
          </p:sp>
        </mc:Choice>
        <mc:Fallback xmlns="">
          <p:sp>
            <p:nvSpPr>
              <p:cNvPr id="11" name="文本框 10">
                <a:extLst>
                  <a:ext uri="{FF2B5EF4-FFF2-40B4-BE49-F238E27FC236}">
                    <a16:creationId xmlns:a16="http://schemas.microsoft.com/office/drawing/2014/main" id="{DC0BBF22-0107-49FE-B127-895D9692433D}"/>
                  </a:ext>
                </a:extLst>
              </p:cNvPr>
              <p:cNvSpPr txBox="1">
                <a:spLocks noRot="1" noChangeAspect="1" noMove="1" noResize="1" noEditPoints="1" noAdjustHandles="1" noChangeArrowheads="1" noChangeShapeType="1" noTextEdit="1"/>
              </p:cNvSpPr>
              <p:nvPr/>
            </p:nvSpPr>
            <p:spPr>
              <a:xfrm>
                <a:off x="3093794" y="2159422"/>
                <a:ext cx="6152909" cy="2906501"/>
              </a:xfrm>
              <a:prstGeom prst="rect">
                <a:avLst/>
              </a:prstGeom>
              <a:blipFill>
                <a:blip r:embed="rId4"/>
                <a:stretch>
                  <a:fillRect r="-595"/>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051F6E0F-DDE5-42D1-8A5D-DEE8EEC96631}"/>
              </a:ext>
            </a:extLst>
          </p:cNvPr>
          <p:cNvSpPr txBox="1"/>
          <p:nvPr/>
        </p:nvSpPr>
        <p:spPr>
          <a:xfrm>
            <a:off x="418618" y="5476409"/>
            <a:ext cx="11354763" cy="70788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As</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such, the problem is transformed into a finite convex program and can be solved by existing convex optimization techniques.</a:t>
            </a:r>
            <a:endParaRPr lang="zh-CN"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029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22</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Discrepancy-based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Special Case</a:t>
            </a:r>
            <a:endParaRPr lang="zh-CN" altLang="en-US" sz="2800" b="1" dirty="0">
              <a:solidFill>
                <a:srgbClr val="035F78"/>
              </a:solidFill>
              <a:latin typeface="Bookman Old Style" panose="02050604050505020204" pitchFamily="18" charset="0"/>
            </a:endParaRPr>
          </a:p>
        </p:txBody>
      </p:sp>
      <p:sp>
        <p:nvSpPr>
          <p:cNvPr id="8" name="文本框 7">
            <a:extLst>
              <a:ext uri="{FF2B5EF4-FFF2-40B4-BE49-F238E27FC236}">
                <a16:creationId xmlns:a16="http://schemas.microsoft.com/office/drawing/2014/main" id="{B1B02858-2543-4DEC-A7A6-C240CE8FC8E9}"/>
              </a:ext>
            </a:extLst>
          </p:cNvPr>
          <p:cNvSpPr txBox="1"/>
          <p:nvPr/>
        </p:nvSpPr>
        <p:spPr>
          <a:xfrm>
            <a:off x="418617" y="1513929"/>
            <a:ext cx="11248663" cy="707886"/>
          </a:xfrm>
          <a:prstGeom prst="rect">
            <a:avLst/>
          </a:prstGeom>
          <a:noFill/>
        </p:spPr>
        <p:txBody>
          <a:bodyPr wrap="square">
            <a:spAutoFit/>
          </a:bodyPr>
          <a:lstStyle/>
          <a:p>
            <a:pPr>
              <a:spcAft>
                <a:spcPts val="600"/>
              </a:spcAft>
            </a:pPr>
            <a:r>
              <a:rPr lang="en-US" altLang="zh-CN" sz="2000" dirty="0">
                <a:latin typeface="Arial" panose="020B0604020202020204" pitchFamily="34" charset="0"/>
                <a:cs typeface="Arial" panose="020B0604020202020204" pitchFamily="34" charset="0"/>
              </a:rPr>
              <a:t>For the case of quadratic loss (possibly non-convex and non-concave), we still can derive its exact form.</a:t>
            </a: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DC0BBF22-0107-49FE-B127-895D9692433D}"/>
                  </a:ext>
                </a:extLst>
              </p:cNvPr>
              <p:cNvSpPr txBox="1"/>
              <p:nvPr/>
            </p:nvSpPr>
            <p:spPr>
              <a:xfrm>
                <a:off x="3535453" y="3395964"/>
                <a:ext cx="6152909" cy="2611741"/>
              </a:xfrm>
              <a:prstGeom prst="rect">
                <a:avLst/>
              </a:prstGeom>
              <a:noFill/>
            </p:spPr>
            <p:txBody>
              <a:bodyPr wrap="square">
                <a:spAutoFit/>
              </a:bodyPr>
              <a:lstStyle/>
              <a:p>
                <a14:m>
                  <m:oMath xmlns:m="http://schemas.openxmlformats.org/officeDocument/2006/math">
                    <m:func>
                      <m:funcPr>
                        <m:ctrlPr>
                          <a:rPr lang="en-US" altLang="zh-CN" sz="2800" i="1" smtClean="0">
                            <a:latin typeface="Cambria Math" panose="02040503050406030204" pitchFamily="18" charset="0"/>
                          </a:rPr>
                        </m:ctrlPr>
                      </m:funcPr>
                      <m:fName>
                        <m:limLow>
                          <m:limLowPr>
                            <m:ctrlPr>
                              <a:rPr lang="en-US" altLang="zh-CN" sz="2800" i="1">
                                <a:latin typeface="Cambria Math" panose="02040503050406030204" pitchFamily="18" charset="0"/>
                              </a:rPr>
                            </m:ctrlPr>
                          </m:limLowPr>
                          <m:e>
                            <m:r>
                              <m:rPr>
                                <m:sty m:val="p"/>
                              </m:rPr>
                              <a:rPr lang="en-US" altLang="zh-CN" sz="2800">
                                <a:latin typeface="Cambria Math" panose="02040503050406030204" pitchFamily="18" charset="0"/>
                              </a:rPr>
                              <m:t>max</m:t>
                            </m:r>
                          </m:e>
                          <m:lim>
                            <m:r>
                              <a:rPr lang="en-US" altLang="zh-CN" sz="2800" i="1">
                                <a:latin typeface="Cambria Math" panose="02040503050406030204" pitchFamily="18" charset="0"/>
                              </a:rPr>
                              <m:t>𝑃</m:t>
                            </m:r>
                            <m:r>
                              <a:rPr lang="en-US" altLang="zh-CN" sz="2800" i="1">
                                <a:latin typeface="Cambria Math" panose="02040503050406030204" pitchFamily="18" charset="0"/>
                                <a:ea typeface="Cambria Math" panose="02040503050406030204" pitchFamily="18" charset="0"/>
                              </a:rPr>
                              <m:t>∈</m:t>
                            </m:r>
                            <m:sSub>
                              <m:sSubPr>
                                <m:ctrlPr>
                                  <a:rPr lang="en-US" altLang="zh-CN" sz="2800" i="1">
                                    <a:latin typeface="Cambria Math" panose="02040503050406030204" pitchFamily="18" charset="0"/>
                                  </a:rPr>
                                </m:ctrlPr>
                              </m:sSubPr>
                              <m:e>
                                <m:r>
                                  <a:rPr lang="zh-CN" altLang="en-US" sz="2800" i="1">
                                    <a:latin typeface="Cambria Math" panose="02040503050406030204" pitchFamily="18" charset="0"/>
                                  </a:rPr>
                                  <m:t>𝔹</m:t>
                                </m:r>
                              </m:e>
                              <m:sub>
                                <m:r>
                                  <a:rPr lang="zh-CN" altLang="en-US" sz="2800" i="1" smtClean="0">
                                    <a:latin typeface="Cambria Math" panose="02040503050406030204" pitchFamily="18" charset="0"/>
                                  </a:rPr>
                                  <m:t>𝜀</m:t>
                                </m:r>
                              </m:sub>
                            </m:sSub>
                            <m:d>
                              <m:dPr>
                                <m:ctrlPr>
                                  <a:rPr lang="en-US" altLang="zh-CN" sz="2800" i="1">
                                    <a:latin typeface="Cambria Math" panose="02040503050406030204" pitchFamily="18" charset="0"/>
                                  </a:rPr>
                                </m:ctrlPr>
                              </m:dPr>
                              <m:e>
                                <m:acc>
                                  <m:accPr>
                                    <m:chr m:val="̂"/>
                                    <m:ctrlPr>
                                      <a:rPr lang="en-US" altLang="zh-CN" sz="2800" i="1">
                                        <a:latin typeface="Cambria Math" panose="02040503050406030204" pitchFamily="18" charset="0"/>
                                      </a:rPr>
                                    </m:ctrlPr>
                                  </m:accPr>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𝑃</m:t>
                                        </m:r>
                                      </m:e>
                                      <m:sub>
                                        <m:r>
                                          <a:rPr lang="en-US" altLang="zh-CN" sz="2800" i="1">
                                            <a:latin typeface="Cambria Math" panose="02040503050406030204" pitchFamily="18" charset="0"/>
                                          </a:rPr>
                                          <m:t>𝑁</m:t>
                                        </m:r>
                                      </m:sub>
                                    </m:sSub>
                                  </m:e>
                                </m:acc>
                              </m:e>
                            </m:d>
                          </m:lim>
                        </m:limLow>
                      </m:fName>
                      <m:e>
                        <m:sSub>
                          <m:sSubPr>
                            <m:ctrlPr>
                              <a:rPr lang="en-US" altLang="zh-CN" sz="2800" i="1">
                                <a:latin typeface="Cambria Math" panose="02040503050406030204" pitchFamily="18" charset="0"/>
                              </a:rPr>
                            </m:ctrlPr>
                          </m:sSubPr>
                          <m:e>
                            <m:r>
                              <a:rPr lang="en-US" altLang="zh-CN" sz="2800" i="1">
                                <a:latin typeface="Cambria Math" panose="02040503050406030204" pitchFamily="18" charset="0"/>
                              </a:rPr>
                              <m:t>𝐸</m:t>
                            </m:r>
                          </m:e>
                          <m:sub>
                            <m:r>
                              <a:rPr lang="en-US" altLang="zh-CN" sz="2800" i="1">
                                <a:latin typeface="Cambria Math" panose="02040503050406030204" pitchFamily="18" charset="0"/>
                              </a:rPr>
                              <m:t>𝑃</m:t>
                            </m:r>
                          </m:sub>
                        </m:sSub>
                        <m:r>
                          <a:rPr lang="en-US" altLang="zh-CN" sz="2800" i="1">
                            <a:latin typeface="Cambria Math" panose="02040503050406030204" pitchFamily="18" charset="0"/>
                          </a:rPr>
                          <m:t>[</m:t>
                        </m:r>
                        <m:r>
                          <a:rPr lang="en-US" altLang="zh-CN" sz="2800" i="1">
                            <a:latin typeface="Cambria Math" panose="02040503050406030204" pitchFamily="18" charset="0"/>
                          </a:rPr>
                          <m:t>h</m:t>
                        </m:r>
                        <m:r>
                          <a:rPr lang="en-US" altLang="zh-CN" sz="2800" i="1">
                            <a:latin typeface="Cambria Math" panose="02040503050406030204" pitchFamily="18" charset="0"/>
                          </a:rPr>
                          <m:t>(</m:t>
                        </m:r>
                        <m:r>
                          <a:rPr lang="en-US" altLang="zh-CN" sz="2800" i="1">
                            <a:latin typeface="Cambria Math" panose="02040503050406030204" pitchFamily="18" charset="0"/>
                          </a:rPr>
                          <m:t>𝑥</m:t>
                        </m:r>
                        <m:r>
                          <a:rPr lang="en-US" altLang="zh-CN" sz="2800" i="1">
                            <a:latin typeface="Cambria Math" panose="02040503050406030204" pitchFamily="18" charset="0"/>
                          </a:rPr>
                          <m:t>,</m:t>
                        </m:r>
                        <m:r>
                          <a:rPr lang="zh-CN" altLang="en-US" sz="2800" i="1">
                            <a:latin typeface="Cambria Math" panose="02040503050406030204" pitchFamily="18" charset="0"/>
                          </a:rPr>
                          <m:t>𝜉</m:t>
                        </m:r>
                        <m:r>
                          <a:rPr lang="en-US" altLang="zh-CN" sz="2800" i="1">
                            <a:latin typeface="Cambria Math" panose="02040503050406030204" pitchFamily="18" charset="0"/>
                          </a:rPr>
                          <m:t>)]</m:t>
                        </m:r>
                      </m:e>
                    </m:func>
                    <m:r>
                      <a:rPr lang="en-US" altLang="zh-CN" sz="2400" b="1" i="1" smtClean="0">
                        <a:latin typeface="Cambria Math" panose="02040503050406030204" pitchFamily="18" charset="0"/>
                      </a:rPr>
                      <m:t>=</m:t>
                    </m:r>
                    <m:d>
                      <m:dPr>
                        <m:begChr m:val="{"/>
                        <m:endChr m:val=""/>
                        <m:ctrlPr>
                          <a:rPr lang="en-US" altLang="zh-CN" sz="2400" b="1" i="1" smtClean="0">
                            <a:latin typeface="Cambria Math" panose="02040503050406030204" pitchFamily="18" charset="0"/>
                          </a:rPr>
                        </m:ctrlPr>
                      </m:dPr>
                      <m:e>
                        <m:m>
                          <m:mPr>
                            <m:mcs>
                              <m:mc>
                                <m:mcPr>
                                  <m:count m:val="1"/>
                                  <m:mcJc m:val="center"/>
                                </m:mcPr>
                              </m:mc>
                            </m:mcs>
                            <m:ctrlPr>
                              <a:rPr lang="en-US" altLang="zh-CN" sz="2400" b="1" i="1" smtClean="0">
                                <a:latin typeface="Cambria Math" panose="02040503050406030204" pitchFamily="18" charset="0"/>
                              </a:rPr>
                            </m:ctrlPr>
                          </m:mPr>
                          <m:mr>
                            <m:e>
                              <m:func>
                                <m:funcPr>
                                  <m:ctrlPr>
                                    <a:rPr lang="en-US" altLang="zh-CN" sz="2400" b="1" i="1">
                                      <a:latin typeface="Cambria Math" panose="02040503050406030204" pitchFamily="18" charset="0"/>
                                    </a:rPr>
                                  </m:ctrlPr>
                                </m:funcPr>
                                <m:fName>
                                  <m:limLow>
                                    <m:limLowPr>
                                      <m:ctrlPr>
                                        <a:rPr lang="en-US" altLang="zh-CN" sz="2400" b="1" i="1">
                                          <a:latin typeface="Cambria Math" panose="02040503050406030204" pitchFamily="18" charset="0"/>
                                        </a:rPr>
                                      </m:ctrlPr>
                                    </m:limLowPr>
                                    <m:e>
                                      <m:r>
                                        <m:rPr>
                                          <m:sty m:val="p"/>
                                        </m:rPr>
                                        <a:rPr lang="en-US" altLang="zh-CN" sz="2400">
                                          <a:latin typeface="Cambria Math" panose="02040503050406030204" pitchFamily="18" charset="0"/>
                                        </a:rPr>
                                        <m:t>inf</m:t>
                                      </m:r>
                                    </m:e>
                                    <m:lim>
                                      <m:r>
                                        <a:rPr lang="zh-CN" altLang="en-US" sz="2400" b="1" i="1">
                                          <a:latin typeface="Cambria Math" panose="02040503050406030204" pitchFamily="18" charset="0"/>
                                        </a:rPr>
                                        <m:t>𝛾</m:t>
                                      </m:r>
                                      <m:r>
                                        <a:rPr lang="en-US" altLang="zh-CN" sz="2400" b="1" i="1">
                                          <a:latin typeface="Cambria Math" panose="02040503050406030204" pitchFamily="18" charset="0"/>
                                        </a:rPr>
                                        <m:t>,</m:t>
                                      </m:r>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𝒔</m:t>
                                          </m:r>
                                        </m:e>
                                        <m:sub>
                                          <m:r>
                                            <a:rPr lang="en-US" altLang="zh-CN" sz="2400" b="1" i="1">
                                              <a:latin typeface="Cambria Math" panose="02040503050406030204" pitchFamily="18" charset="0"/>
                                            </a:rPr>
                                            <m:t>𝒊</m:t>
                                          </m:r>
                                        </m:sub>
                                      </m:sSub>
                                    </m:lim>
                                  </m:limLow>
                                  <m:r>
                                    <a:rPr lang="en-US" altLang="zh-CN" sz="2400" b="1" i="1">
                                      <a:latin typeface="Cambria Math" panose="02040503050406030204" pitchFamily="18" charset="0"/>
                                    </a:rPr>
                                    <m:t> </m:t>
                                  </m:r>
                                </m:fName>
                                <m:e>
                                  <m:r>
                                    <a:rPr lang="en-US" altLang="zh-CN" sz="2400" b="1" i="1" smtClean="0">
                                      <a:latin typeface="Cambria Math" panose="02040503050406030204" pitchFamily="18" charset="0"/>
                                    </a:rPr>
                                    <m:t>   </m:t>
                                  </m:r>
                                  <m:r>
                                    <a:rPr lang="zh-CN" altLang="en-US" sz="2400" b="1" i="1">
                                      <a:latin typeface="Cambria Math" panose="02040503050406030204" pitchFamily="18" charset="0"/>
                                    </a:rPr>
                                    <m:t>𝛾</m:t>
                                  </m:r>
                                  <m:sSup>
                                    <m:sSupPr>
                                      <m:ctrlPr>
                                        <a:rPr lang="en-US" altLang="zh-CN" sz="2400" b="1" i="1">
                                          <a:latin typeface="Cambria Math" panose="02040503050406030204" pitchFamily="18" charset="0"/>
                                        </a:rPr>
                                      </m:ctrlPr>
                                    </m:sSupPr>
                                    <m:e>
                                      <m:r>
                                        <a:rPr lang="zh-CN" altLang="en-US" sz="2400" b="1" i="1">
                                          <a:latin typeface="Cambria Math" panose="02040503050406030204" pitchFamily="18" charset="0"/>
                                        </a:rPr>
                                        <m:t>𝜺</m:t>
                                      </m:r>
                                    </m:e>
                                    <m:sup>
                                      <m:r>
                                        <a:rPr lang="en-US" altLang="zh-CN" sz="2400" b="1" i="1">
                                          <a:latin typeface="Cambria Math" panose="02040503050406030204" pitchFamily="18" charset="0"/>
                                        </a:rPr>
                                        <m:t>𝟐</m:t>
                                      </m:r>
                                    </m:sup>
                                  </m:sSup>
                                </m:e>
                              </m:func>
                              <m:r>
                                <a:rPr lang="en-US" altLang="zh-CN" sz="2400" b="1" i="1">
                                  <a:latin typeface="Cambria Math" panose="02040503050406030204" pitchFamily="18" charset="0"/>
                                </a:rPr>
                                <m:t>+</m:t>
                              </m:r>
                              <m:f>
                                <m:fPr>
                                  <m:ctrlPr>
                                    <a:rPr lang="en-US" altLang="zh-CN" sz="2400" b="1" i="1">
                                      <a:latin typeface="Cambria Math" panose="02040503050406030204" pitchFamily="18" charset="0"/>
                                    </a:rPr>
                                  </m:ctrlPr>
                                </m:fPr>
                                <m:num>
                                  <m:r>
                                    <a:rPr lang="en-US" altLang="zh-CN" sz="2400" b="1" i="1">
                                      <a:latin typeface="Cambria Math" panose="02040503050406030204" pitchFamily="18" charset="0"/>
                                    </a:rPr>
                                    <m:t>𝟏</m:t>
                                  </m:r>
                                </m:num>
                                <m:den>
                                  <m:r>
                                    <a:rPr lang="en-US" altLang="zh-CN" sz="2400" b="1" i="1">
                                      <a:latin typeface="Cambria Math" panose="02040503050406030204" pitchFamily="18" charset="0"/>
                                    </a:rPr>
                                    <m:t>𝑵</m:t>
                                  </m:r>
                                </m:den>
                              </m:f>
                              <m:nary>
                                <m:naryPr>
                                  <m:chr m:val="∑"/>
                                  <m:ctrlPr>
                                    <a:rPr lang="en-US" altLang="zh-CN" sz="2400" b="1" i="1">
                                      <a:latin typeface="Cambria Math" panose="02040503050406030204" pitchFamily="18" charset="0"/>
                                    </a:rPr>
                                  </m:ctrlPr>
                                </m:naryPr>
                                <m:sub>
                                  <m:r>
                                    <m:rPr>
                                      <m:brk m:alnAt="23"/>
                                    </m:rPr>
                                    <a:rPr lang="en-US" altLang="zh-CN" sz="2400" b="1" i="1">
                                      <a:latin typeface="Cambria Math" panose="02040503050406030204" pitchFamily="18" charset="0"/>
                                    </a:rPr>
                                    <m:t>𝒊</m:t>
                                  </m:r>
                                  <m:r>
                                    <a:rPr lang="en-US" altLang="zh-CN" sz="2400" b="1" i="1">
                                      <a:latin typeface="Cambria Math" panose="02040503050406030204" pitchFamily="18" charset="0"/>
                                    </a:rPr>
                                    <m:t>=</m:t>
                                  </m:r>
                                  <m:r>
                                    <a:rPr lang="en-US" altLang="zh-CN" sz="2400" b="1" i="1">
                                      <a:latin typeface="Cambria Math" panose="02040503050406030204" pitchFamily="18" charset="0"/>
                                    </a:rPr>
                                    <m:t>𝟏</m:t>
                                  </m:r>
                                </m:sub>
                                <m:sup>
                                  <m:r>
                                    <a:rPr lang="en-US" altLang="zh-CN" sz="2400" b="1" i="1">
                                      <a:latin typeface="Cambria Math" panose="02040503050406030204" pitchFamily="18" charset="0"/>
                                    </a:rPr>
                                    <m:t>𝑵</m:t>
                                  </m:r>
                                </m:sup>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𝒔</m:t>
                                      </m:r>
                                    </m:e>
                                    <m:sub>
                                      <m:r>
                                        <a:rPr lang="en-US" altLang="zh-CN" sz="2400" b="1" i="1">
                                          <a:latin typeface="Cambria Math" panose="02040503050406030204" pitchFamily="18" charset="0"/>
                                        </a:rPr>
                                        <m:t>𝒊</m:t>
                                      </m:r>
                                    </m:sub>
                                  </m:sSub>
                                </m:e>
                              </m:nary>
                            </m:e>
                          </m:mr>
                          <m:mr>
                            <m:e>
                              <m:r>
                                <a:rPr lang="en-US" altLang="zh-CN" sz="2400" b="1" i="1">
                                  <a:latin typeface="Cambria Math" panose="02040503050406030204" pitchFamily="18" charset="0"/>
                                </a:rPr>
                                <m:t>𝒔</m:t>
                              </m:r>
                              <m:r>
                                <a:rPr lang="en-US" altLang="zh-CN" sz="2400" b="1" i="1">
                                  <a:latin typeface="Cambria Math" panose="02040503050406030204" pitchFamily="18" charset="0"/>
                                </a:rPr>
                                <m:t>.</m:t>
                              </m:r>
                              <m:r>
                                <a:rPr lang="en-US" altLang="zh-CN" sz="2400" b="1" i="1">
                                  <a:latin typeface="Cambria Math" panose="02040503050406030204" pitchFamily="18" charset="0"/>
                                </a:rPr>
                                <m:t>𝒕</m:t>
                              </m:r>
                              <m:r>
                                <a:rPr lang="en-US" altLang="zh-CN" sz="2400" b="1" i="1">
                                  <a:latin typeface="Cambria Math" panose="02040503050406030204" pitchFamily="18" charset="0"/>
                                </a:rPr>
                                <m:t>.</m:t>
                              </m:r>
                              <m:r>
                                <a:rPr lang="en-US" altLang="zh-CN" sz="2400" i="1">
                                  <a:latin typeface="Cambria Math" panose="02040503050406030204" pitchFamily="18" charset="0"/>
                                </a:rPr>
                                <m:t> </m:t>
                              </m:r>
                              <m:d>
                                <m:dPr>
                                  <m:ctrlPr>
                                    <a:rPr lang="en-US" altLang="zh-CN" sz="2400" i="1">
                                      <a:latin typeface="Cambria Math" panose="02040503050406030204" pitchFamily="18" charset="0"/>
                                    </a:rPr>
                                  </m:ctrlPr>
                                </m:dPr>
                                <m:e>
                                  <m:m>
                                    <m:mPr>
                                      <m:mcs>
                                        <m:mc>
                                          <m:mcPr>
                                            <m:count m:val="2"/>
                                            <m:mcJc m:val="center"/>
                                          </m:mcPr>
                                        </m:mc>
                                      </m:mcs>
                                      <m:ctrlPr>
                                        <a:rPr lang="en-US" altLang="zh-CN" sz="2400" i="1">
                                          <a:latin typeface="Cambria Math" panose="02040503050406030204" pitchFamily="18" charset="0"/>
                                        </a:rPr>
                                      </m:ctrlPr>
                                    </m:mPr>
                                    <m:mr>
                                      <m:e>
                                        <m:r>
                                          <a:rPr lang="zh-CN" altLang="en-US" sz="2400" b="1" i="1">
                                            <a:latin typeface="Cambria Math" panose="02040503050406030204" pitchFamily="18" charset="0"/>
                                          </a:rPr>
                                          <m:t>𝛾</m:t>
                                        </m:r>
                                        <m:r>
                                          <a:rPr lang="en-US" altLang="zh-CN" sz="2400" i="1">
                                            <a:latin typeface="Cambria Math" panose="02040503050406030204" pitchFamily="18" charset="0"/>
                                          </a:rPr>
                                          <m:t>−</m:t>
                                        </m:r>
                                        <m:r>
                                          <a:rPr lang="en-US" altLang="zh-CN" sz="2400" i="1">
                                            <a:latin typeface="Cambria Math" panose="02040503050406030204" pitchFamily="18" charset="0"/>
                                          </a:rPr>
                                          <m:t>𝑄</m:t>
                                        </m:r>
                                      </m:e>
                                      <m:e>
                                        <m:r>
                                          <a:rPr lang="en-US" altLang="zh-CN" sz="2400" i="1">
                                            <a:latin typeface="Cambria Math" panose="02040503050406030204" pitchFamily="18" charset="0"/>
                                          </a:rPr>
                                          <m:t>𝑞</m:t>
                                        </m:r>
                                        <m:r>
                                          <a:rPr lang="en-US" altLang="zh-CN" sz="2400" i="1">
                                            <a:latin typeface="Cambria Math" panose="02040503050406030204" pitchFamily="18" charset="0"/>
                                          </a:rPr>
                                          <m:t>+</m:t>
                                        </m:r>
                                        <m:r>
                                          <a:rPr lang="zh-CN" altLang="en-US" sz="2400" b="1" i="1">
                                            <a:latin typeface="Cambria Math" panose="02040503050406030204" pitchFamily="18" charset="0"/>
                                          </a:rPr>
                                          <m:t>𝛾</m:t>
                                        </m:r>
                                        <m:acc>
                                          <m:accPr>
                                            <m:chr m:val="̂"/>
                                            <m:ctrlPr>
                                              <a:rPr lang="zh-CN" altLang="en-US" sz="2400" b="1" i="1">
                                                <a:latin typeface="Cambria Math" panose="02040503050406030204" pitchFamily="18" charset="0"/>
                                              </a:rPr>
                                            </m:ctrlPr>
                                          </m:accPr>
                                          <m:e>
                                            <m:sSub>
                                              <m:sSubPr>
                                                <m:ctrlPr>
                                                  <a:rPr lang="en-US" altLang="zh-CN" sz="2800" b="1" i="1">
                                                    <a:latin typeface="Cambria Math" panose="02040503050406030204" pitchFamily="18" charset="0"/>
                                                  </a:rPr>
                                                </m:ctrlPr>
                                              </m:sSubPr>
                                              <m:e>
                                                <m:r>
                                                  <a:rPr lang="zh-CN" altLang="en-US" sz="2800" b="1" i="1">
                                                    <a:latin typeface="Cambria Math" panose="02040503050406030204" pitchFamily="18" charset="0"/>
                                                  </a:rPr>
                                                  <m:t>𝝃</m:t>
                                                </m:r>
                                              </m:e>
                                              <m:sub>
                                                <m:r>
                                                  <a:rPr lang="en-US" altLang="zh-CN" sz="2800" b="1" i="1">
                                                    <a:latin typeface="Cambria Math" panose="02040503050406030204" pitchFamily="18" charset="0"/>
                                                  </a:rPr>
                                                  <m:t>𝒊</m:t>
                                                </m:r>
                                              </m:sub>
                                            </m:sSub>
                                          </m:e>
                                        </m:acc>
                                      </m:e>
                                    </m:mr>
                                    <m:mr>
                                      <m:e>
                                        <m:sSup>
                                          <m:sSupPr>
                                            <m:ctrlPr>
                                              <a:rPr lang="en-US" altLang="zh-CN" sz="2400" i="1">
                                                <a:latin typeface="Cambria Math" panose="02040503050406030204" pitchFamily="18" charset="0"/>
                                              </a:rPr>
                                            </m:ctrlPr>
                                          </m:sSupPr>
                                          <m:e>
                                            <m:r>
                                              <a:rPr lang="en-US" altLang="zh-CN" sz="2400" i="1">
                                                <a:latin typeface="Cambria Math" panose="02040503050406030204" pitchFamily="18" charset="0"/>
                                              </a:rPr>
                                              <m:t>𝑞</m:t>
                                            </m:r>
                                          </m:e>
                                          <m:sup>
                                            <m:r>
                                              <a:rPr lang="en-US" altLang="zh-CN" sz="2400" i="1">
                                                <a:latin typeface="Cambria Math" panose="02040503050406030204" pitchFamily="18" charset="0"/>
                                              </a:rPr>
                                              <m:t>𝑇</m:t>
                                            </m:r>
                                          </m:sup>
                                        </m:sSup>
                                        <m:r>
                                          <a:rPr lang="en-US" altLang="zh-CN" sz="2400" i="1">
                                            <a:latin typeface="Cambria Math" panose="02040503050406030204" pitchFamily="18" charset="0"/>
                                          </a:rPr>
                                          <m:t>+</m:t>
                                        </m:r>
                                        <m:r>
                                          <a:rPr lang="zh-CN" altLang="en-US" sz="2000" b="1" i="1">
                                            <a:latin typeface="Cambria Math" panose="02040503050406030204" pitchFamily="18" charset="0"/>
                                          </a:rPr>
                                          <m:t>𝛾</m:t>
                                        </m:r>
                                        <m:sSup>
                                          <m:sSupPr>
                                            <m:ctrlPr>
                                              <a:rPr lang="en-US" altLang="zh-CN" sz="2400" b="1" i="1">
                                                <a:latin typeface="Cambria Math" panose="02040503050406030204" pitchFamily="18" charset="0"/>
                                              </a:rPr>
                                            </m:ctrlPr>
                                          </m:sSupPr>
                                          <m:e>
                                            <m:acc>
                                              <m:accPr>
                                                <m:chr m:val="̂"/>
                                                <m:ctrlPr>
                                                  <a:rPr lang="en-US" altLang="zh-CN" sz="2400" b="1" i="1">
                                                    <a:latin typeface="Cambria Math" panose="02040503050406030204" pitchFamily="18" charset="0"/>
                                                  </a:rPr>
                                                </m:ctrlPr>
                                              </m:accPr>
                                              <m:e>
                                                <m:sSub>
                                                  <m:sSubPr>
                                                    <m:ctrlPr>
                                                      <a:rPr lang="en-US" altLang="zh-CN" sz="2800" b="1" i="1">
                                                        <a:latin typeface="Cambria Math" panose="02040503050406030204" pitchFamily="18" charset="0"/>
                                                      </a:rPr>
                                                    </m:ctrlPr>
                                                  </m:sSubPr>
                                                  <m:e>
                                                    <m:r>
                                                      <a:rPr lang="zh-CN" altLang="en-US" sz="2800" b="1" i="1">
                                                        <a:latin typeface="Cambria Math" panose="02040503050406030204" pitchFamily="18" charset="0"/>
                                                      </a:rPr>
                                                      <m:t>𝝃</m:t>
                                                    </m:r>
                                                  </m:e>
                                                  <m:sub>
                                                    <m:r>
                                                      <a:rPr lang="en-US" altLang="zh-CN" sz="2800" b="1" i="1">
                                                        <a:latin typeface="Cambria Math" panose="02040503050406030204" pitchFamily="18" charset="0"/>
                                                      </a:rPr>
                                                      <m:t>𝒊</m:t>
                                                    </m:r>
                                                  </m:sub>
                                                </m:sSub>
                                              </m:e>
                                            </m:acc>
                                          </m:e>
                                          <m:sup>
                                            <m:r>
                                              <a:rPr lang="en-US" altLang="zh-CN" sz="2400" b="1" i="1">
                                                <a:latin typeface="Cambria Math" panose="02040503050406030204" pitchFamily="18" charset="0"/>
                                              </a:rPr>
                                              <m:t>𝑻</m:t>
                                            </m:r>
                                          </m:sup>
                                        </m:sSup>
                                      </m:e>
                                      <m:e>
                                        <m:sSubSup>
                                          <m:sSubSupPr>
                                            <m:ctrlPr>
                                              <a:rPr lang="en-US" altLang="zh-CN" sz="2400" i="1">
                                                <a:latin typeface="Cambria Math" panose="02040503050406030204" pitchFamily="18" charset="0"/>
                                              </a:rPr>
                                            </m:ctrlPr>
                                          </m:sSubSupPr>
                                          <m:e>
                                            <m:sSub>
                                              <m:sSubPr>
                                                <m:ctrlPr>
                                                  <a:rPr lang="en-US" altLang="zh-CN" sz="2400" b="1" i="1">
                                                    <a:latin typeface="Cambria Math" panose="02040503050406030204" pitchFamily="18" charset="0"/>
                                                  </a:rPr>
                                                </m:ctrlPr>
                                              </m:sSubPr>
                                              <m:e>
                                                <m:r>
                                                  <a:rPr lang="en-US" altLang="zh-CN" sz="2400" b="1" i="1">
                                                    <a:latin typeface="Cambria Math" panose="02040503050406030204" pitchFamily="18" charset="0"/>
                                                  </a:rPr>
                                                  <m:t>𝒔</m:t>
                                                </m:r>
                                              </m:e>
                                              <m:sub>
                                                <m:r>
                                                  <a:rPr lang="en-US" altLang="zh-CN" sz="2400" b="1" i="1">
                                                    <a:latin typeface="Cambria Math" panose="02040503050406030204" pitchFamily="18" charset="0"/>
                                                  </a:rPr>
                                                  <m:t>𝒊</m:t>
                                                </m:r>
                                              </m:sub>
                                            </m:sSub>
                                            <m:r>
                                              <a:rPr lang="en-US" altLang="zh-CN" sz="2400" b="1" i="1">
                                                <a:latin typeface="Cambria Math" panose="02040503050406030204" pitchFamily="18" charset="0"/>
                                              </a:rPr>
                                              <m:t>+</m:t>
                                            </m:r>
                                            <m:d>
                                              <m:dPr>
                                                <m:begChr m:val="‖"/>
                                                <m:endChr m:val="‖"/>
                                                <m:ctrlPr>
                                                  <a:rPr lang="en-US" altLang="zh-CN" sz="2400" b="1" i="1">
                                                    <a:latin typeface="Cambria Math" panose="02040503050406030204" pitchFamily="18" charset="0"/>
                                                  </a:rPr>
                                                </m:ctrlPr>
                                              </m:dPr>
                                              <m:e>
                                                <m:acc>
                                                  <m:accPr>
                                                    <m:chr m:val="̂"/>
                                                    <m:ctrlPr>
                                                      <a:rPr lang="en-US" altLang="zh-CN" sz="2400" b="1" i="1">
                                                        <a:latin typeface="Cambria Math" panose="02040503050406030204" pitchFamily="18" charset="0"/>
                                                      </a:rPr>
                                                    </m:ctrlPr>
                                                  </m:accPr>
                                                  <m:e>
                                                    <m:sSub>
                                                      <m:sSubPr>
                                                        <m:ctrlPr>
                                                          <a:rPr lang="en-US" altLang="zh-CN" sz="2400" b="1" i="1">
                                                            <a:latin typeface="Cambria Math" panose="02040503050406030204" pitchFamily="18" charset="0"/>
                                                          </a:rPr>
                                                        </m:ctrlPr>
                                                      </m:sSubPr>
                                                      <m:e>
                                                        <m:r>
                                                          <a:rPr lang="zh-CN" altLang="en-US" sz="2400" b="1" i="1">
                                                            <a:latin typeface="Cambria Math" panose="02040503050406030204" pitchFamily="18" charset="0"/>
                                                          </a:rPr>
                                                          <m:t>𝝃</m:t>
                                                        </m:r>
                                                      </m:e>
                                                      <m:sub>
                                                        <m:r>
                                                          <a:rPr lang="en-US" altLang="zh-CN" sz="2400" b="1" i="1">
                                                            <a:latin typeface="Cambria Math" panose="02040503050406030204" pitchFamily="18" charset="0"/>
                                                          </a:rPr>
                                                          <m:t>𝒊</m:t>
                                                        </m:r>
                                                      </m:sub>
                                                    </m:sSub>
                                                  </m:e>
                                                </m:acc>
                                              </m:e>
                                            </m:d>
                                          </m:e>
                                          <m:sub>
                                            <m:r>
                                              <a:rPr lang="en-US" altLang="zh-CN" sz="2400" i="1">
                                                <a:latin typeface="Cambria Math" panose="02040503050406030204" pitchFamily="18" charset="0"/>
                                              </a:rPr>
                                              <m:t>2</m:t>
                                            </m:r>
                                          </m:sub>
                                          <m:sup>
                                            <m:r>
                                              <a:rPr lang="en-US" altLang="zh-CN" sz="2400" i="1">
                                                <a:latin typeface="Cambria Math" panose="02040503050406030204" pitchFamily="18" charset="0"/>
                                              </a:rPr>
                                              <m:t>2</m:t>
                                            </m:r>
                                          </m:sup>
                                        </m:sSubSup>
                                      </m:e>
                                    </m:mr>
                                  </m:m>
                                </m:e>
                              </m:d>
                              <m:r>
                                <a:rPr lang="en-US" altLang="zh-CN" sz="2400" i="1" smtClean="0">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0</m:t>
                              </m:r>
                            </m:e>
                          </m:mr>
                        </m:m>
                      </m:e>
                    </m:d>
                  </m:oMath>
                </a14:m>
                <a:r>
                  <a:rPr lang="en-US" altLang="zh-CN" sz="2400" dirty="0"/>
                  <a:t> </a:t>
                </a:r>
                <a:endParaRPr lang="zh-CN" altLang="en-US" sz="2800" dirty="0"/>
              </a:p>
            </p:txBody>
          </p:sp>
        </mc:Choice>
        <mc:Fallback xmlns="">
          <p:sp>
            <p:nvSpPr>
              <p:cNvPr id="11" name="文本框 10">
                <a:extLst>
                  <a:ext uri="{FF2B5EF4-FFF2-40B4-BE49-F238E27FC236}">
                    <a16:creationId xmlns:a16="http://schemas.microsoft.com/office/drawing/2014/main" id="{DC0BBF22-0107-49FE-B127-895D9692433D}"/>
                  </a:ext>
                </a:extLst>
              </p:cNvPr>
              <p:cNvSpPr txBox="1">
                <a:spLocks noRot="1" noChangeAspect="1" noMove="1" noResize="1" noEditPoints="1" noAdjustHandles="1" noChangeArrowheads="1" noChangeShapeType="1" noTextEdit="1"/>
              </p:cNvSpPr>
              <p:nvPr/>
            </p:nvSpPr>
            <p:spPr>
              <a:xfrm>
                <a:off x="3535453" y="3395964"/>
                <a:ext cx="6152909" cy="2611741"/>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C6A780B0-1E80-47E1-94DE-3AEA00F55670}"/>
                  </a:ext>
                </a:extLst>
              </p:cNvPr>
              <p:cNvSpPr txBox="1"/>
              <p:nvPr/>
            </p:nvSpPr>
            <p:spPr>
              <a:xfrm>
                <a:off x="418617" y="2372708"/>
                <a:ext cx="11354762" cy="707886"/>
              </a:xfrm>
              <a:prstGeom prst="rect">
                <a:avLst/>
              </a:prstGeom>
              <a:noFill/>
            </p:spPr>
            <p:txBody>
              <a:bodyPr wrap="square">
                <a:spAutoFit/>
              </a:bodyPr>
              <a:lstStyle/>
              <a:p>
                <a:r>
                  <a:rPr lang="en-US" altLang="zh-CN" sz="2000" b="0" i="0" u="none" strike="noStrike" baseline="0" dirty="0">
                    <a:latin typeface="Arial" panose="020B0604020202020204" pitchFamily="34" charset="0"/>
                    <a:cs typeface="Arial" panose="020B0604020202020204" pitchFamily="34" charset="0"/>
                  </a:rPr>
                  <a:t>Assume that </a:t>
                </a:r>
                <a14:m>
                  <m:oMath xmlns:m="http://schemas.openxmlformats.org/officeDocument/2006/math">
                    <m:r>
                      <a:rPr lang="en-US" altLang="zh-CN" sz="2000" i="1" smtClean="0">
                        <a:latin typeface="Cambria Math" panose="02040503050406030204" pitchFamily="18" charset="0"/>
                      </a:rPr>
                      <m:t>𝑥</m:t>
                    </m:r>
                    <m:d>
                      <m:dPr>
                        <m:ctrlPr>
                          <a:rPr lang="en-US" altLang="zh-CN" sz="2000" i="1" smtClean="0">
                            <a:latin typeface="Cambria Math" panose="02040503050406030204" pitchFamily="18" charset="0"/>
                          </a:rPr>
                        </m:ctrlPr>
                      </m:dPr>
                      <m:e>
                        <m:r>
                          <a:rPr lang="en-US" altLang="zh-CN" sz="2000" i="1" smtClean="0">
                            <a:latin typeface="Cambria Math" panose="02040503050406030204" pitchFamily="18" charset="0"/>
                          </a:rPr>
                          <m:t>𝜉</m:t>
                        </m:r>
                      </m:e>
                    </m:d>
                    <m:r>
                      <a:rPr lang="en-US" altLang="zh-CN" sz="2000" b="0" i="1" smtClean="0">
                        <a:latin typeface="Cambria Math" panose="02040503050406030204" pitchFamily="18" charset="0"/>
                      </a:rPr>
                      <m:t>=</m:t>
                    </m:r>
                    <m:sSup>
                      <m:sSupPr>
                        <m:ctrlPr>
                          <a:rPr lang="en-US" altLang="zh-CN" sz="2000" b="0" i="1" smtClean="0">
                            <a:latin typeface="Cambria Math" panose="02040503050406030204" pitchFamily="18" charset="0"/>
                          </a:rPr>
                        </m:ctrlPr>
                      </m:sSupPr>
                      <m:e>
                        <m:r>
                          <a:rPr lang="zh-CN" altLang="en-US" sz="2000" i="1">
                            <a:latin typeface="Cambria Math" panose="02040503050406030204" pitchFamily="18" charset="0"/>
                          </a:rPr>
                          <m:t>𝜉</m:t>
                        </m:r>
                      </m:e>
                      <m:sup>
                        <m:r>
                          <a:rPr lang="en-US" altLang="zh-CN" sz="2000" b="0" i="1" smtClean="0">
                            <a:latin typeface="Cambria Math" panose="02040503050406030204" pitchFamily="18" charset="0"/>
                          </a:rPr>
                          <m:t>𝑇</m:t>
                        </m:r>
                      </m:sup>
                    </m:sSup>
                    <m:r>
                      <m:rPr>
                        <m:sty m:val="p"/>
                      </m:rPr>
                      <a:rPr lang="en-US" altLang="zh-CN" sz="2000" b="0" i="0" smtClean="0">
                        <a:latin typeface="Cambria Math" panose="02040503050406030204" pitchFamily="18" charset="0"/>
                      </a:rPr>
                      <m:t>Q</m:t>
                    </m:r>
                    <m:r>
                      <a:rPr lang="zh-CN" altLang="en-US" sz="2000" i="1">
                        <a:latin typeface="Cambria Math" panose="02040503050406030204" pitchFamily="18" charset="0"/>
                      </a:rPr>
                      <m:t>𝜉</m:t>
                    </m:r>
                    <m:r>
                      <a:rPr lang="en-US" altLang="zh-CN" sz="2000" b="0" i="1" smtClean="0">
                        <a:latin typeface="Cambria Math" panose="02040503050406030204" pitchFamily="18" charset="0"/>
                      </a:rPr>
                      <m:t>+</m:t>
                    </m:r>
                    <m:sSup>
                      <m:sSupPr>
                        <m:ctrlPr>
                          <a:rPr lang="en-US" altLang="zh-CN" sz="2000" i="1">
                            <a:latin typeface="Cambria Math" panose="02040503050406030204" pitchFamily="18" charset="0"/>
                          </a:rPr>
                        </m:ctrlPr>
                      </m:sSupPr>
                      <m:e>
                        <m:r>
                          <a:rPr lang="en-US" altLang="zh-CN" sz="2000" b="0" i="1" smtClean="0">
                            <a:latin typeface="Cambria Math" panose="02040503050406030204" pitchFamily="18" charset="0"/>
                          </a:rPr>
                          <m:t>2</m:t>
                        </m:r>
                        <m:r>
                          <a:rPr lang="en-US" altLang="zh-CN" sz="2000" b="0" i="1" smtClean="0">
                            <a:latin typeface="Cambria Math" panose="02040503050406030204" pitchFamily="18" charset="0"/>
                          </a:rPr>
                          <m:t>𝑞</m:t>
                        </m:r>
                      </m:e>
                      <m:sup>
                        <m:r>
                          <a:rPr lang="en-US" altLang="zh-CN" sz="2000" i="1">
                            <a:latin typeface="Cambria Math" panose="02040503050406030204" pitchFamily="18" charset="0"/>
                          </a:rPr>
                          <m:t>𝑇</m:t>
                        </m:r>
                      </m:sup>
                    </m:sSup>
                    <m:r>
                      <a:rPr lang="zh-CN" altLang="en-US" sz="2000" i="1">
                        <a:latin typeface="Cambria Math" panose="02040503050406030204" pitchFamily="18" charset="0"/>
                      </a:rPr>
                      <m:t>𝜉</m:t>
                    </m:r>
                  </m:oMath>
                </a14:m>
                <a:r>
                  <a:rPr lang="en-US" altLang="zh-CN" sz="2000" b="0" i="0" u="none" strike="noStrike" baseline="0" dirty="0">
                    <a:latin typeface="Arial" panose="020B0604020202020204" pitchFamily="34" charset="0"/>
                    <a:cs typeface="Arial" panose="020B0604020202020204" pitchFamily="34" charset="0"/>
                  </a:rPr>
                  <a:t> is a (possibly indefinite) quadratic loss function. Then the worst-case risk coincides with the optimal value of a </a:t>
                </a:r>
                <a:r>
                  <a:rPr lang="en-US" altLang="zh-CN" sz="2000" b="0" i="0" u="none" strike="noStrike" baseline="0" dirty="0">
                    <a:solidFill>
                      <a:srgbClr val="FF0000"/>
                    </a:solidFill>
                    <a:latin typeface="Arial" panose="020B0604020202020204" pitchFamily="34" charset="0"/>
                    <a:cs typeface="Arial" panose="020B0604020202020204" pitchFamily="34" charset="0"/>
                  </a:rPr>
                  <a:t>tractable semidefinite program (SDP), </a:t>
                </a:r>
                <a:r>
                  <a:rPr lang="en-US" altLang="zh-CN" sz="2000" b="0" i="0" u="none" strike="noStrike" baseline="0" dirty="0">
                    <a:latin typeface="Arial" panose="020B0604020202020204" pitchFamily="34" charset="0"/>
                    <a:cs typeface="Arial" panose="020B0604020202020204" pitchFamily="34" charset="0"/>
                  </a:rPr>
                  <a:t>that is,</a:t>
                </a:r>
                <a:endParaRPr lang="zh-CN" altLang="en-US" sz="2000" dirty="0">
                  <a:latin typeface="Arial" panose="020B0604020202020204" pitchFamily="34" charset="0"/>
                  <a:cs typeface="Arial" panose="020B0604020202020204" pitchFamily="34" charset="0"/>
                </a:endParaRPr>
              </a:p>
            </p:txBody>
          </p:sp>
        </mc:Choice>
        <mc:Fallback xmlns="">
          <p:sp>
            <p:nvSpPr>
              <p:cNvPr id="9" name="文本框 8">
                <a:extLst>
                  <a:ext uri="{FF2B5EF4-FFF2-40B4-BE49-F238E27FC236}">
                    <a16:creationId xmlns:a16="http://schemas.microsoft.com/office/drawing/2014/main" id="{C6A780B0-1E80-47E1-94DE-3AEA00F55670}"/>
                  </a:ext>
                </a:extLst>
              </p:cNvPr>
              <p:cNvSpPr txBox="1">
                <a:spLocks noRot="1" noChangeAspect="1" noMove="1" noResize="1" noEditPoints="1" noAdjustHandles="1" noChangeArrowheads="1" noChangeShapeType="1" noTextEdit="1"/>
              </p:cNvSpPr>
              <p:nvPr/>
            </p:nvSpPr>
            <p:spPr>
              <a:xfrm>
                <a:off x="418617" y="2372708"/>
                <a:ext cx="11354762" cy="707886"/>
              </a:xfrm>
              <a:prstGeom prst="rect">
                <a:avLst/>
              </a:prstGeom>
              <a:blipFill>
                <a:blip r:embed="rId4"/>
                <a:stretch>
                  <a:fillRect l="-591" t="-3448" b="-1551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3925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23</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790082"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Energy Management</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375548" y="5610549"/>
            <a:ext cx="11354763" cy="1015663"/>
          </a:xfrm>
          <a:prstGeom prst="rect">
            <a:avLst/>
          </a:prstGeom>
          <a:noFill/>
        </p:spPr>
        <p:txBody>
          <a:bodyPr wrap="square">
            <a:spAutoFit/>
          </a:bodyPr>
          <a:lstStyle/>
          <a:p>
            <a:r>
              <a:rPr lang="en-US" sz="2000" dirty="0" err="1"/>
              <a:t>Yongsheng</a:t>
            </a:r>
            <a:r>
              <a:rPr lang="en-US" sz="2000" dirty="0"/>
              <a:t> Cao, Demin Li, Amin </a:t>
            </a:r>
            <a:r>
              <a:rPr lang="en-US" sz="2000" dirty="0" err="1"/>
              <a:t>Khodaei</a:t>
            </a:r>
            <a:r>
              <a:rPr lang="en-US" sz="2000" dirty="0"/>
              <a:t>, </a:t>
            </a:r>
            <a:r>
              <a:rPr lang="en-US" sz="2000" dirty="0" err="1"/>
              <a:t>Hongliang</a:t>
            </a:r>
            <a:r>
              <a:rPr lang="en-US" sz="2000" dirty="0"/>
              <a:t> Zhang, and Zhu Han, “Optimal Energy Management for Multi-Microgrid under A Transactive Energy Framework with </a:t>
            </a:r>
            <a:r>
              <a:rPr lang="en-US" sz="2000" dirty="0" err="1"/>
              <a:t>Distributionally</a:t>
            </a:r>
            <a:r>
              <a:rPr lang="en-US" sz="2000" dirty="0"/>
              <a:t> Robust Optimization,” to appear, IEEE Transaction on Smart Grid.</a:t>
            </a:r>
            <a:endParaRPr lang="zh-CN" altLang="en-US" sz="2000" b="1" dirty="0">
              <a:solidFill>
                <a:srgbClr val="035F78"/>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6F942C06-5097-49E0-8A9B-743B75AE47CA}"/>
              </a:ext>
            </a:extLst>
          </p:cNvPr>
          <p:cNvSpPr txBox="1"/>
          <p:nvPr/>
        </p:nvSpPr>
        <p:spPr>
          <a:xfrm>
            <a:off x="245530" y="1160629"/>
            <a:ext cx="6096000" cy="400110"/>
          </a:xfrm>
          <a:prstGeom prst="rect">
            <a:avLst/>
          </a:prstGeom>
          <a:noFill/>
        </p:spPr>
        <p:txBody>
          <a:bodyPr wrap="square">
            <a:spAutoFit/>
          </a:bodyPr>
          <a:lstStyle/>
          <a:p>
            <a:r>
              <a:rPr lang="zh-CN" altLang="en-US" sz="2000" b="1" dirty="0">
                <a:latin typeface="Arial" panose="020B0604020202020204" pitchFamily="34" charset="0"/>
                <a:cs typeface="Arial" panose="020B0604020202020204" pitchFamily="34" charset="0"/>
              </a:rPr>
              <a:t>Transactive Energy Management Framework</a:t>
            </a:r>
          </a:p>
        </p:txBody>
      </p:sp>
      <p:pic>
        <p:nvPicPr>
          <p:cNvPr id="10" name="图片 9">
            <a:extLst>
              <a:ext uri="{FF2B5EF4-FFF2-40B4-BE49-F238E27FC236}">
                <a16:creationId xmlns:a16="http://schemas.microsoft.com/office/drawing/2014/main" id="{31AEF40D-6660-4C99-940E-7B5CFE714785}"/>
              </a:ext>
            </a:extLst>
          </p:cNvPr>
          <p:cNvPicPr>
            <a:picLocks noChangeAspect="1"/>
          </p:cNvPicPr>
          <p:nvPr/>
        </p:nvPicPr>
        <p:blipFill>
          <a:blip r:embed="rId3"/>
          <a:stretch>
            <a:fillRect/>
          </a:stretch>
        </p:blipFill>
        <p:spPr>
          <a:xfrm>
            <a:off x="6696077" y="1160629"/>
            <a:ext cx="4904216" cy="4107592"/>
          </a:xfrm>
          <a:prstGeom prst="rect">
            <a:avLst/>
          </a:prstGeom>
        </p:spPr>
      </p:pic>
      <p:sp>
        <p:nvSpPr>
          <p:cNvPr id="12" name="文本框 11">
            <a:extLst>
              <a:ext uri="{FF2B5EF4-FFF2-40B4-BE49-F238E27FC236}">
                <a16:creationId xmlns:a16="http://schemas.microsoft.com/office/drawing/2014/main" id="{D9534845-7D53-4987-85E4-25B3F057A1E8}"/>
              </a:ext>
            </a:extLst>
          </p:cNvPr>
          <p:cNvSpPr txBox="1"/>
          <p:nvPr/>
        </p:nvSpPr>
        <p:spPr>
          <a:xfrm>
            <a:off x="245530" y="1720010"/>
            <a:ext cx="6450547" cy="1059008"/>
          </a:xfrm>
          <a:prstGeom prst="rect">
            <a:avLst/>
          </a:prstGeom>
          <a:noFill/>
        </p:spPr>
        <p:txBody>
          <a:bodyPr wrap="square">
            <a:spAutoFit/>
          </a:bodyPr>
          <a:lstStyle/>
          <a:p>
            <a:pPr>
              <a:lnSpc>
                <a:spcPct val="120000"/>
              </a:lnSpc>
            </a:pPr>
            <a:r>
              <a:rPr lang="en-US" altLang="zh-CN" sz="1800" dirty="0">
                <a:latin typeface="Arial" panose="020B0604020202020204" pitchFamily="34" charset="0"/>
                <a:cs typeface="Arial" panose="020B0604020202020204" pitchFamily="34" charset="0"/>
              </a:rPr>
              <a:t>A transactive market is organized by the </a:t>
            </a:r>
            <a:r>
              <a:rPr lang="en-US" altLang="zh-CN" dirty="0">
                <a:latin typeface="Arial" panose="020B0604020202020204" pitchFamily="34" charset="0"/>
                <a:cs typeface="Arial" panose="020B0604020202020204" pitchFamily="34" charset="0"/>
              </a:rPr>
              <a:t>Distribution System Operator (DSO) </a:t>
            </a:r>
            <a:r>
              <a:rPr lang="en-US" altLang="zh-CN" sz="1800" dirty="0">
                <a:latin typeface="Arial" panose="020B0604020202020204" pitchFamily="34" charset="0"/>
                <a:cs typeface="Arial" panose="020B0604020202020204" pitchFamily="34" charset="0"/>
              </a:rPr>
              <a:t>to coordinate the energy management of Microgrids (MGs) in the operation</a:t>
            </a:r>
            <a:endParaRPr lang="zh-CN" altLang="en-US"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31A4827C-3EE4-4BF9-8990-97C021D46A30}"/>
              </a:ext>
            </a:extLst>
          </p:cNvPr>
          <p:cNvSpPr txBox="1"/>
          <p:nvPr/>
        </p:nvSpPr>
        <p:spPr>
          <a:xfrm>
            <a:off x="245530" y="2778921"/>
            <a:ext cx="6324394" cy="2619435"/>
          </a:xfrm>
          <a:prstGeom prst="rect">
            <a:avLst/>
          </a:prstGeom>
          <a:noFill/>
        </p:spPr>
        <p:txBody>
          <a:bodyPr wrap="square">
            <a:spAutoFit/>
          </a:bodyPr>
          <a:lstStyle/>
          <a:p>
            <a:pPr marL="285750" indent="-285750">
              <a:lnSpc>
                <a:spcPct val="120000"/>
              </a:lnSpc>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DSO</a:t>
            </a:r>
            <a:r>
              <a:rPr lang="en-US" altLang="zh-CN" sz="1800" dirty="0">
                <a:latin typeface="Arial" panose="020B0604020202020204" pitchFamily="34" charset="0"/>
                <a:cs typeface="Arial" panose="020B0604020202020204" pitchFamily="34" charset="0"/>
              </a:rPr>
              <a:t> manages the power exchange between MGs and the </a:t>
            </a:r>
            <a:r>
              <a:rPr lang="en-US" altLang="zh-CN" dirty="0">
                <a:latin typeface="Arial" panose="020B0604020202020204" pitchFamily="34" charset="0"/>
                <a:cs typeface="Arial" panose="020B0604020202020204" pitchFamily="34" charset="0"/>
              </a:rPr>
              <a:t>upstream network with two parts: </a:t>
            </a:r>
          </a:p>
          <a:p>
            <a:pPr marL="742950" lvl="1" indent="-285750">
              <a:lnSpc>
                <a:spcPct val="120000"/>
              </a:lnSpc>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day-ahead (planned power) </a:t>
            </a:r>
          </a:p>
          <a:p>
            <a:pPr marL="742950" lvl="1" indent="-285750">
              <a:lnSpc>
                <a:spcPct val="120000"/>
              </a:lnSpc>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real-time (deviant power for the renewable energy and some electricity demands)</a:t>
            </a:r>
          </a:p>
          <a:p>
            <a:pPr marL="285750" indent="-285750">
              <a:lnSpc>
                <a:spcPct val="120000"/>
              </a:lnSpc>
              <a:spcBef>
                <a:spcPts val="600"/>
              </a:spcBef>
              <a:buFont typeface="Arial" panose="020B0604020202020204" pitchFamily="34" charset="0"/>
              <a:buChar char="•"/>
            </a:pPr>
            <a:r>
              <a:rPr lang="en-US" altLang="zh-CN" dirty="0">
                <a:latin typeface="Arial" panose="020B0604020202020204" pitchFamily="34" charset="0"/>
                <a:cs typeface="Arial" panose="020B0604020202020204" pitchFamily="34" charset="0"/>
              </a:rPr>
              <a:t>DSO will also determine the clearing prices for the power exchange with MGs</a:t>
            </a:r>
            <a:endParaRPr lang="en-US" altLang="zh-CN" sz="1800" dirty="0">
              <a:latin typeface="Arial" panose="020B0604020202020204" pitchFamily="34" charset="0"/>
              <a:cs typeface="Arial" panose="020B0604020202020204" pitchFamily="34" charset="0"/>
            </a:endParaRPr>
          </a:p>
        </p:txBody>
      </p:sp>
      <p:sp>
        <p:nvSpPr>
          <p:cNvPr id="3" name="文本框 2">
            <a:extLst>
              <a:ext uri="{FF2B5EF4-FFF2-40B4-BE49-F238E27FC236}">
                <a16:creationId xmlns:a16="http://schemas.microsoft.com/office/drawing/2014/main" id="{838CA35B-4449-4983-B9F8-D03317CCBA08}"/>
              </a:ext>
            </a:extLst>
          </p:cNvPr>
          <p:cNvSpPr txBox="1"/>
          <p:nvPr/>
        </p:nvSpPr>
        <p:spPr>
          <a:xfrm>
            <a:off x="8493430" y="1502957"/>
            <a:ext cx="1542183" cy="307777"/>
          </a:xfrm>
          <a:prstGeom prst="rect">
            <a:avLst/>
          </a:prstGeom>
          <a:solidFill>
            <a:srgbClr val="CFB6DC"/>
          </a:solid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Upstream Network</a:t>
            </a:r>
            <a:endParaRPr lang="zh-CN" altLang="en-US" sz="1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2F7B8A82-955E-4A49-8BA4-97EDEC179FA6}"/>
              </a:ext>
            </a:extLst>
          </p:cNvPr>
          <p:cNvSpPr txBox="1"/>
          <p:nvPr/>
        </p:nvSpPr>
        <p:spPr>
          <a:xfrm>
            <a:off x="8493429" y="2971395"/>
            <a:ext cx="1542183" cy="307777"/>
          </a:xfrm>
          <a:prstGeom prst="rect">
            <a:avLst/>
          </a:prstGeom>
          <a:solidFill>
            <a:schemeClr val="accent5">
              <a:lumMod val="40000"/>
              <a:lumOff val="60000"/>
            </a:schemeClr>
          </a:solidFill>
        </p:spPr>
        <p:txBody>
          <a:bodyPr wrap="square" rtlCol="0">
            <a:spAutoFit/>
          </a:bodyPr>
          <a:lstStyle/>
          <a:p>
            <a:pPr algn="ctr"/>
            <a:r>
              <a:rPr lang="en-US" altLang="zh-CN" sz="1400" dirty="0">
                <a:latin typeface="Times New Roman" panose="02020603050405020304" pitchFamily="18" charset="0"/>
                <a:cs typeface="Times New Roman" panose="02020603050405020304" pitchFamily="18" charset="0"/>
              </a:rPr>
              <a:t>DSO</a:t>
            </a:r>
            <a:endParaRPr lang="zh-CN" altLang="en-US" sz="14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A51FBBB3-2376-4C54-B1CF-E315B5A202D5}"/>
              </a:ext>
            </a:extLst>
          </p:cNvPr>
          <p:cNvSpPr txBox="1"/>
          <p:nvPr/>
        </p:nvSpPr>
        <p:spPr>
          <a:xfrm>
            <a:off x="5181390" y="4330265"/>
            <a:ext cx="1743081"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Uncertain</a:t>
            </a:r>
            <a:endParaRPr lang="zh-CN" altLang="en-US" dirty="0">
              <a:solidFill>
                <a:srgbClr val="C00000"/>
              </a:solidFill>
              <a:latin typeface="Arial" panose="020B0604020202020204" pitchFamily="34" charset="0"/>
              <a:cs typeface="Arial" panose="020B0604020202020204" pitchFamily="34" charset="0"/>
            </a:endParaRPr>
          </a:p>
        </p:txBody>
      </p:sp>
      <p:sp>
        <p:nvSpPr>
          <p:cNvPr id="7" name="矩形 6">
            <a:extLst>
              <a:ext uri="{FF2B5EF4-FFF2-40B4-BE49-F238E27FC236}">
                <a16:creationId xmlns:a16="http://schemas.microsoft.com/office/drawing/2014/main" id="{E522C81D-F343-4FD2-B964-3818A471AA4D}"/>
              </a:ext>
            </a:extLst>
          </p:cNvPr>
          <p:cNvSpPr/>
          <p:nvPr/>
        </p:nvSpPr>
        <p:spPr>
          <a:xfrm>
            <a:off x="4278279" y="3932062"/>
            <a:ext cx="1914196" cy="3693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550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24</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Energy Management</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538ACC37-267B-4BF9-A0A2-FAB7DC6CC745}"/>
              </a:ext>
            </a:extLst>
          </p:cNvPr>
          <p:cNvSpPr txBox="1"/>
          <p:nvPr/>
        </p:nvSpPr>
        <p:spPr>
          <a:xfrm>
            <a:off x="345765" y="993703"/>
            <a:ext cx="11662708" cy="523220"/>
          </a:xfrm>
          <a:prstGeom prst="rect">
            <a:avLst/>
          </a:prstGeom>
          <a:noFill/>
        </p:spPr>
        <p:txBody>
          <a:bodyPr wrap="square" rtlCol="0">
            <a:spAutoFit/>
          </a:bodyPr>
          <a:lstStyle/>
          <a:p>
            <a:r>
              <a:rPr lang="en-US" altLang="zh-CN" sz="2800" b="1" dirty="0">
                <a:solidFill>
                  <a:srgbClr val="7030A0"/>
                </a:solidFill>
                <a:latin typeface="Arial" panose="020B0604020202020204" pitchFamily="34" charset="0"/>
                <a:ea typeface="华文楷体" panose="02010600040101010101" pitchFamily="2" charset="-122"/>
                <a:cs typeface="Arial" panose="020B0604020202020204" pitchFamily="34" charset="0"/>
              </a:rPr>
              <a:t>Optimization of DSO</a:t>
            </a:r>
          </a:p>
        </p:txBody>
      </p:sp>
      <p:sp>
        <p:nvSpPr>
          <p:cNvPr id="26" name="文本框 25">
            <a:extLst>
              <a:ext uri="{FF2B5EF4-FFF2-40B4-BE49-F238E27FC236}">
                <a16:creationId xmlns:a16="http://schemas.microsoft.com/office/drawing/2014/main" id="{BA335A53-5EB8-4FDA-A956-2569A4BED9FE}"/>
              </a:ext>
            </a:extLst>
          </p:cNvPr>
          <p:cNvSpPr txBox="1"/>
          <p:nvPr/>
        </p:nvSpPr>
        <p:spPr>
          <a:xfrm>
            <a:off x="428978" y="1581732"/>
            <a:ext cx="11401778" cy="427746"/>
          </a:xfrm>
          <a:prstGeom prst="rect">
            <a:avLst/>
          </a:prstGeom>
          <a:noFill/>
        </p:spPr>
        <p:txBody>
          <a:bodyPr wrap="square">
            <a:spAutoFit/>
          </a:bodyPr>
          <a:lstStyle/>
          <a:p>
            <a:pPr>
              <a:lnSpc>
                <a:spcPct val="120000"/>
              </a:lnSpc>
            </a:pPr>
            <a:r>
              <a:rPr lang="en-US" altLang="zh-CN" sz="2000" b="1" dirty="0">
                <a:latin typeface="Arial" panose="020B0604020202020204" pitchFamily="34" charset="0"/>
                <a:cs typeface="Arial" panose="020B0604020202020204" pitchFamily="34" charset="0"/>
              </a:rPr>
              <a:t>Objective</a:t>
            </a:r>
            <a:r>
              <a:rPr lang="en-US" altLang="zh-CN" sz="2000" dirty="0">
                <a:latin typeface="Arial" panose="020B0604020202020204" pitchFamily="34" charset="0"/>
                <a:cs typeface="Arial" panose="020B0604020202020204" pitchFamily="34" charset="0"/>
              </a:rPr>
              <a:t>: minimize the operation cost</a:t>
            </a:r>
            <a:endParaRPr lang="zh-CN" altLang="en-US" sz="2000"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0734B1A3-A3FC-4A24-888E-A455531EAE00}"/>
              </a:ext>
            </a:extLst>
          </p:cNvPr>
          <p:cNvPicPr>
            <a:picLocks noChangeAspect="1"/>
          </p:cNvPicPr>
          <p:nvPr/>
        </p:nvPicPr>
        <p:blipFill>
          <a:blip r:embed="rId3"/>
          <a:stretch>
            <a:fillRect/>
          </a:stretch>
        </p:blipFill>
        <p:spPr>
          <a:xfrm>
            <a:off x="428978" y="2009478"/>
            <a:ext cx="5508977" cy="1523409"/>
          </a:xfrm>
          <a:prstGeom prst="rect">
            <a:avLst/>
          </a:prstGeom>
        </p:spPr>
      </p:pic>
      <p:pic>
        <p:nvPicPr>
          <p:cNvPr id="7" name="图片 6">
            <a:extLst>
              <a:ext uri="{FF2B5EF4-FFF2-40B4-BE49-F238E27FC236}">
                <a16:creationId xmlns:a16="http://schemas.microsoft.com/office/drawing/2014/main" id="{995A5C08-5108-431A-B519-8BD36BD4F345}"/>
              </a:ext>
            </a:extLst>
          </p:cNvPr>
          <p:cNvPicPr>
            <a:picLocks noChangeAspect="1"/>
          </p:cNvPicPr>
          <p:nvPr/>
        </p:nvPicPr>
        <p:blipFill rotWithShape="1">
          <a:blip r:embed="rId4"/>
          <a:srcRect b="41084"/>
          <a:stretch/>
        </p:blipFill>
        <p:spPr>
          <a:xfrm>
            <a:off x="53828" y="3282246"/>
            <a:ext cx="5891035" cy="1380065"/>
          </a:xfrm>
          <a:prstGeom prst="rect">
            <a:avLst/>
          </a:prstGeom>
        </p:spPr>
      </p:pic>
      <p:pic>
        <p:nvPicPr>
          <p:cNvPr id="8" name="图片 7">
            <a:extLst>
              <a:ext uri="{FF2B5EF4-FFF2-40B4-BE49-F238E27FC236}">
                <a16:creationId xmlns:a16="http://schemas.microsoft.com/office/drawing/2014/main" id="{A490877B-761F-4B73-83AE-93CB9D911AB0}"/>
              </a:ext>
            </a:extLst>
          </p:cNvPr>
          <p:cNvPicPr>
            <a:picLocks noChangeAspect="1"/>
          </p:cNvPicPr>
          <p:nvPr/>
        </p:nvPicPr>
        <p:blipFill rotWithShape="1">
          <a:blip r:embed="rId5"/>
          <a:srcRect b="63835"/>
          <a:stretch/>
        </p:blipFill>
        <p:spPr>
          <a:xfrm>
            <a:off x="204964" y="5326280"/>
            <a:ext cx="5732990" cy="618533"/>
          </a:xfrm>
          <a:prstGeom prst="rect">
            <a:avLst/>
          </a:prstGeom>
        </p:spPr>
      </p:pic>
      <p:pic>
        <p:nvPicPr>
          <p:cNvPr id="9" name="图片 8">
            <a:extLst>
              <a:ext uri="{FF2B5EF4-FFF2-40B4-BE49-F238E27FC236}">
                <a16:creationId xmlns:a16="http://schemas.microsoft.com/office/drawing/2014/main" id="{BA9EC445-2C79-41C7-A64E-1FDA73201BCB}"/>
              </a:ext>
            </a:extLst>
          </p:cNvPr>
          <p:cNvPicPr>
            <a:picLocks noChangeAspect="1"/>
          </p:cNvPicPr>
          <p:nvPr/>
        </p:nvPicPr>
        <p:blipFill>
          <a:blip r:embed="rId6"/>
          <a:stretch>
            <a:fillRect/>
          </a:stretch>
        </p:blipFill>
        <p:spPr>
          <a:xfrm>
            <a:off x="428977" y="4628444"/>
            <a:ext cx="5508977" cy="763068"/>
          </a:xfrm>
          <a:prstGeom prst="rect">
            <a:avLst/>
          </a:prstGeom>
        </p:spPr>
      </p:pic>
      <p:pic>
        <p:nvPicPr>
          <p:cNvPr id="10" name="图片 9">
            <a:extLst>
              <a:ext uri="{FF2B5EF4-FFF2-40B4-BE49-F238E27FC236}">
                <a16:creationId xmlns:a16="http://schemas.microsoft.com/office/drawing/2014/main" id="{1C018CE3-1D8C-41BF-8191-F24ABBE71BCC}"/>
              </a:ext>
            </a:extLst>
          </p:cNvPr>
          <p:cNvPicPr>
            <a:picLocks noChangeAspect="1"/>
          </p:cNvPicPr>
          <p:nvPr/>
        </p:nvPicPr>
        <p:blipFill>
          <a:blip r:embed="rId7"/>
          <a:stretch>
            <a:fillRect/>
          </a:stretch>
        </p:blipFill>
        <p:spPr>
          <a:xfrm>
            <a:off x="428977" y="6039553"/>
            <a:ext cx="5508977" cy="512905"/>
          </a:xfrm>
          <a:prstGeom prst="rect">
            <a:avLst/>
          </a:prstGeom>
        </p:spPr>
      </p:pic>
      <p:sp>
        <p:nvSpPr>
          <p:cNvPr id="11" name="矩形 10">
            <a:extLst>
              <a:ext uri="{FF2B5EF4-FFF2-40B4-BE49-F238E27FC236}">
                <a16:creationId xmlns:a16="http://schemas.microsoft.com/office/drawing/2014/main" id="{ED1450F0-F2D3-44ED-94D1-05182DB3334C}"/>
              </a:ext>
            </a:extLst>
          </p:cNvPr>
          <p:cNvSpPr/>
          <p:nvPr/>
        </p:nvSpPr>
        <p:spPr>
          <a:xfrm>
            <a:off x="1952978" y="2009478"/>
            <a:ext cx="2460978" cy="663969"/>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a:extLst>
              <a:ext uri="{FF2B5EF4-FFF2-40B4-BE49-F238E27FC236}">
                <a16:creationId xmlns:a16="http://schemas.microsoft.com/office/drawing/2014/main" id="{63363E81-2349-4F8E-9156-EE6EE1BBDD39}"/>
              </a:ext>
            </a:extLst>
          </p:cNvPr>
          <p:cNvSpPr txBox="1"/>
          <p:nvPr/>
        </p:nvSpPr>
        <p:spPr>
          <a:xfrm>
            <a:off x="5974239" y="2138031"/>
            <a:ext cx="6096000" cy="338554"/>
          </a:xfrm>
          <a:prstGeom prst="rect">
            <a:avLst/>
          </a:prstGeom>
          <a:solidFill>
            <a:schemeClr val="accent3">
              <a:lumMod val="20000"/>
              <a:lumOff val="80000"/>
            </a:schemeClr>
          </a:solidFill>
          <a:ln>
            <a:noFill/>
          </a:ln>
        </p:spPr>
        <p:txBody>
          <a:bodyPr wrap="square" rtlCol="0" anchor="t">
            <a:spAutoFit/>
          </a:bodyPr>
          <a:lstStyle>
            <a:defPPr>
              <a:defRPr lang="zh-CN"/>
            </a:defPPr>
            <a:lvl1pPr>
              <a:defRPr>
                <a:latin typeface="Arial" panose="020B0604020202020204" pitchFamily="34" charset="0"/>
                <a:cs typeface="Arial" panose="020B0604020202020204" pitchFamily="34" charset="0"/>
              </a:defRPr>
            </a:lvl1pPr>
          </a:lstStyle>
          <a:p>
            <a:r>
              <a:rPr lang="en-US" altLang="zh-CN" sz="1600" dirty="0">
                <a:solidFill>
                  <a:srgbClr val="0070C0"/>
                </a:solidFill>
              </a:rPr>
              <a:t>Cost of power exchange between MGs and the upstream network</a:t>
            </a:r>
            <a:endParaRPr lang="zh-CN" altLang="en-US" sz="1600" dirty="0">
              <a:solidFill>
                <a:srgbClr val="0070C0"/>
              </a:solidFill>
            </a:endParaRPr>
          </a:p>
        </p:txBody>
      </p:sp>
      <p:sp>
        <p:nvSpPr>
          <p:cNvPr id="53" name="矩形 52">
            <a:extLst>
              <a:ext uri="{FF2B5EF4-FFF2-40B4-BE49-F238E27FC236}">
                <a16:creationId xmlns:a16="http://schemas.microsoft.com/office/drawing/2014/main" id="{EBFC95E9-C7E8-45DA-8FE7-622029086AF6}"/>
              </a:ext>
            </a:extLst>
          </p:cNvPr>
          <p:cNvSpPr/>
          <p:nvPr/>
        </p:nvSpPr>
        <p:spPr>
          <a:xfrm>
            <a:off x="1952975" y="2703057"/>
            <a:ext cx="3725335" cy="579189"/>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文本框 53">
            <a:extLst>
              <a:ext uri="{FF2B5EF4-FFF2-40B4-BE49-F238E27FC236}">
                <a16:creationId xmlns:a16="http://schemas.microsoft.com/office/drawing/2014/main" id="{B1DA8491-4BD4-488B-BA96-D4888A564A86}"/>
              </a:ext>
            </a:extLst>
          </p:cNvPr>
          <p:cNvSpPr txBox="1"/>
          <p:nvPr/>
        </p:nvSpPr>
        <p:spPr>
          <a:xfrm>
            <a:off x="5976979" y="2823374"/>
            <a:ext cx="6096000" cy="338554"/>
          </a:xfrm>
          <a:prstGeom prst="rect">
            <a:avLst/>
          </a:prstGeom>
          <a:solidFill>
            <a:schemeClr val="accent3">
              <a:lumMod val="20000"/>
              <a:lumOff val="80000"/>
            </a:schemeClr>
          </a:solidFill>
          <a:ln>
            <a:noFill/>
          </a:ln>
        </p:spPr>
        <p:txBody>
          <a:bodyPr wrap="square" rtlCol="0" anchor="t">
            <a:spAutoFit/>
          </a:bodyPr>
          <a:lstStyle>
            <a:defPPr>
              <a:defRPr lang="zh-CN"/>
            </a:defPPr>
            <a:lvl1pPr>
              <a:defRPr>
                <a:latin typeface="Arial" panose="020B0604020202020204" pitchFamily="34" charset="0"/>
                <a:cs typeface="Arial" panose="020B0604020202020204" pitchFamily="34" charset="0"/>
              </a:defRPr>
            </a:lvl1pPr>
          </a:lstStyle>
          <a:p>
            <a:r>
              <a:rPr lang="en-US" altLang="zh-CN" sz="1600" dirty="0">
                <a:solidFill>
                  <a:srgbClr val="00B050"/>
                </a:solidFill>
              </a:rPr>
              <a:t>Settlement between the upstream network and MGs</a:t>
            </a:r>
            <a:endParaRPr lang="zh-CN" altLang="en-US" sz="1600" dirty="0">
              <a:solidFill>
                <a:srgbClr val="00B050"/>
              </a:solidFill>
            </a:endParaRPr>
          </a:p>
        </p:txBody>
      </p:sp>
      <p:sp>
        <p:nvSpPr>
          <p:cNvPr id="55" name="文本框 54">
            <a:extLst>
              <a:ext uri="{FF2B5EF4-FFF2-40B4-BE49-F238E27FC236}">
                <a16:creationId xmlns:a16="http://schemas.microsoft.com/office/drawing/2014/main" id="{D96F4537-C1D8-4EAF-958F-717A20454458}"/>
              </a:ext>
            </a:extLst>
          </p:cNvPr>
          <p:cNvSpPr txBox="1"/>
          <p:nvPr/>
        </p:nvSpPr>
        <p:spPr>
          <a:xfrm>
            <a:off x="5974239" y="4745181"/>
            <a:ext cx="6096000" cy="369332"/>
          </a:xfrm>
          <a:prstGeom prst="rect">
            <a:avLst/>
          </a:prstGeom>
          <a:solidFill>
            <a:schemeClr val="accent3">
              <a:lumMod val="20000"/>
              <a:lumOff val="80000"/>
            </a:schemeClr>
          </a:solidFill>
          <a:ln>
            <a:noFill/>
          </a:ln>
        </p:spPr>
        <p:txBody>
          <a:bodyPr wrap="square" rtlCol="0" anchor="t">
            <a:spAutoFit/>
          </a:bodyPr>
          <a:lstStyle>
            <a:defPPr>
              <a:defRPr lang="zh-CN"/>
            </a:defPPr>
            <a:lvl1pPr>
              <a:defRPr>
                <a:latin typeface="Arial" panose="020B0604020202020204" pitchFamily="34" charset="0"/>
                <a:cs typeface="Arial" panose="020B0604020202020204" pitchFamily="34" charset="0"/>
              </a:defRPr>
            </a:lvl1pPr>
          </a:lstStyle>
          <a:p>
            <a:r>
              <a:rPr lang="en-US" altLang="zh-CN" dirty="0"/>
              <a:t>Power flow constraints according to the </a:t>
            </a:r>
            <a:r>
              <a:rPr lang="en-US" altLang="zh-CN" dirty="0" err="1"/>
              <a:t>DistFlow</a:t>
            </a:r>
            <a:r>
              <a:rPr lang="en-US" altLang="zh-CN" dirty="0"/>
              <a:t> model</a:t>
            </a:r>
            <a:r>
              <a:rPr lang="en-US" altLang="zh-CN" sz="1600" dirty="0"/>
              <a:t> </a:t>
            </a:r>
            <a:endParaRPr lang="zh-CN" altLang="en-US" sz="1600" dirty="0">
              <a:solidFill>
                <a:srgbClr val="00B050"/>
              </a:solidFill>
            </a:endParaRPr>
          </a:p>
        </p:txBody>
      </p:sp>
    </p:spTree>
    <p:extLst>
      <p:ext uri="{BB962C8B-B14F-4D97-AF65-F5344CB8AC3E}">
        <p14:creationId xmlns:p14="http://schemas.microsoft.com/office/powerpoint/2010/main" val="2411364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25</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Energy Management</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52A4FB1B-6442-41F1-B2C8-AFCB24CD470F}"/>
              </a:ext>
            </a:extLst>
          </p:cNvPr>
          <p:cNvSpPr txBox="1"/>
          <p:nvPr/>
        </p:nvSpPr>
        <p:spPr>
          <a:xfrm>
            <a:off x="343220" y="934100"/>
            <a:ext cx="11117875" cy="523220"/>
          </a:xfrm>
          <a:prstGeom prst="rect">
            <a:avLst/>
          </a:prstGeom>
          <a:noFill/>
        </p:spPr>
        <p:txBody>
          <a:bodyPr wrap="square" rtlCol="0" anchor="t">
            <a:spAutoFit/>
          </a:bodyPr>
          <a:lstStyle/>
          <a:p>
            <a:r>
              <a:rPr lang="zh-CN" altLang="en-US" sz="2800" b="1" dirty="0">
                <a:solidFill>
                  <a:srgbClr val="7030A0"/>
                </a:solidFill>
                <a:latin typeface="Arial" panose="020B0604020202020204" pitchFamily="34" charset="0"/>
                <a:ea typeface="华文楷体" panose="02010600040101010101" pitchFamily="2" charset="-122"/>
                <a:cs typeface="Arial" panose="020B0604020202020204" pitchFamily="34" charset="0"/>
              </a:rPr>
              <a:t>Optimization of </a:t>
            </a:r>
            <a:r>
              <a:rPr lang="en-US" altLang="zh-CN" sz="2800" b="1" dirty="0">
                <a:solidFill>
                  <a:srgbClr val="7030A0"/>
                </a:solidFill>
                <a:latin typeface="Arial" panose="020B0604020202020204" pitchFamily="34" charset="0"/>
                <a:ea typeface="华文楷体" panose="02010600040101010101" pitchFamily="2" charset="-122"/>
                <a:cs typeface="Arial" panose="020B0604020202020204" pitchFamily="34" charset="0"/>
              </a:rPr>
              <a:t>MGs</a:t>
            </a:r>
          </a:p>
        </p:txBody>
      </p:sp>
      <p:pic>
        <p:nvPicPr>
          <p:cNvPr id="29" name="图片 28">
            <a:extLst>
              <a:ext uri="{FF2B5EF4-FFF2-40B4-BE49-F238E27FC236}">
                <a16:creationId xmlns:a16="http://schemas.microsoft.com/office/drawing/2014/main" id="{233FEB04-C6A6-4EEB-A417-83458A0F592F}"/>
              </a:ext>
            </a:extLst>
          </p:cNvPr>
          <p:cNvPicPr>
            <a:picLocks noChangeAspect="1"/>
          </p:cNvPicPr>
          <p:nvPr/>
        </p:nvPicPr>
        <p:blipFill>
          <a:blip r:embed="rId3"/>
          <a:stretch>
            <a:fillRect/>
          </a:stretch>
        </p:blipFill>
        <p:spPr>
          <a:xfrm>
            <a:off x="781765" y="4986655"/>
            <a:ext cx="2686050" cy="1871345"/>
          </a:xfrm>
          <a:prstGeom prst="rect">
            <a:avLst/>
          </a:prstGeom>
        </p:spPr>
      </p:pic>
      <p:sp>
        <p:nvSpPr>
          <p:cNvPr id="32" name="文本框 31">
            <a:extLst>
              <a:ext uri="{FF2B5EF4-FFF2-40B4-BE49-F238E27FC236}">
                <a16:creationId xmlns:a16="http://schemas.microsoft.com/office/drawing/2014/main" id="{AFE8996A-04DA-45CD-B5AB-409C6039B538}"/>
              </a:ext>
            </a:extLst>
          </p:cNvPr>
          <p:cNvSpPr txBox="1"/>
          <p:nvPr/>
        </p:nvSpPr>
        <p:spPr>
          <a:xfrm>
            <a:off x="272804" y="4067117"/>
            <a:ext cx="3626490" cy="646331"/>
          </a:xfrm>
          <a:prstGeom prst="rect">
            <a:avLst/>
          </a:prstGeom>
          <a:noFill/>
        </p:spPr>
        <p:txBody>
          <a:bodyPr wrap="square" rtlCol="0" anchor="t">
            <a:spAutoFit/>
          </a:bodyPr>
          <a:lstStyle/>
          <a:p>
            <a:r>
              <a:rPr lang="en-US" altLang="zh-CN" dirty="0">
                <a:latin typeface="Arial" panose="020B0604020202020204" pitchFamily="34" charset="0"/>
                <a:cs typeface="Arial" panose="020B0604020202020204" pitchFamily="34" charset="0"/>
              </a:rPr>
              <a:t>The generated renewable power and demand is uncertain</a:t>
            </a:r>
          </a:p>
        </p:txBody>
      </p:sp>
      <p:sp>
        <p:nvSpPr>
          <p:cNvPr id="34" name="文本框 33">
            <a:extLst>
              <a:ext uri="{FF2B5EF4-FFF2-40B4-BE49-F238E27FC236}">
                <a16:creationId xmlns:a16="http://schemas.microsoft.com/office/drawing/2014/main" id="{6DD663B1-0DAD-4EE5-8E59-48EC6E32BF2B}"/>
              </a:ext>
            </a:extLst>
          </p:cNvPr>
          <p:cNvSpPr txBox="1"/>
          <p:nvPr/>
        </p:nvSpPr>
        <p:spPr>
          <a:xfrm>
            <a:off x="272804" y="4633819"/>
            <a:ext cx="4044384" cy="369332"/>
          </a:xfrm>
          <a:prstGeom prst="rect">
            <a:avLst/>
          </a:prstGeom>
          <a:noFill/>
        </p:spPr>
        <p:txBody>
          <a:bodyPr wrap="square" rtlCol="0" anchor="t">
            <a:spAutoFit/>
          </a:bodyPr>
          <a:lstStyle/>
          <a:p>
            <a:r>
              <a:rPr lang="zh-CN" altLang="en-US" dirty="0">
                <a:solidFill>
                  <a:srgbClr val="FF0000"/>
                </a:solidFill>
                <a:latin typeface="Arial" panose="020B0604020202020204" pitchFamily="34" charset="0"/>
                <a:cs typeface="Arial" panose="020B0604020202020204" pitchFamily="34" charset="0"/>
              </a:rPr>
              <a:t>expected value</a:t>
            </a:r>
            <a:r>
              <a:rPr lang="en-US" altLang="zh-CN" dirty="0">
                <a:solidFill>
                  <a:srgbClr val="FF0000"/>
                </a:solidFill>
                <a:latin typeface="Arial" panose="020B0604020202020204" pitchFamily="34" charset="0"/>
                <a:cs typeface="Arial" panose="020B0604020202020204" pitchFamily="34" charset="0"/>
              </a:rPr>
              <a:t>+</a:t>
            </a:r>
            <a:r>
              <a:rPr lang="zh-CN" altLang="en-US" dirty="0">
                <a:solidFill>
                  <a:srgbClr val="FF0000"/>
                </a:solidFill>
                <a:latin typeface="Arial" panose="020B0604020202020204" pitchFamily="34" charset="0"/>
                <a:cs typeface="Arial" panose="020B0604020202020204" pitchFamily="34" charset="0"/>
                <a:sym typeface="+mn-ea"/>
              </a:rPr>
              <a:t>random terms</a:t>
            </a:r>
            <a:endParaRPr lang="zh-CN" altLang="en-US" dirty="0">
              <a:solidFill>
                <a:srgbClr val="FF0000"/>
              </a:solidFill>
              <a:latin typeface="Arial" panose="020B0604020202020204" pitchFamily="34" charset="0"/>
              <a:cs typeface="Arial" panose="020B0604020202020204" pitchFamily="34" charset="0"/>
            </a:endParaRPr>
          </a:p>
        </p:txBody>
      </p:sp>
      <p:sp>
        <p:nvSpPr>
          <p:cNvPr id="10" name="矩形 9">
            <a:extLst>
              <a:ext uri="{FF2B5EF4-FFF2-40B4-BE49-F238E27FC236}">
                <a16:creationId xmlns:a16="http://schemas.microsoft.com/office/drawing/2014/main" id="{7721982F-6186-45DA-BA1E-DA3A6A8397BE}"/>
              </a:ext>
            </a:extLst>
          </p:cNvPr>
          <p:cNvSpPr/>
          <p:nvPr/>
        </p:nvSpPr>
        <p:spPr>
          <a:xfrm>
            <a:off x="211873" y="4067117"/>
            <a:ext cx="3687421" cy="2790882"/>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E7A8522B-7B4A-4594-AD35-FE06081F6F4B}"/>
              </a:ext>
            </a:extLst>
          </p:cNvPr>
          <p:cNvSpPr txBox="1"/>
          <p:nvPr/>
        </p:nvSpPr>
        <p:spPr>
          <a:xfrm>
            <a:off x="343220" y="1494392"/>
            <a:ext cx="11401778" cy="427746"/>
          </a:xfrm>
          <a:prstGeom prst="rect">
            <a:avLst/>
          </a:prstGeom>
          <a:noFill/>
        </p:spPr>
        <p:txBody>
          <a:bodyPr wrap="square">
            <a:spAutoFit/>
          </a:bodyPr>
          <a:lstStyle/>
          <a:p>
            <a:pPr>
              <a:lnSpc>
                <a:spcPct val="120000"/>
              </a:lnSpc>
            </a:pPr>
            <a:r>
              <a:rPr lang="en-US" altLang="zh-CN" sz="2000" b="1" dirty="0">
                <a:latin typeface="Arial" panose="020B0604020202020204" pitchFamily="34" charset="0"/>
                <a:cs typeface="Arial" panose="020B0604020202020204" pitchFamily="34" charset="0"/>
              </a:rPr>
              <a:t>Objective</a:t>
            </a:r>
            <a:r>
              <a:rPr lang="en-US" altLang="zh-CN" sz="2000" dirty="0">
                <a:latin typeface="Arial" panose="020B0604020202020204" pitchFamily="34" charset="0"/>
                <a:cs typeface="Arial" panose="020B0604020202020204" pitchFamily="34" charset="0"/>
              </a:rPr>
              <a:t>: minimize the operation cost considering the clearing price</a:t>
            </a:r>
            <a:endParaRPr lang="zh-CN" altLang="en-US" sz="2000"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C8D3618A-4312-4CBA-B261-DD8AB949DC90}"/>
              </a:ext>
            </a:extLst>
          </p:cNvPr>
          <p:cNvPicPr>
            <a:picLocks noChangeAspect="1"/>
          </p:cNvPicPr>
          <p:nvPr/>
        </p:nvPicPr>
        <p:blipFill>
          <a:blip r:embed="rId4"/>
          <a:stretch>
            <a:fillRect/>
          </a:stretch>
        </p:blipFill>
        <p:spPr>
          <a:xfrm>
            <a:off x="4578052" y="2439641"/>
            <a:ext cx="5667395" cy="3855483"/>
          </a:xfrm>
          <a:prstGeom prst="rect">
            <a:avLst/>
          </a:prstGeom>
        </p:spPr>
      </p:pic>
      <p:sp>
        <p:nvSpPr>
          <p:cNvPr id="12" name="箭头: 右 11">
            <a:extLst>
              <a:ext uri="{FF2B5EF4-FFF2-40B4-BE49-F238E27FC236}">
                <a16:creationId xmlns:a16="http://schemas.microsoft.com/office/drawing/2014/main" id="{09122CEA-A8A3-4DB8-8D95-984FC324267A}"/>
              </a:ext>
            </a:extLst>
          </p:cNvPr>
          <p:cNvSpPr/>
          <p:nvPr/>
        </p:nvSpPr>
        <p:spPr>
          <a:xfrm rot="10800000">
            <a:off x="4028690" y="5810491"/>
            <a:ext cx="74008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5FEB0272-89A8-4A97-B894-85C21999BE99}"/>
              </a:ext>
            </a:extLst>
          </p:cNvPr>
          <p:cNvSpPr txBox="1"/>
          <p:nvPr/>
        </p:nvSpPr>
        <p:spPr>
          <a:xfrm>
            <a:off x="3098014" y="2094219"/>
            <a:ext cx="3341511" cy="338554"/>
          </a:xfrm>
          <a:prstGeom prst="rect">
            <a:avLst/>
          </a:prstGeom>
          <a:solidFill>
            <a:schemeClr val="accent3">
              <a:lumMod val="20000"/>
              <a:lumOff val="80000"/>
            </a:schemeClr>
          </a:solidFill>
          <a:ln>
            <a:noFill/>
          </a:ln>
        </p:spPr>
        <p:txBody>
          <a:bodyPr wrap="square" rtlCol="0" anchor="t">
            <a:spAutoFit/>
          </a:bodyPr>
          <a:lstStyle>
            <a:defPPr>
              <a:defRPr lang="zh-CN"/>
            </a:defPPr>
            <a:lvl1pPr>
              <a:defRPr>
                <a:latin typeface="Arial" panose="020B0604020202020204" pitchFamily="34" charset="0"/>
                <a:cs typeface="Arial" panose="020B0604020202020204" pitchFamily="34" charset="0"/>
              </a:defRPr>
            </a:lvl1pPr>
          </a:lstStyle>
          <a:p>
            <a:r>
              <a:rPr lang="en-US" altLang="zh-CN" sz="1600" dirty="0">
                <a:solidFill>
                  <a:srgbClr val="00B0F0"/>
                </a:solidFill>
              </a:rPr>
              <a:t>Renewable energy generation cost</a:t>
            </a:r>
            <a:endParaRPr lang="zh-CN" altLang="en-US" sz="1600" dirty="0">
              <a:solidFill>
                <a:srgbClr val="00B0F0"/>
              </a:solidFill>
            </a:endParaRPr>
          </a:p>
        </p:txBody>
      </p:sp>
      <p:sp>
        <p:nvSpPr>
          <p:cNvPr id="27" name="文本框 26">
            <a:extLst>
              <a:ext uri="{FF2B5EF4-FFF2-40B4-BE49-F238E27FC236}">
                <a16:creationId xmlns:a16="http://schemas.microsoft.com/office/drawing/2014/main" id="{07870328-86CA-47CB-B6A6-54942FD909C7}"/>
              </a:ext>
            </a:extLst>
          </p:cNvPr>
          <p:cNvSpPr txBox="1"/>
          <p:nvPr/>
        </p:nvSpPr>
        <p:spPr>
          <a:xfrm>
            <a:off x="3646311" y="3254500"/>
            <a:ext cx="2018386" cy="338554"/>
          </a:xfrm>
          <a:prstGeom prst="rect">
            <a:avLst/>
          </a:prstGeom>
          <a:solidFill>
            <a:schemeClr val="accent3">
              <a:lumMod val="20000"/>
              <a:lumOff val="80000"/>
            </a:schemeClr>
          </a:solidFill>
          <a:ln>
            <a:noFill/>
          </a:ln>
        </p:spPr>
        <p:txBody>
          <a:bodyPr wrap="square" rtlCol="0" anchor="t">
            <a:spAutoFit/>
          </a:bodyPr>
          <a:lstStyle>
            <a:defPPr>
              <a:defRPr lang="zh-CN"/>
            </a:defPPr>
            <a:lvl1pPr>
              <a:defRPr>
                <a:latin typeface="Arial" panose="020B0604020202020204" pitchFamily="34" charset="0"/>
                <a:cs typeface="Arial" panose="020B0604020202020204" pitchFamily="34" charset="0"/>
              </a:defRPr>
            </a:lvl1pPr>
          </a:lstStyle>
          <a:p>
            <a:r>
              <a:rPr lang="en-US" altLang="zh-CN" sz="1600" dirty="0">
                <a:solidFill>
                  <a:srgbClr val="00B050"/>
                </a:solidFill>
              </a:rPr>
              <a:t>Settlement for MGs</a:t>
            </a:r>
            <a:endParaRPr lang="zh-CN" altLang="en-US" sz="1600" dirty="0">
              <a:solidFill>
                <a:srgbClr val="00B050"/>
              </a:solidFill>
            </a:endParaRPr>
          </a:p>
        </p:txBody>
      </p:sp>
      <p:cxnSp>
        <p:nvCxnSpPr>
          <p:cNvPr id="8" name="直接箭头连接符 7">
            <a:extLst>
              <a:ext uri="{FF2B5EF4-FFF2-40B4-BE49-F238E27FC236}">
                <a16:creationId xmlns:a16="http://schemas.microsoft.com/office/drawing/2014/main" id="{3364E202-5B31-4680-A3CC-622D6D584153}"/>
              </a:ext>
            </a:extLst>
          </p:cNvPr>
          <p:cNvCxnSpPr/>
          <p:nvPr/>
        </p:nvCxnSpPr>
        <p:spPr>
          <a:xfrm>
            <a:off x="6366933" y="2488840"/>
            <a:ext cx="214489" cy="1041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62D45E00-C551-44BD-8995-48B5CAA08AD7}"/>
              </a:ext>
            </a:extLst>
          </p:cNvPr>
          <p:cNvCxnSpPr/>
          <p:nvPr/>
        </p:nvCxnSpPr>
        <p:spPr>
          <a:xfrm>
            <a:off x="6096000" y="3138312"/>
            <a:ext cx="2912533" cy="0"/>
          </a:xfrm>
          <a:prstGeom prst="line">
            <a:avLst/>
          </a:prstGeom>
        </p:spPr>
        <p:style>
          <a:lnRef idx="3">
            <a:schemeClr val="accent1"/>
          </a:lnRef>
          <a:fillRef idx="0">
            <a:schemeClr val="accent1"/>
          </a:fillRef>
          <a:effectRef idx="2">
            <a:schemeClr val="accent1"/>
          </a:effectRef>
          <a:fontRef idx="minor">
            <a:schemeClr val="tx1"/>
          </a:fontRef>
        </p:style>
      </p:cxnSp>
      <p:sp>
        <p:nvSpPr>
          <p:cNvPr id="15" name="矩形 14">
            <a:extLst>
              <a:ext uri="{FF2B5EF4-FFF2-40B4-BE49-F238E27FC236}">
                <a16:creationId xmlns:a16="http://schemas.microsoft.com/office/drawing/2014/main" id="{4AE2171E-264E-4327-A7F4-C7B75EF995ED}"/>
              </a:ext>
            </a:extLst>
          </p:cNvPr>
          <p:cNvSpPr/>
          <p:nvPr/>
        </p:nvSpPr>
        <p:spPr>
          <a:xfrm>
            <a:off x="6096000" y="3209864"/>
            <a:ext cx="3770489" cy="50982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2C7D50FE-8C7E-47F4-A27B-FC90C086F9D5}"/>
              </a:ext>
            </a:extLst>
          </p:cNvPr>
          <p:cNvSpPr txBox="1"/>
          <p:nvPr/>
        </p:nvSpPr>
        <p:spPr>
          <a:xfrm>
            <a:off x="10622596" y="4233710"/>
            <a:ext cx="1109184" cy="584775"/>
          </a:xfrm>
          <a:prstGeom prst="rect">
            <a:avLst/>
          </a:prstGeom>
          <a:solidFill>
            <a:schemeClr val="accent3">
              <a:lumMod val="20000"/>
              <a:lumOff val="80000"/>
            </a:schemeClr>
          </a:solidFill>
          <a:ln>
            <a:noFill/>
          </a:ln>
        </p:spPr>
        <p:txBody>
          <a:bodyPr wrap="square" rtlCol="0" anchor="t">
            <a:spAutoFit/>
          </a:bodyPr>
          <a:lstStyle>
            <a:defPPr>
              <a:defRPr lang="zh-CN"/>
            </a:defPPr>
            <a:lvl1pPr>
              <a:defRPr>
                <a:latin typeface="Arial" panose="020B0604020202020204" pitchFamily="34" charset="0"/>
                <a:cs typeface="Arial" panose="020B0604020202020204" pitchFamily="34" charset="0"/>
              </a:defRPr>
            </a:lvl1pPr>
          </a:lstStyle>
          <a:p>
            <a:r>
              <a:rPr lang="en-US" altLang="zh-CN" sz="1600" dirty="0"/>
              <a:t>Electricity demands</a:t>
            </a:r>
            <a:endParaRPr lang="zh-CN" altLang="en-US" sz="1600" dirty="0"/>
          </a:p>
        </p:txBody>
      </p:sp>
    </p:spTree>
    <p:extLst>
      <p:ext uri="{BB962C8B-B14F-4D97-AF65-F5344CB8AC3E}">
        <p14:creationId xmlns:p14="http://schemas.microsoft.com/office/powerpoint/2010/main" val="1893265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26</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Energy Management</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6640E1EC-4885-473D-8144-05C557D3EFA8}"/>
              </a:ext>
            </a:extLst>
          </p:cNvPr>
          <p:cNvSpPr txBox="1"/>
          <p:nvPr/>
        </p:nvSpPr>
        <p:spPr>
          <a:xfrm>
            <a:off x="405114" y="966153"/>
            <a:ext cx="11482086" cy="523220"/>
          </a:xfrm>
          <a:prstGeom prst="rect">
            <a:avLst/>
          </a:prstGeom>
          <a:noFill/>
        </p:spPr>
        <p:txBody>
          <a:bodyPr wrap="square" rtlCol="0">
            <a:spAutoFit/>
          </a:bodyPr>
          <a:lstStyle/>
          <a:p>
            <a:r>
              <a:rPr lang="en-US" altLang="zh-CN" sz="2800" b="1" dirty="0">
                <a:solidFill>
                  <a:srgbClr val="7030A0"/>
                </a:solidFill>
                <a:latin typeface="Arial" panose="020B0604020202020204" pitchFamily="34" charset="0"/>
                <a:ea typeface="华文楷体" panose="02010600040101010101" pitchFamily="2" charset="-122"/>
                <a:cs typeface="Arial" panose="020B0604020202020204" pitchFamily="34" charset="0"/>
              </a:rPr>
              <a:t>DRO Reformulation</a:t>
            </a:r>
          </a:p>
        </p:txBody>
      </p:sp>
      <p:sp>
        <p:nvSpPr>
          <p:cNvPr id="19" name="文本框 18">
            <a:extLst>
              <a:ext uri="{FF2B5EF4-FFF2-40B4-BE49-F238E27FC236}">
                <a16:creationId xmlns:a16="http://schemas.microsoft.com/office/drawing/2014/main" id="{4D3E0110-9B7F-455C-ACF4-A81C584EB010}"/>
              </a:ext>
            </a:extLst>
          </p:cNvPr>
          <p:cNvSpPr txBox="1"/>
          <p:nvPr/>
        </p:nvSpPr>
        <p:spPr>
          <a:xfrm>
            <a:off x="455270" y="1664229"/>
            <a:ext cx="11431929" cy="1443344"/>
          </a:xfrm>
          <a:prstGeom prst="rect">
            <a:avLst/>
          </a:prstGeom>
          <a:noFill/>
        </p:spPr>
        <p:txBody>
          <a:bodyPr wrap="square" rtlCol="0" anchor="t">
            <a:spAutoFit/>
          </a:bodyPr>
          <a:lstStyle/>
          <a:p>
            <a:pPr>
              <a:lnSpc>
                <a:spcPct val="125000"/>
              </a:lnSpc>
            </a:pPr>
            <a:r>
              <a:rPr lang="en-US" altLang="zh-CN" dirty="0">
                <a:latin typeface="Arial" panose="020B0604020202020204" pitchFamily="34" charset="0"/>
                <a:cs typeface="Arial" panose="020B0604020202020204" pitchFamily="34" charset="0"/>
              </a:rPr>
              <a:t>Uncertainty set characterization</a:t>
            </a:r>
          </a:p>
          <a:p>
            <a:pPr marL="285750" indent="-28575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We have an empirical distribution for the random variable through historical data</a:t>
            </a:r>
          </a:p>
          <a:p>
            <a:pPr marL="285750" indent="-28575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We measure the distance between two distributions for the random variable by Wasserstein distance</a:t>
            </a:r>
          </a:p>
          <a:p>
            <a:pPr marL="285750" indent="-28575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The Wasserstein ambiguity set can be written by</a:t>
            </a:r>
            <a:endParaRPr lang="zh-CN" altLang="en-US" dirty="0">
              <a:latin typeface="Arial" panose="020B0604020202020204" pitchFamily="34" charset="0"/>
              <a:cs typeface="Arial" panose="020B0604020202020204" pitchFamily="34" charset="0"/>
            </a:endParaRPr>
          </a:p>
        </p:txBody>
      </p:sp>
      <p:pic>
        <p:nvPicPr>
          <p:cNvPr id="3" name="图片 2">
            <a:extLst>
              <a:ext uri="{FF2B5EF4-FFF2-40B4-BE49-F238E27FC236}">
                <a16:creationId xmlns:a16="http://schemas.microsoft.com/office/drawing/2014/main" id="{B2D84DD6-69B3-4BD4-95F7-19830304CA60}"/>
              </a:ext>
            </a:extLst>
          </p:cNvPr>
          <p:cNvPicPr>
            <a:picLocks noChangeAspect="1"/>
          </p:cNvPicPr>
          <p:nvPr/>
        </p:nvPicPr>
        <p:blipFill>
          <a:blip r:embed="rId3"/>
          <a:stretch>
            <a:fillRect/>
          </a:stretch>
        </p:blipFill>
        <p:spPr>
          <a:xfrm>
            <a:off x="455270" y="3343800"/>
            <a:ext cx="5000625" cy="1247775"/>
          </a:xfrm>
          <a:prstGeom prst="rect">
            <a:avLst/>
          </a:prstGeom>
        </p:spPr>
      </p:pic>
      <p:sp>
        <p:nvSpPr>
          <p:cNvPr id="14" name="文本框 13">
            <a:extLst>
              <a:ext uri="{FF2B5EF4-FFF2-40B4-BE49-F238E27FC236}">
                <a16:creationId xmlns:a16="http://schemas.microsoft.com/office/drawing/2014/main" id="{B183CC84-A3DA-41AD-B12F-4736F251BC6E}"/>
              </a:ext>
            </a:extLst>
          </p:cNvPr>
          <p:cNvSpPr txBox="1"/>
          <p:nvPr/>
        </p:nvSpPr>
        <p:spPr>
          <a:xfrm>
            <a:off x="455270" y="4766431"/>
            <a:ext cx="11431929" cy="404598"/>
          </a:xfrm>
          <a:prstGeom prst="rect">
            <a:avLst/>
          </a:prstGeom>
          <a:noFill/>
        </p:spPr>
        <p:txBody>
          <a:bodyPr wrap="square" rtlCol="0" anchor="t">
            <a:spAutoFit/>
          </a:bodyPr>
          <a:lstStyle/>
          <a:p>
            <a:pPr>
              <a:lnSpc>
                <a:spcPct val="125000"/>
              </a:lnSpc>
            </a:pPr>
            <a:r>
              <a:rPr lang="en-US" altLang="zh-CN" dirty="0">
                <a:latin typeface="Arial" panose="020B0604020202020204" pitchFamily="34" charset="0"/>
                <a:cs typeface="Arial" panose="020B0604020202020204" pitchFamily="34" charset="0"/>
              </a:rPr>
              <a:t>The objective function can be written by the expected value of the total operation cost with the DRO formulation</a:t>
            </a:r>
            <a:endParaRPr lang="zh-CN" altLang="en-US" dirty="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1F392DBA-4634-4D66-AE73-D1F92C924A29}"/>
              </a:ext>
            </a:extLst>
          </p:cNvPr>
          <p:cNvSpPr/>
          <p:nvPr/>
        </p:nvSpPr>
        <p:spPr>
          <a:xfrm>
            <a:off x="2015836" y="3609805"/>
            <a:ext cx="2775239" cy="352595"/>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F6341915-4B4B-43EB-B56C-9F9B5D2EC135}"/>
              </a:ext>
            </a:extLst>
          </p:cNvPr>
          <p:cNvSpPr txBox="1"/>
          <p:nvPr/>
        </p:nvSpPr>
        <p:spPr>
          <a:xfrm>
            <a:off x="5455895" y="3571535"/>
            <a:ext cx="6000750" cy="646331"/>
          </a:xfrm>
          <a:prstGeom prst="rect">
            <a:avLst/>
          </a:prstGeom>
          <a:noFill/>
        </p:spPr>
        <p:txBody>
          <a:bodyPr wrap="square" rtlCol="0">
            <a:spAutoFit/>
          </a:bodyPr>
          <a:lstStyle/>
          <a:p>
            <a:r>
              <a:rPr lang="en-US" altLang="zh-CN" dirty="0">
                <a:solidFill>
                  <a:srgbClr val="0070C0"/>
                </a:solidFill>
                <a:latin typeface="Arial" panose="020B0604020202020204" pitchFamily="34" charset="0"/>
                <a:cs typeface="Arial" panose="020B0604020202020204" pitchFamily="34" charset="0"/>
              </a:rPr>
              <a:t>Constrain the distance between a distribution to the empirical distribution</a:t>
            </a:r>
            <a:endParaRPr lang="zh-CN" altLang="en-US" dirty="0">
              <a:solidFill>
                <a:srgbClr val="0070C0"/>
              </a:solidFill>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id="{B1F827C4-C667-4DB4-8046-F1715920D82A}"/>
              </a:ext>
            </a:extLst>
          </p:cNvPr>
          <p:cNvPicPr>
            <a:picLocks noChangeAspect="1"/>
          </p:cNvPicPr>
          <p:nvPr/>
        </p:nvPicPr>
        <p:blipFill>
          <a:blip r:embed="rId4"/>
          <a:stretch>
            <a:fillRect/>
          </a:stretch>
        </p:blipFill>
        <p:spPr>
          <a:xfrm>
            <a:off x="4067175" y="5411642"/>
            <a:ext cx="3200400" cy="676275"/>
          </a:xfrm>
          <a:prstGeom prst="rect">
            <a:avLst/>
          </a:prstGeom>
        </p:spPr>
      </p:pic>
      <p:sp>
        <p:nvSpPr>
          <p:cNvPr id="9" name="椭圆 8">
            <a:extLst>
              <a:ext uri="{FF2B5EF4-FFF2-40B4-BE49-F238E27FC236}">
                <a16:creationId xmlns:a16="http://schemas.microsoft.com/office/drawing/2014/main" id="{B94F7DF6-1B1A-4F6C-8E96-E3F905780A11}"/>
              </a:ext>
            </a:extLst>
          </p:cNvPr>
          <p:cNvSpPr/>
          <p:nvPr/>
        </p:nvSpPr>
        <p:spPr>
          <a:xfrm>
            <a:off x="6146157" y="5514975"/>
            <a:ext cx="353391" cy="34269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3FFA0099-30C1-4657-8878-3F7D7EC9DE71}"/>
              </a:ext>
            </a:extLst>
          </p:cNvPr>
          <p:cNvSpPr txBox="1"/>
          <p:nvPr/>
        </p:nvSpPr>
        <p:spPr>
          <a:xfrm>
            <a:off x="5095875" y="6143864"/>
            <a:ext cx="6513170" cy="369332"/>
          </a:xfrm>
          <a:prstGeom prst="rect">
            <a:avLst/>
          </a:prstGeom>
          <a:noFill/>
        </p:spPr>
        <p:txBody>
          <a:bodyPr wrap="square" rtlCol="0">
            <a:spAutoFit/>
          </a:bodyPr>
          <a:lstStyle/>
          <a:p>
            <a:r>
              <a:rPr lang="en-US" altLang="zh-CN" dirty="0">
                <a:solidFill>
                  <a:srgbClr val="0070C0"/>
                </a:solidFill>
                <a:latin typeface="Arial" panose="020B0604020202020204" pitchFamily="34" charset="0"/>
                <a:cs typeface="Arial" panose="020B0604020202020204" pitchFamily="34" charset="0"/>
              </a:rPr>
              <a:t>Distribution of the generated renewable energy and demand</a:t>
            </a:r>
            <a:endParaRPr lang="zh-CN" alt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400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27</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Energy Management</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BADB59F9-DDF4-4092-970C-049EB7FDEA04}"/>
              </a:ext>
            </a:extLst>
          </p:cNvPr>
          <p:cNvSpPr txBox="1"/>
          <p:nvPr/>
        </p:nvSpPr>
        <p:spPr>
          <a:xfrm>
            <a:off x="295275" y="1090804"/>
            <a:ext cx="9467850" cy="523220"/>
          </a:xfrm>
          <a:prstGeom prst="rect">
            <a:avLst/>
          </a:prstGeom>
          <a:noFill/>
        </p:spPr>
        <p:txBody>
          <a:bodyPr wrap="square" rtlCol="0">
            <a:spAutoFit/>
          </a:bodyPr>
          <a:lstStyle/>
          <a:p>
            <a:r>
              <a:rPr lang="en-US" sz="2800" b="1" dirty="0">
                <a:solidFill>
                  <a:srgbClr val="7030A0"/>
                </a:solidFill>
                <a:latin typeface="Arial" panose="020B0604020202020204" pitchFamily="34" charset="0"/>
                <a:cs typeface="Arial" panose="020B0604020202020204" pitchFamily="34" charset="0"/>
              </a:rPr>
              <a:t>Iterative </a:t>
            </a:r>
            <a:r>
              <a:rPr lang="en-US" sz="2800" b="1" dirty="0">
                <a:solidFill>
                  <a:srgbClr val="7030A0"/>
                </a:solidFill>
                <a:latin typeface="Arial" panose="020B0604020202020204" pitchFamily="34" charset="0"/>
                <a:ea typeface="华文楷体" panose="02010600040101010101" pitchFamily="2" charset="-122"/>
                <a:cs typeface="Arial" panose="020B0604020202020204" pitchFamily="34" charset="0"/>
              </a:rPr>
              <a:t>Algorithm</a:t>
            </a:r>
            <a:r>
              <a:rPr lang="en-US" sz="2800" b="1" dirty="0">
                <a:solidFill>
                  <a:srgbClr val="7030A0"/>
                </a:solidFill>
                <a:latin typeface="Arial" panose="020B0604020202020204" pitchFamily="34" charset="0"/>
                <a:cs typeface="Arial" panose="020B0604020202020204" pitchFamily="34" charset="0"/>
              </a:rPr>
              <a:t> based on Relaxation</a:t>
            </a:r>
          </a:p>
        </p:txBody>
      </p:sp>
      <p:pic>
        <p:nvPicPr>
          <p:cNvPr id="32" name="图片 31">
            <a:extLst>
              <a:ext uri="{FF2B5EF4-FFF2-40B4-BE49-F238E27FC236}">
                <a16:creationId xmlns:a16="http://schemas.microsoft.com/office/drawing/2014/main" id="{97B2983B-B3AF-4955-AC4B-D111427EE5C0}"/>
              </a:ext>
            </a:extLst>
          </p:cNvPr>
          <p:cNvPicPr>
            <a:picLocks noChangeAspect="1"/>
          </p:cNvPicPr>
          <p:nvPr/>
        </p:nvPicPr>
        <p:blipFill>
          <a:blip r:embed="rId3"/>
          <a:stretch>
            <a:fillRect/>
          </a:stretch>
        </p:blipFill>
        <p:spPr>
          <a:xfrm>
            <a:off x="225314" y="1990811"/>
            <a:ext cx="4340800" cy="3533689"/>
          </a:xfrm>
          <a:prstGeom prst="rect">
            <a:avLst/>
          </a:prstGeom>
        </p:spPr>
      </p:pic>
      <p:sp>
        <p:nvSpPr>
          <p:cNvPr id="33" name="文本框 32">
            <a:extLst>
              <a:ext uri="{FF2B5EF4-FFF2-40B4-BE49-F238E27FC236}">
                <a16:creationId xmlns:a16="http://schemas.microsoft.com/office/drawing/2014/main" id="{F8CDBCBB-9CD9-41E1-8A10-7139FF20C44D}"/>
              </a:ext>
            </a:extLst>
          </p:cNvPr>
          <p:cNvSpPr txBox="1"/>
          <p:nvPr/>
        </p:nvSpPr>
        <p:spPr>
          <a:xfrm>
            <a:off x="5018581" y="4502226"/>
            <a:ext cx="6820993" cy="923330"/>
          </a:xfrm>
          <a:prstGeom prst="rect">
            <a:avLst/>
          </a:prstGeom>
          <a:noFill/>
          <a:ln>
            <a:solidFill>
              <a:srgbClr val="FF0000"/>
            </a:solidFill>
          </a:ln>
        </p:spPr>
        <p:txBody>
          <a:bodyPr wrap="square" rtlCol="0" anchor="t">
            <a:spAutoFit/>
          </a:bodyPr>
          <a:lstStyle/>
          <a:p>
            <a:r>
              <a:rPr lang="zh-CN" altLang="en-US" dirty="0">
                <a:latin typeface="Arial" panose="020B0604020202020204" pitchFamily="34" charset="0"/>
                <a:cs typeface="Arial" panose="020B0604020202020204" pitchFamily="34" charset="0"/>
              </a:rPr>
              <a:t>The outputs of Algorithm 1 give the energy scheduling decision of the D</a:t>
            </a:r>
            <a:r>
              <a:rPr lang="en-US" altLang="zh-CN">
                <a:latin typeface="Arial" panose="020B0604020202020204" pitchFamily="34" charset="0"/>
                <a:cs typeface="Arial" panose="020B0604020202020204" pitchFamily="34" charset="0"/>
              </a:rPr>
              <a:t>S</a:t>
            </a:r>
            <a:r>
              <a:rPr lang="zh-CN" altLang="en-US">
                <a:latin typeface="Arial" panose="020B0604020202020204" pitchFamily="34" charset="0"/>
                <a:cs typeface="Arial" panose="020B0604020202020204" pitchFamily="34" charset="0"/>
              </a:rPr>
              <a:t>O </a:t>
            </a:r>
            <a:r>
              <a:rPr lang="zh-CN" altLang="en-US" dirty="0">
                <a:latin typeface="Arial" panose="020B0604020202020204" pitchFamily="34" charset="0"/>
                <a:cs typeface="Arial" panose="020B0604020202020204" pitchFamily="34" charset="0"/>
              </a:rPr>
              <a:t>by x</a:t>
            </a:r>
            <a:r>
              <a:rPr lang="zh-CN" altLang="en-US" baseline="30000"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and the optimal clearing prices in the transactive market by λ</a:t>
            </a:r>
            <a:r>
              <a:rPr lang="zh-CN" altLang="en-US" baseline="30000"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at the same time.</a:t>
            </a:r>
          </a:p>
        </p:txBody>
      </p:sp>
      <p:sp>
        <p:nvSpPr>
          <p:cNvPr id="9" name="文本框 8">
            <a:extLst>
              <a:ext uri="{FF2B5EF4-FFF2-40B4-BE49-F238E27FC236}">
                <a16:creationId xmlns:a16="http://schemas.microsoft.com/office/drawing/2014/main" id="{05093148-DC8B-4130-A60A-2FB739E02DB1}"/>
              </a:ext>
            </a:extLst>
          </p:cNvPr>
          <p:cNvSpPr txBox="1"/>
          <p:nvPr/>
        </p:nvSpPr>
        <p:spPr>
          <a:xfrm>
            <a:off x="5018581" y="1990811"/>
            <a:ext cx="7071986" cy="1789592"/>
          </a:xfrm>
          <a:prstGeom prst="rect">
            <a:avLst/>
          </a:prstGeom>
          <a:noFill/>
          <a:ln>
            <a:noFill/>
          </a:ln>
        </p:spPr>
        <p:txBody>
          <a:bodyPr wrap="square" rtlCol="0" anchor="t">
            <a:spAutoFit/>
          </a:bodyPr>
          <a:lstStyle/>
          <a:p>
            <a:pPr>
              <a:lnSpc>
                <a:spcPct val="125000"/>
              </a:lnSpc>
            </a:pPr>
            <a:r>
              <a:rPr lang="en-US" altLang="zh-CN" dirty="0">
                <a:latin typeface="Arial" panose="020B0604020202020204" pitchFamily="34" charset="0"/>
                <a:cs typeface="Arial" panose="020B0604020202020204" pitchFamily="34" charset="0"/>
              </a:rPr>
              <a:t>With the max min relaxation introduced in previous slides, we repeat the following iterations until the convergence criteria is satisfied</a:t>
            </a:r>
          </a:p>
          <a:p>
            <a:pPr marL="285750" indent="-28575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Calculate the power exchange between DSO and MGs </a:t>
            </a:r>
          </a:p>
          <a:p>
            <a:pPr marL="285750" indent="-28575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Calculate the dynamic price</a:t>
            </a:r>
          </a:p>
        </p:txBody>
      </p:sp>
    </p:spTree>
    <p:extLst>
      <p:ext uri="{BB962C8B-B14F-4D97-AF65-F5344CB8AC3E}">
        <p14:creationId xmlns:p14="http://schemas.microsoft.com/office/powerpoint/2010/main" val="2084966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28</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Energy Management</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BADB59F9-DDF4-4092-970C-049EB7FDEA04}"/>
              </a:ext>
            </a:extLst>
          </p:cNvPr>
          <p:cNvSpPr txBox="1"/>
          <p:nvPr/>
        </p:nvSpPr>
        <p:spPr>
          <a:xfrm>
            <a:off x="137422" y="4844683"/>
            <a:ext cx="11800328" cy="1905073"/>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The solution with RO schedules the power exchange in the worst case to meet the electricity demand and maintain the stability of the power system</a:t>
            </a:r>
          </a:p>
          <a:p>
            <a:pPr marL="285750" indent="-28575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The solution with SO schedules the least power exchange to meet the electricity demand and achieve a lower electricity bill</a:t>
            </a:r>
          </a:p>
          <a:p>
            <a:pPr marL="285750" indent="-285750">
              <a:lnSpc>
                <a:spcPct val="12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The solution with DRO aims to give an intermediate solution</a:t>
            </a:r>
          </a:p>
        </p:txBody>
      </p:sp>
      <p:pic>
        <p:nvPicPr>
          <p:cNvPr id="5" name="图片 4">
            <a:extLst>
              <a:ext uri="{FF2B5EF4-FFF2-40B4-BE49-F238E27FC236}">
                <a16:creationId xmlns:a16="http://schemas.microsoft.com/office/drawing/2014/main" id="{BF0827C2-6D31-4C63-B650-00312E0EB317}"/>
              </a:ext>
            </a:extLst>
          </p:cNvPr>
          <p:cNvPicPr>
            <a:picLocks noChangeAspect="1"/>
          </p:cNvPicPr>
          <p:nvPr/>
        </p:nvPicPr>
        <p:blipFill>
          <a:blip r:embed="rId3"/>
          <a:stretch>
            <a:fillRect/>
          </a:stretch>
        </p:blipFill>
        <p:spPr>
          <a:xfrm>
            <a:off x="66675" y="1188742"/>
            <a:ext cx="5742340" cy="3619971"/>
          </a:xfrm>
          <a:prstGeom prst="rect">
            <a:avLst/>
          </a:prstGeom>
        </p:spPr>
      </p:pic>
      <p:pic>
        <p:nvPicPr>
          <p:cNvPr id="6" name="图片 5">
            <a:extLst>
              <a:ext uri="{FF2B5EF4-FFF2-40B4-BE49-F238E27FC236}">
                <a16:creationId xmlns:a16="http://schemas.microsoft.com/office/drawing/2014/main" id="{4116D2D0-AF24-45B9-88A1-2760A7DB1A34}"/>
              </a:ext>
            </a:extLst>
          </p:cNvPr>
          <p:cNvPicPr>
            <a:picLocks noChangeAspect="1"/>
          </p:cNvPicPr>
          <p:nvPr/>
        </p:nvPicPr>
        <p:blipFill>
          <a:blip r:embed="rId4"/>
          <a:stretch>
            <a:fillRect/>
          </a:stretch>
        </p:blipFill>
        <p:spPr>
          <a:xfrm>
            <a:off x="6016978" y="1177658"/>
            <a:ext cx="5920772" cy="3666576"/>
          </a:xfrm>
          <a:prstGeom prst="rect">
            <a:avLst/>
          </a:prstGeom>
        </p:spPr>
      </p:pic>
    </p:spTree>
    <p:extLst>
      <p:ext uri="{BB962C8B-B14F-4D97-AF65-F5344CB8AC3E}">
        <p14:creationId xmlns:p14="http://schemas.microsoft.com/office/powerpoint/2010/main" val="2638662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29</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Computation Offloading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242512" y="5663756"/>
            <a:ext cx="11192727" cy="1015663"/>
          </a:xfrm>
          <a:prstGeom prst="rect">
            <a:avLst/>
          </a:prstGeom>
          <a:noFill/>
        </p:spPr>
        <p:txBody>
          <a:bodyPr wrap="square">
            <a:spAutoFit/>
          </a:bodyPr>
          <a:lstStyle/>
          <a:p>
            <a:r>
              <a:rPr lang="en-US" sz="2000" dirty="0" err="1"/>
              <a:t>Yali</a:t>
            </a:r>
            <a:r>
              <a:rPr lang="en-US" sz="2000" dirty="0"/>
              <a:t> Chen, Bo Ai, Yong </a:t>
            </a:r>
            <a:r>
              <a:rPr lang="en-US" sz="2000" dirty="0" err="1"/>
              <a:t>Niu</a:t>
            </a:r>
            <a:r>
              <a:rPr lang="en-US" sz="2000" dirty="0"/>
              <a:t>, </a:t>
            </a:r>
            <a:r>
              <a:rPr lang="en-US" sz="2000" dirty="0" err="1"/>
              <a:t>Hongliang</a:t>
            </a:r>
            <a:r>
              <a:rPr lang="en-US" sz="2000" dirty="0"/>
              <a:t> Zhang, and Zhu Han, “Energy-Constrained Computation Offloading in Space-Air-Ground Integrated Networks using </a:t>
            </a:r>
            <a:r>
              <a:rPr lang="en-US" sz="2000" dirty="0" err="1"/>
              <a:t>Distributionally</a:t>
            </a:r>
            <a:r>
              <a:rPr lang="en-US" sz="2000" dirty="0"/>
              <a:t> Robust Optimization,” IEEE Transactions on Vehicular Technology (Volume: 70, Issue: 11, Nov. 2021)</a:t>
            </a:r>
            <a:endParaRPr lang="zh-CN" altLang="en-US" sz="2000" b="1" dirty="0">
              <a:solidFill>
                <a:srgbClr val="035F78"/>
              </a:solidFill>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29C6F13D-14B9-499A-9B7C-105AB3F90CB7}"/>
              </a:ext>
            </a:extLst>
          </p:cNvPr>
          <p:cNvPicPr>
            <a:picLocks noChangeAspect="1"/>
          </p:cNvPicPr>
          <p:nvPr/>
        </p:nvPicPr>
        <p:blipFill>
          <a:blip r:embed="rId3"/>
          <a:stretch>
            <a:fillRect/>
          </a:stretch>
        </p:blipFill>
        <p:spPr>
          <a:xfrm>
            <a:off x="549676" y="1107059"/>
            <a:ext cx="4371340" cy="4486275"/>
          </a:xfrm>
          <a:prstGeom prst="rect">
            <a:avLst/>
          </a:prstGeom>
        </p:spPr>
      </p:pic>
      <p:sp>
        <p:nvSpPr>
          <p:cNvPr id="15" name="文本框 14">
            <a:extLst>
              <a:ext uri="{FF2B5EF4-FFF2-40B4-BE49-F238E27FC236}">
                <a16:creationId xmlns:a16="http://schemas.microsoft.com/office/drawing/2014/main" id="{25150096-15A5-4D92-82BE-0387C62FCF48}"/>
              </a:ext>
            </a:extLst>
          </p:cNvPr>
          <p:cNvSpPr txBox="1"/>
          <p:nvPr/>
        </p:nvSpPr>
        <p:spPr>
          <a:xfrm>
            <a:off x="5411219" y="1107059"/>
            <a:ext cx="5668826" cy="4121065"/>
          </a:xfrm>
          <a:prstGeom prst="rect">
            <a:avLst/>
          </a:prstGeom>
          <a:noFill/>
        </p:spPr>
        <p:txBody>
          <a:bodyPr wrap="square" rtlCol="0" anchor="t">
            <a:spAutoFit/>
          </a:bodyPr>
          <a:lstStyle/>
          <a:p>
            <a:pPr marL="0" indent="0">
              <a:lnSpc>
                <a:spcPct val="120000"/>
              </a:lnSpc>
              <a:buFont typeface="Arial" panose="020B0604020202020204" pitchFamily="34" charset="0"/>
              <a:buNone/>
            </a:pPr>
            <a:r>
              <a:rPr lang="en-US" altLang="zh-CN" sz="2000" b="1" dirty="0">
                <a:latin typeface="Arial" panose="020B0604020202020204" pitchFamily="34" charset="0"/>
                <a:cs typeface="Arial" panose="020B0604020202020204" pitchFamily="34" charset="0"/>
                <a:sym typeface="+mn-ea"/>
              </a:rPr>
              <a:t>Space-Air-Ground Integrated Networks:</a:t>
            </a:r>
          </a:p>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IoT devices: request services</a:t>
            </a:r>
          </a:p>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UAV: collect data from IoT devices</a:t>
            </a:r>
          </a:p>
          <a:p>
            <a:pPr marL="800100" lvl="1"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Determine to offload to </a:t>
            </a:r>
            <a:r>
              <a:rPr lang="en-US" altLang="zh-CN" sz="2000" dirty="0">
                <a:solidFill>
                  <a:srgbClr val="C00000"/>
                </a:solidFill>
                <a:latin typeface="Arial" panose="020B0604020202020204" pitchFamily="34" charset="0"/>
                <a:cs typeface="Arial" panose="020B0604020202020204" pitchFamily="34" charset="0"/>
                <a:sym typeface="+mn-ea"/>
              </a:rPr>
              <a:t>a nearby BS </a:t>
            </a:r>
            <a:r>
              <a:rPr lang="en-US" altLang="zh-CN" sz="2000" dirty="0">
                <a:latin typeface="Arial" panose="020B0604020202020204" pitchFamily="34" charset="0"/>
                <a:cs typeface="Arial" panose="020B0604020202020204" pitchFamily="34" charset="0"/>
                <a:sym typeface="+mn-ea"/>
              </a:rPr>
              <a:t>or offload to </a:t>
            </a:r>
            <a:r>
              <a:rPr lang="en-US" altLang="zh-CN" sz="2000" dirty="0">
                <a:solidFill>
                  <a:srgbClr val="C00000"/>
                </a:solidFill>
                <a:latin typeface="Arial" panose="020B0604020202020204" pitchFamily="34" charset="0"/>
                <a:cs typeface="Arial" panose="020B0604020202020204" pitchFamily="34" charset="0"/>
                <a:sym typeface="+mn-ea"/>
              </a:rPr>
              <a:t>a certain satellite </a:t>
            </a:r>
            <a:r>
              <a:rPr lang="en-US" altLang="zh-CN" sz="2000" dirty="0">
                <a:latin typeface="Arial" panose="020B0604020202020204" pitchFamily="34" charset="0"/>
                <a:cs typeface="Arial" panose="020B0604020202020204" pitchFamily="34" charset="0"/>
                <a:sym typeface="+mn-ea"/>
              </a:rPr>
              <a:t>and utilize the cloud server</a:t>
            </a:r>
          </a:p>
          <a:p>
            <a:pPr marL="800100" lvl="1"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Determine the proportion of tasks to offload, and the others will be done by the UAV</a:t>
            </a:r>
          </a:p>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sym typeface="+mn-ea"/>
              </a:rPr>
              <a:t>The task request received by the UAV is </a:t>
            </a:r>
            <a:r>
              <a:rPr lang="en-US" altLang="zh-CN" sz="2000" dirty="0">
                <a:solidFill>
                  <a:srgbClr val="C00000"/>
                </a:solidFill>
                <a:latin typeface="Arial" panose="020B0604020202020204" pitchFamily="34" charset="0"/>
                <a:cs typeface="Arial" panose="020B0604020202020204" pitchFamily="34" charset="0"/>
                <a:sym typeface="+mn-ea"/>
              </a:rPr>
              <a:t>uncertain</a:t>
            </a:r>
          </a:p>
        </p:txBody>
      </p:sp>
    </p:spTree>
    <p:extLst>
      <p:ext uri="{BB962C8B-B14F-4D97-AF65-F5344CB8AC3E}">
        <p14:creationId xmlns:p14="http://schemas.microsoft.com/office/powerpoint/2010/main" val="392238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a:xfrm>
            <a:off x="9375677" y="6384631"/>
            <a:ext cx="2743200" cy="365125"/>
          </a:xfrm>
        </p:spPr>
        <p:txBody>
          <a:bodyPr/>
          <a:lstStyle/>
          <a:p>
            <a:fld id="{4760F0FC-AD0F-4770-B8B3-8B319AEAE5E5}" type="slidenum">
              <a:rPr lang="zh-CN" altLang="en-US" smtClean="0"/>
              <a:pPr/>
              <a:t>3</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Introduction </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1187A09-DAB8-4E9F-9BD9-6DE6B4543EFD}"/>
              </a:ext>
            </a:extLst>
          </p:cNvPr>
          <p:cNvSpPr txBox="1"/>
          <p:nvPr/>
        </p:nvSpPr>
        <p:spPr>
          <a:xfrm>
            <a:off x="622567" y="1071149"/>
            <a:ext cx="10729374"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b="1" dirty="0">
                <a:solidFill>
                  <a:srgbClr val="7030A0"/>
                </a:solidFill>
                <a:latin typeface="Times New Roman" panose="02020603050405020304" pitchFamily="18" charset="0"/>
                <a:cs typeface="Times New Roman" panose="02020603050405020304" pitchFamily="18" charset="0"/>
              </a:rPr>
              <a:t>Optimization under Uncertainty</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8" name="矩形 4">
            <a:extLst>
              <a:ext uri="{FF2B5EF4-FFF2-40B4-BE49-F238E27FC236}">
                <a16:creationId xmlns:a16="http://schemas.microsoft.com/office/drawing/2014/main" id="{02DA4E87-DF91-3F4E-BF28-917603E1A17B}"/>
              </a:ext>
            </a:extLst>
          </p:cNvPr>
          <p:cNvSpPr/>
          <p:nvPr/>
        </p:nvSpPr>
        <p:spPr>
          <a:xfrm>
            <a:off x="622567" y="3544360"/>
            <a:ext cx="10959833" cy="892552"/>
          </a:xfrm>
          <a:prstGeom prst="rect">
            <a:avLst/>
          </a:prstGeom>
        </p:spPr>
        <p:txBody>
          <a:bodyPr wrap="square">
            <a:spAutoFit/>
          </a:bodyPr>
          <a:lstStyle/>
          <a:p>
            <a:r>
              <a:rPr lang="en-US" sz="2600" dirty="0"/>
              <a:t>    Many decision problems in real-world arising in </a:t>
            </a:r>
            <a:r>
              <a:rPr lang="en-US" sz="2600" i="1" dirty="0"/>
              <a:t>engineering </a:t>
            </a:r>
            <a:r>
              <a:rPr lang="en-US" sz="2600" dirty="0"/>
              <a:t>and</a:t>
            </a:r>
            <a:r>
              <a:rPr lang="en-US" sz="2600" i="1" dirty="0"/>
              <a:t> management </a:t>
            </a:r>
            <a:r>
              <a:rPr lang="en-US" sz="2600" dirty="0"/>
              <a:t>have </a:t>
            </a:r>
            <a:r>
              <a:rPr lang="en-US" sz="2600" b="1" i="1" dirty="0">
                <a:solidFill>
                  <a:srgbClr val="FF0000"/>
                </a:solidFill>
              </a:rPr>
              <a:t>uncertain parameters</a:t>
            </a:r>
            <a:r>
              <a:rPr lang="en-US" sz="2600" dirty="0"/>
              <a:t>. </a:t>
            </a:r>
          </a:p>
        </p:txBody>
      </p:sp>
      <p:sp>
        <p:nvSpPr>
          <p:cNvPr id="9" name="矩形 5">
            <a:extLst>
              <a:ext uri="{FF2B5EF4-FFF2-40B4-BE49-F238E27FC236}">
                <a16:creationId xmlns:a16="http://schemas.microsoft.com/office/drawing/2014/main" id="{193512A1-D6CE-C747-BE2D-1CF04BD6F055}"/>
              </a:ext>
            </a:extLst>
          </p:cNvPr>
          <p:cNvSpPr/>
          <p:nvPr/>
        </p:nvSpPr>
        <p:spPr>
          <a:xfrm>
            <a:off x="6303888" y="4471633"/>
            <a:ext cx="3173524" cy="923330"/>
          </a:xfrm>
          <a:prstGeom prst="rect">
            <a:avLst/>
          </a:prstGeom>
          <a:ln>
            <a:solidFill>
              <a:schemeClr val="accent1"/>
            </a:solidFill>
          </a:ln>
        </p:spPr>
        <p:txBody>
          <a:bodyPr wrap="square">
            <a:spAutoFit/>
          </a:bodyPr>
          <a:lstStyle/>
          <a:p>
            <a:r>
              <a:rPr lang="en-US" i="1" dirty="0"/>
              <a:t>Limited observability of data</a:t>
            </a:r>
          </a:p>
          <a:p>
            <a:r>
              <a:rPr lang="en-US" i="1" dirty="0"/>
              <a:t>Noisy measurements</a:t>
            </a:r>
          </a:p>
          <a:p>
            <a:r>
              <a:rPr lang="en-US" i="1" dirty="0"/>
              <a:t>Prediction errors</a:t>
            </a:r>
          </a:p>
        </p:txBody>
      </p:sp>
      <p:sp>
        <p:nvSpPr>
          <p:cNvPr id="10" name="箭头: 圆角右 15">
            <a:extLst>
              <a:ext uri="{FF2B5EF4-FFF2-40B4-BE49-F238E27FC236}">
                <a16:creationId xmlns:a16="http://schemas.microsoft.com/office/drawing/2014/main" id="{FFF18525-979C-1848-8B5E-65AFE6825EBC}"/>
              </a:ext>
            </a:extLst>
          </p:cNvPr>
          <p:cNvSpPr/>
          <p:nvPr/>
        </p:nvSpPr>
        <p:spPr bwMode="auto">
          <a:xfrm flipV="1">
            <a:off x="4740782" y="4471633"/>
            <a:ext cx="1419090" cy="665993"/>
          </a:xfrm>
          <a:prstGeom prst="ben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1" name="矩形 17">
            <a:extLst>
              <a:ext uri="{FF2B5EF4-FFF2-40B4-BE49-F238E27FC236}">
                <a16:creationId xmlns:a16="http://schemas.microsoft.com/office/drawing/2014/main" id="{78C366AB-F406-3E4A-ADCD-FFDE6BE0FFC0}"/>
              </a:ext>
            </a:extLst>
          </p:cNvPr>
          <p:cNvSpPr/>
          <p:nvPr/>
        </p:nvSpPr>
        <p:spPr>
          <a:xfrm>
            <a:off x="622567" y="1961617"/>
            <a:ext cx="10959833" cy="477054"/>
          </a:xfrm>
          <a:prstGeom prst="rect">
            <a:avLst/>
          </a:prstGeom>
        </p:spPr>
        <p:txBody>
          <a:bodyPr wrap="square">
            <a:spAutoFit/>
          </a:bodyPr>
          <a:lstStyle/>
          <a:p>
            <a:pPr algn="just"/>
            <a:r>
              <a:rPr lang="en-US" sz="2500" dirty="0"/>
              <a:t>    In traditional deterministic programming, </a:t>
            </a:r>
            <a:r>
              <a:rPr lang="en-US" sz="2500" b="1" i="1" dirty="0">
                <a:solidFill>
                  <a:srgbClr val="FF0000"/>
                </a:solidFill>
              </a:rPr>
              <a:t>parameters</a:t>
            </a:r>
            <a:r>
              <a:rPr lang="en-US" sz="2500" dirty="0"/>
              <a:t> are all </a:t>
            </a:r>
            <a:r>
              <a:rPr lang="en-US" sz="2500" b="1" i="1" dirty="0">
                <a:solidFill>
                  <a:srgbClr val="FF0000"/>
                </a:solidFill>
              </a:rPr>
              <a:t>determined</a:t>
            </a:r>
            <a:r>
              <a:rPr lang="en-US" sz="2500" dirty="0"/>
              <a:t>.</a:t>
            </a:r>
          </a:p>
        </p:txBody>
      </p:sp>
      <p:grpSp>
        <p:nvGrpSpPr>
          <p:cNvPr id="13" name="组合 22">
            <a:extLst>
              <a:ext uri="{FF2B5EF4-FFF2-40B4-BE49-F238E27FC236}">
                <a16:creationId xmlns:a16="http://schemas.microsoft.com/office/drawing/2014/main" id="{BDE70FD6-61A0-AC4F-8C19-15A99345914E}"/>
              </a:ext>
            </a:extLst>
          </p:cNvPr>
          <p:cNvGrpSpPr/>
          <p:nvPr/>
        </p:nvGrpSpPr>
        <p:grpSpPr>
          <a:xfrm>
            <a:off x="6561832" y="2443453"/>
            <a:ext cx="2016224" cy="1038996"/>
            <a:chOff x="4788024" y="2309462"/>
            <a:chExt cx="2016224" cy="1038996"/>
          </a:xfrm>
        </p:grpSpPr>
        <p:sp>
          <p:nvSpPr>
            <p:cNvPr id="14" name="标注: 上箭头 20">
              <a:extLst>
                <a:ext uri="{FF2B5EF4-FFF2-40B4-BE49-F238E27FC236}">
                  <a16:creationId xmlns:a16="http://schemas.microsoft.com/office/drawing/2014/main" id="{F6AB5531-9B54-1E48-939E-142561209C12}"/>
                </a:ext>
              </a:extLst>
            </p:cNvPr>
            <p:cNvSpPr/>
            <p:nvPr/>
          </p:nvSpPr>
          <p:spPr bwMode="auto">
            <a:xfrm>
              <a:off x="4930006" y="2309462"/>
              <a:ext cx="1719138" cy="1038996"/>
            </a:xfrm>
            <a:prstGeom prst="upArrowCallou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5" name="矩形 21">
              <a:extLst>
                <a:ext uri="{FF2B5EF4-FFF2-40B4-BE49-F238E27FC236}">
                  <a16:creationId xmlns:a16="http://schemas.microsoft.com/office/drawing/2014/main" id="{80587F7C-9BB2-E94F-A42D-67741CA682F4}"/>
                </a:ext>
              </a:extLst>
            </p:cNvPr>
            <p:cNvSpPr/>
            <p:nvPr/>
          </p:nvSpPr>
          <p:spPr>
            <a:xfrm>
              <a:off x="4788024" y="2694192"/>
              <a:ext cx="2016224" cy="646331"/>
            </a:xfrm>
            <a:prstGeom prst="rect">
              <a:avLst/>
            </a:prstGeom>
          </p:spPr>
          <p:txBody>
            <a:bodyPr wrap="square">
              <a:spAutoFit/>
            </a:bodyPr>
            <a:lstStyle/>
            <a:p>
              <a:pPr algn="ctr"/>
              <a:r>
                <a:rPr lang="en-US" i="1" dirty="0"/>
                <a:t>Processing time</a:t>
              </a:r>
            </a:p>
            <a:p>
              <a:pPr algn="ctr"/>
              <a:r>
                <a:rPr lang="en-US" i="1" dirty="0"/>
                <a:t>Shipping time</a:t>
              </a:r>
            </a:p>
          </p:txBody>
        </p:sp>
      </p:grpSp>
      <p:sp>
        <p:nvSpPr>
          <p:cNvPr id="16" name="矩形 23">
            <a:extLst>
              <a:ext uri="{FF2B5EF4-FFF2-40B4-BE49-F238E27FC236}">
                <a16:creationId xmlns:a16="http://schemas.microsoft.com/office/drawing/2014/main" id="{25F0C483-B23F-BD49-B11B-2CB34CF1CF18}"/>
              </a:ext>
            </a:extLst>
          </p:cNvPr>
          <p:cNvSpPr/>
          <p:nvPr/>
        </p:nvSpPr>
        <p:spPr>
          <a:xfrm>
            <a:off x="4888105" y="4514447"/>
            <a:ext cx="1415783" cy="369332"/>
          </a:xfrm>
          <a:prstGeom prst="rect">
            <a:avLst/>
          </a:prstGeom>
          <a:ln>
            <a:noFill/>
          </a:ln>
        </p:spPr>
        <p:txBody>
          <a:bodyPr wrap="square">
            <a:spAutoFit/>
          </a:bodyPr>
          <a:lstStyle/>
          <a:p>
            <a:r>
              <a:rPr lang="en-US" dirty="0"/>
              <a:t>result from</a:t>
            </a:r>
          </a:p>
        </p:txBody>
      </p:sp>
    </p:spTree>
    <p:extLst>
      <p:ext uri="{BB962C8B-B14F-4D97-AF65-F5344CB8AC3E}">
        <p14:creationId xmlns:p14="http://schemas.microsoft.com/office/powerpoint/2010/main" val="2585549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30</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Computation Offloading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DABB55A4-A4B5-41F7-A73B-78C78F9925E5}"/>
              </a:ext>
            </a:extLst>
          </p:cNvPr>
          <p:cNvSpPr txBox="1"/>
          <p:nvPr/>
        </p:nvSpPr>
        <p:spPr>
          <a:xfrm>
            <a:off x="536099" y="1075957"/>
            <a:ext cx="8790940" cy="368300"/>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The channel between the UAV </a:t>
            </a:r>
            <a:r>
              <a:rPr lang="zh-CN" altLang="en-US" i="1" dirty="0">
                <a:latin typeface="Arial" panose="020B0604020202020204" pitchFamily="34" charset="0"/>
                <a:cs typeface="Arial" panose="020B0604020202020204" pitchFamily="34" charset="0"/>
              </a:rPr>
              <a:t>u</a:t>
            </a:r>
            <a:r>
              <a:rPr lang="zh-CN" altLang="en-US" dirty="0">
                <a:latin typeface="Arial" panose="020B0604020202020204" pitchFamily="34" charset="0"/>
                <a:cs typeface="Arial" panose="020B0604020202020204" pitchFamily="34" charset="0"/>
              </a:rPr>
              <a:t> and the BS </a:t>
            </a:r>
            <a:r>
              <a:rPr lang="zh-CN" altLang="en-US" i="1" dirty="0">
                <a:latin typeface="Arial" panose="020B0604020202020204" pitchFamily="34" charset="0"/>
                <a:cs typeface="Arial" panose="020B0604020202020204" pitchFamily="34" charset="0"/>
              </a:rPr>
              <a:t>b</a:t>
            </a:r>
            <a:r>
              <a:rPr lang="zh-CN" altLang="en-US" dirty="0">
                <a:latin typeface="Arial" panose="020B0604020202020204" pitchFamily="34" charset="0"/>
                <a:cs typeface="Arial" panose="020B0604020202020204" pitchFamily="34" charset="0"/>
              </a:rPr>
              <a:t> works in the </a:t>
            </a:r>
            <a:r>
              <a:rPr lang="zh-CN" altLang="en-US" dirty="0">
                <a:solidFill>
                  <a:srgbClr val="FF0000"/>
                </a:solidFill>
                <a:latin typeface="Arial" panose="020B0604020202020204" pitchFamily="34" charset="0"/>
                <a:cs typeface="Arial" panose="020B0604020202020204" pitchFamily="34" charset="0"/>
              </a:rPr>
              <a:t>C-band</a:t>
            </a:r>
            <a:r>
              <a:rPr lang="zh-CN" altLang="en-US" dirty="0">
                <a:latin typeface="Arial" panose="020B0604020202020204" pitchFamily="34" charset="0"/>
                <a:cs typeface="Arial" panose="020B0604020202020204" pitchFamily="34" charset="0"/>
              </a:rPr>
              <a:t> at the time slot </a:t>
            </a:r>
            <a:r>
              <a:rPr lang="zh-CN" altLang="en-US" i="1" dirty="0">
                <a:latin typeface="Arial" panose="020B0604020202020204" pitchFamily="34" charset="0"/>
                <a:cs typeface="Arial" panose="020B0604020202020204" pitchFamily="34" charset="0"/>
              </a:rPr>
              <a:t>t </a:t>
            </a:r>
            <a:r>
              <a:rPr lang="en-US" altLang="zh-CN" dirty="0">
                <a:latin typeface="Arial" panose="020B0604020202020204" pitchFamily="34" charset="0"/>
                <a:cs typeface="Arial" panose="020B0604020202020204" pitchFamily="34" charset="0"/>
              </a:rPr>
              <a:t>:</a:t>
            </a:r>
          </a:p>
        </p:txBody>
      </p:sp>
      <p:pic>
        <p:nvPicPr>
          <p:cNvPr id="31" name="图片 30">
            <a:extLst>
              <a:ext uri="{FF2B5EF4-FFF2-40B4-BE49-F238E27FC236}">
                <a16:creationId xmlns:a16="http://schemas.microsoft.com/office/drawing/2014/main" id="{32359335-25B3-4594-BA69-3C6123FA3EF1}"/>
              </a:ext>
            </a:extLst>
          </p:cNvPr>
          <p:cNvPicPr>
            <a:picLocks noChangeAspect="1"/>
          </p:cNvPicPr>
          <p:nvPr/>
        </p:nvPicPr>
        <p:blipFill>
          <a:blip r:embed="rId3"/>
          <a:stretch>
            <a:fillRect/>
          </a:stretch>
        </p:blipFill>
        <p:spPr>
          <a:xfrm>
            <a:off x="3495834" y="1544587"/>
            <a:ext cx="2982595" cy="408305"/>
          </a:xfrm>
          <a:prstGeom prst="rect">
            <a:avLst/>
          </a:prstGeom>
        </p:spPr>
      </p:pic>
      <p:pic>
        <p:nvPicPr>
          <p:cNvPr id="32" name="图片 31">
            <a:extLst>
              <a:ext uri="{FF2B5EF4-FFF2-40B4-BE49-F238E27FC236}">
                <a16:creationId xmlns:a16="http://schemas.microsoft.com/office/drawing/2014/main" id="{75AEEE24-54C3-4431-AFF6-7FC0F9AFD4A6}"/>
              </a:ext>
            </a:extLst>
          </p:cNvPr>
          <p:cNvPicPr>
            <a:picLocks noChangeAspect="1"/>
          </p:cNvPicPr>
          <p:nvPr/>
        </p:nvPicPr>
        <p:blipFill>
          <a:blip r:embed="rId4"/>
          <a:stretch>
            <a:fillRect/>
          </a:stretch>
        </p:blipFill>
        <p:spPr>
          <a:xfrm>
            <a:off x="2706529" y="2303412"/>
            <a:ext cx="1512570" cy="273050"/>
          </a:xfrm>
          <a:prstGeom prst="rect">
            <a:avLst/>
          </a:prstGeom>
        </p:spPr>
      </p:pic>
      <p:sp>
        <p:nvSpPr>
          <p:cNvPr id="33" name="文本框 32">
            <a:extLst>
              <a:ext uri="{FF2B5EF4-FFF2-40B4-BE49-F238E27FC236}">
                <a16:creationId xmlns:a16="http://schemas.microsoft.com/office/drawing/2014/main" id="{4C176F9B-D3CF-4676-8088-F5233B8A4F54}"/>
              </a:ext>
            </a:extLst>
          </p:cNvPr>
          <p:cNvSpPr txBox="1"/>
          <p:nvPr/>
        </p:nvSpPr>
        <p:spPr>
          <a:xfrm>
            <a:off x="4413171" y="2262981"/>
            <a:ext cx="1661636" cy="369332"/>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shadow fading</a:t>
            </a:r>
          </a:p>
        </p:txBody>
      </p:sp>
      <p:sp>
        <p:nvSpPr>
          <p:cNvPr id="34" name="文本框 33">
            <a:extLst>
              <a:ext uri="{FF2B5EF4-FFF2-40B4-BE49-F238E27FC236}">
                <a16:creationId xmlns:a16="http://schemas.microsoft.com/office/drawing/2014/main" id="{31A10309-B53C-4EB8-8408-248A6CC443B4}"/>
              </a:ext>
            </a:extLst>
          </p:cNvPr>
          <p:cNvSpPr txBox="1"/>
          <p:nvPr/>
        </p:nvSpPr>
        <p:spPr>
          <a:xfrm>
            <a:off x="6177431" y="2249989"/>
            <a:ext cx="2293620" cy="368300"/>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 large-scale pathloss</a:t>
            </a:r>
          </a:p>
        </p:txBody>
      </p:sp>
      <p:pic>
        <p:nvPicPr>
          <p:cNvPr id="35" name="图片 34">
            <a:extLst>
              <a:ext uri="{FF2B5EF4-FFF2-40B4-BE49-F238E27FC236}">
                <a16:creationId xmlns:a16="http://schemas.microsoft.com/office/drawing/2014/main" id="{58B8C339-12BC-44EA-96F5-9F04E6E4DE55}"/>
              </a:ext>
            </a:extLst>
          </p:cNvPr>
          <p:cNvPicPr>
            <a:picLocks noChangeAspect="1"/>
          </p:cNvPicPr>
          <p:nvPr/>
        </p:nvPicPr>
        <p:blipFill>
          <a:blip r:embed="rId5"/>
          <a:stretch>
            <a:fillRect/>
          </a:stretch>
        </p:blipFill>
        <p:spPr>
          <a:xfrm>
            <a:off x="1030665" y="2778392"/>
            <a:ext cx="3511550" cy="635000"/>
          </a:xfrm>
          <a:prstGeom prst="rect">
            <a:avLst/>
          </a:prstGeom>
        </p:spPr>
      </p:pic>
      <p:pic>
        <p:nvPicPr>
          <p:cNvPr id="36" name="图片 35">
            <a:extLst>
              <a:ext uri="{FF2B5EF4-FFF2-40B4-BE49-F238E27FC236}">
                <a16:creationId xmlns:a16="http://schemas.microsoft.com/office/drawing/2014/main" id="{D2F482B7-464C-40B6-8AE7-83AC5F6DEA38}"/>
              </a:ext>
            </a:extLst>
          </p:cNvPr>
          <p:cNvPicPr>
            <a:picLocks noChangeAspect="1"/>
          </p:cNvPicPr>
          <p:nvPr/>
        </p:nvPicPr>
        <p:blipFill>
          <a:blip r:embed="rId6"/>
          <a:stretch>
            <a:fillRect/>
          </a:stretch>
        </p:blipFill>
        <p:spPr>
          <a:xfrm>
            <a:off x="6694063" y="2778392"/>
            <a:ext cx="3511550" cy="635000"/>
          </a:xfrm>
          <a:prstGeom prst="rect">
            <a:avLst/>
          </a:prstGeom>
        </p:spPr>
      </p:pic>
      <p:pic>
        <p:nvPicPr>
          <p:cNvPr id="37" name="图片 36">
            <a:extLst>
              <a:ext uri="{FF2B5EF4-FFF2-40B4-BE49-F238E27FC236}">
                <a16:creationId xmlns:a16="http://schemas.microsoft.com/office/drawing/2014/main" id="{61136B65-B1DB-403C-80AE-6EB2EC18F02A}"/>
              </a:ext>
            </a:extLst>
          </p:cNvPr>
          <p:cNvPicPr>
            <a:picLocks noChangeAspect="1"/>
          </p:cNvPicPr>
          <p:nvPr/>
        </p:nvPicPr>
        <p:blipFill>
          <a:blip r:embed="rId7"/>
          <a:stretch>
            <a:fillRect/>
          </a:stretch>
        </p:blipFill>
        <p:spPr>
          <a:xfrm>
            <a:off x="1131729" y="3908527"/>
            <a:ext cx="4112260" cy="706755"/>
          </a:xfrm>
          <a:prstGeom prst="rect">
            <a:avLst/>
          </a:prstGeom>
        </p:spPr>
      </p:pic>
      <p:sp>
        <p:nvSpPr>
          <p:cNvPr id="38" name="文本框 37">
            <a:extLst>
              <a:ext uri="{FF2B5EF4-FFF2-40B4-BE49-F238E27FC236}">
                <a16:creationId xmlns:a16="http://schemas.microsoft.com/office/drawing/2014/main" id="{3D020A34-5B31-4438-8DF6-1E55A7F3709B}"/>
              </a:ext>
            </a:extLst>
          </p:cNvPr>
          <p:cNvSpPr txBox="1"/>
          <p:nvPr/>
        </p:nvSpPr>
        <p:spPr>
          <a:xfrm>
            <a:off x="536099" y="3480702"/>
            <a:ext cx="8790305" cy="368300"/>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sym typeface="+mn-ea"/>
              </a:rPr>
              <a:t>The channel between the UAV </a:t>
            </a:r>
            <a:r>
              <a:rPr lang="zh-CN" altLang="en-US" i="1" dirty="0">
                <a:latin typeface="Arial" panose="020B0604020202020204" pitchFamily="34" charset="0"/>
                <a:cs typeface="Arial" panose="020B0604020202020204" pitchFamily="34" charset="0"/>
                <a:sym typeface="+mn-ea"/>
              </a:rPr>
              <a:t>u</a:t>
            </a:r>
            <a:r>
              <a:rPr lang="zh-CN" altLang="en-US" dirty="0">
                <a:latin typeface="Arial" panose="020B0604020202020204" pitchFamily="34" charset="0"/>
                <a:cs typeface="Arial" panose="020B0604020202020204" pitchFamily="34" charset="0"/>
                <a:sym typeface="+mn-ea"/>
              </a:rPr>
              <a:t> and the </a:t>
            </a:r>
            <a:r>
              <a:rPr lang="en-US" altLang="zh-CN" dirty="0">
                <a:latin typeface="Arial" panose="020B0604020202020204" pitchFamily="34" charset="0"/>
                <a:cs typeface="Arial" panose="020B0604020202020204" pitchFamily="34" charset="0"/>
                <a:sym typeface="+mn-ea"/>
              </a:rPr>
              <a:t>satellite</a:t>
            </a:r>
            <a:r>
              <a:rPr lang="zh-CN" altLang="en-US" dirty="0">
                <a:latin typeface="Arial" panose="020B0604020202020204" pitchFamily="34" charset="0"/>
                <a:cs typeface="Arial" panose="020B0604020202020204" pitchFamily="34" charset="0"/>
                <a:sym typeface="+mn-ea"/>
              </a:rPr>
              <a:t> </a:t>
            </a:r>
            <a:r>
              <a:rPr lang="en-US" altLang="zh-CN" i="1" dirty="0">
                <a:latin typeface="Arial" panose="020B0604020202020204" pitchFamily="34" charset="0"/>
                <a:cs typeface="Arial" panose="020B0604020202020204" pitchFamily="34" charset="0"/>
                <a:sym typeface="+mn-ea"/>
              </a:rPr>
              <a:t>s</a:t>
            </a:r>
            <a:r>
              <a:rPr lang="zh-CN" altLang="en-US" dirty="0">
                <a:latin typeface="Arial" panose="020B0604020202020204" pitchFamily="34" charset="0"/>
                <a:cs typeface="Arial" panose="020B0604020202020204" pitchFamily="34" charset="0"/>
                <a:sym typeface="+mn-ea"/>
              </a:rPr>
              <a:t> works in the</a:t>
            </a:r>
            <a:r>
              <a:rPr lang="zh-CN" altLang="en-US" dirty="0">
                <a:solidFill>
                  <a:srgbClr val="FF0000"/>
                </a:solidFill>
                <a:latin typeface="Arial" panose="020B0604020202020204" pitchFamily="34" charset="0"/>
                <a:cs typeface="Arial" panose="020B0604020202020204" pitchFamily="34" charset="0"/>
                <a:sym typeface="+mn-ea"/>
              </a:rPr>
              <a:t> </a:t>
            </a:r>
            <a:r>
              <a:rPr lang="en-US" altLang="zh-CN" dirty="0">
                <a:solidFill>
                  <a:srgbClr val="FF0000"/>
                </a:solidFill>
                <a:latin typeface="Arial" panose="020B0604020202020204" pitchFamily="34" charset="0"/>
                <a:cs typeface="Arial" panose="020B0604020202020204" pitchFamily="34" charset="0"/>
                <a:sym typeface="+mn-ea"/>
              </a:rPr>
              <a:t>Ka</a:t>
            </a:r>
            <a:r>
              <a:rPr lang="zh-CN" altLang="en-US" dirty="0">
                <a:solidFill>
                  <a:srgbClr val="FF0000"/>
                </a:solidFill>
                <a:latin typeface="Arial" panose="020B0604020202020204" pitchFamily="34" charset="0"/>
                <a:cs typeface="Arial" panose="020B0604020202020204" pitchFamily="34" charset="0"/>
                <a:sym typeface="+mn-ea"/>
              </a:rPr>
              <a:t>-band</a:t>
            </a:r>
            <a:r>
              <a:rPr lang="en-US" altLang="zh-CN" dirty="0">
                <a:solidFill>
                  <a:srgbClr val="FF0000"/>
                </a:solidFill>
                <a:latin typeface="Arial" panose="020B0604020202020204" pitchFamily="34" charset="0"/>
                <a:cs typeface="Arial" panose="020B0604020202020204" pitchFamily="34" charset="0"/>
                <a:sym typeface="+mn-ea"/>
              </a:rPr>
              <a:t>:</a:t>
            </a:r>
          </a:p>
        </p:txBody>
      </p:sp>
      <p:pic>
        <p:nvPicPr>
          <p:cNvPr id="39" name="图片 38">
            <a:extLst>
              <a:ext uri="{FF2B5EF4-FFF2-40B4-BE49-F238E27FC236}">
                <a16:creationId xmlns:a16="http://schemas.microsoft.com/office/drawing/2014/main" id="{4A6C9D7A-A3DA-47F8-B3DD-714CB1493996}"/>
              </a:ext>
            </a:extLst>
          </p:cNvPr>
          <p:cNvPicPr>
            <a:picLocks noChangeAspect="1"/>
          </p:cNvPicPr>
          <p:nvPr/>
        </p:nvPicPr>
        <p:blipFill>
          <a:blip r:embed="rId8"/>
          <a:stretch>
            <a:fillRect/>
          </a:stretch>
        </p:blipFill>
        <p:spPr>
          <a:xfrm>
            <a:off x="6438567" y="4050132"/>
            <a:ext cx="3177540" cy="423545"/>
          </a:xfrm>
          <a:prstGeom prst="rect">
            <a:avLst/>
          </a:prstGeom>
        </p:spPr>
      </p:pic>
      <p:pic>
        <p:nvPicPr>
          <p:cNvPr id="40" name="图片 39">
            <a:extLst>
              <a:ext uri="{FF2B5EF4-FFF2-40B4-BE49-F238E27FC236}">
                <a16:creationId xmlns:a16="http://schemas.microsoft.com/office/drawing/2014/main" id="{21C71FB6-C22E-4050-A9CE-8814415DB7C1}"/>
              </a:ext>
            </a:extLst>
          </p:cNvPr>
          <p:cNvPicPr>
            <a:picLocks noChangeAspect="1"/>
          </p:cNvPicPr>
          <p:nvPr/>
        </p:nvPicPr>
        <p:blipFill>
          <a:blip r:embed="rId9"/>
          <a:stretch>
            <a:fillRect/>
          </a:stretch>
        </p:blipFill>
        <p:spPr>
          <a:xfrm>
            <a:off x="1052047" y="5658757"/>
            <a:ext cx="3689350" cy="622935"/>
          </a:xfrm>
          <a:prstGeom prst="rect">
            <a:avLst/>
          </a:prstGeom>
        </p:spPr>
      </p:pic>
      <p:pic>
        <p:nvPicPr>
          <p:cNvPr id="41" name="图片 40">
            <a:extLst>
              <a:ext uri="{FF2B5EF4-FFF2-40B4-BE49-F238E27FC236}">
                <a16:creationId xmlns:a16="http://schemas.microsoft.com/office/drawing/2014/main" id="{2CEC19DB-F81F-447E-9EFD-02A122D9CF42}"/>
              </a:ext>
            </a:extLst>
          </p:cNvPr>
          <p:cNvPicPr>
            <a:picLocks noChangeAspect="1"/>
          </p:cNvPicPr>
          <p:nvPr/>
        </p:nvPicPr>
        <p:blipFill>
          <a:blip r:embed="rId10"/>
          <a:stretch>
            <a:fillRect/>
          </a:stretch>
        </p:blipFill>
        <p:spPr>
          <a:xfrm>
            <a:off x="6904514" y="5651674"/>
            <a:ext cx="3690620" cy="622935"/>
          </a:xfrm>
          <a:prstGeom prst="rect">
            <a:avLst/>
          </a:prstGeom>
        </p:spPr>
      </p:pic>
      <p:sp>
        <p:nvSpPr>
          <p:cNvPr id="42" name="文本框 41">
            <a:extLst>
              <a:ext uri="{FF2B5EF4-FFF2-40B4-BE49-F238E27FC236}">
                <a16:creationId xmlns:a16="http://schemas.microsoft.com/office/drawing/2014/main" id="{0E9FCE86-9BD0-4292-A158-A1F15873B733}"/>
              </a:ext>
            </a:extLst>
          </p:cNvPr>
          <p:cNvSpPr txBox="1"/>
          <p:nvPr/>
        </p:nvSpPr>
        <p:spPr>
          <a:xfrm>
            <a:off x="1590835" y="5026127"/>
            <a:ext cx="1667510" cy="369332"/>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Rician factor</a:t>
            </a:r>
          </a:p>
        </p:txBody>
      </p:sp>
      <p:sp>
        <p:nvSpPr>
          <p:cNvPr id="43" name="文本框 42">
            <a:extLst>
              <a:ext uri="{FF2B5EF4-FFF2-40B4-BE49-F238E27FC236}">
                <a16:creationId xmlns:a16="http://schemas.microsoft.com/office/drawing/2014/main" id="{1DA686A5-6C77-44FB-B671-AEABB8EFADC2}"/>
              </a:ext>
            </a:extLst>
          </p:cNvPr>
          <p:cNvSpPr txBox="1"/>
          <p:nvPr/>
        </p:nvSpPr>
        <p:spPr>
          <a:xfrm>
            <a:off x="8449838" y="4710532"/>
            <a:ext cx="2647713" cy="369332"/>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wavelength of Ka-band</a:t>
            </a:r>
          </a:p>
        </p:txBody>
      </p:sp>
      <p:pic>
        <p:nvPicPr>
          <p:cNvPr id="44" name="图片 43">
            <a:extLst>
              <a:ext uri="{FF2B5EF4-FFF2-40B4-BE49-F238E27FC236}">
                <a16:creationId xmlns:a16="http://schemas.microsoft.com/office/drawing/2014/main" id="{FA269203-B205-4597-8132-A178915D4F81}"/>
              </a:ext>
            </a:extLst>
          </p:cNvPr>
          <p:cNvPicPr>
            <a:picLocks noChangeAspect="1"/>
          </p:cNvPicPr>
          <p:nvPr/>
        </p:nvPicPr>
        <p:blipFill>
          <a:blip r:embed="rId11"/>
          <a:stretch>
            <a:fillRect/>
          </a:stretch>
        </p:blipFill>
        <p:spPr>
          <a:xfrm>
            <a:off x="4168299" y="5065753"/>
            <a:ext cx="1550670" cy="290195"/>
          </a:xfrm>
          <a:prstGeom prst="rect">
            <a:avLst/>
          </a:prstGeom>
        </p:spPr>
      </p:pic>
      <p:cxnSp>
        <p:nvCxnSpPr>
          <p:cNvPr id="45" name="直接箭头连接符 44">
            <a:extLst>
              <a:ext uri="{FF2B5EF4-FFF2-40B4-BE49-F238E27FC236}">
                <a16:creationId xmlns:a16="http://schemas.microsoft.com/office/drawing/2014/main" id="{81AE8833-95BB-4943-814F-976E3FD7E885}"/>
              </a:ext>
            </a:extLst>
          </p:cNvPr>
          <p:cNvCxnSpPr/>
          <p:nvPr/>
        </p:nvCxnSpPr>
        <p:spPr>
          <a:xfrm flipH="1">
            <a:off x="3618389" y="1939557"/>
            <a:ext cx="936625" cy="288290"/>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cxnSp>
        <p:nvCxnSpPr>
          <p:cNvPr id="46" name="直接箭头连接符 45">
            <a:extLst>
              <a:ext uri="{FF2B5EF4-FFF2-40B4-BE49-F238E27FC236}">
                <a16:creationId xmlns:a16="http://schemas.microsoft.com/office/drawing/2014/main" id="{F20423DC-ACEB-4233-AF80-AF1FAE2E05B1}"/>
              </a:ext>
            </a:extLst>
          </p:cNvPr>
          <p:cNvCxnSpPr/>
          <p:nvPr/>
        </p:nvCxnSpPr>
        <p:spPr>
          <a:xfrm>
            <a:off x="4840764" y="1939557"/>
            <a:ext cx="0" cy="288290"/>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cxnSp>
        <p:nvCxnSpPr>
          <p:cNvPr id="47" name="直接箭头连接符 46">
            <a:extLst>
              <a:ext uri="{FF2B5EF4-FFF2-40B4-BE49-F238E27FC236}">
                <a16:creationId xmlns:a16="http://schemas.microsoft.com/office/drawing/2014/main" id="{4792E734-7276-4468-9C75-72CF0697FDE7}"/>
              </a:ext>
            </a:extLst>
          </p:cNvPr>
          <p:cNvCxnSpPr/>
          <p:nvPr/>
        </p:nvCxnSpPr>
        <p:spPr>
          <a:xfrm>
            <a:off x="5634514" y="1939557"/>
            <a:ext cx="936625" cy="360045"/>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sp>
        <p:nvSpPr>
          <p:cNvPr id="48" name="矩形 47">
            <a:extLst>
              <a:ext uri="{FF2B5EF4-FFF2-40B4-BE49-F238E27FC236}">
                <a16:creationId xmlns:a16="http://schemas.microsoft.com/office/drawing/2014/main" id="{93B5F464-B2FE-40D1-81D3-B20BC735B236}"/>
              </a:ext>
            </a:extLst>
          </p:cNvPr>
          <p:cNvSpPr/>
          <p:nvPr/>
        </p:nvSpPr>
        <p:spPr>
          <a:xfrm>
            <a:off x="3294440" y="2762517"/>
            <a:ext cx="408940" cy="287655"/>
          </a:xfrm>
          <a:prstGeom prst="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p:txBody>
      </p:sp>
      <p:sp>
        <p:nvSpPr>
          <p:cNvPr id="49" name="矩形 48">
            <a:extLst>
              <a:ext uri="{FF2B5EF4-FFF2-40B4-BE49-F238E27FC236}">
                <a16:creationId xmlns:a16="http://schemas.microsoft.com/office/drawing/2014/main" id="{B7174A28-3517-43BE-9912-CDFA272B3D0B}"/>
              </a:ext>
            </a:extLst>
          </p:cNvPr>
          <p:cNvSpPr/>
          <p:nvPr/>
        </p:nvSpPr>
        <p:spPr>
          <a:xfrm>
            <a:off x="8902593" y="2762517"/>
            <a:ext cx="433070" cy="287655"/>
          </a:xfrm>
          <a:prstGeom prst="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p:txBody>
      </p:sp>
      <p:cxnSp>
        <p:nvCxnSpPr>
          <p:cNvPr id="50" name="直接箭头连接符 49">
            <a:extLst>
              <a:ext uri="{FF2B5EF4-FFF2-40B4-BE49-F238E27FC236}">
                <a16:creationId xmlns:a16="http://schemas.microsoft.com/office/drawing/2014/main" id="{B14766BC-2690-4F39-BDF6-DDA2509A8415}"/>
              </a:ext>
            </a:extLst>
          </p:cNvPr>
          <p:cNvCxnSpPr/>
          <p:nvPr/>
        </p:nvCxnSpPr>
        <p:spPr>
          <a:xfrm>
            <a:off x="2459514" y="4566387"/>
            <a:ext cx="0" cy="288290"/>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sp>
        <p:nvSpPr>
          <p:cNvPr id="51" name="矩形 50">
            <a:extLst>
              <a:ext uri="{FF2B5EF4-FFF2-40B4-BE49-F238E27FC236}">
                <a16:creationId xmlns:a16="http://schemas.microsoft.com/office/drawing/2014/main" id="{09BFB502-A7D2-461D-80EA-BDCE0984599A}"/>
              </a:ext>
            </a:extLst>
          </p:cNvPr>
          <p:cNvSpPr/>
          <p:nvPr/>
        </p:nvSpPr>
        <p:spPr>
          <a:xfrm>
            <a:off x="2524284" y="4050132"/>
            <a:ext cx="401320" cy="407035"/>
          </a:xfrm>
          <a:prstGeom prst="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p:txBody>
      </p:sp>
      <p:sp>
        <p:nvSpPr>
          <p:cNvPr id="52" name="矩形 51">
            <a:extLst>
              <a:ext uri="{FF2B5EF4-FFF2-40B4-BE49-F238E27FC236}">
                <a16:creationId xmlns:a16="http://schemas.microsoft.com/office/drawing/2014/main" id="{1155E618-2768-4E97-9E57-D4D02760115D}"/>
              </a:ext>
            </a:extLst>
          </p:cNvPr>
          <p:cNvSpPr/>
          <p:nvPr/>
        </p:nvSpPr>
        <p:spPr>
          <a:xfrm>
            <a:off x="3906044" y="3908527"/>
            <a:ext cx="1265555" cy="570865"/>
          </a:xfrm>
          <a:prstGeom prst="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p:txBody>
      </p:sp>
      <p:cxnSp>
        <p:nvCxnSpPr>
          <p:cNvPr id="53" name="直接箭头连接符 52">
            <a:extLst>
              <a:ext uri="{FF2B5EF4-FFF2-40B4-BE49-F238E27FC236}">
                <a16:creationId xmlns:a16="http://schemas.microsoft.com/office/drawing/2014/main" id="{011E4064-B2C8-4397-8394-97FEFB984B2B}"/>
              </a:ext>
            </a:extLst>
          </p:cNvPr>
          <p:cNvCxnSpPr>
            <a:endCxn id="44" idx="0"/>
          </p:cNvCxnSpPr>
          <p:nvPr/>
        </p:nvCxnSpPr>
        <p:spPr>
          <a:xfrm flipH="1">
            <a:off x="4943634" y="4534258"/>
            <a:ext cx="41910" cy="531495"/>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cxnSp>
        <p:nvCxnSpPr>
          <p:cNvPr id="54" name="直接箭头连接符 53">
            <a:extLst>
              <a:ext uri="{FF2B5EF4-FFF2-40B4-BE49-F238E27FC236}">
                <a16:creationId xmlns:a16="http://schemas.microsoft.com/office/drawing/2014/main" id="{4631D0FF-0B0F-42C6-9C30-0AF30476610F}"/>
              </a:ext>
            </a:extLst>
          </p:cNvPr>
          <p:cNvCxnSpPr/>
          <p:nvPr/>
        </p:nvCxnSpPr>
        <p:spPr>
          <a:xfrm>
            <a:off x="9046512" y="4350487"/>
            <a:ext cx="0" cy="215900"/>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cxnSp>
        <p:nvCxnSpPr>
          <p:cNvPr id="55" name="直接箭头连接符 54">
            <a:extLst>
              <a:ext uri="{FF2B5EF4-FFF2-40B4-BE49-F238E27FC236}">
                <a16:creationId xmlns:a16="http://schemas.microsoft.com/office/drawing/2014/main" id="{86B17DDA-A5F2-48C5-BD7B-6547836895F2}"/>
              </a:ext>
            </a:extLst>
          </p:cNvPr>
          <p:cNvCxnSpPr>
            <a:cxnSpLocks/>
          </p:cNvCxnSpPr>
          <p:nvPr/>
        </p:nvCxnSpPr>
        <p:spPr>
          <a:xfrm flipH="1">
            <a:off x="3595163" y="6134932"/>
            <a:ext cx="155575" cy="410058"/>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sp>
        <p:nvSpPr>
          <p:cNvPr id="56" name="文本框 55">
            <a:extLst>
              <a:ext uri="{FF2B5EF4-FFF2-40B4-BE49-F238E27FC236}">
                <a16:creationId xmlns:a16="http://schemas.microsoft.com/office/drawing/2014/main" id="{7454415F-9B4E-449B-B773-FFF877B95160}"/>
              </a:ext>
            </a:extLst>
          </p:cNvPr>
          <p:cNvSpPr txBox="1"/>
          <p:nvPr/>
        </p:nvSpPr>
        <p:spPr>
          <a:xfrm>
            <a:off x="3025460" y="6437518"/>
            <a:ext cx="2129790" cy="369332"/>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antenna gain</a:t>
            </a:r>
          </a:p>
        </p:txBody>
      </p:sp>
      <p:cxnSp>
        <p:nvCxnSpPr>
          <p:cNvPr id="57" name="直接箭头连接符 56">
            <a:extLst>
              <a:ext uri="{FF2B5EF4-FFF2-40B4-BE49-F238E27FC236}">
                <a16:creationId xmlns:a16="http://schemas.microsoft.com/office/drawing/2014/main" id="{A92F441B-4D8C-406E-A694-9FFD7E8B9366}"/>
              </a:ext>
            </a:extLst>
          </p:cNvPr>
          <p:cNvCxnSpPr/>
          <p:nvPr/>
        </p:nvCxnSpPr>
        <p:spPr>
          <a:xfrm>
            <a:off x="2730024" y="4478122"/>
            <a:ext cx="240665" cy="186055"/>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sp>
        <p:nvSpPr>
          <p:cNvPr id="58" name="文本框 57">
            <a:extLst>
              <a:ext uri="{FF2B5EF4-FFF2-40B4-BE49-F238E27FC236}">
                <a16:creationId xmlns:a16="http://schemas.microsoft.com/office/drawing/2014/main" id="{11A9EC57-5271-40CE-AC58-AC571C1B59F0}"/>
              </a:ext>
            </a:extLst>
          </p:cNvPr>
          <p:cNvSpPr txBox="1"/>
          <p:nvPr/>
        </p:nvSpPr>
        <p:spPr>
          <a:xfrm>
            <a:off x="2712244" y="4617187"/>
            <a:ext cx="633095" cy="368300"/>
          </a:xfrm>
          <a:prstGeom prst="rect">
            <a:avLst/>
          </a:prstGeom>
          <a:noFill/>
        </p:spPr>
        <p:txBody>
          <a:bodyPr wrap="square" rtlCol="0" anchor="t">
            <a:spAutoFit/>
          </a:bodyPr>
          <a:lstStyle/>
          <a:p>
            <a:r>
              <a:rPr lang="zh-CN" altLang="en-US" b="1">
                <a:latin typeface="Arial" panose="020B0604020202020204" pitchFamily="34" charset="0"/>
                <a:cs typeface="Arial" panose="020B0604020202020204" pitchFamily="34" charset="0"/>
              </a:rPr>
              <a:t>LoS</a:t>
            </a:r>
          </a:p>
        </p:txBody>
      </p:sp>
      <p:sp>
        <p:nvSpPr>
          <p:cNvPr id="59" name="文本框 58">
            <a:extLst>
              <a:ext uri="{FF2B5EF4-FFF2-40B4-BE49-F238E27FC236}">
                <a16:creationId xmlns:a16="http://schemas.microsoft.com/office/drawing/2014/main" id="{3A33B7D3-CE31-456D-97E5-AD8ACF9AD5B0}"/>
              </a:ext>
            </a:extLst>
          </p:cNvPr>
          <p:cNvSpPr txBox="1"/>
          <p:nvPr/>
        </p:nvSpPr>
        <p:spPr>
          <a:xfrm>
            <a:off x="3819049" y="4566387"/>
            <a:ext cx="793115" cy="368300"/>
          </a:xfrm>
          <a:prstGeom prst="rect">
            <a:avLst/>
          </a:prstGeom>
          <a:noFill/>
        </p:spPr>
        <p:txBody>
          <a:bodyPr wrap="square" rtlCol="0" anchor="t">
            <a:spAutoFit/>
          </a:bodyPr>
          <a:lstStyle/>
          <a:p>
            <a:r>
              <a:rPr lang="en-US" altLang="zh-CN" b="1">
                <a:latin typeface="Arial" panose="020B0604020202020204" pitchFamily="34" charset="0"/>
                <a:cs typeface="Arial" panose="020B0604020202020204" pitchFamily="34" charset="0"/>
              </a:rPr>
              <a:t>N</a:t>
            </a:r>
            <a:r>
              <a:rPr lang="zh-CN" altLang="en-US" b="1">
                <a:latin typeface="Arial" panose="020B0604020202020204" pitchFamily="34" charset="0"/>
                <a:cs typeface="Arial" panose="020B0604020202020204" pitchFamily="34" charset="0"/>
              </a:rPr>
              <a:t>L</a:t>
            </a:r>
            <a:r>
              <a:rPr lang="en-US" altLang="zh-CN" b="1">
                <a:latin typeface="Arial" panose="020B0604020202020204" pitchFamily="34" charset="0"/>
                <a:cs typeface="Arial" panose="020B0604020202020204" pitchFamily="34" charset="0"/>
              </a:rPr>
              <a:t>o</a:t>
            </a:r>
            <a:r>
              <a:rPr lang="zh-CN" altLang="en-US" b="1">
                <a:latin typeface="Arial" panose="020B0604020202020204" pitchFamily="34" charset="0"/>
                <a:cs typeface="Arial" panose="020B0604020202020204" pitchFamily="34" charset="0"/>
              </a:rPr>
              <a:t>S</a:t>
            </a:r>
          </a:p>
        </p:txBody>
      </p:sp>
      <p:cxnSp>
        <p:nvCxnSpPr>
          <p:cNvPr id="60" name="直接箭头连接符 59">
            <a:extLst>
              <a:ext uri="{FF2B5EF4-FFF2-40B4-BE49-F238E27FC236}">
                <a16:creationId xmlns:a16="http://schemas.microsoft.com/office/drawing/2014/main" id="{9146B69A-FB2B-4C85-B2A3-CCC15EE1C502}"/>
              </a:ext>
            </a:extLst>
          </p:cNvPr>
          <p:cNvCxnSpPr>
            <a:stCxn id="52" idx="2"/>
          </p:cNvCxnSpPr>
          <p:nvPr/>
        </p:nvCxnSpPr>
        <p:spPr>
          <a:xfrm flipH="1">
            <a:off x="4267359" y="4479392"/>
            <a:ext cx="271780" cy="184150"/>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spTree>
    <p:extLst>
      <p:ext uri="{BB962C8B-B14F-4D97-AF65-F5344CB8AC3E}">
        <p14:creationId xmlns:p14="http://schemas.microsoft.com/office/powerpoint/2010/main" val="3224056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31</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Computation Offloading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61" name="图片 60">
            <a:extLst>
              <a:ext uri="{FF2B5EF4-FFF2-40B4-BE49-F238E27FC236}">
                <a16:creationId xmlns:a16="http://schemas.microsoft.com/office/drawing/2014/main" id="{40690AAA-6E10-4742-815F-EFB206182460}"/>
              </a:ext>
            </a:extLst>
          </p:cNvPr>
          <p:cNvPicPr>
            <a:picLocks noChangeAspect="1"/>
          </p:cNvPicPr>
          <p:nvPr/>
        </p:nvPicPr>
        <p:blipFill>
          <a:blip r:embed="rId3"/>
          <a:stretch>
            <a:fillRect/>
          </a:stretch>
        </p:blipFill>
        <p:spPr>
          <a:xfrm>
            <a:off x="569359" y="1593448"/>
            <a:ext cx="466725" cy="261620"/>
          </a:xfrm>
          <a:prstGeom prst="rect">
            <a:avLst/>
          </a:prstGeom>
        </p:spPr>
      </p:pic>
      <p:pic>
        <p:nvPicPr>
          <p:cNvPr id="62" name="图片 61">
            <a:extLst>
              <a:ext uri="{FF2B5EF4-FFF2-40B4-BE49-F238E27FC236}">
                <a16:creationId xmlns:a16="http://schemas.microsoft.com/office/drawing/2014/main" id="{21431712-B05F-474F-B966-8E791E5E8A58}"/>
              </a:ext>
            </a:extLst>
          </p:cNvPr>
          <p:cNvPicPr>
            <a:picLocks noChangeAspect="1"/>
          </p:cNvPicPr>
          <p:nvPr/>
        </p:nvPicPr>
        <p:blipFill>
          <a:blip r:embed="rId4"/>
          <a:stretch>
            <a:fillRect/>
          </a:stretch>
        </p:blipFill>
        <p:spPr>
          <a:xfrm>
            <a:off x="526814" y="1097513"/>
            <a:ext cx="864870" cy="278130"/>
          </a:xfrm>
          <a:prstGeom prst="rect">
            <a:avLst/>
          </a:prstGeom>
        </p:spPr>
      </p:pic>
      <p:sp>
        <p:nvSpPr>
          <p:cNvPr id="63" name="文本框 62">
            <a:extLst>
              <a:ext uri="{FF2B5EF4-FFF2-40B4-BE49-F238E27FC236}">
                <a16:creationId xmlns:a16="http://schemas.microsoft.com/office/drawing/2014/main" id="{EA630481-209B-41C4-9132-EA66CEA2F1DD}"/>
              </a:ext>
            </a:extLst>
          </p:cNvPr>
          <p:cNvSpPr txBox="1"/>
          <p:nvPr/>
        </p:nvSpPr>
        <p:spPr>
          <a:xfrm>
            <a:off x="1402478" y="1052428"/>
            <a:ext cx="5957877" cy="369332"/>
          </a:xfrm>
          <a:prstGeom prst="rect">
            <a:avLst/>
          </a:prstGeom>
          <a:noFill/>
        </p:spPr>
        <p:txBody>
          <a:bodyPr wrap="square" rtlCol="0" anchor="t">
            <a:spAutoFit/>
          </a:bodyPr>
          <a:lstStyle/>
          <a:p>
            <a:r>
              <a:rPr lang="en-US" altLang="zh-CN" dirty="0">
                <a:latin typeface="Arial" panose="020B0604020202020204" pitchFamily="34" charset="0"/>
                <a:cs typeface="Arial" panose="020B0604020202020204" pitchFamily="34" charset="0"/>
              </a:rPr>
              <a:t>:</a:t>
            </a:r>
            <a:r>
              <a:rPr lang="zh-CN" altLang="en-US" dirty="0">
                <a:latin typeface="Arial" panose="020B0604020202020204" pitchFamily="34" charset="0"/>
                <a:cs typeface="Arial" panose="020B0604020202020204" pitchFamily="34" charset="0"/>
              </a:rPr>
              <a:t> arriving workload </a:t>
            </a:r>
            <a:r>
              <a:rPr lang="en-US" altLang="zh-CN" dirty="0">
                <a:latin typeface="Arial" panose="020B0604020202020204" pitchFamily="34" charset="0"/>
                <a:cs typeface="Arial" panose="020B0604020202020204" pitchFamily="34" charset="0"/>
              </a:rPr>
              <a:t>at the UAV is a </a:t>
            </a:r>
            <a:r>
              <a:rPr lang="en-US" altLang="zh-CN" dirty="0">
                <a:solidFill>
                  <a:srgbClr val="C00000"/>
                </a:solidFill>
                <a:latin typeface="Arial" panose="020B0604020202020204" pitchFamily="34" charset="0"/>
                <a:cs typeface="Arial" panose="020B0604020202020204" pitchFamily="34" charset="0"/>
              </a:rPr>
              <a:t>random variable</a:t>
            </a:r>
            <a:endParaRPr lang="zh-CN" altLang="en-US" dirty="0">
              <a:solidFill>
                <a:srgbClr val="C00000"/>
              </a:solidFill>
              <a:latin typeface="Arial" panose="020B0604020202020204" pitchFamily="34" charset="0"/>
              <a:cs typeface="Arial" panose="020B0604020202020204" pitchFamily="34" charset="0"/>
            </a:endParaRPr>
          </a:p>
        </p:txBody>
      </p:sp>
      <p:pic>
        <p:nvPicPr>
          <p:cNvPr id="64" name="图片 63">
            <a:extLst>
              <a:ext uri="{FF2B5EF4-FFF2-40B4-BE49-F238E27FC236}">
                <a16:creationId xmlns:a16="http://schemas.microsoft.com/office/drawing/2014/main" id="{E747EBEE-0BDC-4E2B-AD6C-3437B7637E62}"/>
              </a:ext>
            </a:extLst>
          </p:cNvPr>
          <p:cNvPicPr>
            <a:picLocks noChangeAspect="1"/>
          </p:cNvPicPr>
          <p:nvPr/>
        </p:nvPicPr>
        <p:blipFill>
          <a:blip r:embed="rId5"/>
          <a:stretch>
            <a:fillRect/>
          </a:stretch>
        </p:blipFill>
        <p:spPr>
          <a:xfrm>
            <a:off x="547769" y="1966193"/>
            <a:ext cx="509905" cy="269240"/>
          </a:xfrm>
          <a:prstGeom prst="rect">
            <a:avLst/>
          </a:prstGeom>
        </p:spPr>
      </p:pic>
      <p:sp>
        <p:nvSpPr>
          <p:cNvPr id="65" name="文本框 64">
            <a:extLst>
              <a:ext uri="{FF2B5EF4-FFF2-40B4-BE49-F238E27FC236}">
                <a16:creationId xmlns:a16="http://schemas.microsoft.com/office/drawing/2014/main" id="{E2F3A263-4BB4-4593-979C-73A6944AAE39}"/>
              </a:ext>
            </a:extLst>
          </p:cNvPr>
          <p:cNvSpPr txBox="1"/>
          <p:nvPr/>
        </p:nvSpPr>
        <p:spPr>
          <a:xfrm>
            <a:off x="1032909" y="1502643"/>
            <a:ext cx="3277235" cy="369332"/>
          </a:xfrm>
          <a:prstGeom prst="rect">
            <a:avLst/>
          </a:prstGeom>
          <a:noFill/>
        </p:spPr>
        <p:txBody>
          <a:bodyPr wrap="square" rtlCol="0" anchor="t">
            <a:spAutoFit/>
          </a:bodyPr>
          <a:lstStyle/>
          <a:p>
            <a:r>
              <a:rPr lang="en-US" altLang="zh-CN" dirty="0">
                <a:latin typeface="Arial" panose="020B0604020202020204" pitchFamily="34" charset="0"/>
                <a:cs typeface="Arial" panose="020B0604020202020204" pitchFamily="34" charset="0"/>
                <a:sym typeface="+mn-ea"/>
              </a:rPr>
              <a:t>: </a:t>
            </a:r>
            <a:r>
              <a:rPr lang="zh-CN" altLang="en-US" dirty="0">
                <a:latin typeface="Arial" panose="020B0604020202020204" pitchFamily="34" charset="0"/>
                <a:cs typeface="Arial" panose="020B0604020202020204" pitchFamily="34" charset="0"/>
                <a:sym typeface="+mn-ea"/>
              </a:rPr>
              <a:t>whether the BS </a:t>
            </a:r>
            <a:r>
              <a:rPr lang="zh-CN" altLang="en-US" i="1" dirty="0">
                <a:latin typeface="Arial" panose="020B0604020202020204" pitchFamily="34" charset="0"/>
                <a:cs typeface="Arial" panose="020B0604020202020204" pitchFamily="34" charset="0"/>
                <a:sym typeface="+mn-ea"/>
              </a:rPr>
              <a:t>b</a:t>
            </a:r>
            <a:r>
              <a:rPr lang="zh-CN" altLang="en-US" dirty="0">
                <a:latin typeface="Arial" panose="020B0604020202020204" pitchFamily="34" charset="0"/>
                <a:cs typeface="Arial" panose="020B0604020202020204" pitchFamily="34" charset="0"/>
                <a:sym typeface="+mn-ea"/>
              </a:rPr>
              <a:t> is selected</a:t>
            </a:r>
            <a:r>
              <a:rPr lang="zh-CN" altLang="en-US" dirty="0">
                <a:latin typeface="Arial" panose="020B0604020202020204" pitchFamily="34" charset="0"/>
                <a:cs typeface="Arial" panose="020B0604020202020204" pitchFamily="34" charset="0"/>
              </a:rPr>
              <a:t> </a:t>
            </a:r>
            <a:endParaRPr lang="en-US" altLang="zh-CN" dirty="0">
              <a:latin typeface="Arial" panose="020B0604020202020204" pitchFamily="34" charset="0"/>
              <a:cs typeface="Arial" panose="020B0604020202020204" pitchFamily="34" charset="0"/>
            </a:endParaRPr>
          </a:p>
        </p:txBody>
      </p:sp>
      <p:sp>
        <p:nvSpPr>
          <p:cNvPr id="66" name="文本框 65">
            <a:extLst>
              <a:ext uri="{FF2B5EF4-FFF2-40B4-BE49-F238E27FC236}">
                <a16:creationId xmlns:a16="http://schemas.microsoft.com/office/drawing/2014/main" id="{0D12B973-2415-40A1-9235-CA0603660B5F}"/>
              </a:ext>
            </a:extLst>
          </p:cNvPr>
          <p:cNvSpPr txBox="1"/>
          <p:nvPr/>
        </p:nvSpPr>
        <p:spPr>
          <a:xfrm>
            <a:off x="1016398" y="1916663"/>
            <a:ext cx="5372369" cy="369332"/>
          </a:xfrm>
          <a:prstGeom prst="rect">
            <a:avLst/>
          </a:prstGeom>
          <a:noFill/>
        </p:spPr>
        <p:txBody>
          <a:bodyPr wrap="square" rtlCol="0" anchor="t">
            <a:spAutoFit/>
          </a:bodyPr>
          <a:lstStyle/>
          <a:p>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whether the LEO satellite </a:t>
            </a:r>
            <a:r>
              <a:rPr lang="zh-CN" altLang="en-US" i="1" dirty="0">
                <a:latin typeface="Arial" panose="020B0604020202020204" pitchFamily="34" charset="0"/>
                <a:cs typeface="Arial" panose="020B0604020202020204" pitchFamily="34" charset="0"/>
              </a:rPr>
              <a:t>s</a:t>
            </a:r>
            <a:r>
              <a:rPr lang="zh-CN" altLang="en-US" dirty="0">
                <a:latin typeface="Arial" panose="020B0604020202020204" pitchFamily="34" charset="0"/>
                <a:cs typeface="Arial" panose="020B0604020202020204" pitchFamily="34" charset="0"/>
              </a:rPr>
              <a:t> is selected </a:t>
            </a:r>
            <a:endParaRPr lang="en-US" altLang="zh-CN" dirty="0">
              <a:latin typeface="Arial" panose="020B0604020202020204" pitchFamily="34" charset="0"/>
              <a:cs typeface="Arial" panose="020B0604020202020204" pitchFamily="34" charset="0"/>
            </a:endParaRPr>
          </a:p>
        </p:txBody>
      </p:sp>
      <p:pic>
        <p:nvPicPr>
          <p:cNvPr id="67" name="图片 66">
            <a:extLst>
              <a:ext uri="{FF2B5EF4-FFF2-40B4-BE49-F238E27FC236}">
                <a16:creationId xmlns:a16="http://schemas.microsoft.com/office/drawing/2014/main" id="{5B9B8417-7DE8-43F2-A23E-400352C0942C}"/>
              </a:ext>
            </a:extLst>
          </p:cNvPr>
          <p:cNvPicPr>
            <a:picLocks noChangeAspect="1"/>
          </p:cNvPicPr>
          <p:nvPr/>
        </p:nvPicPr>
        <p:blipFill>
          <a:blip r:embed="rId6"/>
          <a:stretch>
            <a:fillRect/>
          </a:stretch>
        </p:blipFill>
        <p:spPr>
          <a:xfrm>
            <a:off x="7957893" y="1282933"/>
            <a:ext cx="2404745" cy="633730"/>
          </a:xfrm>
          <a:prstGeom prst="rect">
            <a:avLst/>
          </a:prstGeom>
        </p:spPr>
      </p:pic>
      <p:sp>
        <p:nvSpPr>
          <p:cNvPr id="69" name="文本框 68">
            <a:extLst>
              <a:ext uri="{FF2B5EF4-FFF2-40B4-BE49-F238E27FC236}">
                <a16:creationId xmlns:a16="http://schemas.microsoft.com/office/drawing/2014/main" id="{7CADF70C-23A4-41CF-94FF-18AE3369D8A3}"/>
              </a:ext>
            </a:extLst>
          </p:cNvPr>
          <p:cNvSpPr txBox="1"/>
          <p:nvPr/>
        </p:nvSpPr>
        <p:spPr>
          <a:xfrm>
            <a:off x="312411" y="2386325"/>
            <a:ext cx="664845" cy="368300"/>
          </a:xfrm>
          <a:prstGeom prst="rect">
            <a:avLst/>
          </a:prstGeom>
          <a:noFill/>
        </p:spPr>
        <p:txBody>
          <a:bodyPr wrap="square" rtlCol="0" anchor="t">
            <a:spAutoFit/>
          </a:bodyPr>
          <a:lstStyle/>
          <a:p>
            <a:r>
              <a:rPr lang="zh-CN" altLang="en-US" dirty="0">
                <a:solidFill>
                  <a:srgbClr val="FF00FF"/>
                </a:solidFill>
                <a:latin typeface="Arial" panose="020B0604020202020204" pitchFamily="34" charset="0"/>
                <a:cs typeface="Arial" panose="020B0604020202020204" pitchFamily="34" charset="0"/>
              </a:rPr>
              <a:t>UAV</a:t>
            </a:r>
          </a:p>
        </p:txBody>
      </p:sp>
      <p:pic>
        <p:nvPicPr>
          <p:cNvPr id="70" name="图片 69">
            <a:extLst>
              <a:ext uri="{FF2B5EF4-FFF2-40B4-BE49-F238E27FC236}">
                <a16:creationId xmlns:a16="http://schemas.microsoft.com/office/drawing/2014/main" id="{A4C09C7D-1A84-4516-87FF-77E27035E653}"/>
              </a:ext>
            </a:extLst>
          </p:cNvPr>
          <p:cNvPicPr>
            <a:picLocks noChangeAspect="1"/>
          </p:cNvPicPr>
          <p:nvPr/>
        </p:nvPicPr>
        <p:blipFill>
          <a:blip r:embed="rId7"/>
          <a:stretch>
            <a:fillRect/>
          </a:stretch>
        </p:blipFill>
        <p:spPr>
          <a:xfrm>
            <a:off x="1885714" y="3173172"/>
            <a:ext cx="1824355" cy="645795"/>
          </a:xfrm>
          <a:prstGeom prst="rect">
            <a:avLst/>
          </a:prstGeom>
        </p:spPr>
      </p:pic>
      <p:sp>
        <p:nvSpPr>
          <p:cNvPr id="71" name="文本框 70">
            <a:extLst>
              <a:ext uri="{FF2B5EF4-FFF2-40B4-BE49-F238E27FC236}">
                <a16:creationId xmlns:a16="http://schemas.microsoft.com/office/drawing/2014/main" id="{87F7BD16-D2A8-4BC0-8A6B-C60793CC8281}"/>
              </a:ext>
            </a:extLst>
          </p:cNvPr>
          <p:cNvSpPr txBox="1"/>
          <p:nvPr/>
        </p:nvSpPr>
        <p:spPr>
          <a:xfrm>
            <a:off x="4274481" y="2778224"/>
            <a:ext cx="3386508" cy="923330"/>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the amount of tasks the UAV needs to process in the time slot </a:t>
            </a:r>
            <a:r>
              <a:rPr lang="zh-CN" altLang="en-US" i="1" dirty="0">
                <a:latin typeface="Arial" panose="020B0604020202020204" pitchFamily="34" charset="0"/>
                <a:cs typeface="Arial" panose="020B0604020202020204" pitchFamily="34" charset="0"/>
              </a:rPr>
              <a:t>t</a:t>
            </a:r>
          </a:p>
        </p:txBody>
      </p:sp>
      <p:cxnSp>
        <p:nvCxnSpPr>
          <p:cNvPr id="72" name="直接箭头连接符 71">
            <a:extLst>
              <a:ext uri="{FF2B5EF4-FFF2-40B4-BE49-F238E27FC236}">
                <a16:creationId xmlns:a16="http://schemas.microsoft.com/office/drawing/2014/main" id="{AAF96033-1C46-434E-AF3F-A533E63BBAA0}"/>
              </a:ext>
            </a:extLst>
          </p:cNvPr>
          <p:cNvCxnSpPr/>
          <p:nvPr/>
        </p:nvCxnSpPr>
        <p:spPr>
          <a:xfrm>
            <a:off x="3755471" y="3319828"/>
            <a:ext cx="360045" cy="0"/>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sp>
        <p:nvSpPr>
          <p:cNvPr id="73" name="文本框 72">
            <a:extLst>
              <a:ext uri="{FF2B5EF4-FFF2-40B4-BE49-F238E27FC236}">
                <a16:creationId xmlns:a16="http://schemas.microsoft.com/office/drawing/2014/main" id="{1B8A5C75-ABFA-4944-9215-5DA3274F403A}"/>
              </a:ext>
            </a:extLst>
          </p:cNvPr>
          <p:cNvSpPr txBox="1"/>
          <p:nvPr/>
        </p:nvSpPr>
        <p:spPr>
          <a:xfrm>
            <a:off x="581616" y="2679964"/>
            <a:ext cx="3692865" cy="369332"/>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computation workload to data ratio</a:t>
            </a:r>
          </a:p>
        </p:txBody>
      </p:sp>
      <p:cxnSp>
        <p:nvCxnSpPr>
          <p:cNvPr id="74" name="直接箭头连接符 73">
            <a:extLst>
              <a:ext uri="{FF2B5EF4-FFF2-40B4-BE49-F238E27FC236}">
                <a16:creationId xmlns:a16="http://schemas.microsoft.com/office/drawing/2014/main" id="{9A505051-D664-4291-B763-7226031BD256}"/>
              </a:ext>
            </a:extLst>
          </p:cNvPr>
          <p:cNvCxnSpPr>
            <a:cxnSpLocks/>
          </p:cNvCxnSpPr>
          <p:nvPr/>
        </p:nvCxnSpPr>
        <p:spPr>
          <a:xfrm flipH="1" flipV="1">
            <a:off x="2291644" y="3064487"/>
            <a:ext cx="378146" cy="192890"/>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sp>
        <p:nvSpPr>
          <p:cNvPr id="75" name="文本框 74">
            <a:extLst>
              <a:ext uri="{FF2B5EF4-FFF2-40B4-BE49-F238E27FC236}">
                <a16:creationId xmlns:a16="http://schemas.microsoft.com/office/drawing/2014/main" id="{7CAE468B-7A64-4F35-9AB5-239900FD6B16}"/>
              </a:ext>
            </a:extLst>
          </p:cNvPr>
          <p:cNvSpPr txBox="1"/>
          <p:nvPr/>
        </p:nvSpPr>
        <p:spPr>
          <a:xfrm>
            <a:off x="1926649" y="4003963"/>
            <a:ext cx="2954700" cy="369332"/>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UAV computing capability</a:t>
            </a:r>
          </a:p>
        </p:txBody>
      </p:sp>
      <p:cxnSp>
        <p:nvCxnSpPr>
          <p:cNvPr id="76" name="直接箭头连接符 75">
            <a:extLst>
              <a:ext uri="{FF2B5EF4-FFF2-40B4-BE49-F238E27FC236}">
                <a16:creationId xmlns:a16="http://schemas.microsoft.com/office/drawing/2014/main" id="{D9DCBA06-BA05-4EDC-B998-C0769DD4C5C9}"/>
              </a:ext>
            </a:extLst>
          </p:cNvPr>
          <p:cNvCxnSpPr>
            <a:cxnSpLocks/>
          </p:cNvCxnSpPr>
          <p:nvPr/>
        </p:nvCxnSpPr>
        <p:spPr>
          <a:xfrm>
            <a:off x="3235523" y="3847707"/>
            <a:ext cx="0" cy="216535"/>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pic>
        <p:nvPicPr>
          <p:cNvPr id="77" name="图片 76">
            <a:extLst>
              <a:ext uri="{FF2B5EF4-FFF2-40B4-BE49-F238E27FC236}">
                <a16:creationId xmlns:a16="http://schemas.microsoft.com/office/drawing/2014/main" id="{1E3A63D3-5B41-4CE3-9792-7789D31290CB}"/>
              </a:ext>
            </a:extLst>
          </p:cNvPr>
          <p:cNvPicPr>
            <a:picLocks noChangeAspect="1"/>
          </p:cNvPicPr>
          <p:nvPr/>
        </p:nvPicPr>
        <p:blipFill>
          <a:blip r:embed="rId8"/>
          <a:stretch>
            <a:fillRect/>
          </a:stretch>
        </p:blipFill>
        <p:spPr>
          <a:xfrm>
            <a:off x="7819954" y="3050754"/>
            <a:ext cx="3463925" cy="615315"/>
          </a:xfrm>
          <a:prstGeom prst="rect">
            <a:avLst/>
          </a:prstGeom>
        </p:spPr>
      </p:pic>
      <p:sp>
        <p:nvSpPr>
          <p:cNvPr id="78" name="文本框 77">
            <a:extLst>
              <a:ext uri="{FF2B5EF4-FFF2-40B4-BE49-F238E27FC236}">
                <a16:creationId xmlns:a16="http://schemas.microsoft.com/office/drawing/2014/main" id="{496CBEC1-BF09-459C-88C9-0A511F9B0D52}"/>
              </a:ext>
            </a:extLst>
          </p:cNvPr>
          <p:cNvSpPr txBox="1"/>
          <p:nvPr/>
        </p:nvSpPr>
        <p:spPr>
          <a:xfrm>
            <a:off x="292181" y="4494409"/>
            <a:ext cx="1130935" cy="368300"/>
          </a:xfrm>
          <a:prstGeom prst="rect">
            <a:avLst/>
          </a:prstGeom>
          <a:noFill/>
        </p:spPr>
        <p:txBody>
          <a:bodyPr wrap="square" rtlCol="0" anchor="t">
            <a:spAutoFit/>
          </a:bodyPr>
          <a:lstStyle/>
          <a:p>
            <a:r>
              <a:rPr lang="zh-CN" altLang="en-US" dirty="0">
                <a:solidFill>
                  <a:srgbClr val="FF00FF"/>
                </a:solidFill>
                <a:latin typeface="Arial" panose="020B0604020202020204" pitchFamily="34" charset="0"/>
                <a:cs typeface="Arial" panose="020B0604020202020204" pitchFamily="34" charset="0"/>
              </a:rPr>
              <a:t>UAV</a:t>
            </a:r>
            <a:r>
              <a:rPr lang="en-US" altLang="zh-CN" dirty="0">
                <a:solidFill>
                  <a:srgbClr val="FF00FF"/>
                </a:solidFill>
                <a:latin typeface="Arial" panose="020B0604020202020204" pitchFamily="34" charset="0"/>
                <a:cs typeface="Arial" panose="020B0604020202020204" pitchFamily="34" charset="0"/>
              </a:rPr>
              <a:t>-BS</a:t>
            </a:r>
          </a:p>
        </p:txBody>
      </p:sp>
      <p:pic>
        <p:nvPicPr>
          <p:cNvPr id="79" name="图片 78">
            <a:extLst>
              <a:ext uri="{FF2B5EF4-FFF2-40B4-BE49-F238E27FC236}">
                <a16:creationId xmlns:a16="http://schemas.microsoft.com/office/drawing/2014/main" id="{EEA1A6CE-F0A9-491B-A4F6-7193ABC13932}"/>
              </a:ext>
            </a:extLst>
          </p:cNvPr>
          <p:cNvPicPr>
            <a:picLocks noChangeAspect="1"/>
          </p:cNvPicPr>
          <p:nvPr/>
        </p:nvPicPr>
        <p:blipFill>
          <a:blip r:embed="rId9"/>
          <a:stretch>
            <a:fillRect/>
          </a:stretch>
        </p:blipFill>
        <p:spPr>
          <a:xfrm>
            <a:off x="1435298" y="4693759"/>
            <a:ext cx="3600450" cy="565150"/>
          </a:xfrm>
          <a:prstGeom prst="rect">
            <a:avLst/>
          </a:prstGeom>
        </p:spPr>
      </p:pic>
      <p:sp>
        <p:nvSpPr>
          <p:cNvPr id="80" name="文本框 79">
            <a:extLst>
              <a:ext uri="{FF2B5EF4-FFF2-40B4-BE49-F238E27FC236}">
                <a16:creationId xmlns:a16="http://schemas.microsoft.com/office/drawing/2014/main" id="{32A1FA15-990D-4FF4-97D4-345A235A6BCB}"/>
              </a:ext>
            </a:extLst>
          </p:cNvPr>
          <p:cNvSpPr txBox="1"/>
          <p:nvPr/>
        </p:nvSpPr>
        <p:spPr>
          <a:xfrm>
            <a:off x="5647621" y="4795977"/>
            <a:ext cx="3365567" cy="369332"/>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amount of assigned tasks</a:t>
            </a:r>
          </a:p>
        </p:txBody>
      </p:sp>
      <p:pic>
        <p:nvPicPr>
          <p:cNvPr id="82" name="图片 81">
            <a:extLst>
              <a:ext uri="{FF2B5EF4-FFF2-40B4-BE49-F238E27FC236}">
                <a16:creationId xmlns:a16="http://schemas.microsoft.com/office/drawing/2014/main" id="{D27040E4-7E74-4284-8B89-0426CCC5B3D2}"/>
              </a:ext>
            </a:extLst>
          </p:cNvPr>
          <p:cNvPicPr>
            <a:picLocks noChangeAspect="1"/>
          </p:cNvPicPr>
          <p:nvPr/>
        </p:nvPicPr>
        <p:blipFill>
          <a:blip r:embed="rId10"/>
          <a:stretch>
            <a:fillRect/>
          </a:stretch>
        </p:blipFill>
        <p:spPr>
          <a:xfrm>
            <a:off x="9013188" y="4712809"/>
            <a:ext cx="1720850" cy="527050"/>
          </a:xfrm>
          <a:prstGeom prst="rect">
            <a:avLst/>
          </a:prstGeom>
        </p:spPr>
      </p:pic>
      <p:sp>
        <p:nvSpPr>
          <p:cNvPr id="83" name="文本框 82">
            <a:extLst>
              <a:ext uri="{FF2B5EF4-FFF2-40B4-BE49-F238E27FC236}">
                <a16:creationId xmlns:a16="http://schemas.microsoft.com/office/drawing/2014/main" id="{A2EDF99C-6395-47A1-BF2E-9BAE5893A026}"/>
              </a:ext>
            </a:extLst>
          </p:cNvPr>
          <p:cNvSpPr txBox="1"/>
          <p:nvPr/>
        </p:nvSpPr>
        <p:spPr>
          <a:xfrm>
            <a:off x="292804" y="5588326"/>
            <a:ext cx="1670050" cy="368300"/>
          </a:xfrm>
          <a:prstGeom prst="rect">
            <a:avLst/>
          </a:prstGeom>
          <a:noFill/>
        </p:spPr>
        <p:txBody>
          <a:bodyPr wrap="square" rtlCol="0" anchor="t">
            <a:spAutoFit/>
          </a:bodyPr>
          <a:lstStyle/>
          <a:p>
            <a:r>
              <a:rPr lang="zh-CN" altLang="en-US" dirty="0">
                <a:solidFill>
                  <a:srgbClr val="FF00FF"/>
                </a:solidFill>
                <a:latin typeface="Arial" panose="020B0604020202020204" pitchFamily="34" charset="0"/>
                <a:cs typeface="Arial" panose="020B0604020202020204" pitchFamily="34" charset="0"/>
              </a:rPr>
              <a:t>UAV</a:t>
            </a:r>
            <a:r>
              <a:rPr lang="en-US" altLang="zh-CN" dirty="0">
                <a:solidFill>
                  <a:srgbClr val="FF00FF"/>
                </a:solidFill>
                <a:latin typeface="Arial" panose="020B0604020202020204" pitchFamily="34" charset="0"/>
                <a:cs typeface="Arial" panose="020B0604020202020204" pitchFamily="34" charset="0"/>
              </a:rPr>
              <a:t>-Satellite</a:t>
            </a:r>
          </a:p>
        </p:txBody>
      </p:sp>
      <p:pic>
        <p:nvPicPr>
          <p:cNvPr id="84" name="图片 83">
            <a:extLst>
              <a:ext uri="{FF2B5EF4-FFF2-40B4-BE49-F238E27FC236}">
                <a16:creationId xmlns:a16="http://schemas.microsoft.com/office/drawing/2014/main" id="{1940270A-70C1-4FAE-AFAC-B114711DAFFD}"/>
              </a:ext>
            </a:extLst>
          </p:cNvPr>
          <p:cNvPicPr>
            <a:picLocks noChangeAspect="1"/>
          </p:cNvPicPr>
          <p:nvPr/>
        </p:nvPicPr>
        <p:blipFill>
          <a:blip r:embed="rId11"/>
          <a:stretch>
            <a:fillRect/>
          </a:stretch>
        </p:blipFill>
        <p:spPr>
          <a:xfrm>
            <a:off x="1691720" y="5784663"/>
            <a:ext cx="4487545" cy="589280"/>
          </a:xfrm>
          <a:prstGeom prst="rect">
            <a:avLst/>
          </a:prstGeom>
        </p:spPr>
      </p:pic>
      <p:pic>
        <p:nvPicPr>
          <p:cNvPr id="85" name="图片 84">
            <a:extLst>
              <a:ext uri="{FF2B5EF4-FFF2-40B4-BE49-F238E27FC236}">
                <a16:creationId xmlns:a16="http://schemas.microsoft.com/office/drawing/2014/main" id="{D156216E-8D30-443D-862A-AFBCBAB02AAA}"/>
              </a:ext>
            </a:extLst>
          </p:cNvPr>
          <p:cNvPicPr>
            <a:picLocks noChangeAspect="1"/>
          </p:cNvPicPr>
          <p:nvPr/>
        </p:nvPicPr>
        <p:blipFill>
          <a:blip r:embed="rId12"/>
          <a:stretch>
            <a:fillRect/>
          </a:stretch>
        </p:blipFill>
        <p:spPr>
          <a:xfrm>
            <a:off x="7691049" y="5876925"/>
            <a:ext cx="3592830" cy="687070"/>
          </a:xfrm>
          <a:prstGeom prst="rect">
            <a:avLst/>
          </a:prstGeom>
        </p:spPr>
      </p:pic>
      <p:sp>
        <p:nvSpPr>
          <p:cNvPr id="88" name="箭头: 右 87">
            <a:extLst>
              <a:ext uri="{FF2B5EF4-FFF2-40B4-BE49-F238E27FC236}">
                <a16:creationId xmlns:a16="http://schemas.microsoft.com/office/drawing/2014/main" id="{F8C42DA0-1FE6-4BA9-9808-CF4C9F07712F}"/>
              </a:ext>
            </a:extLst>
          </p:cNvPr>
          <p:cNvSpPr/>
          <p:nvPr/>
        </p:nvSpPr>
        <p:spPr>
          <a:xfrm>
            <a:off x="6388767" y="1459796"/>
            <a:ext cx="810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9" name="直接箭头连接符 88">
            <a:extLst>
              <a:ext uri="{FF2B5EF4-FFF2-40B4-BE49-F238E27FC236}">
                <a16:creationId xmlns:a16="http://schemas.microsoft.com/office/drawing/2014/main" id="{29E57E30-BADA-4F29-BD1A-C4BC49154C15}"/>
              </a:ext>
            </a:extLst>
          </p:cNvPr>
          <p:cNvCxnSpPr>
            <a:cxnSpLocks/>
          </p:cNvCxnSpPr>
          <p:nvPr/>
        </p:nvCxnSpPr>
        <p:spPr>
          <a:xfrm>
            <a:off x="5035748" y="4926722"/>
            <a:ext cx="547570" cy="0"/>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sp>
        <p:nvSpPr>
          <p:cNvPr id="3" name="文本框 2">
            <a:extLst>
              <a:ext uri="{FF2B5EF4-FFF2-40B4-BE49-F238E27FC236}">
                <a16:creationId xmlns:a16="http://schemas.microsoft.com/office/drawing/2014/main" id="{BB507145-FE05-4896-90F3-C6BEBF2EEDBD}"/>
              </a:ext>
            </a:extLst>
          </p:cNvPr>
          <p:cNvSpPr txBox="1"/>
          <p:nvPr/>
        </p:nvSpPr>
        <p:spPr>
          <a:xfrm>
            <a:off x="6599995" y="2016993"/>
            <a:ext cx="5279594" cy="369332"/>
          </a:xfrm>
          <a:prstGeom prst="rect">
            <a:avLst/>
          </a:prstGeom>
          <a:noFill/>
        </p:spPr>
        <p:txBody>
          <a:bodyPr wrap="square" rtlCol="0">
            <a:spAutoFit/>
          </a:bodyPr>
          <a:lstStyle/>
          <a:p>
            <a:r>
              <a:rPr lang="en-US" altLang="zh-CN" dirty="0">
                <a:solidFill>
                  <a:srgbClr val="0070C0"/>
                </a:solidFill>
                <a:latin typeface="Arial" panose="020B0604020202020204" pitchFamily="34" charset="0"/>
                <a:cs typeface="Arial" panose="020B0604020202020204" pitchFamily="34" charset="0"/>
              </a:rPr>
              <a:t>The task can only be offloaded to one destination</a:t>
            </a:r>
            <a:endParaRPr lang="zh-CN" altLang="en-US" dirty="0">
              <a:solidFill>
                <a:srgbClr val="0070C0"/>
              </a:solidFill>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00CC6A9B-8C22-4364-9974-1D4655A90E7E}"/>
              </a:ext>
            </a:extLst>
          </p:cNvPr>
          <p:cNvSpPr txBox="1"/>
          <p:nvPr/>
        </p:nvSpPr>
        <p:spPr>
          <a:xfrm>
            <a:off x="2464183" y="2325931"/>
            <a:ext cx="2697334" cy="369332"/>
          </a:xfrm>
          <a:prstGeom prst="rect">
            <a:avLst/>
          </a:prstGeom>
          <a:noFill/>
        </p:spPr>
        <p:txBody>
          <a:bodyPr wrap="square" rtlCol="0">
            <a:spAutoFit/>
          </a:bodyPr>
          <a:lstStyle/>
          <a:p>
            <a:r>
              <a:rPr lang="en-US" altLang="zh-CN" dirty="0">
                <a:solidFill>
                  <a:srgbClr val="FF0000"/>
                </a:solidFill>
                <a:latin typeface="Arial" panose="020B0604020202020204" pitchFamily="34" charset="0"/>
                <a:cs typeface="Arial" panose="020B0604020202020204" pitchFamily="34" charset="0"/>
              </a:rPr>
              <a:t>Latency</a:t>
            </a:r>
            <a:endParaRPr lang="zh-CN" altLang="en-US" dirty="0">
              <a:solidFill>
                <a:srgbClr val="FF0000"/>
              </a:solidFill>
              <a:latin typeface="Arial" panose="020B0604020202020204" pitchFamily="34" charset="0"/>
              <a:cs typeface="Arial" panose="020B0604020202020204" pitchFamily="34" charset="0"/>
            </a:endParaRPr>
          </a:p>
        </p:txBody>
      </p:sp>
      <p:sp>
        <p:nvSpPr>
          <p:cNvPr id="34" name="文本框 33">
            <a:extLst>
              <a:ext uri="{FF2B5EF4-FFF2-40B4-BE49-F238E27FC236}">
                <a16:creationId xmlns:a16="http://schemas.microsoft.com/office/drawing/2014/main" id="{E9E13608-6C85-4872-BBD7-1A80DB9EAC9C}"/>
              </a:ext>
            </a:extLst>
          </p:cNvPr>
          <p:cNvSpPr txBox="1"/>
          <p:nvPr/>
        </p:nvSpPr>
        <p:spPr>
          <a:xfrm>
            <a:off x="8333034" y="2385809"/>
            <a:ext cx="2697334" cy="369332"/>
          </a:xfrm>
          <a:prstGeom prst="rect">
            <a:avLst/>
          </a:prstGeom>
          <a:noFill/>
        </p:spPr>
        <p:txBody>
          <a:bodyPr wrap="square" rtlCol="0">
            <a:spAutoFit/>
          </a:bodyPr>
          <a:lstStyle/>
          <a:p>
            <a:r>
              <a:rPr lang="en-US" altLang="zh-CN" dirty="0">
                <a:solidFill>
                  <a:srgbClr val="FF0000"/>
                </a:solidFill>
                <a:latin typeface="Arial" panose="020B0604020202020204" pitchFamily="34" charset="0"/>
                <a:cs typeface="Arial" panose="020B0604020202020204" pitchFamily="34" charset="0"/>
              </a:rPr>
              <a:t>Energy consumption</a:t>
            </a:r>
            <a:endParaRPr lang="zh-CN" altLang="en-US" dirty="0">
              <a:solidFill>
                <a:srgbClr val="FF0000"/>
              </a:solidFill>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67DA7FDC-3774-4E51-BAFC-4F9630B1071F}"/>
              </a:ext>
            </a:extLst>
          </p:cNvPr>
          <p:cNvSpPr txBox="1"/>
          <p:nvPr/>
        </p:nvSpPr>
        <p:spPr>
          <a:xfrm>
            <a:off x="323681" y="3295576"/>
            <a:ext cx="1368039" cy="369332"/>
          </a:xfrm>
          <a:prstGeom prst="rect">
            <a:avLst/>
          </a:prstGeom>
          <a:noFill/>
        </p:spPr>
        <p:txBody>
          <a:bodyPr wrap="square" rtlCol="0">
            <a:spAutoFit/>
          </a:bodyPr>
          <a:lstStyle/>
          <a:p>
            <a:r>
              <a:rPr lang="en-US" altLang="zh-CN" dirty="0">
                <a:solidFill>
                  <a:srgbClr val="0070C0"/>
                </a:solidFill>
                <a:latin typeface="Arial" panose="020B0604020202020204" pitchFamily="34" charset="0"/>
                <a:cs typeface="Arial" panose="020B0604020202020204" pitchFamily="34" charset="0"/>
              </a:rPr>
              <a:t>Computing </a:t>
            </a:r>
            <a:endParaRPr lang="zh-CN" altLang="en-US" dirty="0">
              <a:solidFill>
                <a:srgbClr val="0070C0"/>
              </a:solidFill>
              <a:latin typeface="Arial" panose="020B0604020202020204" pitchFamily="34" charset="0"/>
              <a:cs typeface="Arial" panose="020B0604020202020204" pitchFamily="34" charset="0"/>
            </a:endParaRPr>
          </a:p>
        </p:txBody>
      </p:sp>
      <p:sp>
        <p:nvSpPr>
          <p:cNvPr id="8" name="椭圆 7">
            <a:extLst>
              <a:ext uri="{FF2B5EF4-FFF2-40B4-BE49-F238E27FC236}">
                <a16:creationId xmlns:a16="http://schemas.microsoft.com/office/drawing/2014/main" id="{8BCE491A-E6A4-4CA2-B70D-BF93730137E0}"/>
              </a:ext>
            </a:extLst>
          </p:cNvPr>
          <p:cNvSpPr/>
          <p:nvPr/>
        </p:nvSpPr>
        <p:spPr>
          <a:xfrm>
            <a:off x="1783644" y="3257377"/>
            <a:ext cx="660205" cy="444177"/>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a:extLst>
              <a:ext uri="{FF2B5EF4-FFF2-40B4-BE49-F238E27FC236}">
                <a16:creationId xmlns:a16="http://schemas.microsoft.com/office/drawing/2014/main" id="{06BCF090-259C-4CF2-9D8C-D50CE7E02514}"/>
              </a:ext>
            </a:extLst>
          </p:cNvPr>
          <p:cNvSpPr txBox="1"/>
          <p:nvPr/>
        </p:nvSpPr>
        <p:spPr>
          <a:xfrm>
            <a:off x="2906442" y="4339550"/>
            <a:ext cx="1368039" cy="369332"/>
          </a:xfrm>
          <a:prstGeom prst="rect">
            <a:avLst/>
          </a:prstGeom>
          <a:noFill/>
        </p:spPr>
        <p:txBody>
          <a:bodyPr wrap="square" rtlCol="0">
            <a:spAutoFit/>
          </a:bodyPr>
          <a:lstStyle/>
          <a:p>
            <a:r>
              <a:rPr lang="en-US" altLang="zh-CN" dirty="0">
                <a:solidFill>
                  <a:srgbClr val="0070C0"/>
                </a:solidFill>
                <a:latin typeface="Arial" panose="020B0604020202020204" pitchFamily="34" charset="0"/>
                <a:cs typeface="Arial" panose="020B0604020202020204" pitchFamily="34" charset="0"/>
              </a:rPr>
              <a:t>Computing </a:t>
            </a:r>
            <a:endParaRPr lang="zh-CN" altLang="en-US" dirty="0">
              <a:solidFill>
                <a:srgbClr val="0070C0"/>
              </a:solidFill>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72A8ED63-9B6F-49B3-A5ED-963CD2EBB1BC}"/>
              </a:ext>
            </a:extLst>
          </p:cNvPr>
          <p:cNvSpPr/>
          <p:nvPr/>
        </p:nvSpPr>
        <p:spPr>
          <a:xfrm>
            <a:off x="3073804" y="4697155"/>
            <a:ext cx="891033" cy="60693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a16="http://schemas.microsoft.com/office/drawing/2014/main" id="{90972725-6812-458F-9FC1-5CC526D19AD0}"/>
              </a:ext>
            </a:extLst>
          </p:cNvPr>
          <p:cNvCxnSpPr/>
          <p:nvPr/>
        </p:nvCxnSpPr>
        <p:spPr>
          <a:xfrm>
            <a:off x="2291644" y="5304094"/>
            <a:ext cx="50624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E3233EFB-05D8-488B-A50A-1A02AFADC9B0}"/>
              </a:ext>
            </a:extLst>
          </p:cNvPr>
          <p:cNvCxnSpPr/>
          <p:nvPr/>
        </p:nvCxnSpPr>
        <p:spPr>
          <a:xfrm>
            <a:off x="4375102" y="5304094"/>
            <a:ext cx="50624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01DD3D02-CB97-46AF-9650-5E675E2ED999}"/>
              </a:ext>
            </a:extLst>
          </p:cNvPr>
          <p:cNvSpPr txBox="1"/>
          <p:nvPr/>
        </p:nvSpPr>
        <p:spPr>
          <a:xfrm>
            <a:off x="2813358" y="5339373"/>
            <a:ext cx="1778447" cy="369332"/>
          </a:xfrm>
          <a:prstGeom prst="rect">
            <a:avLst/>
          </a:prstGeom>
          <a:noFill/>
        </p:spPr>
        <p:txBody>
          <a:bodyPr wrap="square" rtlCol="0">
            <a:spAutoFit/>
          </a:bodyPr>
          <a:lstStyle/>
          <a:p>
            <a:r>
              <a:rPr lang="en-US" altLang="zh-CN" dirty="0">
                <a:solidFill>
                  <a:srgbClr val="00B050"/>
                </a:solidFill>
                <a:latin typeface="Arial" panose="020B0604020202020204" pitchFamily="34" charset="0"/>
                <a:cs typeface="Arial" panose="020B0604020202020204" pitchFamily="34" charset="0"/>
              </a:rPr>
              <a:t>Transmission</a:t>
            </a:r>
            <a:endParaRPr lang="zh-CN" altLang="en-US" dirty="0">
              <a:solidFill>
                <a:srgbClr val="00B050"/>
              </a:solidFill>
              <a:latin typeface="Arial" panose="020B0604020202020204" pitchFamily="34" charset="0"/>
              <a:cs typeface="Arial" panose="020B0604020202020204" pitchFamily="34" charset="0"/>
            </a:endParaRPr>
          </a:p>
        </p:txBody>
      </p:sp>
      <p:sp>
        <p:nvSpPr>
          <p:cNvPr id="43" name="矩形 42">
            <a:extLst>
              <a:ext uri="{FF2B5EF4-FFF2-40B4-BE49-F238E27FC236}">
                <a16:creationId xmlns:a16="http://schemas.microsoft.com/office/drawing/2014/main" id="{14F6D041-3D76-4A64-93BC-265D24486244}"/>
              </a:ext>
            </a:extLst>
          </p:cNvPr>
          <p:cNvSpPr/>
          <p:nvPr/>
        </p:nvSpPr>
        <p:spPr>
          <a:xfrm>
            <a:off x="4656247" y="5784663"/>
            <a:ext cx="683398" cy="606939"/>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a:extLst>
              <a:ext uri="{FF2B5EF4-FFF2-40B4-BE49-F238E27FC236}">
                <a16:creationId xmlns:a16="http://schemas.microsoft.com/office/drawing/2014/main" id="{9DCB3298-E055-4FB9-9615-20B3B72D7415}"/>
              </a:ext>
            </a:extLst>
          </p:cNvPr>
          <p:cNvSpPr txBox="1"/>
          <p:nvPr/>
        </p:nvSpPr>
        <p:spPr>
          <a:xfrm>
            <a:off x="4375102" y="5406445"/>
            <a:ext cx="1368039" cy="369332"/>
          </a:xfrm>
          <a:prstGeom prst="rect">
            <a:avLst/>
          </a:prstGeom>
          <a:noFill/>
        </p:spPr>
        <p:txBody>
          <a:bodyPr wrap="square" rtlCol="0">
            <a:spAutoFit/>
          </a:bodyPr>
          <a:lstStyle/>
          <a:p>
            <a:r>
              <a:rPr lang="en-US" altLang="zh-CN" dirty="0">
                <a:solidFill>
                  <a:srgbClr val="0070C0"/>
                </a:solidFill>
                <a:latin typeface="Arial" panose="020B0604020202020204" pitchFamily="34" charset="0"/>
                <a:cs typeface="Arial" panose="020B0604020202020204" pitchFamily="34" charset="0"/>
              </a:rPr>
              <a:t>Computing </a:t>
            </a:r>
            <a:endParaRPr lang="zh-CN" altLang="en-US" dirty="0">
              <a:solidFill>
                <a:srgbClr val="0070C0"/>
              </a:solidFill>
              <a:latin typeface="Arial" panose="020B0604020202020204" pitchFamily="34" charset="0"/>
              <a:cs typeface="Arial" panose="020B0604020202020204" pitchFamily="34" charset="0"/>
            </a:endParaRPr>
          </a:p>
        </p:txBody>
      </p:sp>
      <p:cxnSp>
        <p:nvCxnSpPr>
          <p:cNvPr id="45" name="直接连接符 44">
            <a:extLst>
              <a:ext uri="{FF2B5EF4-FFF2-40B4-BE49-F238E27FC236}">
                <a16:creationId xmlns:a16="http://schemas.microsoft.com/office/drawing/2014/main" id="{CE57893B-BCFB-49D8-9917-6FCF9395A899}"/>
              </a:ext>
            </a:extLst>
          </p:cNvPr>
          <p:cNvCxnSpPr/>
          <p:nvPr/>
        </p:nvCxnSpPr>
        <p:spPr>
          <a:xfrm>
            <a:off x="2416666" y="6409724"/>
            <a:ext cx="50624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F30A1111-6BEC-405E-AE73-A2C58636160B}"/>
              </a:ext>
            </a:extLst>
          </p:cNvPr>
          <p:cNvCxnSpPr>
            <a:cxnSpLocks/>
          </p:cNvCxnSpPr>
          <p:nvPr/>
        </p:nvCxnSpPr>
        <p:spPr>
          <a:xfrm>
            <a:off x="3203822" y="6411770"/>
            <a:ext cx="1106322"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0CBDA01-4FFA-415C-9185-F8005A0B9E66}"/>
              </a:ext>
            </a:extLst>
          </p:cNvPr>
          <p:cNvCxnSpPr/>
          <p:nvPr/>
        </p:nvCxnSpPr>
        <p:spPr>
          <a:xfrm>
            <a:off x="5647621" y="6409724"/>
            <a:ext cx="506247"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B97A0910-9561-4EB6-B7D0-59D18BEDFC45}"/>
              </a:ext>
            </a:extLst>
          </p:cNvPr>
          <p:cNvSpPr txBox="1"/>
          <p:nvPr/>
        </p:nvSpPr>
        <p:spPr>
          <a:xfrm>
            <a:off x="5020451" y="6446948"/>
            <a:ext cx="1778447" cy="369332"/>
          </a:xfrm>
          <a:prstGeom prst="rect">
            <a:avLst/>
          </a:prstGeom>
          <a:noFill/>
        </p:spPr>
        <p:txBody>
          <a:bodyPr wrap="square" rtlCol="0">
            <a:spAutoFit/>
          </a:bodyPr>
          <a:lstStyle/>
          <a:p>
            <a:r>
              <a:rPr lang="en-US" altLang="zh-CN" dirty="0">
                <a:solidFill>
                  <a:srgbClr val="00B050"/>
                </a:solidFill>
                <a:latin typeface="Arial" panose="020B0604020202020204" pitchFamily="34" charset="0"/>
                <a:cs typeface="Arial" panose="020B0604020202020204" pitchFamily="34" charset="0"/>
              </a:rPr>
              <a:t>Transmission</a:t>
            </a:r>
            <a:endParaRPr lang="zh-CN" altLang="en-US" dirty="0">
              <a:solidFill>
                <a:srgbClr val="00B050"/>
              </a:solidFill>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2F70A5DD-8F3A-4E69-AAF1-2A69AAFF7377}"/>
              </a:ext>
            </a:extLst>
          </p:cNvPr>
          <p:cNvSpPr txBox="1"/>
          <p:nvPr/>
        </p:nvSpPr>
        <p:spPr>
          <a:xfrm>
            <a:off x="8715022" y="3715029"/>
            <a:ext cx="1467556" cy="369332"/>
          </a:xfrm>
          <a:prstGeom prst="rect">
            <a:avLst/>
          </a:prstGeom>
          <a:noFill/>
        </p:spPr>
        <p:txBody>
          <a:bodyPr wrap="square" rtlCol="0" anchor="t">
            <a:spAutoFit/>
          </a:bodyPr>
          <a:lstStyle/>
          <a:p>
            <a:r>
              <a:rPr lang="en-US" altLang="zh-CN" dirty="0">
                <a:latin typeface="Arial" panose="020B0604020202020204" pitchFamily="34" charset="0"/>
                <a:cs typeface="Arial" panose="020B0604020202020204" pitchFamily="34" charset="0"/>
              </a:rPr>
              <a:t>Propulsion</a:t>
            </a:r>
            <a:endParaRPr lang="zh-CN" altLang="en-US" dirty="0">
              <a:latin typeface="Arial" panose="020B0604020202020204" pitchFamily="34" charset="0"/>
              <a:cs typeface="Arial" panose="020B0604020202020204" pitchFamily="34" charset="0"/>
            </a:endParaRPr>
          </a:p>
        </p:txBody>
      </p:sp>
      <p:sp>
        <p:nvSpPr>
          <p:cNvPr id="51" name="文本框 50">
            <a:extLst>
              <a:ext uri="{FF2B5EF4-FFF2-40B4-BE49-F238E27FC236}">
                <a16:creationId xmlns:a16="http://schemas.microsoft.com/office/drawing/2014/main" id="{D432603D-7BBE-4F13-A063-9469D5B784A8}"/>
              </a:ext>
            </a:extLst>
          </p:cNvPr>
          <p:cNvSpPr txBox="1"/>
          <p:nvPr/>
        </p:nvSpPr>
        <p:spPr>
          <a:xfrm>
            <a:off x="9108708" y="5221779"/>
            <a:ext cx="1778447" cy="369332"/>
          </a:xfrm>
          <a:prstGeom prst="rect">
            <a:avLst/>
          </a:prstGeom>
          <a:noFill/>
        </p:spPr>
        <p:txBody>
          <a:bodyPr wrap="square" rtlCol="0">
            <a:spAutoFit/>
          </a:bodyPr>
          <a:lstStyle/>
          <a:p>
            <a:r>
              <a:rPr lang="en-US" altLang="zh-CN" dirty="0">
                <a:solidFill>
                  <a:srgbClr val="00B050"/>
                </a:solidFill>
                <a:latin typeface="Arial" panose="020B0604020202020204" pitchFamily="34" charset="0"/>
                <a:cs typeface="Arial" panose="020B0604020202020204" pitchFamily="34" charset="0"/>
              </a:rPr>
              <a:t>Transmission</a:t>
            </a:r>
            <a:endParaRPr lang="zh-CN" altLang="en-US" dirty="0">
              <a:solidFill>
                <a:srgbClr val="00B050"/>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A3F19F00-0F28-4AE4-B5DA-9273363E1D8F}"/>
              </a:ext>
            </a:extLst>
          </p:cNvPr>
          <p:cNvSpPr txBox="1"/>
          <p:nvPr/>
        </p:nvSpPr>
        <p:spPr>
          <a:xfrm>
            <a:off x="9290579" y="6485855"/>
            <a:ext cx="1778447" cy="369332"/>
          </a:xfrm>
          <a:prstGeom prst="rect">
            <a:avLst/>
          </a:prstGeom>
          <a:noFill/>
        </p:spPr>
        <p:txBody>
          <a:bodyPr wrap="square" rtlCol="0">
            <a:spAutoFit/>
          </a:bodyPr>
          <a:lstStyle/>
          <a:p>
            <a:r>
              <a:rPr lang="en-US" altLang="zh-CN" dirty="0">
                <a:solidFill>
                  <a:srgbClr val="00B050"/>
                </a:solidFill>
                <a:latin typeface="Arial" panose="020B0604020202020204" pitchFamily="34" charset="0"/>
                <a:cs typeface="Arial" panose="020B0604020202020204" pitchFamily="34" charset="0"/>
              </a:rPr>
              <a:t>Transmission</a:t>
            </a:r>
            <a:endParaRPr lang="zh-CN" altLang="en-US"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7843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32</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Computation Offloading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1E1AE766-6648-414B-8A24-78EBF855A86E}"/>
                  </a:ext>
                </a:extLst>
              </p:cNvPr>
              <p:cNvSpPr txBox="1"/>
              <p:nvPr/>
            </p:nvSpPr>
            <p:spPr>
              <a:xfrm>
                <a:off x="536098" y="1075957"/>
                <a:ext cx="11330319" cy="2328201"/>
              </a:xfrm>
              <a:prstGeom prst="rect">
                <a:avLst/>
              </a:prstGeom>
              <a:noFill/>
            </p:spPr>
            <p:txBody>
              <a:bodyPr wrap="square" rtlCol="0" anchor="t">
                <a:spAutoFit/>
              </a:bodyPr>
              <a:lstStyle/>
              <a:p>
                <a:pPr>
                  <a:lnSpc>
                    <a:spcPct val="125000"/>
                  </a:lnSpc>
                </a:pPr>
                <a:r>
                  <a:rPr lang="en-US" altLang="zh-CN" sz="2800" b="1" dirty="0">
                    <a:solidFill>
                      <a:srgbClr val="7030A0"/>
                    </a:solidFill>
                    <a:latin typeface="Arial" panose="020B0604020202020204" pitchFamily="34" charset="0"/>
                    <a:ea typeface="华文楷体" panose="02010600040101010101" pitchFamily="2" charset="-122"/>
                    <a:cs typeface="Arial" panose="020B0604020202020204" pitchFamily="34" charset="0"/>
                  </a:rPr>
                  <a:t>Ambiguity</a:t>
                </a:r>
                <a:r>
                  <a:rPr lang="en-US" altLang="zh-CN" sz="2000" b="1" dirty="0">
                    <a:latin typeface="Arial" panose="020B0604020202020204" pitchFamily="34" charset="0"/>
                    <a:cs typeface="Arial" panose="020B0604020202020204" pitchFamily="34" charset="0"/>
                  </a:rPr>
                  <a:t> </a:t>
                </a:r>
                <a:r>
                  <a:rPr lang="en-US" altLang="zh-CN" sz="2800" b="1" dirty="0">
                    <a:solidFill>
                      <a:srgbClr val="7030A0"/>
                    </a:solidFill>
                    <a:latin typeface="Arial" panose="020B0604020202020204" pitchFamily="34" charset="0"/>
                    <a:cs typeface="Arial" panose="020B0604020202020204" pitchFamily="34" charset="0"/>
                  </a:rPr>
                  <a:t>Set Construction</a:t>
                </a:r>
              </a:p>
              <a:p>
                <a:pPr marL="342900" indent="-34290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Suppose that there exists a sample space which contains </a:t>
                </a:r>
                <a:r>
                  <a:rPr lang="en-US" altLang="zh-CN" i="1" dirty="0">
                    <a:latin typeface="Arial" panose="020B0604020202020204" pitchFamily="34" charset="0"/>
                    <a:cs typeface="Arial" panose="020B0604020202020204" pitchFamily="34" charset="0"/>
                  </a:rPr>
                  <a:t>K</a:t>
                </a:r>
                <a:r>
                  <a:rPr lang="en-US" altLang="zh-CN" dirty="0">
                    <a:latin typeface="Arial" panose="020B0604020202020204" pitchFamily="34" charset="0"/>
                    <a:cs typeface="Arial" panose="020B0604020202020204" pitchFamily="34" charset="0"/>
                  </a:rPr>
                  <a:t> possible values of the task volume</a:t>
                </a:r>
              </a:p>
              <a:p>
                <a:pPr marL="342900" indent="-34290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We can obtain the reference distribution </a:t>
                </a:r>
                <a14:m>
                  <m:oMath xmlns:m="http://schemas.openxmlformats.org/officeDocument/2006/math">
                    <m:sSub>
                      <m:sSubPr>
                        <m:ctrlPr>
                          <a:rPr lang="en-US" altLang="zh-CN" i="1" smtClean="0">
                            <a:latin typeface="Cambria Math" panose="02040503050406030204" pitchFamily="18" charset="0"/>
                            <a:cs typeface="Arial" panose="020B0604020202020204" pitchFamily="34" charset="0"/>
                          </a:rPr>
                        </m:ctrlPr>
                      </m:sSubPr>
                      <m:e>
                        <m:r>
                          <a:rPr lang="en-US" altLang="zh-CN" b="0" i="1" smtClean="0">
                            <a:latin typeface="Cambria Math" panose="02040503050406030204" pitchFamily="18" charset="0"/>
                            <a:cs typeface="Arial" panose="020B0604020202020204" pitchFamily="34" charset="0"/>
                          </a:rPr>
                          <m:t>𝑃</m:t>
                        </m:r>
                      </m:e>
                      <m:sub>
                        <m:r>
                          <a:rPr lang="en-US" altLang="zh-CN" b="0" i="1" smtClean="0">
                            <a:latin typeface="Cambria Math" panose="02040503050406030204" pitchFamily="18" charset="0"/>
                            <a:cs typeface="Arial" panose="020B0604020202020204" pitchFamily="34" charset="0"/>
                          </a:rPr>
                          <m:t>0</m:t>
                        </m:r>
                      </m:sub>
                    </m:sSub>
                  </m:oMath>
                </a14:m>
                <a:r>
                  <a:rPr lang="en-US" altLang="zh-CN" dirty="0">
                    <a:latin typeface="Arial" panose="020B0604020202020204" pitchFamily="34" charset="0"/>
                    <a:cs typeface="Arial" panose="020B0604020202020204" pitchFamily="34" charset="0"/>
                  </a:rPr>
                  <a:t> from historical data</a:t>
                </a:r>
              </a:p>
              <a:p>
                <a:pPr marL="342900" indent="-34290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We consider three metrics for the uncertainty set construction</a:t>
                </a:r>
              </a:p>
              <a:p>
                <a:pPr marL="800100" lvl="1" indent="-342900">
                  <a:lnSpc>
                    <a:spcPct val="125000"/>
                  </a:lnSpc>
                  <a:buFont typeface="Arial" panose="020B0604020202020204" pitchFamily="34" charset="0"/>
                  <a:buChar char="•"/>
                </a:pPr>
                <a14:m>
                  <m:oMath xmlns:m="http://schemas.openxmlformats.org/officeDocument/2006/math">
                    <m:sSub>
                      <m:sSubPr>
                        <m:ctrlPr>
                          <a:rPr lang="en-US" altLang="zh-CN" i="1" smtClean="0">
                            <a:latin typeface="Cambria Math" panose="02040503050406030204" pitchFamily="18" charset="0"/>
                            <a:cs typeface="Arial" panose="020B0604020202020204" pitchFamily="34" charset="0"/>
                          </a:rPr>
                        </m:ctrlPr>
                      </m:sSubPr>
                      <m:e>
                        <m:r>
                          <a:rPr lang="en-US" altLang="zh-CN" b="0" i="1" smtClean="0">
                            <a:latin typeface="Cambria Math" panose="02040503050406030204" pitchFamily="18" charset="0"/>
                            <a:cs typeface="Arial" panose="020B0604020202020204" pitchFamily="34" charset="0"/>
                          </a:rPr>
                          <m:t>𝐿</m:t>
                        </m:r>
                      </m:e>
                      <m:sub>
                        <m:r>
                          <a:rPr lang="en-US" altLang="zh-CN" b="0" i="1" smtClean="0">
                            <a:latin typeface="Cambria Math" panose="02040503050406030204" pitchFamily="18" charset="0"/>
                            <a:cs typeface="Arial" panose="020B0604020202020204" pitchFamily="34" charset="0"/>
                          </a:rPr>
                          <m:t>1</m:t>
                        </m:r>
                      </m:sub>
                    </m:sSub>
                  </m:oMath>
                </a14:m>
                <a:r>
                  <a:rPr lang="en-US" altLang="zh-CN" dirty="0">
                    <a:latin typeface="Arial" panose="020B0604020202020204" pitchFamily="34" charset="0"/>
                    <a:cs typeface="Arial" panose="020B0604020202020204" pitchFamily="34" charset="0"/>
                  </a:rPr>
                  <a:t> norm metric: the distance between an arbitrary distribution and the reference distribution is modeled by </a:t>
                </a:r>
                <a14:m>
                  <m:oMath xmlns:m="http://schemas.openxmlformats.org/officeDocument/2006/math">
                    <m:sSub>
                      <m:sSubPr>
                        <m:ctrlPr>
                          <a:rPr lang="en-US" altLang="zh-CN" i="1" smtClean="0">
                            <a:solidFill>
                              <a:srgbClr val="C00000"/>
                            </a:solidFill>
                            <a:latin typeface="Cambria Math" panose="02040503050406030204" pitchFamily="18" charset="0"/>
                            <a:cs typeface="Arial" panose="020B0604020202020204" pitchFamily="34" charset="0"/>
                          </a:rPr>
                        </m:ctrlPr>
                      </m:sSubPr>
                      <m:e>
                        <m:r>
                          <a:rPr lang="en-US" altLang="zh-CN" i="1">
                            <a:solidFill>
                              <a:srgbClr val="C00000"/>
                            </a:solidFill>
                            <a:latin typeface="Cambria Math" panose="02040503050406030204" pitchFamily="18" charset="0"/>
                            <a:cs typeface="Arial" panose="020B0604020202020204" pitchFamily="34" charset="0"/>
                          </a:rPr>
                          <m:t>𝐿</m:t>
                        </m:r>
                      </m:e>
                      <m:sub>
                        <m:r>
                          <a:rPr lang="en-US" altLang="zh-CN" i="1">
                            <a:solidFill>
                              <a:srgbClr val="C00000"/>
                            </a:solidFill>
                            <a:latin typeface="Cambria Math" panose="02040503050406030204" pitchFamily="18" charset="0"/>
                            <a:cs typeface="Arial" panose="020B0604020202020204" pitchFamily="34" charset="0"/>
                          </a:rPr>
                          <m:t>1</m:t>
                        </m:r>
                      </m:sub>
                    </m:sSub>
                  </m:oMath>
                </a14:m>
                <a:r>
                  <a:rPr lang="en-US" altLang="zh-CN" dirty="0">
                    <a:solidFill>
                      <a:srgbClr val="C00000"/>
                    </a:solidFill>
                    <a:latin typeface="Arial" panose="020B0604020202020204" pitchFamily="34" charset="0"/>
                    <a:cs typeface="Arial" panose="020B0604020202020204" pitchFamily="34" charset="0"/>
                  </a:rPr>
                  <a:t> norm </a:t>
                </a:r>
                <a:endParaRPr lang="en-US" altLang="zh-CN" dirty="0">
                  <a:latin typeface="Arial" panose="020B0604020202020204" pitchFamily="34" charset="0"/>
                  <a:cs typeface="Arial" panose="020B0604020202020204" pitchFamily="34" charset="0"/>
                </a:endParaRPr>
              </a:p>
            </p:txBody>
          </p:sp>
        </mc:Choice>
        <mc:Fallback xmlns="">
          <p:sp>
            <p:nvSpPr>
              <p:cNvPr id="53" name="文本框 52">
                <a:extLst>
                  <a:ext uri="{FF2B5EF4-FFF2-40B4-BE49-F238E27FC236}">
                    <a16:creationId xmlns:a16="http://schemas.microsoft.com/office/drawing/2014/main" id="{1E1AE766-6648-414B-8A24-78EBF855A86E}"/>
                  </a:ext>
                </a:extLst>
              </p:cNvPr>
              <p:cNvSpPr txBox="1">
                <a:spLocks noRot="1" noChangeAspect="1" noMove="1" noResize="1" noEditPoints="1" noAdjustHandles="1" noChangeArrowheads="1" noChangeShapeType="1" noTextEdit="1"/>
              </p:cNvSpPr>
              <p:nvPr/>
            </p:nvSpPr>
            <p:spPr>
              <a:xfrm>
                <a:off x="536098" y="1075957"/>
                <a:ext cx="11330319" cy="2328201"/>
              </a:xfrm>
              <a:prstGeom prst="rect">
                <a:avLst/>
              </a:prstGeom>
              <a:blipFill>
                <a:blip r:embed="rId3"/>
                <a:stretch>
                  <a:fillRect l="-1130" t="-525" b="-3675"/>
                </a:stretch>
              </a:blipFill>
            </p:spPr>
            <p:txBody>
              <a:bodyPr/>
              <a:lstStyle/>
              <a:p>
                <a:r>
                  <a:rPr lang="en-US">
                    <a:noFill/>
                  </a:rPr>
                  <a:t> </a:t>
                </a:r>
              </a:p>
            </p:txBody>
          </p:sp>
        </mc:Fallback>
      </mc:AlternateContent>
      <p:pic>
        <p:nvPicPr>
          <p:cNvPr id="6" name="图片 5">
            <a:extLst>
              <a:ext uri="{FF2B5EF4-FFF2-40B4-BE49-F238E27FC236}">
                <a16:creationId xmlns:a16="http://schemas.microsoft.com/office/drawing/2014/main" id="{3F1734F7-48AC-42AB-8AE9-65FC6CEFB5E0}"/>
              </a:ext>
            </a:extLst>
          </p:cNvPr>
          <p:cNvPicPr>
            <a:picLocks noChangeAspect="1"/>
          </p:cNvPicPr>
          <p:nvPr/>
        </p:nvPicPr>
        <p:blipFill>
          <a:blip r:embed="rId4"/>
          <a:stretch>
            <a:fillRect/>
          </a:stretch>
        </p:blipFill>
        <p:spPr>
          <a:xfrm>
            <a:off x="3535892" y="3385738"/>
            <a:ext cx="4171950" cy="457200"/>
          </a:xfrm>
          <a:prstGeom prst="rect">
            <a:avLst/>
          </a:prstGeom>
        </p:spPr>
      </p:pic>
      <mc:AlternateContent xmlns:mc="http://schemas.openxmlformats.org/markup-compatibility/2006" xmlns:a14="http://schemas.microsoft.com/office/drawing/2010/main">
        <mc:Choice Requires="a14">
          <p:sp>
            <p:nvSpPr>
              <p:cNvPr id="54" name="文本框 53">
                <a:extLst>
                  <a:ext uri="{FF2B5EF4-FFF2-40B4-BE49-F238E27FC236}">
                    <a16:creationId xmlns:a16="http://schemas.microsoft.com/office/drawing/2014/main" id="{9716AD95-FE9C-4E91-9FB3-4FDF2A564AD8}"/>
                  </a:ext>
                </a:extLst>
              </p:cNvPr>
              <p:cNvSpPr txBox="1"/>
              <p:nvPr/>
            </p:nvSpPr>
            <p:spPr>
              <a:xfrm>
                <a:off x="536097" y="3899383"/>
                <a:ext cx="11330319" cy="750847"/>
              </a:xfrm>
              <a:prstGeom prst="rect">
                <a:avLst/>
              </a:prstGeom>
              <a:noFill/>
            </p:spPr>
            <p:txBody>
              <a:bodyPr wrap="square" rtlCol="0" anchor="t">
                <a:spAutoFit/>
              </a:bodyPr>
              <a:lstStyle/>
              <a:p>
                <a:pPr marL="800100" lvl="1" indent="-342900">
                  <a:lnSpc>
                    <a:spcPct val="125000"/>
                  </a:lnSpc>
                  <a:buFont typeface="Arial" panose="020B0604020202020204" pitchFamily="34" charset="0"/>
                  <a:buChar char="•"/>
                </a:pPr>
                <a14:m>
                  <m:oMath xmlns:m="http://schemas.openxmlformats.org/officeDocument/2006/math">
                    <m:sSub>
                      <m:sSubPr>
                        <m:ctrlPr>
                          <a:rPr lang="en-US" altLang="zh-CN" i="1" smtClean="0">
                            <a:latin typeface="Cambria Math" panose="02040503050406030204" pitchFamily="18" charset="0"/>
                            <a:cs typeface="Arial" panose="020B0604020202020204" pitchFamily="34" charset="0"/>
                          </a:rPr>
                        </m:ctrlPr>
                      </m:sSubPr>
                      <m:e>
                        <m:r>
                          <a:rPr lang="en-US" altLang="zh-CN" b="0" i="1" smtClean="0">
                            <a:latin typeface="Cambria Math" panose="02040503050406030204" pitchFamily="18" charset="0"/>
                            <a:cs typeface="Arial" panose="020B0604020202020204" pitchFamily="34" charset="0"/>
                          </a:rPr>
                          <m:t>𝐿</m:t>
                        </m:r>
                      </m:e>
                      <m:sub>
                        <m:r>
                          <a:rPr lang="en-US" altLang="zh-CN" b="0" i="1" smtClean="0">
                            <a:latin typeface="Cambria Math" panose="02040503050406030204" pitchFamily="18" charset="0"/>
                            <a:ea typeface="Cambria Math" panose="02040503050406030204" pitchFamily="18" charset="0"/>
                            <a:cs typeface="Arial" panose="020B0604020202020204" pitchFamily="34" charset="0"/>
                          </a:rPr>
                          <m:t>∞</m:t>
                        </m:r>
                      </m:sub>
                    </m:sSub>
                  </m:oMath>
                </a14:m>
                <a:r>
                  <a:rPr lang="en-US" altLang="zh-CN" dirty="0">
                    <a:latin typeface="Arial" panose="020B0604020202020204" pitchFamily="34" charset="0"/>
                    <a:cs typeface="Arial" panose="020B0604020202020204" pitchFamily="34" charset="0"/>
                  </a:rPr>
                  <a:t> norm metric: the distance between an arbitrary distribution and the reference distribution is modeled by </a:t>
                </a:r>
                <a14:m>
                  <m:oMath xmlns:m="http://schemas.openxmlformats.org/officeDocument/2006/math">
                    <m:sSub>
                      <m:sSubPr>
                        <m:ctrlPr>
                          <a:rPr lang="en-US" altLang="zh-CN" i="1" smtClean="0">
                            <a:solidFill>
                              <a:srgbClr val="C00000"/>
                            </a:solidFill>
                            <a:latin typeface="Cambria Math" panose="02040503050406030204" pitchFamily="18" charset="0"/>
                            <a:cs typeface="Arial" panose="020B0604020202020204" pitchFamily="34" charset="0"/>
                          </a:rPr>
                        </m:ctrlPr>
                      </m:sSubPr>
                      <m:e>
                        <m:r>
                          <a:rPr lang="en-US" altLang="zh-CN" i="1">
                            <a:solidFill>
                              <a:srgbClr val="C00000"/>
                            </a:solidFill>
                            <a:latin typeface="Cambria Math" panose="02040503050406030204" pitchFamily="18" charset="0"/>
                            <a:cs typeface="Arial" panose="020B0604020202020204" pitchFamily="34" charset="0"/>
                          </a:rPr>
                          <m:t>𝐿</m:t>
                        </m:r>
                      </m:e>
                      <m:sub>
                        <m:r>
                          <a:rPr lang="en-US" altLang="zh-CN"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sub>
                    </m:sSub>
                  </m:oMath>
                </a14:m>
                <a:r>
                  <a:rPr lang="en-US" altLang="zh-CN" dirty="0">
                    <a:solidFill>
                      <a:srgbClr val="C00000"/>
                    </a:solidFill>
                    <a:latin typeface="Arial" panose="020B0604020202020204" pitchFamily="34" charset="0"/>
                    <a:cs typeface="Arial" panose="020B0604020202020204" pitchFamily="34" charset="0"/>
                  </a:rPr>
                  <a:t> norm </a:t>
                </a:r>
                <a:endParaRPr lang="en-US" altLang="zh-CN" dirty="0">
                  <a:latin typeface="Arial" panose="020B0604020202020204" pitchFamily="34" charset="0"/>
                  <a:cs typeface="Arial" panose="020B0604020202020204" pitchFamily="34" charset="0"/>
                </a:endParaRPr>
              </a:p>
            </p:txBody>
          </p:sp>
        </mc:Choice>
        <mc:Fallback xmlns="">
          <p:sp>
            <p:nvSpPr>
              <p:cNvPr id="54" name="文本框 53">
                <a:extLst>
                  <a:ext uri="{FF2B5EF4-FFF2-40B4-BE49-F238E27FC236}">
                    <a16:creationId xmlns:a16="http://schemas.microsoft.com/office/drawing/2014/main" id="{9716AD95-FE9C-4E91-9FB3-4FDF2A564AD8}"/>
                  </a:ext>
                </a:extLst>
              </p:cNvPr>
              <p:cNvSpPr txBox="1">
                <a:spLocks noRot="1" noChangeAspect="1" noMove="1" noResize="1" noEditPoints="1" noAdjustHandles="1" noChangeArrowheads="1" noChangeShapeType="1" noTextEdit="1"/>
              </p:cNvSpPr>
              <p:nvPr/>
            </p:nvSpPr>
            <p:spPr>
              <a:xfrm>
                <a:off x="536097" y="3899383"/>
                <a:ext cx="11330319" cy="750847"/>
              </a:xfrm>
              <a:prstGeom prst="rect">
                <a:avLst/>
              </a:prstGeom>
              <a:blipFill>
                <a:blip r:embed="rId5"/>
                <a:stretch>
                  <a:fillRect b="-12195"/>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4E7E82FE-252C-4976-82F2-73EB9A1D642C}"/>
              </a:ext>
            </a:extLst>
          </p:cNvPr>
          <p:cNvPicPr>
            <a:picLocks noChangeAspect="1"/>
          </p:cNvPicPr>
          <p:nvPr/>
        </p:nvPicPr>
        <p:blipFill>
          <a:blip r:embed="rId6"/>
          <a:stretch>
            <a:fillRect/>
          </a:stretch>
        </p:blipFill>
        <p:spPr>
          <a:xfrm>
            <a:off x="3393017" y="4661519"/>
            <a:ext cx="4457700" cy="495300"/>
          </a:xfrm>
          <a:prstGeom prst="rect">
            <a:avLst/>
          </a:prstGeom>
        </p:spPr>
      </p:pic>
      <p:sp>
        <p:nvSpPr>
          <p:cNvPr id="55" name="文本框 54">
            <a:extLst>
              <a:ext uri="{FF2B5EF4-FFF2-40B4-BE49-F238E27FC236}">
                <a16:creationId xmlns:a16="http://schemas.microsoft.com/office/drawing/2014/main" id="{957427C2-33EA-4C5A-BED0-94A43968A1AD}"/>
              </a:ext>
            </a:extLst>
          </p:cNvPr>
          <p:cNvSpPr txBox="1"/>
          <p:nvPr/>
        </p:nvSpPr>
        <p:spPr>
          <a:xfrm>
            <a:off x="430840" y="5190686"/>
            <a:ext cx="11330319" cy="750847"/>
          </a:xfrm>
          <a:prstGeom prst="rect">
            <a:avLst/>
          </a:prstGeom>
          <a:noFill/>
        </p:spPr>
        <p:txBody>
          <a:bodyPr wrap="square" rtlCol="0" anchor="t">
            <a:spAutoFit/>
          </a:bodyPr>
          <a:lstStyle/>
          <a:p>
            <a:pPr marL="800100" lvl="1" indent="-342900">
              <a:lnSpc>
                <a:spcPct val="125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Wasserstein distance metric: the distance between an arbitrary distribution and the reference distribution is modeled by </a:t>
            </a:r>
            <a:r>
              <a:rPr lang="en-US" altLang="zh-CN" dirty="0">
                <a:solidFill>
                  <a:srgbClr val="C00000"/>
                </a:solidFill>
                <a:latin typeface="Arial" panose="020B0604020202020204" pitchFamily="34" charset="0"/>
                <a:cs typeface="Arial" panose="020B0604020202020204" pitchFamily="34" charset="0"/>
              </a:rPr>
              <a:t>Wasserstein distance</a:t>
            </a:r>
          </a:p>
        </p:txBody>
      </p:sp>
      <p:pic>
        <p:nvPicPr>
          <p:cNvPr id="12" name="图片 11">
            <a:extLst>
              <a:ext uri="{FF2B5EF4-FFF2-40B4-BE49-F238E27FC236}">
                <a16:creationId xmlns:a16="http://schemas.microsoft.com/office/drawing/2014/main" id="{C64451C3-FABD-4DF8-96E6-AF1B80760C5C}"/>
              </a:ext>
            </a:extLst>
          </p:cNvPr>
          <p:cNvPicPr>
            <a:picLocks noChangeAspect="1"/>
          </p:cNvPicPr>
          <p:nvPr/>
        </p:nvPicPr>
        <p:blipFill>
          <a:blip r:embed="rId7"/>
          <a:stretch>
            <a:fillRect/>
          </a:stretch>
        </p:blipFill>
        <p:spPr>
          <a:xfrm>
            <a:off x="3535892" y="6043368"/>
            <a:ext cx="4638675" cy="438150"/>
          </a:xfrm>
          <a:prstGeom prst="rect">
            <a:avLst/>
          </a:prstGeom>
        </p:spPr>
      </p:pic>
    </p:spTree>
    <p:extLst>
      <p:ext uri="{BB962C8B-B14F-4D97-AF65-F5344CB8AC3E}">
        <p14:creationId xmlns:p14="http://schemas.microsoft.com/office/powerpoint/2010/main" val="2964870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33</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Computation Offloading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3" name="文本框 62">
            <a:extLst>
              <a:ext uri="{FF2B5EF4-FFF2-40B4-BE49-F238E27FC236}">
                <a16:creationId xmlns:a16="http://schemas.microsoft.com/office/drawing/2014/main" id="{8993E4DC-4605-4B31-90C7-605740B260BF}"/>
              </a:ext>
            </a:extLst>
          </p:cNvPr>
          <p:cNvSpPr txBox="1"/>
          <p:nvPr/>
        </p:nvSpPr>
        <p:spPr>
          <a:xfrm>
            <a:off x="339820" y="954351"/>
            <a:ext cx="11571443" cy="645160"/>
          </a:xfrm>
          <a:prstGeom prst="rect">
            <a:avLst/>
          </a:prstGeom>
          <a:noFill/>
        </p:spPr>
        <p:txBody>
          <a:bodyPr wrap="square" rtlCol="0" anchor="t">
            <a:spAutoFit/>
          </a:bodyPr>
          <a:lstStyle/>
          <a:p>
            <a:r>
              <a:rPr lang="en-US" b="1" i="1" dirty="0">
                <a:solidFill>
                  <a:schemeClr val="tx1"/>
                </a:solidFill>
                <a:latin typeface="Arial" panose="020B0604020202020204" pitchFamily="34" charset="0"/>
                <a:cs typeface="Arial" panose="020B0604020202020204" pitchFamily="34" charset="0"/>
                <a:sym typeface="+mn-ea"/>
              </a:rPr>
              <a:t>O</a:t>
            </a:r>
            <a:r>
              <a:rPr b="1" i="1" dirty="0">
                <a:solidFill>
                  <a:schemeClr val="tx1"/>
                </a:solidFill>
                <a:latin typeface="Arial" panose="020B0604020202020204" pitchFamily="34" charset="0"/>
                <a:cs typeface="Arial" panose="020B0604020202020204" pitchFamily="34" charset="0"/>
                <a:sym typeface="+mn-ea"/>
              </a:rPr>
              <a:t>bjective</a:t>
            </a:r>
            <a:r>
              <a:rPr lang="en-US" dirty="0">
                <a:latin typeface="Arial" panose="020B0604020202020204" pitchFamily="34" charset="0"/>
                <a:cs typeface="Arial" panose="020B0604020202020204" pitchFamily="34" charset="0"/>
                <a:sym typeface="+mn-ea"/>
              </a:rPr>
              <a:t>:</a:t>
            </a:r>
            <a:r>
              <a:rPr dirty="0">
                <a:latin typeface="Arial" panose="020B0604020202020204" pitchFamily="34" charset="0"/>
                <a:cs typeface="Arial" panose="020B0604020202020204" pitchFamily="34" charset="0"/>
                <a:sym typeface="+mn-ea"/>
              </a:rPr>
              <a:t> minimize the </a:t>
            </a:r>
            <a:r>
              <a:rPr dirty="0">
                <a:solidFill>
                  <a:srgbClr val="FF0000"/>
                </a:solidFill>
                <a:latin typeface="Arial" panose="020B0604020202020204" pitchFamily="34" charset="0"/>
                <a:cs typeface="Arial" panose="020B0604020202020204" pitchFamily="34" charset="0"/>
                <a:sym typeface="+mn-ea"/>
              </a:rPr>
              <a:t>expected total latency</a:t>
            </a:r>
            <a:r>
              <a:rPr dirty="0">
                <a:latin typeface="Arial" panose="020B0604020202020204" pitchFamily="34" charset="0"/>
                <a:cs typeface="Arial" panose="020B0604020202020204" pitchFamily="34" charset="0"/>
                <a:sym typeface="+mn-ea"/>
              </a:rPr>
              <a:t> of </a:t>
            </a:r>
            <a:r>
              <a:rPr i="1" dirty="0">
                <a:latin typeface="Arial" panose="020B0604020202020204" pitchFamily="34" charset="0"/>
                <a:cs typeface="Arial" panose="020B0604020202020204" pitchFamily="34" charset="0"/>
                <a:sym typeface="+mn-ea"/>
              </a:rPr>
              <a:t>T</a:t>
            </a:r>
            <a:r>
              <a:rPr dirty="0">
                <a:latin typeface="Arial" panose="020B0604020202020204" pitchFamily="34" charset="0"/>
                <a:cs typeface="Arial" panose="020B0604020202020204" pitchFamily="34" charset="0"/>
                <a:sym typeface="+mn-ea"/>
              </a:rPr>
              <a:t> time slots under the </a:t>
            </a:r>
            <a:r>
              <a:rPr dirty="0">
                <a:solidFill>
                  <a:srgbClr val="FF0000"/>
                </a:solidFill>
                <a:latin typeface="Arial" panose="020B0604020202020204" pitchFamily="34" charset="0"/>
                <a:cs typeface="Arial" panose="020B0604020202020204" pitchFamily="34" charset="0"/>
                <a:sym typeface="+mn-ea"/>
              </a:rPr>
              <a:t>worst-case distribution </a:t>
            </a:r>
            <a:r>
              <a:rPr dirty="0">
                <a:latin typeface="Arial" panose="020B0604020202020204" pitchFamily="34" charset="0"/>
                <a:cs typeface="Arial" panose="020B0604020202020204" pitchFamily="34" charset="0"/>
                <a:sym typeface="+mn-ea"/>
              </a:rPr>
              <a:t>realization in</a:t>
            </a:r>
            <a:r>
              <a:rPr lang="en-US" altLang="zh-CN" dirty="0">
                <a:latin typeface="Arial" panose="020B0604020202020204" pitchFamily="34" charset="0"/>
                <a:cs typeface="Arial" panose="020B0604020202020204" pitchFamily="34" charset="0"/>
                <a:sym typeface="+mn-ea"/>
              </a:rPr>
              <a:t> uncertainty set</a:t>
            </a:r>
            <a:r>
              <a:rPr lang="en-US" dirty="0">
                <a:latin typeface="Arial" panose="020B0604020202020204" pitchFamily="34" charset="0"/>
                <a:cs typeface="Arial" panose="020B0604020202020204" pitchFamily="34" charset="0"/>
                <a:sym typeface="+mn-ea"/>
              </a:rPr>
              <a:t> </a:t>
            </a:r>
            <a:r>
              <a:rPr i="1" dirty="0">
                <a:latin typeface="Arial" panose="020B0604020202020204" pitchFamily="34" charset="0"/>
                <a:cs typeface="Arial" panose="020B0604020202020204" pitchFamily="34" charset="0"/>
                <a:sym typeface="+mn-ea"/>
              </a:rPr>
              <a:t>D</a:t>
            </a:r>
            <a:endParaRPr lang="en-US" b="1" i="1" dirty="0">
              <a:latin typeface="Arial" panose="020B0604020202020204" pitchFamily="34" charset="0"/>
              <a:cs typeface="Arial" panose="020B0604020202020204" pitchFamily="34" charset="0"/>
              <a:sym typeface="+mn-ea"/>
            </a:endParaRPr>
          </a:p>
        </p:txBody>
      </p:sp>
      <p:grpSp>
        <p:nvGrpSpPr>
          <p:cNvPr id="64" name="组合 63">
            <a:extLst>
              <a:ext uri="{FF2B5EF4-FFF2-40B4-BE49-F238E27FC236}">
                <a16:creationId xmlns:a16="http://schemas.microsoft.com/office/drawing/2014/main" id="{8AB2E734-6160-4D13-8B7A-C7B8F516E392}"/>
              </a:ext>
            </a:extLst>
          </p:cNvPr>
          <p:cNvGrpSpPr/>
          <p:nvPr/>
        </p:nvGrpSpPr>
        <p:grpSpPr>
          <a:xfrm>
            <a:off x="1251284" y="1784296"/>
            <a:ext cx="5894770" cy="4928738"/>
            <a:chOff x="382" y="3982"/>
            <a:chExt cx="8178" cy="6490"/>
          </a:xfrm>
        </p:grpSpPr>
        <p:pic>
          <p:nvPicPr>
            <p:cNvPr id="65" name="图片 64">
              <a:extLst>
                <a:ext uri="{FF2B5EF4-FFF2-40B4-BE49-F238E27FC236}">
                  <a16:creationId xmlns:a16="http://schemas.microsoft.com/office/drawing/2014/main" id="{2C035654-D848-4055-B990-80DEFF429093}"/>
                </a:ext>
              </a:extLst>
            </p:cNvPr>
            <p:cNvPicPr>
              <a:picLocks noChangeAspect="1"/>
            </p:cNvPicPr>
            <p:nvPr/>
          </p:nvPicPr>
          <p:blipFill>
            <a:blip r:embed="rId3"/>
            <a:stretch>
              <a:fillRect/>
            </a:stretch>
          </p:blipFill>
          <p:spPr>
            <a:xfrm>
              <a:off x="382" y="3982"/>
              <a:ext cx="8179" cy="6490"/>
            </a:xfrm>
            <a:prstGeom prst="rect">
              <a:avLst/>
            </a:prstGeom>
          </p:spPr>
        </p:pic>
        <p:pic>
          <p:nvPicPr>
            <p:cNvPr id="66" name="图片 65">
              <a:extLst>
                <a:ext uri="{FF2B5EF4-FFF2-40B4-BE49-F238E27FC236}">
                  <a16:creationId xmlns:a16="http://schemas.microsoft.com/office/drawing/2014/main" id="{3851AF98-AB9D-4F05-8403-5086935B724F}"/>
                </a:ext>
              </a:extLst>
            </p:cNvPr>
            <p:cNvPicPr>
              <a:picLocks noChangeAspect="1"/>
            </p:cNvPicPr>
            <p:nvPr/>
          </p:nvPicPr>
          <p:blipFill>
            <a:blip r:embed="rId4"/>
            <a:stretch>
              <a:fillRect/>
            </a:stretch>
          </p:blipFill>
          <p:spPr>
            <a:xfrm flipV="1">
              <a:off x="7716" y="9540"/>
              <a:ext cx="697" cy="806"/>
            </a:xfrm>
            <a:prstGeom prst="rect">
              <a:avLst/>
            </a:prstGeom>
          </p:spPr>
        </p:pic>
      </p:grpSp>
      <p:sp>
        <p:nvSpPr>
          <p:cNvPr id="67" name="文本框 66">
            <a:extLst>
              <a:ext uri="{FF2B5EF4-FFF2-40B4-BE49-F238E27FC236}">
                <a16:creationId xmlns:a16="http://schemas.microsoft.com/office/drawing/2014/main" id="{7111AAF1-BF43-46A7-8AEB-911CE255B0EC}"/>
              </a:ext>
            </a:extLst>
          </p:cNvPr>
          <p:cNvSpPr txBox="1"/>
          <p:nvPr/>
        </p:nvSpPr>
        <p:spPr>
          <a:xfrm>
            <a:off x="6936008" y="3610315"/>
            <a:ext cx="5002064" cy="923330"/>
          </a:xfrm>
          <a:prstGeom prst="rect">
            <a:avLst/>
          </a:prstGeom>
          <a:solidFill>
            <a:srgbClr val="FFFF00"/>
          </a:solidFill>
        </p:spPr>
        <p:txBody>
          <a:bodyPr wrap="square" rtlCol="0" anchor="t">
            <a:spAutoFit/>
          </a:bodyPr>
          <a:lstStyle/>
          <a:p>
            <a:pPr algn="just"/>
            <a:r>
              <a:rPr lang="zh-CN" altLang="en-US" dirty="0">
                <a:latin typeface="Arial" panose="020B0604020202020204" pitchFamily="34" charset="0"/>
                <a:cs typeface="Arial" panose="020B0604020202020204" pitchFamily="34" charset="0"/>
              </a:rPr>
              <a:t>the sum of tasks processed by UAV, all BSs, and all LEO satellites equals to the amount of tasks arrived</a:t>
            </a:r>
          </a:p>
        </p:txBody>
      </p:sp>
      <p:sp>
        <p:nvSpPr>
          <p:cNvPr id="69" name="文本框 68">
            <a:extLst>
              <a:ext uri="{FF2B5EF4-FFF2-40B4-BE49-F238E27FC236}">
                <a16:creationId xmlns:a16="http://schemas.microsoft.com/office/drawing/2014/main" id="{25E49A3B-CC60-4840-BCB6-FAFAF2231CC0}"/>
              </a:ext>
            </a:extLst>
          </p:cNvPr>
          <p:cNvSpPr txBox="1"/>
          <p:nvPr/>
        </p:nvSpPr>
        <p:spPr>
          <a:xfrm>
            <a:off x="8057270" y="4561022"/>
            <a:ext cx="3528694" cy="646331"/>
          </a:xfrm>
          <a:prstGeom prst="rect">
            <a:avLst/>
          </a:prstGeom>
          <a:solidFill>
            <a:srgbClr val="FFFF00"/>
          </a:solidFill>
        </p:spPr>
        <p:txBody>
          <a:bodyPr wrap="square" rtlCol="0" anchor="t">
            <a:spAutoFit/>
          </a:bodyPr>
          <a:lstStyle>
            <a:defPPr>
              <a:defRPr lang="zh-CN"/>
            </a:defPPr>
            <a:lvl1pPr>
              <a:defRPr>
                <a:latin typeface="Arial" panose="020B0604020202020204" pitchFamily="34" charset="0"/>
                <a:cs typeface="Arial" panose="020B0604020202020204" pitchFamily="34" charset="0"/>
              </a:defRPr>
            </a:lvl1pPr>
          </a:lstStyle>
          <a:p>
            <a:r>
              <a:rPr lang="en-US" dirty="0">
                <a:sym typeface="+mn-ea"/>
              </a:rPr>
              <a:t>ensure the tasks assigned cannot exceed its capacity</a:t>
            </a:r>
            <a:endParaRPr lang="zh-CN" altLang="en-US" dirty="0"/>
          </a:p>
        </p:txBody>
      </p:sp>
      <p:sp>
        <p:nvSpPr>
          <p:cNvPr id="72" name="文本框 71">
            <a:extLst>
              <a:ext uri="{FF2B5EF4-FFF2-40B4-BE49-F238E27FC236}">
                <a16:creationId xmlns:a16="http://schemas.microsoft.com/office/drawing/2014/main" id="{7A7FD568-573E-49FE-9904-5C941393114D}"/>
              </a:ext>
            </a:extLst>
          </p:cNvPr>
          <p:cNvSpPr txBox="1"/>
          <p:nvPr/>
        </p:nvSpPr>
        <p:spPr>
          <a:xfrm>
            <a:off x="8057270" y="5400322"/>
            <a:ext cx="2189480" cy="369332"/>
          </a:xfrm>
          <a:prstGeom prst="rect">
            <a:avLst/>
          </a:prstGeom>
          <a:solidFill>
            <a:srgbClr val="FFFF00"/>
          </a:solidFill>
        </p:spPr>
        <p:txBody>
          <a:bodyPr wrap="square" rtlCol="0" anchor="t">
            <a:spAutoFit/>
          </a:bodyPr>
          <a:lstStyle>
            <a:defPPr>
              <a:defRPr lang="zh-CN"/>
            </a:defPPr>
            <a:lvl1pPr>
              <a:defRPr>
                <a:latin typeface="Arial" panose="020B0604020202020204" pitchFamily="34" charset="0"/>
                <a:cs typeface="Arial" panose="020B0604020202020204" pitchFamily="34" charset="0"/>
              </a:defRPr>
            </a:lvl1pPr>
          </a:lstStyle>
          <a:p>
            <a:r>
              <a:rPr lang="en-US" dirty="0">
                <a:sym typeface="+mn-ea"/>
              </a:rPr>
              <a:t>total system latency</a:t>
            </a:r>
            <a:endParaRPr lang="zh-CN" altLang="en-US" dirty="0"/>
          </a:p>
        </p:txBody>
      </p:sp>
      <p:sp>
        <p:nvSpPr>
          <p:cNvPr id="74" name="文本框 73">
            <a:extLst>
              <a:ext uri="{FF2B5EF4-FFF2-40B4-BE49-F238E27FC236}">
                <a16:creationId xmlns:a16="http://schemas.microsoft.com/office/drawing/2014/main" id="{02A41053-235B-4B48-868F-D6BC6948E1F6}"/>
              </a:ext>
            </a:extLst>
          </p:cNvPr>
          <p:cNvSpPr txBox="1"/>
          <p:nvPr/>
        </p:nvSpPr>
        <p:spPr>
          <a:xfrm flipH="1">
            <a:off x="8057270" y="6116244"/>
            <a:ext cx="2101849" cy="369332"/>
          </a:xfrm>
          <a:prstGeom prst="rect">
            <a:avLst/>
          </a:prstGeom>
          <a:solidFill>
            <a:srgbClr val="FFFF00"/>
          </a:solidFill>
        </p:spPr>
        <p:txBody>
          <a:bodyPr wrap="square" rtlCol="0" anchor="t">
            <a:spAutoFit/>
          </a:bodyPr>
          <a:lstStyle/>
          <a:p>
            <a:pPr algn="l"/>
            <a:r>
              <a:rPr lang="en-US" dirty="0">
                <a:latin typeface="Arial" panose="020B0604020202020204" pitchFamily="34" charset="0"/>
                <a:cs typeface="Arial" panose="020B0604020202020204" pitchFamily="34" charset="0"/>
                <a:sym typeface="+mn-ea"/>
              </a:rPr>
              <a:t>energy constraint</a:t>
            </a:r>
            <a:endParaRPr lang="zh-CN" altLang="en-US" dirty="0">
              <a:latin typeface="Arial" panose="020B0604020202020204" pitchFamily="34" charset="0"/>
              <a:cs typeface="Arial" panose="020B0604020202020204" pitchFamily="34" charset="0"/>
            </a:endParaRPr>
          </a:p>
        </p:txBody>
      </p:sp>
      <p:sp>
        <p:nvSpPr>
          <p:cNvPr id="5" name="箭头: 右 4">
            <a:extLst>
              <a:ext uri="{FF2B5EF4-FFF2-40B4-BE49-F238E27FC236}">
                <a16:creationId xmlns:a16="http://schemas.microsoft.com/office/drawing/2014/main" id="{7DB84A43-FE56-4E58-8222-30227FE7025B}"/>
              </a:ext>
            </a:extLst>
          </p:cNvPr>
          <p:cNvSpPr/>
          <p:nvPr/>
        </p:nvSpPr>
        <p:spPr>
          <a:xfrm>
            <a:off x="6804932" y="6154644"/>
            <a:ext cx="810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箭头: 右 74">
            <a:extLst>
              <a:ext uri="{FF2B5EF4-FFF2-40B4-BE49-F238E27FC236}">
                <a16:creationId xmlns:a16="http://schemas.microsoft.com/office/drawing/2014/main" id="{F5776743-19B3-46B0-9386-6FC5E39887DC}"/>
              </a:ext>
            </a:extLst>
          </p:cNvPr>
          <p:cNvSpPr/>
          <p:nvPr/>
        </p:nvSpPr>
        <p:spPr>
          <a:xfrm>
            <a:off x="7147619" y="5455931"/>
            <a:ext cx="810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箭头: 右 75">
            <a:extLst>
              <a:ext uri="{FF2B5EF4-FFF2-40B4-BE49-F238E27FC236}">
                <a16:creationId xmlns:a16="http://schemas.microsoft.com/office/drawing/2014/main" id="{73110FB5-7B74-4DFC-8ED2-4A88A29057C5}"/>
              </a:ext>
            </a:extLst>
          </p:cNvPr>
          <p:cNvSpPr/>
          <p:nvPr/>
        </p:nvSpPr>
        <p:spPr>
          <a:xfrm>
            <a:off x="7147619" y="4717963"/>
            <a:ext cx="810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箭头: 右 76">
            <a:extLst>
              <a:ext uri="{FF2B5EF4-FFF2-40B4-BE49-F238E27FC236}">
                <a16:creationId xmlns:a16="http://schemas.microsoft.com/office/drawing/2014/main" id="{0F3F7641-B913-40A3-ADE9-A7E1DB6DDAFA}"/>
              </a:ext>
            </a:extLst>
          </p:cNvPr>
          <p:cNvSpPr/>
          <p:nvPr/>
        </p:nvSpPr>
        <p:spPr>
          <a:xfrm>
            <a:off x="6096000" y="4191690"/>
            <a:ext cx="81060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17744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34</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Computation Offloading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3" name="文本框 62">
            <a:extLst>
              <a:ext uri="{FF2B5EF4-FFF2-40B4-BE49-F238E27FC236}">
                <a16:creationId xmlns:a16="http://schemas.microsoft.com/office/drawing/2014/main" id="{8993E4DC-4605-4B31-90C7-605740B260BF}"/>
              </a:ext>
            </a:extLst>
          </p:cNvPr>
          <p:cNvSpPr txBox="1"/>
          <p:nvPr/>
        </p:nvSpPr>
        <p:spPr>
          <a:xfrm>
            <a:off x="310278" y="821275"/>
            <a:ext cx="11571443" cy="523220"/>
          </a:xfrm>
          <a:prstGeom prst="rect">
            <a:avLst/>
          </a:prstGeom>
          <a:noFill/>
        </p:spPr>
        <p:txBody>
          <a:bodyPr wrap="square" rtlCol="0" anchor="t">
            <a:spAutoFit/>
          </a:bodyPr>
          <a:lstStyle/>
          <a:p>
            <a:r>
              <a:rPr lang="en-US" altLang="zh-CN" sz="2800"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sym typeface="Calibri" panose="020F0502020204030204" pitchFamily="34" charset="0"/>
              </a:rPr>
              <a:t>Distributionally</a:t>
            </a: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sym typeface="Calibri" panose="020F0502020204030204" pitchFamily="34" charset="0"/>
              </a:rPr>
              <a:t> Robust Latency Optimization Algorithm Design</a:t>
            </a:r>
            <a:endParaRPr 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sym typeface="+mn-ea"/>
            </a:endParaRPr>
          </a:p>
        </p:txBody>
      </p:sp>
      <p:grpSp>
        <p:nvGrpSpPr>
          <p:cNvPr id="16" name="组合 15">
            <a:extLst>
              <a:ext uri="{FF2B5EF4-FFF2-40B4-BE49-F238E27FC236}">
                <a16:creationId xmlns:a16="http://schemas.microsoft.com/office/drawing/2014/main" id="{92B94E9E-9711-49D1-9AFC-01F58A24D745}"/>
              </a:ext>
            </a:extLst>
          </p:cNvPr>
          <p:cNvGrpSpPr/>
          <p:nvPr/>
        </p:nvGrpSpPr>
        <p:grpSpPr>
          <a:xfrm>
            <a:off x="858747" y="5938532"/>
            <a:ext cx="3354070" cy="762000"/>
            <a:chOff x="472" y="7927"/>
            <a:chExt cx="5282" cy="1200"/>
          </a:xfrm>
        </p:grpSpPr>
        <p:pic>
          <p:nvPicPr>
            <p:cNvPr id="17" name="图片 16">
              <a:extLst>
                <a:ext uri="{FF2B5EF4-FFF2-40B4-BE49-F238E27FC236}">
                  <a16:creationId xmlns:a16="http://schemas.microsoft.com/office/drawing/2014/main" id="{DC001537-A52B-4719-A713-4C2D9C676904}"/>
                </a:ext>
              </a:extLst>
            </p:cNvPr>
            <p:cNvPicPr>
              <a:picLocks noChangeAspect="1"/>
            </p:cNvPicPr>
            <p:nvPr/>
          </p:nvPicPr>
          <p:blipFill>
            <a:blip r:embed="rId3"/>
            <a:stretch>
              <a:fillRect/>
            </a:stretch>
          </p:blipFill>
          <p:spPr>
            <a:xfrm>
              <a:off x="472" y="7927"/>
              <a:ext cx="5282" cy="1200"/>
            </a:xfrm>
            <a:prstGeom prst="rect">
              <a:avLst/>
            </a:prstGeom>
          </p:spPr>
        </p:pic>
        <p:sp>
          <p:nvSpPr>
            <p:cNvPr id="18" name="矩形 17">
              <a:extLst>
                <a:ext uri="{FF2B5EF4-FFF2-40B4-BE49-F238E27FC236}">
                  <a16:creationId xmlns:a16="http://schemas.microsoft.com/office/drawing/2014/main" id="{1F707E43-4A0D-439B-B16B-984315A73E55}"/>
                </a:ext>
              </a:extLst>
            </p:cNvPr>
            <p:cNvSpPr/>
            <p:nvPr/>
          </p:nvSpPr>
          <p:spPr>
            <a:xfrm>
              <a:off x="559" y="7963"/>
              <a:ext cx="3147" cy="431"/>
            </a:xfrm>
            <a:prstGeom prst="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19" name="下箭头 40">
            <a:extLst>
              <a:ext uri="{FF2B5EF4-FFF2-40B4-BE49-F238E27FC236}">
                <a16:creationId xmlns:a16="http://schemas.microsoft.com/office/drawing/2014/main" id="{3C9D8BE5-F5D8-45EF-BD7C-72165AA524EC}"/>
              </a:ext>
            </a:extLst>
          </p:cNvPr>
          <p:cNvSpPr/>
          <p:nvPr/>
        </p:nvSpPr>
        <p:spPr>
          <a:xfrm>
            <a:off x="2230067" y="5428556"/>
            <a:ext cx="264161" cy="39433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0" name="上箭头 41">
            <a:extLst>
              <a:ext uri="{FF2B5EF4-FFF2-40B4-BE49-F238E27FC236}">
                <a16:creationId xmlns:a16="http://schemas.microsoft.com/office/drawing/2014/main" id="{14C0AF5A-E8C8-47D9-8858-548D227FD0A9}"/>
              </a:ext>
            </a:extLst>
          </p:cNvPr>
          <p:cNvSpPr/>
          <p:nvPr/>
        </p:nvSpPr>
        <p:spPr>
          <a:xfrm rot="3060000">
            <a:off x="5405840" y="3562564"/>
            <a:ext cx="297815" cy="2070100"/>
          </a:xfrm>
          <a:prstGeom prs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1" name="下箭头 43">
            <a:extLst>
              <a:ext uri="{FF2B5EF4-FFF2-40B4-BE49-F238E27FC236}">
                <a16:creationId xmlns:a16="http://schemas.microsoft.com/office/drawing/2014/main" id="{62AEE36A-DF18-4B4B-A2A7-7455B47FA35B}"/>
              </a:ext>
            </a:extLst>
          </p:cNvPr>
          <p:cNvSpPr/>
          <p:nvPr/>
        </p:nvSpPr>
        <p:spPr>
          <a:xfrm>
            <a:off x="8471558" y="5167547"/>
            <a:ext cx="264160" cy="39433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22" name="组合 21">
            <a:extLst>
              <a:ext uri="{FF2B5EF4-FFF2-40B4-BE49-F238E27FC236}">
                <a16:creationId xmlns:a16="http://schemas.microsoft.com/office/drawing/2014/main" id="{0FF05B19-1D80-4783-B707-68B50EA12532}"/>
              </a:ext>
            </a:extLst>
          </p:cNvPr>
          <p:cNvGrpSpPr/>
          <p:nvPr/>
        </p:nvGrpSpPr>
        <p:grpSpPr>
          <a:xfrm>
            <a:off x="625122" y="1374963"/>
            <a:ext cx="3886720" cy="3903271"/>
            <a:chOff x="472" y="2565"/>
            <a:chExt cx="5282" cy="4730"/>
          </a:xfrm>
        </p:grpSpPr>
        <p:grpSp>
          <p:nvGrpSpPr>
            <p:cNvPr id="23" name="组合 22">
              <a:extLst>
                <a:ext uri="{FF2B5EF4-FFF2-40B4-BE49-F238E27FC236}">
                  <a16:creationId xmlns:a16="http://schemas.microsoft.com/office/drawing/2014/main" id="{56262F9A-2CC6-4188-86A3-76F379C8A4FB}"/>
                </a:ext>
              </a:extLst>
            </p:cNvPr>
            <p:cNvGrpSpPr/>
            <p:nvPr/>
          </p:nvGrpSpPr>
          <p:grpSpPr>
            <a:xfrm>
              <a:off x="472" y="2565"/>
              <a:ext cx="5282" cy="4730"/>
              <a:chOff x="472" y="2565"/>
              <a:chExt cx="5282" cy="3796"/>
            </a:xfrm>
          </p:grpSpPr>
          <p:pic>
            <p:nvPicPr>
              <p:cNvPr id="25" name="图片 24">
                <a:extLst>
                  <a:ext uri="{FF2B5EF4-FFF2-40B4-BE49-F238E27FC236}">
                    <a16:creationId xmlns:a16="http://schemas.microsoft.com/office/drawing/2014/main" id="{BBCBEF93-15D7-4772-826C-D28340E158D3}"/>
                  </a:ext>
                </a:extLst>
              </p:cNvPr>
              <p:cNvPicPr>
                <a:picLocks noChangeAspect="1"/>
              </p:cNvPicPr>
              <p:nvPr/>
            </p:nvPicPr>
            <p:blipFill>
              <a:blip r:embed="rId4"/>
              <a:stretch>
                <a:fillRect/>
              </a:stretch>
            </p:blipFill>
            <p:spPr>
              <a:xfrm>
                <a:off x="472" y="2565"/>
                <a:ext cx="5282" cy="3797"/>
              </a:xfrm>
              <a:prstGeom prst="rect">
                <a:avLst/>
              </a:prstGeom>
            </p:spPr>
          </p:pic>
          <p:sp>
            <p:nvSpPr>
              <p:cNvPr id="26" name="矩形 25">
                <a:extLst>
                  <a:ext uri="{FF2B5EF4-FFF2-40B4-BE49-F238E27FC236}">
                    <a16:creationId xmlns:a16="http://schemas.microsoft.com/office/drawing/2014/main" id="{A767F411-6C9B-4C97-9E37-173A345EF5EC}"/>
                  </a:ext>
                </a:extLst>
              </p:cNvPr>
              <p:cNvSpPr/>
              <p:nvPr/>
            </p:nvSpPr>
            <p:spPr>
              <a:xfrm>
                <a:off x="472" y="2565"/>
                <a:ext cx="2495" cy="339"/>
              </a:xfrm>
              <a:prstGeom prst="rect">
                <a:avLst/>
              </a:pr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24" name="矩形 23">
              <a:extLst>
                <a:ext uri="{FF2B5EF4-FFF2-40B4-BE49-F238E27FC236}">
                  <a16:creationId xmlns:a16="http://schemas.microsoft.com/office/drawing/2014/main" id="{10B99D7D-532F-4E8F-8DAC-4D8C6C512956}"/>
                </a:ext>
              </a:extLst>
            </p:cNvPr>
            <p:cNvSpPr/>
            <p:nvPr/>
          </p:nvSpPr>
          <p:spPr>
            <a:xfrm>
              <a:off x="820" y="5818"/>
              <a:ext cx="4935" cy="783"/>
            </a:xfrm>
            <a:prstGeom prst="rect">
              <a:avLst/>
            </a:prstGeom>
            <a:noFill/>
            <a:ln w="9525" cap="flat" cmpd="sng" algn="ctr">
              <a:solidFill>
                <a:srgbClr val="6600FF"/>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27" name="组合 26">
            <a:extLst>
              <a:ext uri="{FF2B5EF4-FFF2-40B4-BE49-F238E27FC236}">
                <a16:creationId xmlns:a16="http://schemas.microsoft.com/office/drawing/2014/main" id="{620006DB-CBF5-4B7E-BB55-8CC74504770D}"/>
              </a:ext>
            </a:extLst>
          </p:cNvPr>
          <p:cNvGrpSpPr/>
          <p:nvPr/>
        </p:nvGrpSpPr>
        <p:grpSpPr>
          <a:xfrm>
            <a:off x="7254140" y="5561882"/>
            <a:ext cx="3828192" cy="1242441"/>
            <a:chOff x="7624" y="8584"/>
            <a:chExt cx="5902" cy="1840"/>
          </a:xfrm>
        </p:grpSpPr>
        <p:pic>
          <p:nvPicPr>
            <p:cNvPr id="28" name="图片 27">
              <a:extLst>
                <a:ext uri="{FF2B5EF4-FFF2-40B4-BE49-F238E27FC236}">
                  <a16:creationId xmlns:a16="http://schemas.microsoft.com/office/drawing/2014/main" id="{F0083F63-E6B5-4DD9-8D26-DF3C45CA6A9F}"/>
                </a:ext>
              </a:extLst>
            </p:cNvPr>
            <p:cNvPicPr>
              <a:picLocks noChangeAspect="1"/>
            </p:cNvPicPr>
            <p:nvPr/>
          </p:nvPicPr>
          <p:blipFill>
            <a:blip r:embed="rId5"/>
            <a:stretch>
              <a:fillRect/>
            </a:stretch>
          </p:blipFill>
          <p:spPr>
            <a:xfrm>
              <a:off x="7624" y="8584"/>
              <a:ext cx="5902" cy="1840"/>
            </a:xfrm>
            <a:prstGeom prst="rect">
              <a:avLst/>
            </a:prstGeom>
          </p:spPr>
        </p:pic>
        <p:sp>
          <p:nvSpPr>
            <p:cNvPr id="29" name="矩形 28">
              <a:extLst>
                <a:ext uri="{FF2B5EF4-FFF2-40B4-BE49-F238E27FC236}">
                  <a16:creationId xmlns:a16="http://schemas.microsoft.com/office/drawing/2014/main" id="{1643B14A-EE6C-4BFA-B6AA-30FE3930A29C}"/>
                </a:ext>
              </a:extLst>
            </p:cNvPr>
            <p:cNvSpPr/>
            <p:nvPr/>
          </p:nvSpPr>
          <p:spPr>
            <a:xfrm>
              <a:off x="8225" y="9693"/>
              <a:ext cx="3337" cy="354"/>
            </a:xfrm>
            <a:prstGeom prst="rect">
              <a:avLst/>
            </a:prstGeom>
            <a:noFill/>
            <a:ln w="952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30" name="组合 29">
            <a:extLst>
              <a:ext uri="{FF2B5EF4-FFF2-40B4-BE49-F238E27FC236}">
                <a16:creationId xmlns:a16="http://schemas.microsoft.com/office/drawing/2014/main" id="{0669643E-8EDF-49FC-B9E7-393F3925E087}"/>
              </a:ext>
            </a:extLst>
          </p:cNvPr>
          <p:cNvGrpSpPr/>
          <p:nvPr/>
        </p:nvGrpSpPr>
        <p:grpSpPr>
          <a:xfrm>
            <a:off x="6579310" y="1335136"/>
            <a:ext cx="4731496" cy="3904299"/>
            <a:chOff x="7146" y="2432"/>
            <a:chExt cx="6360" cy="5530"/>
          </a:xfrm>
        </p:grpSpPr>
        <p:grpSp>
          <p:nvGrpSpPr>
            <p:cNvPr id="31" name="组合 30">
              <a:extLst>
                <a:ext uri="{FF2B5EF4-FFF2-40B4-BE49-F238E27FC236}">
                  <a16:creationId xmlns:a16="http://schemas.microsoft.com/office/drawing/2014/main" id="{66D4690F-8C47-4810-8764-88FE94D1EC61}"/>
                </a:ext>
              </a:extLst>
            </p:cNvPr>
            <p:cNvGrpSpPr/>
            <p:nvPr/>
          </p:nvGrpSpPr>
          <p:grpSpPr>
            <a:xfrm>
              <a:off x="7146" y="2432"/>
              <a:ext cx="6360" cy="5530"/>
              <a:chOff x="7146" y="2432"/>
              <a:chExt cx="6360" cy="5530"/>
            </a:xfrm>
          </p:grpSpPr>
          <p:pic>
            <p:nvPicPr>
              <p:cNvPr id="33" name="图片 32">
                <a:extLst>
                  <a:ext uri="{FF2B5EF4-FFF2-40B4-BE49-F238E27FC236}">
                    <a16:creationId xmlns:a16="http://schemas.microsoft.com/office/drawing/2014/main" id="{D429221B-09F4-4E30-B790-CDE77B532ACC}"/>
                  </a:ext>
                </a:extLst>
              </p:cNvPr>
              <p:cNvPicPr>
                <a:picLocks noChangeAspect="1"/>
              </p:cNvPicPr>
              <p:nvPr/>
            </p:nvPicPr>
            <p:blipFill>
              <a:blip r:embed="rId6"/>
              <a:stretch>
                <a:fillRect/>
              </a:stretch>
            </p:blipFill>
            <p:spPr>
              <a:xfrm>
                <a:off x="7146" y="2432"/>
                <a:ext cx="6361" cy="5531"/>
              </a:xfrm>
              <a:prstGeom prst="rect">
                <a:avLst/>
              </a:prstGeom>
            </p:spPr>
          </p:pic>
          <p:sp>
            <p:nvSpPr>
              <p:cNvPr id="34" name="矩形 33">
                <a:extLst>
                  <a:ext uri="{FF2B5EF4-FFF2-40B4-BE49-F238E27FC236}">
                    <a16:creationId xmlns:a16="http://schemas.microsoft.com/office/drawing/2014/main" id="{4D520D35-3BDE-4CB7-A134-1C1B92D5E179}"/>
                  </a:ext>
                </a:extLst>
              </p:cNvPr>
              <p:cNvSpPr/>
              <p:nvPr/>
            </p:nvSpPr>
            <p:spPr>
              <a:xfrm>
                <a:off x="11362" y="2513"/>
                <a:ext cx="923" cy="431"/>
              </a:xfrm>
              <a:prstGeom prst="rect">
                <a:avLst/>
              </a:prstGeom>
              <a:noFill/>
              <a:ln w="9525" cap="flat" cmpd="sng" algn="ctr">
                <a:solidFill>
                  <a:srgbClr val="6600FF"/>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矩形 34">
                <a:extLst>
                  <a:ext uri="{FF2B5EF4-FFF2-40B4-BE49-F238E27FC236}">
                    <a16:creationId xmlns:a16="http://schemas.microsoft.com/office/drawing/2014/main" id="{B7143322-DB82-4585-B6C7-C2879BB0CAD3}"/>
                  </a:ext>
                </a:extLst>
              </p:cNvPr>
              <p:cNvSpPr/>
              <p:nvPr/>
            </p:nvSpPr>
            <p:spPr>
              <a:xfrm>
                <a:off x="7833" y="6028"/>
                <a:ext cx="3529" cy="1051"/>
              </a:xfrm>
              <a:prstGeom prst="rect">
                <a:avLst/>
              </a:prstGeom>
              <a:noFill/>
              <a:ln w="9525" cap="flat" cmpd="sng" algn="ctr">
                <a:solidFill>
                  <a:srgbClr val="6600FF"/>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2" name="矩形 31">
              <a:extLst>
                <a:ext uri="{FF2B5EF4-FFF2-40B4-BE49-F238E27FC236}">
                  <a16:creationId xmlns:a16="http://schemas.microsoft.com/office/drawing/2014/main" id="{E71822A7-4887-4821-A868-3053429851BB}"/>
                </a:ext>
              </a:extLst>
            </p:cNvPr>
            <p:cNvSpPr/>
            <p:nvPr/>
          </p:nvSpPr>
          <p:spPr>
            <a:xfrm>
              <a:off x="7833" y="3923"/>
              <a:ext cx="3529" cy="354"/>
            </a:xfrm>
            <a:prstGeom prst="rect">
              <a:avLst/>
            </a:prstGeom>
            <a:noFill/>
            <a:ln w="952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3" name="文本框 2">
            <a:extLst>
              <a:ext uri="{FF2B5EF4-FFF2-40B4-BE49-F238E27FC236}">
                <a16:creationId xmlns:a16="http://schemas.microsoft.com/office/drawing/2014/main" id="{56E7C5AA-FEF0-43F8-9DA6-42B85932F236}"/>
              </a:ext>
            </a:extLst>
          </p:cNvPr>
          <p:cNvSpPr txBox="1"/>
          <p:nvPr/>
        </p:nvSpPr>
        <p:spPr>
          <a:xfrm>
            <a:off x="116429" y="5424231"/>
            <a:ext cx="2113638"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Max min relaxation</a:t>
            </a:r>
            <a:endParaRPr lang="zh-CN" altLang="en-US"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A968FBC2-5452-413C-90D3-3BCAF3F1F16D}"/>
              </a:ext>
            </a:extLst>
          </p:cNvPr>
          <p:cNvSpPr txBox="1"/>
          <p:nvPr/>
        </p:nvSpPr>
        <p:spPr>
          <a:xfrm>
            <a:off x="4665744" y="3186675"/>
            <a:ext cx="1913566"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Introducing auxiliary variable </a:t>
            </a:r>
            <a:endParaRPr lang="zh-CN" altLang="en-US"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id="{B65D7180-BE66-4846-A82A-EA8FB1C95D77}"/>
              </a:ext>
            </a:extLst>
          </p:cNvPr>
          <p:cNvSpPr txBox="1"/>
          <p:nvPr/>
        </p:nvSpPr>
        <p:spPr>
          <a:xfrm>
            <a:off x="8828038" y="5173566"/>
            <a:ext cx="2504475"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Continuous relaxation</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342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35</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Computation Offloading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7" name="下箭头 40">
            <a:extLst>
              <a:ext uri="{FF2B5EF4-FFF2-40B4-BE49-F238E27FC236}">
                <a16:creationId xmlns:a16="http://schemas.microsoft.com/office/drawing/2014/main" id="{51D77AE2-7115-443C-8C5B-7853665A597F}"/>
              </a:ext>
            </a:extLst>
          </p:cNvPr>
          <p:cNvSpPr/>
          <p:nvPr/>
        </p:nvSpPr>
        <p:spPr>
          <a:xfrm>
            <a:off x="2459789" y="2481455"/>
            <a:ext cx="287655" cy="46609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8" name="下箭头 43">
            <a:extLst>
              <a:ext uri="{FF2B5EF4-FFF2-40B4-BE49-F238E27FC236}">
                <a16:creationId xmlns:a16="http://schemas.microsoft.com/office/drawing/2014/main" id="{E99BD41A-F0CF-4CD0-AA5E-F7411BEE65DD}"/>
              </a:ext>
            </a:extLst>
          </p:cNvPr>
          <p:cNvSpPr/>
          <p:nvPr/>
        </p:nvSpPr>
        <p:spPr>
          <a:xfrm>
            <a:off x="6979719" y="3009140"/>
            <a:ext cx="251460" cy="64452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39" name="图片 38">
            <a:extLst>
              <a:ext uri="{FF2B5EF4-FFF2-40B4-BE49-F238E27FC236}">
                <a16:creationId xmlns:a16="http://schemas.microsoft.com/office/drawing/2014/main" id="{B95D8BAA-EDF5-4F26-B620-72297D1209D5}"/>
              </a:ext>
            </a:extLst>
          </p:cNvPr>
          <p:cNvPicPr>
            <a:picLocks noChangeAspect="1"/>
          </p:cNvPicPr>
          <p:nvPr/>
        </p:nvPicPr>
        <p:blipFill>
          <a:blip r:embed="rId3"/>
          <a:stretch>
            <a:fillRect/>
          </a:stretch>
        </p:blipFill>
        <p:spPr>
          <a:xfrm>
            <a:off x="507776" y="1037698"/>
            <a:ext cx="4283733" cy="1335491"/>
          </a:xfrm>
          <a:prstGeom prst="rect">
            <a:avLst/>
          </a:prstGeom>
        </p:spPr>
      </p:pic>
      <p:pic>
        <p:nvPicPr>
          <p:cNvPr id="40" name="图片 39">
            <a:extLst>
              <a:ext uri="{FF2B5EF4-FFF2-40B4-BE49-F238E27FC236}">
                <a16:creationId xmlns:a16="http://schemas.microsoft.com/office/drawing/2014/main" id="{3CDC5DE9-A202-4EE7-925C-7876974B471B}"/>
              </a:ext>
            </a:extLst>
          </p:cNvPr>
          <p:cNvPicPr>
            <a:picLocks noChangeAspect="1"/>
          </p:cNvPicPr>
          <p:nvPr/>
        </p:nvPicPr>
        <p:blipFill>
          <a:blip r:embed="rId4"/>
          <a:stretch>
            <a:fillRect/>
          </a:stretch>
        </p:blipFill>
        <p:spPr>
          <a:xfrm>
            <a:off x="633054" y="3116837"/>
            <a:ext cx="4158455" cy="3596197"/>
          </a:xfrm>
          <a:prstGeom prst="rect">
            <a:avLst/>
          </a:prstGeom>
        </p:spPr>
      </p:pic>
      <p:sp>
        <p:nvSpPr>
          <p:cNvPr id="41" name="上箭头 41">
            <a:extLst>
              <a:ext uri="{FF2B5EF4-FFF2-40B4-BE49-F238E27FC236}">
                <a16:creationId xmlns:a16="http://schemas.microsoft.com/office/drawing/2014/main" id="{BE5DBC02-7430-44A8-9C9F-91903030A4BE}"/>
              </a:ext>
            </a:extLst>
          </p:cNvPr>
          <p:cNvSpPr/>
          <p:nvPr/>
        </p:nvSpPr>
        <p:spPr>
          <a:xfrm rot="3060000">
            <a:off x="4645459" y="2713865"/>
            <a:ext cx="292100" cy="1524000"/>
          </a:xfrm>
          <a:prstGeom prst="up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2" name="文本框 41">
            <a:extLst>
              <a:ext uri="{FF2B5EF4-FFF2-40B4-BE49-F238E27FC236}">
                <a16:creationId xmlns:a16="http://schemas.microsoft.com/office/drawing/2014/main" id="{E0B9DA3D-2546-418F-8B38-D0209F996AF2}"/>
              </a:ext>
            </a:extLst>
          </p:cNvPr>
          <p:cNvSpPr txBox="1"/>
          <p:nvPr/>
        </p:nvSpPr>
        <p:spPr>
          <a:xfrm>
            <a:off x="977064" y="2524000"/>
            <a:ext cx="1503680" cy="368300"/>
          </a:xfrm>
          <a:prstGeom prst="rect">
            <a:avLst/>
          </a:prstGeom>
          <a:noFill/>
        </p:spPr>
        <p:txBody>
          <a:bodyPr wrap="none" rtlCol="0" anchor="t">
            <a:spAutoFit/>
          </a:bodyPr>
          <a:lstStyle/>
          <a:p>
            <a:r>
              <a:rPr lang="en-US" altLang="zh-CN" dirty="0">
                <a:solidFill>
                  <a:srgbClr val="FF0000"/>
                </a:solidFill>
                <a:latin typeface="Arial" panose="020B0604020202020204" pitchFamily="34" charset="0"/>
                <a:cs typeface="Arial" panose="020B0604020202020204" pitchFamily="34" charset="0"/>
                <a:sym typeface="+mn-ea"/>
              </a:rPr>
              <a:t>dual problem</a:t>
            </a:r>
          </a:p>
        </p:txBody>
      </p:sp>
      <p:grpSp>
        <p:nvGrpSpPr>
          <p:cNvPr id="43" name="组合 42">
            <a:extLst>
              <a:ext uri="{FF2B5EF4-FFF2-40B4-BE49-F238E27FC236}">
                <a16:creationId xmlns:a16="http://schemas.microsoft.com/office/drawing/2014/main" id="{DDF7096E-D5C1-4A08-9F81-42FB85710AE3}"/>
              </a:ext>
            </a:extLst>
          </p:cNvPr>
          <p:cNvGrpSpPr/>
          <p:nvPr/>
        </p:nvGrpSpPr>
        <p:grpSpPr>
          <a:xfrm>
            <a:off x="5618416" y="888799"/>
            <a:ext cx="4572000" cy="2308806"/>
            <a:chOff x="7668" y="2576"/>
            <a:chExt cx="6120" cy="3500"/>
          </a:xfrm>
        </p:grpSpPr>
        <p:pic>
          <p:nvPicPr>
            <p:cNvPr id="44" name="图片 43">
              <a:extLst>
                <a:ext uri="{FF2B5EF4-FFF2-40B4-BE49-F238E27FC236}">
                  <a16:creationId xmlns:a16="http://schemas.microsoft.com/office/drawing/2014/main" id="{1805C1DD-FA70-47F1-A0CC-7353E440DCD5}"/>
                </a:ext>
              </a:extLst>
            </p:cNvPr>
            <p:cNvPicPr>
              <a:picLocks noChangeAspect="1"/>
            </p:cNvPicPr>
            <p:nvPr/>
          </p:nvPicPr>
          <p:blipFill>
            <a:blip r:embed="rId5"/>
            <a:stretch>
              <a:fillRect/>
            </a:stretch>
          </p:blipFill>
          <p:spPr>
            <a:xfrm>
              <a:off x="7668" y="2576"/>
              <a:ext cx="6120" cy="3500"/>
            </a:xfrm>
            <a:prstGeom prst="rect">
              <a:avLst/>
            </a:prstGeom>
          </p:spPr>
        </p:pic>
        <p:sp>
          <p:nvSpPr>
            <p:cNvPr id="45" name="矩形 44">
              <a:extLst>
                <a:ext uri="{FF2B5EF4-FFF2-40B4-BE49-F238E27FC236}">
                  <a16:creationId xmlns:a16="http://schemas.microsoft.com/office/drawing/2014/main" id="{7290D8D6-8E27-4F90-9F29-9AF15183EF7C}"/>
                </a:ext>
              </a:extLst>
            </p:cNvPr>
            <p:cNvSpPr/>
            <p:nvPr/>
          </p:nvSpPr>
          <p:spPr>
            <a:xfrm>
              <a:off x="8085" y="5338"/>
              <a:ext cx="923" cy="375"/>
            </a:xfrm>
            <a:prstGeom prst="rect">
              <a:avLst/>
            </a:prstGeom>
            <a:noFill/>
            <a:ln w="9525" cap="flat" cmpd="sng" algn="ctr">
              <a:solidFill>
                <a:srgbClr val="6600FF"/>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sp>
        <p:nvSpPr>
          <p:cNvPr id="46" name="文本框 45">
            <a:extLst>
              <a:ext uri="{FF2B5EF4-FFF2-40B4-BE49-F238E27FC236}">
                <a16:creationId xmlns:a16="http://schemas.microsoft.com/office/drawing/2014/main" id="{AA03C76C-E184-40C1-85D7-9B8BCBEFC081}"/>
              </a:ext>
            </a:extLst>
          </p:cNvPr>
          <p:cNvSpPr txBox="1"/>
          <p:nvPr/>
        </p:nvSpPr>
        <p:spPr>
          <a:xfrm>
            <a:off x="7278285" y="3343589"/>
            <a:ext cx="4572000" cy="646331"/>
          </a:xfrm>
          <a:prstGeom prst="rect">
            <a:avLst/>
          </a:prstGeom>
          <a:noFill/>
        </p:spPr>
        <p:txBody>
          <a:bodyPr wrap="square" rtlCol="0" anchor="t">
            <a:spAutoFit/>
          </a:bodyPr>
          <a:lstStyle/>
          <a:p>
            <a:pPr marL="171450" indent="-171450" algn="l">
              <a:buFont typeface="Arial" panose="020B0604020202020204" pitchFamily="34" charset="0"/>
              <a:buChar char="•"/>
            </a:pPr>
            <a:r>
              <a:rPr lang="zh-CN" altLang="en-US" dirty="0">
                <a:latin typeface="Arial" panose="020B0604020202020204" pitchFamily="34" charset="0"/>
                <a:cs typeface="Arial" panose="020B0604020202020204" pitchFamily="34" charset="0"/>
              </a:rPr>
              <a:t>using the </a:t>
            </a:r>
            <a:r>
              <a:rPr lang="zh-CN" altLang="en-US" dirty="0">
                <a:solidFill>
                  <a:schemeClr val="tx1"/>
                </a:solidFill>
                <a:latin typeface="Arial" panose="020B0604020202020204" pitchFamily="34" charset="0"/>
                <a:cs typeface="Arial" panose="020B0604020202020204" pitchFamily="34" charset="0"/>
              </a:rPr>
              <a:t>Gurobi Optimizer</a:t>
            </a:r>
          </a:p>
          <a:p>
            <a:pPr marL="171450" indent="-171450" algn="l">
              <a:buFont typeface="Arial" panose="020B0604020202020204" pitchFamily="34" charset="0"/>
              <a:buChar char="•"/>
            </a:pPr>
            <a:r>
              <a:rPr lang="zh-CN" altLang="en-US" dirty="0">
                <a:latin typeface="Arial" panose="020B0604020202020204" pitchFamily="34" charset="0"/>
                <a:cs typeface="Arial" panose="020B0604020202020204" pitchFamily="34" charset="0"/>
              </a:rPr>
              <a:t>the </a:t>
            </a:r>
            <a:r>
              <a:rPr lang="zh-CN" altLang="en-US" dirty="0">
                <a:solidFill>
                  <a:srgbClr val="FF0000"/>
                </a:solidFill>
                <a:latin typeface="Arial" panose="020B0604020202020204" pitchFamily="34" charset="0"/>
                <a:cs typeface="Arial" panose="020B0604020202020204" pitchFamily="34" charset="0"/>
              </a:rPr>
              <a:t>worst case distribution </a:t>
            </a:r>
            <a:r>
              <a:rPr lang="zh-CN" altLang="en-US" i="1" dirty="0">
                <a:solidFill>
                  <a:srgbClr val="FF0000"/>
                </a:solidFill>
                <a:latin typeface="Arial" panose="020B0604020202020204" pitchFamily="34" charset="0"/>
                <a:cs typeface="Arial" panose="020B0604020202020204" pitchFamily="34" charset="0"/>
              </a:rPr>
              <a:t>P</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are </a:t>
            </a:r>
            <a:r>
              <a:rPr lang="en-US" altLang="zh-CN" dirty="0" err="1">
                <a:latin typeface="Arial" panose="020B0604020202020204" pitchFamily="34" charset="0"/>
                <a:cs typeface="Arial" panose="020B0604020202020204" pitchFamily="34" charset="0"/>
              </a:rPr>
              <a:t>otained</a:t>
            </a:r>
            <a:endParaRPr lang="en-US" altLang="zh-CN" dirty="0">
              <a:latin typeface="Arial" panose="020B0604020202020204" pitchFamily="34" charset="0"/>
              <a:cs typeface="Arial" panose="020B0604020202020204" pitchFamily="34" charset="0"/>
            </a:endParaRPr>
          </a:p>
        </p:txBody>
      </p:sp>
      <p:cxnSp>
        <p:nvCxnSpPr>
          <p:cNvPr id="47" name="Connector: Curved 20">
            <a:extLst>
              <a:ext uri="{FF2B5EF4-FFF2-40B4-BE49-F238E27FC236}">
                <a16:creationId xmlns:a16="http://schemas.microsoft.com/office/drawing/2014/main" id="{2DEFA3C2-4550-4648-B702-BE2D0F61C4CC}"/>
              </a:ext>
            </a:extLst>
          </p:cNvPr>
          <p:cNvCxnSpPr/>
          <p:nvPr/>
        </p:nvCxnSpPr>
        <p:spPr>
          <a:xfrm rot="10800000">
            <a:off x="3301164" y="2202690"/>
            <a:ext cx="3677920" cy="1751965"/>
          </a:xfrm>
          <a:prstGeom prst="curvedConnector3">
            <a:avLst>
              <a:gd name="adj1" fmla="val 49983"/>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8" name="下箭头 9">
            <a:extLst>
              <a:ext uri="{FF2B5EF4-FFF2-40B4-BE49-F238E27FC236}">
                <a16:creationId xmlns:a16="http://schemas.microsoft.com/office/drawing/2014/main" id="{B23509FC-F96A-4588-8A7B-AF37E41E1181}"/>
              </a:ext>
            </a:extLst>
          </p:cNvPr>
          <p:cNvSpPr/>
          <p:nvPr/>
        </p:nvSpPr>
        <p:spPr>
          <a:xfrm>
            <a:off x="6979719" y="4212465"/>
            <a:ext cx="251460" cy="644525"/>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9" name="文本框 48">
            <a:extLst>
              <a:ext uri="{FF2B5EF4-FFF2-40B4-BE49-F238E27FC236}">
                <a16:creationId xmlns:a16="http://schemas.microsoft.com/office/drawing/2014/main" id="{72C60073-AF56-4D32-9966-154AE6948C2B}"/>
              </a:ext>
            </a:extLst>
          </p:cNvPr>
          <p:cNvSpPr txBox="1"/>
          <p:nvPr/>
        </p:nvSpPr>
        <p:spPr>
          <a:xfrm>
            <a:off x="7306109" y="4244850"/>
            <a:ext cx="4158455" cy="646331"/>
          </a:xfrm>
          <a:prstGeom prst="rect">
            <a:avLst/>
          </a:prstGeom>
          <a:noFill/>
        </p:spPr>
        <p:txBody>
          <a:bodyPr wrap="square" rtlCol="0" anchor="t">
            <a:spAutoFit/>
          </a:bodyPr>
          <a:lstStyle/>
          <a:p>
            <a:pPr marL="171450" indent="-171450" algn="l">
              <a:buFont typeface="Arial" panose="020B0604020202020204" pitchFamily="34" charset="0"/>
              <a:buChar char="•"/>
            </a:pPr>
            <a:r>
              <a:rPr lang="zh-CN" altLang="en-US" dirty="0">
                <a:latin typeface="Arial" panose="020B0604020202020204" pitchFamily="34" charset="0"/>
                <a:cs typeface="Arial" panose="020B0604020202020204" pitchFamily="34" charset="0"/>
              </a:rPr>
              <a:t>using the </a:t>
            </a:r>
            <a:r>
              <a:rPr lang="zh-CN" altLang="en-US" dirty="0">
                <a:solidFill>
                  <a:schemeClr val="tx1"/>
                </a:solidFill>
                <a:latin typeface="Arial" panose="020B0604020202020204" pitchFamily="34" charset="0"/>
                <a:cs typeface="Arial" panose="020B0604020202020204" pitchFamily="34" charset="0"/>
              </a:rPr>
              <a:t>Gurobi Optimizer</a:t>
            </a:r>
          </a:p>
          <a:p>
            <a:pPr marL="171450" indent="-171450" algn="l">
              <a:buFont typeface="Arial" panose="020B0604020202020204" pitchFamily="34" charset="0"/>
              <a:buChar char="•"/>
            </a:pPr>
            <a:r>
              <a:rPr lang="en-US" altLang="zh-CN" dirty="0">
                <a:latin typeface="Arial" panose="020B0604020202020204" pitchFamily="34" charset="0"/>
                <a:cs typeface="Arial" panose="020B0604020202020204" pitchFamily="34" charset="0"/>
                <a:sym typeface="+mn-ea"/>
              </a:rPr>
              <a:t>continuous </a:t>
            </a:r>
            <a:r>
              <a:rPr lang="en-US" altLang="zh-CN" b="1" dirty="0">
                <a:latin typeface="Arial" panose="020B0604020202020204" pitchFamily="34" charset="0"/>
                <a:cs typeface="Arial" panose="020B0604020202020204" pitchFamily="34" charset="0"/>
              </a:rPr>
              <a:t>X</a:t>
            </a:r>
            <a:r>
              <a:rPr lang="en-US" altLang="zh-CN" dirty="0">
                <a:latin typeface="Arial" panose="020B0604020202020204" pitchFamily="34" charset="0"/>
                <a:cs typeface="Arial" panose="020B0604020202020204" pitchFamily="34" charset="0"/>
              </a:rPr>
              <a:t> and </a:t>
            </a:r>
            <a:r>
              <a:rPr lang="en-US" altLang="zh-CN" b="1" dirty="0">
                <a:latin typeface="Arial" panose="020B0604020202020204" pitchFamily="34" charset="0"/>
                <a:cs typeface="Arial" panose="020B0604020202020204" pitchFamily="34" charset="0"/>
              </a:rPr>
              <a:t>Y</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are </a:t>
            </a:r>
            <a:r>
              <a:rPr lang="en-US" altLang="zh-CN" dirty="0" err="1">
                <a:latin typeface="Arial" panose="020B0604020202020204" pitchFamily="34" charset="0"/>
                <a:cs typeface="Arial" panose="020B0604020202020204" pitchFamily="34" charset="0"/>
              </a:rPr>
              <a:t>otained</a:t>
            </a:r>
            <a:endParaRPr lang="en-US" altLang="zh-CN" dirty="0">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5722791C-2658-43FD-9F4B-CDF4BC9FCCE1}"/>
              </a:ext>
            </a:extLst>
          </p:cNvPr>
          <p:cNvSpPr txBox="1"/>
          <p:nvPr/>
        </p:nvSpPr>
        <p:spPr>
          <a:xfrm>
            <a:off x="6096000" y="4968978"/>
            <a:ext cx="2739725" cy="400110"/>
          </a:xfrm>
          <a:prstGeom prst="rect">
            <a:avLst/>
          </a:prstGeom>
          <a:noFill/>
        </p:spPr>
        <p:txBody>
          <a:bodyPr wrap="square" rtlCol="0" anchor="t">
            <a:spAutoFit/>
          </a:bodyPr>
          <a:lstStyle/>
          <a:p>
            <a:r>
              <a:rPr lang="zh-CN" altLang="en-US" sz="2000" dirty="0">
                <a:latin typeface="Arial" panose="020B0604020202020204" pitchFamily="34" charset="0"/>
                <a:cs typeface="Arial" panose="020B0604020202020204" pitchFamily="34" charset="0"/>
              </a:rPr>
              <a:t>branch and bound </a:t>
            </a:r>
          </a:p>
        </p:txBody>
      </p:sp>
      <p:sp>
        <p:nvSpPr>
          <p:cNvPr id="51" name="文本框 50">
            <a:extLst>
              <a:ext uri="{FF2B5EF4-FFF2-40B4-BE49-F238E27FC236}">
                <a16:creationId xmlns:a16="http://schemas.microsoft.com/office/drawing/2014/main" id="{BDC04876-DE0C-42A9-9213-A79137C1AB6A}"/>
              </a:ext>
            </a:extLst>
          </p:cNvPr>
          <p:cNvSpPr txBox="1"/>
          <p:nvPr/>
        </p:nvSpPr>
        <p:spPr>
          <a:xfrm>
            <a:off x="6662217" y="6171741"/>
            <a:ext cx="1137924" cy="338554"/>
          </a:xfrm>
          <a:prstGeom prst="rect">
            <a:avLst/>
          </a:prstGeom>
          <a:noFill/>
        </p:spPr>
        <p:txBody>
          <a:bodyPr wrap="square" rtlCol="0" anchor="t">
            <a:spAutoFit/>
          </a:bodyPr>
          <a:lstStyle/>
          <a:p>
            <a:pPr marL="0" indent="0" algn="l">
              <a:buFont typeface="Arial" panose="020B0604020202020204" pitchFamily="34" charset="0"/>
              <a:buNone/>
            </a:pPr>
            <a:r>
              <a:rPr lang="en-US" altLang="zh-CN" sz="1600" b="1" dirty="0">
                <a:latin typeface="Arial" panose="020B0604020202020204" pitchFamily="34" charset="0"/>
                <a:cs typeface="Arial" panose="020B0604020202020204" pitchFamily="34" charset="0"/>
              </a:rPr>
              <a:t>X</a:t>
            </a:r>
            <a:r>
              <a:rPr lang="en-US" altLang="zh-CN" sz="1600" dirty="0">
                <a:latin typeface="Arial" panose="020B0604020202020204" pitchFamily="34" charset="0"/>
                <a:cs typeface="Arial" panose="020B0604020202020204" pitchFamily="34" charset="0"/>
              </a:rPr>
              <a:t> and </a:t>
            </a:r>
            <a:r>
              <a:rPr lang="en-US" altLang="zh-CN" sz="1600" b="1" dirty="0">
                <a:latin typeface="Arial" panose="020B0604020202020204" pitchFamily="34" charset="0"/>
                <a:cs typeface="Arial" panose="020B0604020202020204" pitchFamily="34" charset="0"/>
              </a:rPr>
              <a:t>Y</a:t>
            </a:r>
            <a:r>
              <a:rPr lang="zh-CN" altLang="en-US" sz="1600" dirty="0">
                <a:latin typeface="Arial" panose="020B0604020202020204" pitchFamily="34" charset="0"/>
                <a:cs typeface="Arial" panose="020B0604020202020204" pitchFamily="34" charset="0"/>
              </a:rPr>
              <a:t> </a:t>
            </a:r>
            <a:endParaRPr lang="en-US" altLang="zh-CN" sz="1600" dirty="0">
              <a:latin typeface="Arial" panose="020B0604020202020204" pitchFamily="34" charset="0"/>
              <a:cs typeface="Arial" panose="020B0604020202020204" pitchFamily="34" charset="0"/>
            </a:endParaRPr>
          </a:p>
        </p:txBody>
      </p:sp>
      <p:sp>
        <p:nvSpPr>
          <p:cNvPr id="52" name="下箭头 11">
            <a:extLst>
              <a:ext uri="{FF2B5EF4-FFF2-40B4-BE49-F238E27FC236}">
                <a16:creationId xmlns:a16="http://schemas.microsoft.com/office/drawing/2014/main" id="{78F08558-672F-49BD-81B2-4B2CCC09E799}"/>
              </a:ext>
            </a:extLst>
          </p:cNvPr>
          <p:cNvSpPr/>
          <p:nvPr/>
        </p:nvSpPr>
        <p:spPr>
          <a:xfrm>
            <a:off x="6970194" y="5466590"/>
            <a:ext cx="356700" cy="49657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000" b="0" i="0" u="none" strike="noStrike" cap="none" normalizeH="0" baseline="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89548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36</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Computation Offloading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20" name="图片 19">
            <a:extLst>
              <a:ext uri="{FF2B5EF4-FFF2-40B4-BE49-F238E27FC236}">
                <a16:creationId xmlns:a16="http://schemas.microsoft.com/office/drawing/2014/main" id="{9DC1490A-9C79-44E2-B21A-BA6686013595}"/>
              </a:ext>
            </a:extLst>
          </p:cNvPr>
          <p:cNvPicPr>
            <a:picLocks noChangeAspect="1"/>
          </p:cNvPicPr>
          <p:nvPr/>
        </p:nvPicPr>
        <p:blipFill>
          <a:blip r:embed="rId3"/>
          <a:stretch>
            <a:fillRect/>
          </a:stretch>
        </p:blipFill>
        <p:spPr>
          <a:xfrm>
            <a:off x="314266" y="1040510"/>
            <a:ext cx="6077852" cy="5672524"/>
          </a:xfrm>
          <a:prstGeom prst="rect">
            <a:avLst/>
          </a:prstGeom>
        </p:spPr>
      </p:pic>
      <p:pic>
        <p:nvPicPr>
          <p:cNvPr id="23" name="图片 22">
            <a:extLst>
              <a:ext uri="{FF2B5EF4-FFF2-40B4-BE49-F238E27FC236}">
                <a16:creationId xmlns:a16="http://schemas.microsoft.com/office/drawing/2014/main" id="{4861A4D7-F63F-4EF1-AE6F-15554BB9A065}"/>
              </a:ext>
            </a:extLst>
          </p:cNvPr>
          <p:cNvPicPr>
            <a:picLocks noChangeAspect="1"/>
          </p:cNvPicPr>
          <p:nvPr/>
        </p:nvPicPr>
        <p:blipFill>
          <a:blip r:embed="rId4"/>
          <a:stretch>
            <a:fillRect/>
          </a:stretch>
        </p:blipFill>
        <p:spPr>
          <a:xfrm>
            <a:off x="6840108" y="1271026"/>
            <a:ext cx="4973862" cy="3808113"/>
          </a:xfrm>
          <a:prstGeom prst="rect">
            <a:avLst/>
          </a:prstGeom>
        </p:spPr>
      </p:pic>
      <p:sp>
        <p:nvSpPr>
          <p:cNvPr id="24" name="文本框 23">
            <a:extLst>
              <a:ext uri="{FF2B5EF4-FFF2-40B4-BE49-F238E27FC236}">
                <a16:creationId xmlns:a16="http://schemas.microsoft.com/office/drawing/2014/main" id="{54EB2084-36BB-4415-976D-F0A3D881577C}"/>
              </a:ext>
            </a:extLst>
          </p:cNvPr>
          <p:cNvSpPr txBox="1"/>
          <p:nvPr/>
        </p:nvSpPr>
        <p:spPr>
          <a:xfrm>
            <a:off x="6654303" y="5270220"/>
            <a:ext cx="5345471" cy="1015663"/>
          </a:xfrm>
          <a:prstGeom prst="rect">
            <a:avLst/>
          </a:prstGeom>
          <a:noFill/>
        </p:spPr>
        <p:txBody>
          <a:bodyPr wrap="square">
            <a:spAutoFit/>
          </a:bodyPr>
          <a:lstStyle/>
          <a:p>
            <a:pPr algn="just"/>
            <a:r>
              <a:rPr lang="en-US" altLang="zh-CN" sz="2000" dirty="0">
                <a:latin typeface="Arial" panose="020B0604020202020204" pitchFamily="34" charset="0"/>
                <a:cs typeface="Arial" panose="020B0604020202020204" pitchFamily="34" charset="0"/>
              </a:rPr>
              <a:t>For deterministic scheme</a:t>
            </a:r>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sym typeface="+mn-ea"/>
              </a:rPr>
              <a:t>many tasks cannot be processed and </a:t>
            </a:r>
            <a:r>
              <a:rPr lang="en-US" altLang="zh-CN" sz="2000" dirty="0">
                <a:solidFill>
                  <a:srgbClr val="FF0000"/>
                </a:solidFill>
                <a:latin typeface="Arial" panose="020B0604020202020204" pitchFamily="34" charset="0"/>
                <a:cs typeface="Arial" panose="020B0604020202020204" pitchFamily="34" charset="0"/>
                <a:sym typeface="+mn-ea"/>
              </a:rPr>
              <a:t>retransmission</a:t>
            </a:r>
            <a:r>
              <a:rPr lang="en-US" altLang="zh-CN" sz="2000" dirty="0">
                <a:latin typeface="Arial" panose="020B0604020202020204" pitchFamily="34" charset="0"/>
                <a:cs typeface="Arial" panose="020B0604020202020204" pitchFamily="34" charset="0"/>
                <a:sym typeface="+mn-ea"/>
              </a:rPr>
              <a:t> is required, leading to a higher latency</a:t>
            </a:r>
            <a:endParaRPr lang="zh-CN" altLang="en-US" sz="2000" dirty="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47F8F6D6-82A3-477C-85ED-476C2128B212}"/>
              </a:ext>
            </a:extLst>
          </p:cNvPr>
          <p:cNvSpPr/>
          <p:nvPr/>
        </p:nvSpPr>
        <p:spPr>
          <a:xfrm>
            <a:off x="9685867" y="1512711"/>
            <a:ext cx="1253066" cy="20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6793DD14-B3B8-46FD-A7AF-A21B2CD5D797}"/>
              </a:ext>
            </a:extLst>
          </p:cNvPr>
          <p:cNvSpPr txBox="1"/>
          <p:nvPr/>
        </p:nvSpPr>
        <p:spPr>
          <a:xfrm>
            <a:off x="7860318" y="921520"/>
            <a:ext cx="4139456" cy="400110"/>
          </a:xfrm>
          <a:prstGeom prst="rect">
            <a:avLst/>
          </a:prstGeom>
          <a:noFill/>
        </p:spPr>
        <p:txBody>
          <a:bodyPr wrap="square" rtlCol="0">
            <a:spAutoFit/>
          </a:bodyPr>
          <a:lstStyle/>
          <a:p>
            <a:r>
              <a:rPr lang="en-US" altLang="zh-CN" sz="2000" dirty="0">
                <a:solidFill>
                  <a:srgbClr val="FF0000"/>
                </a:solidFill>
                <a:latin typeface="Arial" panose="020B0604020202020204" pitchFamily="34" charset="0"/>
                <a:cs typeface="Arial" panose="020B0604020202020204" pitchFamily="34" charset="0"/>
              </a:rPr>
              <a:t>The same as Wasserstein metric</a:t>
            </a:r>
            <a:endParaRPr lang="zh-CN" altLang="en-US" sz="2000" dirty="0">
              <a:solidFill>
                <a:srgbClr val="FF0000"/>
              </a:solidFill>
              <a:latin typeface="Arial" panose="020B0604020202020204" pitchFamily="34" charset="0"/>
              <a:cs typeface="Arial" panose="020B0604020202020204" pitchFamily="34" charset="0"/>
            </a:endParaRPr>
          </a:p>
        </p:txBody>
      </p:sp>
      <p:cxnSp>
        <p:nvCxnSpPr>
          <p:cNvPr id="7" name="直接箭头连接符 6">
            <a:extLst>
              <a:ext uri="{FF2B5EF4-FFF2-40B4-BE49-F238E27FC236}">
                <a16:creationId xmlns:a16="http://schemas.microsoft.com/office/drawing/2014/main" id="{791E7CDD-9C11-42E9-9D83-3C9D3A0B4E3A}"/>
              </a:ext>
            </a:extLst>
          </p:cNvPr>
          <p:cNvCxnSpPr>
            <a:cxnSpLocks/>
            <a:endCxn id="3" idx="0"/>
          </p:cNvCxnSpPr>
          <p:nvPr/>
        </p:nvCxnSpPr>
        <p:spPr>
          <a:xfrm>
            <a:off x="10069689" y="1271026"/>
            <a:ext cx="242711" cy="2416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767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37</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Computation Offloading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675EA8EE-2BDA-4166-8EA8-2F8EA76D5591}"/>
              </a:ext>
            </a:extLst>
          </p:cNvPr>
          <p:cNvPicPr>
            <a:picLocks noChangeAspect="1"/>
          </p:cNvPicPr>
          <p:nvPr/>
        </p:nvPicPr>
        <p:blipFill>
          <a:blip r:embed="rId3"/>
          <a:stretch>
            <a:fillRect/>
          </a:stretch>
        </p:blipFill>
        <p:spPr>
          <a:xfrm>
            <a:off x="1564105" y="1156422"/>
            <a:ext cx="8767013" cy="5416215"/>
          </a:xfrm>
          <a:prstGeom prst="rect">
            <a:avLst/>
          </a:prstGeom>
        </p:spPr>
      </p:pic>
      <p:sp>
        <p:nvSpPr>
          <p:cNvPr id="12" name="文本框 11">
            <a:extLst>
              <a:ext uri="{FF2B5EF4-FFF2-40B4-BE49-F238E27FC236}">
                <a16:creationId xmlns:a16="http://schemas.microsoft.com/office/drawing/2014/main" id="{1ED2B7A3-ECD3-4F02-85AF-5209B5B4D79E}"/>
              </a:ext>
            </a:extLst>
          </p:cNvPr>
          <p:cNvSpPr txBox="1"/>
          <p:nvPr/>
        </p:nvSpPr>
        <p:spPr>
          <a:xfrm>
            <a:off x="84221" y="1156422"/>
            <a:ext cx="1945103" cy="2031325"/>
          </a:xfrm>
          <a:prstGeom prst="rect">
            <a:avLst/>
          </a:prstGeom>
          <a:noFill/>
        </p:spPr>
        <p:txBody>
          <a:bodyPr wrap="square" rtlCol="0" anchor="t">
            <a:spAutoFit/>
          </a:bodyPr>
          <a:lstStyle/>
          <a:p>
            <a:pPr algn="just"/>
            <a:r>
              <a:rPr lang="en-US" dirty="0">
                <a:latin typeface="Arial" panose="020B0604020202020204" pitchFamily="34" charset="0"/>
                <a:cs typeface="Arial" panose="020B0604020202020204" pitchFamily="34" charset="0"/>
              </a:rPr>
              <a:t>T</a:t>
            </a:r>
            <a:r>
              <a:rPr dirty="0">
                <a:latin typeface="Arial" panose="020B0604020202020204" pitchFamily="34" charset="0"/>
                <a:cs typeface="Arial" panose="020B0604020202020204" pitchFamily="34" charset="0"/>
              </a:rPr>
              <a:t>he performance under</a:t>
            </a:r>
            <a:r>
              <a:rPr i="1" dirty="0">
                <a:latin typeface="Arial" panose="020B0604020202020204" pitchFamily="34" charset="0"/>
                <a:cs typeface="Arial" panose="020B0604020202020204" pitchFamily="34" charset="0"/>
              </a:rPr>
              <a:t> L</a:t>
            </a:r>
            <a:r>
              <a:rPr i="1" baseline="-25000" dirty="0">
                <a:latin typeface="Arial" panose="020B0604020202020204" pitchFamily="34" charset="0"/>
                <a:cs typeface="Arial" panose="020B0604020202020204" pitchFamily="34" charset="0"/>
              </a:rPr>
              <a:t>1</a:t>
            </a:r>
            <a:r>
              <a:rPr dirty="0">
                <a:latin typeface="Arial" panose="020B0604020202020204" pitchFamily="34" charset="0"/>
                <a:cs typeface="Arial" panose="020B0604020202020204" pitchFamily="34" charset="0"/>
              </a:rPr>
              <a:t> norm and</a:t>
            </a:r>
            <a:r>
              <a:rPr i="1" dirty="0">
                <a:latin typeface="Arial" panose="020B0604020202020204" pitchFamily="34" charset="0"/>
                <a:cs typeface="Arial" panose="020B0604020202020204" pitchFamily="34" charset="0"/>
              </a:rPr>
              <a:t> L</a:t>
            </a:r>
            <a:r>
              <a:rPr i="1" baseline="-25000"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 norm metrics is more affected by </a:t>
            </a:r>
            <a:r>
              <a:rPr lang="en-US" dirty="0">
                <a:latin typeface="Arial" panose="020B0604020202020204" pitchFamily="34" charset="0"/>
                <a:cs typeface="Arial" panose="020B0604020202020204" pitchFamily="34" charset="0"/>
              </a:rPr>
              <a:t>t</a:t>
            </a:r>
            <a:r>
              <a:rPr dirty="0">
                <a:latin typeface="Arial" panose="020B0604020202020204" pitchFamily="34" charset="0"/>
                <a:cs typeface="Arial" panose="020B0604020202020204" pitchFamily="34" charset="0"/>
              </a:rPr>
              <a:t>he size of historical data</a:t>
            </a:r>
            <a:r>
              <a:rPr lang="en-US" altLang="zh-CN" dirty="0">
                <a:latin typeface="Arial" panose="020B0604020202020204" pitchFamily="34" charset="0"/>
                <a:cs typeface="Arial" panose="020B0604020202020204" pitchFamily="34" charset="0"/>
              </a:rPr>
              <a:t> </a:t>
            </a:r>
          </a:p>
        </p:txBody>
      </p:sp>
      <p:sp>
        <p:nvSpPr>
          <p:cNvPr id="13" name="文本框 12">
            <a:extLst>
              <a:ext uri="{FF2B5EF4-FFF2-40B4-BE49-F238E27FC236}">
                <a16:creationId xmlns:a16="http://schemas.microsoft.com/office/drawing/2014/main" id="{1C135D14-17F2-4DB3-BBC3-09A7CD5ADC8C}"/>
              </a:ext>
            </a:extLst>
          </p:cNvPr>
          <p:cNvSpPr txBox="1"/>
          <p:nvPr/>
        </p:nvSpPr>
        <p:spPr>
          <a:xfrm>
            <a:off x="9933971" y="3988181"/>
            <a:ext cx="2136267" cy="1754326"/>
          </a:xfrm>
          <a:prstGeom prst="rect">
            <a:avLst/>
          </a:prstGeom>
          <a:noFill/>
        </p:spPr>
        <p:txBody>
          <a:bodyPr wrap="square" rtlCol="0" anchor="t">
            <a:spAutoFit/>
          </a:bodyPr>
          <a:lstStyle/>
          <a:p>
            <a:pPr algn="just"/>
            <a:r>
              <a:rPr lang="en-US" altLang="zh-CN" dirty="0">
                <a:solidFill>
                  <a:srgbClr val="FF0000"/>
                </a:solidFill>
                <a:latin typeface="Arial" panose="020B0604020202020204" pitchFamily="34" charset="0"/>
                <a:cs typeface="Arial" panose="020B0604020202020204" pitchFamily="34" charset="0"/>
              </a:rPr>
              <a:t>Wasserstein</a:t>
            </a:r>
            <a:r>
              <a:rPr lang="zh-CN" altLang="en-US" dirty="0">
                <a:solidFill>
                  <a:srgbClr val="FF0000"/>
                </a:solidFill>
                <a:latin typeface="Arial" panose="020B0604020202020204" pitchFamily="34" charset="0"/>
                <a:cs typeface="Arial" panose="020B0604020202020204" pitchFamily="34" charset="0"/>
              </a:rPr>
              <a:t> metric </a:t>
            </a:r>
            <a:r>
              <a:rPr lang="zh-CN" altLang="en-US" dirty="0">
                <a:latin typeface="Arial" panose="020B0604020202020204" pitchFamily="34" charset="0"/>
                <a:cs typeface="Arial" panose="020B0604020202020204" pitchFamily="34" charset="0"/>
              </a:rPr>
              <a:t>has the highest conservativeness</a:t>
            </a:r>
          </a:p>
          <a:p>
            <a:pPr algn="just"/>
            <a:r>
              <a:rPr i="1" dirty="0">
                <a:latin typeface="Arial" panose="020B0604020202020204" pitchFamily="34" charset="0"/>
                <a:cs typeface="Arial" panose="020B0604020202020204" pitchFamily="34" charset="0"/>
                <a:sym typeface="+mn-ea"/>
              </a:rPr>
              <a:t> L</a:t>
            </a:r>
            <a:r>
              <a:rPr i="1" baseline="-25000" dirty="0">
                <a:latin typeface="Arial" panose="020B0604020202020204" pitchFamily="34" charset="0"/>
                <a:cs typeface="Arial" panose="020B0604020202020204" pitchFamily="34" charset="0"/>
                <a:sym typeface="+mn-ea"/>
              </a:rPr>
              <a:t>∞</a:t>
            </a:r>
            <a:r>
              <a:rPr dirty="0">
                <a:latin typeface="Arial" panose="020B0604020202020204" pitchFamily="34" charset="0"/>
                <a:cs typeface="Arial" panose="020B0604020202020204" pitchFamily="34" charset="0"/>
                <a:sym typeface="+mn-ea"/>
              </a:rPr>
              <a:t> norm metrics</a:t>
            </a:r>
            <a:r>
              <a:rPr i="1" dirty="0">
                <a:latin typeface="Arial" panose="020B0604020202020204" pitchFamily="34" charset="0"/>
                <a:cs typeface="Arial" panose="020B0604020202020204" pitchFamily="34" charset="0"/>
                <a:sym typeface="+mn-ea"/>
              </a:rPr>
              <a:t>  </a:t>
            </a:r>
            <a:r>
              <a:rPr lang="zh-CN" altLang="en-US" dirty="0">
                <a:latin typeface="Arial" panose="020B0604020202020204" pitchFamily="34" charset="0"/>
                <a:cs typeface="Arial" panose="020B0604020202020204" pitchFamily="34" charset="0"/>
                <a:sym typeface="+mn-ea"/>
              </a:rPr>
              <a:t>has the </a:t>
            </a:r>
            <a:r>
              <a:rPr lang="en-US" altLang="zh-CN" dirty="0">
                <a:latin typeface="Arial" panose="020B0604020202020204" pitchFamily="34" charset="0"/>
                <a:cs typeface="Arial" panose="020B0604020202020204" pitchFamily="34" charset="0"/>
                <a:sym typeface="+mn-ea"/>
              </a:rPr>
              <a:t>lowest</a:t>
            </a:r>
            <a:r>
              <a:rPr lang="zh-CN" altLang="en-US" dirty="0">
                <a:latin typeface="Arial" panose="020B0604020202020204" pitchFamily="34" charset="0"/>
                <a:cs typeface="Arial" panose="020B0604020202020204" pitchFamily="34" charset="0"/>
                <a:sym typeface="+mn-ea"/>
              </a:rPr>
              <a:t> conservativeness</a:t>
            </a:r>
            <a:endParaRPr i="1" dirty="0">
              <a:latin typeface="Arial" panose="020B0604020202020204" pitchFamily="34" charset="0"/>
              <a:cs typeface="Arial" panose="020B0604020202020204" pitchFamily="34" charset="0"/>
              <a:sym typeface="+mn-ea"/>
            </a:endParaRPr>
          </a:p>
        </p:txBody>
      </p:sp>
    </p:spTree>
    <p:extLst>
      <p:ext uri="{BB962C8B-B14F-4D97-AF65-F5344CB8AC3E}">
        <p14:creationId xmlns:p14="http://schemas.microsoft.com/office/powerpoint/2010/main" val="2247706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38</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05633" y="1006056"/>
            <a:ext cx="105881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t>
            </a:r>
            <a:r>
              <a:rPr lang="en-US" altLang="zh-CN" sz="3200" b="1" dirty="0">
                <a:solidFill>
                  <a:srgbClr val="7030A0"/>
                </a:solidFill>
                <a:latin typeface="Arial" panose="020B0604020202020204" pitchFamily="34" charset="0"/>
                <a:ea typeface="微软雅黑 Light" panose="020B0502040204020203" pitchFamily="34" charset="-122"/>
                <a:cs typeface="Arial" panose="020B0604020202020204" pitchFamily="34" charset="0"/>
              </a:rPr>
              <a:t>Introduction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798203" y="2252506"/>
            <a:ext cx="113937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2: DRO, Risk Aversion and </a:t>
            </a:r>
            <a:r>
              <a:rPr lang="en-US" altLang="zh-CN"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CVaR</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7" name="矩形 22">
            <a:extLst>
              <a:ext uri="{FF2B5EF4-FFF2-40B4-BE49-F238E27FC236}">
                <a16:creationId xmlns:a16="http://schemas.microsoft.com/office/drawing/2014/main" id="{4E414659-8104-4878-A9EE-A4FAF9DE3618}"/>
              </a:ext>
            </a:extLst>
          </p:cNvPr>
          <p:cNvSpPr>
            <a:spLocks noChangeArrowheads="1"/>
          </p:cNvSpPr>
          <p:nvPr/>
        </p:nvSpPr>
        <p:spPr bwMode="auto">
          <a:xfrm>
            <a:off x="805633" y="1629281"/>
            <a:ext cx="98660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1: Discrepancy-based DRO Optimization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8" name="矩形 22">
            <a:extLst>
              <a:ext uri="{FF2B5EF4-FFF2-40B4-BE49-F238E27FC236}">
                <a16:creationId xmlns:a16="http://schemas.microsoft.com/office/drawing/2014/main" id="{D7D8CD97-8679-467D-86C6-C316A38D4953}"/>
              </a:ext>
            </a:extLst>
          </p:cNvPr>
          <p:cNvSpPr>
            <a:spLocks noChangeArrowheads="1"/>
          </p:cNvSpPr>
          <p:nvPr/>
        </p:nvSpPr>
        <p:spPr bwMode="auto">
          <a:xfrm>
            <a:off x="805633" y="5646558"/>
            <a:ext cx="7112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Conclusion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0" name="矩形 22">
            <a:extLst>
              <a:ext uri="{FF2B5EF4-FFF2-40B4-BE49-F238E27FC236}">
                <a16:creationId xmlns:a16="http://schemas.microsoft.com/office/drawing/2014/main" id="{2944B9F2-8137-BB4E-B9C6-B5B4D082E2D9}"/>
              </a:ext>
            </a:extLst>
          </p:cNvPr>
          <p:cNvSpPr>
            <a:spLocks noChangeArrowheads="1"/>
          </p:cNvSpPr>
          <p:nvPr/>
        </p:nvSpPr>
        <p:spPr bwMode="auto">
          <a:xfrm>
            <a:off x="1220932" y="2892919"/>
            <a:ext cx="10596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Value-at-Risk (</a:t>
            </a:r>
            <a:r>
              <a:rPr lang="en-US" altLang="zh-CN" sz="2800"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VaR</a:t>
            </a: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and Conditional Value-at-Risk (</a:t>
            </a:r>
            <a:r>
              <a:rPr lang="en-US" altLang="zh-CN" sz="2800"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CVaR</a:t>
            </a: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a:t>
            </a:r>
          </a:p>
        </p:txBody>
      </p:sp>
      <p:sp>
        <p:nvSpPr>
          <p:cNvPr id="11" name="矩形 22">
            <a:extLst>
              <a:ext uri="{FF2B5EF4-FFF2-40B4-BE49-F238E27FC236}">
                <a16:creationId xmlns:a16="http://schemas.microsoft.com/office/drawing/2014/main" id="{77038AC8-F8DB-C841-9183-2F3D81EF3E6A}"/>
              </a:ext>
            </a:extLst>
          </p:cNvPr>
          <p:cNvSpPr>
            <a:spLocks noChangeArrowheads="1"/>
          </p:cNvSpPr>
          <p:nvPr/>
        </p:nvSpPr>
        <p:spPr bwMode="auto">
          <a:xfrm>
            <a:off x="1220933" y="3416139"/>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t>
            </a:r>
            <a:r>
              <a:rPr lang="en-US" altLang="zh-CN" sz="2800"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VaR</a:t>
            </a: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and </a:t>
            </a:r>
            <a:r>
              <a:rPr lang="en-US" altLang="zh-CN" sz="2800"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CVaR</a:t>
            </a: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in Optimization</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3" name="矩形 22">
            <a:extLst>
              <a:ext uri="{FF2B5EF4-FFF2-40B4-BE49-F238E27FC236}">
                <a16:creationId xmlns:a16="http://schemas.microsoft.com/office/drawing/2014/main" id="{23FD59A4-F3B8-4313-8D05-B27B60D95FD7}"/>
              </a:ext>
            </a:extLst>
          </p:cNvPr>
          <p:cNvSpPr>
            <a:spLocks noChangeArrowheads="1"/>
          </p:cNvSpPr>
          <p:nvPr/>
        </p:nvSpPr>
        <p:spPr bwMode="auto">
          <a:xfrm>
            <a:off x="1220933" y="3952457"/>
            <a:ext cx="8781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Application 1: URLLC</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2" name="矩形 22">
            <a:extLst>
              <a:ext uri="{FF2B5EF4-FFF2-40B4-BE49-F238E27FC236}">
                <a16:creationId xmlns:a16="http://schemas.microsoft.com/office/drawing/2014/main" id="{67D9C5FD-8B18-6148-B425-11590B16062F}"/>
              </a:ext>
            </a:extLst>
          </p:cNvPr>
          <p:cNvSpPr>
            <a:spLocks noChangeArrowheads="1"/>
          </p:cNvSpPr>
          <p:nvPr/>
        </p:nvSpPr>
        <p:spPr bwMode="auto">
          <a:xfrm>
            <a:off x="805633" y="5061783"/>
            <a:ext cx="104013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3: DRO based Reinforcement Learning</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4" name="矩形 22">
            <a:extLst>
              <a:ext uri="{FF2B5EF4-FFF2-40B4-BE49-F238E27FC236}">
                <a16:creationId xmlns:a16="http://schemas.microsoft.com/office/drawing/2014/main" id="{FF84A532-7DC2-F747-9085-F24AA1B3B32F}"/>
              </a:ext>
            </a:extLst>
          </p:cNvPr>
          <p:cNvSpPr>
            <a:spLocks noChangeArrowheads="1"/>
          </p:cNvSpPr>
          <p:nvPr/>
        </p:nvSpPr>
        <p:spPr bwMode="auto">
          <a:xfrm>
            <a:off x="1220932" y="4485552"/>
            <a:ext cx="87817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Application II:  Age of Information</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200992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39</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 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581628" y="957321"/>
            <a:ext cx="11282421" cy="523220"/>
          </a:xfrm>
          <a:prstGeom prst="rect">
            <a:avLst/>
          </a:prstGeom>
          <a:noFill/>
        </p:spPr>
        <p:txBody>
          <a:bodyPr wrap="square">
            <a:spAutoFit/>
          </a:bodyPr>
          <a:lstStyle/>
          <a:p>
            <a:r>
              <a:rPr lang="en-US" altLang="zh-CN" sz="2800" b="1" dirty="0" err="1">
                <a:solidFill>
                  <a:srgbClr val="035F78"/>
                </a:solidFill>
                <a:latin typeface="Arial" panose="020B0604020202020204" pitchFamily="34" charset="0"/>
                <a:cs typeface="Arial" panose="020B0604020202020204" pitchFamily="34" charset="0"/>
              </a:rPr>
              <a:t>VaR</a:t>
            </a:r>
            <a:r>
              <a:rPr lang="en-US" altLang="zh-CN" sz="2800" b="1" dirty="0">
                <a:solidFill>
                  <a:srgbClr val="035F78"/>
                </a:solidFill>
                <a:latin typeface="Arial" panose="020B0604020202020204" pitchFamily="34" charset="0"/>
                <a:cs typeface="Arial" panose="020B0604020202020204" pitchFamily="34" charset="0"/>
              </a:rPr>
              <a:t>&amp; </a:t>
            </a:r>
            <a:r>
              <a:rPr lang="en-US" altLang="zh-CN" sz="2800" b="1" dirty="0" err="1">
                <a:solidFill>
                  <a:srgbClr val="035F78"/>
                </a:solidFill>
                <a:latin typeface="Arial" panose="020B0604020202020204" pitchFamily="34" charset="0"/>
                <a:cs typeface="Arial" panose="020B0604020202020204" pitchFamily="34" charset="0"/>
              </a:rPr>
              <a:t>CVaR</a:t>
            </a:r>
            <a:r>
              <a:rPr lang="en-US" altLang="zh-CN" sz="2800" b="1" dirty="0">
                <a:solidFill>
                  <a:srgbClr val="035F78"/>
                </a:solidFill>
                <a:latin typeface="Arial" panose="020B0604020202020204" pitchFamily="34" charset="0"/>
                <a:cs typeface="Arial" panose="020B0604020202020204" pitchFamily="34" charset="0"/>
              </a:rPr>
              <a:t> </a:t>
            </a:r>
            <a:r>
              <a:rPr lang="en-US" altLang="zh-CN" sz="2800" b="1" dirty="0">
                <a:solidFill>
                  <a:srgbClr val="035F78"/>
                </a:solidFill>
                <a:latin typeface="Bookman Old Style" panose="02050604050505020204" pitchFamily="18" charset="0"/>
              </a:rPr>
              <a:t>Representation</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1E4B8903-3E33-43EA-87CD-21D6FFE8012C}"/>
              </a:ext>
            </a:extLst>
          </p:cNvPr>
          <p:cNvSpPr/>
          <p:nvPr/>
        </p:nvSpPr>
        <p:spPr>
          <a:xfrm>
            <a:off x="454789" y="3613384"/>
            <a:ext cx="4036529" cy="1200329"/>
          </a:xfrm>
          <a:prstGeom prst="rect">
            <a:avLst/>
          </a:prstGeom>
          <a:ln>
            <a:solidFill>
              <a:srgbClr val="0066FF"/>
            </a:solidFill>
          </a:ln>
        </p:spPr>
        <p:txBody>
          <a:bodyPr wrap="square">
            <a:spAutoFit/>
          </a:bodyPr>
          <a:lstStyle/>
          <a:p>
            <a:r>
              <a:rPr lang="en-US" altLang="zh-CN" dirty="0">
                <a:latin typeface="Arial" panose="020B0604020202020204" pitchFamily="34" charset="0"/>
                <a:cs typeface="Arial" panose="020B0604020202020204" pitchFamily="34" charset="0"/>
              </a:rPr>
              <a:t>Risk functions: graphical representation of </a:t>
            </a:r>
            <a:r>
              <a:rPr lang="en-US" altLang="zh-CN" dirty="0" err="1">
                <a:latin typeface="Arial" panose="020B0604020202020204" pitchFamily="34" charset="0"/>
                <a:cs typeface="Arial" panose="020B0604020202020204" pitchFamily="34" charset="0"/>
              </a:rPr>
              <a:t>VaR</a:t>
            </a:r>
            <a:r>
              <a:rPr lang="en-US" altLang="zh-CN"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VaR</a:t>
            </a:r>
            <a:r>
              <a:rPr lang="en-US" altLang="zh-CN" dirty="0">
                <a:latin typeface="Arial" panose="020B0604020202020204" pitchFamily="34" charset="0"/>
                <a:cs typeface="Arial" panose="020B0604020202020204" pitchFamily="34" charset="0"/>
              </a:rPr>
              <a:t> Deviation, </a:t>
            </a:r>
            <a:r>
              <a:rPr lang="en-US" altLang="zh-CN" dirty="0" err="1">
                <a:latin typeface="Arial" panose="020B0604020202020204" pitchFamily="34" charset="0"/>
                <a:cs typeface="Arial" panose="020B0604020202020204" pitchFamily="34" charset="0"/>
              </a:rPr>
              <a:t>CVaR</a:t>
            </a:r>
            <a:r>
              <a:rPr lang="en-US" altLang="zh-CN" dirty="0">
                <a:latin typeface="Arial" panose="020B0604020202020204" pitchFamily="34" charset="0"/>
                <a:cs typeface="Arial" panose="020B0604020202020204" pitchFamily="34" charset="0"/>
              </a:rPr>
              <a:t>, </a:t>
            </a:r>
            <a:r>
              <a:rPr lang="en-US" altLang="zh-CN" dirty="0" err="1">
                <a:latin typeface="Arial" panose="020B0604020202020204" pitchFamily="34" charset="0"/>
                <a:cs typeface="Arial" panose="020B0604020202020204" pitchFamily="34" charset="0"/>
              </a:rPr>
              <a:t>CVaR</a:t>
            </a:r>
            <a:r>
              <a:rPr lang="en-US" altLang="zh-CN" dirty="0">
                <a:latin typeface="Arial" panose="020B0604020202020204" pitchFamily="34" charset="0"/>
                <a:cs typeface="Arial" panose="020B0604020202020204" pitchFamily="34" charset="0"/>
              </a:rPr>
              <a:t> Deviation, Max Loss, and Max Loss Deviation.</a:t>
            </a:r>
            <a:endParaRPr lang="zh-CN" altLang="en-US" dirty="0">
              <a:latin typeface="Arial" panose="020B0604020202020204" pitchFamily="34" charset="0"/>
              <a:cs typeface="Arial" panose="020B0604020202020204" pitchFamily="34" charset="0"/>
            </a:endParaRPr>
          </a:p>
        </p:txBody>
      </p:sp>
      <p:pic>
        <p:nvPicPr>
          <p:cNvPr id="27654" name="Picture 6">
            <a:extLst>
              <a:ext uri="{FF2B5EF4-FFF2-40B4-BE49-F238E27FC236}">
                <a16:creationId xmlns:a16="http://schemas.microsoft.com/office/drawing/2014/main" id="{3DF6B1C1-A470-41B7-BB62-E70B262DA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364" y="2556127"/>
            <a:ext cx="6407489" cy="422440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6F56CACA-FF25-4451-BAB9-A4A780E62D1E}"/>
              </a:ext>
            </a:extLst>
          </p:cNvPr>
          <p:cNvPicPr>
            <a:picLocks noChangeAspect="1"/>
          </p:cNvPicPr>
          <p:nvPr/>
        </p:nvPicPr>
        <p:blipFill>
          <a:blip r:embed="rId4"/>
          <a:stretch>
            <a:fillRect/>
          </a:stretch>
        </p:blipFill>
        <p:spPr>
          <a:xfrm>
            <a:off x="454789" y="6061466"/>
            <a:ext cx="4300248" cy="646330"/>
          </a:xfrm>
          <a:prstGeom prst="rect">
            <a:avLst/>
          </a:prstGeom>
          <a:ln>
            <a:solidFill>
              <a:schemeClr val="accent1"/>
            </a:solidFill>
          </a:ln>
        </p:spPr>
      </p:pic>
      <p:sp>
        <p:nvSpPr>
          <p:cNvPr id="8" name="矩形 7">
            <a:extLst>
              <a:ext uri="{FF2B5EF4-FFF2-40B4-BE49-F238E27FC236}">
                <a16:creationId xmlns:a16="http://schemas.microsoft.com/office/drawing/2014/main" id="{875095EF-3774-4750-93AC-F5669652C928}"/>
              </a:ext>
            </a:extLst>
          </p:cNvPr>
          <p:cNvSpPr/>
          <p:nvPr/>
        </p:nvSpPr>
        <p:spPr>
          <a:xfrm>
            <a:off x="454789" y="1646565"/>
            <a:ext cx="11282421" cy="1200329"/>
          </a:xfrm>
          <a:prstGeom prst="rect">
            <a:avLst/>
          </a:prstGeom>
        </p:spPr>
        <p:txBody>
          <a:bodyPr wrap="square">
            <a:spAutoFit/>
          </a:bodyPr>
          <a:lstStyle/>
          <a:p>
            <a:pPr marL="285750" indent="-285750">
              <a:buFont typeface="Arial" panose="020B0604020202020204" pitchFamily="34" charset="0"/>
              <a:buChar char="•"/>
            </a:pPr>
            <a:r>
              <a:rPr lang="en-US" altLang="zh-CN" sz="2400" dirty="0">
                <a:solidFill>
                  <a:srgbClr val="035F78"/>
                </a:solidFill>
                <a:latin typeface="Gill Sans MT" panose="020B0502020104020203" pitchFamily="34" charset="0"/>
              </a:rPr>
              <a:t>Risk Management </a:t>
            </a:r>
            <a:r>
              <a:rPr lang="en-US" altLang="zh-CN" sz="2400" dirty="0">
                <a:solidFill>
                  <a:srgbClr val="000000"/>
                </a:solidFill>
                <a:latin typeface="Gill Sans MT" panose="020B0502020104020203" pitchFamily="34" charset="0"/>
              </a:rPr>
              <a:t>is a </a:t>
            </a:r>
            <a:r>
              <a:rPr lang="en-US" altLang="zh-CN" sz="2400" dirty="0">
                <a:solidFill>
                  <a:srgbClr val="035F78"/>
                </a:solidFill>
                <a:latin typeface="Gill Sans MT" panose="020B0502020104020203" pitchFamily="34" charset="0"/>
              </a:rPr>
              <a:t>procedure for </a:t>
            </a:r>
            <a:r>
              <a:rPr lang="en-US" altLang="zh-CN" sz="2400" dirty="0">
                <a:solidFill>
                  <a:srgbClr val="000000"/>
                </a:solidFill>
                <a:latin typeface="Gill Sans MT" panose="020B0502020104020203" pitchFamily="34" charset="0"/>
              </a:rPr>
              <a:t>evaluating </a:t>
            </a:r>
            <a:r>
              <a:rPr lang="en-US" altLang="zh-CN" sz="2400" dirty="0">
                <a:solidFill>
                  <a:srgbClr val="035F78"/>
                </a:solidFill>
                <a:latin typeface="Gill Sans MT" panose="020B0502020104020203" pitchFamily="34" charset="0"/>
              </a:rPr>
              <a:t>loss distribution in </a:t>
            </a:r>
            <a:r>
              <a:rPr lang="en-US" altLang="zh-CN" sz="2400" dirty="0">
                <a:solidFill>
                  <a:srgbClr val="FF0000"/>
                </a:solidFill>
                <a:latin typeface="Gill Sans MT" panose="020B0502020104020203" pitchFamily="34" charset="0"/>
              </a:rPr>
              <a:t>Risk Aversion</a:t>
            </a:r>
            <a:r>
              <a:rPr lang="en-US" altLang="zh-CN" sz="2400" dirty="0">
                <a:solidFill>
                  <a:srgbClr val="035F78"/>
                </a:solidFill>
                <a:latin typeface="Gill Sans MT" panose="020B0502020104020203" pitchFamily="34" charset="0"/>
              </a:rPr>
              <a:t>.</a:t>
            </a:r>
          </a:p>
          <a:p>
            <a:pPr marL="285750" indent="-285750">
              <a:buFont typeface="Arial" panose="020B0604020202020204" pitchFamily="34" charset="0"/>
              <a:buChar char="•"/>
            </a:pPr>
            <a:r>
              <a:rPr lang="en-US" altLang="zh-CN" sz="2400" dirty="0">
                <a:solidFill>
                  <a:srgbClr val="000000"/>
                </a:solidFill>
                <a:latin typeface="Gill Sans MT" panose="020B0502020104020203" pitchFamily="34" charset="0"/>
              </a:rPr>
              <a:t>Value-at-Risk (</a:t>
            </a:r>
            <a:r>
              <a:rPr lang="en-US" altLang="zh-CN" sz="2400" dirty="0" err="1">
                <a:solidFill>
                  <a:srgbClr val="035F78"/>
                </a:solidFill>
                <a:latin typeface="Gill Sans MT" panose="020B0502020104020203" pitchFamily="34" charset="0"/>
              </a:rPr>
              <a:t>VaR</a:t>
            </a:r>
            <a:r>
              <a:rPr lang="en-US" altLang="zh-CN" sz="2400" dirty="0">
                <a:solidFill>
                  <a:srgbClr val="000000"/>
                </a:solidFill>
                <a:latin typeface="Gill Sans MT" panose="020B0502020104020203" pitchFamily="34" charset="0"/>
              </a:rPr>
              <a:t>) and Conditional Value-at-Risk (</a:t>
            </a:r>
            <a:r>
              <a:rPr lang="en-US" altLang="zh-CN" sz="2400" dirty="0" err="1">
                <a:solidFill>
                  <a:srgbClr val="035F78"/>
                </a:solidFill>
                <a:latin typeface="Gill Sans MT" panose="020B0502020104020203" pitchFamily="34" charset="0"/>
              </a:rPr>
              <a:t>CVaR</a:t>
            </a:r>
            <a:r>
              <a:rPr lang="en-US" altLang="zh-CN" sz="2400" dirty="0">
                <a:solidFill>
                  <a:srgbClr val="000000"/>
                </a:solidFill>
                <a:latin typeface="Gill Sans MT" panose="020B0502020104020203" pitchFamily="34" charset="0"/>
              </a:rPr>
              <a:t>) are popular function for measuring risk. </a:t>
            </a:r>
          </a:p>
        </p:txBody>
      </p:sp>
    </p:spTree>
    <p:extLst>
      <p:ext uri="{BB962C8B-B14F-4D97-AF65-F5344CB8AC3E}">
        <p14:creationId xmlns:p14="http://schemas.microsoft.com/office/powerpoint/2010/main" val="84364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a:xfrm>
            <a:off x="9375677" y="6384631"/>
            <a:ext cx="2743200" cy="365125"/>
          </a:xfrm>
        </p:spPr>
        <p:txBody>
          <a:bodyPr/>
          <a:lstStyle/>
          <a:p>
            <a:fld id="{4760F0FC-AD0F-4770-B8B3-8B319AEAE5E5}" type="slidenum">
              <a:rPr lang="zh-CN" altLang="en-US" smtClean="0"/>
              <a:pPr/>
              <a:t>4</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Introduction </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1187A09-DAB8-4E9F-9BD9-6DE6B4543EFD}"/>
              </a:ext>
            </a:extLst>
          </p:cNvPr>
          <p:cNvSpPr txBox="1"/>
          <p:nvPr/>
        </p:nvSpPr>
        <p:spPr>
          <a:xfrm>
            <a:off x="622567" y="1071149"/>
            <a:ext cx="10729374"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b="1" dirty="0">
                <a:solidFill>
                  <a:srgbClr val="7030A0"/>
                </a:solidFill>
                <a:latin typeface="Times New Roman" panose="02020603050405020304" pitchFamily="18" charset="0"/>
                <a:cs typeface="Times New Roman" panose="02020603050405020304" pitchFamily="18" charset="0"/>
              </a:rPr>
              <a:t>Optimization Classification</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17" name="矩形 9">
            <a:extLst>
              <a:ext uri="{FF2B5EF4-FFF2-40B4-BE49-F238E27FC236}">
                <a16:creationId xmlns:a16="http://schemas.microsoft.com/office/drawing/2014/main" id="{87883F5B-0A1C-B649-9A12-22B79A5C38F6}"/>
              </a:ext>
            </a:extLst>
          </p:cNvPr>
          <p:cNvSpPr/>
          <p:nvPr/>
        </p:nvSpPr>
        <p:spPr>
          <a:xfrm>
            <a:off x="5532760" y="3207782"/>
            <a:ext cx="4413388" cy="461665"/>
          </a:xfrm>
          <a:prstGeom prst="rect">
            <a:avLst/>
          </a:prstGeom>
        </p:spPr>
        <p:txBody>
          <a:bodyPr wrap="none">
            <a:spAutoFit/>
          </a:bodyPr>
          <a:lstStyle/>
          <a:p>
            <a:r>
              <a:rPr lang="en-US" sz="2400" dirty="0"/>
              <a:t>Optimization under Uncertainty</a:t>
            </a:r>
          </a:p>
        </p:txBody>
      </p:sp>
      <p:sp>
        <p:nvSpPr>
          <p:cNvPr id="18" name="矩形 11">
            <a:extLst>
              <a:ext uri="{FF2B5EF4-FFF2-40B4-BE49-F238E27FC236}">
                <a16:creationId xmlns:a16="http://schemas.microsoft.com/office/drawing/2014/main" id="{CCE4FC76-F9E1-2242-96F4-C1B04821DAB9}"/>
              </a:ext>
            </a:extLst>
          </p:cNvPr>
          <p:cNvSpPr/>
          <p:nvPr/>
        </p:nvSpPr>
        <p:spPr>
          <a:xfrm>
            <a:off x="1572320" y="3191470"/>
            <a:ext cx="3762568" cy="461665"/>
          </a:xfrm>
          <a:prstGeom prst="rect">
            <a:avLst/>
          </a:prstGeom>
        </p:spPr>
        <p:txBody>
          <a:bodyPr wrap="none">
            <a:spAutoFit/>
          </a:bodyPr>
          <a:lstStyle/>
          <a:p>
            <a:r>
              <a:rPr lang="en-US" sz="2400" dirty="0"/>
              <a:t>Deterministic Optimization</a:t>
            </a:r>
          </a:p>
        </p:txBody>
      </p:sp>
      <p:grpSp>
        <p:nvGrpSpPr>
          <p:cNvPr id="19" name="组合 20">
            <a:extLst>
              <a:ext uri="{FF2B5EF4-FFF2-40B4-BE49-F238E27FC236}">
                <a16:creationId xmlns:a16="http://schemas.microsoft.com/office/drawing/2014/main" id="{D282FFAD-54EC-A44C-8E38-87DAA24462B0}"/>
              </a:ext>
            </a:extLst>
          </p:cNvPr>
          <p:cNvGrpSpPr/>
          <p:nvPr/>
        </p:nvGrpSpPr>
        <p:grpSpPr>
          <a:xfrm>
            <a:off x="4801140" y="4696130"/>
            <a:ext cx="1832806" cy="1204588"/>
            <a:chOff x="3495411" y="4649975"/>
            <a:chExt cx="1832806" cy="1204588"/>
          </a:xfrm>
        </p:grpSpPr>
        <p:sp>
          <p:nvSpPr>
            <p:cNvPr id="20" name="矩形 8">
              <a:extLst>
                <a:ext uri="{FF2B5EF4-FFF2-40B4-BE49-F238E27FC236}">
                  <a16:creationId xmlns:a16="http://schemas.microsoft.com/office/drawing/2014/main" id="{942881CF-C1C1-FE42-AF23-81CF071F03F1}"/>
                </a:ext>
              </a:extLst>
            </p:cNvPr>
            <p:cNvSpPr/>
            <p:nvPr/>
          </p:nvSpPr>
          <p:spPr>
            <a:xfrm>
              <a:off x="3495411" y="4742307"/>
              <a:ext cx="1832806" cy="1015663"/>
            </a:xfrm>
            <a:prstGeom prst="rect">
              <a:avLst/>
            </a:prstGeom>
          </p:spPr>
          <p:txBody>
            <a:bodyPr wrap="square">
              <a:spAutoFit/>
            </a:bodyPr>
            <a:lstStyle/>
            <a:p>
              <a:pPr algn="ctr"/>
              <a:r>
                <a:rPr lang="en-US" sz="2000" dirty="0"/>
                <a:t>Stochastic </a:t>
              </a:r>
            </a:p>
            <a:p>
              <a:pPr algn="ctr"/>
              <a:r>
                <a:rPr lang="en-US" altLang="zh-CN" sz="2000" dirty="0"/>
                <a:t>P</a:t>
              </a:r>
              <a:r>
                <a:rPr lang="en-US" sz="2000" dirty="0"/>
                <a:t>rogramming</a:t>
              </a:r>
            </a:p>
            <a:p>
              <a:pPr algn="ctr"/>
              <a:r>
                <a:rPr lang="en-US" sz="2000" dirty="0"/>
                <a:t>(SP) </a:t>
              </a:r>
            </a:p>
          </p:txBody>
        </p:sp>
        <p:sp>
          <p:nvSpPr>
            <p:cNvPr id="21" name="矩形 1">
              <a:extLst>
                <a:ext uri="{FF2B5EF4-FFF2-40B4-BE49-F238E27FC236}">
                  <a16:creationId xmlns:a16="http://schemas.microsoft.com/office/drawing/2014/main" id="{F7C15B66-C641-1C43-B390-53792A40ED1A}"/>
                </a:ext>
              </a:extLst>
            </p:cNvPr>
            <p:cNvSpPr/>
            <p:nvPr/>
          </p:nvSpPr>
          <p:spPr bwMode="auto">
            <a:xfrm>
              <a:off x="3498802" y="4649975"/>
              <a:ext cx="1798021" cy="120458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grpSp>
        <p:nvGrpSpPr>
          <p:cNvPr id="22" name="组合 12">
            <a:extLst>
              <a:ext uri="{FF2B5EF4-FFF2-40B4-BE49-F238E27FC236}">
                <a16:creationId xmlns:a16="http://schemas.microsoft.com/office/drawing/2014/main" id="{A63B5486-32A5-1B4C-A684-AECA39DE7A6C}"/>
              </a:ext>
            </a:extLst>
          </p:cNvPr>
          <p:cNvGrpSpPr/>
          <p:nvPr/>
        </p:nvGrpSpPr>
        <p:grpSpPr>
          <a:xfrm>
            <a:off x="6680626" y="4692401"/>
            <a:ext cx="2053447" cy="1323440"/>
            <a:chOff x="5292080" y="4649974"/>
            <a:chExt cx="2053447" cy="1323440"/>
          </a:xfrm>
        </p:grpSpPr>
        <p:sp>
          <p:nvSpPr>
            <p:cNvPr id="23" name="矩形 14">
              <a:extLst>
                <a:ext uri="{FF2B5EF4-FFF2-40B4-BE49-F238E27FC236}">
                  <a16:creationId xmlns:a16="http://schemas.microsoft.com/office/drawing/2014/main" id="{C2BD8821-BA69-2245-A478-9C92F201DE96}"/>
                </a:ext>
              </a:extLst>
            </p:cNvPr>
            <p:cNvSpPr/>
            <p:nvPr/>
          </p:nvSpPr>
          <p:spPr>
            <a:xfrm>
              <a:off x="5292080" y="4649975"/>
              <a:ext cx="2053447" cy="1323439"/>
            </a:xfrm>
            <a:prstGeom prst="rect">
              <a:avLst/>
            </a:prstGeom>
          </p:spPr>
          <p:txBody>
            <a:bodyPr wrap="square">
              <a:spAutoFit/>
            </a:bodyPr>
            <a:lstStyle/>
            <a:p>
              <a:pPr algn="ctr"/>
              <a:r>
                <a:rPr lang="en-US" sz="2000" dirty="0">
                  <a:solidFill>
                    <a:srgbClr val="FF0000"/>
                  </a:solidFill>
                </a:rPr>
                <a:t>Distributionally </a:t>
              </a:r>
            </a:p>
            <a:p>
              <a:pPr algn="ctr"/>
              <a:r>
                <a:rPr lang="en-US" sz="2000" dirty="0">
                  <a:solidFill>
                    <a:srgbClr val="FF0000"/>
                  </a:solidFill>
                </a:rPr>
                <a:t>Robust </a:t>
              </a:r>
            </a:p>
            <a:p>
              <a:pPr algn="ctr"/>
              <a:r>
                <a:rPr lang="en-US" sz="2000" dirty="0">
                  <a:solidFill>
                    <a:srgbClr val="FF0000"/>
                  </a:solidFill>
                </a:rPr>
                <a:t>Optimization</a:t>
              </a:r>
            </a:p>
            <a:p>
              <a:pPr algn="ctr"/>
              <a:r>
                <a:rPr lang="en-US" sz="2000" dirty="0">
                  <a:solidFill>
                    <a:srgbClr val="FF0000"/>
                  </a:solidFill>
                </a:rPr>
                <a:t> (DRO)</a:t>
              </a:r>
            </a:p>
          </p:txBody>
        </p:sp>
        <p:sp>
          <p:nvSpPr>
            <p:cNvPr id="24" name="矩形 17">
              <a:extLst>
                <a:ext uri="{FF2B5EF4-FFF2-40B4-BE49-F238E27FC236}">
                  <a16:creationId xmlns:a16="http://schemas.microsoft.com/office/drawing/2014/main" id="{367E2FF7-D42A-3B42-948F-40BE8332447E}"/>
                </a:ext>
              </a:extLst>
            </p:cNvPr>
            <p:cNvSpPr/>
            <p:nvPr/>
          </p:nvSpPr>
          <p:spPr bwMode="auto">
            <a:xfrm>
              <a:off x="5404327" y="4649974"/>
              <a:ext cx="1832805" cy="1323439"/>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grpSp>
        <p:nvGrpSpPr>
          <p:cNvPr id="25" name="组合 19">
            <a:extLst>
              <a:ext uri="{FF2B5EF4-FFF2-40B4-BE49-F238E27FC236}">
                <a16:creationId xmlns:a16="http://schemas.microsoft.com/office/drawing/2014/main" id="{4F90640F-BFE0-3449-954F-88CE68D96C8A}"/>
              </a:ext>
            </a:extLst>
          </p:cNvPr>
          <p:cNvGrpSpPr/>
          <p:nvPr/>
        </p:nvGrpSpPr>
        <p:grpSpPr>
          <a:xfrm>
            <a:off x="8667038" y="4698260"/>
            <a:ext cx="1797762" cy="1200329"/>
            <a:chOff x="7346238" y="4654234"/>
            <a:chExt cx="1797762" cy="1200329"/>
          </a:xfrm>
        </p:grpSpPr>
        <p:sp>
          <p:nvSpPr>
            <p:cNvPr id="26" name="矩形 13">
              <a:extLst>
                <a:ext uri="{FF2B5EF4-FFF2-40B4-BE49-F238E27FC236}">
                  <a16:creationId xmlns:a16="http://schemas.microsoft.com/office/drawing/2014/main" id="{0E2F770A-A8BF-6047-A72E-13B29A4C5064}"/>
                </a:ext>
              </a:extLst>
            </p:cNvPr>
            <p:cNvSpPr/>
            <p:nvPr/>
          </p:nvSpPr>
          <p:spPr>
            <a:xfrm>
              <a:off x="7346238" y="4725144"/>
              <a:ext cx="1797762" cy="1015663"/>
            </a:xfrm>
            <a:prstGeom prst="rect">
              <a:avLst/>
            </a:prstGeom>
          </p:spPr>
          <p:txBody>
            <a:bodyPr wrap="square">
              <a:spAutoFit/>
            </a:bodyPr>
            <a:lstStyle/>
            <a:p>
              <a:pPr algn="ctr"/>
              <a:r>
                <a:rPr lang="en-US" sz="2000" dirty="0"/>
                <a:t>Robust </a:t>
              </a:r>
            </a:p>
            <a:p>
              <a:pPr algn="ctr"/>
              <a:r>
                <a:rPr lang="en-US" sz="2000" dirty="0"/>
                <a:t>Optimization </a:t>
              </a:r>
            </a:p>
            <a:p>
              <a:pPr algn="ctr"/>
              <a:r>
                <a:rPr lang="en-US" sz="2000" dirty="0"/>
                <a:t>(RO)</a:t>
              </a:r>
            </a:p>
          </p:txBody>
        </p:sp>
        <p:sp>
          <p:nvSpPr>
            <p:cNvPr id="27" name="矩形 18">
              <a:extLst>
                <a:ext uri="{FF2B5EF4-FFF2-40B4-BE49-F238E27FC236}">
                  <a16:creationId xmlns:a16="http://schemas.microsoft.com/office/drawing/2014/main" id="{868B5C32-5584-F445-8CDF-BE9E5BA2A835}"/>
                </a:ext>
              </a:extLst>
            </p:cNvPr>
            <p:cNvSpPr/>
            <p:nvPr/>
          </p:nvSpPr>
          <p:spPr bwMode="auto">
            <a:xfrm>
              <a:off x="7459954" y="4654234"/>
              <a:ext cx="1576542" cy="1200329"/>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grpSp>
        <p:nvGrpSpPr>
          <p:cNvPr id="28" name="组合 53">
            <a:extLst>
              <a:ext uri="{FF2B5EF4-FFF2-40B4-BE49-F238E27FC236}">
                <a16:creationId xmlns:a16="http://schemas.microsoft.com/office/drawing/2014/main" id="{8A29E0C5-6C3D-FB4B-B4A9-253CF14F8284}"/>
              </a:ext>
            </a:extLst>
          </p:cNvPr>
          <p:cNvGrpSpPr/>
          <p:nvPr/>
        </p:nvGrpSpPr>
        <p:grpSpPr>
          <a:xfrm>
            <a:off x="4668664" y="1963159"/>
            <a:ext cx="2232248" cy="566690"/>
            <a:chOff x="3199773" y="1896598"/>
            <a:chExt cx="2232248" cy="566690"/>
          </a:xfrm>
        </p:grpSpPr>
        <p:sp>
          <p:nvSpPr>
            <p:cNvPr id="29" name="矩形 6">
              <a:extLst>
                <a:ext uri="{FF2B5EF4-FFF2-40B4-BE49-F238E27FC236}">
                  <a16:creationId xmlns:a16="http://schemas.microsoft.com/office/drawing/2014/main" id="{73862475-3CBC-694B-A27C-DBDFB8D09A28}"/>
                </a:ext>
              </a:extLst>
            </p:cNvPr>
            <p:cNvSpPr/>
            <p:nvPr/>
          </p:nvSpPr>
          <p:spPr>
            <a:xfrm>
              <a:off x="3199773" y="1945237"/>
              <a:ext cx="2232248" cy="461665"/>
            </a:xfrm>
            <a:prstGeom prst="rect">
              <a:avLst/>
            </a:prstGeom>
          </p:spPr>
          <p:txBody>
            <a:bodyPr wrap="square">
              <a:spAutoFit/>
            </a:bodyPr>
            <a:lstStyle/>
            <a:p>
              <a:r>
                <a:rPr lang="en-US" sz="2400" dirty="0"/>
                <a:t>O</a:t>
              </a:r>
              <a:r>
                <a:rPr lang="en-US" altLang="zh-CN" sz="2400" dirty="0"/>
                <a:t>ptimization</a:t>
              </a:r>
            </a:p>
          </p:txBody>
        </p:sp>
        <p:sp>
          <p:nvSpPr>
            <p:cNvPr id="30" name="矩形 23">
              <a:extLst>
                <a:ext uri="{FF2B5EF4-FFF2-40B4-BE49-F238E27FC236}">
                  <a16:creationId xmlns:a16="http://schemas.microsoft.com/office/drawing/2014/main" id="{B5CF7D38-B493-C944-B934-242B683F6812}"/>
                </a:ext>
              </a:extLst>
            </p:cNvPr>
            <p:cNvSpPr/>
            <p:nvPr/>
          </p:nvSpPr>
          <p:spPr bwMode="auto">
            <a:xfrm>
              <a:off x="3199773" y="1896598"/>
              <a:ext cx="2092307" cy="566690"/>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grpSp>
      <p:sp>
        <p:nvSpPr>
          <p:cNvPr id="31" name="矩形 24">
            <a:extLst>
              <a:ext uri="{FF2B5EF4-FFF2-40B4-BE49-F238E27FC236}">
                <a16:creationId xmlns:a16="http://schemas.microsoft.com/office/drawing/2014/main" id="{B4159C1C-4CD3-E84D-AA2B-0AB223690AB1}"/>
              </a:ext>
            </a:extLst>
          </p:cNvPr>
          <p:cNvSpPr/>
          <p:nvPr/>
        </p:nvSpPr>
        <p:spPr bwMode="auto">
          <a:xfrm>
            <a:off x="1584136" y="3144895"/>
            <a:ext cx="3672408" cy="566690"/>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32" name="矩形 25">
            <a:extLst>
              <a:ext uri="{FF2B5EF4-FFF2-40B4-BE49-F238E27FC236}">
                <a16:creationId xmlns:a16="http://schemas.microsoft.com/office/drawing/2014/main" id="{38C56EC8-2C7F-8C4F-89A9-6A40BD2F1562}"/>
              </a:ext>
            </a:extLst>
          </p:cNvPr>
          <p:cNvSpPr/>
          <p:nvPr/>
        </p:nvSpPr>
        <p:spPr bwMode="auto">
          <a:xfrm>
            <a:off x="5497195" y="3144765"/>
            <a:ext cx="4428053" cy="566690"/>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33" name="左大括号 51">
            <a:extLst>
              <a:ext uri="{FF2B5EF4-FFF2-40B4-BE49-F238E27FC236}">
                <a16:creationId xmlns:a16="http://schemas.microsoft.com/office/drawing/2014/main" id="{92A054B3-FC45-1E45-8D66-F2EC6D873066}"/>
              </a:ext>
            </a:extLst>
          </p:cNvPr>
          <p:cNvSpPr/>
          <p:nvPr/>
        </p:nvSpPr>
        <p:spPr bwMode="auto">
          <a:xfrm rot="5400000">
            <a:off x="5463945" y="-281666"/>
            <a:ext cx="461666" cy="6228692"/>
          </a:xfrm>
          <a:prstGeom prst="lef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34" name="左大括号 52">
            <a:extLst>
              <a:ext uri="{FF2B5EF4-FFF2-40B4-BE49-F238E27FC236}">
                <a16:creationId xmlns:a16="http://schemas.microsoft.com/office/drawing/2014/main" id="{B2BBDE88-E629-DD42-998C-E3350E568A97}"/>
              </a:ext>
            </a:extLst>
          </p:cNvPr>
          <p:cNvSpPr/>
          <p:nvPr/>
        </p:nvSpPr>
        <p:spPr bwMode="auto">
          <a:xfrm rot="5400000">
            <a:off x="7533595" y="2217008"/>
            <a:ext cx="411718" cy="3976936"/>
          </a:xfrm>
          <a:prstGeom prst="lef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877920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pPr/>
              <a:t>40</a:t>
            </a:fld>
            <a:endParaRPr lang="zh-CN" altLang="en-US" dirty="0"/>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581628" y="957321"/>
            <a:ext cx="11282421" cy="523220"/>
          </a:xfrm>
          <a:prstGeom prst="rect">
            <a:avLst/>
          </a:prstGeom>
          <a:noFill/>
        </p:spPr>
        <p:txBody>
          <a:bodyPr wrap="square">
            <a:spAutoFit/>
          </a:bodyPr>
          <a:lstStyle/>
          <a:p>
            <a:r>
              <a:rPr lang="en-US" altLang="zh-CN" sz="2800" b="1" dirty="0" err="1">
                <a:solidFill>
                  <a:srgbClr val="035F78"/>
                </a:solidFill>
                <a:latin typeface="Arial" panose="020B0604020202020204" pitchFamily="34" charset="0"/>
                <a:cs typeface="Arial" panose="020B0604020202020204" pitchFamily="34" charset="0"/>
              </a:rPr>
              <a:t>VaR</a:t>
            </a:r>
            <a:r>
              <a:rPr lang="en-US" altLang="zh-CN" sz="2800" b="1" dirty="0">
                <a:solidFill>
                  <a:srgbClr val="035F78"/>
                </a:solidFill>
                <a:latin typeface="Arial" panose="020B0604020202020204" pitchFamily="34" charset="0"/>
                <a:cs typeface="Arial" panose="020B0604020202020204" pitchFamily="34" charset="0"/>
              </a:rPr>
              <a:t> &amp; </a:t>
            </a:r>
            <a:r>
              <a:rPr lang="en-US" altLang="zh-CN" sz="2800" b="1" dirty="0" err="1">
                <a:solidFill>
                  <a:srgbClr val="035F78"/>
                </a:solidFill>
                <a:latin typeface="Arial" panose="020B0604020202020204" pitchFamily="34" charset="0"/>
                <a:cs typeface="Arial" panose="020B0604020202020204" pitchFamily="34" charset="0"/>
              </a:rPr>
              <a:t>CVaR</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13" name="矩形 12">
            <a:extLst>
              <a:ext uri="{FF2B5EF4-FFF2-40B4-BE49-F238E27FC236}">
                <a16:creationId xmlns:a16="http://schemas.microsoft.com/office/drawing/2014/main" id="{CFE7F0F3-7FB9-4A02-87C2-E443A4D83F5C}"/>
              </a:ext>
            </a:extLst>
          </p:cNvPr>
          <p:cNvSpPr/>
          <p:nvPr/>
        </p:nvSpPr>
        <p:spPr>
          <a:xfrm>
            <a:off x="727753" y="3164948"/>
            <a:ext cx="1800200" cy="369332"/>
          </a:xfrm>
          <a:prstGeom prst="rect">
            <a:avLst/>
          </a:prstGeom>
          <a:solidFill>
            <a:schemeClr val="bg2"/>
          </a:solidFill>
        </p:spPr>
        <p:txBody>
          <a:bodyPr wrap="square">
            <a:spAutoFit/>
          </a:bodyPr>
          <a:lstStyle/>
          <a:p>
            <a:r>
              <a:rPr lang="en-US" altLang="zh-CN" b="1" dirty="0" err="1">
                <a:latin typeface="Arial" panose="020B0604020202020204" pitchFamily="34" charset="0"/>
                <a:cs typeface="Arial" panose="020B0604020202020204" pitchFamily="34" charset="0"/>
              </a:rPr>
              <a:t>VaR</a:t>
            </a:r>
            <a:r>
              <a:rPr lang="en-US" altLang="zh-CN" b="1" dirty="0">
                <a:latin typeface="Arial" panose="020B0604020202020204" pitchFamily="34" charset="0"/>
                <a:cs typeface="Arial" panose="020B0604020202020204" pitchFamily="34" charset="0"/>
              </a:rPr>
              <a:t> Definition</a:t>
            </a:r>
          </a:p>
        </p:txBody>
      </p:sp>
      <p:sp>
        <p:nvSpPr>
          <p:cNvPr id="15" name="矩形 14">
            <a:extLst>
              <a:ext uri="{FF2B5EF4-FFF2-40B4-BE49-F238E27FC236}">
                <a16:creationId xmlns:a16="http://schemas.microsoft.com/office/drawing/2014/main" id="{B9DF5194-02B5-41B4-A8A4-E1319187E8B5}"/>
              </a:ext>
            </a:extLst>
          </p:cNvPr>
          <p:cNvSpPr/>
          <p:nvPr/>
        </p:nvSpPr>
        <p:spPr>
          <a:xfrm>
            <a:off x="855950" y="4968007"/>
            <a:ext cx="11100696" cy="369332"/>
          </a:xfrm>
          <a:prstGeom prst="rect">
            <a:avLst/>
          </a:prstGeom>
        </p:spPr>
        <p:txBody>
          <a:bodyPr wrap="square">
            <a:spAutoFit/>
          </a:bodyPr>
          <a:lstStyle/>
          <a:p>
            <a:r>
              <a:rPr lang="en-US" altLang="zh-CN" dirty="0">
                <a:solidFill>
                  <a:srgbClr val="000000"/>
                </a:solidFill>
                <a:latin typeface="Arial" panose="020B0604020202020204" pitchFamily="34" charset="0"/>
                <a:cs typeface="Arial" panose="020B0604020202020204" pitchFamily="34" charset="0"/>
              </a:rPr>
              <a:t>                is </a:t>
            </a:r>
            <a:r>
              <a:rPr lang="en-US" altLang="zh-CN" dirty="0">
                <a:solidFill>
                  <a:srgbClr val="035F78"/>
                </a:solidFill>
                <a:latin typeface="Arial" panose="020B0604020202020204" pitchFamily="34" charset="0"/>
                <a:cs typeface="Arial" panose="020B0604020202020204" pitchFamily="34" charset="0"/>
              </a:rPr>
              <a:t>nonconvex </a:t>
            </a:r>
            <a:r>
              <a:rPr lang="en-US" altLang="zh-CN" dirty="0">
                <a:solidFill>
                  <a:srgbClr val="000000"/>
                </a:solidFill>
                <a:latin typeface="Arial" panose="020B0604020202020204" pitchFamily="34" charset="0"/>
                <a:cs typeface="Arial" panose="020B0604020202020204" pitchFamily="34" charset="0"/>
              </a:rPr>
              <a:t>and </a:t>
            </a:r>
            <a:r>
              <a:rPr lang="en-US" altLang="zh-CN" dirty="0">
                <a:solidFill>
                  <a:srgbClr val="035F78"/>
                </a:solidFill>
                <a:latin typeface="Arial" panose="020B0604020202020204" pitchFamily="34" charset="0"/>
                <a:cs typeface="Arial" panose="020B0604020202020204" pitchFamily="34" charset="0"/>
              </a:rPr>
              <a:t>discontinuous </a:t>
            </a:r>
            <a:r>
              <a:rPr lang="en-US" altLang="zh-CN" dirty="0">
                <a:solidFill>
                  <a:srgbClr val="000000"/>
                </a:solidFill>
                <a:latin typeface="Arial" panose="020B0604020202020204" pitchFamily="34" charset="0"/>
                <a:cs typeface="Arial" panose="020B0604020202020204" pitchFamily="34" charset="0"/>
              </a:rPr>
              <a:t>function of </a:t>
            </a:r>
            <a:r>
              <a:rPr lang="en-US" altLang="zh-CN" dirty="0">
                <a:solidFill>
                  <a:srgbClr val="FF0000"/>
                </a:solidFill>
                <a:latin typeface="Arial" panose="020B0604020202020204" pitchFamily="34" charset="0"/>
                <a:cs typeface="Arial" panose="020B0604020202020204" pitchFamily="34" charset="0"/>
              </a:rPr>
              <a:t>the confidence level </a:t>
            </a:r>
            <a:r>
              <a:rPr lang="en-US" altLang="zh-CN" i="1" dirty="0">
                <a:solidFill>
                  <a:srgbClr val="FF0000"/>
                </a:solidFill>
                <a:latin typeface="Arial" panose="020B0604020202020204" pitchFamily="34" charset="0"/>
                <a:cs typeface="Arial" panose="020B0604020202020204" pitchFamily="34" charset="0"/>
              </a:rPr>
              <a:t>α </a:t>
            </a:r>
            <a:r>
              <a:rPr lang="en-US" altLang="zh-CN" dirty="0">
                <a:solidFill>
                  <a:srgbClr val="000000"/>
                </a:solidFill>
                <a:latin typeface="Arial" panose="020B0604020202020204" pitchFamily="34" charset="0"/>
                <a:cs typeface="Arial" panose="020B0604020202020204" pitchFamily="34" charset="0"/>
              </a:rPr>
              <a:t>for discrete distributions.</a:t>
            </a:r>
          </a:p>
        </p:txBody>
      </p:sp>
      <p:pic>
        <p:nvPicPr>
          <p:cNvPr id="16" name="图片 15">
            <a:extLst>
              <a:ext uri="{FF2B5EF4-FFF2-40B4-BE49-F238E27FC236}">
                <a16:creationId xmlns:a16="http://schemas.microsoft.com/office/drawing/2014/main" id="{BC7D5CE5-1AF7-4724-8F7C-701EF0551692}"/>
              </a:ext>
            </a:extLst>
          </p:cNvPr>
          <p:cNvPicPr>
            <a:picLocks noChangeAspect="1"/>
          </p:cNvPicPr>
          <p:nvPr/>
        </p:nvPicPr>
        <p:blipFill>
          <a:blip r:embed="rId3"/>
          <a:stretch>
            <a:fillRect/>
          </a:stretch>
        </p:blipFill>
        <p:spPr>
          <a:xfrm>
            <a:off x="855950" y="4957362"/>
            <a:ext cx="989057" cy="369332"/>
          </a:xfrm>
          <a:prstGeom prst="rect">
            <a:avLst/>
          </a:prstGeom>
        </p:spPr>
      </p:pic>
      <p:sp>
        <p:nvSpPr>
          <p:cNvPr id="17" name="矩形 16">
            <a:extLst>
              <a:ext uri="{FF2B5EF4-FFF2-40B4-BE49-F238E27FC236}">
                <a16:creationId xmlns:a16="http://schemas.microsoft.com/office/drawing/2014/main" id="{599E94C3-B712-4EC1-8CFB-9E6887334895}"/>
              </a:ext>
            </a:extLst>
          </p:cNvPr>
          <p:cNvSpPr/>
          <p:nvPr/>
        </p:nvSpPr>
        <p:spPr>
          <a:xfrm>
            <a:off x="763351" y="5761607"/>
            <a:ext cx="11100697" cy="369332"/>
          </a:xfrm>
          <a:prstGeom prst="rect">
            <a:avLst/>
          </a:prstGeom>
        </p:spPr>
        <p:txBody>
          <a:bodyPr wrap="square">
            <a:spAutoFit/>
          </a:bodyPr>
          <a:lstStyle/>
          <a:p>
            <a:r>
              <a:rPr lang="en-US" altLang="zh-CN" dirty="0">
                <a:solidFill>
                  <a:srgbClr val="000000"/>
                </a:solidFill>
                <a:latin typeface="Arial" panose="020B0604020202020204" pitchFamily="34" charset="0"/>
                <a:cs typeface="Arial" panose="020B0604020202020204" pitchFamily="34" charset="0"/>
              </a:rPr>
              <a:t>Difficult to control/optimize for </a:t>
            </a:r>
            <a:r>
              <a:rPr lang="en-US" altLang="zh-CN" dirty="0">
                <a:solidFill>
                  <a:srgbClr val="035F78"/>
                </a:solidFill>
                <a:latin typeface="Arial" panose="020B0604020202020204" pitchFamily="34" charset="0"/>
                <a:cs typeface="Arial" panose="020B0604020202020204" pitchFamily="34" charset="0"/>
              </a:rPr>
              <a:t>non-normal distributions</a:t>
            </a:r>
            <a:r>
              <a:rPr lang="en-US" altLang="zh-CN" dirty="0">
                <a:solidFill>
                  <a:srgbClr val="000000"/>
                </a:solidFill>
                <a:latin typeface="Arial" panose="020B0604020202020204" pitchFamily="34" charset="0"/>
                <a:cs typeface="Arial" panose="020B0604020202020204" pitchFamily="34" charset="0"/>
              </a:rPr>
              <a:t>:  </a:t>
            </a:r>
            <a:r>
              <a:rPr lang="en-US" altLang="zh-CN" dirty="0" err="1">
                <a:solidFill>
                  <a:srgbClr val="000000"/>
                </a:solidFill>
                <a:latin typeface="Arial" panose="020B0604020202020204" pitchFamily="34" charset="0"/>
                <a:cs typeface="Arial" panose="020B0604020202020204" pitchFamily="34" charset="0"/>
              </a:rPr>
              <a:t>VaR</a:t>
            </a:r>
            <a:r>
              <a:rPr lang="en-US" altLang="zh-CN" dirty="0">
                <a:solidFill>
                  <a:srgbClr val="000000"/>
                </a:solidFill>
                <a:latin typeface="Arial" panose="020B0604020202020204" pitchFamily="34" charset="0"/>
                <a:cs typeface="Arial" panose="020B0604020202020204" pitchFamily="34" charset="0"/>
              </a:rPr>
              <a:t> has </a:t>
            </a:r>
            <a:r>
              <a:rPr lang="en-US" altLang="zh-CN" dirty="0">
                <a:solidFill>
                  <a:srgbClr val="035F78"/>
                </a:solidFill>
                <a:latin typeface="Arial" panose="020B0604020202020204" pitchFamily="34" charset="0"/>
                <a:cs typeface="Arial" panose="020B0604020202020204" pitchFamily="34" charset="0"/>
              </a:rPr>
              <a:t>many extremums </a:t>
            </a:r>
            <a:r>
              <a:rPr lang="en-US" altLang="zh-CN" dirty="0">
                <a:solidFill>
                  <a:srgbClr val="000000"/>
                </a:solidFill>
                <a:latin typeface="Arial" panose="020B0604020202020204" pitchFamily="34" charset="0"/>
                <a:cs typeface="Arial" panose="020B0604020202020204" pitchFamily="34" charset="0"/>
              </a:rPr>
              <a:t>for discrete distributions.</a:t>
            </a:r>
            <a:endParaRPr lang="zh-CN" altLang="en-US" dirty="0">
              <a:latin typeface="Arial" panose="020B0604020202020204" pitchFamily="34" charset="0"/>
              <a:cs typeface="Arial" panose="020B0604020202020204" pitchFamily="34" charset="0"/>
            </a:endParaRPr>
          </a:p>
        </p:txBody>
      </p:sp>
      <p:sp>
        <p:nvSpPr>
          <p:cNvPr id="18" name="矩形 17">
            <a:extLst>
              <a:ext uri="{FF2B5EF4-FFF2-40B4-BE49-F238E27FC236}">
                <a16:creationId xmlns:a16="http://schemas.microsoft.com/office/drawing/2014/main" id="{34A67CC8-EAC6-41D1-A00D-C6FBBBF3CC19}"/>
              </a:ext>
            </a:extLst>
          </p:cNvPr>
          <p:cNvSpPr/>
          <p:nvPr/>
        </p:nvSpPr>
        <p:spPr>
          <a:xfrm>
            <a:off x="2540062" y="3144815"/>
            <a:ext cx="9323986" cy="400110"/>
          </a:xfrm>
          <a:prstGeom prst="rect">
            <a:avLst/>
          </a:prstGeom>
        </p:spPr>
        <p:txBody>
          <a:bodyPr wrap="square">
            <a:spAutoFit/>
          </a:bodyPr>
          <a:lstStyle/>
          <a:p>
            <a:r>
              <a:rPr lang="en-US" altLang="zh-CN" sz="2000" dirty="0">
                <a:latin typeface="Arial" panose="020B0604020202020204" pitchFamily="34" charset="0"/>
                <a:cs typeface="Arial" panose="020B0604020202020204" pitchFamily="34" charset="0"/>
              </a:rPr>
              <a:t>A lower α-percentile of the random variable X.</a:t>
            </a:r>
            <a:endParaRPr lang="zh-CN" altLang="en-US" sz="2000" dirty="0">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276A78E7-0D76-4AF5-BFA1-95EFAD151E39}"/>
              </a:ext>
            </a:extLst>
          </p:cNvPr>
          <p:cNvPicPr>
            <a:picLocks noChangeAspect="1"/>
          </p:cNvPicPr>
          <p:nvPr/>
        </p:nvPicPr>
        <p:blipFill>
          <a:blip r:embed="rId4"/>
          <a:stretch>
            <a:fillRect/>
          </a:stretch>
        </p:blipFill>
        <p:spPr>
          <a:xfrm>
            <a:off x="4569360" y="2413179"/>
            <a:ext cx="2363055" cy="427219"/>
          </a:xfrm>
          <a:prstGeom prst="rect">
            <a:avLst/>
          </a:prstGeom>
        </p:spPr>
      </p:pic>
      <p:sp>
        <p:nvSpPr>
          <p:cNvPr id="21" name="矩形 20">
            <a:extLst>
              <a:ext uri="{FF2B5EF4-FFF2-40B4-BE49-F238E27FC236}">
                <a16:creationId xmlns:a16="http://schemas.microsoft.com/office/drawing/2014/main" id="{59291681-5AD2-4F98-8800-D28EBA1158E7}"/>
              </a:ext>
            </a:extLst>
          </p:cNvPr>
          <p:cNvSpPr/>
          <p:nvPr/>
        </p:nvSpPr>
        <p:spPr>
          <a:xfrm>
            <a:off x="727753" y="1587116"/>
            <a:ext cx="11136295" cy="400110"/>
          </a:xfrm>
          <a:prstGeom prst="rect">
            <a:avLst/>
          </a:prstGeom>
        </p:spPr>
        <p:txBody>
          <a:bodyPr wrap="square">
            <a:spAutoFit/>
          </a:bodyPr>
          <a:lstStyle/>
          <a:p>
            <a:r>
              <a:rPr lang="en-US" altLang="zh-CN" sz="2000" dirty="0">
                <a:latin typeface="Arial" panose="020B0604020202020204" pitchFamily="34" charset="0"/>
                <a:cs typeface="Arial" panose="020B0604020202020204" pitchFamily="34" charset="0"/>
              </a:rPr>
              <a:t>Let </a:t>
            </a:r>
            <a:r>
              <a:rPr lang="en-US" altLang="zh-CN" sz="2000" b="1" i="1" dirty="0">
                <a:solidFill>
                  <a:srgbClr val="FF0000"/>
                </a:solidFill>
                <a:latin typeface="Arial" panose="020B0604020202020204" pitchFamily="34" charset="0"/>
                <a:cs typeface="Arial" panose="020B0604020202020204" pitchFamily="34" charset="0"/>
              </a:rPr>
              <a:t>X</a:t>
            </a:r>
            <a:r>
              <a:rPr lang="en-US" altLang="zh-CN" sz="2000" i="1"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be a random variable, with the </a:t>
            </a:r>
            <a:r>
              <a:rPr lang="en-US" altLang="zh-CN" sz="2000" i="1" dirty="0">
                <a:latin typeface="Arial" panose="020B0604020202020204" pitchFamily="34" charset="0"/>
                <a:cs typeface="Arial" panose="020B0604020202020204" pitchFamily="34" charset="0"/>
              </a:rPr>
              <a:t>X </a:t>
            </a:r>
            <a:r>
              <a:rPr lang="en-US" altLang="zh-CN" sz="2000" dirty="0">
                <a:latin typeface="Arial" panose="020B0604020202020204" pitchFamily="34" charset="0"/>
                <a:cs typeface="Arial" panose="020B0604020202020204" pitchFamily="34" charset="0"/>
              </a:rPr>
              <a:t>may have meaning of </a:t>
            </a:r>
            <a:r>
              <a:rPr lang="en-US" altLang="zh-CN" sz="2000" u="sng" dirty="0">
                <a:solidFill>
                  <a:srgbClr val="FF0000"/>
                </a:solidFill>
                <a:latin typeface="Arial" panose="020B0604020202020204" pitchFamily="34" charset="0"/>
                <a:cs typeface="Arial" panose="020B0604020202020204" pitchFamily="34" charset="0"/>
              </a:rPr>
              <a:t>loss or gain</a:t>
            </a:r>
            <a:r>
              <a:rPr lang="en-U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id="{FDC30215-E9F5-4965-B359-41CCD757AF04}"/>
              </a:ext>
            </a:extLst>
          </p:cNvPr>
          <p:cNvPicPr>
            <a:picLocks noChangeAspect="1"/>
          </p:cNvPicPr>
          <p:nvPr/>
        </p:nvPicPr>
        <p:blipFill>
          <a:blip r:embed="rId5"/>
          <a:stretch>
            <a:fillRect/>
          </a:stretch>
        </p:blipFill>
        <p:spPr>
          <a:xfrm>
            <a:off x="3533999" y="3886793"/>
            <a:ext cx="4433779" cy="486095"/>
          </a:xfrm>
          <a:prstGeom prst="rect">
            <a:avLst/>
          </a:prstGeom>
        </p:spPr>
      </p:pic>
    </p:spTree>
    <p:extLst>
      <p:ext uri="{BB962C8B-B14F-4D97-AF65-F5344CB8AC3E}">
        <p14:creationId xmlns:p14="http://schemas.microsoft.com/office/powerpoint/2010/main" val="40882897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41</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581628" y="957321"/>
            <a:ext cx="11282421" cy="523220"/>
          </a:xfrm>
          <a:prstGeom prst="rect">
            <a:avLst/>
          </a:prstGeom>
          <a:noFill/>
        </p:spPr>
        <p:txBody>
          <a:bodyPr wrap="square">
            <a:spAutoFit/>
          </a:bodyPr>
          <a:lstStyle/>
          <a:p>
            <a:r>
              <a:rPr lang="en-US" altLang="zh-CN" sz="2800" b="1" dirty="0" err="1">
                <a:solidFill>
                  <a:srgbClr val="035F78"/>
                </a:solidFill>
                <a:latin typeface="Arial" panose="020B0604020202020204" pitchFamily="34" charset="0"/>
                <a:cs typeface="Arial" panose="020B0604020202020204" pitchFamily="34" charset="0"/>
              </a:rPr>
              <a:t>VaR</a:t>
            </a:r>
            <a:r>
              <a:rPr lang="en-US" altLang="zh-CN" sz="2800" b="1" dirty="0">
                <a:solidFill>
                  <a:srgbClr val="035F78"/>
                </a:solidFill>
                <a:latin typeface="Arial" panose="020B0604020202020204" pitchFamily="34" charset="0"/>
                <a:cs typeface="Arial" panose="020B0604020202020204" pitchFamily="34" charset="0"/>
              </a:rPr>
              <a:t>&amp; </a:t>
            </a:r>
            <a:r>
              <a:rPr lang="en-US" altLang="zh-CN" sz="2800" b="1" dirty="0" err="1">
                <a:solidFill>
                  <a:srgbClr val="035F78"/>
                </a:solidFill>
                <a:latin typeface="Arial" panose="020B0604020202020204" pitchFamily="34" charset="0"/>
                <a:cs typeface="Arial" panose="020B0604020202020204" pitchFamily="34" charset="0"/>
              </a:rPr>
              <a:t>CVaR</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27" name="矩形 26">
            <a:extLst>
              <a:ext uri="{FF2B5EF4-FFF2-40B4-BE49-F238E27FC236}">
                <a16:creationId xmlns:a16="http://schemas.microsoft.com/office/drawing/2014/main" id="{8FD3AA33-ED9E-4DBE-9B8E-98482E78D0AA}"/>
              </a:ext>
            </a:extLst>
          </p:cNvPr>
          <p:cNvSpPr/>
          <p:nvPr/>
        </p:nvSpPr>
        <p:spPr>
          <a:xfrm>
            <a:off x="798382" y="1696347"/>
            <a:ext cx="2011993" cy="369332"/>
          </a:xfrm>
          <a:prstGeom prst="rect">
            <a:avLst/>
          </a:prstGeom>
          <a:solidFill>
            <a:schemeClr val="bg2"/>
          </a:solidFill>
        </p:spPr>
        <p:txBody>
          <a:bodyPr wrap="square">
            <a:spAutoFit/>
          </a:bodyPr>
          <a:lstStyle/>
          <a:p>
            <a:r>
              <a:rPr lang="en-US" altLang="zh-CN" b="1" dirty="0" err="1">
                <a:latin typeface="Arial" panose="020B0604020202020204" pitchFamily="34" charset="0"/>
                <a:cs typeface="Arial" panose="020B0604020202020204" pitchFamily="34" charset="0"/>
              </a:rPr>
              <a:t>CVaR</a:t>
            </a:r>
            <a:r>
              <a:rPr lang="en-US" altLang="zh-CN" b="1" dirty="0">
                <a:latin typeface="Arial" panose="020B0604020202020204" pitchFamily="34" charset="0"/>
                <a:cs typeface="Arial" panose="020B0604020202020204" pitchFamily="34" charset="0"/>
              </a:rPr>
              <a:t> Definition</a:t>
            </a:r>
          </a:p>
        </p:txBody>
      </p:sp>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6D976428-AB40-464E-B3A9-04B43EF28EDB}"/>
                  </a:ext>
                </a:extLst>
              </p:cNvPr>
              <p:cNvSpPr/>
              <p:nvPr/>
            </p:nvSpPr>
            <p:spPr>
              <a:xfrm>
                <a:off x="808615" y="2145168"/>
                <a:ext cx="11055434" cy="400110"/>
              </a:xfrm>
              <a:prstGeom prst="rect">
                <a:avLst/>
              </a:prstGeom>
            </p:spPr>
            <p:txBody>
              <a:bodyPr wrap="square">
                <a:spAutoFit/>
              </a:bodyPr>
              <a:lstStyle/>
              <a:p>
                <a:r>
                  <a:rPr lang="en-US" altLang="zh-CN" sz="2000" dirty="0">
                    <a:latin typeface="Arial" panose="020B0604020202020204" pitchFamily="34" charset="0"/>
                    <a:cs typeface="Arial" panose="020B0604020202020204" pitchFamily="34" charset="0"/>
                  </a:rPr>
                  <a:t>The </a:t>
                </a:r>
                <a:r>
                  <a:rPr lang="en-US" altLang="zh-CN" sz="2000" dirty="0" err="1">
                    <a:latin typeface="Arial" panose="020B0604020202020204" pitchFamily="34" charset="0"/>
                    <a:cs typeface="Arial" panose="020B0604020202020204" pitchFamily="34" charset="0"/>
                  </a:rPr>
                  <a:t>CVaR</a:t>
                </a:r>
                <a:r>
                  <a:rPr lang="en-US" altLang="zh-CN" sz="2000" dirty="0">
                    <a:latin typeface="Arial" panose="020B0604020202020204" pitchFamily="34" charset="0"/>
                    <a:cs typeface="Arial" panose="020B0604020202020204" pitchFamily="34" charset="0"/>
                  </a:rPr>
                  <a:t> of </a:t>
                </a:r>
                <a14:m>
                  <m:oMath xmlns:m="http://schemas.openxmlformats.org/officeDocument/2006/math">
                    <m:r>
                      <a:rPr lang="en-US" altLang="zh-CN" sz="2000" i="1" dirty="0" smtClean="0">
                        <a:latin typeface="Cambria Math" panose="02040503050406030204" pitchFamily="18" charset="0"/>
                      </a:rPr>
                      <m:t>𝑋</m:t>
                    </m:r>
                    <m:r>
                      <a:rPr lang="en-US" altLang="zh-CN" sz="2000" i="1" dirty="0" smtClean="0">
                        <a:latin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with confidence level </a:t>
                </a:r>
                <a14:m>
                  <m:oMath xmlns:m="http://schemas.openxmlformats.org/officeDocument/2006/math">
                    <m:r>
                      <a:rPr lang="en-US" altLang="zh-CN" sz="2000" i="1" dirty="0" smtClean="0">
                        <a:latin typeface="Cambria Math" panose="02040503050406030204" pitchFamily="18" charset="0"/>
                      </a:rPr>
                      <m:t>𝛼</m:t>
                    </m:r>
                    <m:r>
                      <a:rPr lang="en-US" altLang="zh-CN" sz="2000" i="1" dirty="0" smtClean="0">
                        <a:latin typeface="Cambria Math" panose="02040503050406030204" pitchFamily="18" charset="0"/>
                      </a:rPr>
                      <m:t> ∈</m:t>
                    </m:r>
                    <m:d>
                      <m:dPr>
                        <m:begChr m:val="["/>
                        <m:endChr m:val="]"/>
                        <m:ctrlPr>
                          <a:rPr lang="en-US" altLang="zh-CN" sz="2000" b="0" i="1" dirty="0" smtClean="0">
                            <a:latin typeface="Cambria Math" panose="02040503050406030204" pitchFamily="18" charset="0"/>
                          </a:rPr>
                        </m:ctrlPr>
                      </m:dPr>
                      <m:e>
                        <m:r>
                          <a:rPr lang="en-US" altLang="zh-CN" sz="2000" i="1" dirty="0" smtClean="0">
                            <a:latin typeface="Cambria Math" panose="02040503050406030204" pitchFamily="18" charset="0"/>
                          </a:rPr>
                          <m:t>0, 1</m:t>
                        </m:r>
                      </m:e>
                    </m:d>
                    <m:r>
                      <a:rPr lang="en-US" altLang="zh-CN" sz="2000" b="0" i="1" dirty="0" smtClean="0">
                        <a:latin typeface="Cambria Math" panose="02040503050406030204" pitchFamily="18" charset="0"/>
                      </a:rPr>
                      <m:t> </m:t>
                    </m:r>
                  </m:oMath>
                </a14:m>
                <a:r>
                  <a:rPr lang="en-US" altLang="zh-CN" sz="2000" dirty="0">
                    <a:latin typeface="Arial" panose="020B0604020202020204" pitchFamily="34" charset="0"/>
                    <a:cs typeface="Arial" panose="020B0604020202020204" pitchFamily="34" charset="0"/>
                  </a:rPr>
                  <a:t>is the mean of the generalized </a:t>
                </a:r>
                <a14:m>
                  <m:oMath xmlns:m="http://schemas.openxmlformats.org/officeDocument/2006/math">
                    <m:r>
                      <a:rPr lang="en-US" altLang="zh-CN" sz="2000" i="1" dirty="0" smtClean="0">
                        <a:latin typeface="Cambria Math" panose="02040503050406030204" pitchFamily="18" charset="0"/>
                      </a:rPr>
                      <m:t>𝛼</m:t>
                    </m:r>
                  </m:oMath>
                </a14:m>
                <a:r>
                  <a:rPr lang="en-US" altLang="zh-CN" sz="2000" dirty="0">
                    <a:latin typeface="Arial" panose="020B0604020202020204" pitchFamily="34" charset="0"/>
                    <a:cs typeface="Arial" panose="020B0604020202020204" pitchFamily="34" charset="0"/>
                  </a:rPr>
                  <a:t>-tail distribution:</a:t>
                </a:r>
                <a:endParaRPr lang="zh-CN" altLang="en-US" sz="2000" dirty="0">
                  <a:latin typeface="Arial" panose="020B0604020202020204" pitchFamily="34" charset="0"/>
                  <a:cs typeface="Arial" panose="020B0604020202020204" pitchFamily="34" charset="0"/>
                </a:endParaRPr>
              </a:p>
            </p:txBody>
          </p:sp>
        </mc:Choice>
        <mc:Fallback xmlns="">
          <p:sp>
            <p:nvSpPr>
              <p:cNvPr id="28" name="矩形 27">
                <a:extLst>
                  <a:ext uri="{FF2B5EF4-FFF2-40B4-BE49-F238E27FC236}">
                    <a16:creationId xmlns:a16="http://schemas.microsoft.com/office/drawing/2014/main" id="{6D976428-AB40-464E-B3A9-04B43EF28EDB}"/>
                  </a:ext>
                </a:extLst>
              </p:cNvPr>
              <p:cNvSpPr>
                <a:spLocks noRot="1" noChangeAspect="1" noMove="1" noResize="1" noEditPoints="1" noAdjustHandles="1" noChangeArrowheads="1" noChangeShapeType="1" noTextEdit="1"/>
              </p:cNvSpPr>
              <p:nvPr/>
            </p:nvSpPr>
            <p:spPr>
              <a:xfrm>
                <a:off x="808615" y="2145168"/>
                <a:ext cx="11055434" cy="400110"/>
              </a:xfrm>
              <a:prstGeom prst="rect">
                <a:avLst/>
              </a:prstGeom>
              <a:blipFill>
                <a:blip r:embed="rId3"/>
                <a:stretch>
                  <a:fillRect l="-607" t="-7576" b="-27273"/>
                </a:stretch>
              </a:blipFill>
            </p:spPr>
            <p:txBody>
              <a:bodyPr/>
              <a:lstStyle/>
              <a:p>
                <a:r>
                  <a:rPr lang="zh-CN" altLang="en-US">
                    <a:noFill/>
                  </a:rPr>
                  <a:t> </a:t>
                </a:r>
              </a:p>
            </p:txBody>
          </p:sp>
        </mc:Fallback>
      </mc:AlternateContent>
      <p:sp>
        <p:nvSpPr>
          <p:cNvPr id="29" name="矩形 28">
            <a:extLst>
              <a:ext uri="{FF2B5EF4-FFF2-40B4-BE49-F238E27FC236}">
                <a16:creationId xmlns:a16="http://schemas.microsoft.com/office/drawing/2014/main" id="{BA747251-EFB5-44E1-A568-57D06DB1FEBE}"/>
              </a:ext>
            </a:extLst>
          </p:cNvPr>
          <p:cNvSpPr/>
          <p:nvPr/>
        </p:nvSpPr>
        <p:spPr>
          <a:xfrm>
            <a:off x="808615" y="3451506"/>
            <a:ext cx="8684404" cy="369332"/>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where the distribution in question is the one with distribution function defined by</a:t>
            </a:r>
            <a:endParaRPr lang="zh-CN" altLang="en-US" dirty="0">
              <a:latin typeface="Arial" panose="020B0604020202020204" pitchFamily="34" charset="0"/>
              <a:cs typeface="Arial" panose="020B0604020202020204" pitchFamily="34" charset="0"/>
            </a:endParaRPr>
          </a:p>
        </p:txBody>
      </p:sp>
      <p:pic>
        <p:nvPicPr>
          <p:cNvPr id="30" name="图片 29">
            <a:extLst>
              <a:ext uri="{FF2B5EF4-FFF2-40B4-BE49-F238E27FC236}">
                <a16:creationId xmlns:a16="http://schemas.microsoft.com/office/drawing/2014/main" id="{E6771C7F-B03A-4285-BBA3-C0AA57BDA446}"/>
              </a:ext>
            </a:extLst>
          </p:cNvPr>
          <p:cNvPicPr>
            <a:picLocks noChangeAspect="1"/>
          </p:cNvPicPr>
          <p:nvPr/>
        </p:nvPicPr>
        <p:blipFill>
          <a:blip r:embed="rId4"/>
          <a:stretch>
            <a:fillRect/>
          </a:stretch>
        </p:blipFill>
        <p:spPr>
          <a:xfrm>
            <a:off x="3991907" y="2541549"/>
            <a:ext cx="2340798" cy="683174"/>
          </a:xfrm>
          <a:prstGeom prst="rect">
            <a:avLst/>
          </a:prstGeom>
        </p:spPr>
      </p:pic>
      <p:pic>
        <p:nvPicPr>
          <p:cNvPr id="31" name="图片 30">
            <a:extLst>
              <a:ext uri="{FF2B5EF4-FFF2-40B4-BE49-F238E27FC236}">
                <a16:creationId xmlns:a16="http://schemas.microsoft.com/office/drawing/2014/main" id="{F90BBE07-6380-4B71-A7A3-4801BEF960D9}"/>
              </a:ext>
            </a:extLst>
          </p:cNvPr>
          <p:cNvPicPr>
            <a:picLocks noChangeAspect="1"/>
          </p:cNvPicPr>
          <p:nvPr/>
        </p:nvPicPr>
        <p:blipFill>
          <a:blip r:embed="rId5"/>
          <a:stretch>
            <a:fillRect/>
          </a:stretch>
        </p:blipFill>
        <p:spPr>
          <a:xfrm>
            <a:off x="3222571" y="3919793"/>
            <a:ext cx="3856492" cy="1038286"/>
          </a:xfrm>
          <a:prstGeom prst="rect">
            <a:avLst/>
          </a:prstGeom>
        </p:spPr>
      </p:pic>
      <mc:AlternateContent xmlns:mc="http://schemas.openxmlformats.org/markup-compatibility/2006" xmlns:a14="http://schemas.microsoft.com/office/drawing/2010/main">
        <mc:Choice Requires="a14">
          <p:sp>
            <p:nvSpPr>
              <p:cNvPr id="32" name="矩形 31">
                <a:extLst>
                  <a:ext uri="{FF2B5EF4-FFF2-40B4-BE49-F238E27FC236}">
                    <a16:creationId xmlns:a16="http://schemas.microsoft.com/office/drawing/2014/main" id="{5CF63FFD-6350-4503-A8CA-35C869DA6BA4}"/>
                  </a:ext>
                </a:extLst>
              </p:cNvPr>
              <p:cNvSpPr/>
              <p:nvPr/>
            </p:nvSpPr>
            <p:spPr>
              <a:xfrm>
                <a:off x="808615" y="6065006"/>
                <a:ext cx="8161574" cy="369332"/>
              </a:xfrm>
              <a:prstGeom prst="rect">
                <a:avLst/>
              </a:prstGeom>
            </p:spPr>
            <p:txBody>
              <a:bodyPr wrap="square">
                <a:spAutoFit/>
              </a:bodyPr>
              <a:lstStyle/>
              <a:p>
                <a:r>
                  <a:rPr lang="en-US" altLang="zh-CN" dirty="0">
                    <a:solidFill>
                      <a:srgbClr val="035F78"/>
                    </a:solidFill>
                    <a:latin typeface="Arial" panose="020B0604020202020204" pitchFamily="34" charset="0"/>
                    <a:cs typeface="Arial" panose="020B0604020202020204" pitchFamily="34" charset="0"/>
                  </a:rPr>
                  <a:t>CVaR </a:t>
                </a:r>
                <a:r>
                  <a:rPr lang="en-US" altLang="zh-CN" dirty="0">
                    <a:solidFill>
                      <a:srgbClr val="000000"/>
                    </a:solidFill>
                    <a:latin typeface="Arial" panose="020B0604020202020204" pitchFamily="34" charset="0"/>
                    <a:cs typeface="Arial" panose="020B0604020202020204" pitchFamily="34" charset="0"/>
                  </a:rPr>
                  <a:t>is </a:t>
                </a:r>
                <a:r>
                  <a:rPr lang="en-US" altLang="zh-CN" dirty="0">
                    <a:solidFill>
                      <a:srgbClr val="035F78"/>
                    </a:solidFill>
                    <a:latin typeface="Arial" panose="020B0604020202020204" pitchFamily="34" charset="0"/>
                    <a:cs typeface="Arial" panose="020B0604020202020204" pitchFamily="34" charset="0"/>
                  </a:rPr>
                  <a:t>continuous </a:t>
                </a:r>
                <a:r>
                  <a:rPr lang="en-US" altLang="zh-CN" dirty="0">
                    <a:solidFill>
                      <a:srgbClr val="000000"/>
                    </a:solidFill>
                    <a:latin typeface="Arial" panose="020B0604020202020204" pitchFamily="34" charset="0"/>
                    <a:cs typeface="Arial" panose="020B0604020202020204" pitchFamily="34" charset="0"/>
                  </a:rPr>
                  <a:t>with respect to </a:t>
                </a:r>
                <a14:m>
                  <m:oMath xmlns:m="http://schemas.openxmlformats.org/officeDocument/2006/math">
                    <m:r>
                      <a:rPr lang="el-GR" altLang="zh-CN" i="1" dirty="0" smtClean="0">
                        <a:solidFill>
                          <a:srgbClr val="000000"/>
                        </a:solidFill>
                        <a:latin typeface="Cambria Math" panose="02040503050406030204" pitchFamily="18" charset="0"/>
                      </a:rPr>
                      <m:t>𝛼</m:t>
                    </m:r>
                    <m:r>
                      <a:rPr lang="en-US" altLang="zh-CN" b="0" i="1" dirty="0" smtClean="0">
                        <a:solidFill>
                          <a:srgbClr val="000000"/>
                        </a:solidFill>
                        <a:latin typeface="Cambria Math" panose="02040503050406030204" pitchFamily="18" charset="0"/>
                      </a:rPr>
                      <m:t>.</m:t>
                    </m:r>
                    <m:r>
                      <m:rPr>
                        <m:nor/>
                      </m:rPr>
                      <a:rPr lang="en-US" altLang="zh-CN" dirty="0">
                        <a:solidFill>
                          <a:srgbClr val="035F78"/>
                        </a:solidFill>
                        <a:latin typeface="Arial" panose="020B0604020202020204" pitchFamily="34" charset="0"/>
                        <a:cs typeface="Arial" panose="020B0604020202020204" pitchFamily="34" charset="0"/>
                      </a:rPr>
                      <m:t>CVaR</m:t>
                    </m:r>
                    <m:r>
                      <m:rPr>
                        <m:nor/>
                      </m:rPr>
                      <a:rPr lang="en-US" altLang="zh-CN" dirty="0">
                        <a:solidFill>
                          <a:srgbClr val="035F78"/>
                        </a:solidFill>
                        <a:latin typeface="Arial" panose="020B0604020202020204" pitchFamily="34" charset="0"/>
                        <a:cs typeface="Arial" panose="020B0604020202020204" pitchFamily="34" charset="0"/>
                      </a:rPr>
                      <m:t> </m:t>
                    </m:r>
                    <m:r>
                      <m:rPr>
                        <m:nor/>
                      </m:rPr>
                      <a:rPr lang="en-US" altLang="zh-CN" dirty="0">
                        <a:solidFill>
                          <a:srgbClr val="000000"/>
                        </a:solidFill>
                        <a:latin typeface="Arial" panose="020B0604020202020204" pitchFamily="34" charset="0"/>
                        <a:cs typeface="Arial" panose="020B0604020202020204" pitchFamily="34" charset="0"/>
                      </a:rPr>
                      <m:t>is</m:t>
                    </m:r>
                    <m:r>
                      <m:rPr>
                        <m:nor/>
                      </m:rPr>
                      <a:rPr lang="en-US" altLang="zh-CN" dirty="0">
                        <a:solidFill>
                          <a:srgbClr val="000000"/>
                        </a:solidFill>
                        <a:latin typeface="Arial" panose="020B0604020202020204" pitchFamily="34" charset="0"/>
                        <a:cs typeface="Arial" panose="020B0604020202020204" pitchFamily="34" charset="0"/>
                      </a:rPr>
                      <m:t> </m:t>
                    </m:r>
                    <m:r>
                      <m:rPr>
                        <m:nor/>
                      </m:rPr>
                      <a:rPr lang="en-US" altLang="zh-CN" dirty="0">
                        <a:solidFill>
                          <a:srgbClr val="035F78"/>
                        </a:solidFill>
                        <a:latin typeface="Arial" panose="020B0604020202020204" pitchFamily="34" charset="0"/>
                        <a:cs typeface="Arial" panose="020B0604020202020204" pitchFamily="34" charset="0"/>
                      </a:rPr>
                      <m:t>convex</m:t>
                    </m:r>
                    <m:r>
                      <m:rPr>
                        <m:nor/>
                      </m:rPr>
                      <a:rPr lang="en-US" altLang="zh-CN" dirty="0">
                        <a:solidFill>
                          <a:srgbClr val="035F78"/>
                        </a:solidFill>
                        <a:latin typeface="Arial" panose="020B0604020202020204" pitchFamily="34" charset="0"/>
                        <a:cs typeface="Arial" panose="020B0604020202020204" pitchFamily="34" charset="0"/>
                      </a:rPr>
                      <m:t> </m:t>
                    </m:r>
                    <m:r>
                      <m:rPr>
                        <m:nor/>
                      </m:rPr>
                      <a:rPr lang="en-US" altLang="zh-CN" dirty="0">
                        <a:solidFill>
                          <a:srgbClr val="000000"/>
                        </a:solidFill>
                        <a:latin typeface="Arial" panose="020B0604020202020204" pitchFamily="34" charset="0"/>
                        <a:cs typeface="Arial" panose="020B0604020202020204" pitchFamily="34" charset="0"/>
                      </a:rPr>
                      <m:t>in</m:t>
                    </m:r>
                    <m:r>
                      <m:rPr>
                        <m:nor/>
                      </m:rPr>
                      <a:rPr lang="en-US" altLang="zh-CN" dirty="0">
                        <a:solidFill>
                          <a:srgbClr val="000000"/>
                        </a:solidFill>
                        <a:latin typeface="Arial" panose="020B0604020202020204" pitchFamily="34" charset="0"/>
                        <a:cs typeface="Arial" panose="020B0604020202020204" pitchFamily="34" charset="0"/>
                      </a:rPr>
                      <m:t> </m:t>
                    </m:r>
                    <m:r>
                      <a:rPr lang="en-US" altLang="zh-CN" i="1" dirty="0">
                        <a:solidFill>
                          <a:srgbClr val="000000"/>
                        </a:solidFill>
                        <a:latin typeface="Cambria Math" panose="02040503050406030204" pitchFamily="18" charset="0"/>
                      </a:rPr>
                      <m:t>𝑋</m:t>
                    </m:r>
                  </m:oMath>
                </a14:m>
                <a:endParaRPr lang="en-US" altLang="zh-CN" dirty="0">
                  <a:solidFill>
                    <a:srgbClr val="000000"/>
                  </a:solidFill>
                  <a:latin typeface="Arial" panose="020B0604020202020204" pitchFamily="34" charset="0"/>
                </a:endParaRPr>
              </a:p>
            </p:txBody>
          </p:sp>
        </mc:Choice>
        <mc:Fallback xmlns="">
          <p:sp>
            <p:nvSpPr>
              <p:cNvPr id="32" name="矩形 31">
                <a:extLst>
                  <a:ext uri="{FF2B5EF4-FFF2-40B4-BE49-F238E27FC236}">
                    <a16:creationId xmlns:a16="http://schemas.microsoft.com/office/drawing/2014/main" id="{5CF63FFD-6350-4503-A8CA-35C869DA6BA4}"/>
                  </a:ext>
                </a:extLst>
              </p:cNvPr>
              <p:cNvSpPr>
                <a:spLocks noRot="1" noChangeAspect="1" noMove="1" noResize="1" noEditPoints="1" noAdjustHandles="1" noChangeArrowheads="1" noChangeShapeType="1" noTextEdit="1"/>
              </p:cNvSpPr>
              <p:nvPr/>
            </p:nvSpPr>
            <p:spPr>
              <a:xfrm>
                <a:off x="808615" y="6065006"/>
                <a:ext cx="8161574" cy="369332"/>
              </a:xfrm>
              <a:prstGeom prst="rect">
                <a:avLst/>
              </a:prstGeom>
              <a:blipFill>
                <a:blip r:embed="rId6"/>
                <a:stretch>
                  <a:fillRect l="-673" t="-9836"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B55BF3D8-1799-4594-9E62-47DED8E9CB71}"/>
                  </a:ext>
                </a:extLst>
              </p:cNvPr>
              <p:cNvSpPr/>
              <p:nvPr/>
            </p:nvSpPr>
            <p:spPr>
              <a:xfrm>
                <a:off x="808615" y="5204859"/>
                <a:ext cx="11071714" cy="646331"/>
              </a:xfrm>
              <a:prstGeom prst="rect">
                <a:avLst/>
              </a:prstGeom>
            </p:spPr>
            <p:txBody>
              <a:bodyPr wrap="square">
                <a:spAutoFit/>
              </a:bodyPr>
              <a:lstStyle/>
              <a:p>
                <a:pPr algn="just"/>
                <a:r>
                  <a:rPr lang="en-US" altLang="zh-CN" dirty="0">
                    <a:latin typeface="Arial" panose="020B0604020202020204" pitchFamily="34" charset="0"/>
                    <a:cs typeface="Arial" panose="020B0604020202020204" pitchFamily="34" charset="0"/>
                  </a:rPr>
                  <a:t>For random variables with continuous distribution functions, </a:t>
                </a:r>
                <a14:m>
                  <m:oMath xmlns:m="http://schemas.openxmlformats.org/officeDocument/2006/math">
                    <m:sSub>
                      <m:sSubPr>
                        <m:ctrlPr>
                          <a:rPr lang="en-US" altLang="zh-CN" i="1" u="sng" dirty="0" smtClean="0">
                            <a:solidFill>
                              <a:srgbClr val="FF0000"/>
                            </a:solidFill>
                            <a:latin typeface="Cambria Math" panose="02040503050406030204" pitchFamily="18" charset="0"/>
                          </a:rPr>
                        </m:ctrlPr>
                      </m:sSubPr>
                      <m:e>
                        <m:r>
                          <m:rPr>
                            <m:nor/>
                          </m:rPr>
                          <a:rPr lang="en-US" altLang="zh-CN" u="sng" dirty="0">
                            <a:solidFill>
                              <a:srgbClr val="FF0000"/>
                            </a:solidFill>
                            <a:latin typeface="Arial" panose="020B0604020202020204" pitchFamily="34" charset="0"/>
                            <a:cs typeface="Arial" panose="020B0604020202020204" pitchFamily="34" charset="0"/>
                          </a:rPr>
                          <m:t>CVaR</m:t>
                        </m:r>
                      </m:e>
                      <m:sub>
                        <m:r>
                          <a:rPr lang="en-US" altLang="zh-CN" i="1" u="sng" dirty="0">
                            <a:solidFill>
                              <a:srgbClr val="FF0000"/>
                            </a:solidFill>
                            <a:latin typeface="Cambria Math" panose="02040503050406030204" pitchFamily="18" charset="0"/>
                          </a:rPr>
                          <m:t>𝛼</m:t>
                        </m:r>
                      </m:sub>
                    </m:sSub>
                  </m:oMath>
                </a14:m>
                <a:r>
                  <a:rPr lang="en-US" altLang="zh-CN" u="sng" dirty="0">
                    <a:solidFill>
                      <a:srgbClr val="FF0000"/>
                    </a:solidFill>
                    <a:latin typeface="Arial" panose="020B0604020202020204" pitchFamily="34" charset="0"/>
                    <a:cs typeface="Arial" panose="020B0604020202020204" pitchFamily="34" charset="0"/>
                  </a:rPr>
                  <a:t>(</a:t>
                </a:r>
                <a:r>
                  <a:rPr lang="en-US" altLang="zh-CN" i="1" u="sng" dirty="0">
                    <a:solidFill>
                      <a:srgbClr val="FF0000"/>
                    </a:solidFill>
                    <a:latin typeface="Arial" panose="020B0604020202020204" pitchFamily="34" charset="0"/>
                    <a:cs typeface="Arial" panose="020B0604020202020204" pitchFamily="34" charset="0"/>
                  </a:rPr>
                  <a:t>X</a:t>
                </a:r>
                <a:r>
                  <a:rPr lang="en-US" altLang="zh-CN" u="sng" dirty="0">
                    <a:solidFill>
                      <a:srgbClr val="FF0000"/>
                    </a:solidFill>
                    <a:latin typeface="Arial" panose="020B0604020202020204" pitchFamily="34" charset="0"/>
                    <a:cs typeface="Arial" panose="020B0604020202020204" pitchFamily="34" charset="0"/>
                  </a:rPr>
                  <a:t>) equals the conditional expectation of </a:t>
                </a:r>
                <a:r>
                  <a:rPr lang="en-US" altLang="zh-CN" i="1" u="sng" dirty="0">
                    <a:solidFill>
                      <a:srgbClr val="FF0000"/>
                    </a:solidFill>
                    <a:latin typeface="Arial" panose="020B0604020202020204" pitchFamily="34" charset="0"/>
                    <a:cs typeface="Arial" panose="020B0604020202020204" pitchFamily="34" charset="0"/>
                  </a:rPr>
                  <a:t>X </a:t>
                </a:r>
                <a:r>
                  <a:rPr lang="en-US" altLang="zh-CN" u="sng" dirty="0">
                    <a:solidFill>
                      <a:srgbClr val="FF0000"/>
                    </a:solidFill>
                    <a:latin typeface="Arial" panose="020B0604020202020204" pitchFamily="34" charset="0"/>
                    <a:cs typeface="Arial" panose="020B0604020202020204" pitchFamily="34" charset="0"/>
                  </a:rPr>
                  <a:t>subject to </a:t>
                </a:r>
                <a14:m>
                  <m:oMath xmlns:m="http://schemas.openxmlformats.org/officeDocument/2006/math">
                    <m:r>
                      <a:rPr lang="en-US" altLang="zh-CN" i="1" u="sng" dirty="0" smtClean="0">
                        <a:solidFill>
                          <a:srgbClr val="FF0000"/>
                        </a:solidFill>
                        <a:latin typeface="Cambria Math" panose="02040503050406030204" pitchFamily="18" charset="0"/>
                      </a:rPr>
                      <m:t>𝑍</m:t>
                    </m:r>
                    <m:r>
                      <a:rPr lang="en-US" altLang="zh-CN" i="1" u="sng" dirty="0" smtClean="0">
                        <a:solidFill>
                          <a:srgbClr val="FF0000"/>
                        </a:solidFill>
                        <a:latin typeface="Cambria Math" panose="02040503050406030204" pitchFamily="18" charset="0"/>
                      </a:rPr>
                      <m:t> ≥ </m:t>
                    </m:r>
                    <m:sSub>
                      <m:sSubPr>
                        <m:ctrlPr>
                          <a:rPr lang="en-US" altLang="zh-CN" i="1" u="sng" dirty="0" smtClean="0">
                            <a:solidFill>
                              <a:srgbClr val="FF0000"/>
                            </a:solidFill>
                            <a:latin typeface="Cambria Math" panose="02040503050406030204" pitchFamily="18" charset="0"/>
                          </a:rPr>
                        </m:ctrlPr>
                      </m:sSubPr>
                      <m:e>
                        <m:r>
                          <a:rPr lang="en-US" altLang="zh-CN" i="1" u="sng" dirty="0">
                            <a:solidFill>
                              <a:srgbClr val="FF0000"/>
                            </a:solidFill>
                            <a:latin typeface="Cambria Math" panose="02040503050406030204" pitchFamily="18" charset="0"/>
                          </a:rPr>
                          <m:t>𝑉𝑎𝑅</m:t>
                        </m:r>
                      </m:e>
                      <m:sub>
                        <m:r>
                          <m:rPr>
                            <m:sty m:val="p"/>
                          </m:rPr>
                          <a:rPr lang="en-US" altLang="zh-CN" i="1" u="sng" dirty="0">
                            <a:solidFill>
                              <a:srgbClr val="FF0000"/>
                            </a:solidFill>
                            <a:latin typeface="Cambria Math" panose="02040503050406030204" pitchFamily="18" charset="0"/>
                          </a:rPr>
                          <m:t>α</m:t>
                        </m:r>
                      </m:sub>
                    </m:sSub>
                    <m:r>
                      <a:rPr lang="en-US" altLang="zh-CN" i="1" u="sng" dirty="0" smtClean="0">
                        <a:solidFill>
                          <a:srgbClr val="FF0000"/>
                        </a:solidFill>
                        <a:latin typeface="Cambria Math" panose="02040503050406030204" pitchFamily="18" charset="0"/>
                      </a:rPr>
                      <m:t> </m:t>
                    </m:r>
                    <m:r>
                      <a:rPr lang="en-US" altLang="zh-CN" i="1" u="sng" dirty="0">
                        <a:solidFill>
                          <a:srgbClr val="FF0000"/>
                        </a:solidFill>
                        <a:latin typeface="Cambria Math" panose="02040503050406030204" pitchFamily="18" charset="0"/>
                      </a:rPr>
                      <m:t>(</m:t>
                    </m:r>
                    <m:r>
                      <a:rPr lang="en-US" altLang="zh-CN" i="1" u="sng" dirty="0">
                        <a:solidFill>
                          <a:srgbClr val="FF0000"/>
                        </a:solidFill>
                        <a:latin typeface="Cambria Math" panose="02040503050406030204" pitchFamily="18" charset="0"/>
                      </a:rPr>
                      <m:t>𝑋</m:t>
                    </m:r>
                    <m:r>
                      <a:rPr lang="en-US" altLang="zh-CN" i="1" u="sng" dirty="0">
                        <a:solidFill>
                          <a:srgbClr val="FF0000"/>
                        </a:solidFill>
                        <a:latin typeface="Cambria Math" panose="02040503050406030204" pitchFamily="18" charset="0"/>
                      </a:rPr>
                      <m:t>).</m:t>
                    </m:r>
                  </m:oMath>
                </a14:m>
                <a:endParaRPr kumimoji="1" lang="zh-CN" altLang="en-US" u="sng" dirty="0">
                  <a:solidFill>
                    <a:srgbClr val="FF0000"/>
                  </a:solidFill>
                  <a:latin typeface="Arial" panose="020B0604020202020204" pitchFamily="34" charset="0"/>
                  <a:cs typeface="Arial" panose="020B0604020202020204" pitchFamily="34" charset="0"/>
                </a:endParaRPr>
              </a:p>
            </p:txBody>
          </p:sp>
        </mc:Choice>
        <mc:Fallback xmlns="">
          <p:sp>
            <p:nvSpPr>
              <p:cNvPr id="34" name="矩形 33">
                <a:extLst>
                  <a:ext uri="{FF2B5EF4-FFF2-40B4-BE49-F238E27FC236}">
                    <a16:creationId xmlns:a16="http://schemas.microsoft.com/office/drawing/2014/main" id="{B55BF3D8-1799-4594-9E62-47DED8E9CB71}"/>
                  </a:ext>
                </a:extLst>
              </p:cNvPr>
              <p:cNvSpPr>
                <a:spLocks noRot="1" noChangeAspect="1" noMove="1" noResize="1" noEditPoints="1" noAdjustHandles="1" noChangeArrowheads="1" noChangeShapeType="1" noTextEdit="1"/>
              </p:cNvSpPr>
              <p:nvPr/>
            </p:nvSpPr>
            <p:spPr>
              <a:xfrm>
                <a:off x="808615" y="5204859"/>
                <a:ext cx="11071714" cy="646331"/>
              </a:xfrm>
              <a:prstGeom prst="rect">
                <a:avLst/>
              </a:prstGeom>
              <a:blipFill>
                <a:blip r:embed="rId7"/>
                <a:stretch>
                  <a:fillRect l="-496" t="-5660" r="-441" b="-141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74086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pPr/>
              <a:t>42</a:t>
            </a:fld>
            <a:endParaRPr lang="zh-CN" altLang="en-US" dirty="0"/>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581628" y="957321"/>
            <a:ext cx="11282421" cy="523220"/>
          </a:xfrm>
          <a:prstGeom prst="rect">
            <a:avLst/>
          </a:prstGeom>
          <a:noFill/>
        </p:spPr>
        <p:txBody>
          <a:bodyPr wrap="square">
            <a:spAutoFit/>
          </a:bodyPr>
          <a:lstStyle/>
          <a:p>
            <a:r>
              <a:rPr lang="en-US" altLang="zh-CN" sz="2800" b="1" dirty="0" err="1">
                <a:solidFill>
                  <a:srgbClr val="035F78"/>
                </a:solidFill>
                <a:latin typeface="Arial" panose="020B0604020202020204" pitchFamily="34" charset="0"/>
                <a:cs typeface="Arial" panose="020B0604020202020204" pitchFamily="34" charset="0"/>
              </a:rPr>
              <a:t>VaR</a:t>
            </a:r>
            <a:r>
              <a:rPr lang="en-US" altLang="zh-CN" sz="2800" b="1" dirty="0">
                <a:solidFill>
                  <a:srgbClr val="035F78"/>
                </a:solidFill>
                <a:latin typeface="Arial" panose="020B0604020202020204" pitchFamily="34" charset="0"/>
                <a:cs typeface="Arial" panose="020B0604020202020204" pitchFamily="34" charset="0"/>
              </a:rPr>
              <a:t>&amp; </a:t>
            </a:r>
            <a:r>
              <a:rPr lang="en-US" altLang="zh-CN" sz="2800" b="1" dirty="0" err="1">
                <a:solidFill>
                  <a:srgbClr val="035F78"/>
                </a:solidFill>
                <a:latin typeface="Arial" panose="020B0604020202020204" pitchFamily="34" charset="0"/>
                <a:cs typeface="Arial" panose="020B0604020202020204" pitchFamily="34" charset="0"/>
              </a:rPr>
              <a:t>CVaR</a:t>
            </a:r>
            <a:r>
              <a:rPr lang="en-US" altLang="zh-CN" sz="2800" b="1" dirty="0">
                <a:solidFill>
                  <a:srgbClr val="035F78"/>
                </a:solidFill>
                <a:latin typeface="Arial" panose="020B0604020202020204" pitchFamily="34" charset="0"/>
                <a:cs typeface="Arial" panose="020B0604020202020204" pitchFamily="34" charset="0"/>
              </a:rPr>
              <a:t> Example</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35401BDE-C7D9-4A5E-9C9F-1662966A3E11}"/>
              </a:ext>
            </a:extLst>
          </p:cNvPr>
          <p:cNvSpPr txBox="1"/>
          <p:nvPr/>
        </p:nvSpPr>
        <p:spPr>
          <a:xfrm>
            <a:off x="581628" y="1679556"/>
            <a:ext cx="10749987" cy="369332"/>
          </a:xfrm>
          <a:prstGeom prst="rect">
            <a:avLst/>
          </a:prstGeom>
          <a:noFill/>
        </p:spPr>
        <p:txBody>
          <a:bodyPr wrap="square">
            <a:spAutoFit/>
          </a:bodyPr>
          <a:lstStyle/>
          <a:p>
            <a:r>
              <a:rPr lang="en-US" altLang="zh-CN" sz="1800" b="0" i="0" u="none" strike="noStrike" baseline="0" dirty="0">
                <a:solidFill>
                  <a:srgbClr val="0000FF"/>
                </a:solidFill>
                <a:latin typeface="Arial" panose="020B0604020202020204" pitchFamily="34" charset="0"/>
                <a:cs typeface="Arial" panose="020B0604020202020204" pitchFamily="34" charset="0"/>
              </a:rPr>
              <a:t>Main focus</a:t>
            </a:r>
            <a:r>
              <a:rPr lang="en-US" altLang="zh-CN" sz="1800" b="0" i="0" u="none" strike="noStrike" baseline="0" dirty="0">
                <a:solidFill>
                  <a:srgbClr val="000000"/>
                </a:solidFill>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377E7788-8EDE-435C-8401-7561F436D3EE}"/>
              </a:ext>
            </a:extLst>
          </p:cNvPr>
          <p:cNvSpPr txBox="1"/>
          <p:nvPr/>
        </p:nvSpPr>
        <p:spPr>
          <a:xfrm>
            <a:off x="1886672" y="1717174"/>
            <a:ext cx="9977377" cy="369332"/>
          </a:xfrm>
          <a:prstGeom prst="rect">
            <a:avLst/>
          </a:prstGeom>
          <a:solidFill>
            <a:schemeClr val="accent5">
              <a:lumMod val="20000"/>
              <a:lumOff val="80000"/>
            </a:schemeClr>
          </a:solidFill>
        </p:spPr>
        <p:txBody>
          <a:bodyPr wrap="square">
            <a:spAutoFit/>
          </a:bodyPr>
          <a:lstStyle/>
          <a:p>
            <a:r>
              <a:rPr lang="en-US" altLang="zh-CN" sz="1800" b="1" dirty="0">
                <a:solidFill>
                  <a:srgbClr val="000000"/>
                </a:solidFill>
                <a:latin typeface="Arial" panose="020B0604020202020204" pitchFamily="34" charset="0"/>
                <a:cs typeface="Arial" panose="020B0604020202020204" pitchFamily="34" charset="0"/>
              </a:rPr>
              <a:t>Value-at-Risk (</a:t>
            </a:r>
            <a:r>
              <a:rPr lang="en-US" altLang="zh-CN" sz="1800" b="1" dirty="0" err="1">
                <a:solidFill>
                  <a:srgbClr val="035F78"/>
                </a:solidFill>
                <a:latin typeface="Arial" panose="020B0604020202020204" pitchFamily="34" charset="0"/>
                <a:cs typeface="Arial" panose="020B0604020202020204" pitchFamily="34" charset="0"/>
              </a:rPr>
              <a:t>VaR</a:t>
            </a:r>
            <a:r>
              <a:rPr lang="en-US" altLang="zh-CN" sz="1800" b="1" dirty="0">
                <a:solidFill>
                  <a:srgbClr val="000000"/>
                </a:solidFill>
                <a:latin typeface="Arial" panose="020B0604020202020204" pitchFamily="34" charset="0"/>
                <a:cs typeface="Arial" panose="020B0604020202020204" pitchFamily="34" charset="0"/>
              </a:rPr>
              <a:t>) and Conditional Value-at-Risk (</a:t>
            </a:r>
            <a:r>
              <a:rPr lang="en-US" altLang="zh-CN" sz="1800" b="1" dirty="0" err="1">
                <a:solidFill>
                  <a:srgbClr val="035F78"/>
                </a:solidFill>
                <a:latin typeface="Arial" panose="020B0604020202020204" pitchFamily="34" charset="0"/>
                <a:cs typeface="Arial" panose="020B0604020202020204" pitchFamily="34" charset="0"/>
              </a:rPr>
              <a:t>CVaR</a:t>
            </a:r>
            <a:r>
              <a:rPr lang="en-US" altLang="zh-CN" sz="1800" b="1" dirty="0">
                <a:solidFill>
                  <a:srgbClr val="000000"/>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a:t>
            </a:r>
            <a:r>
              <a:rPr lang="en-US" altLang="zh-CN" sz="1800" b="1" i="0" u="none" strike="noStrike" baseline="0" dirty="0" err="1">
                <a:solidFill>
                  <a:srgbClr val="000000"/>
                </a:solidFill>
                <a:latin typeface="Arial" panose="020B0604020202020204" pitchFamily="34" charset="0"/>
                <a:cs typeface="Arial" panose="020B0604020202020204" pitchFamily="34" charset="0"/>
              </a:rPr>
              <a:t>Rockafellar</a:t>
            </a:r>
            <a:r>
              <a:rPr lang="en-US" altLang="zh-CN" sz="1800" b="1" i="0" u="none" strike="noStrike" baseline="0" dirty="0">
                <a:solidFill>
                  <a:srgbClr val="000000"/>
                </a:solidFill>
                <a:latin typeface="Arial" panose="020B0604020202020204" pitchFamily="34" charset="0"/>
                <a:cs typeface="Arial" panose="020B0604020202020204" pitchFamily="34" charset="0"/>
              </a:rPr>
              <a:t> and </a:t>
            </a:r>
            <a:r>
              <a:rPr lang="en-US" altLang="zh-CN" sz="1800" b="1" i="0" u="none" strike="noStrike" baseline="0" dirty="0" err="1">
                <a:solidFill>
                  <a:srgbClr val="000000"/>
                </a:solidFill>
                <a:latin typeface="Arial" panose="020B0604020202020204" pitchFamily="34" charset="0"/>
                <a:cs typeface="Arial" panose="020B0604020202020204" pitchFamily="34" charset="0"/>
              </a:rPr>
              <a:t>Uryasev</a:t>
            </a:r>
            <a:r>
              <a:rPr lang="en-US" altLang="zh-CN" sz="1800" b="1" i="0" u="none" strike="noStrike" baseline="0" dirty="0">
                <a:solidFill>
                  <a:srgbClr val="000000"/>
                </a:solidFill>
                <a:latin typeface="Arial" panose="020B0604020202020204" pitchFamily="34" charset="0"/>
                <a:cs typeface="Arial" panose="020B0604020202020204" pitchFamily="34" charset="0"/>
              </a:rPr>
              <a:t>, 2000].</a:t>
            </a:r>
            <a:r>
              <a:rPr lang="en-US" altLang="zh-CN" sz="1800" b="1" dirty="0">
                <a:solidFill>
                  <a:srgbClr val="000000"/>
                </a:solidFill>
                <a:latin typeface="Arial" panose="020B0604020202020204" pitchFamily="34" charset="0"/>
                <a:cs typeface="Arial" panose="020B0604020202020204" pitchFamily="34" charset="0"/>
              </a:rPr>
              <a:t> </a:t>
            </a:r>
          </a:p>
        </p:txBody>
      </p:sp>
      <p:pic>
        <p:nvPicPr>
          <p:cNvPr id="9" name="图片 8">
            <a:extLst>
              <a:ext uri="{FF2B5EF4-FFF2-40B4-BE49-F238E27FC236}">
                <a16:creationId xmlns:a16="http://schemas.microsoft.com/office/drawing/2014/main" id="{0AD4B077-1F4D-4618-8B01-A19D20B4A52E}"/>
              </a:ext>
            </a:extLst>
          </p:cNvPr>
          <p:cNvPicPr>
            <a:picLocks noChangeAspect="1"/>
          </p:cNvPicPr>
          <p:nvPr/>
        </p:nvPicPr>
        <p:blipFill>
          <a:blip r:embed="rId3"/>
          <a:stretch>
            <a:fillRect/>
          </a:stretch>
        </p:blipFill>
        <p:spPr>
          <a:xfrm>
            <a:off x="581628" y="2442967"/>
            <a:ext cx="4652109" cy="2152556"/>
          </a:xfrm>
          <a:prstGeom prst="rect">
            <a:avLst/>
          </a:prstGeom>
        </p:spPr>
      </p:pic>
      <p:pic>
        <p:nvPicPr>
          <p:cNvPr id="11" name="图片 10">
            <a:extLst>
              <a:ext uri="{FF2B5EF4-FFF2-40B4-BE49-F238E27FC236}">
                <a16:creationId xmlns:a16="http://schemas.microsoft.com/office/drawing/2014/main" id="{B7F59050-B880-46CC-87F2-CD3B35E3BC74}"/>
              </a:ext>
            </a:extLst>
          </p:cNvPr>
          <p:cNvPicPr>
            <a:picLocks noChangeAspect="1"/>
          </p:cNvPicPr>
          <p:nvPr/>
        </p:nvPicPr>
        <p:blipFill>
          <a:blip r:embed="rId4"/>
          <a:stretch>
            <a:fillRect/>
          </a:stretch>
        </p:blipFill>
        <p:spPr>
          <a:xfrm>
            <a:off x="6096000" y="2485202"/>
            <a:ext cx="5536510" cy="2135035"/>
          </a:xfrm>
          <a:prstGeom prst="rect">
            <a:avLst/>
          </a:prstGeom>
        </p:spPr>
      </p:pic>
      <p:sp>
        <p:nvSpPr>
          <p:cNvPr id="14" name="文本框 13">
            <a:extLst>
              <a:ext uri="{FF2B5EF4-FFF2-40B4-BE49-F238E27FC236}">
                <a16:creationId xmlns:a16="http://schemas.microsoft.com/office/drawing/2014/main" id="{087623B2-74B2-4E19-91BB-9CB56FF643D5}"/>
              </a:ext>
            </a:extLst>
          </p:cNvPr>
          <p:cNvSpPr txBox="1"/>
          <p:nvPr/>
        </p:nvSpPr>
        <p:spPr>
          <a:xfrm>
            <a:off x="581628" y="5890732"/>
            <a:ext cx="9881885" cy="646331"/>
          </a:xfrm>
          <a:prstGeom prst="rect">
            <a:avLst/>
          </a:prstGeom>
          <a:noFill/>
        </p:spPr>
        <p:txBody>
          <a:bodyPr wrap="square">
            <a:spAutoFit/>
          </a:bodyPr>
          <a:lstStyle/>
          <a:p>
            <a:pPr marL="285750" indent="-285750">
              <a:buFont typeface="Arial" panose="020B0604020202020204" pitchFamily="34" charset="0"/>
              <a:buChar char="•"/>
            </a:pPr>
            <a:r>
              <a:rPr lang="en-US" altLang="zh-CN" sz="1800" dirty="0">
                <a:solidFill>
                  <a:srgbClr val="000000"/>
                </a:solidFill>
                <a:latin typeface="Arial" panose="020B0604020202020204" pitchFamily="34" charset="0"/>
                <a:cs typeface="Arial" panose="020B0604020202020204" pitchFamily="34" charset="0"/>
              </a:rPr>
              <a:t>If more than lost 3% happens with 5%, but we still do not know average lost. </a:t>
            </a:r>
          </a:p>
          <a:p>
            <a:pPr marL="285750" indent="-285750">
              <a:buFont typeface="Arial" panose="020B0604020202020204" pitchFamily="34" charset="0"/>
              <a:buChar char="•"/>
            </a:pPr>
            <a:r>
              <a:rPr lang="en-US" altLang="zh-CN" sz="1800" dirty="0">
                <a:solidFill>
                  <a:srgbClr val="000000"/>
                </a:solidFill>
                <a:latin typeface="Arial" panose="020B0604020202020204" pitchFamily="34" charset="0"/>
                <a:cs typeface="Arial" panose="020B0604020202020204" pitchFamily="34" charset="0"/>
              </a:rPr>
              <a:t>CVAR describes the average lost conditioned on </a:t>
            </a:r>
            <a:r>
              <a:rPr lang="en-US" altLang="zh-CN" sz="1800" dirty="0" err="1">
                <a:solidFill>
                  <a:srgbClr val="000000"/>
                </a:solidFill>
                <a:latin typeface="Arial" panose="020B0604020202020204" pitchFamily="34" charset="0"/>
                <a:cs typeface="Arial" panose="020B0604020202020204" pitchFamily="34" charset="0"/>
              </a:rPr>
              <a:t>VaR</a:t>
            </a:r>
            <a:r>
              <a:rPr lang="en-US" altLang="zh-CN" sz="1800" dirty="0">
                <a:solidFill>
                  <a:srgbClr val="000000"/>
                </a:solidFill>
                <a:latin typeface="Arial" panose="020B0604020202020204" pitchFamily="34" charset="0"/>
                <a:cs typeface="Arial" panose="020B0604020202020204" pitchFamily="34" charset="0"/>
              </a:rPr>
              <a:t> happens. </a:t>
            </a:r>
          </a:p>
        </p:txBody>
      </p:sp>
      <p:sp>
        <p:nvSpPr>
          <p:cNvPr id="12" name="文本框 11">
            <a:extLst>
              <a:ext uri="{FF2B5EF4-FFF2-40B4-BE49-F238E27FC236}">
                <a16:creationId xmlns:a16="http://schemas.microsoft.com/office/drawing/2014/main" id="{41C8B3D8-CA15-4357-AAD5-42FE189D4CC3}"/>
              </a:ext>
            </a:extLst>
          </p:cNvPr>
          <p:cNvSpPr txBox="1"/>
          <p:nvPr/>
        </p:nvSpPr>
        <p:spPr>
          <a:xfrm>
            <a:off x="3413998" y="4951984"/>
            <a:ext cx="5085245" cy="707886"/>
          </a:xfrm>
          <a:prstGeom prst="rect">
            <a:avLst/>
          </a:prstGeom>
          <a:solidFill>
            <a:schemeClr val="accent1">
              <a:lumMod val="60000"/>
              <a:lumOff val="40000"/>
            </a:schemeClr>
          </a:solidFill>
        </p:spPr>
        <p:txBody>
          <a:bodyPr wrap="square">
            <a:spAutoFit/>
          </a:bodyPr>
          <a:lstStyle/>
          <a:p>
            <a:r>
              <a:rPr lang="en-US" altLang="zh-CN" sz="2000" b="1" dirty="0" err="1">
                <a:solidFill>
                  <a:schemeClr val="bg1"/>
                </a:solidFill>
                <a:latin typeface="Arial" panose="020B0604020202020204" pitchFamily="34" charset="0"/>
                <a:cs typeface="Arial" panose="020B0604020202020204" pitchFamily="34" charset="0"/>
              </a:rPr>
              <a:t>CVaR</a:t>
            </a:r>
            <a:r>
              <a:rPr lang="en-US" altLang="zh-CN" sz="2000" b="1" dirty="0">
                <a:solidFill>
                  <a:schemeClr val="bg1"/>
                </a:solidFill>
                <a:latin typeface="Arial" panose="020B0604020202020204" pitchFamily="34" charset="0"/>
                <a:cs typeface="Arial" panose="020B0604020202020204" pitchFamily="34" charset="0"/>
              </a:rPr>
              <a:t> gives us an average expected loss</a:t>
            </a:r>
          </a:p>
          <a:p>
            <a:r>
              <a:rPr lang="en-US" altLang="zh-CN" sz="2000" b="1" dirty="0" err="1">
                <a:solidFill>
                  <a:schemeClr val="bg1"/>
                </a:solidFill>
                <a:latin typeface="Arial" panose="020B0604020202020204" pitchFamily="34" charset="0"/>
                <a:cs typeface="Arial" panose="020B0604020202020204" pitchFamily="34" charset="0"/>
              </a:rPr>
              <a:t>VaR</a:t>
            </a:r>
            <a:r>
              <a:rPr lang="en-US" altLang="zh-CN" sz="2000" b="1" dirty="0">
                <a:solidFill>
                  <a:schemeClr val="bg1"/>
                </a:solidFill>
                <a:latin typeface="Arial" panose="020B0604020202020204" pitchFamily="34" charset="0"/>
                <a:cs typeface="Arial" panose="020B0604020202020204" pitchFamily="34" charset="0"/>
              </a:rPr>
              <a:t> gives us a range of potential losses</a:t>
            </a:r>
            <a:endParaRPr lang="zh-CN" alt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530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43</a:t>
            </a:fld>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451414" y="957321"/>
            <a:ext cx="11412636"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Equivalence of Chance Constraints and </a:t>
            </a:r>
            <a:r>
              <a:rPr lang="en-US" altLang="zh-CN" sz="2800" b="1" dirty="0" err="1">
                <a:solidFill>
                  <a:srgbClr val="035F78"/>
                </a:solidFill>
                <a:latin typeface="Arial" panose="020B0604020202020204" pitchFamily="34" charset="0"/>
                <a:cs typeface="Arial" panose="020B0604020202020204" pitchFamily="34" charset="0"/>
              </a:rPr>
              <a:t>VaR</a:t>
            </a:r>
            <a:r>
              <a:rPr lang="en-US" altLang="zh-CN" sz="2800" b="1" dirty="0">
                <a:solidFill>
                  <a:srgbClr val="035F78"/>
                </a:solidFill>
                <a:latin typeface="Arial" panose="020B0604020202020204" pitchFamily="34" charset="0"/>
                <a:cs typeface="Arial" panose="020B0604020202020204" pitchFamily="34" charset="0"/>
              </a:rPr>
              <a:t> Constraints</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EA3D9974-E7B0-4B6E-84DB-73A1525C8A66}"/>
                  </a:ext>
                </a:extLst>
              </p:cNvPr>
              <p:cNvSpPr/>
              <p:nvPr/>
            </p:nvSpPr>
            <p:spPr>
              <a:xfrm>
                <a:off x="451413" y="2428993"/>
                <a:ext cx="11412637" cy="369332"/>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Let </a:t>
                </a:r>
                <a14:m>
                  <m:oMath xmlns:m="http://schemas.openxmlformats.org/officeDocument/2006/math">
                    <m:r>
                      <a:rPr lang="en-US" altLang="zh-CN" i="1" dirty="0">
                        <a:latin typeface="Cambria Math" panose="02040503050406030204" pitchFamily="18" charset="0"/>
                      </a:rPr>
                      <m:t>𝑓</m:t>
                    </m:r>
                    <m:r>
                      <a:rPr lang="en-US" altLang="zh-CN" i="1" dirty="0">
                        <a:latin typeface="Cambria Math" panose="02040503050406030204" pitchFamily="18" charset="0"/>
                      </a:rPr>
                      <m:t>(</m:t>
                    </m:r>
                    <m:r>
                      <a:rPr lang="en-US" altLang="zh-CN" i="1" dirty="0">
                        <a:latin typeface="Cambria Math" panose="02040503050406030204" pitchFamily="18" charset="0"/>
                      </a:rPr>
                      <m:t>𝑥</m:t>
                    </m:r>
                    <m:r>
                      <a:rPr lang="en-US" altLang="zh-CN" i="1" dirty="0">
                        <a:latin typeface="Cambria Math" panose="02040503050406030204" pitchFamily="18" charset="0"/>
                      </a:rPr>
                      <m:t>, </m:t>
                    </m:r>
                    <m:r>
                      <a:rPr lang="en-US" altLang="zh-CN" i="1" dirty="0">
                        <a:latin typeface="Cambria Math" panose="02040503050406030204" pitchFamily="18" charset="0"/>
                      </a:rPr>
                      <m:t>𝑦</m:t>
                    </m:r>
                    <m:r>
                      <a:rPr lang="en-US" altLang="zh-CN" i="1" dirty="0">
                        <a:latin typeface="Cambria Math" panose="02040503050406030204" pitchFamily="18" charset="0"/>
                      </a:rPr>
                      <m:t>) </m:t>
                    </m:r>
                  </m:oMath>
                </a14:m>
                <a:r>
                  <a:rPr lang="en-US" altLang="zh-CN" dirty="0">
                    <a:latin typeface="Arial" panose="020B0604020202020204" pitchFamily="34" charset="0"/>
                    <a:cs typeface="Arial" panose="020B0604020202020204" pitchFamily="34" charset="0"/>
                  </a:rPr>
                  <a:t>be the loss associated with </a:t>
                </a:r>
                <a:r>
                  <a:rPr lang="en-US" altLang="zh-CN" dirty="0">
                    <a:solidFill>
                      <a:srgbClr val="FF0000"/>
                    </a:solidFill>
                    <a:latin typeface="Arial" panose="020B0604020202020204" pitchFamily="34" charset="0"/>
                    <a:cs typeface="Arial" panose="020B0604020202020204" pitchFamily="34" charset="0"/>
                  </a:rPr>
                  <a:t>the decision vector </a:t>
                </a:r>
                <a14:m>
                  <m:oMath xmlns:m="http://schemas.openxmlformats.org/officeDocument/2006/math">
                    <m:r>
                      <a:rPr lang="en-US" altLang="zh-CN" i="1" dirty="0">
                        <a:latin typeface="Cambria Math" panose="02040503050406030204" pitchFamily="18" charset="0"/>
                      </a:rPr>
                      <m:t>𝑥</m:t>
                    </m:r>
                    <m:r>
                      <a:rPr lang="en-US" altLang="zh-CN" i="1" dirty="0">
                        <a:latin typeface="Cambria Math" panose="02040503050406030204" pitchFamily="18" charset="0"/>
                      </a:rPr>
                      <m:t> </m:t>
                    </m:r>
                  </m:oMath>
                </a14:m>
                <a:r>
                  <a:rPr lang="en-US" altLang="zh-CN" dirty="0">
                    <a:latin typeface="Arial" panose="020B0604020202020204" pitchFamily="34" charset="0"/>
                    <a:cs typeface="Arial" panose="020B0604020202020204" pitchFamily="34" charset="0"/>
                  </a:rPr>
                  <a:t>and </a:t>
                </a:r>
                <a:r>
                  <a:rPr lang="en-US" altLang="zh-CN" dirty="0">
                    <a:solidFill>
                      <a:srgbClr val="FF0000"/>
                    </a:solidFill>
                    <a:latin typeface="Arial" panose="020B0604020202020204" pitchFamily="34" charset="0"/>
                    <a:cs typeface="Arial" panose="020B0604020202020204" pitchFamily="34" charset="0"/>
                  </a:rPr>
                  <a:t>the random vector </a:t>
                </a:r>
                <a14:m>
                  <m:oMath xmlns:m="http://schemas.openxmlformats.org/officeDocument/2006/math">
                    <m:r>
                      <a:rPr lang="en-US" altLang="zh-CN" i="1" dirty="0">
                        <a:latin typeface="Cambria Math" panose="02040503050406030204" pitchFamily="18" charset="0"/>
                      </a:rPr>
                      <m:t>𝑦</m:t>
                    </m:r>
                  </m:oMath>
                </a14:m>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mc:Choice>
        <mc:Fallback xmlns="">
          <p:sp>
            <p:nvSpPr>
              <p:cNvPr id="11" name="矩形 10">
                <a:extLst>
                  <a:ext uri="{FF2B5EF4-FFF2-40B4-BE49-F238E27FC236}">
                    <a16:creationId xmlns:a16="http://schemas.microsoft.com/office/drawing/2014/main" id="{EA3D9974-E7B0-4B6E-84DB-73A1525C8A66}"/>
                  </a:ext>
                </a:extLst>
              </p:cNvPr>
              <p:cNvSpPr>
                <a:spLocks noRot="1" noChangeAspect="1" noMove="1" noResize="1" noEditPoints="1" noAdjustHandles="1" noChangeArrowheads="1" noChangeShapeType="1" noTextEdit="1"/>
              </p:cNvSpPr>
              <p:nvPr/>
            </p:nvSpPr>
            <p:spPr>
              <a:xfrm>
                <a:off x="451413" y="2428993"/>
                <a:ext cx="11412637" cy="369332"/>
              </a:xfrm>
              <a:prstGeom prst="rect">
                <a:avLst/>
              </a:prstGeom>
              <a:blipFill>
                <a:blip r:embed="rId4"/>
                <a:stretch>
                  <a:fillRect l="-427" t="-8197"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306DAB4F-06FF-461C-A6AD-73111D5E9584}"/>
                  </a:ext>
                </a:extLst>
              </p:cNvPr>
              <p:cNvSpPr/>
              <p:nvPr/>
            </p:nvSpPr>
            <p:spPr>
              <a:xfrm>
                <a:off x="405112" y="6142475"/>
                <a:ext cx="11505235" cy="400110"/>
              </a:xfrm>
              <a:prstGeom prst="rect">
                <a:avLst/>
              </a:prstGeom>
            </p:spPr>
            <p:txBody>
              <a:bodyPr wrap="square">
                <a:spAutoFit/>
              </a:bodyPr>
              <a:lstStyle/>
              <a:p>
                <a:r>
                  <a:rPr lang="en-US" altLang="zh-CN" sz="2000" dirty="0">
                    <a:solidFill>
                      <a:srgbClr val="000000"/>
                    </a:solidFill>
                    <a:latin typeface="Arial" panose="020B0604020202020204" pitchFamily="34" charset="0"/>
                    <a:cs typeface="Arial" panose="020B0604020202020204" pitchFamily="34" charset="0"/>
                  </a:rPr>
                  <a:t>In general,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  </m:t>
                        </m:r>
                        <m:r>
                          <a:rPr lang="en-US" altLang="zh-CN" sz="2000" i="1" dirty="0">
                            <a:latin typeface="Cambria Math" panose="02040503050406030204" pitchFamily="18" charset="0"/>
                          </a:rPr>
                          <m:t>𝑉𝑎𝑅</m:t>
                        </m:r>
                      </m:e>
                      <m:sub>
                        <m:r>
                          <a:rPr lang="el-GR" altLang="zh-CN" sz="2000" i="1" dirty="0">
                            <a:latin typeface="Cambria Math" panose="02040503050406030204" pitchFamily="18" charset="0"/>
                          </a:rPr>
                          <m:t>𝛼</m:t>
                        </m:r>
                      </m:sub>
                    </m:sSub>
                  </m:oMath>
                </a14:m>
                <a:r>
                  <a:rPr lang="el-GR" altLang="zh-CN" sz="2000" dirty="0">
                    <a:latin typeface="Arial" panose="020B0604020202020204" pitchFamily="34" charset="0"/>
                    <a:cs typeface="Arial" panose="020B0604020202020204" pitchFamily="34" charset="0"/>
                  </a:rPr>
                  <a:t> </a:t>
                </a:r>
                <a14:m>
                  <m:oMath xmlns:m="http://schemas.openxmlformats.org/officeDocument/2006/math">
                    <m:d>
                      <m:dPr>
                        <m:ctrlPr>
                          <a:rPr lang="el-GR" altLang="zh-CN" sz="2000" i="1" dirty="0">
                            <a:latin typeface="Cambria Math" panose="02040503050406030204" pitchFamily="18" charset="0"/>
                          </a:rPr>
                        </m:ctrlPr>
                      </m:dPr>
                      <m:e>
                        <m:r>
                          <a:rPr lang="en-US" altLang="zh-CN" sz="2000" i="1" dirty="0">
                            <a:latin typeface="Cambria Math" panose="02040503050406030204" pitchFamily="18" charset="0"/>
                          </a:rPr>
                          <m:t>𝑥</m:t>
                        </m:r>
                      </m:e>
                    </m:d>
                    <m:r>
                      <a:rPr lang="en-US" altLang="zh-CN" sz="2000" i="1" dirty="0">
                        <a:latin typeface="Cambria Math" panose="02040503050406030204" pitchFamily="18" charset="0"/>
                      </a:rPr>
                      <m:t> </m:t>
                    </m:r>
                  </m:oMath>
                </a14:m>
                <a:r>
                  <a:rPr lang="en-US" altLang="zh-CN" sz="2000" dirty="0">
                    <a:solidFill>
                      <a:srgbClr val="000000"/>
                    </a:solidFill>
                    <a:latin typeface="Arial" panose="020B0604020202020204" pitchFamily="34" charset="0"/>
                    <a:cs typeface="Arial" panose="020B0604020202020204" pitchFamily="34" charset="0"/>
                  </a:rPr>
                  <a:t> is </a:t>
                </a:r>
                <a:r>
                  <a:rPr lang="en-US" altLang="zh-CN" sz="2000" i="1" dirty="0">
                    <a:solidFill>
                      <a:srgbClr val="006EC0"/>
                    </a:solidFill>
                    <a:latin typeface="Arial" panose="020B0604020202020204" pitchFamily="34" charset="0"/>
                    <a:cs typeface="Arial" panose="020B0604020202020204" pitchFamily="34" charset="0"/>
                  </a:rPr>
                  <a:t>nonconvex </a:t>
                </a:r>
                <a:r>
                  <a:rPr lang="en-US" altLang="zh-CN" sz="2000" i="1" dirty="0" err="1">
                    <a:solidFill>
                      <a:srgbClr val="000000"/>
                    </a:solidFill>
                    <a:latin typeface="Arial" panose="020B0604020202020204" pitchFamily="34" charset="0"/>
                    <a:cs typeface="Arial" panose="020B0604020202020204" pitchFamily="34" charset="0"/>
                  </a:rPr>
                  <a:t>w.r.t.</a:t>
                </a:r>
                <a:r>
                  <a:rPr lang="en-US" altLang="zh-CN" sz="2000" i="1" dirty="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altLang="zh-CN" sz="2000" i="1" dirty="0" smtClean="0">
                        <a:solidFill>
                          <a:srgbClr val="000000"/>
                        </a:solidFill>
                        <a:latin typeface="Cambria Math" panose="02040503050406030204" pitchFamily="18" charset="0"/>
                      </a:rPr>
                      <m:t>𝑥</m:t>
                    </m:r>
                  </m:oMath>
                </a14:m>
                <a:r>
                  <a:rPr lang="en-US" altLang="zh-CN" sz="2000" i="1" dirty="0">
                    <a:solidFill>
                      <a:srgbClr val="000000"/>
                    </a:solidFill>
                    <a:latin typeface="Arial" panose="020B0604020202020204" pitchFamily="34" charset="0"/>
                    <a:cs typeface="Arial" panose="020B0604020202020204" pitchFamily="34" charset="0"/>
                  </a:rPr>
                  <a:t>, </a:t>
                </a:r>
                <a:r>
                  <a:rPr lang="en-US" altLang="zh-CN" sz="2000" dirty="0">
                    <a:solidFill>
                      <a:srgbClr val="000000"/>
                    </a:solidFill>
                    <a:latin typeface="Arial" panose="020B0604020202020204" pitchFamily="34" charset="0"/>
                    <a:cs typeface="Arial" panose="020B0604020202020204" pitchFamily="34" charset="0"/>
                  </a:rPr>
                  <a:t>(e.g., discrete distributions)</a:t>
                </a:r>
              </a:p>
            </p:txBody>
          </p:sp>
        </mc:Choice>
        <mc:Fallback xmlns="">
          <p:sp>
            <p:nvSpPr>
              <p:cNvPr id="12" name="矩形 11">
                <a:extLst>
                  <a:ext uri="{FF2B5EF4-FFF2-40B4-BE49-F238E27FC236}">
                    <a16:creationId xmlns:a16="http://schemas.microsoft.com/office/drawing/2014/main" id="{306DAB4F-06FF-461C-A6AD-73111D5E9584}"/>
                  </a:ext>
                </a:extLst>
              </p:cNvPr>
              <p:cNvSpPr>
                <a:spLocks noRot="1" noChangeAspect="1" noMove="1" noResize="1" noEditPoints="1" noAdjustHandles="1" noChangeArrowheads="1" noChangeShapeType="1" noTextEdit="1"/>
              </p:cNvSpPr>
              <p:nvPr/>
            </p:nvSpPr>
            <p:spPr>
              <a:xfrm>
                <a:off x="405112" y="6142475"/>
                <a:ext cx="11505235" cy="400110"/>
              </a:xfrm>
              <a:prstGeom prst="rect">
                <a:avLst/>
              </a:prstGeom>
              <a:blipFill>
                <a:blip r:embed="rId5"/>
                <a:stretch>
                  <a:fillRect l="-530" t="-7692" b="-29231"/>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D4EAA3BC-52DC-490B-856E-67421356A0C0}"/>
              </a:ext>
            </a:extLst>
          </p:cNvPr>
          <p:cNvSpPr/>
          <p:nvPr/>
        </p:nvSpPr>
        <p:spPr>
          <a:xfrm>
            <a:off x="405112" y="4961544"/>
            <a:ext cx="4572000" cy="369332"/>
          </a:xfrm>
          <a:prstGeom prst="rect">
            <a:avLst/>
          </a:prstGeom>
        </p:spPr>
        <p:txBody>
          <a:bodyPr>
            <a:spAutoFit/>
          </a:bodyPr>
          <a:lstStyle/>
          <a:p>
            <a:r>
              <a:rPr lang="en-US" altLang="zh-CN" dirty="0">
                <a:solidFill>
                  <a:srgbClr val="000000"/>
                </a:solidFill>
                <a:latin typeface="Arial" panose="020B0604020202020204" pitchFamily="34" charset="0"/>
                <a:cs typeface="Arial" panose="020B0604020202020204" pitchFamily="34" charset="0"/>
              </a:rPr>
              <a:t>Then the following holds:</a:t>
            </a:r>
          </a:p>
        </p:txBody>
      </p:sp>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505DFCE6-0823-4A0A-A7A5-118EAF37907D}"/>
                  </a:ext>
                </a:extLst>
              </p:cNvPr>
              <p:cNvSpPr/>
              <p:nvPr/>
            </p:nvSpPr>
            <p:spPr>
              <a:xfrm>
                <a:off x="405112" y="3688756"/>
                <a:ext cx="11412637" cy="369332"/>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Let</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  </m:t>
                        </m:r>
                        <m:r>
                          <a:rPr lang="en-US" altLang="zh-CN" i="1" dirty="0">
                            <a:latin typeface="Cambria Math" panose="02040503050406030204" pitchFamily="18" charset="0"/>
                          </a:rPr>
                          <m:t>𝑉𝑎𝑅</m:t>
                        </m:r>
                      </m:e>
                      <m:sub>
                        <m:r>
                          <a:rPr lang="el-GR" altLang="zh-CN" i="1" dirty="0">
                            <a:latin typeface="Cambria Math" panose="02040503050406030204" pitchFamily="18" charset="0"/>
                          </a:rPr>
                          <m:t>𝛼</m:t>
                        </m:r>
                      </m:sub>
                    </m:sSub>
                  </m:oMath>
                </a14:m>
                <a:r>
                  <a:rPr lang="el-GR" altLang="zh-CN" dirty="0">
                    <a:latin typeface="Arial" panose="020B0604020202020204" pitchFamily="34" charset="0"/>
                    <a:cs typeface="Arial" panose="020B0604020202020204" pitchFamily="34" charset="0"/>
                  </a:rPr>
                  <a:t> </a:t>
                </a:r>
                <a14:m>
                  <m:oMath xmlns:m="http://schemas.openxmlformats.org/officeDocument/2006/math">
                    <m:d>
                      <m:dPr>
                        <m:ctrlPr>
                          <a:rPr lang="el-GR" altLang="zh-CN" i="1" dirty="0">
                            <a:latin typeface="Cambria Math" panose="02040503050406030204" pitchFamily="18" charset="0"/>
                          </a:rPr>
                        </m:ctrlPr>
                      </m:dPr>
                      <m:e>
                        <m:r>
                          <a:rPr lang="en-US" altLang="zh-CN" i="1" dirty="0">
                            <a:latin typeface="Cambria Math" panose="02040503050406030204" pitchFamily="18" charset="0"/>
                          </a:rPr>
                          <m:t>𝑥</m:t>
                        </m:r>
                      </m:e>
                    </m:d>
                    <m:r>
                      <a:rPr lang="en-US" altLang="zh-CN" i="1" dirty="0">
                        <a:latin typeface="Cambria Math" panose="02040503050406030204" pitchFamily="18" charset="0"/>
                      </a:rPr>
                      <m:t> </m:t>
                    </m:r>
                  </m:oMath>
                </a14:m>
                <a:r>
                  <a:rPr lang="en-US" altLang="zh-CN" dirty="0">
                    <a:latin typeface="Arial" panose="020B0604020202020204" pitchFamily="34" charset="0"/>
                    <a:cs typeface="Arial" panose="020B0604020202020204" pitchFamily="34" charset="0"/>
                  </a:rPr>
                  <a:t>be the</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  </m:t>
                        </m:r>
                        <m:r>
                          <a:rPr lang="en-US" altLang="zh-CN" i="1" dirty="0">
                            <a:latin typeface="Cambria Math" panose="02040503050406030204" pitchFamily="18" charset="0"/>
                          </a:rPr>
                          <m:t>𝑉𝑎𝑅</m:t>
                        </m:r>
                      </m:e>
                      <m:sub>
                        <m:r>
                          <a:rPr lang="el-GR" altLang="zh-CN" i="1" dirty="0">
                            <a:latin typeface="Cambria Math" panose="02040503050406030204" pitchFamily="18" charset="0"/>
                          </a:rPr>
                          <m:t>𝛼</m:t>
                        </m:r>
                      </m:sub>
                    </m:sSub>
                  </m:oMath>
                </a14:m>
                <a:r>
                  <a:rPr lang="en-US" altLang="zh-CN" dirty="0">
                    <a:latin typeface="Arial" panose="020B0604020202020204" pitchFamily="34" charset="0"/>
                    <a:cs typeface="Arial" panose="020B0604020202020204" pitchFamily="34" charset="0"/>
                  </a:rPr>
                  <a:t> of a loss function </a:t>
                </a:r>
                <a14:m>
                  <m:oMath xmlns:m="http://schemas.openxmlformats.org/officeDocument/2006/math">
                    <m:r>
                      <a:rPr lang="en-US" altLang="zh-CN" i="1" dirty="0">
                        <a:latin typeface="Cambria Math" panose="02040503050406030204" pitchFamily="18" charset="0"/>
                      </a:rPr>
                      <m:t>𝑓</m:t>
                    </m:r>
                    <m:r>
                      <a:rPr lang="en-US" altLang="zh-CN" i="1" dirty="0">
                        <a:latin typeface="Cambria Math" panose="02040503050406030204" pitchFamily="18" charset="0"/>
                      </a:rPr>
                      <m:t>(</m:t>
                    </m:r>
                    <m:r>
                      <a:rPr lang="en-US" altLang="zh-CN" i="1" dirty="0">
                        <a:latin typeface="Cambria Math" panose="02040503050406030204" pitchFamily="18" charset="0"/>
                      </a:rPr>
                      <m:t>𝑥</m:t>
                    </m:r>
                    <m:r>
                      <a:rPr lang="en-US" altLang="zh-CN" i="1" dirty="0">
                        <a:latin typeface="Cambria Math" panose="02040503050406030204" pitchFamily="18" charset="0"/>
                      </a:rPr>
                      <m:t>,</m:t>
                    </m:r>
                    <m:r>
                      <a:rPr lang="en-US" altLang="zh-CN" b="0" i="1" dirty="0" smtClean="0">
                        <a:latin typeface="Cambria Math" panose="02040503050406030204" pitchFamily="18" charset="0"/>
                      </a:rPr>
                      <m:t>𝑦</m:t>
                    </m:r>
                    <m:r>
                      <a:rPr lang="en-US" altLang="zh-CN" i="1" dirty="0">
                        <a:latin typeface="Cambria Math" panose="02040503050406030204" pitchFamily="18" charset="0"/>
                      </a:rPr>
                      <m:t>)</m:t>
                    </m:r>
                  </m:oMath>
                </a14:m>
                <a:endParaRPr lang="zh-CN" altLang="en-US" dirty="0">
                  <a:latin typeface="Arial" panose="020B0604020202020204" pitchFamily="34" charset="0"/>
                  <a:cs typeface="Arial" panose="020B0604020202020204" pitchFamily="34" charset="0"/>
                </a:endParaRPr>
              </a:p>
            </p:txBody>
          </p:sp>
        </mc:Choice>
        <mc:Fallback xmlns="">
          <p:sp>
            <p:nvSpPr>
              <p:cNvPr id="14" name="矩形 13">
                <a:extLst>
                  <a:ext uri="{FF2B5EF4-FFF2-40B4-BE49-F238E27FC236}">
                    <a16:creationId xmlns:a16="http://schemas.microsoft.com/office/drawing/2014/main" id="{505DFCE6-0823-4A0A-A7A5-118EAF37907D}"/>
                  </a:ext>
                </a:extLst>
              </p:cNvPr>
              <p:cNvSpPr>
                <a:spLocks noRot="1" noChangeAspect="1" noMove="1" noResize="1" noEditPoints="1" noAdjustHandles="1" noChangeArrowheads="1" noChangeShapeType="1" noTextEdit="1"/>
              </p:cNvSpPr>
              <p:nvPr/>
            </p:nvSpPr>
            <p:spPr>
              <a:xfrm>
                <a:off x="405112" y="3688756"/>
                <a:ext cx="11412637" cy="369332"/>
              </a:xfrm>
              <a:prstGeom prst="rect">
                <a:avLst/>
              </a:prstGeom>
              <a:blipFill>
                <a:blip r:embed="rId6"/>
                <a:stretch>
                  <a:fillRect l="-427" t="-8197" b="-24590"/>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102CB4AB-52B8-43B4-AE39-BF24F79D0235}"/>
              </a:ext>
            </a:extLst>
          </p:cNvPr>
          <p:cNvSpPr/>
          <p:nvPr/>
        </p:nvSpPr>
        <p:spPr>
          <a:xfrm>
            <a:off x="451414" y="1678636"/>
            <a:ext cx="11412636" cy="646331"/>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In </a:t>
            </a:r>
            <a:r>
              <a:rPr lang="en-US" altLang="zh-CN" dirty="0">
                <a:solidFill>
                  <a:srgbClr val="FF0000"/>
                </a:solidFill>
                <a:latin typeface="Arial" panose="020B0604020202020204" pitchFamily="34" charset="0"/>
                <a:cs typeface="Arial" panose="020B0604020202020204" pitchFamily="34" charset="0"/>
              </a:rPr>
              <a:t>portfolio management</a:t>
            </a:r>
            <a:r>
              <a:rPr lang="en-US" altLang="zh-CN" dirty="0">
                <a:latin typeface="Arial" panose="020B0604020202020204" pitchFamily="34" charset="0"/>
                <a:cs typeface="Arial" panose="020B0604020202020204" pitchFamily="34" charset="0"/>
              </a:rPr>
              <a:t>, often it is required that portfolio loss at a certain future time is, with high reliability, at most equal to a certain value.</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E0ED8477-CA7A-4440-AD2C-5A1AC695B112}"/>
                  </a:ext>
                </a:extLst>
              </p:cNvPr>
              <p:cNvSpPr txBox="1"/>
              <p:nvPr/>
            </p:nvSpPr>
            <p:spPr>
              <a:xfrm>
                <a:off x="3939399" y="3048072"/>
                <a:ext cx="5387640" cy="307777"/>
              </a:xfrm>
              <a:prstGeom prst="rect">
                <a:avLst/>
              </a:prstGeom>
              <a:noFill/>
            </p:spPr>
            <p:txBody>
              <a:bodyPr wrap="square" lIns="0" tIns="0" rIns="0" bIns="0" rtlCol="0">
                <a:spAutoFit/>
              </a:bodyPr>
              <a:lstStyle/>
              <a:p>
                <a14:m>
                  <m:oMath xmlns:m="http://schemas.openxmlformats.org/officeDocument/2006/math">
                    <m:r>
                      <a:rPr lang="en-US" altLang="zh-CN" sz="2000" b="0" i="1" smtClean="0">
                        <a:latin typeface="Cambria Math" panose="02040503050406030204" pitchFamily="18" charset="0"/>
                      </a:rPr>
                      <m:t>𝑃𝑟𝑜𝑏</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i="1">
                            <a:latin typeface="Cambria Math" panose="02040503050406030204" pitchFamily="18" charset="0"/>
                          </a:rPr>
                          <m:t>𝑓</m:t>
                        </m:r>
                      </m:e>
                      <m:sub>
                        <m:r>
                          <a:rPr lang="en-US" altLang="zh-CN" sz="2000" b="0" i="1" smtClean="0">
                            <a:latin typeface="Cambria Math" panose="02040503050406030204" pitchFamily="18" charset="0"/>
                          </a:rPr>
                          <m:t>𝑖</m:t>
                        </m:r>
                      </m:sub>
                    </m:sSub>
                    <m:d>
                      <m:dPr>
                        <m:ctrlPr>
                          <a:rPr lang="en-US" altLang="zh-CN" sz="2000" b="0" i="1" smtClean="0">
                            <a:latin typeface="Cambria Math" panose="02040503050406030204" pitchFamily="18" charset="0"/>
                          </a:rPr>
                        </m:ctrlPr>
                      </m:dPr>
                      <m:e>
                        <m:r>
                          <a:rPr lang="en-US" altLang="zh-CN" sz="2000" b="0" i="1" smtClean="0">
                            <a:latin typeface="Cambria Math" panose="02040503050406030204" pitchFamily="18" charset="0"/>
                          </a:rPr>
                          <m:t>𝑥</m:t>
                        </m:r>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𝑦</m:t>
                        </m:r>
                      </m:e>
                    </m:d>
                    <m:r>
                      <a:rPr lang="en-US" altLang="zh-CN" sz="2000" b="0" i="1" smtClean="0">
                        <a:latin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≤0}≥</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𝑝</m:t>
                        </m:r>
                      </m:e>
                      <m:sub>
                        <m:r>
                          <a:rPr lang="en-US" altLang="zh-CN" sz="2000" b="0" i="1" smtClean="0">
                            <a:latin typeface="Cambria Math" panose="02040503050406030204" pitchFamily="18" charset="0"/>
                            <a:ea typeface="Cambria Math" panose="02040503050406030204" pitchFamily="18" charset="0"/>
                          </a:rPr>
                          <m:t>𝑖</m:t>
                        </m:r>
                      </m:sub>
                    </m:sSub>
                  </m:oMath>
                </a14:m>
                <a:r>
                  <a:rPr lang="zh-CN" altLang="en-US" sz="2000" dirty="0">
                    <a:latin typeface="Arial" panose="020B0604020202020204" pitchFamily="34" charset="0"/>
                    <a:cs typeface="Arial" panose="020B0604020202020204" pitchFamily="34" charset="0"/>
                  </a:rPr>
                  <a:t>  </a:t>
                </a:r>
                <a14:m>
                  <m:oMath xmlns:m="http://schemas.openxmlformats.org/officeDocument/2006/math">
                    <m:r>
                      <a:rPr lang="en-US" altLang="zh-CN" sz="2000" i="1" dirty="0" smtClean="0">
                        <a:latin typeface="Cambria Math" panose="02040503050406030204" pitchFamily="18" charset="0"/>
                      </a:rPr>
                      <m:t>, </m:t>
                    </m:r>
                    <m:r>
                      <a:rPr lang="en-US" altLang="zh-CN" sz="2000" i="1" dirty="0" err="1" smtClean="0">
                        <a:latin typeface="Cambria Math" panose="02040503050406030204" pitchFamily="18" charset="0"/>
                      </a:rPr>
                      <m:t>𝑖</m:t>
                    </m:r>
                    <m:r>
                      <a:rPr lang="en-US" altLang="zh-CN" sz="2000" i="1" dirty="0" smtClean="0">
                        <a:latin typeface="Cambria Math" panose="02040503050406030204" pitchFamily="18" charset="0"/>
                      </a:rPr>
                      <m:t>=1,…,</m:t>
                    </m:r>
                    <m:r>
                      <a:rPr lang="en-US" altLang="zh-CN" sz="2000" i="1" dirty="0" smtClean="0">
                        <a:latin typeface="Cambria Math" panose="02040503050406030204" pitchFamily="18" charset="0"/>
                      </a:rPr>
                      <m:t>𝑚</m:t>
                    </m:r>
                    <m:r>
                      <a:rPr lang="en-US" altLang="zh-CN" sz="2000" i="1" dirty="0" smtClean="0">
                        <a:latin typeface="Cambria Math" panose="02040503050406030204" pitchFamily="18" charset="0"/>
                      </a:rPr>
                      <m:t>.</m:t>
                    </m:r>
                  </m:oMath>
                </a14:m>
                <a:endParaRPr lang="zh-CN" altLang="en-US" sz="2000" dirty="0">
                  <a:latin typeface="Arial" panose="020B0604020202020204" pitchFamily="34" charset="0"/>
                  <a:cs typeface="Arial" panose="020B0604020202020204" pitchFamily="34" charset="0"/>
                </a:endParaRPr>
              </a:p>
            </p:txBody>
          </p:sp>
        </mc:Choice>
        <mc:Fallback xmlns="">
          <p:sp>
            <p:nvSpPr>
              <p:cNvPr id="16" name="文本框 15">
                <a:extLst>
                  <a:ext uri="{FF2B5EF4-FFF2-40B4-BE49-F238E27FC236}">
                    <a16:creationId xmlns:a16="http://schemas.microsoft.com/office/drawing/2014/main" id="{E0ED8477-CA7A-4440-AD2C-5A1AC695B112}"/>
                  </a:ext>
                </a:extLst>
              </p:cNvPr>
              <p:cNvSpPr txBox="1">
                <a:spLocks noRot="1" noChangeAspect="1" noMove="1" noResize="1" noEditPoints="1" noAdjustHandles="1" noChangeArrowheads="1" noChangeShapeType="1" noTextEdit="1"/>
              </p:cNvSpPr>
              <p:nvPr/>
            </p:nvSpPr>
            <p:spPr>
              <a:xfrm>
                <a:off x="3939399" y="3048072"/>
                <a:ext cx="5387640" cy="307777"/>
              </a:xfrm>
              <a:prstGeom prst="rect">
                <a:avLst/>
              </a:prstGeom>
              <a:blipFill>
                <a:blip r:embed="rId7"/>
                <a:stretch>
                  <a:fillRect l="-1697" b="-37255"/>
                </a:stretch>
              </a:blipFill>
            </p:spPr>
            <p:txBody>
              <a:bodyPr/>
              <a:lstStyle/>
              <a:p>
                <a:r>
                  <a:rPr lang="zh-CN" altLang="en-US">
                    <a:noFill/>
                  </a:rPr>
                  <a:t> </a:t>
                </a:r>
              </a:p>
            </p:txBody>
          </p:sp>
        </mc:Fallback>
      </mc:AlternateContent>
      <p:graphicFrame>
        <p:nvGraphicFramePr>
          <p:cNvPr id="17" name="对象 16">
            <a:extLst>
              <a:ext uri="{FF2B5EF4-FFF2-40B4-BE49-F238E27FC236}">
                <a16:creationId xmlns:a16="http://schemas.microsoft.com/office/drawing/2014/main" id="{E31C8EC5-BA7F-449A-84A1-13B049362F91}"/>
              </a:ext>
            </a:extLst>
          </p:cNvPr>
          <p:cNvGraphicFramePr>
            <a:graphicFrameLocks noChangeAspect="1"/>
          </p:cNvGraphicFramePr>
          <p:nvPr/>
        </p:nvGraphicFramePr>
        <p:xfrm>
          <a:off x="4114800" y="3328988"/>
          <a:ext cx="914400" cy="198437"/>
        </p:xfrm>
        <a:graphic>
          <a:graphicData uri="http://schemas.openxmlformats.org/presentationml/2006/ole">
            <mc:AlternateContent xmlns:mc="http://schemas.openxmlformats.org/markup-compatibility/2006">
              <mc:Choice xmlns:v="urn:schemas-microsoft-com:vml" Requires="v">
                <p:oleObj spid="_x0000_s2060" name="Equation" r:id="rId8" imgW="914400" imgH="198720" progId="Equation.DSMT4">
                  <p:embed/>
                </p:oleObj>
              </mc:Choice>
              <mc:Fallback>
                <p:oleObj name="Equation" r:id="rId8" imgW="914400" imgH="198720" progId="Equation.DSMT4">
                  <p:embed/>
                  <p:pic>
                    <p:nvPicPr>
                      <p:cNvPr id="17" name="对象 16">
                        <a:extLst>
                          <a:ext uri="{FF2B5EF4-FFF2-40B4-BE49-F238E27FC236}">
                            <a16:creationId xmlns:a16="http://schemas.microsoft.com/office/drawing/2014/main" id="{E31C8EC5-BA7F-449A-84A1-13B049362F91}"/>
                          </a:ext>
                        </a:extLst>
                      </p:cNvPr>
                      <p:cNvPicPr/>
                      <p:nvPr/>
                    </p:nvPicPr>
                    <p:blipFill>
                      <a:blip r:embed="rId9"/>
                      <a:stretch>
                        <a:fillRect/>
                      </a:stretch>
                    </p:blipFill>
                    <p:spPr>
                      <a:xfrm>
                        <a:off x="4114800" y="3328988"/>
                        <a:ext cx="914400" cy="198437"/>
                      </a:xfrm>
                      <a:prstGeom prst="rect">
                        <a:avLst/>
                      </a:prstGeom>
                    </p:spPr>
                  </p:pic>
                </p:oleObj>
              </mc:Fallback>
            </mc:AlternateContent>
          </a:graphicData>
        </a:graphic>
      </p:graphicFrame>
      <p:graphicFrame>
        <p:nvGraphicFramePr>
          <p:cNvPr id="18" name="对象 17">
            <a:extLst>
              <a:ext uri="{FF2B5EF4-FFF2-40B4-BE49-F238E27FC236}">
                <a16:creationId xmlns:a16="http://schemas.microsoft.com/office/drawing/2014/main" id="{EF41EAD1-C004-4C3C-B7AD-4F564A0BD935}"/>
              </a:ext>
            </a:extLst>
          </p:cNvPr>
          <p:cNvGraphicFramePr>
            <a:graphicFrameLocks noChangeAspect="1"/>
          </p:cNvGraphicFramePr>
          <p:nvPr/>
        </p:nvGraphicFramePr>
        <p:xfrm>
          <a:off x="3612571" y="4270284"/>
          <a:ext cx="4798411" cy="540666"/>
        </p:xfrm>
        <a:graphic>
          <a:graphicData uri="http://schemas.openxmlformats.org/presentationml/2006/ole">
            <mc:AlternateContent xmlns:mc="http://schemas.openxmlformats.org/markup-compatibility/2006">
              <mc:Choice xmlns:v="urn:schemas-microsoft-com:vml" Requires="v">
                <p:oleObj spid="_x0000_s2061" name="Equation" r:id="rId10" imgW="2705040" imgH="304560" progId="Equation.DSMT4">
                  <p:embed/>
                </p:oleObj>
              </mc:Choice>
              <mc:Fallback>
                <p:oleObj name="Equation" r:id="rId10" imgW="2705040" imgH="304560" progId="Equation.DSMT4">
                  <p:embed/>
                  <p:pic>
                    <p:nvPicPr>
                      <p:cNvPr id="18" name="对象 17">
                        <a:extLst>
                          <a:ext uri="{FF2B5EF4-FFF2-40B4-BE49-F238E27FC236}">
                            <a16:creationId xmlns:a16="http://schemas.microsoft.com/office/drawing/2014/main" id="{EF41EAD1-C004-4C3C-B7AD-4F564A0BD935}"/>
                          </a:ext>
                        </a:extLst>
                      </p:cNvPr>
                      <p:cNvPicPr/>
                      <p:nvPr/>
                    </p:nvPicPr>
                    <p:blipFill>
                      <a:blip r:embed="rId11"/>
                      <a:stretch>
                        <a:fillRect/>
                      </a:stretch>
                    </p:blipFill>
                    <p:spPr>
                      <a:xfrm>
                        <a:off x="3612571" y="4270284"/>
                        <a:ext cx="4798411" cy="540666"/>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A81BD7F4-0634-438A-AF1E-46765544F17B}"/>
                  </a:ext>
                </a:extLst>
              </p:cNvPr>
              <p:cNvSpPr/>
              <p:nvPr/>
            </p:nvSpPr>
            <p:spPr>
              <a:xfrm>
                <a:off x="1074827" y="5453231"/>
                <a:ext cx="10165804" cy="38805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zh-CN" altLang="en-US" smtClean="0">
                          <a:latin typeface="Cambria Math" panose="02040503050406030204" pitchFamily="18" charset="0"/>
                        </a:rPr>
                        <m:t>Pr</m:t>
                      </m:r>
                      <m:r>
                        <a:rPr lang="zh-CN" altLang="en-US" i="1">
                          <a:latin typeface="Cambria Math" panose="02040503050406030204" pitchFamily="18" charset="0"/>
                        </a:rPr>
                        <m:t>𝑜𝑏</m:t>
                      </m:r>
                      <m:d>
                        <m:dPr>
                          <m:begChr m:val="{"/>
                          <m:endChr m:val="}"/>
                          <m:ctrlPr>
                            <a:rPr lang="zh-CN" altLang="en-US" i="1">
                              <a:latin typeface="Cambria Math" panose="02040503050406030204" pitchFamily="18" charset="0"/>
                            </a:rPr>
                          </m:ctrlPr>
                        </m:dPr>
                        <m:e>
                          <m:r>
                            <a:rPr lang="zh-CN" altLang="en-US" i="1">
                              <a:latin typeface="Cambria Math" panose="02040503050406030204" pitchFamily="18" charset="0"/>
                            </a:rPr>
                            <m:t>𝑓</m:t>
                          </m:r>
                          <m:d>
                            <m:dPr>
                              <m:ctrlPr>
                                <a:rPr lang="zh-CN" altLang="en-US" i="1">
                                  <a:latin typeface="Cambria Math" panose="02040503050406030204" pitchFamily="18" charset="0"/>
                                </a:rPr>
                              </m:ctrlPr>
                            </m:dPr>
                            <m:e>
                              <m:r>
                                <a:rPr lang="zh-CN" altLang="en-US" i="1">
                                  <a:latin typeface="Cambria Math" panose="02040503050406030204" pitchFamily="18" charset="0"/>
                                </a:rPr>
                                <m:t>𝑥</m:t>
                              </m:r>
                              <m:r>
                                <a:rPr lang="zh-CN" altLang="en-US" i="0">
                                  <a:latin typeface="Cambria Math" panose="02040503050406030204" pitchFamily="18" charset="0"/>
                                </a:rPr>
                                <m:t>,</m:t>
                              </m:r>
                              <m:r>
                                <a:rPr lang="zh-CN" altLang="en-US" i="1">
                                  <a:latin typeface="Cambria Math" panose="02040503050406030204" pitchFamily="18" charset="0"/>
                                </a:rPr>
                                <m:t>𝑦</m:t>
                              </m:r>
                            </m:e>
                          </m:d>
                          <m:r>
                            <a:rPr lang="zh-CN" altLang="en-US" i="0">
                              <a:latin typeface="Cambria Math" panose="02040503050406030204" pitchFamily="18" charset="0"/>
                            </a:rPr>
                            <m:t>≤</m:t>
                          </m:r>
                          <m:r>
                            <a:rPr lang="zh-CN" altLang="en-US" i="1">
                              <a:latin typeface="Cambria Math" panose="02040503050406030204" pitchFamily="18" charset="0"/>
                            </a:rPr>
                            <m:t>𝜁</m:t>
                          </m:r>
                        </m:e>
                      </m:d>
                      <m:r>
                        <a:rPr lang="zh-CN" altLang="en-US" i="0">
                          <a:latin typeface="Cambria Math" panose="02040503050406030204" pitchFamily="18" charset="0"/>
                        </a:rPr>
                        <m:t>≥</m:t>
                      </m:r>
                      <m:r>
                        <a:rPr lang="zh-CN" altLang="en-US" i="1">
                          <a:latin typeface="Cambria Math" panose="02040503050406030204" pitchFamily="18" charset="0"/>
                        </a:rPr>
                        <m:t>𝛼</m:t>
                      </m:r>
                      <m:r>
                        <a:rPr lang="zh-CN" altLang="en-US" i="1" smtClean="0">
                          <a:latin typeface="Cambria Math" panose="02040503050406030204" pitchFamily="18" charset="0"/>
                        </a:rPr>
                        <m:t>↔</m:t>
                      </m:r>
                      <m:r>
                        <m:rPr>
                          <m:sty m:val="p"/>
                        </m:rPr>
                        <a:rPr lang="zh-CN" altLang="en-US">
                          <a:latin typeface="Cambria Math" panose="02040503050406030204" pitchFamily="18" charset="0"/>
                        </a:rPr>
                        <m:t>Pr</m:t>
                      </m:r>
                      <m:r>
                        <a:rPr lang="zh-CN" altLang="en-US" i="1">
                          <a:latin typeface="Cambria Math" panose="02040503050406030204" pitchFamily="18" charset="0"/>
                        </a:rPr>
                        <m:t>𝑜𝑏</m:t>
                      </m:r>
                      <m:d>
                        <m:dPr>
                          <m:begChr m:val="{"/>
                          <m:endChr m:val="}"/>
                          <m:ctrlPr>
                            <a:rPr lang="zh-CN" altLang="en-US" i="1">
                              <a:latin typeface="Cambria Math" panose="02040503050406030204" pitchFamily="18" charset="0"/>
                            </a:rPr>
                          </m:ctrlPr>
                        </m:dPr>
                        <m:e>
                          <m:r>
                            <a:rPr lang="zh-CN" altLang="en-US" i="1">
                              <a:latin typeface="Cambria Math" panose="02040503050406030204" pitchFamily="18" charset="0"/>
                            </a:rPr>
                            <m:t>𝑓</m:t>
                          </m:r>
                          <m:d>
                            <m:dPr>
                              <m:ctrlPr>
                                <a:rPr lang="zh-CN" altLang="en-US" i="1">
                                  <a:latin typeface="Cambria Math" panose="02040503050406030204" pitchFamily="18" charset="0"/>
                                </a:rPr>
                              </m:ctrlPr>
                            </m:dPr>
                            <m:e>
                              <m:r>
                                <a:rPr lang="zh-CN" altLang="en-US" i="1">
                                  <a:latin typeface="Cambria Math" panose="02040503050406030204" pitchFamily="18" charset="0"/>
                                </a:rPr>
                                <m:t>𝑥</m:t>
                              </m:r>
                              <m:r>
                                <a:rPr lang="zh-CN" altLang="en-US">
                                  <a:latin typeface="Cambria Math" panose="02040503050406030204" pitchFamily="18" charset="0"/>
                                </a:rPr>
                                <m:t>,</m:t>
                              </m:r>
                              <m:r>
                                <a:rPr lang="zh-CN" altLang="en-US" i="1">
                                  <a:latin typeface="Cambria Math" panose="02040503050406030204" pitchFamily="18" charset="0"/>
                                </a:rPr>
                                <m:t>𝑦</m:t>
                              </m:r>
                            </m:e>
                          </m:d>
                          <m:r>
                            <a:rPr lang="zh-CN" altLang="en-US">
                              <a:latin typeface="Cambria Math" panose="02040503050406030204" pitchFamily="18" charset="0"/>
                            </a:rPr>
                            <m:t>&gt;</m:t>
                          </m:r>
                          <m:r>
                            <a:rPr lang="zh-CN" altLang="en-US" i="1">
                              <a:latin typeface="Cambria Math" panose="02040503050406030204" pitchFamily="18" charset="0"/>
                            </a:rPr>
                            <m:t>𝜁</m:t>
                          </m:r>
                        </m:e>
                      </m:d>
                      <m:r>
                        <a:rPr lang="en-US" altLang="zh-CN" i="1" dirty="0">
                          <a:latin typeface="Cambria Math" panose="02040503050406030204" pitchFamily="18" charset="0"/>
                          <a:ea typeface="Cambria Math" panose="02040503050406030204" pitchFamily="18" charset="0"/>
                        </a:rPr>
                        <m:t>≤</m:t>
                      </m:r>
                      <m:r>
                        <a:rPr lang="en-US" altLang="zh-CN" b="0" i="1" dirty="0" smtClean="0">
                          <a:latin typeface="Cambria Math" panose="02040503050406030204" pitchFamily="18" charset="0"/>
                          <a:ea typeface="Cambria Math" panose="02040503050406030204" pitchFamily="18" charset="0"/>
                        </a:rPr>
                        <m:t>1−</m:t>
                      </m:r>
                      <m:r>
                        <a:rPr lang="zh-CN" altLang="en-US" i="1">
                          <a:latin typeface="Cambria Math" panose="02040503050406030204" pitchFamily="18" charset="0"/>
                        </a:rPr>
                        <m:t>𝛼</m:t>
                      </m:r>
                      <m:r>
                        <a:rPr lang="zh-CN" altLang="en-US"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𝑉𝑎𝑅</m:t>
                          </m:r>
                        </m:e>
                        <m:sub>
                          <m:r>
                            <a:rPr lang="zh-CN" altLang="en-US" b="0" i="1" smtClean="0">
                              <a:latin typeface="Cambria Math" panose="02040503050406030204" pitchFamily="18" charset="0"/>
                            </a:rPr>
                            <m:t>𝛼</m:t>
                          </m:r>
                        </m:sub>
                      </m:sSub>
                      <m:r>
                        <a:rPr lang="en-US" altLang="zh-CN" b="0" i="0" smtClean="0">
                          <a:latin typeface="Cambria Math" panose="02040503050406030204" pitchFamily="18" charset="0"/>
                        </a:rPr>
                        <m:t>(</m:t>
                      </m:r>
                      <m:r>
                        <m:rPr>
                          <m:sty m:val="p"/>
                        </m:rPr>
                        <a:rPr lang="en-US" altLang="zh-CN" b="0" i="0" smtClean="0">
                          <a:latin typeface="Cambria Math" panose="02040503050406030204" pitchFamily="18" charset="0"/>
                        </a:rPr>
                        <m:t>x</m:t>
                      </m:r>
                      <m:r>
                        <a:rPr lang="en-US" altLang="zh-CN" b="0" i="0"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r>
                        <a:rPr lang="zh-CN" altLang="en-US" i="1">
                          <a:latin typeface="Cambria Math" panose="02040503050406030204" pitchFamily="18" charset="0"/>
                        </a:rPr>
                        <m:t>𝜁</m:t>
                      </m:r>
                    </m:oMath>
                  </m:oMathPara>
                </a14:m>
                <a:endParaRPr lang="zh-CN" altLang="en-US" dirty="0">
                  <a:latin typeface="Arial" panose="020B0604020202020204" pitchFamily="34" charset="0"/>
                  <a:cs typeface="Arial" panose="020B0604020202020204" pitchFamily="34" charset="0"/>
                </a:endParaRPr>
              </a:p>
            </p:txBody>
          </p:sp>
        </mc:Choice>
        <mc:Fallback xmlns="">
          <p:sp>
            <p:nvSpPr>
              <p:cNvPr id="19" name="矩形 18">
                <a:extLst>
                  <a:ext uri="{FF2B5EF4-FFF2-40B4-BE49-F238E27FC236}">
                    <a16:creationId xmlns:a16="http://schemas.microsoft.com/office/drawing/2014/main" id="{A81BD7F4-0634-438A-AF1E-46765544F17B}"/>
                  </a:ext>
                </a:extLst>
              </p:cNvPr>
              <p:cNvSpPr>
                <a:spLocks noRot="1" noChangeAspect="1" noMove="1" noResize="1" noEditPoints="1" noAdjustHandles="1" noChangeArrowheads="1" noChangeShapeType="1" noTextEdit="1"/>
              </p:cNvSpPr>
              <p:nvPr/>
            </p:nvSpPr>
            <p:spPr>
              <a:xfrm>
                <a:off x="1074827" y="5453231"/>
                <a:ext cx="10165804" cy="388055"/>
              </a:xfrm>
              <a:prstGeom prst="rect">
                <a:avLst/>
              </a:prstGeom>
              <a:blipFill>
                <a:blip r:embed="rId12"/>
                <a:stretch>
                  <a:fillRect b="-22222"/>
                </a:stretch>
              </a:blipFill>
            </p:spPr>
            <p:txBody>
              <a:bodyPr/>
              <a:lstStyle/>
              <a:p>
                <a:r>
                  <a:rPr lang="zh-CN" altLang="en-US">
                    <a:noFill/>
                  </a:rPr>
                  <a:t> </a:t>
                </a:r>
              </a:p>
            </p:txBody>
          </p:sp>
        </mc:Fallback>
      </mc:AlternateContent>
      <p:sp>
        <p:nvSpPr>
          <p:cNvPr id="26" name="矩形 25">
            <a:extLst>
              <a:ext uri="{FF2B5EF4-FFF2-40B4-BE49-F238E27FC236}">
                <a16:creationId xmlns:a16="http://schemas.microsoft.com/office/drawing/2014/main" id="{534B3F79-8EE0-431B-9C33-EC8E4FC047F5}"/>
              </a:ext>
            </a:extLst>
          </p:cNvPr>
          <p:cNvSpPr/>
          <p:nvPr/>
        </p:nvSpPr>
        <p:spPr bwMode="auto">
          <a:xfrm>
            <a:off x="5248574" y="5416243"/>
            <a:ext cx="4568371" cy="481522"/>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solidFill>
                  <a:sysClr val="windowText" lastClr="000000"/>
                </a:solidFill>
              </a:ln>
              <a:noFill/>
              <a:effectLst/>
              <a:latin typeface="Arial" panose="020B0604020202020204" pitchFamily="34" charset="0"/>
              <a:ea typeface="宋体" pitchFamily="2" charset="-122"/>
              <a:cs typeface="Arial" panose="020B0604020202020204" pitchFamily="34" charset="0"/>
            </a:endParaRPr>
          </a:p>
        </p:txBody>
      </p:sp>
      <p:sp>
        <p:nvSpPr>
          <p:cNvPr id="20" name="文本框 19">
            <a:extLst>
              <a:ext uri="{FF2B5EF4-FFF2-40B4-BE49-F238E27FC236}">
                <a16:creationId xmlns:a16="http://schemas.microsoft.com/office/drawing/2014/main" id="{950D96F4-2A24-4CD8-89CF-DF4F3CC24DDD}"/>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832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44</a:t>
            </a:fld>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451414" y="957321"/>
            <a:ext cx="11412636"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Minimization and </a:t>
            </a:r>
            <a:r>
              <a:rPr lang="en-US" altLang="zh-CN" sz="2800" b="1" dirty="0" err="1">
                <a:solidFill>
                  <a:srgbClr val="FF0000"/>
                </a:solidFill>
                <a:latin typeface="Arial" panose="020B0604020202020204" pitchFamily="34" charset="0"/>
                <a:cs typeface="Arial" panose="020B0604020202020204" pitchFamily="34" charset="0"/>
              </a:rPr>
              <a:t>CVaR</a:t>
            </a:r>
            <a:r>
              <a:rPr lang="en-US" altLang="zh-CN" sz="2800" b="1" dirty="0">
                <a:solidFill>
                  <a:srgbClr val="FF0000"/>
                </a:solidFill>
                <a:latin typeface="Arial" panose="020B0604020202020204" pitchFamily="34" charset="0"/>
                <a:cs typeface="Arial" panose="020B0604020202020204" pitchFamily="34" charset="0"/>
              </a:rPr>
              <a:t> </a:t>
            </a:r>
            <a:r>
              <a:rPr lang="en-US" altLang="zh-CN" sz="2800" b="1" dirty="0">
                <a:solidFill>
                  <a:srgbClr val="035F78"/>
                </a:solidFill>
                <a:latin typeface="Arial" panose="020B0604020202020204" pitchFamily="34" charset="0"/>
                <a:cs typeface="Arial" panose="020B0604020202020204" pitchFamily="34" charset="0"/>
              </a:rPr>
              <a:t>Constraints</a:t>
            </a:r>
          </a:p>
        </p:txBody>
      </p:sp>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713CE9EB-3D30-455E-BD3D-F77B317A4490}"/>
                  </a:ext>
                </a:extLst>
              </p:cNvPr>
              <p:cNvSpPr/>
              <p:nvPr/>
            </p:nvSpPr>
            <p:spPr>
              <a:xfrm>
                <a:off x="553692" y="1610144"/>
                <a:ext cx="11310358" cy="646331"/>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The underlying probability distribution of </a:t>
                </a:r>
                <a14:m>
                  <m:oMath xmlns:m="http://schemas.openxmlformats.org/officeDocument/2006/math">
                    <m:r>
                      <a:rPr lang="en-US" altLang="zh-CN" i="1" dirty="0" smtClean="0">
                        <a:latin typeface="Cambria Math" panose="02040503050406030204" pitchFamily="18" charset="0"/>
                      </a:rPr>
                      <m:t>𝑦</m:t>
                    </m:r>
                  </m:oMath>
                </a14:m>
                <a:r>
                  <a:rPr lang="en-US" altLang="zh-CN" dirty="0">
                    <a:latin typeface="Arial" panose="020B0604020202020204" pitchFamily="34" charset="0"/>
                    <a:cs typeface="Arial" panose="020B0604020202020204" pitchFamily="34" charset="0"/>
                  </a:rPr>
                  <a:t> will be assumed for convenience to have </a:t>
                </a:r>
                <a:r>
                  <a:rPr lang="en-US" altLang="zh-CN" dirty="0">
                    <a:solidFill>
                      <a:srgbClr val="FF0000"/>
                    </a:solidFill>
                    <a:latin typeface="Arial" panose="020B0604020202020204" pitchFamily="34" charset="0"/>
                    <a:cs typeface="Arial" panose="020B0604020202020204" pitchFamily="34" charset="0"/>
                  </a:rPr>
                  <a:t>density </a:t>
                </a:r>
                <a14:m>
                  <m:oMath xmlns:m="http://schemas.openxmlformats.org/officeDocument/2006/math">
                    <m:r>
                      <a:rPr lang="en-US" altLang="zh-CN" i="1" dirty="0" smtClean="0">
                        <a:solidFill>
                          <a:srgbClr val="FF0000"/>
                        </a:solidFill>
                        <a:latin typeface="Cambria Math" panose="02040503050406030204" pitchFamily="18" charset="0"/>
                      </a:rPr>
                      <m:t>𝑝</m:t>
                    </m:r>
                    <m:r>
                      <a:rPr lang="en-US" altLang="zh-CN" i="1" dirty="0">
                        <a:solidFill>
                          <a:srgbClr val="FF0000"/>
                        </a:solidFill>
                        <a:latin typeface="Cambria Math" panose="02040503050406030204" pitchFamily="18" charset="0"/>
                      </a:rPr>
                      <m:t>(</m:t>
                    </m:r>
                    <m:r>
                      <a:rPr lang="en-US" altLang="zh-CN" i="1" dirty="0">
                        <a:solidFill>
                          <a:srgbClr val="FF0000"/>
                        </a:solidFill>
                        <a:latin typeface="Cambria Math" panose="02040503050406030204" pitchFamily="18" charset="0"/>
                      </a:rPr>
                      <m:t>𝑦</m:t>
                    </m:r>
                    <m:r>
                      <a:rPr lang="en-US" altLang="zh-CN" i="1" dirty="0">
                        <a:solidFill>
                          <a:srgbClr val="FF0000"/>
                        </a:solidFill>
                        <a:latin typeface="Cambria Math" panose="02040503050406030204" pitchFamily="18" charset="0"/>
                      </a:rPr>
                      <m:t>)</m:t>
                    </m:r>
                  </m:oMath>
                </a14:m>
                <a:r>
                  <a:rPr lang="en-US" altLang="zh-CN" dirty="0">
                    <a:latin typeface="Arial" panose="020B0604020202020204" pitchFamily="34" charset="0"/>
                    <a:cs typeface="Arial" panose="020B0604020202020204" pitchFamily="34" charset="0"/>
                  </a:rPr>
                  <a:t>. The </a:t>
                </a:r>
                <a14:m>
                  <m:oMath xmlns:m="http://schemas.openxmlformats.org/officeDocument/2006/math">
                    <m:r>
                      <a:rPr lang="zh-CN" altLang="en-US" i="1">
                        <a:latin typeface="Cambria Math" panose="02040503050406030204" pitchFamily="18" charset="0"/>
                      </a:rPr>
                      <m:t>𝛼</m:t>
                    </m:r>
                  </m:oMath>
                </a14:m>
                <a:r>
                  <a:rPr lang="en-US" altLang="zh-CN" dirty="0">
                    <a:latin typeface="Arial" panose="020B0604020202020204" pitchFamily="34" charset="0"/>
                    <a:cs typeface="Arial" panose="020B0604020202020204" pitchFamily="34" charset="0"/>
                  </a:rPr>
                  <a:t>-CVaR of the loss associated with a decision x is the value</a:t>
                </a:r>
                <a:endParaRPr lang="zh-CN" altLang="en-US" dirty="0">
                  <a:latin typeface="Arial" panose="020B0604020202020204" pitchFamily="34" charset="0"/>
                  <a:cs typeface="Arial" panose="020B0604020202020204" pitchFamily="34" charset="0"/>
                </a:endParaRPr>
              </a:p>
            </p:txBody>
          </p:sp>
        </mc:Choice>
        <mc:Fallback xmlns="">
          <p:sp>
            <p:nvSpPr>
              <p:cNvPr id="20" name="矩形 19">
                <a:extLst>
                  <a:ext uri="{FF2B5EF4-FFF2-40B4-BE49-F238E27FC236}">
                    <a16:creationId xmlns:a16="http://schemas.microsoft.com/office/drawing/2014/main" id="{713CE9EB-3D30-455E-BD3D-F77B317A4490}"/>
                  </a:ext>
                </a:extLst>
              </p:cNvPr>
              <p:cNvSpPr>
                <a:spLocks noRot="1" noChangeAspect="1" noMove="1" noResize="1" noEditPoints="1" noAdjustHandles="1" noChangeArrowheads="1" noChangeShapeType="1" noTextEdit="1"/>
              </p:cNvSpPr>
              <p:nvPr/>
            </p:nvSpPr>
            <p:spPr>
              <a:xfrm>
                <a:off x="553692" y="1610144"/>
                <a:ext cx="11310358" cy="646331"/>
              </a:xfrm>
              <a:prstGeom prst="rect">
                <a:avLst/>
              </a:prstGeom>
              <a:blipFill>
                <a:blip r:embed="rId4"/>
                <a:stretch>
                  <a:fillRect l="-485" t="-4717" r="-863" b="-14151"/>
                </a:stretch>
              </a:blipFill>
            </p:spPr>
            <p:txBody>
              <a:bodyPr/>
              <a:lstStyle/>
              <a:p>
                <a:r>
                  <a:rPr lang="zh-CN" altLang="en-US">
                    <a:noFill/>
                  </a:rPr>
                  <a:t> </a:t>
                </a:r>
              </a:p>
            </p:txBody>
          </p:sp>
        </mc:Fallback>
      </mc:AlternateContent>
      <p:sp>
        <p:nvSpPr>
          <p:cNvPr id="22" name="矩形 21">
            <a:extLst>
              <a:ext uri="{FF2B5EF4-FFF2-40B4-BE49-F238E27FC236}">
                <a16:creationId xmlns:a16="http://schemas.microsoft.com/office/drawing/2014/main" id="{4BEB2123-FED1-42EF-910C-D04EBF7E14CD}"/>
              </a:ext>
            </a:extLst>
          </p:cNvPr>
          <p:cNvSpPr/>
          <p:nvPr/>
        </p:nvSpPr>
        <p:spPr>
          <a:xfrm>
            <a:off x="553692" y="3421129"/>
            <a:ext cx="11310358" cy="369332"/>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The main idea is to define a function that can be used in </a:t>
            </a:r>
            <a:r>
              <a:rPr lang="en-US" altLang="zh-CN" dirty="0">
                <a:solidFill>
                  <a:srgbClr val="FF0000"/>
                </a:solidFill>
                <a:latin typeface="Arial" panose="020B0604020202020204" pitchFamily="34" charset="0"/>
                <a:cs typeface="Arial" panose="020B0604020202020204" pitchFamily="34" charset="0"/>
              </a:rPr>
              <a:t>connection with </a:t>
            </a:r>
            <a:r>
              <a:rPr lang="en-US" altLang="zh-CN" dirty="0" err="1">
                <a:solidFill>
                  <a:srgbClr val="FF0000"/>
                </a:solidFill>
                <a:latin typeface="Arial" panose="020B0604020202020204" pitchFamily="34" charset="0"/>
                <a:cs typeface="Arial" panose="020B0604020202020204" pitchFamily="34" charset="0"/>
              </a:rPr>
              <a:t>VaR</a:t>
            </a:r>
            <a:r>
              <a:rPr lang="en-US" altLang="zh-CN" dirty="0">
                <a:solidFill>
                  <a:srgbClr val="FF0000"/>
                </a:solidFill>
                <a:latin typeface="Arial" panose="020B0604020202020204" pitchFamily="34" charset="0"/>
                <a:cs typeface="Arial" panose="020B0604020202020204" pitchFamily="34" charset="0"/>
              </a:rPr>
              <a:t> and </a:t>
            </a:r>
            <a:r>
              <a:rPr lang="en-US" altLang="zh-CN" dirty="0" err="1">
                <a:solidFill>
                  <a:srgbClr val="FF0000"/>
                </a:solidFill>
                <a:latin typeface="Arial" panose="020B0604020202020204" pitchFamily="34" charset="0"/>
                <a:cs typeface="Arial" panose="020B0604020202020204" pitchFamily="34" charset="0"/>
              </a:rPr>
              <a:t>CVaR</a:t>
            </a:r>
            <a:endParaRPr lang="zh-CN" altLang="en-US" dirty="0">
              <a:solidFill>
                <a:srgbClr val="FF0000"/>
              </a:solidFill>
              <a:latin typeface="Arial" panose="020B0604020202020204" pitchFamily="34" charset="0"/>
              <a:cs typeface="Arial" panose="020B0604020202020204" pitchFamily="34" charset="0"/>
            </a:endParaRPr>
          </a:p>
        </p:txBody>
      </p:sp>
      <p:graphicFrame>
        <p:nvGraphicFramePr>
          <p:cNvPr id="23" name="对象 22">
            <a:extLst>
              <a:ext uri="{FF2B5EF4-FFF2-40B4-BE49-F238E27FC236}">
                <a16:creationId xmlns:a16="http://schemas.microsoft.com/office/drawing/2014/main" id="{5304B1F0-FFAE-4D76-BCED-140E78416CC6}"/>
              </a:ext>
            </a:extLst>
          </p:cNvPr>
          <p:cNvGraphicFramePr>
            <a:graphicFrameLocks noChangeAspect="1"/>
          </p:cNvGraphicFramePr>
          <p:nvPr/>
        </p:nvGraphicFramePr>
        <p:xfrm>
          <a:off x="3243639" y="2474985"/>
          <a:ext cx="5828185" cy="646331"/>
        </p:xfrm>
        <a:graphic>
          <a:graphicData uri="http://schemas.openxmlformats.org/presentationml/2006/ole">
            <mc:AlternateContent xmlns:mc="http://schemas.openxmlformats.org/markup-compatibility/2006">
              <mc:Choice xmlns:v="urn:schemas-microsoft-com:vml" Requires="v">
                <p:oleObj spid="_x0000_s3089" name="Equation" r:id="rId5" imgW="2717640" imgH="393480" progId="Equation.DSMT4">
                  <p:embed/>
                </p:oleObj>
              </mc:Choice>
              <mc:Fallback>
                <p:oleObj name="Equation" r:id="rId5" imgW="2717640" imgH="393480" progId="Equation.DSMT4">
                  <p:embed/>
                  <p:pic>
                    <p:nvPicPr>
                      <p:cNvPr id="23" name="对象 22">
                        <a:extLst>
                          <a:ext uri="{FF2B5EF4-FFF2-40B4-BE49-F238E27FC236}">
                            <a16:creationId xmlns:a16="http://schemas.microsoft.com/office/drawing/2014/main" id="{5304B1F0-FFAE-4D76-BCED-140E78416CC6}"/>
                          </a:ext>
                        </a:extLst>
                      </p:cNvPr>
                      <p:cNvPicPr/>
                      <p:nvPr/>
                    </p:nvPicPr>
                    <p:blipFill>
                      <a:blip r:embed="rId6"/>
                      <a:stretch>
                        <a:fillRect/>
                      </a:stretch>
                    </p:blipFill>
                    <p:spPr>
                      <a:xfrm>
                        <a:off x="3243639" y="2474985"/>
                        <a:ext cx="5828185" cy="646331"/>
                      </a:xfrm>
                      <a:prstGeom prst="rect">
                        <a:avLst/>
                      </a:prstGeom>
                      <a:ln w="28575">
                        <a:solidFill>
                          <a:srgbClr val="FF0000"/>
                        </a:solidFill>
                      </a:ln>
                    </p:spPr>
                  </p:pic>
                </p:oleObj>
              </mc:Fallback>
            </mc:AlternateContent>
          </a:graphicData>
        </a:graphic>
      </p:graphicFrame>
      <p:sp>
        <p:nvSpPr>
          <p:cNvPr id="28" name="矩形 27">
            <a:extLst>
              <a:ext uri="{FF2B5EF4-FFF2-40B4-BE49-F238E27FC236}">
                <a16:creationId xmlns:a16="http://schemas.microsoft.com/office/drawing/2014/main" id="{236FBBBD-5B9D-4863-9D22-A23217CAF648}"/>
              </a:ext>
            </a:extLst>
          </p:cNvPr>
          <p:cNvSpPr/>
          <p:nvPr/>
        </p:nvSpPr>
        <p:spPr>
          <a:xfrm>
            <a:off x="451414" y="5300514"/>
            <a:ext cx="11310358" cy="1200329"/>
          </a:xfrm>
          <a:prstGeom prst="rect">
            <a:avLst/>
          </a:prstGeom>
        </p:spPr>
        <p:txBody>
          <a:bodyPr wrap="square">
            <a:spAutoFit/>
          </a:bodyPr>
          <a:lstStyle/>
          <a:p>
            <a:endParaRPr lang="en-US" altLang="zh-CN" dirty="0">
              <a:latin typeface="Arial" panose="020B0604020202020204" pitchFamily="34" charset="0"/>
              <a:cs typeface="Arial" panose="020B0604020202020204" pitchFamily="34" charset="0"/>
            </a:endParaRPr>
          </a:p>
          <a:p>
            <a:r>
              <a:rPr lang="en-US" altLang="zh-CN" dirty="0">
                <a:latin typeface="Arial" panose="020B0604020202020204" pitchFamily="34" charset="0"/>
                <a:cs typeface="Arial" panose="020B0604020202020204" pitchFamily="34" charset="0"/>
              </a:rPr>
              <a:t>1.                   is convex with respect to </a:t>
            </a:r>
            <a:r>
              <a:rPr lang="en-US" altLang="zh-CN" i="1" dirty="0">
                <a:latin typeface="Arial" panose="020B0604020202020204" pitchFamily="34" charset="0"/>
                <a:cs typeface="Arial" panose="020B0604020202020204" pitchFamily="34" charset="0"/>
              </a:rPr>
              <a:t>α</a:t>
            </a:r>
            <a:r>
              <a:rPr lang="en-US" altLang="zh-CN" dirty="0">
                <a:latin typeface="Arial" panose="020B0604020202020204" pitchFamily="34" charset="0"/>
                <a:cs typeface="Arial" panose="020B0604020202020204" pitchFamily="34" charset="0"/>
              </a:rPr>
              <a:t>;</a:t>
            </a:r>
          </a:p>
          <a:p>
            <a:r>
              <a:rPr lang="en-US" altLang="zh-CN" dirty="0">
                <a:latin typeface="Arial" panose="020B0604020202020204" pitchFamily="34" charset="0"/>
                <a:cs typeface="Arial" panose="020B0604020202020204" pitchFamily="34" charset="0"/>
              </a:rPr>
              <a:t>2.                    is a minimum point of function                </a:t>
            </a:r>
            <a:r>
              <a:rPr lang="en-US" altLang="zh-CN" dirty="0" err="1">
                <a:latin typeface="Arial" panose="020B0604020202020204" pitchFamily="34" charset="0"/>
                <a:cs typeface="Arial" panose="020B0604020202020204" pitchFamily="34" charset="0"/>
              </a:rPr>
              <a:t>w.r.t.</a:t>
            </a:r>
            <a:r>
              <a:rPr lang="en-US" altLang="zh-CN" dirty="0">
                <a:latin typeface="Arial" panose="020B0604020202020204" pitchFamily="34" charset="0"/>
                <a:cs typeface="Arial" panose="020B0604020202020204" pitchFamily="34" charset="0"/>
              </a:rPr>
              <a:t>     ;</a:t>
            </a:r>
          </a:p>
          <a:p>
            <a:r>
              <a:rPr lang="en-US" altLang="zh-CN" dirty="0">
                <a:latin typeface="Arial" panose="020B0604020202020204" pitchFamily="34" charset="0"/>
                <a:cs typeface="Arial" panose="020B0604020202020204" pitchFamily="34" charset="0"/>
              </a:rPr>
              <a:t>3.   As a function of            ,                </a:t>
            </a:r>
            <a:r>
              <a:rPr lang="en-US" altLang="zh-CN" dirty="0">
                <a:solidFill>
                  <a:srgbClr val="FF0000"/>
                </a:solidFill>
                <a:latin typeface="Arial" panose="020B0604020202020204" pitchFamily="34" charset="0"/>
                <a:cs typeface="Arial" panose="020B0604020202020204" pitchFamily="34" charset="0"/>
              </a:rPr>
              <a:t>is finite and convex (hence continuous</a:t>
            </a:r>
            <a:r>
              <a:rPr lang="en-US" altLang="zh-CN" dirty="0">
                <a:latin typeface="Arial" panose="020B0604020202020204" pitchFamily="34" charset="0"/>
                <a:cs typeface="Arial" panose="020B0604020202020204" pitchFamily="34" charset="0"/>
              </a:rPr>
              <a:t>), :</a:t>
            </a:r>
            <a:endParaRPr lang="zh-CN" altLang="en-US" dirty="0">
              <a:latin typeface="Arial" panose="020B0604020202020204" pitchFamily="34" charset="0"/>
              <a:cs typeface="Arial" panose="020B0604020202020204" pitchFamily="34" charset="0"/>
            </a:endParaRPr>
          </a:p>
        </p:txBody>
      </p:sp>
      <p:pic>
        <p:nvPicPr>
          <p:cNvPr id="29" name="图片 28">
            <a:extLst>
              <a:ext uri="{FF2B5EF4-FFF2-40B4-BE49-F238E27FC236}">
                <a16:creationId xmlns:a16="http://schemas.microsoft.com/office/drawing/2014/main" id="{4039C52A-2F84-4B7B-812C-300EDBF7C658}"/>
              </a:ext>
            </a:extLst>
          </p:cNvPr>
          <p:cNvPicPr>
            <a:picLocks noChangeAspect="1"/>
          </p:cNvPicPr>
          <p:nvPr/>
        </p:nvPicPr>
        <p:blipFill>
          <a:blip r:embed="rId7"/>
          <a:stretch>
            <a:fillRect/>
          </a:stretch>
        </p:blipFill>
        <p:spPr>
          <a:xfrm>
            <a:off x="893883" y="5633978"/>
            <a:ext cx="942790" cy="266700"/>
          </a:xfrm>
          <a:prstGeom prst="rect">
            <a:avLst/>
          </a:prstGeom>
        </p:spPr>
      </p:pic>
      <p:pic>
        <p:nvPicPr>
          <p:cNvPr id="30" name="图片 29">
            <a:extLst>
              <a:ext uri="{FF2B5EF4-FFF2-40B4-BE49-F238E27FC236}">
                <a16:creationId xmlns:a16="http://schemas.microsoft.com/office/drawing/2014/main" id="{3D14A980-3EBF-4D5F-830B-611904622D56}"/>
              </a:ext>
            </a:extLst>
          </p:cNvPr>
          <p:cNvPicPr>
            <a:picLocks noChangeAspect="1"/>
          </p:cNvPicPr>
          <p:nvPr/>
        </p:nvPicPr>
        <p:blipFill>
          <a:blip r:embed="rId8"/>
          <a:stretch>
            <a:fillRect/>
          </a:stretch>
        </p:blipFill>
        <p:spPr>
          <a:xfrm>
            <a:off x="893883" y="5900678"/>
            <a:ext cx="1054436" cy="266700"/>
          </a:xfrm>
          <a:prstGeom prst="rect">
            <a:avLst/>
          </a:prstGeom>
        </p:spPr>
      </p:pic>
      <p:pic>
        <p:nvPicPr>
          <p:cNvPr id="31" name="图片 30">
            <a:extLst>
              <a:ext uri="{FF2B5EF4-FFF2-40B4-BE49-F238E27FC236}">
                <a16:creationId xmlns:a16="http://schemas.microsoft.com/office/drawing/2014/main" id="{6ED9638F-9B57-479D-A025-32BE73ADCF40}"/>
              </a:ext>
            </a:extLst>
          </p:cNvPr>
          <p:cNvPicPr>
            <a:picLocks noChangeAspect="1"/>
          </p:cNvPicPr>
          <p:nvPr/>
        </p:nvPicPr>
        <p:blipFill>
          <a:blip r:embed="rId7"/>
          <a:stretch>
            <a:fillRect/>
          </a:stretch>
        </p:blipFill>
        <p:spPr>
          <a:xfrm>
            <a:off x="5029320" y="5889045"/>
            <a:ext cx="942790" cy="266700"/>
          </a:xfrm>
          <a:prstGeom prst="rect">
            <a:avLst/>
          </a:prstGeom>
        </p:spPr>
      </p:pic>
      <p:graphicFrame>
        <p:nvGraphicFramePr>
          <p:cNvPr id="32" name="对象 31">
            <a:extLst>
              <a:ext uri="{FF2B5EF4-FFF2-40B4-BE49-F238E27FC236}">
                <a16:creationId xmlns:a16="http://schemas.microsoft.com/office/drawing/2014/main" id="{E537DF02-5B9F-4B58-A6D1-E508C9EE149D}"/>
              </a:ext>
            </a:extLst>
          </p:cNvPr>
          <p:cNvGraphicFramePr>
            <a:graphicFrameLocks noChangeAspect="1"/>
          </p:cNvGraphicFramePr>
          <p:nvPr/>
        </p:nvGraphicFramePr>
        <p:xfrm>
          <a:off x="6573700" y="5866529"/>
          <a:ext cx="281345" cy="288032"/>
        </p:xfrm>
        <a:graphic>
          <a:graphicData uri="http://schemas.openxmlformats.org/presentationml/2006/ole">
            <mc:AlternateContent xmlns:mc="http://schemas.openxmlformats.org/markup-compatibility/2006">
              <mc:Choice xmlns:v="urn:schemas-microsoft-com:vml" Requires="v">
                <p:oleObj spid="_x0000_s3090" name="Equation" r:id="rId9" imgW="152280" imgH="203040" progId="Equation.DSMT4">
                  <p:embed/>
                </p:oleObj>
              </mc:Choice>
              <mc:Fallback>
                <p:oleObj name="Equation" r:id="rId9" imgW="152280" imgH="203040" progId="Equation.DSMT4">
                  <p:embed/>
                  <p:pic>
                    <p:nvPicPr>
                      <p:cNvPr id="32" name="对象 31">
                        <a:extLst>
                          <a:ext uri="{FF2B5EF4-FFF2-40B4-BE49-F238E27FC236}">
                            <a16:creationId xmlns:a16="http://schemas.microsoft.com/office/drawing/2014/main" id="{E537DF02-5B9F-4B58-A6D1-E508C9EE149D}"/>
                          </a:ext>
                        </a:extLst>
                      </p:cNvPr>
                      <p:cNvPicPr/>
                      <p:nvPr/>
                    </p:nvPicPr>
                    <p:blipFill>
                      <a:blip r:embed="rId10"/>
                      <a:stretch>
                        <a:fillRect/>
                      </a:stretch>
                    </p:blipFill>
                    <p:spPr>
                      <a:xfrm>
                        <a:off x="6573700" y="5866529"/>
                        <a:ext cx="281345" cy="288032"/>
                      </a:xfrm>
                      <a:prstGeom prst="rect">
                        <a:avLst/>
                      </a:prstGeom>
                    </p:spPr>
                  </p:pic>
                </p:oleObj>
              </mc:Fallback>
            </mc:AlternateContent>
          </a:graphicData>
        </a:graphic>
      </p:graphicFrame>
      <p:pic>
        <p:nvPicPr>
          <p:cNvPr id="33" name="图片 32">
            <a:extLst>
              <a:ext uri="{FF2B5EF4-FFF2-40B4-BE49-F238E27FC236}">
                <a16:creationId xmlns:a16="http://schemas.microsoft.com/office/drawing/2014/main" id="{7ED7B536-9655-48EE-BB6D-91194AD7419A}"/>
              </a:ext>
            </a:extLst>
          </p:cNvPr>
          <p:cNvPicPr>
            <a:picLocks noChangeAspect="1"/>
          </p:cNvPicPr>
          <p:nvPr/>
        </p:nvPicPr>
        <p:blipFill>
          <a:blip r:embed="rId7"/>
          <a:stretch>
            <a:fillRect/>
          </a:stretch>
        </p:blipFill>
        <p:spPr>
          <a:xfrm>
            <a:off x="3314340" y="6148987"/>
            <a:ext cx="942790" cy="266700"/>
          </a:xfrm>
          <a:prstGeom prst="rect">
            <a:avLst/>
          </a:prstGeom>
        </p:spPr>
      </p:pic>
      <p:pic>
        <p:nvPicPr>
          <p:cNvPr id="34" name="图片 33">
            <a:extLst>
              <a:ext uri="{FF2B5EF4-FFF2-40B4-BE49-F238E27FC236}">
                <a16:creationId xmlns:a16="http://schemas.microsoft.com/office/drawing/2014/main" id="{FA50A0E5-A32C-4A3C-A03D-3E4FDCD53D6F}"/>
              </a:ext>
            </a:extLst>
          </p:cNvPr>
          <p:cNvPicPr>
            <a:picLocks noChangeAspect="1"/>
          </p:cNvPicPr>
          <p:nvPr/>
        </p:nvPicPr>
        <p:blipFill>
          <a:blip r:embed="rId11"/>
          <a:stretch>
            <a:fillRect/>
          </a:stretch>
        </p:blipFill>
        <p:spPr>
          <a:xfrm>
            <a:off x="2596372" y="6148987"/>
            <a:ext cx="632662" cy="257175"/>
          </a:xfrm>
          <a:prstGeom prst="rect">
            <a:avLst/>
          </a:prstGeom>
        </p:spPr>
      </p:pic>
      <p:sp>
        <p:nvSpPr>
          <p:cNvPr id="37" name="文本框 36">
            <a:extLst>
              <a:ext uri="{FF2B5EF4-FFF2-40B4-BE49-F238E27FC236}">
                <a16:creationId xmlns:a16="http://schemas.microsoft.com/office/drawing/2014/main" id="{D5EF7FE7-5499-4F25-9222-5864401E0F10}"/>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16" name="对象 15">
            <a:extLst>
              <a:ext uri="{FF2B5EF4-FFF2-40B4-BE49-F238E27FC236}">
                <a16:creationId xmlns:a16="http://schemas.microsoft.com/office/drawing/2014/main" id="{80E34CA3-6404-42A4-8A98-5511AC657CE6}"/>
              </a:ext>
            </a:extLst>
          </p:cNvPr>
          <p:cNvGraphicFramePr>
            <a:graphicFrameLocks noChangeAspect="1"/>
          </p:cNvGraphicFramePr>
          <p:nvPr/>
        </p:nvGraphicFramePr>
        <p:xfrm>
          <a:off x="3416492" y="3975454"/>
          <a:ext cx="5359016" cy="542925"/>
        </p:xfrm>
        <a:graphic>
          <a:graphicData uri="http://schemas.openxmlformats.org/presentationml/2006/ole">
            <mc:AlternateContent xmlns:mc="http://schemas.openxmlformats.org/markup-compatibility/2006">
              <mc:Choice xmlns:v="urn:schemas-microsoft-com:vml" Requires="v">
                <p:oleObj spid="_x0000_s3091" name="Equation" r:id="rId12" imgW="2984400" imgH="393480" progId="Equation.DSMT4">
                  <p:embed/>
                </p:oleObj>
              </mc:Choice>
              <mc:Fallback>
                <p:oleObj name="Equation" r:id="rId12" imgW="2984400" imgH="393480" progId="Equation.DSMT4">
                  <p:embed/>
                  <p:pic>
                    <p:nvPicPr>
                      <p:cNvPr id="16" name="对象 15">
                        <a:extLst>
                          <a:ext uri="{FF2B5EF4-FFF2-40B4-BE49-F238E27FC236}">
                            <a16:creationId xmlns:a16="http://schemas.microsoft.com/office/drawing/2014/main" id="{80E34CA3-6404-42A4-8A98-5511AC657CE6}"/>
                          </a:ext>
                        </a:extLst>
                      </p:cNvPr>
                      <p:cNvPicPr/>
                      <p:nvPr/>
                    </p:nvPicPr>
                    <p:blipFill>
                      <a:blip r:embed="rId13"/>
                      <a:stretch>
                        <a:fillRect/>
                      </a:stretch>
                    </p:blipFill>
                    <p:spPr>
                      <a:xfrm>
                        <a:off x="3416492" y="3975454"/>
                        <a:ext cx="5359016" cy="542925"/>
                      </a:xfrm>
                      <a:prstGeom prst="rect">
                        <a:avLst/>
                      </a:prstGeom>
                      <a:ln w="28575">
                        <a:solidFill>
                          <a:srgbClr val="FF0000"/>
                        </a:solidFill>
                      </a:ln>
                    </p:spPr>
                  </p:pic>
                </p:oleObj>
              </mc:Fallback>
            </mc:AlternateContent>
          </a:graphicData>
        </a:graphic>
      </p:graphicFrame>
      <p:pic>
        <p:nvPicPr>
          <p:cNvPr id="17" name="图片 16">
            <a:extLst>
              <a:ext uri="{FF2B5EF4-FFF2-40B4-BE49-F238E27FC236}">
                <a16:creationId xmlns:a16="http://schemas.microsoft.com/office/drawing/2014/main" id="{1D837CCC-1671-4FCA-9B6B-B76DEAEC0241}"/>
              </a:ext>
            </a:extLst>
          </p:cNvPr>
          <p:cNvPicPr>
            <a:picLocks noChangeAspect="1"/>
          </p:cNvPicPr>
          <p:nvPr/>
        </p:nvPicPr>
        <p:blipFill>
          <a:blip r:embed="rId14"/>
          <a:stretch>
            <a:fillRect/>
          </a:stretch>
        </p:blipFill>
        <p:spPr>
          <a:xfrm>
            <a:off x="2164154" y="4844058"/>
            <a:ext cx="7863692" cy="523220"/>
          </a:xfrm>
          <a:prstGeom prst="rect">
            <a:avLst/>
          </a:prstGeom>
          <a:ln w="28575">
            <a:solidFill>
              <a:srgbClr val="FF0000"/>
            </a:solidFill>
          </a:ln>
        </p:spPr>
      </p:pic>
      <p:sp>
        <p:nvSpPr>
          <p:cNvPr id="18" name="箭头: 右 17">
            <a:extLst>
              <a:ext uri="{FF2B5EF4-FFF2-40B4-BE49-F238E27FC236}">
                <a16:creationId xmlns:a16="http://schemas.microsoft.com/office/drawing/2014/main" id="{5C68F943-CCE2-470D-B7C0-B7221A8936F0}"/>
              </a:ext>
            </a:extLst>
          </p:cNvPr>
          <p:cNvSpPr/>
          <p:nvPr/>
        </p:nvSpPr>
        <p:spPr bwMode="auto">
          <a:xfrm>
            <a:off x="830429" y="4882646"/>
            <a:ext cx="1274255" cy="4846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Tree>
    <p:extLst>
      <p:ext uri="{BB962C8B-B14F-4D97-AF65-F5344CB8AC3E}">
        <p14:creationId xmlns:p14="http://schemas.microsoft.com/office/powerpoint/2010/main" val="3969190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45</a:t>
            </a:fld>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451414" y="957321"/>
            <a:ext cx="11412636"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Conditional value-at-risk in optimization</a:t>
            </a:r>
          </a:p>
        </p:txBody>
      </p:sp>
      <p:sp>
        <p:nvSpPr>
          <p:cNvPr id="37" name="矩形 36">
            <a:extLst>
              <a:ext uri="{FF2B5EF4-FFF2-40B4-BE49-F238E27FC236}">
                <a16:creationId xmlns:a16="http://schemas.microsoft.com/office/drawing/2014/main" id="{E0CF47A4-D3F2-4409-A79C-A2580E838703}"/>
              </a:ext>
            </a:extLst>
          </p:cNvPr>
          <p:cNvSpPr/>
          <p:nvPr/>
        </p:nvSpPr>
        <p:spPr>
          <a:xfrm>
            <a:off x="451414" y="1523669"/>
            <a:ext cx="11412636" cy="707886"/>
          </a:xfrm>
          <a:prstGeom prst="rect">
            <a:avLst/>
          </a:prstGeom>
        </p:spPr>
        <p:txBody>
          <a:bodyPr wrap="square">
            <a:spAutoFit/>
          </a:bodyPr>
          <a:lstStyle/>
          <a:p>
            <a:pPr algn="just"/>
            <a:r>
              <a:rPr lang="en-US" altLang="zh-CN" sz="2000" dirty="0">
                <a:latin typeface="Arial" panose="020B0604020202020204" pitchFamily="34" charset="0"/>
                <a:cs typeface="Arial" panose="020B0604020202020204" pitchFamily="34" charset="0"/>
              </a:rPr>
              <a:t>In problems of optimization under </a:t>
            </a:r>
            <a:r>
              <a:rPr lang="en-US" altLang="zh-CN" sz="2000" dirty="0">
                <a:solidFill>
                  <a:srgbClr val="FF0000"/>
                </a:solidFill>
                <a:latin typeface="Arial" panose="020B0604020202020204" pitchFamily="34" charset="0"/>
                <a:cs typeface="Arial" panose="020B0604020202020204" pitchFamily="34" charset="0"/>
              </a:rPr>
              <a:t>uncertainty</a:t>
            </a:r>
            <a:r>
              <a:rPr lang="en-US" altLang="zh-CN" sz="2000" dirty="0">
                <a:latin typeface="Arial" panose="020B0604020202020204" pitchFamily="34" charset="0"/>
                <a:cs typeface="Arial" panose="020B0604020202020204" pitchFamily="34" charset="0"/>
              </a:rPr>
              <a:t>, </a:t>
            </a:r>
            <a:r>
              <a:rPr lang="en-US" altLang="zh-CN" sz="2000" dirty="0" err="1">
                <a:latin typeface="Arial" panose="020B0604020202020204" pitchFamily="34" charset="0"/>
                <a:cs typeface="Arial" panose="020B0604020202020204" pitchFamily="34" charset="0"/>
              </a:rPr>
              <a:t>CVaR</a:t>
            </a:r>
            <a:r>
              <a:rPr lang="en-US" altLang="zh-CN" sz="2000" dirty="0">
                <a:latin typeface="Arial" panose="020B0604020202020204" pitchFamily="34" charset="0"/>
                <a:cs typeface="Arial" panose="020B0604020202020204" pitchFamily="34" charset="0"/>
              </a:rPr>
              <a:t> can be used in the objective or the constraints, or both.</a:t>
            </a:r>
            <a:endParaRPr lang="zh-CN" altLang="en-US" sz="2000" dirty="0">
              <a:latin typeface="Arial" panose="020B0604020202020204" pitchFamily="34" charset="0"/>
              <a:cs typeface="Arial" panose="020B0604020202020204" pitchFamily="34" charset="0"/>
            </a:endParaRPr>
          </a:p>
        </p:txBody>
      </p:sp>
      <p:sp>
        <p:nvSpPr>
          <p:cNvPr id="38" name="矩形 37">
            <a:extLst>
              <a:ext uri="{FF2B5EF4-FFF2-40B4-BE49-F238E27FC236}">
                <a16:creationId xmlns:a16="http://schemas.microsoft.com/office/drawing/2014/main" id="{5AF2917A-623D-48D4-99A7-D142CED874BA}"/>
              </a:ext>
            </a:extLst>
          </p:cNvPr>
          <p:cNvSpPr/>
          <p:nvPr/>
        </p:nvSpPr>
        <p:spPr>
          <a:xfrm>
            <a:off x="451414" y="2620095"/>
            <a:ext cx="2690608" cy="369332"/>
          </a:xfrm>
          <a:prstGeom prst="rect">
            <a:avLst/>
          </a:prstGeom>
          <a:solidFill>
            <a:schemeClr val="accent5">
              <a:lumMod val="20000"/>
              <a:lumOff val="80000"/>
            </a:schemeClr>
          </a:solidFill>
        </p:spPr>
        <p:txBody>
          <a:bodyPr wrap="square">
            <a:spAutoFit/>
          </a:bodyPr>
          <a:lstStyle/>
          <a:p>
            <a:r>
              <a:rPr lang="en-US" altLang="zh-CN" b="1" dirty="0">
                <a:latin typeface="Arial" panose="020B0604020202020204" pitchFamily="34" charset="0"/>
                <a:cs typeface="Arial" panose="020B0604020202020204" pitchFamily="34" charset="0"/>
              </a:rPr>
              <a:t>Optimization shortcut</a:t>
            </a:r>
            <a:endParaRPr lang="zh-CN" altLang="en-US" b="1" dirty="0">
              <a:latin typeface="Arial" panose="020B0604020202020204" pitchFamily="34" charset="0"/>
              <a:cs typeface="Arial" panose="020B0604020202020204" pitchFamily="34" charset="0"/>
            </a:endParaRPr>
          </a:p>
        </p:txBody>
      </p:sp>
      <p:pic>
        <p:nvPicPr>
          <p:cNvPr id="41" name="图片 40">
            <a:extLst>
              <a:ext uri="{FF2B5EF4-FFF2-40B4-BE49-F238E27FC236}">
                <a16:creationId xmlns:a16="http://schemas.microsoft.com/office/drawing/2014/main" id="{3132F010-D6F6-4D74-851D-6DBB1AC3F715}"/>
              </a:ext>
            </a:extLst>
          </p:cNvPr>
          <p:cNvPicPr>
            <a:picLocks noChangeAspect="1"/>
          </p:cNvPicPr>
          <p:nvPr/>
        </p:nvPicPr>
        <p:blipFill>
          <a:blip r:embed="rId4"/>
          <a:stretch>
            <a:fillRect/>
          </a:stretch>
        </p:blipFill>
        <p:spPr>
          <a:xfrm>
            <a:off x="4169863" y="3157146"/>
            <a:ext cx="4423585" cy="557392"/>
          </a:xfrm>
          <a:prstGeom prst="rect">
            <a:avLst/>
          </a:prstGeom>
        </p:spPr>
      </p:pic>
      <p:pic>
        <p:nvPicPr>
          <p:cNvPr id="42" name="图片 41">
            <a:extLst>
              <a:ext uri="{FF2B5EF4-FFF2-40B4-BE49-F238E27FC236}">
                <a16:creationId xmlns:a16="http://schemas.microsoft.com/office/drawing/2014/main" id="{36F58AB6-E825-4FC2-B41D-B146417B1AE2}"/>
              </a:ext>
            </a:extLst>
          </p:cNvPr>
          <p:cNvPicPr>
            <a:picLocks noChangeAspect="1"/>
          </p:cNvPicPr>
          <p:nvPr/>
        </p:nvPicPr>
        <p:blipFill>
          <a:blip r:embed="rId5"/>
          <a:stretch>
            <a:fillRect/>
          </a:stretch>
        </p:blipFill>
        <p:spPr>
          <a:xfrm>
            <a:off x="1554927" y="4318076"/>
            <a:ext cx="3363092" cy="557392"/>
          </a:xfrm>
          <a:prstGeom prst="rect">
            <a:avLst/>
          </a:prstGeom>
        </p:spPr>
      </p:pic>
      <p:sp>
        <p:nvSpPr>
          <p:cNvPr id="43" name="箭头: 左右 42">
            <a:extLst>
              <a:ext uri="{FF2B5EF4-FFF2-40B4-BE49-F238E27FC236}">
                <a16:creationId xmlns:a16="http://schemas.microsoft.com/office/drawing/2014/main" id="{F1A54E98-2260-4031-9CE2-D714FC1F8993}"/>
              </a:ext>
            </a:extLst>
          </p:cNvPr>
          <p:cNvSpPr/>
          <p:nvPr/>
        </p:nvSpPr>
        <p:spPr bwMode="auto">
          <a:xfrm>
            <a:off x="5097814" y="4318076"/>
            <a:ext cx="1077653" cy="484632"/>
          </a:xfrm>
          <a:prstGeom prst="lef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pic>
        <p:nvPicPr>
          <p:cNvPr id="44" name="图片 43">
            <a:extLst>
              <a:ext uri="{FF2B5EF4-FFF2-40B4-BE49-F238E27FC236}">
                <a16:creationId xmlns:a16="http://schemas.microsoft.com/office/drawing/2014/main" id="{CE3A7BD8-93C9-44E9-B3A9-80C6CDA69BAE}"/>
              </a:ext>
            </a:extLst>
          </p:cNvPr>
          <p:cNvPicPr>
            <a:picLocks noChangeAspect="1"/>
          </p:cNvPicPr>
          <p:nvPr/>
        </p:nvPicPr>
        <p:blipFill>
          <a:blip r:embed="rId6"/>
          <a:stretch>
            <a:fillRect/>
          </a:stretch>
        </p:blipFill>
        <p:spPr>
          <a:xfrm>
            <a:off x="9371833" y="4378893"/>
            <a:ext cx="2492217" cy="496575"/>
          </a:xfrm>
          <a:prstGeom prst="rect">
            <a:avLst/>
          </a:prstGeom>
        </p:spPr>
      </p:pic>
      <p:sp>
        <p:nvSpPr>
          <p:cNvPr id="45" name="文本框 44">
            <a:extLst>
              <a:ext uri="{FF2B5EF4-FFF2-40B4-BE49-F238E27FC236}">
                <a16:creationId xmlns:a16="http://schemas.microsoft.com/office/drawing/2014/main" id="{7A1D4F81-7D20-4ED6-9CDB-5CA423EC20E9}"/>
              </a:ext>
            </a:extLst>
          </p:cNvPr>
          <p:cNvSpPr txBox="1"/>
          <p:nvPr/>
        </p:nvSpPr>
        <p:spPr>
          <a:xfrm>
            <a:off x="4216652" y="4345113"/>
            <a:ext cx="45719" cy="276999"/>
          </a:xfrm>
          <a:prstGeom prst="rect">
            <a:avLst/>
          </a:prstGeom>
          <a:noFill/>
        </p:spPr>
        <p:txBody>
          <a:bodyPr wrap="square" lIns="0" tIns="0" rIns="0" bIns="0" rtlCol="0">
            <a:spAutoFit/>
          </a:bodyPr>
          <a:lstStyle/>
          <a:p>
            <a:endParaRPr lang="zh-CN" altLang="en-US" dirty="0">
              <a:latin typeface="Arial" panose="020B0604020202020204" pitchFamily="34" charset="0"/>
              <a:cs typeface="Arial" panose="020B0604020202020204" pitchFamily="34" charset="0"/>
            </a:endParaRPr>
          </a:p>
        </p:txBody>
      </p:sp>
      <p:graphicFrame>
        <p:nvGraphicFramePr>
          <p:cNvPr id="46" name="对象 45">
            <a:extLst>
              <a:ext uri="{FF2B5EF4-FFF2-40B4-BE49-F238E27FC236}">
                <a16:creationId xmlns:a16="http://schemas.microsoft.com/office/drawing/2014/main" id="{D38B3E4B-A5A9-4416-9A4E-67A786261C09}"/>
              </a:ext>
            </a:extLst>
          </p:cNvPr>
          <p:cNvGraphicFramePr>
            <a:graphicFrameLocks noChangeAspect="1"/>
          </p:cNvGraphicFramePr>
          <p:nvPr/>
        </p:nvGraphicFramePr>
        <p:xfrm>
          <a:off x="6355263" y="4378893"/>
          <a:ext cx="2865127" cy="496575"/>
        </p:xfrm>
        <a:graphic>
          <a:graphicData uri="http://schemas.openxmlformats.org/presentationml/2006/ole">
            <mc:AlternateContent xmlns:mc="http://schemas.openxmlformats.org/markup-compatibility/2006">
              <mc:Choice xmlns:v="urn:schemas-microsoft-com:vml" Requires="v">
                <p:oleObj spid="_x0000_s4103" name="Equation" r:id="rId7" imgW="1346040" imgH="317160" progId="Equation.DSMT4">
                  <p:embed/>
                </p:oleObj>
              </mc:Choice>
              <mc:Fallback>
                <p:oleObj name="Equation" r:id="rId7" imgW="1346040" imgH="317160" progId="Equation.DSMT4">
                  <p:embed/>
                  <p:pic>
                    <p:nvPicPr>
                      <p:cNvPr id="46" name="对象 45">
                        <a:extLst>
                          <a:ext uri="{FF2B5EF4-FFF2-40B4-BE49-F238E27FC236}">
                            <a16:creationId xmlns:a16="http://schemas.microsoft.com/office/drawing/2014/main" id="{D38B3E4B-A5A9-4416-9A4E-67A786261C09}"/>
                          </a:ext>
                        </a:extLst>
                      </p:cNvPr>
                      <p:cNvPicPr/>
                      <p:nvPr/>
                    </p:nvPicPr>
                    <p:blipFill>
                      <a:blip r:embed="rId8"/>
                      <a:stretch>
                        <a:fillRect/>
                      </a:stretch>
                    </p:blipFill>
                    <p:spPr>
                      <a:xfrm>
                        <a:off x="6355263" y="4378893"/>
                        <a:ext cx="2865127" cy="496575"/>
                      </a:xfrm>
                      <a:prstGeom prst="rect">
                        <a:avLst/>
                      </a:prstGeom>
                    </p:spPr>
                  </p:pic>
                </p:oleObj>
              </mc:Fallback>
            </mc:AlternateContent>
          </a:graphicData>
        </a:graphic>
      </p:graphicFrame>
      <p:sp>
        <p:nvSpPr>
          <p:cNvPr id="47" name="矩形 46">
            <a:extLst>
              <a:ext uri="{FF2B5EF4-FFF2-40B4-BE49-F238E27FC236}">
                <a16:creationId xmlns:a16="http://schemas.microsoft.com/office/drawing/2014/main" id="{E0D4419F-79A1-46EE-8E92-64EF795D566B}"/>
              </a:ext>
            </a:extLst>
          </p:cNvPr>
          <p:cNvSpPr/>
          <p:nvPr/>
        </p:nvSpPr>
        <p:spPr>
          <a:xfrm>
            <a:off x="451414" y="5418081"/>
            <a:ext cx="11618825" cy="369332"/>
          </a:xfrm>
          <a:prstGeom prst="rect">
            <a:avLst/>
          </a:prstGeom>
        </p:spPr>
        <p:txBody>
          <a:bodyPr wrap="square">
            <a:spAutoFit/>
          </a:bodyPr>
          <a:lstStyle/>
          <a:p>
            <a:r>
              <a:rPr lang="en-US" altLang="zh-CN" dirty="0" err="1">
                <a:latin typeface="Arial" panose="020B0604020202020204" pitchFamily="34" charset="0"/>
                <a:cs typeface="Arial" panose="020B0604020202020204" pitchFamily="34" charset="0"/>
              </a:rPr>
              <a:t>CVaR</a:t>
            </a:r>
            <a:r>
              <a:rPr lang="en-US" altLang="zh-CN" dirty="0">
                <a:latin typeface="Arial" panose="020B0604020202020204" pitchFamily="34" charset="0"/>
                <a:cs typeface="Arial" panose="020B0604020202020204" pitchFamily="34" charset="0"/>
              </a:rPr>
              <a:t> accounts for losses exceeding </a:t>
            </a:r>
            <a:r>
              <a:rPr lang="en-US" altLang="zh-CN" dirty="0" err="1">
                <a:latin typeface="Arial" panose="020B0604020202020204" pitchFamily="34" charset="0"/>
                <a:cs typeface="Arial" panose="020B0604020202020204" pitchFamily="34" charset="0"/>
              </a:rPr>
              <a:t>VaR.</a:t>
            </a:r>
            <a:r>
              <a:rPr lang="en-US" altLang="zh-CN" dirty="0">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So when </a:t>
            </a:r>
            <a:r>
              <a:rPr kumimoji="1" lang="en-US" altLang="zh-CN" dirty="0" err="1">
                <a:solidFill>
                  <a:srgbClr val="FF0000"/>
                </a:solidFill>
                <a:latin typeface="Arial" panose="020B0604020202020204" pitchFamily="34" charset="0"/>
                <a:cs typeface="Arial" panose="020B0604020202020204" pitchFamily="34" charset="0"/>
              </a:rPr>
              <a:t>CVaR</a:t>
            </a:r>
            <a:r>
              <a:rPr kumimoji="1" lang="en-US" altLang="zh-CN" dirty="0">
                <a:solidFill>
                  <a:srgbClr val="FF0000"/>
                </a:solidFill>
                <a:latin typeface="Arial" panose="020B0604020202020204" pitchFamily="34" charset="0"/>
                <a:cs typeface="Arial" panose="020B0604020202020204" pitchFamily="34" charset="0"/>
              </a:rPr>
              <a:t> is considering, </a:t>
            </a:r>
            <a:r>
              <a:rPr kumimoji="1" lang="en-US" altLang="zh-CN" dirty="0" err="1">
                <a:solidFill>
                  <a:srgbClr val="FF0000"/>
                </a:solidFill>
                <a:latin typeface="Arial" panose="020B0604020202020204" pitchFamily="34" charset="0"/>
                <a:cs typeface="Arial" panose="020B0604020202020204" pitchFamily="34" charset="0"/>
              </a:rPr>
              <a:t>VaR</a:t>
            </a:r>
            <a:r>
              <a:rPr kumimoji="1" lang="en-US" altLang="zh-CN" dirty="0">
                <a:solidFill>
                  <a:srgbClr val="FF0000"/>
                </a:solidFill>
                <a:latin typeface="Arial" panose="020B0604020202020204" pitchFamily="34" charset="0"/>
                <a:cs typeface="Arial" panose="020B0604020202020204" pitchFamily="34" charset="0"/>
              </a:rPr>
              <a:t> can be ignored</a:t>
            </a:r>
            <a:endParaRPr lang="en-US" altLang="zh-CN" dirty="0">
              <a:solidFill>
                <a:srgbClr val="FF0000"/>
              </a:solidFill>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11B67537-6466-4429-8BDE-29A31C2D4F5E}"/>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787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46</a:t>
            </a:fld>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451414" y="957321"/>
            <a:ext cx="11412636"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Chance constrained programs</a:t>
            </a:r>
          </a:p>
        </p:txBody>
      </p:sp>
      <p:pic>
        <p:nvPicPr>
          <p:cNvPr id="48" name="图片 47">
            <a:extLst>
              <a:ext uri="{FF2B5EF4-FFF2-40B4-BE49-F238E27FC236}">
                <a16:creationId xmlns:a16="http://schemas.microsoft.com/office/drawing/2014/main" id="{67800A85-3DF0-4DE8-AFA5-E5A438F5FE26}"/>
              </a:ext>
            </a:extLst>
          </p:cNvPr>
          <p:cNvPicPr>
            <a:picLocks noChangeAspect="1"/>
          </p:cNvPicPr>
          <p:nvPr/>
        </p:nvPicPr>
        <p:blipFill>
          <a:blip r:embed="rId3"/>
          <a:stretch>
            <a:fillRect/>
          </a:stretch>
        </p:blipFill>
        <p:spPr>
          <a:xfrm>
            <a:off x="3077947" y="2325152"/>
            <a:ext cx="5400030" cy="1386738"/>
          </a:xfrm>
          <a:prstGeom prst="rect">
            <a:avLst/>
          </a:prstGeom>
        </p:spPr>
      </p:pic>
      <p:sp>
        <p:nvSpPr>
          <p:cNvPr id="49" name="矩形 48">
            <a:extLst>
              <a:ext uri="{FF2B5EF4-FFF2-40B4-BE49-F238E27FC236}">
                <a16:creationId xmlns:a16="http://schemas.microsoft.com/office/drawing/2014/main" id="{45703607-F203-40DE-ADB3-D06758FB8AD5}"/>
              </a:ext>
            </a:extLst>
          </p:cNvPr>
          <p:cNvSpPr/>
          <p:nvPr/>
        </p:nvSpPr>
        <p:spPr>
          <a:xfrm>
            <a:off x="444632" y="1594078"/>
            <a:ext cx="11404180" cy="707886"/>
          </a:xfrm>
          <a:prstGeom prst="rect">
            <a:avLst/>
          </a:prstGeom>
        </p:spPr>
        <p:txBody>
          <a:bodyPr wrap="square">
            <a:spAutoFit/>
          </a:bodyPr>
          <a:lstStyle/>
          <a:p>
            <a:r>
              <a:rPr lang="en-US" altLang="zh-CN" sz="2000" dirty="0">
                <a:latin typeface="Arial" panose="020B0604020202020204" pitchFamily="34" charset="0"/>
                <a:cs typeface="Arial" panose="020B0604020202020204" pitchFamily="34" charset="0"/>
              </a:rPr>
              <a:t>It is known that </a:t>
            </a:r>
            <a:r>
              <a:rPr lang="en-US" altLang="zh-CN" sz="2000" b="1" dirty="0" err="1">
                <a:solidFill>
                  <a:srgbClr val="FF0000"/>
                </a:solidFill>
                <a:latin typeface="Arial" panose="020B0604020202020204" pitchFamily="34" charset="0"/>
                <a:cs typeface="Arial" panose="020B0604020202020204" pitchFamily="34" charset="0"/>
              </a:rPr>
              <a:t>distributionally</a:t>
            </a:r>
            <a:r>
              <a:rPr lang="en-US" altLang="zh-CN" sz="2000" b="1" dirty="0">
                <a:solidFill>
                  <a:srgbClr val="FF0000"/>
                </a:solidFill>
                <a:latin typeface="Arial" panose="020B0604020202020204" pitchFamily="34" charset="0"/>
                <a:cs typeface="Arial" panose="020B0604020202020204" pitchFamily="34" charset="0"/>
              </a:rPr>
              <a:t> robust chance constraints </a:t>
            </a:r>
            <a:r>
              <a:rPr lang="en-US" altLang="zh-CN" sz="2000" dirty="0">
                <a:latin typeface="Arial" panose="020B0604020202020204" pitchFamily="34" charset="0"/>
                <a:cs typeface="Arial" panose="020B0604020202020204" pitchFamily="34" charset="0"/>
              </a:rPr>
              <a:t>can be conservatively approximated by </a:t>
            </a:r>
            <a:r>
              <a:rPr lang="en-US" altLang="zh-CN" sz="2000" dirty="0">
                <a:solidFill>
                  <a:srgbClr val="FF0000"/>
                </a:solidFill>
                <a:latin typeface="Arial" panose="020B0604020202020204" pitchFamily="34" charset="0"/>
                <a:cs typeface="Arial" panose="020B0604020202020204" pitchFamily="34" charset="0"/>
              </a:rPr>
              <a:t>Worst-Case Conditional Value-at-Risk (</a:t>
            </a:r>
            <a:r>
              <a:rPr lang="en-US" altLang="zh-CN" sz="2000" dirty="0" err="1">
                <a:solidFill>
                  <a:srgbClr val="FF0000"/>
                </a:solidFill>
                <a:latin typeface="Arial" panose="020B0604020202020204" pitchFamily="34" charset="0"/>
                <a:cs typeface="Arial" panose="020B0604020202020204" pitchFamily="34" charset="0"/>
              </a:rPr>
              <a:t>CVaR</a:t>
            </a:r>
            <a:r>
              <a:rPr lang="en-US" altLang="zh-CN" sz="2000" dirty="0">
                <a:solidFill>
                  <a:srgbClr val="FF0000"/>
                </a:solidFill>
                <a:latin typeface="Arial" panose="020B0604020202020204" pitchFamily="34" charset="0"/>
                <a:cs typeface="Arial" panose="020B0604020202020204" pitchFamily="34" charset="0"/>
              </a:rPr>
              <a:t>) constraints</a:t>
            </a:r>
            <a:r>
              <a:rPr lang="en-US" altLang="zh-CN" sz="2000" dirty="0">
                <a:latin typeface="Arial" panose="020B0604020202020204" pitchFamily="34" charset="0"/>
                <a:cs typeface="Arial" panose="020B0604020202020204" pitchFamily="34" charset="0"/>
              </a:rPr>
              <a:t>.</a:t>
            </a:r>
            <a:endParaRPr lang="zh-CN" altLang="en-US" sz="2000" dirty="0">
              <a:latin typeface="Arial" panose="020B0604020202020204" pitchFamily="34" charset="0"/>
              <a:cs typeface="Arial" panose="020B0604020202020204" pitchFamily="34" charset="0"/>
            </a:endParaRPr>
          </a:p>
        </p:txBody>
      </p:sp>
      <p:pic>
        <p:nvPicPr>
          <p:cNvPr id="50" name="图片 49">
            <a:extLst>
              <a:ext uri="{FF2B5EF4-FFF2-40B4-BE49-F238E27FC236}">
                <a16:creationId xmlns:a16="http://schemas.microsoft.com/office/drawing/2014/main" id="{0C127EA3-4E23-4AFB-9BAF-235AA1236BAD}"/>
              </a:ext>
            </a:extLst>
          </p:cNvPr>
          <p:cNvPicPr>
            <a:picLocks noChangeAspect="1"/>
          </p:cNvPicPr>
          <p:nvPr/>
        </p:nvPicPr>
        <p:blipFill>
          <a:blip r:embed="rId4"/>
          <a:stretch>
            <a:fillRect/>
          </a:stretch>
        </p:blipFill>
        <p:spPr>
          <a:xfrm>
            <a:off x="3176023" y="4045301"/>
            <a:ext cx="4933950" cy="790575"/>
          </a:xfrm>
          <a:prstGeom prst="rect">
            <a:avLst/>
          </a:prstGeom>
        </p:spPr>
      </p:pic>
      <p:pic>
        <p:nvPicPr>
          <p:cNvPr id="51" name="图片 50">
            <a:extLst>
              <a:ext uri="{FF2B5EF4-FFF2-40B4-BE49-F238E27FC236}">
                <a16:creationId xmlns:a16="http://schemas.microsoft.com/office/drawing/2014/main" id="{D8CC3A59-83F8-4907-A9EE-3A6BD8737320}"/>
              </a:ext>
            </a:extLst>
          </p:cNvPr>
          <p:cNvPicPr>
            <a:picLocks noChangeAspect="1"/>
          </p:cNvPicPr>
          <p:nvPr/>
        </p:nvPicPr>
        <p:blipFill>
          <a:blip r:embed="rId5"/>
          <a:stretch>
            <a:fillRect/>
          </a:stretch>
        </p:blipFill>
        <p:spPr>
          <a:xfrm>
            <a:off x="3104587" y="4774518"/>
            <a:ext cx="5076825" cy="476250"/>
          </a:xfrm>
          <a:prstGeom prst="rect">
            <a:avLst/>
          </a:prstGeom>
        </p:spPr>
      </p:pic>
      <p:sp>
        <p:nvSpPr>
          <p:cNvPr id="52" name="箭头: 下 51">
            <a:extLst>
              <a:ext uri="{FF2B5EF4-FFF2-40B4-BE49-F238E27FC236}">
                <a16:creationId xmlns:a16="http://schemas.microsoft.com/office/drawing/2014/main" id="{BEEAA307-12A0-4F36-A665-38955E16DC1B}"/>
              </a:ext>
            </a:extLst>
          </p:cNvPr>
          <p:cNvSpPr/>
          <p:nvPr/>
        </p:nvSpPr>
        <p:spPr bwMode="auto">
          <a:xfrm rot="16200000">
            <a:off x="1896398" y="4424359"/>
            <a:ext cx="484632" cy="50405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53" name="箭头: 下 52">
            <a:extLst>
              <a:ext uri="{FF2B5EF4-FFF2-40B4-BE49-F238E27FC236}">
                <a16:creationId xmlns:a16="http://schemas.microsoft.com/office/drawing/2014/main" id="{5B92323F-4581-4D3E-9209-4AE82D9D1591}"/>
              </a:ext>
            </a:extLst>
          </p:cNvPr>
          <p:cNvSpPr/>
          <p:nvPr/>
        </p:nvSpPr>
        <p:spPr bwMode="auto">
          <a:xfrm rot="16200000">
            <a:off x="1857009" y="5648651"/>
            <a:ext cx="484632" cy="50405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54" name="矩形 53">
                <a:extLst>
                  <a:ext uri="{FF2B5EF4-FFF2-40B4-BE49-F238E27FC236}">
                    <a16:creationId xmlns:a16="http://schemas.microsoft.com/office/drawing/2014/main" id="{232A3EA1-A012-43A6-8F47-D2C13DD39772}"/>
                  </a:ext>
                </a:extLst>
              </p:cNvPr>
              <p:cNvSpPr/>
              <p:nvPr/>
            </p:nvSpPr>
            <p:spPr>
              <a:xfrm>
                <a:off x="8706714" y="3428315"/>
                <a:ext cx="3217196" cy="1754326"/>
              </a:xfrm>
              <a:prstGeom prst="rect">
                <a:avLst/>
              </a:prstGeom>
              <a:solidFill>
                <a:schemeClr val="accent5">
                  <a:lumMod val="20000"/>
                  <a:lumOff val="80000"/>
                </a:schemeClr>
              </a:solidFill>
              <a:ln>
                <a:solidFill>
                  <a:schemeClr val="tx1"/>
                </a:solidFill>
              </a:ln>
            </p:spPr>
            <p:txBody>
              <a:bodyPr wrap="square">
                <a:spAutoFit/>
              </a:bodyPr>
              <a:lstStyle/>
              <a:p>
                <a:pPr algn="just"/>
                <a:r>
                  <a:rPr lang="en-US" altLang="zh-CN" dirty="0">
                    <a:latin typeface="Arial" panose="020B0604020202020204" pitchFamily="34" charset="0"/>
                    <a:cs typeface="Arial" panose="020B0604020202020204" pitchFamily="34" charset="0"/>
                  </a:rPr>
                  <a:t>The </a:t>
                </a:r>
                <a:r>
                  <a:rPr lang="en-US" altLang="zh-CN" i="1" dirty="0">
                    <a:solidFill>
                      <a:srgbClr val="FF0000"/>
                    </a:solidFill>
                    <a:latin typeface="Arial" panose="020B0604020202020204" pitchFamily="34" charset="0"/>
                    <a:cs typeface="Arial" panose="020B0604020202020204" pitchFamily="34" charset="0"/>
                  </a:rPr>
                  <a:t>chance constraint </a:t>
                </a:r>
                <a:r>
                  <a:rPr lang="en-US" altLang="zh-CN" dirty="0">
                    <a:latin typeface="Arial" panose="020B0604020202020204" pitchFamily="34" charset="0"/>
                    <a:cs typeface="Arial" panose="020B0604020202020204" pitchFamily="34" charset="0"/>
                  </a:rPr>
                  <a:t>requires a set of </a:t>
                </a:r>
                <a14:m>
                  <m:oMath xmlns:m="http://schemas.openxmlformats.org/officeDocument/2006/math">
                    <m:r>
                      <a:rPr lang="en-US" altLang="zh-CN" i="1" dirty="0" smtClean="0">
                        <a:latin typeface="Cambria Math" panose="02040503050406030204" pitchFamily="18" charset="0"/>
                      </a:rPr>
                      <m:t>𝑚</m:t>
                    </m:r>
                  </m:oMath>
                </a14:m>
                <a:r>
                  <a:rPr lang="en-US" altLang="zh-CN" i="1" dirty="0">
                    <a:latin typeface="Arial" panose="020B0604020202020204" pitchFamily="34" charset="0"/>
                    <a:cs typeface="Arial" panose="020B0604020202020204" pitchFamily="34" charset="0"/>
                  </a:rPr>
                  <a:t> </a:t>
                </a:r>
                <a:r>
                  <a:rPr lang="en-US" altLang="zh-CN" dirty="0">
                    <a:solidFill>
                      <a:srgbClr val="FF0000"/>
                    </a:solidFill>
                    <a:latin typeface="Arial" panose="020B0604020202020204" pitchFamily="34" charset="0"/>
                    <a:cs typeface="Arial" panose="020B0604020202020204" pitchFamily="34" charset="0"/>
                  </a:rPr>
                  <a:t>uncertainty-affected inequalities </a:t>
                </a:r>
                <a:r>
                  <a:rPr lang="en-US" altLang="zh-CN" dirty="0">
                    <a:latin typeface="Arial" panose="020B0604020202020204" pitchFamily="34" charset="0"/>
                    <a:cs typeface="Arial" panose="020B0604020202020204" pitchFamily="34" charset="0"/>
                  </a:rPr>
                  <a:t>to be jointly satisfied with a probability of at least </a:t>
                </a:r>
                <a14:m>
                  <m:oMath xmlns:m="http://schemas.openxmlformats.org/officeDocument/2006/math">
                    <m:r>
                      <a:rPr lang="en-US" altLang="zh-CN" i="1" dirty="0" smtClean="0">
                        <a:latin typeface="Cambria Math" panose="02040503050406030204" pitchFamily="18" charset="0"/>
                      </a:rPr>
                      <m:t>1−</m:t>
                    </m:r>
                    <m:r>
                      <a:rPr lang="zh-CN" altLang="en-US" i="1" dirty="0" smtClean="0">
                        <a:latin typeface="Cambria Math" panose="02040503050406030204" pitchFamily="18" charset="0"/>
                      </a:rPr>
                      <m:t>𝜖</m:t>
                    </m:r>
                    <m:r>
                      <a:rPr lang="en-US" altLang="zh-CN" b="0" i="1" smtClean="0">
                        <a:latin typeface="Cambria Math" panose="02040503050406030204" pitchFamily="18" charset="0"/>
                      </a:rPr>
                      <m:t>.</m:t>
                    </m:r>
                  </m:oMath>
                </a14:m>
                <a:endParaRPr lang="en-US" altLang="zh-CN" dirty="0">
                  <a:latin typeface="Arial" panose="020B0604020202020204" pitchFamily="34" charset="0"/>
                  <a:cs typeface="Arial" panose="020B0604020202020204" pitchFamily="34" charset="0"/>
                </a:endParaRPr>
              </a:p>
            </p:txBody>
          </p:sp>
        </mc:Choice>
        <mc:Fallback xmlns="">
          <p:sp>
            <p:nvSpPr>
              <p:cNvPr id="54" name="矩形 53">
                <a:extLst>
                  <a:ext uri="{FF2B5EF4-FFF2-40B4-BE49-F238E27FC236}">
                    <a16:creationId xmlns:a16="http://schemas.microsoft.com/office/drawing/2014/main" id="{232A3EA1-A012-43A6-8F47-D2C13DD39772}"/>
                  </a:ext>
                </a:extLst>
              </p:cNvPr>
              <p:cNvSpPr>
                <a:spLocks noRot="1" noChangeAspect="1" noMove="1" noResize="1" noEditPoints="1" noAdjustHandles="1" noChangeArrowheads="1" noChangeShapeType="1" noTextEdit="1"/>
              </p:cNvSpPr>
              <p:nvPr/>
            </p:nvSpPr>
            <p:spPr>
              <a:xfrm>
                <a:off x="8706714" y="3428315"/>
                <a:ext cx="3217196" cy="1754326"/>
              </a:xfrm>
              <a:prstGeom prst="rect">
                <a:avLst/>
              </a:prstGeom>
              <a:blipFill>
                <a:blip r:embed="rId6"/>
                <a:stretch>
                  <a:fillRect l="-1321" t="-1379" r="-1509" b="-4138"/>
                </a:stretch>
              </a:blipFill>
              <a:ln>
                <a:solidFill>
                  <a:schemeClr val="tx1"/>
                </a:solidFill>
              </a:ln>
            </p:spPr>
            <p:txBody>
              <a:bodyPr/>
              <a:lstStyle/>
              <a:p>
                <a:r>
                  <a:rPr lang="zh-CN" altLang="en-US">
                    <a:noFill/>
                  </a:rPr>
                  <a:t> </a:t>
                </a:r>
              </a:p>
            </p:txBody>
          </p:sp>
        </mc:Fallback>
      </mc:AlternateContent>
      <p:pic>
        <p:nvPicPr>
          <p:cNvPr id="55" name="图片 54">
            <a:extLst>
              <a:ext uri="{FF2B5EF4-FFF2-40B4-BE49-F238E27FC236}">
                <a16:creationId xmlns:a16="http://schemas.microsoft.com/office/drawing/2014/main" id="{F03D10CF-3222-47AC-A1F3-CDFF7B4DD4AC}"/>
              </a:ext>
            </a:extLst>
          </p:cNvPr>
          <p:cNvPicPr>
            <a:picLocks noChangeAspect="1"/>
          </p:cNvPicPr>
          <p:nvPr/>
        </p:nvPicPr>
        <p:blipFill>
          <a:blip r:embed="rId7"/>
          <a:stretch>
            <a:fillRect/>
          </a:stretch>
        </p:blipFill>
        <p:spPr>
          <a:xfrm>
            <a:off x="3333186" y="5788557"/>
            <a:ext cx="4619625" cy="447675"/>
          </a:xfrm>
          <a:prstGeom prst="rect">
            <a:avLst/>
          </a:prstGeom>
        </p:spPr>
      </p:pic>
      <mc:AlternateContent xmlns:mc="http://schemas.openxmlformats.org/markup-compatibility/2006" xmlns:a14="http://schemas.microsoft.com/office/drawing/2010/main">
        <mc:Choice Requires="a14">
          <p:sp>
            <p:nvSpPr>
              <p:cNvPr id="56" name="矩形 55">
                <a:extLst>
                  <a:ext uri="{FF2B5EF4-FFF2-40B4-BE49-F238E27FC236}">
                    <a16:creationId xmlns:a16="http://schemas.microsoft.com/office/drawing/2014/main" id="{70B7D368-E998-44E2-8EEC-94DB25E54967}"/>
                  </a:ext>
                </a:extLst>
              </p:cNvPr>
              <p:cNvSpPr/>
              <p:nvPr/>
            </p:nvSpPr>
            <p:spPr>
              <a:xfrm>
                <a:off x="8646852" y="2339677"/>
                <a:ext cx="3217197" cy="646331"/>
              </a:xfrm>
              <a:prstGeom prst="rect">
                <a:avLst/>
              </a:prstGeom>
              <a:solidFill>
                <a:schemeClr val="accent5">
                  <a:lumMod val="20000"/>
                  <a:lumOff val="80000"/>
                </a:schemeClr>
              </a:solidFill>
              <a:ln>
                <a:solidFill>
                  <a:schemeClr val="tx1"/>
                </a:solidFill>
              </a:ln>
            </p:spPr>
            <p:txBody>
              <a:bodyPr wrap="square">
                <a:spAutoFit/>
              </a:bodyPr>
              <a:lstStyle/>
              <a:p>
                <a14:m>
                  <m:oMath xmlns:m="http://schemas.openxmlformats.org/officeDocument/2006/math">
                    <m:r>
                      <a:rPr lang="en-US" altLang="zh-CN" b="1" i="1" dirty="0" smtClean="0">
                        <a:latin typeface="Cambria Math" panose="02040503050406030204" pitchFamily="18" charset="0"/>
                      </a:rPr>
                      <m:t>𝒙</m:t>
                    </m:r>
                  </m:oMath>
                </a14:m>
                <a:r>
                  <a:rPr lang="en-US" altLang="zh-CN" b="1" i="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is the </a:t>
                </a:r>
                <a:r>
                  <a:rPr lang="en-US" altLang="zh-CN" dirty="0">
                    <a:solidFill>
                      <a:srgbClr val="FF0000"/>
                    </a:solidFill>
                    <a:latin typeface="Arial" panose="020B0604020202020204" pitchFamily="34" charset="0"/>
                    <a:cs typeface="Arial" panose="020B0604020202020204" pitchFamily="34" charset="0"/>
                  </a:rPr>
                  <a:t>decision vector </a:t>
                </a:r>
                <a:r>
                  <a:rPr lang="en-US" altLang="zh-CN" dirty="0">
                    <a:latin typeface="Arial" panose="020B0604020202020204" pitchFamily="34" charset="0"/>
                    <a:cs typeface="Arial" panose="020B0604020202020204" pitchFamily="34" charset="0"/>
                  </a:rPr>
                  <a:t>and </a:t>
                </a:r>
                <a:r>
                  <a:rPr lang="en-US" altLang="zh-CN" b="1" i="1" dirty="0">
                    <a:latin typeface="Arial" panose="020B0604020202020204" pitchFamily="34" charset="0"/>
                    <a:cs typeface="Arial" panose="020B0604020202020204" pitchFamily="34" charset="0"/>
                  </a:rPr>
                  <a:t>c </a:t>
                </a:r>
                <a:r>
                  <a:rPr lang="en-US" altLang="zh-CN" dirty="0">
                    <a:latin typeface="Arial" panose="020B0604020202020204" pitchFamily="34" charset="0"/>
                    <a:cs typeface="Arial" panose="020B0604020202020204" pitchFamily="34" charset="0"/>
                  </a:rPr>
                  <a:t>is a </a:t>
                </a:r>
                <a:r>
                  <a:rPr lang="en-US" altLang="zh-CN" dirty="0">
                    <a:solidFill>
                      <a:srgbClr val="FF0000"/>
                    </a:solidFill>
                    <a:latin typeface="Arial" panose="020B0604020202020204" pitchFamily="34" charset="0"/>
                    <a:cs typeface="Arial" panose="020B0604020202020204" pitchFamily="34" charset="0"/>
                  </a:rPr>
                  <a:t>cost vector</a:t>
                </a:r>
                <a:endParaRPr lang="zh-CN" altLang="en-US" dirty="0">
                  <a:solidFill>
                    <a:srgbClr val="FF0000"/>
                  </a:solidFill>
                  <a:latin typeface="Arial" panose="020B0604020202020204" pitchFamily="34" charset="0"/>
                  <a:cs typeface="Arial" panose="020B0604020202020204" pitchFamily="34" charset="0"/>
                </a:endParaRPr>
              </a:p>
            </p:txBody>
          </p:sp>
        </mc:Choice>
        <mc:Fallback xmlns="">
          <p:sp>
            <p:nvSpPr>
              <p:cNvPr id="56" name="矩形 55">
                <a:extLst>
                  <a:ext uri="{FF2B5EF4-FFF2-40B4-BE49-F238E27FC236}">
                    <a16:creationId xmlns:a16="http://schemas.microsoft.com/office/drawing/2014/main" id="{70B7D368-E998-44E2-8EEC-94DB25E54967}"/>
                  </a:ext>
                </a:extLst>
              </p:cNvPr>
              <p:cNvSpPr>
                <a:spLocks noRot="1" noChangeAspect="1" noMove="1" noResize="1" noEditPoints="1" noAdjustHandles="1" noChangeArrowheads="1" noChangeShapeType="1" noTextEdit="1"/>
              </p:cNvSpPr>
              <p:nvPr/>
            </p:nvSpPr>
            <p:spPr>
              <a:xfrm>
                <a:off x="8646852" y="2339677"/>
                <a:ext cx="3217197" cy="646331"/>
              </a:xfrm>
              <a:prstGeom prst="rect">
                <a:avLst/>
              </a:prstGeom>
              <a:blipFill>
                <a:blip r:embed="rId8"/>
                <a:stretch>
                  <a:fillRect l="-1321" t="-4630" r="-1321" b="-12963"/>
                </a:stretch>
              </a:blipFill>
              <a:ln>
                <a:solidFill>
                  <a:schemeClr val="tx1"/>
                </a:solidFill>
              </a:ln>
            </p:spPr>
            <p:txBody>
              <a:bodyPr/>
              <a:lstStyle/>
              <a:p>
                <a:r>
                  <a:rPr lang="zh-CN" altLang="en-US">
                    <a:noFill/>
                  </a:rPr>
                  <a:t> </a:t>
                </a:r>
              </a:p>
            </p:txBody>
          </p:sp>
        </mc:Fallback>
      </mc:AlternateContent>
      <p:cxnSp>
        <p:nvCxnSpPr>
          <p:cNvPr id="57" name="直接箭头连接符 56">
            <a:extLst>
              <a:ext uri="{FF2B5EF4-FFF2-40B4-BE49-F238E27FC236}">
                <a16:creationId xmlns:a16="http://schemas.microsoft.com/office/drawing/2014/main" id="{8702B0E4-CD54-44F1-886A-EB1BB32D7DCF}"/>
              </a:ext>
            </a:extLst>
          </p:cNvPr>
          <p:cNvCxnSpPr>
            <a:cxnSpLocks/>
          </p:cNvCxnSpPr>
          <p:nvPr/>
        </p:nvCxnSpPr>
        <p:spPr bwMode="auto">
          <a:xfrm flipH="1">
            <a:off x="5623678" y="2566060"/>
            <a:ext cx="2755624" cy="1"/>
          </a:xfrm>
          <a:prstGeom prst="straightConnector1">
            <a:avLst/>
          </a:prstGeom>
          <a:ln w="28575">
            <a:headEnd type="none" w="med" len="med"/>
            <a:tailEnd type="triangle"/>
          </a:ln>
        </p:spPr>
        <p:style>
          <a:lnRef idx="1">
            <a:schemeClr val="accent6"/>
          </a:lnRef>
          <a:fillRef idx="0">
            <a:schemeClr val="accent6"/>
          </a:fillRef>
          <a:effectRef idx="0">
            <a:schemeClr val="accent6"/>
          </a:effectRef>
          <a:fontRef idx="minor">
            <a:schemeClr val="tx1"/>
          </a:fontRef>
        </p:style>
      </p:cxnSp>
      <p:cxnSp>
        <p:nvCxnSpPr>
          <p:cNvPr id="58" name="直接箭头连接符 57">
            <a:extLst>
              <a:ext uri="{FF2B5EF4-FFF2-40B4-BE49-F238E27FC236}">
                <a16:creationId xmlns:a16="http://schemas.microsoft.com/office/drawing/2014/main" id="{F7460AE0-D4CB-48C3-9203-BAA989B4E705}"/>
              </a:ext>
            </a:extLst>
          </p:cNvPr>
          <p:cNvCxnSpPr>
            <a:cxnSpLocks/>
          </p:cNvCxnSpPr>
          <p:nvPr/>
        </p:nvCxnSpPr>
        <p:spPr bwMode="auto">
          <a:xfrm flipH="1" flipV="1">
            <a:off x="7112610" y="3429000"/>
            <a:ext cx="1365367" cy="610055"/>
          </a:xfrm>
          <a:prstGeom prst="straightConnector1">
            <a:avLst/>
          </a:prstGeom>
          <a:ln w="28575">
            <a:headEnd type="none" w="med" len="med"/>
            <a:tailEnd type="triangle"/>
          </a:ln>
        </p:spPr>
        <p:style>
          <a:lnRef idx="1">
            <a:schemeClr val="accent6"/>
          </a:lnRef>
          <a:fillRef idx="0">
            <a:schemeClr val="accent6"/>
          </a:fillRef>
          <a:effectRef idx="0">
            <a:schemeClr val="accent6"/>
          </a:effectRef>
          <a:fontRef idx="minor">
            <a:schemeClr val="tx1"/>
          </a:fontRef>
        </p:style>
      </p:cxnSp>
      <p:sp>
        <p:nvSpPr>
          <p:cNvPr id="59" name="矩形 58">
            <a:extLst>
              <a:ext uri="{FF2B5EF4-FFF2-40B4-BE49-F238E27FC236}">
                <a16:creationId xmlns:a16="http://schemas.microsoft.com/office/drawing/2014/main" id="{7C948F0E-EB09-4952-A078-BA6B3A148562}"/>
              </a:ext>
            </a:extLst>
          </p:cNvPr>
          <p:cNvSpPr/>
          <p:nvPr/>
        </p:nvSpPr>
        <p:spPr bwMode="auto">
          <a:xfrm>
            <a:off x="3968113" y="2325152"/>
            <a:ext cx="576064" cy="42228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noFill/>
              <a:effectLst/>
              <a:latin typeface="Arial" panose="020B0604020202020204" pitchFamily="34" charset="0"/>
              <a:ea typeface="宋体" pitchFamily="2" charset="-122"/>
              <a:cs typeface="Arial" panose="020B0604020202020204" pitchFamily="34" charset="0"/>
            </a:endParaRPr>
          </a:p>
        </p:txBody>
      </p:sp>
      <p:sp>
        <p:nvSpPr>
          <p:cNvPr id="60" name="矩形 59">
            <a:extLst>
              <a:ext uri="{FF2B5EF4-FFF2-40B4-BE49-F238E27FC236}">
                <a16:creationId xmlns:a16="http://schemas.microsoft.com/office/drawing/2014/main" id="{6E1100F5-B266-4F2F-A018-3C2CB9D54BD1}"/>
              </a:ext>
            </a:extLst>
          </p:cNvPr>
          <p:cNvSpPr/>
          <p:nvPr/>
        </p:nvSpPr>
        <p:spPr bwMode="auto">
          <a:xfrm>
            <a:off x="3968113" y="2874475"/>
            <a:ext cx="4509864" cy="49714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noFill/>
              <a:effectLst/>
              <a:latin typeface="Arial" panose="020B0604020202020204" pitchFamily="34" charset="0"/>
              <a:ea typeface="宋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61" name="矩形 60">
                <a:extLst>
                  <a:ext uri="{FF2B5EF4-FFF2-40B4-BE49-F238E27FC236}">
                    <a16:creationId xmlns:a16="http://schemas.microsoft.com/office/drawing/2014/main" id="{D35C088E-5BA3-4BCE-890A-CB1CE3E41A44}"/>
                  </a:ext>
                </a:extLst>
              </p:cNvPr>
              <p:cNvSpPr/>
              <p:nvPr/>
            </p:nvSpPr>
            <p:spPr>
              <a:xfrm>
                <a:off x="246318" y="3319065"/>
                <a:ext cx="3201959" cy="646331"/>
              </a:xfrm>
              <a:prstGeom prst="rect">
                <a:avLst/>
              </a:prstGeom>
              <a:solidFill>
                <a:schemeClr val="accent5">
                  <a:lumMod val="20000"/>
                  <a:lumOff val="80000"/>
                </a:schemeClr>
              </a:solidFill>
              <a:ln>
                <a:solidFill>
                  <a:schemeClr val="tx1"/>
                </a:solidFill>
              </a:ln>
            </p:spPr>
            <p:txBody>
              <a:bodyPr wrap="square">
                <a:spAutoFit/>
              </a:bodyPr>
              <a:lstStyle/>
              <a:p>
                <a14:m>
                  <m:oMath xmlns:m="http://schemas.openxmlformats.org/officeDocument/2006/math">
                    <m:r>
                      <a:rPr lang="en-US" altLang="zh-CN" b="1" i="1" dirty="0" smtClean="0">
                        <a:latin typeface="Cambria Math" panose="02040503050406030204" pitchFamily="18" charset="0"/>
                      </a:rPr>
                      <m:t>𝑷𝒓</m:t>
                    </m:r>
                  </m:oMath>
                </a14:m>
                <a:r>
                  <a:rPr lang="en-US" altLang="zh-CN" b="1" i="1"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can be unknown arbitrary distribution</a:t>
                </a:r>
                <a:endParaRPr lang="zh-CN" altLang="en-US" dirty="0">
                  <a:solidFill>
                    <a:srgbClr val="FF0000"/>
                  </a:solidFill>
                  <a:latin typeface="Arial" panose="020B0604020202020204" pitchFamily="34" charset="0"/>
                  <a:cs typeface="Arial" panose="020B0604020202020204" pitchFamily="34" charset="0"/>
                </a:endParaRPr>
              </a:p>
            </p:txBody>
          </p:sp>
        </mc:Choice>
        <mc:Fallback xmlns="">
          <p:sp>
            <p:nvSpPr>
              <p:cNvPr id="61" name="矩形 60">
                <a:extLst>
                  <a:ext uri="{FF2B5EF4-FFF2-40B4-BE49-F238E27FC236}">
                    <a16:creationId xmlns:a16="http://schemas.microsoft.com/office/drawing/2014/main" id="{D35C088E-5BA3-4BCE-890A-CB1CE3E41A44}"/>
                  </a:ext>
                </a:extLst>
              </p:cNvPr>
              <p:cNvSpPr>
                <a:spLocks noRot="1" noChangeAspect="1" noMove="1" noResize="1" noEditPoints="1" noAdjustHandles="1" noChangeArrowheads="1" noChangeShapeType="1" noTextEdit="1"/>
              </p:cNvSpPr>
              <p:nvPr/>
            </p:nvSpPr>
            <p:spPr>
              <a:xfrm>
                <a:off x="246318" y="3319065"/>
                <a:ext cx="3201959" cy="646331"/>
              </a:xfrm>
              <a:prstGeom prst="rect">
                <a:avLst/>
              </a:prstGeom>
              <a:blipFill>
                <a:blip r:embed="rId9"/>
                <a:stretch>
                  <a:fillRect l="-1326" t="-3704" b="-12963"/>
                </a:stretch>
              </a:blipFill>
              <a:ln>
                <a:solidFill>
                  <a:schemeClr val="tx1"/>
                </a:solidFill>
              </a:ln>
            </p:spPr>
            <p:txBody>
              <a:bodyPr/>
              <a:lstStyle/>
              <a:p>
                <a:r>
                  <a:rPr lang="zh-CN" altLang="en-US">
                    <a:noFill/>
                  </a:rPr>
                  <a:t> </a:t>
                </a:r>
              </a:p>
            </p:txBody>
          </p:sp>
        </mc:Fallback>
      </mc:AlternateContent>
      <p:sp>
        <p:nvSpPr>
          <p:cNvPr id="3" name="矩形 2">
            <a:extLst>
              <a:ext uri="{FF2B5EF4-FFF2-40B4-BE49-F238E27FC236}">
                <a16:creationId xmlns:a16="http://schemas.microsoft.com/office/drawing/2014/main" id="{67E6DE70-110D-4C8F-8A82-E1703F8F8EDD}"/>
              </a:ext>
            </a:extLst>
          </p:cNvPr>
          <p:cNvSpPr/>
          <p:nvPr/>
        </p:nvSpPr>
        <p:spPr>
          <a:xfrm>
            <a:off x="3005912" y="3999770"/>
            <a:ext cx="5175500" cy="123813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a:noFill/>
              <a:latin typeface="Arial" panose="020B0604020202020204" pitchFamily="34" charset="0"/>
              <a:ea typeface="宋体" pitchFamily="2" charset="-122"/>
              <a:cs typeface="Arial" panose="020B0604020202020204" pitchFamily="34" charset="0"/>
            </a:endParaRPr>
          </a:p>
        </p:txBody>
      </p:sp>
      <p:sp>
        <p:nvSpPr>
          <p:cNvPr id="63" name="矩形 62">
            <a:extLst>
              <a:ext uri="{FF2B5EF4-FFF2-40B4-BE49-F238E27FC236}">
                <a16:creationId xmlns:a16="http://schemas.microsoft.com/office/drawing/2014/main" id="{F9D85DEC-3DE9-4C07-AEC7-AE42776C0259}"/>
              </a:ext>
            </a:extLst>
          </p:cNvPr>
          <p:cNvSpPr/>
          <p:nvPr/>
        </p:nvSpPr>
        <p:spPr>
          <a:xfrm>
            <a:off x="3005912" y="5719809"/>
            <a:ext cx="5175500" cy="51642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zh-CN" altLang="en-US">
              <a:noFill/>
              <a:latin typeface="Arial" panose="020B0604020202020204" pitchFamily="34" charset="0"/>
              <a:ea typeface="宋体" pitchFamily="2" charset="-122"/>
              <a:cs typeface="Arial" panose="020B0604020202020204" pitchFamily="34" charset="0"/>
            </a:endParaRPr>
          </a:p>
        </p:txBody>
      </p:sp>
      <p:sp>
        <p:nvSpPr>
          <p:cNvPr id="21" name="文本框 20">
            <a:extLst>
              <a:ext uri="{FF2B5EF4-FFF2-40B4-BE49-F238E27FC236}">
                <a16:creationId xmlns:a16="http://schemas.microsoft.com/office/drawing/2014/main" id="{83704124-7ABD-4F2F-B1FB-709B88A5106D}"/>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4909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011EA798-98BF-4CB6-A242-6AB2D6B844FA}"/>
              </a:ext>
            </a:extLst>
          </p:cNvPr>
          <p:cNvPicPr>
            <a:picLocks noChangeAspect="1"/>
          </p:cNvPicPr>
          <p:nvPr/>
        </p:nvPicPr>
        <p:blipFill>
          <a:blip r:embed="rId3"/>
          <a:stretch>
            <a:fillRect/>
          </a:stretch>
        </p:blipFill>
        <p:spPr>
          <a:xfrm>
            <a:off x="3130886" y="2466500"/>
            <a:ext cx="6731250" cy="1289632"/>
          </a:xfrm>
          <a:prstGeom prst="rect">
            <a:avLst/>
          </a:prstGeom>
        </p:spPr>
      </p:pic>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47</a:t>
            </a:fld>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451414" y="957321"/>
            <a:ext cx="11412636" cy="523220"/>
          </a:xfrm>
          <a:prstGeom prst="rect">
            <a:avLst/>
          </a:prstGeom>
          <a:noFill/>
        </p:spPr>
        <p:txBody>
          <a:bodyPr wrap="square">
            <a:spAutoFit/>
          </a:bodyPr>
          <a:lstStyle/>
          <a:p>
            <a:r>
              <a:rPr lang="en-US" altLang="zh-CN" sz="2800" b="1" dirty="0" err="1">
                <a:solidFill>
                  <a:srgbClr val="035F78"/>
                </a:solidFill>
                <a:latin typeface="Arial" panose="020B0604020202020204" pitchFamily="34" charset="0"/>
                <a:cs typeface="Arial" panose="020B0604020202020204" pitchFamily="34" charset="0"/>
              </a:rPr>
              <a:t>Distributionally</a:t>
            </a:r>
            <a:r>
              <a:rPr lang="en-US" altLang="zh-CN" sz="2800" b="1" dirty="0">
                <a:solidFill>
                  <a:srgbClr val="035F78"/>
                </a:solidFill>
                <a:latin typeface="Arial" panose="020B0604020202020204" pitchFamily="34" charset="0"/>
                <a:cs typeface="Arial" panose="020B0604020202020204" pitchFamily="34" charset="0"/>
              </a:rPr>
              <a:t> robust approach</a:t>
            </a:r>
          </a:p>
        </p:txBody>
      </p:sp>
      <p:sp>
        <p:nvSpPr>
          <p:cNvPr id="21" name="矩形 20">
            <a:extLst>
              <a:ext uri="{FF2B5EF4-FFF2-40B4-BE49-F238E27FC236}">
                <a16:creationId xmlns:a16="http://schemas.microsoft.com/office/drawing/2014/main" id="{E168D836-ED87-4076-8E78-93039B139B89}"/>
              </a:ext>
            </a:extLst>
          </p:cNvPr>
          <p:cNvSpPr/>
          <p:nvPr/>
        </p:nvSpPr>
        <p:spPr>
          <a:xfrm>
            <a:off x="562752" y="1620973"/>
            <a:ext cx="11301297" cy="707886"/>
          </a:xfrm>
          <a:prstGeom prst="rect">
            <a:avLst/>
          </a:prstGeom>
        </p:spPr>
        <p:txBody>
          <a:bodyPr wrap="square">
            <a:spAutoFit/>
          </a:bodyPr>
          <a:lstStyle/>
          <a:p>
            <a:r>
              <a:rPr lang="en-US" altLang="zh-CN" sz="2000" dirty="0">
                <a:latin typeface="Arial" panose="020B0604020202020204" pitchFamily="34" charset="0"/>
                <a:cs typeface="Arial" panose="020B0604020202020204" pitchFamily="34" charset="0"/>
              </a:rPr>
              <a:t>A natural way to </a:t>
            </a:r>
            <a:r>
              <a:rPr lang="en-US" altLang="zh-CN" sz="2000" i="1" dirty="0">
                <a:latin typeface="Arial" panose="020B0604020202020204" pitchFamily="34" charset="0"/>
                <a:cs typeface="Arial" panose="020B0604020202020204" pitchFamily="34" charset="0"/>
              </a:rPr>
              <a:t>immunize </a:t>
            </a:r>
            <a:r>
              <a:rPr lang="en-US" altLang="zh-CN" sz="2000" dirty="0">
                <a:latin typeface="Arial" panose="020B0604020202020204" pitchFamily="34" charset="0"/>
                <a:cs typeface="Arial" panose="020B0604020202020204" pitchFamily="34" charset="0"/>
              </a:rPr>
              <a:t>the chance constraint against uncertainty in the probability distribution is to adopt the </a:t>
            </a:r>
            <a:r>
              <a:rPr lang="en-US" altLang="zh-CN" sz="2000" b="1" dirty="0">
                <a:solidFill>
                  <a:srgbClr val="FF0000"/>
                </a:solidFill>
                <a:latin typeface="Arial" panose="020B0604020202020204" pitchFamily="34" charset="0"/>
                <a:cs typeface="Arial" panose="020B0604020202020204" pitchFamily="34" charset="0"/>
              </a:rPr>
              <a:t>following ambiguous or </a:t>
            </a:r>
            <a:r>
              <a:rPr lang="en-US" altLang="zh-CN" sz="2000" b="1" dirty="0" err="1">
                <a:solidFill>
                  <a:srgbClr val="FF0000"/>
                </a:solidFill>
                <a:latin typeface="Arial" panose="020B0604020202020204" pitchFamily="34" charset="0"/>
                <a:cs typeface="Arial" panose="020B0604020202020204" pitchFamily="34" charset="0"/>
              </a:rPr>
              <a:t>distributionally</a:t>
            </a:r>
            <a:r>
              <a:rPr lang="en-US" altLang="zh-CN" sz="2000" b="1" dirty="0">
                <a:solidFill>
                  <a:srgbClr val="FF0000"/>
                </a:solidFill>
                <a:latin typeface="Arial" panose="020B0604020202020204" pitchFamily="34" charset="0"/>
                <a:cs typeface="Arial" panose="020B0604020202020204" pitchFamily="34" charset="0"/>
              </a:rPr>
              <a:t> robust chance constraint.</a:t>
            </a:r>
            <a:endParaRPr lang="zh-CN" altLang="en-US" sz="2000" b="1" dirty="0">
              <a:solidFill>
                <a:srgbClr val="FF0000"/>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B157DB29-D560-4A9F-BC46-1E865BAC1566}"/>
              </a:ext>
            </a:extLst>
          </p:cNvPr>
          <p:cNvSpPr/>
          <p:nvPr/>
        </p:nvSpPr>
        <p:spPr>
          <a:xfrm>
            <a:off x="562752" y="5153352"/>
            <a:ext cx="4745210" cy="400110"/>
          </a:xfrm>
          <a:prstGeom prst="rect">
            <a:avLst/>
          </a:prstGeom>
        </p:spPr>
        <p:txBody>
          <a:bodyPr wrap="none">
            <a:spAutoFit/>
          </a:bodyPr>
          <a:lstStyle/>
          <a:p>
            <a:r>
              <a:rPr lang="en-US" altLang="zh-CN" sz="2000" dirty="0">
                <a:latin typeface="Arial" panose="020B0604020202020204" pitchFamily="34" charset="0"/>
                <a:cs typeface="Arial" panose="020B0604020202020204" pitchFamily="34" charset="0"/>
              </a:rPr>
              <a:t>For</a:t>
            </a:r>
            <a:r>
              <a:rPr lang="en-US" altLang="zh-CN" sz="2000" dirty="0">
                <a:solidFill>
                  <a:srgbClr val="131413"/>
                </a:solidFill>
                <a:latin typeface="Arial" panose="020B0604020202020204" pitchFamily="34" charset="0"/>
                <a:cs typeface="Arial" panose="020B0604020202020204" pitchFamily="34" charset="0"/>
              </a:rPr>
              <a:t> </a:t>
            </a:r>
            <a:r>
              <a:rPr lang="en-US" altLang="zh-CN" sz="2000" i="1" dirty="0">
                <a:solidFill>
                  <a:srgbClr val="131413"/>
                </a:solidFill>
                <a:latin typeface="Arial" panose="020B0604020202020204" pitchFamily="34" charset="0"/>
                <a:cs typeface="Arial" panose="020B0604020202020204" pitchFamily="34" charset="0"/>
              </a:rPr>
              <a:t>m </a:t>
            </a:r>
            <a:r>
              <a:rPr lang="en-US" altLang="zh-CN" sz="2000" dirty="0">
                <a:solidFill>
                  <a:srgbClr val="131413"/>
                </a:solidFill>
                <a:latin typeface="Arial" panose="020B0604020202020204" pitchFamily="34" charset="0"/>
                <a:cs typeface="Arial" panose="020B0604020202020204" pitchFamily="34" charset="0"/>
              </a:rPr>
              <a:t>= 1, </a:t>
            </a:r>
            <a:r>
              <a:rPr lang="en-US" altLang="zh-CN" sz="2000" dirty="0">
                <a:latin typeface="Arial" panose="020B0604020202020204" pitchFamily="34" charset="0"/>
                <a:cs typeface="Arial" panose="020B0604020202020204" pitchFamily="34" charset="0"/>
              </a:rPr>
              <a:t>the feasible set is denoted by</a:t>
            </a:r>
            <a:endParaRPr lang="zh-CN" altLang="en-US" sz="2000" dirty="0">
              <a:latin typeface="Arial" panose="020B0604020202020204" pitchFamily="34" charset="0"/>
              <a:cs typeface="Arial" panose="020B0604020202020204" pitchFamily="34" charset="0"/>
            </a:endParaRPr>
          </a:p>
        </p:txBody>
      </p:sp>
      <p:pic>
        <p:nvPicPr>
          <p:cNvPr id="26" name="图片 25">
            <a:extLst>
              <a:ext uri="{FF2B5EF4-FFF2-40B4-BE49-F238E27FC236}">
                <a16:creationId xmlns:a16="http://schemas.microsoft.com/office/drawing/2014/main" id="{E31F92B2-7751-4618-9747-3EC263C00ACF}"/>
              </a:ext>
            </a:extLst>
          </p:cNvPr>
          <p:cNvPicPr>
            <a:picLocks noChangeAspect="1"/>
          </p:cNvPicPr>
          <p:nvPr/>
        </p:nvPicPr>
        <p:blipFill>
          <a:blip r:embed="rId4"/>
          <a:stretch>
            <a:fillRect/>
          </a:stretch>
        </p:blipFill>
        <p:spPr>
          <a:xfrm>
            <a:off x="3582509" y="5686585"/>
            <a:ext cx="5256584" cy="624721"/>
          </a:xfrm>
          <a:prstGeom prst="rect">
            <a:avLst/>
          </a:prstGeom>
          <a:ln w="28575">
            <a:solidFill>
              <a:srgbClr val="FF0000"/>
            </a:solidFill>
          </a:ln>
        </p:spPr>
      </p:pic>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CE4234BE-488B-42BD-9205-95C2D81F20D8}"/>
                  </a:ext>
                </a:extLst>
              </p:cNvPr>
              <p:cNvSpPr/>
              <p:nvPr/>
            </p:nvSpPr>
            <p:spPr>
              <a:xfrm>
                <a:off x="562752" y="4495238"/>
                <a:ext cx="11301297" cy="646331"/>
              </a:xfrm>
              <a:prstGeom prst="rect">
                <a:avLst/>
              </a:prstGeom>
              <a:ln w="19050">
                <a:solidFill>
                  <a:schemeClr val="accent6">
                    <a:lumMod val="60000"/>
                    <a:lumOff val="40000"/>
                  </a:schemeClr>
                </a:solidFill>
              </a:ln>
            </p:spPr>
            <p:txBody>
              <a:bodyPr wrap="square">
                <a:spAutoFit/>
              </a:bodyPr>
              <a:lstStyle/>
              <a:p>
                <a:r>
                  <a:rPr lang="en-US" altLang="zh-CN" b="1" dirty="0" err="1">
                    <a:latin typeface="Arial" panose="020B0604020202020204" pitchFamily="34" charset="0"/>
                    <a:cs typeface="Arial" panose="020B0604020202020204" pitchFamily="34" charset="0"/>
                  </a:rPr>
                  <a:t>Distributionally</a:t>
                </a:r>
                <a:r>
                  <a:rPr lang="en-US" altLang="zh-CN" b="1" dirty="0">
                    <a:latin typeface="Arial" panose="020B0604020202020204" pitchFamily="34" charset="0"/>
                    <a:cs typeface="Arial" panose="020B0604020202020204" pitchFamily="34" charset="0"/>
                  </a:rPr>
                  <a:t> robust chance constraint </a:t>
                </a:r>
                <a:r>
                  <a:rPr lang="en-US" altLang="zh-CN" dirty="0">
                    <a:latin typeface="Arial" panose="020B0604020202020204" pitchFamily="34" charset="0"/>
                    <a:cs typeface="Arial" panose="020B0604020202020204" pitchFamily="34" charset="0"/>
                  </a:rPr>
                  <a:t>means                                  satisfies the probability at least </a:t>
                </a:r>
                <a14:m>
                  <m:oMath xmlns:m="http://schemas.openxmlformats.org/officeDocument/2006/math">
                    <m:r>
                      <a:rPr lang="en-US" altLang="zh-CN" i="1" dirty="0">
                        <a:latin typeface="Cambria Math" panose="02040503050406030204" pitchFamily="18" charset="0"/>
                      </a:rPr>
                      <m:t>1−</m:t>
                    </m:r>
                    <m:r>
                      <a:rPr lang="zh-CN" altLang="en-US" i="1" dirty="0">
                        <a:latin typeface="Cambria Math" panose="02040503050406030204" pitchFamily="18" charset="0"/>
                      </a:rPr>
                      <m:t>𝜖</m:t>
                    </m:r>
                    <m:r>
                      <a:rPr lang="en-US" altLang="zh-CN" b="0" i="0" dirty="0" smtClean="0">
                        <a:latin typeface="Cambria Math" panose="02040503050406030204" pitchFamily="18" charset="0"/>
                      </a:rPr>
                      <m:t> </m:t>
                    </m:r>
                  </m:oMath>
                </a14:m>
                <a:r>
                  <a:rPr lang="en-US" altLang="zh-CN" dirty="0">
                    <a:latin typeface="Arial" panose="020B0604020202020204" pitchFamily="34" charset="0"/>
                    <a:cs typeface="Arial" panose="020B0604020202020204" pitchFamily="34" charset="0"/>
                  </a:rPr>
                  <a:t>in the presence of </a:t>
                </a:r>
                <a:r>
                  <a:rPr lang="en-US" altLang="zh-CN" dirty="0">
                    <a:solidFill>
                      <a:srgbClr val="FF0000"/>
                    </a:solidFill>
                    <a:latin typeface="Arial" panose="020B0604020202020204" pitchFamily="34" charset="0"/>
                    <a:cs typeface="Arial" panose="020B0604020202020204" pitchFamily="34" charset="0"/>
                  </a:rPr>
                  <a:t>channel uncertainties</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mc:Choice>
        <mc:Fallback xmlns="">
          <p:sp>
            <p:nvSpPr>
              <p:cNvPr id="28" name="矩形 27">
                <a:extLst>
                  <a:ext uri="{FF2B5EF4-FFF2-40B4-BE49-F238E27FC236}">
                    <a16:creationId xmlns:a16="http://schemas.microsoft.com/office/drawing/2014/main" id="{CE4234BE-488B-42BD-9205-95C2D81F20D8}"/>
                  </a:ext>
                </a:extLst>
              </p:cNvPr>
              <p:cNvSpPr>
                <a:spLocks noRot="1" noChangeAspect="1" noMove="1" noResize="1" noEditPoints="1" noAdjustHandles="1" noChangeArrowheads="1" noChangeShapeType="1" noTextEdit="1"/>
              </p:cNvSpPr>
              <p:nvPr/>
            </p:nvSpPr>
            <p:spPr>
              <a:xfrm>
                <a:off x="562752" y="4495238"/>
                <a:ext cx="11301297" cy="646331"/>
              </a:xfrm>
              <a:prstGeom prst="rect">
                <a:avLst/>
              </a:prstGeom>
              <a:blipFill>
                <a:blip r:embed="rId5"/>
                <a:stretch>
                  <a:fillRect l="-377" t="-3670" b="-11927"/>
                </a:stretch>
              </a:blipFill>
              <a:ln w="19050">
                <a:solidFill>
                  <a:schemeClr val="accent6">
                    <a:lumMod val="60000"/>
                    <a:lumOff val="40000"/>
                  </a:schemeClr>
                </a:solidFill>
              </a:ln>
            </p:spPr>
            <p:txBody>
              <a:bodyPr/>
              <a:lstStyle/>
              <a:p>
                <a:r>
                  <a:rPr lang="en-US">
                    <a:noFill/>
                  </a:rPr>
                  <a:t> </a:t>
                </a:r>
              </a:p>
            </p:txBody>
          </p:sp>
        </mc:Fallback>
      </mc:AlternateContent>
      <p:sp>
        <p:nvSpPr>
          <p:cNvPr id="29" name="矩形 28">
            <a:extLst>
              <a:ext uri="{FF2B5EF4-FFF2-40B4-BE49-F238E27FC236}">
                <a16:creationId xmlns:a16="http://schemas.microsoft.com/office/drawing/2014/main" id="{6681E809-C52F-428E-A4CA-0B88D84E8228}"/>
              </a:ext>
            </a:extLst>
          </p:cNvPr>
          <p:cNvSpPr/>
          <p:nvPr/>
        </p:nvSpPr>
        <p:spPr bwMode="auto">
          <a:xfrm>
            <a:off x="4262690" y="2920660"/>
            <a:ext cx="625032" cy="53075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noFill/>
              <a:effectLst/>
              <a:latin typeface="Arial" panose="020B0604020202020204" pitchFamily="34" charset="0"/>
              <a:ea typeface="宋体" pitchFamily="2" charset="-122"/>
              <a:cs typeface="Arial" panose="020B0604020202020204" pitchFamily="34" charset="0"/>
            </a:endParaRPr>
          </a:p>
        </p:txBody>
      </p:sp>
      <p:sp>
        <p:nvSpPr>
          <p:cNvPr id="30" name="矩形 29">
            <a:extLst>
              <a:ext uri="{FF2B5EF4-FFF2-40B4-BE49-F238E27FC236}">
                <a16:creationId xmlns:a16="http://schemas.microsoft.com/office/drawing/2014/main" id="{15B53DEB-B048-49AF-82EE-4AA78306F2F8}"/>
              </a:ext>
            </a:extLst>
          </p:cNvPr>
          <p:cNvSpPr/>
          <p:nvPr/>
        </p:nvSpPr>
        <p:spPr>
          <a:xfrm>
            <a:off x="5859389" y="4483455"/>
            <a:ext cx="2011218" cy="400110"/>
          </a:xfrm>
          <a:prstGeom prst="rect">
            <a:avLst/>
          </a:prstGeom>
          <a:solidFill>
            <a:srgbClr val="FFFF00"/>
          </a:solidFill>
          <a:ln w="19050">
            <a:noFill/>
          </a:ln>
        </p:spPr>
        <p:txBody>
          <a:bodyPr wrap="square">
            <a:spAutoFit/>
          </a:bodyPr>
          <a:lstStyle/>
          <a:p>
            <a:r>
              <a:rPr lang="en-US" altLang="zh-CN" sz="2000" b="1" u="sng" dirty="0">
                <a:solidFill>
                  <a:srgbClr val="FF0000"/>
                </a:solidFill>
                <a:latin typeface="Arial" panose="020B0604020202020204" pitchFamily="34" charset="0"/>
                <a:cs typeface="Arial" panose="020B0604020202020204" pitchFamily="34" charset="0"/>
              </a:rPr>
              <a:t>the worst case </a:t>
            </a:r>
            <a:endParaRPr lang="zh-CN" altLang="en-US" sz="20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A05ACEDF-C6B6-4D17-A71F-469EA282A0BC}"/>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34087907-A113-41D9-A1E6-3DB986E85252}"/>
              </a:ext>
            </a:extLst>
          </p:cNvPr>
          <p:cNvPicPr>
            <a:picLocks noChangeAspect="1"/>
          </p:cNvPicPr>
          <p:nvPr/>
        </p:nvPicPr>
        <p:blipFill>
          <a:blip r:embed="rId6"/>
          <a:stretch>
            <a:fillRect/>
          </a:stretch>
        </p:blipFill>
        <p:spPr>
          <a:xfrm>
            <a:off x="684296" y="3672792"/>
            <a:ext cx="802896" cy="369332"/>
          </a:xfrm>
          <a:prstGeom prst="rect">
            <a:avLst/>
          </a:prstGeom>
        </p:spPr>
      </p:pic>
      <p:sp>
        <p:nvSpPr>
          <p:cNvPr id="17" name="文本框 16">
            <a:extLst>
              <a:ext uri="{FF2B5EF4-FFF2-40B4-BE49-F238E27FC236}">
                <a16:creationId xmlns:a16="http://schemas.microsoft.com/office/drawing/2014/main" id="{A1D4EC15-5D5A-42BA-8DF3-ED90A17C029B}"/>
              </a:ext>
            </a:extLst>
          </p:cNvPr>
          <p:cNvSpPr txBox="1"/>
          <p:nvPr/>
        </p:nvSpPr>
        <p:spPr>
          <a:xfrm>
            <a:off x="562752" y="3688181"/>
            <a:ext cx="11301297" cy="707886"/>
          </a:xfrm>
          <a:prstGeom prst="rect">
            <a:avLst/>
          </a:prstGeom>
        </p:spPr>
        <p:txBody>
          <a:bodyPr wrap="square">
            <a:spAutoFit/>
          </a:bodyPr>
          <a:lstStyle>
            <a:defPPr>
              <a:defRPr lang="zh-CN"/>
            </a:defPPr>
            <a:lvl1pPr>
              <a:defRPr sz="2000">
                <a:latin typeface="Arial" panose="020B0604020202020204" pitchFamily="34" charset="0"/>
                <a:cs typeface="Arial" panose="020B0604020202020204" pitchFamily="34" charset="0"/>
              </a:defRPr>
            </a:lvl1pPr>
          </a:lstStyle>
          <a:p>
            <a:r>
              <a:rPr lang="zh-CN" altLang="en-US" dirty="0"/>
              <a:t>             denotes the distribution       belongs to an uncertainty set       with certain known structural properties.</a:t>
            </a:r>
          </a:p>
        </p:txBody>
      </p:sp>
      <p:pic>
        <p:nvPicPr>
          <p:cNvPr id="8" name="图片 7">
            <a:extLst>
              <a:ext uri="{FF2B5EF4-FFF2-40B4-BE49-F238E27FC236}">
                <a16:creationId xmlns:a16="http://schemas.microsoft.com/office/drawing/2014/main" id="{506157E9-A0D3-4687-8E77-26376EEDC32E}"/>
              </a:ext>
            </a:extLst>
          </p:cNvPr>
          <p:cNvPicPr>
            <a:picLocks noChangeAspect="1"/>
          </p:cNvPicPr>
          <p:nvPr/>
        </p:nvPicPr>
        <p:blipFill>
          <a:blip r:embed="rId7"/>
          <a:stretch>
            <a:fillRect/>
          </a:stretch>
        </p:blipFill>
        <p:spPr>
          <a:xfrm>
            <a:off x="4333803" y="3756132"/>
            <a:ext cx="262260" cy="262260"/>
          </a:xfrm>
          <a:prstGeom prst="rect">
            <a:avLst/>
          </a:prstGeom>
        </p:spPr>
      </p:pic>
      <p:pic>
        <p:nvPicPr>
          <p:cNvPr id="11" name="图片 10">
            <a:extLst>
              <a:ext uri="{FF2B5EF4-FFF2-40B4-BE49-F238E27FC236}">
                <a16:creationId xmlns:a16="http://schemas.microsoft.com/office/drawing/2014/main" id="{C25AF2BB-0729-4EFC-BFE9-1AE57DDEA5AD}"/>
              </a:ext>
            </a:extLst>
          </p:cNvPr>
          <p:cNvPicPr>
            <a:picLocks noChangeAspect="1"/>
          </p:cNvPicPr>
          <p:nvPr/>
        </p:nvPicPr>
        <p:blipFill>
          <a:blip r:embed="rId8"/>
          <a:stretch>
            <a:fillRect/>
          </a:stretch>
        </p:blipFill>
        <p:spPr>
          <a:xfrm>
            <a:off x="8040353" y="3658408"/>
            <a:ext cx="321595" cy="393790"/>
          </a:xfrm>
          <a:prstGeom prst="rect">
            <a:avLst/>
          </a:prstGeom>
        </p:spPr>
      </p:pic>
    </p:spTree>
    <p:extLst>
      <p:ext uri="{BB962C8B-B14F-4D97-AF65-F5344CB8AC3E}">
        <p14:creationId xmlns:p14="http://schemas.microsoft.com/office/powerpoint/2010/main" val="20314359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48</a:t>
            </a:fld>
            <a:endParaRPr lang="zh-CN" altLang="en-US"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EFEE1769-895E-4E96-91F3-3788A4CDD56C}"/>
              </a:ext>
            </a:extLst>
          </p:cNvPr>
          <p:cNvSpPr txBox="1"/>
          <p:nvPr/>
        </p:nvSpPr>
        <p:spPr>
          <a:xfrm>
            <a:off x="451414" y="957321"/>
            <a:ext cx="11412636" cy="523220"/>
          </a:xfrm>
          <a:prstGeom prst="rect">
            <a:avLst/>
          </a:prstGeom>
          <a:noFill/>
        </p:spPr>
        <p:txBody>
          <a:bodyPr wrap="square">
            <a:spAutoFit/>
          </a:bodyPr>
          <a:lstStyle/>
          <a:p>
            <a:r>
              <a:rPr lang="en-US" altLang="zh-CN" sz="2800" b="1" dirty="0" err="1">
                <a:solidFill>
                  <a:srgbClr val="035F78"/>
                </a:solidFill>
                <a:latin typeface="Arial" panose="020B0604020202020204" pitchFamily="34" charset="0"/>
                <a:cs typeface="Arial" panose="020B0604020202020204" pitchFamily="34" charset="0"/>
              </a:rPr>
              <a:t>CVaR</a:t>
            </a:r>
            <a:r>
              <a:rPr lang="en-US" altLang="zh-CN" sz="2800" b="1" dirty="0">
                <a:solidFill>
                  <a:srgbClr val="035F78"/>
                </a:solidFill>
                <a:latin typeface="Arial" panose="020B0604020202020204" pitchFamily="34" charset="0"/>
                <a:cs typeface="Arial" panose="020B0604020202020204" pitchFamily="34" charset="0"/>
              </a:rPr>
              <a:t> chance constraints</a:t>
            </a:r>
          </a:p>
        </p:txBody>
      </p:sp>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73CD56DF-979F-4691-9402-799CCE3CDAC9}"/>
                  </a:ext>
                </a:extLst>
              </p:cNvPr>
              <p:cNvSpPr/>
              <p:nvPr/>
            </p:nvSpPr>
            <p:spPr>
              <a:xfrm>
                <a:off x="448976" y="1534373"/>
                <a:ext cx="11412636" cy="369332"/>
              </a:xfrm>
              <a:prstGeom prst="rect">
                <a:avLst/>
              </a:prstGeom>
            </p:spPr>
            <p:txBody>
              <a:bodyPr wrap="square">
                <a:spAutoFit/>
              </a:bodyPr>
              <a:lstStyle/>
              <a:p>
                <a:r>
                  <a:rPr lang="en-US" altLang="zh-CN" dirty="0">
                    <a:solidFill>
                      <a:srgbClr val="131413"/>
                    </a:solidFill>
                    <a:latin typeface="Arial" panose="020B0604020202020204" pitchFamily="34" charset="0"/>
                    <a:cs typeface="Arial" panose="020B0604020202020204" pitchFamily="34" charset="0"/>
                  </a:rPr>
                  <a:t>The </a:t>
                </a:r>
                <a:r>
                  <a:rPr lang="en-US" altLang="zh-CN" dirty="0" err="1">
                    <a:solidFill>
                      <a:srgbClr val="131413"/>
                    </a:solidFill>
                    <a:latin typeface="Arial" panose="020B0604020202020204" pitchFamily="34" charset="0"/>
                    <a:cs typeface="Arial" panose="020B0604020202020204" pitchFamily="34" charset="0"/>
                  </a:rPr>
                  <a:t>CVaR</a:t>
                </a:r>
                <a:r>
                  <a:rPr lang="en-US" altLang="zh-CN" dirty="0">
                    <a:solidFill>
                      <a:srgbClr val="131413"/>
                    </a:solidFill>
                    <a:latin typeface="Arial" panose="020B0604020202020204" pitchFamily="34" charset="0"/>
                    <a:cs typeface="Arial" panose="020B0604020202020204" pitchFamily="34" charset="0"/>
                  </a:rPr>
                  <a:t> at  </a:t>
                </a:r>
                <a14:m>
                  <m:oMath xmlns:m="http://schemas.openxmlformats.org/officeDocument/2006/math">
                    <m:r>
                      <a:rPr lang="zh-CN" altLang="en-US" i="1" smtClean="0">
                        <a:solidFill>
                          <a:srgbClr val="131413"/>
                        </a:solidFill>
                        <a:latin typeface="Cambria Math" panose="02040503050406030204" pitchFamily="18" charset="0"/>
                      </a:rPr>
                      <m:t>𝜖</m:t>
                    </m:r>
                    <m:r>
                      <a:rPr lang="en-US" altLang="zh-CN" b="0" i="1" smtClean="0">
                        <a:solidFill>
                          <a:srgbClr val="131413"/>
                        </a:solidFill>
                        <a:latin typeface="Cambria Math" panose="02040503050406030204" pitchFamily="18" charset="0"/>
                      </a:rPr>
                      <m:t> </m:t>
                    </m:r>
                  </m:oMath>
                </a14:m>
                <a:r>
                  <a:rPr lang="en-US" altLang="zh-CN" dirty="0">
                    <a:solidFill>
                      <a:srgbClr val="131413"/>
                    </a:solidFill>
                    <a:latin typeface="Arial" panose="020B0604020202020204" pitchFamily="34" charset="0"/>
                    <a:cs typeface="Arial" panose="020B0604020202020204" pitchFamily="34" charset="0"/>
                  </a:rPr>
                  <a:t>level </a:t>
                </a:r>
                <a:r>
                  <a:rPr lang="en-US" altLang="zh-CN" i="1" dirty="0">
                    <a:solidFill>
                      <a:srgbClr val="131413"/>
                    </a:solidFill>
                    <a:latin typeface="Arial" panose="020B0604020202020204" pitchFamily="34" charset="0"/>
                    <a:cs typeface="Arial" panose="020B0604020202020204" pitchFamily="34" charset="0"/>
                  </a:rPr>
                  <a:t> </a:t>
                </a:r>
                <a:r>
                  <a:rPr lang="en-US" altLang="zh-CN" dirty="0">
                    <a:solidFill>
                      <a:srgbClr val="131413"/>
                    </a:solidFill>
                    <a:latin typeface="Arial" panose="020B0604020202020204" pitchFamily="34" charset="0"/>
                    <a:cs typeface="Arial" panose="020B0604020202020204" pitchFamily="34" charset="0"/>
                  </a:rPr>
                  <a:t>with respect to      is defined as</a:t>
                </a:r>
                <a:endParaRPr lang="zh-CN" altLang="en-US" dirty="0">
                  <a:latin typeface="Arial" panose="020B0604020202020204" pitchFamily="34" charset="0"/>
                  <a:cs typeface="Arial" panose="020B0604020202020204" pitchFamily="34" charset="0"/>
                </a:endParaRPr>
              </a:p>
            </p:txBody>
          </p:sp>
        </mc:Choice>
        <mc:Fallback xmlns="">
          <p:sp>
            <p:nvSpPr>
              <p:cNvPr id="34" name="矩形 33">
                <a:extLst>
                  <a:ext uri="{FF2B5EF4-FFF2-40B4-BE49-F238E27FC236}">
                    <a16:creationId xmlns:a16="http://schemas.microsoft.com/office/drawing/2014/main" id="{73CD56DF-979F-4691-9402-799CCE3CDAC9}"/>
                  </a:ext>
                </a:extLst>
              </p:cNvPr>
              <p:cNvSpPr>
                <a:spLocks noRot="1" noChangeAspect="1" noMove="1" noResize="1" noEditPoints="1" noAdjustHandles="1" noChangeArrowheads="1" noChangeShapeType="1" noTextEdit="1"/>
              </p:cNvSpPr>
              <p:nvPr/>
            </p:nvSpPr>
            <p:spPr>
              <a:xfrm>
                <a:off x="448976" y="1534373"/>
                <a:ext cx="11412636" cy="369332"/>
              </a:xfrm>
              <a:prstGeom prst="rect">
                <a:avLst/>
              </a:prstGeom>
              <a:blipFill>
                <a:blip r:embed="rId3"/>
                <a:stretch>
                  <a:fillRect l="-481" t="-10000" b="-26667"/>
                </a:stretch>
              </a:blipFill>
            </p:spPr>
            <p:txBody>
              <a:bodyPr/>
              <a:lstStyle/>
              <a:p>
                <a:r>
                  <a:rPr lang="zh-CN" altLang="en-US">
                    <a:noFill/>
                  </a:rPr>
                  <a:t> </a:t>
                </a:r>
              </a:p>
            </p:txBody>
          </p:sp>
        </mc:Fallback>
      </mc:AlternateContent>
      <p:pic>
        <p:nvPicPr>
          <p:cNvPr id="35" name="图片 34">
            <a:extLst>
              <a:ext uri="{FF2B5EF4-FFF2-40B4-BE49-F238E27FC236}">
                <a16:creationId xmlns:a16="http://schemas.microsoft.com/office/drawing/2014/main" id="{0586D641-DF3F-40FB-8571-912894CAEB51}"/>
              </a:ext>
            </a:extLst>
          </p:cNvPr>
          <p:cNvPicPr>
            <a:picLocks noChangeAspect="1"/>
          </p:cNvPicPr>
          <p:nvPr/>
        </p:nvPicPr>
        <p:blipFill>
          <a:blip r:embed="rId4"/>
          <a:stretch>
            <a:fillRect/>
          </a:stretch>
        </p:blipFill>
        <p:spPr>
          <a:xfrm>
            <a:off x="4356001" y="1572804"/>
            <a:ext cx="200025" cy="257175"/>
          </a:xfrm>
          <a:prstGeom prst="rect">
            <a:avLst/>
          </a:prstGeom>
        </p:spPr>
      </p:pic>
      <p:pic>
        <p:nvPicPr>
          <p:cNvPr id="36" name="图片 35">
            <a:extLst>
              <a:ext uri="{FF2B5EF4-FFF2-40B4-BE49-F238E27FC236}">
                <a16:creationId xmlns:a16="http://schemas.microsoft.com/office/drawing/2014/main" id="{2A1A60C0-3E06-4978-A89F-2DB912B4C73C}"/>
              </a:ext>
            </a:extLst>
          </p:cNvPr>
          <p:cNvPicPr>
            <a:picLocks noChangeAspect="1"/>
          </p:cNvPicPr>
          <p:nvPr/>
        </p:nvPicPr>
        <p:blipFill>
          <a:blip r:embed="rId5"/>
          <a:stretch>
            <a:fillRect/>
          </a:stretch>
        </p:blipFill>
        <p:spPr>
          <a:xfrm>
            <a:off x="3515082" y="1991399"/>
            <a:ext cx="5161836" cy="714088"/>
          </a:xfrm>
          <a:prstGeom prst="rect">
            <a:avLst/>
          </a:prstGeom>
        </p:spPr>
      </p:pic>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D75D460E-F35B-4717-A314-0FBB1796FD5B}"/>
                  </a:ext>
                </a:extLst>
              </p:cNvPr>
              <p:cNvSpPr/>
              <p:nvPr/>
            </p:nvSpPr>
            <p:spPr>
              <a:xfrm>
                <a:off x="448976" y="3042682"/>
                <a:ext cx="11412635" cy="646331"/>
              </a:xfrm>
              <a:prstGeom prst="rect">
                <a:avLst/>
              </a:prstGeom>
            </p:spPr>
            <p:txBody>
              <a:bodyPr wrap="square">
                <a:spAutoFit/>
              </a:bodyPr>
              <a:lstStyle/>
              <a:p>
                <a:r>
                  <a:rPr lang="en-US" altLang="zh-CN" dirty="0" err="1">
                    <a:solidFill>
                      <a:srgbClr val="131413"/>
                    </a:solidFill>
                    <a:latin typeface="Arial" panose="020B0604020202020204" pitchFamily="34" charset="0"/>
                    <a:cs typeface="Arial" panose="020B0604020202020204" pitchFamily="34" charset="0"/>
                  </a:rPr>
                  <a:t>CVaR</a:t>
                </a:r>
                <a:r>
                  <a:rPr lang="en-US" altLang="zh-CN" dirty="0">
                    <a:solidFill>
                      <a:srgbClr val="131413"/>
                    </a:solidFill>
                    <a:latin typeface="Arial" panose="020B0604020202020204" pitchFamily="34" charset="0"/>
                    <a:cs typeface="Arial" panose="020B0604020202020204" pitchFamily="34" charset="0"/>
                  </a:rPr>
                  <a:t> essentially evaluates the </a:t>
                </a:r>
                <a:r>
                  <a:rPr lang="en-US" altLang="zh-CN" dirty="0">
                    <a:solidFill>
                      <a:srgbClr val="FF0000"/>
                    </a:solidFill>
                    <a:latin typeface="Arial" panose="020B0604020202020204" pitchFamily="34" charset="0"/>
                    <a:cs typeface="Arial" panose="020B0604020202020204" pitchFamily="34" charset="0"/>
                  </a:rPr>
                  <a:t>conditional expectation</a:t>
                </a:r>
                <a:r>
                  <a:rPr lang="en-US" altLang="zh-CN" dirty="0">
                    <a:solidFill>
                      <a:srgbClr val="131413"/>
                    </a:solidFill>
                    <a:latin typeface="Arial" panose="020B0604020202020204" pitchFamily="34" charset="0"/>
                    <a:cs typeface="Arial" panose="020B0604020202020204" pitchFamily="34" charset="0"/>
                  </a:rPr>
                  <a:t> of loss above the </a:t>
                </a:r>
                <a:r>
                  <a:rPr lang="en-US" altLang="zh-CN" i="1" dirty="0">
                    <a:solidFill>
                      <a:srgbClr val="131413"/>
                    </a:solidFill>
                    <a:latin typeface="Arial" panose="020B0604020202020204" pitchFamily="34" charset="0"/>
                    <a:cs typeface="Arial" panose="020B0604020202020204" pitchFamily="34" charset="0"/>
                  </a:rPr>
                  <a:t>(</a:t>
                </a:r>
                <a:r>
                  <a:rPr lang="en-US" altLang="zh-CN" dirty="0">
                    <a:solidFill>
                      <a:srgbClr val="131413"/>
                    </a:solidFill>
                    <a:latin typeface="Arial" panose="020B0604020202020204" pitchFamily="34" charset="0"/>
                    <a:cs typeface="Arial" panose="020B0604020202020204" pitchFamily="34" charset="0"/>
                  </a:rPr>
                  <a:t>1 −</a:t>
                </a:r>
                <a14:m>
                  <m:oMath xmlns:m="http://schemas.openxmlformats.org/officeDocument/2006/math">
                    <m:r>
                      <a:rPr lang="zh-CN" altLang="en-US" i="1">
                        <a:solidFill>
                          <a:srgbClr val="131413"/>
                        </a:solidFill>
                        <a:latin typeface="Cambria Math" panose="02040503050406030204" pitchFamily="18" charset="0"/>
                      </a:rPr>
                      <m:t>𝜖</m:t>
                    </m:r>
                  </m:oMath>
                </a14:m>
                <a:r>
                  <a:rPr lang="en-US" altLang="zh-CN" i="1" dirty="0">
                    <a:solidFill>
                      <a:srgbClr val="131413"/>
                    </a:solidFill>
                    <a:latin typeface="Arial" panose="020B0604020202020204" pitchFamily="34" charset="0"/>
                    <a:cs typeface="Arial" panose="020B0604020202020204" pitchFamily="34" charset="0"/>
                  </a:rPr>
                  <a:t>)</a:t>
                </a:r>
                <a:r>
                  <a:rPr lang="en-US" altLang="zh-CN" dirty="0">
                    <a:solidFill>
                      <a:srgbClr val="131413"/>
                    </a:solidFill>
                    <a:latin typeface="Arial" panose="020B0604020202020204" pitchFamily="34" charset="0"/>
                    <a:cs typeface="Arial" panose="020B0604020202020204" pitchFamily="34" charset="0"/>
                  </a:rPr>
                  <a:t>-quantile of the loss distribution. It can be shown that </a:t>
                </a:r>
                <a:r>
                  <a:rPr lang="en-US" altLang="zh-CN" dirty="0" err="1">
                    <a:solidFill>
                      <a:srgbClr val="131413"/>
                    </a:solidFill>
                    <a:latin typeface="Arial" panose="020B0604020202020204" pitchFamily="34" charset="0"/>
                    <a:cs typeface="Arial" panose="020B0604020202020204" pitchFamily="34" charset="0"/>
                  </a:rPr>
                  <a:t>CVaR</a:t>
                </a:r>
                <a:r>
                  <a:rPr lang="en-US" altLang="zh-CN" dirty="0">
                    <a:solidFill>
                      <a:srgbClr val="131413"/>
                    </a:solidFill>
                    <a:latin typeface="Arial" panose="020B0604020202020204" pitchFamily="34" charset="0"/>
                    <a:cs typeface="Arial" panose="020B0604020202020204" pitchFamily="34" charset="0"/>
                  </a:rPr>
                  <a:t> represents a convex functional of the random variable</a:t>
                </a:r>
                <a:endParaRPr lang="zh-CN" altLang="en-US" dirty="0">
                  <a:latin typeface="Arial" panose="020B0604020202020204" pitchFamily="34" charset="0"/>
                  <a:cs typeface="Arial" panose="020B0604020202020204" pitchFamily="34" charset="0"/>
                </a:endParaRPr>
              </a:p>
            </p:txBody>
          </p:sp>
        </mc:Choice>
        <mc:Fallback xmlns="">
          <p:sp>
            <p:nvSpPr>
              <p:cNvPr id="37" name="矩形 36">
                <a:extLst>
                  <a:ext uri="{FF2B5EF4-FFF2-40B4-BE49-F238E27FC236}">
                    <a16:creationId xmlns:a16="http://schemas.microsoft.com/office/drawing/2014/main" id="{D75D460E-F35B-4717-A314-0FBB1796FD5B}"/>
                  </a:ext>
                </a:extLst>
              </p:cNvPr>
              <p:cNvSpPr>
                <a:spLocks noRot="1" noChangeAspect="1" noMove="1" noResize="1" noEditPoints="1" noAdjustHandles="1" noChangeArrowheads="1" noChangeShapeType="1" noTextEdit="1"/>
              </p:cNvSpPr>
              <p:nvPr/>
            </p:nvSpPr>
            <p:spPr>
              <a:xfrm>
                <a:off x="448976" y="3042682"/>
                <a:ext cx="11412635" cy="646331"/>
              </a:xfrm>
              <a:prstGeom prst="rect">
                <a:avLst/>
              </a:prstGeom>
              <a:blipFill>
                <a:blip r:embed="rId6"/>
                <a:stretch>
                  <a:fillRect l="-481" t="-4717" r="-641" b="-14151"/>
                </a:stretch>
              </a:blipFill>
            </p:spPr>
            <p:txBody>
              <a:bodyPr/>
              <a:lstStyle/>
              <a:p>
                <a:r>
                  <a:rPr lang="zh-CN" altLang="en-US">
                    <a:noFill/>
                  </a:rPr>
                  <a:t> </a:t>
                </a:r>
              </a:p>
            </p:txBody>
          </p:sp>
        </mc:Fallback>
      </mc:AlternateContent>
      <p:pic>
        <p:nvPicPr>
          <p:cNvPr id="38" name="图片 37">
            <a:extLst>
              <a:ext uri="{FF2B5EF4-FFF2-40B4-BE49-F238E27FC236}">
                <a16:creationId xmlns:a16="http://schemas.microsoft.com/office/drawing/2014/main" id="{BC2ADE8A-1B91-4FB3-BF7C-C62B1F3B8CF0}"/>
              </a:ext>
            </a:extLst>
          </p:cNvPr>
          <p:cNvPicPr>
            <a:picLocks noChangeAspect="1"/>
          </p:cNvPicPr>
          <p:nvPr/>
        </p:nvPicPr>
        <p:blipFill>
          <a:blip r:embed="rId7"/>
          <a:stretch>
            <a:fillRect/>
          </a:stretch>
        </p:blipFill>
        <p:spPr>
          <a:xfrm>
            <a:off x="8860888" y="3339727"/>
            <a:ext cx="438150" cy="361950"/>
          </a:xfrm>
          <a:prstGeom prst="rect">
            <a:avLst/>
          </a:prstGeom>
        </p:spPr>
      </p:pic>
      <p:pic>
        <p:nvPicPr>
          <p:cNvPr id="40" name="图片 39">
            <a:extLst>
              <a:ext uri="{FF2B5EF4-FFF2-40B4-BE49-F238E27FC236}">
                <a16:creationId xmlns:a16="http://schemas.microsoft.com/office/drawing/2014/main" id="{802048D0-518D-4C82-AE8F-2221983DA35F}"/>
              </a:ext>
            </a:extLst>
          </p:cNvPr>
          <p:cNvPicPr>
            <a:picLocks noChangeAspect="1"/>
          </p:cNvPicPr>
          <p:nvPr/>
        </p:nvPicPr>
        <p:blipFill>
          <a:blip r:embed="rId8"/>
          <a:stretch>
            <a:fillRect/>
          </a:stretch>
        </p:blipFill>
        <p:spPr>
          <a:xfrm>
            <a:off x="2290761" y="4080632"/>
            <a:ext cx="7610475" cy="600075"/>
          </a:xfrm>
          <a:prstGeom prst="rect">
            <a:avLst/>
          </a:prstGeom>
        </p:spPr>
      </p:pic>
      <p:pic>
        <p:nvPicPr>
          <p:cNvPr id="42" name="图片 41">
            <a:extLst>
              <a:ext uri="{FF2B5EF4-FFF2-40B4-BE49-F238E27FC236}">
                <a16:creationId xmlns:a16="http://schemas.microsoft.com/office/drawing/2014/main" id="{C5EAB1D7-7B7C-46F3-9A7D-7CF8C3C2CCCD}"/>
              </a:ext>
            </a:extLst>
          </p:cNvPr>
          <p:cNvPicPr>
            <a:picLocks noChangeAspect="1"/>
          </p:cNvPicPr>
          <p:nvPr/>
        </p:nvPicPr>
        <p:blipFill>
          <a:blip r:embed="rId9"/>
          <a:stretch>
            <a:fillRect/>
          </a:stretch>
        </p:blipFill>
        <p:spPr>
          <a:xfrm>
            <a:off x="6511753" y="5269551"/>
            <a:ext cx="5136419" cy="1258816"/>
          </a:xfrm>
          <a:prstGeom prst="rect">
            <a:avLst/>
          </a:prstGeom>
          <a:ln w="19050">
            <a:solidFill>
              <a:srgbClr val="FF0000"/>
            </a:solidFill>
          </a:ln>
        </p:spPr>
      </p:pic>
      <p:sp>
        <p:nvSpPr>
          <p:cNvPr id="43" name="箭头: 右 42">
            <a:extLst>
              <a:ext uri="{FF2B5EF4-FFF2-40B4-BE49-F238E27FC236}">
                <a16:creationId xmlns:a16="http://schemas.microsoft.com/office/drawing/2014/main" id="{60372D5E-019B-4339-B70D-3EC930DEFB56}"/>
              </a:ext>
            </a:extLst>
          </p:cNvPr>
          <p:cNvSpPr/>
          <p:nvPr/>
        </p:nvSpPr>
        <p:spPr bwMode="auto">
          <a:xfrm>
            <a:off x="5616926" y="5656643"/>
            <a:ext cx="759811" cy="4846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15" name="文本框 14">
            <a:extLst>
              <a:ext uri="{FF2B5EF4-FFF2-40B4-BE49-F238E27FC236}">
                <a16:creationId xmlns:a16="http://schemas.microsoft.com/office/drawing/2014/main" id="{9F445791-1995-4E09-ADBA-980E1EB7FAC7}"/>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DRO and Risk Aversion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280556E3-E7DE-4796-9601-734AF5340AEE}"/>
              </a:ext>
            </a:extLst>
          </p:cNvPr>
          <p:cNvPicPr>
            <a:picLocks noChangeAspect="1"/>
          </p:cNvPicPr>
          <p:nvPr/>
        </p:nvPicPr>
        <p:blipFill>
          <a:blip r:embed="rId10"/>
          <a:stretch>
            <a:fillRect/>
          </a:stretch>
        </p:blipFill>
        <p:spPr>
          <a:xfrm>
            <a:off x="211873" y="5233217"/>
            <a:ext cx="5184870" cy="1331484"/>
          </a:xfrm>
          <a:prstGeom prst="rect">
            <a:avLst/>
          </a:prstGeom>
          <a:ln>
            <a:solidFill>
              <a:schemeClr val="accent1">
                <a:lumMod val="75000"/>
              </a:schemeClr>
            </a:solidFill>
          </a:ln>
        </p:spPr>
      </p:pic>
    </p:spTree>
    <p:extLst>
      <p:ext uri="{BB962C8B-B14F-4D97-AF65-F5344CB8AC3E}">
        <p14:creationId xmlns:p14="http://schemas.microsoft.com/office/powerpoint/2010/main" val="3260195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49</a:t>
            </a:fld>
            <a:endParaRPr lang="zh-CN" altLang="en-US"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954107"/>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Application 1: A Robust Design for Ultra Reliable Ambient Backscatter Communication Systems[1]</a:t>
            </a:r>
            <a:endParaRPr lang="zh-CN" altLang="en-US" sz="2800" b="1" dirty="0">
              <a:solidFill>
                <a:srgbClr val="035F78"/>
              </a:solidFill>
              <a:latin typeface="Arial" panose="020B0604020202020204" pitchFamily="34" charset="0"/>
              <a:cs typeface="Arial" panose="020B0604020202020204" pitchFamily="34" charset="0"/>
            </a:endParaRPr>
          </a:p>
        </p:txBody>
      </p:sp>
      <p:cxnSp>
        <p:nvCxnSpPr>
          <p:cNvPr id="58" name="直接连接符 57">
            <a:extLst>
              <a:ext uri="{FF2B5EF4-FFF2-40B4-BE49-F238E27FC236}">
                <a16:creationId xmlns:a16="http://schemas.microsoft.com/office/drawing/2014/main" id="{8ADEA6BB-0AC3-4FD1-8644-A444AF431D3A}"/>
              </a:ext>
            </a:extLst>
          </p:cNvPr>
          <p:cNvCxnSpPr/>
          <p:nvPr/>
        </p:nvCxnSpPr>
        <p:spPr bwMode="auto">
          <a:xfrm flipV="1">
            <a:off x="0" y="6190107"/>
            <a:ext cx="12192000" cy="4722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矩形 58">
            <a:extLst>
              <a:ext uri="{FF2B5EF4-FFF2-40B4-BE49-F238E27FC236}">
                <a16:creationId xmlns:a16="http://schemas.microsoft.com/office/drawing/2014/main" id="{9F5ECFD8-7249-4A5C-9FB4-97EDDA337726}"/>
              </a:ext>
            </a:extLst>
          </p:cNvPr>
          <p:cNvSpPr/>
          <p:nvPr/>
        </p:nvSpPr>
        <p:spPr>
          <a:xfrm>
            <a:off x="211873" y="6320384"/>
            <a:ext cx="11721327" cy="523220"/>
          </a:xfrm>
          <a:prstGeom prst="rect">
            <a:avLst/>
          </a:prstGeom>
        </p:spPr>
        <p:txBody>
          <a:bodyPr wrap="square">
            <a:spAutoFit/>
          </a:bodyPr>
          <a:lstStyle/>
          <a:p>
            <a:r>
              <a:rPr lang="en-US" altLang="zh-CN" sz="1400" dirty="0">
                <a:latin typeface="CMR9"/>
              </a:rPr>
              <a:t>[1] Y. Zhang, B. Li, F. Gao and Z. Han, "A Robust Design for Ultra Reliable Ambient Backscatter Communication Systems,"  </a:t>
            </a:r>
            <a:r>
              <a:rPr lang="en-US" altLang="zh-CN" sz="1400" i="1" dirty="0">
                <a:latin typeface="CMR9"/>
              </a:rPr>
              <a:t>IEEE Internet of Things Journal</a:t>
            </a:r>
            <a:r>
              <a:rPr lang="en-US" altLang="zh-CN" sz="1400" dirty="0">
                <a:latin typeface="CMR9"/>
              </a:rPr>
              <a:t>, vol. 6, no. 5, pp. 8989-8999, Oct. 2019.</a:t>
            </a:r>
            <a:endParaRPr lang="zh-CN" altLang="en-US" sz="1400" dirty="0">
              <a:latin typeface="CMR9"/>
            </a:endParaRPr>
          </a:p>
        </p:txBody>
      </p:sp>
      <p:sp>
        <p:nvSpPr>
          <p:cNvPr id="38" name="文本框 37">
            <a:extLst>
              <a:ext uri="{FF2B5EF4-FFF2-40B4-BE49-F238E27FC236}">
                <a16:creationId xmlns:a16="http://schemas.microsoft.com/office/drawing/2014/main" id="{6CB3EB8B-BB34-4710-86EB-6514306B682C}"/>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Ultra Reliable Communication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39" name="图片 38">
            <a:extLst>
              <a:ext uri="{FF2B5EF4-FFF2-40B4-BE49-F238E27FC236}">
                <a16:creationId xmlns:a16="http://schemas.microsoft.com/office/drawing/2014/main" id="{759FA4D1-CC53-4230-AFD4-1BAE9874A8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33" b="30411"/>
          <a:stretch/>
        </p:blipFill>
        <p:spPr>
          <a:xfrm>
            <a:off x="10425656" y="1217152"/>
            <a:ext cx="1644583" cy="722745"/>
          </a:xfrm>
          <a:prstGeom prst="rect">
            <a:avLst/>
          </a:prstGeom>
        </p:spPr>
      </p:pic>
      <p:pic>
        <p:nvPicPr>
          <p:cNvPr id="40" name="图片 39">
            <a:extLst>
              <a:ext uri="{FF2B5EF4-FFF2-40B4-BE49-F238E27FC236}">
                <a16:creationId xmlns:a16="http://schemas.microsoft.com/office/drawing/2014/main" id="{26265906-DB2A-413F-A3C5-2CFA886660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9928" y="2594775"/>
            <a:ext cx="1843129" cy="1671103"/>
          </a:xfrm>
          <a:prstGeom prst="rect">
            <a:avLst/>
          </a:prstGeom>
        </p:spPr>
      </p:pic>
      <p:pic>
        <p:nvPicPr>
          <p:cNvPr id="42" name="Picture 3">
            <a:extLst>
              <a:ext uri="{FF2B5EF4-FFF2-40B4-BE49-F238E27FC236}">
                <a16:creationId xmlns:a16="http://schemas.microsoft.com/office/drawing/2014/main" id="{28764AA6-CC10-46DB-8F3C-17117B0287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885664" y="2160411"/>
            <a:ext cx="857117" cy="79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文本框 43">
            <a:extLst>
              <a:ext uri="{FF2B5EF4-FFF2-40B4-BE49-F238E27FC236}">
                <a16:creationId xmlns:a16="http://schemas.microsoft.com/office/drawing/2014/main" id="{29F76DC0-B552-4FC1-90FF-B128580192B4}"/>
              </a:ext>
            </a:extLst>
          </p:cNvPr>
          <p:cNvSpPr txBox="1"/>
          <p:nvPr/>
        </p:nvSpPr>
        <p:spPr>
          <a:xfrm>
            <a:off x="418618" y="1981426"/>
            <a:ext cx="7162941" cy="2031325"/>
          </a:xfrm>
          <a:prstGeom prst="rect">
            <a:avLst/>
          </a:prstGeom>
          <a:noFill/>
        </p:spPr>
        <p:txBody>
          <a:bodyPr wrap="square">
            <a:spAutoFit/>
          </a:bodyPr>
          <a:lstStyle/>
          <a:p>
            <a:pPr algn="l"/>
            <a:r>
              <a:rPr lang="en-US" altLang="zh-CN" sz="1800" b="0" i="0" u="none" strike="noStrike" baseline="0" dirty="0">
                <a:latin typeface="Arial" panose="020B0604020202020204" pitchFamily="34" charset="0"/>
                <a:cs typeface="Arial" panose="020B0604020202020204" pitchFamily="34" charset="0"/>
              </a:rPr>
              <a:t>In consideration of </a:t>
            </a:r>
            <a:r>
              <a:rPr lang="en-US" altLang="zh-CN" sz="1800" b="1" i="0" u="none" strike="noStrike" baseline="0" dirty="0">
                <a:solidFill>
                  <a:srgbClr val="FF0000"/>
                </a:solidFill>
                <a:latin typeface="Arial" panose="020B0604020202020204" pitchFamily="34" charset="0"/>
                <a:cs typeface="Arial" panose="020B0604020202020204" pitchFamily="34" charset="0"/>
              </a:rPr>
              <a:t>CSI mismatch</a:t>
            </a:r>
            <a:r>
              <a:rPr lang="en-US" altLang="zh-CN" sz="1800" b="0" i="0" u="none" strike="noStrike" baseline="0" dirty="0">
                <a:latin typeface="Arial" panose="020B0604020202020204" pitchFamily="34" charset="0"/>
                <a:cs typeface="Arial" panose="020B0604020202020204" pitchFamily="34" charset="0"/>
              </a:rPr>
              <a:t>, there are two main research aspects. </a:t>
            </a:r>
          </a:p>
          <a:p>
            <a:pPr marL="342900" indent="-342900" algn="l">
              <a:buFont typeface="+mj-lt"/>
              <a:buAutoNum type="arabicPeriod"/>
            </a:pPr>
            <a:r>
              <a:rPr lang="en-US" altLang="zh-CN" sz="1800" b="0" i="0" u="none" strike="noStrike" baseline="0" dirty="0">
                <a:latin typeface="Arial" panose="020B0604020202020204" pitchFamily="34" charset="0"/>
                <a:cs typeface="Arial" panose="020B0604020202020204" pitchFamily="34" charset="0"/>
              </a:rPr>
              <a:t>One is assuming </a:t>
            </a:r>
            <a:r>
              <a:rPr lang="en-US" altLang="zh-CN" sz="1800" b="1" i="0" u="none" strike="noStrike" baseline="0" dirty="0">
                <a:latin typeface="Arial" panose="020B0604020202020204" pitchFamily="34" charset="0"/>
                <a:cs typeface="Arial" panose="020B0604020202020204" pitchFamily="34" charset="0"/>
              </a:rPr>
              <a:t>the distribution of errors are known</a:t>
            </a:r>
            <a:r>
              <a:rPr lang="en-US" altLang="zh-CN" sz="1800" b="0" i="0" u="none" strike="noStrike" baseline="0" dirty="0">
                <a:latin typeface="Arial" panose="020B0604020202020204" pitchFamily="34" charset="0"/>
                <a:cs typeface="Arial" panose="020B0604020202020204" pitchFamily="34" charset="0"/>
              </a:rPr>
              <a:t>, such as the Gaussian distribution.</a:t>
            </a:r>
          </a:p>
          <a:p>
            <a:pPr marL="342900" indent="-342900" algn="just">
              <a:buFont typeface="+mj-lt"/>
              <a:buAutoNum type="arabicPeriod"/>
            </a:pPr>
            <a:r>
              <a:rPr lang="en-US" altLang="zh-CN" sz="1800" b="0" i="0" u="none" strike="noStrike" baseline="0" dirty="0">
                <a:latin typeface="Arial" panose="020B0604020202020204" pitchFamily="34" charset="0"/>
                <a:cs typeface="Arial" panose="020B0604020202020204" pitchFamily="34" charset="0"/>
              </a:rPr>
              <a:t>The other is that </a:t>
            </a:r>
            <a:r>
              <a:rPr lang="en-US" altLang="zh-CN" sz="1800" b="1" i="0" u="none" strike="noStrike" baseline="0" dirty="0">
                <a:latin typeface="Arial" panose="020B0604020202020204" pitchFamily="34" charset="0"/>
                <a:cs typeface="Arial" panose="020B0604020202020204" pitchFamily="34" charset="0"/>
              </a:rPr>
              <a:t>the errors are uncertain</a:t>
            </a:r>
            <a:r>
              <a:rPr lang="en-US" altLang="zh-CN" sz="1800" b="0" i="0" u="none" strike="noStrike" baseline="0" dirty="0">
                <a:latin typeface="Arial" panose="020B0604020202020204" pitchFamily="34" charset="0"/>
                <a:cs typeface="Arial" panose="020B0604020202020204" pitchFamily="34" charset="0"/>
              </a:rPr>
              <a:t> and can be chosen from </a:t>
            </a:r>
            <a:r>
              <a:rPr lang="en-US" altLang="zh-CN" sz="1800" b="1" i="0" u="none" strike="noStrike" baseline="0" dirty="0">
                <a:latin typeface="Arial" panose="020B0604020202020204" pitchFamily="34" charset="0"/>
                <a:cs typeface="Arial" panose="020B0604020202020204" pitchFamily="34" charset="0"/>
              </a:rPr>
              <a:t>some (bounded) set</a:t>
            </a:r>
            <a:r>
              <a:rPr lang="en-US" altLang="zh-CN" sz="1800" b="0" i="0" u="none" strike="noStrike" baseline="0" dirty="0">
                <a:latin typeface="Arial" panose="020B0604020202020204" pitchFamily="34" charset="0"/>
                <a:cs typeface="Arial" panose="020B0604020202020204" pitchFamily="34" charset="0"/>
              </a:rPr>
              <a:t>, which can lead to a </a:t>
            </a:r>
            <a:r>
              <a:rPr lang="en-US" altLang="zh-CN" sz="1800" b="1" i="0" u="none" strike="noStrike" baseline="0" dirty="0">
                <a:latin typeface="Arial" panose="020B0604020202020204" pitchFamily="34" charset="0"/>
                <a:cs typeface="Arial" panose="020B0604020202020204" pitchFamily="34" charset="0"/>
              </a:rPr>
              <a:t>worst-case</a:t>
            </a:r>
            <a:r>
              <a:rPr lang="en-US" altLang="zh-CN" sz="1800" b="0" i="0" u="none" strike="noStrike" baseline="0" dirty="0">
                <a:latin typeface="Arial" panose="020B0604020202020204" pitchFamily="34" charset="0"/>
                <a:cs typeface="Arial" panose="020B0604020202020204" pitchFamily="34" charset="0"/>
              </a:rPr>
              <a:t> based optimization problem.</a:t>
            </a:r>
            <a:endParaRPr lang="zh-CN" altLang="en-US" dirty="0">
              <a:latin typeface="Arial" panose="020B0604020202020204" pitchFamily="34" charset="0"/>
              <a:cs typeface="Arial" panose="020B0604020202020204" pitchFamily="34" charset="0"/>
            </a:endParaRPr>
          </a:p>
        </p:txBody>
      </p:sp>
      <p:sp>
        <p:nvSpPr>
          <p:cNvPr id="60" name="文本框 59">
            <a:extLst>
              <a:ext uri="{FF2B5EF4-FFF2-40B4-BE49-F238E27FC236}">
                <a16:creationId xmlns:a16="http://schemas.microsoft.com/office/drawing/2014/main" id="{40A0C8B8-21E4-415B-AE3A-E8022C4207B5}"/>
              </a:ext>
            </a:extLst>
          </p:cNvPr>
          <p:cNvSpPr txBox="1"/>
          <p:nvPr/>
        </p:nvSpPr>
        <p:spPr>
          <a:xfrm>
            <a:off x="1468303" y="5200259"/>
            <a:ext cx="8674766" cy="646331"/>
          </a:xfrm>
          <a:prstGeom prst="rect">
            <a:avLst/>
          </a:prstGeom>
          <a:solidFill>
            <a:schemeClr val="accent6">
              <a:lumMod val="20000"/>
              <a:lumOff val="80000"/>
            </a:schemeClr>
          </a:solidFill>
        </p:spPr>
        <p:txBody>
          <a:bodyPr wrap="square">
            <a:spAutoFit/>
          </a:bodyPr>
          <a:lstStyle>
            <a:defPPr>
              <a:defRPr lang="zh-CN"/>
            </a:defPPr>
            <a:lvl1pPr>
              <a:defRPr b="1"/>
            </a:lvl1pPr>
          </a:lstStyle>
          <a:p>
            <a:r>
              <a:rPr lang="en-US" altLang="zh-CN" dirty="0"/>
              <a:t>A chance-constrained optimization problem to </a:t>
            </a:r>
            <a:r>
              <a:rPr lang="en-US" altLang="zh-CN" dirty="0">
                <a:solidFill>
                  <a:srgbClr val="FF0000"/>
                </a:solidFill>
              </a:rPr>
              <a:t>maximize the minimum user rate</a:t>
            </a:r>
            <a:r>
              <a:rPr lang="en-US" altLang="zh-CN" dirty="0"/>
              <a:t> for BCSs with consideration of the </a:t>
            </a:r>
            <a:r>
              <a:rPr lang="en-US" altLang="zh-CN" dirty="0">
                <a:solidFill>
                  <a:srgbClr val="FF0000"/>
                </a:solidFill>
              </a:rPr>
              <a:t>imperfect CSI</a:t>
            </a:r>
            <a:r>
              <a:rPr lang="en-US" altLang="zh-CN" dirty="0"/>
              <a:t>. </a:t>
            </a:r>
            <a:endParaRPr lang="zh-CN" altLang="en-US" dirty="0"/>
          </a:p>
        </p:txBody>
      </p:sp>
      <p:sp>
        <p:nvSpPr>
          <p:cNvPr id="5" name="箭头: 下 4">
            <a:extLst>
              <a:ext uri="{FF2B5EF4-FFF2-40B4-BE49-F238E27FC236}">
                <a16:creationId xmlns:a16="http://schemas.microsoft.com/office/drawing/2014/main" id="{271EDDBE-5639-46FB-98FB-10D90908CB6A}"/>
              </a:ext>
            </a:extLst>
          </p:cNvPr>
          <p:cNvSpPr/>
          <p:nvPr/>
        </p:nvSpPr>
        <p:spPr>
          <a:xfrm>
            <a:off x="5247316" y="3971997"/>
            <a:ext cx="1116741" cy="97840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8592DFAB-F505-453A-BACD-633083A25465}"/>
              </a:ext>
            </a:extLst>
          </p:cNvPr>
          <p:cNvSpPr txBox="1"/>
          <p:nvPr/>
        </p:nvSpPr>
        <p:spPr>
          <a:xfrm>
            <a:off x="8890007" y="4386028"/>
            <a:ext cx="3071297" cy="440955"/>
          </a:xfrm>
          <a:prstGeom prst="rect">
            <a:avLst/>
          </a:prstGeom>
          <a:noFill/>
        </p:spPr>
        <p:txBody>
          <a:bodyPr wrap="square" rtlCol="0">
            <a:spAutoFit/>
          </a:bodyPr>
          <a:lstStyle/>
          <a:p>
            <a:pPr>
              <a:lnSpc>
                <a:spcPts val="3000"/>
              </a:lnSpc>
            </a:pPr>
            <a:r>
              <a:rPr lang="en-US" altLang="zh-CN" sz="2000" b="1" i="1" dirty="0">
                <a:solidFill>
                  <a:srgbClr val="C00000"/>
                </a:solidFill>
                <a:latin typeface="Times New Roman" panose="02020603050405020304" pitchFamily="18" charset="0"/>
                <a:ea typeface="+mn-ea"/>
                <a:cs typeface="Times New Roman" panose="02020603050405020304" pitchFamily="18" charset="0"/>
              </a:rPr>
              <a:t>1939-1945: </a:t>
            </a:r>
            <a:r>
              <a:rPr lang="en-US" altLang="zh-CN" sz="2000" b="1" dirty="0">
                <a:solidFill>
                  <a:srgbClr val="002060"/>
                </a:solidFill>
                <a:latin typeface="Times New Roman" panose="02020603050405020304" pitchFamily="18" charset="0"/>
                <a:ea typeface="+mn-ea"/>
                <a:cs typeface="Times New Roman" panose="02020603050405020304" pitchFamily="18" charset="0"/>
              </a:rPr>
              <a:t>World War II</a:t>
            </a:r>
            <a:endParaRPr lang="en-US" altLang="zh-CN"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2015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a:xfrm>
            <a:off x="9375677" y="6384631"/>
            <a:ext cx="2743200" cy="365125"/>
          </a:xfrm>
        </p:spPr>
        <p:txBody>
          <a:bodyPr/>
          <a:lstStyle/>
          <a:p>
            <a:fld id="{4760F0FC-AD0F-4770-B8B3-8B319AEAE5E5}" type="slidenum">
              <a:rPr lang="zh-CN" altLang="en-US" smtClean="0"/>
              <a:pPr/>
              <a:t>5</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Introduction </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1187A09-DAB8-4E9F-9BD9-6DE6B4543EFD}"/>
              </a:ext>
            </a:extLst>
          </p:cNvPr>
          <p:cNvSpPr txBox="1"/>
          <p:nvPr/>
        </p:nvSpPr>
        <p:spPr>
          <a:xfrm>
            <a:off x="622567" y="1071149"/>
            <a:ext cx="10729374"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b="1" dirty="0">
                <a:solidFill>
                  <a:srgbClr val="7030A0"/>
                </a:solidFill>
                <a:latin typeface="Times New Roman" panose="02020603050405020304" pitchFamily="18" charset="0"/>
                <a:cs typeface="Times New Roman" panose="02020603050405020304" pitchFamily="18" charset="0"/>
              </a:rPr>
              <a:t>Optimization Classification</a:t>
            </a:r>
            <a:endParaRPr lang="zh-CN" altLang="en-US" sz="2800" b="1" dirty="0">
              <a:solidFill>
                <a:srgbClr val="7030A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矩形 6">
                <a:extLst>
                  <a:ext uri="{FF2B5EF4-FFF2-40B4-BE49-F238E27FC236}">
                    <a16:creationId xmlns:a16="http://schemas.microsoft.com/office/drawing/2014/main" id="{2C9E7574-DA55-B442-9921-EB1E93ABB9C7}"/>
                  </a:ext>
                </a:extLst>
              </p:cNvPr>
              <p:cNvSpPr/>
              <p:nvPr/>
            </p:nvSpPr>
            <p:spPr>
              <a:xfrm>
                <a:off x="622567" y="1817590"/>
                <a:ext cx="11010633" cy="4178067"/>
              </a:xfrm>
              <a:prstGeom prst="rect">
                <a:avLst/>
              </a:prstGeom>
            </p:spPr>
            <p:txBody>
              <a:bodyPr wrap="square">
                <a:spAutoFit/>
              </a:bodyPr>
              <a:lstStyle/>
              <a:p>
                <a:pPr marL="285750" indent="-285750">
                  <a:buFont typeface="Wingdings" panose="05000000000000000000" pitchFamily="2" charset="2"/>
                  <a:buChar char="Ø"/>
                </a:pPr>
                <a:r>
                  <a:rPr lang="en-US" sz="2400" b="1" i="1" dirty="0"/>
                  <a:t>Stochastic Programming (SP) </a:t>
                </a:r>
              </a:p>
              <a:p>
                <a:r>
                  <a:rPr lang="en-US" sz="2000" dirty="0"/>
                  <a:t>     assumes that the </a:t>
                </a:r>
                <a:r>
                  <a:rPr lang="en-US" sz="2000" i="1" dirty="0">
                    <a:solidFill>
                      <a:srgbClr val="FF0000"/>
                    </a:solidFill>
                  </a:rPr>
                  <a:t>probability distribution </a:t>
                </a:r>
                <a:r>
                  <a:rPr lang="en-US" sz="2000" dirty="0"/>
                  <a:t>of random parameters is </a:t>
                </a:r>
                <a:r>
                  <a:rPr lang="en-US" sz="2000" i="1" dirty="0">
                    <a:solidFill>
                      <a:srgbClr val="FF0000"/>
                    </a:solidFill>
                  </a:rPr>
                  <a:t>known</a:t>
                </a:r>
                <a:r>
                  <a:rPr lang="en-US" sz="2000" dirty="0">
                    <a:solidFill>
                      <a:srgbClr val="FF0000"/>
                    </a:solidFill>
                  </a:rPr>
                  <a:t> </a:t>
                </a:r>
                <a:r>
                  <a:rPr lang="en-US" sz="2000" dirty="0"/>
                  <a:t>(inferred     from the historical data). Objective is to </a:t>
                </a:r>
                <a:r>
                  <a:rPr lang="en-US" altLang="zh-CN" sz="2000" dirty="0"/>
                  <a:t>find a decision </a:t>
                </a:r>
                <a14:m>
                  <m:oMath xmlns:m="http://schemas.openxmlformats.org/officeDocument/2006/math">
                    <m:r>
                      <a:rPr lang="en-US" altLang="zh-CN" sz="2000" b="0" i="1" smtClean="0">
                        <a:latin typeface="Cambria Math" panose="02040503050406030204" pitchFamily="18" charset="0"/>
                      </a:rPr>
                      <m:t>𝑥</m:t>
                    </m:r>
                    <m:r>
                      <a:rPr lang="en-US" altLang="zh-CN" sz="2000" b="0" i="1" smtClean="0">
                        <a:latin typeface="Cambria Math" panose="02040503050406030204" pitchFamily="18" charset="0"/>
                      </a:rPr>
                      <m:t> </m:t>
                    </m:r>
                  </m:oMath>
                </a14:m>
                <a:r>
                  <a:rPr lang="en-US" altLang="zh-CN" sz="2000" dirty="0"/>
                  <a:t>that </a:t>
                </a:r>
                <a:r>
                  <a:rPr lang="en-US" sz="2000" dirty="0"/>
                  <a:t>minimizes a functional of the </a:t>
                </a:r>
                <a:r>
                  <a:rPr lang="en-US" sz="2000" b="1" i="1" dirty="0">
                    <a:solidFill>
                      <a:srgbClr val="FF0000"/>
                    </a:solidFill>
                  </a:rPr>
                  <a:t>expected cost</a:t>
                </a:r>
                <a:r>
                  <a:rPr lang="en-US" sz="2000" dirty="0"/>
                  <a:t>.</a:t>
                </a:r>
              </a:p>
              <a:p>
                <a:endParaRPr lang="en-US" sz="1050" dirty="0"/>
              </a:p>
              <a:p>
                <a:pPr marL="285750" indent="-285750">
                  <a:buFont typeface="Wingdings" panose="05000000000000000000" pitchFamily="2" charset="2"/>
                  <a:buChar char="Ø"/>
                </a:pPr>
                <a:r>
                  <a:rPr lang="en-US" sz="2400" b="1" i="1" dirty="0"/>
                  <a:t>Robust Optimization (RO)</a:t>
                </a:r>
              </a:p>
              <a:p>
                <a:r>
                  <a:rPr lang="en-US" sz="2000" dirty="0"/>
                  <a:t>     assumes that the </a:t>
                </a:r>
                <a:r>
                  <a:rPr lang="en-US" sz="2000" i="1" dirty="0">
                    <a:solidFill>
                      <a:srgbClr val="FF0000"/>
                    </a:solidFill>
                  </a:rPr>
                  <a:t>probability distribution </a:t>
                </a:r>
                <a:r>
                  <a:rPr lang="en-US" sz="2000" dirty="0"/>
                  <a:t>of random parameter is </a:t>
                </a:r>
                <a:r>
                  <a:rPr lang="en-US" sz="2000" i="1" dirty="0">
                    <a:solidFill>
                      <a:srgbClr val="FF0000"/>
                    </a:solidFill>
                  </a:rPr>
                  <a:t>unknown</a:t>
                </a:r>
                <a:r>
                  <a:rPr lang="en-US" sz="2000" dirty="0"/>
                  <a:t>, but its </a:t>
                </a:r>
                <a:r>
                  <a:rPr lang="en-US" sz="2000" b="1" i="1" dirty="0">
                    <a:solidFill>
                      <a:srgbClr val="FF0000"/>
                    </a:solidFill>
                  </a:rPr>
                  <a:t>fluctuation range </a:t>
                </a:r>
                <a:r>
                  <a:rPr lang="en-US" sz="2000" dirty="0"/>
                  <a:t>is known. Objective is to </a:t>
                </a:r>
                <a:r>
                  <a:rPr lang="en-US" altLang="zh-CN" sz="2000" dirty="0"/>
                  <a:t>find a decision </a:t>
                </a:r>
                <a14:m>
                  <m:oMath xmlns:m="http://schemas.openxmlformats.org/officeDocument/2006/math">
                    <m:r>
                      <a:rPr lang="en-US" altLang="zh-CN" sz="2000" i="1">
                        <a:latin typeface="Cambria Math" panose="02040503050406030204" pitchFamily="18" charset="0"/>
                      </a:rPr>
                      <m:t>𝑥</m:t>
                    </m:r>
                    <m:r>
                      <a:rPr lang="en-US" altLang="zh-CN" sz="2000" i="1">
                        <a:latin typeface="Cambria Math" panose="02040503050406030204" pitchFamily="18" charset="0"/>
                      </a:rPr>
                      <m:t> </m:t>
                    </m:r>
                  </m:oMath>
                </a14:m>
                <a:r>
                  <a:rPr lang="en-US" altLang="zh-CN" sz="2000" dirty="0"/>
                  <a:t>that </a:t>
                </a:r>
                <a:r>
                  <a:rPr lang="en-US" sz="2000" dirty="0"/>
                  <a:t>minimizes the </a:t>
                </a:r>
                <a:r>
                  <a:rPr lang="en-US" sz="2000" b="1" i="1" dirty="0">
                    <a:solidFill>
                      <a:srgbClr val="FF0000"/>
                    </a:solidFill>
                  </a:rPr>
                  <a:t>worst-case cost </a:t>
                </a:r>
                <a:r>
                  <a:rPr lang="en-US" sz="2000" dirty="0"/>
                  <a:t>over an </a:t>
                </a:r>
                <a:r>
                  <a:rPr lang="en-US" sz="2000" b="1" i="1" dirty="0">
                    <a:solidFill>
                      <a:srgbClr val="FF0000"/>
                    </a:solidFill>
                  </a:rPr>
                  <a:t>uncertainty set</a:t>
                </a:r>
                <a:r>
                  <a:rPr lang="en-US" sz="2000" dirty="0"/>
                  <a:t>.</a:t>
                </a:r>
              </a:p>
              <a:p>
                <a:endParaRPr lang="en-US" sz="1100" dirty="0"/>
              </a:p>
              <a:p>
                <a:pPr marL="285750" indent="-285750">
                  <a:buFont typeface="Wingdings" panose="05000000000000000000" pitchFamily="2" charset="2"/>
                  <a:buChar char="Ø"/>
                </a:pPr>
                <a:r>
                  <a:rPr lang="en-US" sz="2400" b="1" i="1" dirty="0"/>
                  <a:t>Distributionally Robust Optimization (DRO)</a:t>
                </a:r>
              </a:p>
              <a:p>
                <a:pPr algn="just"/>
                <a:r>
                  <a:rPr lang="en-US" sz="2000" dirty="0"/>
                  <a:t>      The distribution is known, but the </a:t>
                </a:r>
                <a:r>
                  <a:rPr lang="en-US" sz="2000" i="1" dirty="0">
                    <a:solidFill>
                      <a:srgbClr val="FF0000"/>
                    </a:solidFill>
                  </a:rPr>
                  <a:t>random parameters of probability distribution is uncertain</a:t>
                </a:r>
                <a:r>
                  <a:rPr lang="en-US" sz="2000" dirty="0"/>
                  <a:t>. In most cases, random parameters can only be </a:t>
                </a:r>
                <a:r>
                  <a:rPr lang="en-US" sz="2000" dirty="0">
                    <a:solidFill>
                      <a:srgbClr val="FF0000"/>
                    </a:solidFill>
                  </a:rPr>
                  <a:t>estimated by the samples</a:t>
                </a:r>
                <a:r>
                  <a:rPr lang="en-US" sz="2000" dirty="0"/>
                  <a:t>. Objective is to </a:t>
                </a:r>
                <a:r>
                  <a:rPr lang="en-US" altLang="zh-CN" sz="2000" dirty="0"/>
                  <a:t>find a decision </a:t>
                </a:r>
                <a14:m>
                  <m:oMath xmlns:m="http://schemas.openxmlformats.org/officeDocument/2006/math">
                    <m:r>
                      <a:rPr lang="en-US" altLang="zh-CN" sz="2000" i="1">
                        <a:latin typeface="Cambria Math" panose="02040503050406030204" pitchFamily="18" charset="0"/>
                      </a:rPr>
                      <m:t>𝑥</m:t>
                    </m:r>
                    <m:r>
                      <a:rPr lang="en-US" altLang="zh-CN" sz="2000" i="1">
                        <a:latin typeface="Cambria Math" panose="02040503050406030204" pitchFamily="18" charset="0"/>
                      </a:rPr>
                      <m:t> </m:t>
                    </m:r>
                  </m:oMath>
                </a14:m>
                <a:r>
                  <a:rPr lang="en-US" altLang="zh-CN" sz="2000" dirty="0"/>
                  <a:t>that </a:t>
                </a:r>
                <a:r>
                  <a:rPr lang="en-US" sz="2000" dirty="0"/>
                  <a:t>minimizes the </a:t>
                </a:r>
                <a:r>
                  <a:rPr lang="en-US" sz="2000" b="1" i="1" dirty="0">
                    <a:solidFill>
                      <a:srgbClr val="FF0000"/>
                    </a:solidFill>
                  </a:rPr>
                  <a:t>worst-case expected cost </a:t>
                </a:r>
                <a:r>
                  <a:rPr lang="en-US" sz="2000" dirty="0"/>
                  <a:t>over an </a:t>
                </a:r>
                <a:r>
                  <a:rPr lang="en-US" sz="2000" b="1" i="1" dirty="0">
                    <a:solidFill>
                      <a:srgbClr val="FF0000"/>
                    </a:solidFill>
                  </a:rPr>
                  <a:t>uncertainty set</a:t>
                </a:r>
                <a:r>
                  <a:rPr lang="en-US" sz="2000" dirty="0"/>
                  <a:t>.</a:t>
                </a:r>
              </a:p>
              <a:p>
                <a:endParaRPr lang="en-US" sz="1200" dirty="0"/>
              </a:p>
            </p:txBody>
          </p:sp>
        </mc:Choice>
        <mc:Fallback xmlns="">
          <p:sp>
            <p:nvSpPr>
              <p:cNvPr id="35" name="矩形 6">
                <a:extLst>
                  <a:ext uri="{FF2B5EF4-FFF2-40B4-BE49-F238E27FC236}">
                    <a16:creationId xmlns:a16="http://schemas.microsoft.com/office/drawing/2014/main" id="{2C9E7574-DA55-B442-9921-EB1E93ABB9C7}"/>
                  </a:ext>
                </a:extLst>
              </p:cNvPr>
              <p:cNvSpPr>
                <a:spLocks noRot="1" noChangeAspect="1" noMove="1" noResize="1" noEditPoints="1" noAdjustHandles="1" noChangeArrowheads="1" noChangeShapeType="1" noTextEdit="1"/>
              </p:cNvSpPr>
              <p:nvPr/>
            </p:nvSpPr>
            <p:spPr>
              <a:xfrm>
                <a:off x="622567" y="1817590"/>
                <a:ext cx="11010633" cy="4178067"/>
              </a:xfrm>
              <a:prstGeom prst="rect">
                <a:avLst/>
              </a:prstGeom>
              <a:blipFill>
                <a:blip r:embed="rId3"/>
                <a:stretch>
                  <a:fillRect l="-720" t="-1020" r="-609"/>
                </a:stretch>
              </a:blipFill>
            </p:spPr>
            <p:txBody>
              <a:bodyPr/>
              <a:lstStyle/>
              <a:p>
                <a:r>
                  <a:rPr lang="en-US">
                    <a:noFill/>
                  </a:rPr>
                  <a:t> </a:t>
                </a:r>
              </a:p>
            </p:txBody>
          </p:sp>
        </mc:Fallback>
      </mc:AlternateContent>
    </p:spTree>
    <p:extLst>
      <p:ext uri="{BB962C8B-B14F-4D97-AF65-F5344CB8AC3E}">
        <p14:creationId xmlns:p14="http://schemas.microsoft.com/office/powerpoint/2010/main" val="3705853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50</a:t>
            </a:fld>
            <a:endParaRPr lang="zh-CN" altLang="en-US"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Backscatter Communications</a:t>
            </a:r>
            <a:endParaRPr lang="zh-CN" altLang="en-US" sz="2800" b="1" dirty="0">
              <a:solidFill>
                <a:srgbClr val="035F78"/>
              </a:solidFill>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6CB3EB8B-BB34-4710-86EB-6514306B682C}"/>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Ultra Reliable Communication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9" name="矩形 38">
            <a:extLst>
              <a:ext uri="{FF2B5EF4-FFF2-40B4-BE49-F238E27FC236}">
                <a16:creationId xmlns:a16="http://schemas.microsoft.com/office/drawing/2014/main" id="{B16C9095-C248-4A3F-AAD5-D33D44E3570E}"/>
              </a:ext>
            </a:extLst>
          </p:cNvPr>
          <p:cNvSpPr/>
          <p:nvPr/>
        </p:nvSpPr>
        <p:spPr>
          <a:xfrm>
            <a:off x="418618" y="1537900"/>
            <a:ext cx="11480614" cy="923330"/>
          </a:xfrm>
          <a:prstGeom prst="rect">
            <a:avLst/>
          </a:prstGeom>
        </p:spPr>
        <p:txBody>
          <a:bodyPr wrap="square">
            <a:spAutoFit/>
          </a:bodyPr>
          <a:lstStyle/>
          <a:p>
            <a:pPr marL="285744" indent="-285744" algn="just">
              <a:buFont typeface="Wingdings" panose="05000000000000000000" pitchFamily="2" charset="2"/>
              <a:buChar char="u"/>
            </a:pPr>
            <a:r>
              <a:rPr lang="en-US" altLang="zh-CN" sz="1800" b="1" dirty="0">
                <a:solidFill>
                  <a:srgbClr val="C00000"/>
                </a:solidFill>
                <a:latin typeface="Arial" panose="020B0604020202020204" pitchFamily="34" charset="0"/>
                <a:cs typeface="Arial" panose="020B0604020202020204" pitchFamily="34" charset="0"/>
              </a:rPr>
              <a:t>Definition</a:t>
            </a:r>
            <a:r>
              <a:rPr lang="zh-CN" altLang="en-US" sz="1800" b="1" dirty="0">
                <a:solidFill>
                  <a:srgbClr val="C00000"/>
                </a:solidFill>
                <a:latin typeface="Arial" panose="020B0604020202020204" pitchFamily="34" charset="0"/>
                <a:cs typeface="Arial" panose="020B0604020202020204" pitchFamily="34" charset="0"/>
              </a:rPr>
              <a:t>：</a:t>
            </a:r>
            <a:r>
              <a:rPr lang="en-US" altLang="zh-CN" sz="1800" b="1" dirty="0">
                <a:solidFill>
                  <a:srgbClr val="002060"/>
                </a:solidFill>
                <a:latin typeface="Arial" panose="020B0604020202020204" pitchFamily="34" charset="0"/>
                <a:cs typeface="Arial" panose="020B0604020202020204" pitchFamily="34" charset="0"/>
              </a:rPr>
              <a:t>Transmits data via </a:t>
            </a:r>
            <a:r>
              <a:rPr lang="en-US" altLang="zh-CN" sz="1800" b="1" dirty="0">
                <a:solidFill>
                  <a:srgbClr val="C00000"/>
                </a:solidFill>
                <a:latin typeface="Arial" panose="020B0604020202020204" pitchFamily="34" charset="0"/>
                <a:cs typeface="Arial" panose="020B0604020202020204" pitchFamily="34" charset="0"/>
              </a:rPr>
              <a:t>reflecting and modulating an incident RF signal</a:t>
            </a:r>
            <a:r>
              <a:rPr lang="en-US" altLang="zh-CN" sz="1800" b="1" dirty="0">
                <a:solidFill>
                  <a:srgbClr val="002060"/>
                </a:solidFill>
                <a:latin typeface="Arial" panose="020B0604020202020204" pitchFamily="34" charset="0"/>
                <a:cs typeface="Arial" panose="020B0604020202020204" pitchFamily="34" charset="0"/>
              </a:rPr>
              <a:t> by adapting the level of antenna impedance mismatch to vary the reflection coefficient, while harvests energy from the signal for operating the circuit.</a:t>
            </a:r>
          </a:p>
        </p:txBody>
      </p:sp>
      <p:pic>
        <p:nvPicPr>
          <p:cNvPr id="62" name="Picture 2">
            <a:extLst>
              <a:ext uri="{FF2B5EF4-FFF2-40B4-BE49-F238E27FC236}">
                <a16:creationId xmlns:a16="http://schemas.microsoft.com/office/drawing/2014/main" id="{AECA797E-BE42-4D57-AFFB-50B8115E8815}"/>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17950" y="2726293"/>
            <a:ext cx="4156430" cy="3976810"/>
          </a:xfrm>
          <a:prstGeom prst="rect">
            <a:avLst/>
          </a:prstGeom>
          <a:noFill/>
          <a:ln>
            <a:noFill/>
          </a:ln>
        </p:spPr>
      </p:pic>
      <p:pic>
        <p:nvPicPr>
          <p:cNvPr id="63" name="图片 62">
            <a:extLst>
              <a:ext uri="{FF2B5EF4-FFF2-40B4-BE49-F238E27FC236}">
                <a16:creationId xmlns:a16="http://schemas.microsoft.com/office/drawing/2014/main" id="{53DCA21A-C050-4EDD-BDEC-66F24854F586}"/>
              </a:ext>
            </a:extLst>
          </p:cNvPr>
          <p:cNvPicPr>
            <a:picLocks noChangeAspect="1"/>
          </p:cNvPicPr>
          <p:nvPr/>
        </p:nvPicPr>
        <p:blipFill>
          <a:blip r:embed="rId4"/>
          <a:stretch>
            <a:fillRect/>
          </a:stretch>
        </p:blipFill>
        <p:spPr>
          <a:xfrm>
            <a:off x="936557" y="3492774"/>
            <a:ext cx="5530484" cy="3259124"/>
          </a:xfrm>
          <a:prstGeom prst="rect">
            <a:avLst/>
          </a:prstGeom>
          <a:ln>
            <a:noFill/>
          </a:ln>
          <a:effectLst/>
        </p:spPr>
      </p:pic>
      <p:sp>
        <p:nvSpPr>
          <p:cNvPr id="64" name="矩形 63">
            <a:extLst>
              <a:ext uri="{FF2B5EF4-FFF2-40B4-BE49-F238E27FC236}">
                <a16:creationId xmlns:a16="http://schemas.microsoft.com/office/drawing/2014/main" id="{342A4C15-FFA8-4CF5-9AB2-17E01771A2CD}"/>
              </a:ext>
            </a:extLst>
          </p:cNvPr>
          <p:cNvSpPr/>
          <p:nvPr/>
        </p:nvSpPr>
        <p:spPr>
          <a:xfrm>
            <a:off x="318556" y="2463372"/>
            <a:ext cx="6972581" cy="1200329"/>
          </a:xfrm>
          <a:prstGeom prst="rect">
            <a:avLst/>
          </a:prstGeom>
        </p:spPr>
        <p:txBody>
          <a:bodyPr wrap="square">
            <a:spAutoFit/>
          </a:bodyPr>
          <a:lstStyle/>
          <a:p>
            <a:pPr marL="285744" indent="-285744" algn="just">
              <a:buFont typeface="Wingdings" panose="05000000000000000000" pitchFamily="2" charset="2"/>
              <a:buChar char="u"/>
            </a:pPr>
            <a:r>
              <a:rPr lang="en-US" altLang="zh-CN" sz="1800" b="1" dirty="0">
                <a:solidFill>
                  <a:srgbClr val="C00000"/>
                </a:solidFill>
                <a:latin typeface="Arial" panose="020B0604020202020204" pitchFamily="34" charset="0"/>
                <a:cs typeface="Arial" panose="020B0604020202020204" pitchFamily="34" charset="0"/>
              </a:rPr>
              <a:t>Components:</a:t>
            </a:r>
            <a:r>
              <a:rPr lang="zh-CN" altLang="en-US" sz="1800" b="1" dirty="0">
                <a:solidFill>
                  <a:srgbClr val="C00000"/>
                </a:solidFill>
                <a:latin typeface="Arial" panose="020B0604020202020204" pitchFamily="34" charset="0"/>
                <a:cs typeface="Arial" panose="020B0604020202020204" pitchFamily="34" charset="0"/>
              </a:rPr>
              <a:t> </a:t>
            </a:r>
            <a:r>
              <a:rPr lang="en-US" altLang="zh-CN" sz="1800" b="1" dirty="0">
                <a:solidFill>
                  <a:srgbClr val="002060"/>
                </a:solidFill>
                <a:latin typeface="Arial" panose="020B0604020202020204" pitchFamily="34" charset="0"/>
                <a:cs typeface="Arial" panose="020B0604020202020204" pitchFamily="34" charset="0"/>
              </a:rPr>
              <a:t>Reader</a:t>
            </a:r>
            <a:r>
              <a:rPr lang="zh-CN" altLang="en-US" sz="1800" b="1" dirty="0">
                <a:solidFill>
                  <a:srgbClr val="002060"/>
                </a:solidFill>
                <a:latin typeface="Arial" panose="020B0604020202020204" pitchFamily="34" charset="0"/>
                <a:cs typeface="Arial" panose="020B0604020202020204" pitchFamily="34" charset="0"/>
              </a:rPr>
              <a:t> </a:t>
            </a:r>
            <a:r>
              <a:rPr lang="en-US" altLang="zh-CN" sz="1800" b="1" dirty="0">
                <a:solidFill>
                  <a:srgbClr val="002060"/>
                </a:solidFill>
                <a:latin typeface="Arial" panose="020B0604020202020204" pitchFamily="34" charset="0"/>
                <a:cs typeface="Arial" panose="020B0604020202020204" pitchFamily="34" charset="0"/>
              </a:rPr>
              <a:t>and</a:t>
            </a:r>
            <a:r>
              <a:rPr lang="zh-CN" altLang="en-US" sz="1800" b="1" dirty="0">
                <a:solidFill>
                  <a:srgbClr val="002060"/>
                </a:solidFill>
                <a:latin typeface="Arial" panose="020B0604020202020204" pitchFamily="34" charset="0"/>
                <a:cs typeface="Arial" panose="020B0604020202020204" pitchFamily="34" charset="0"/>
              </a:rPr>
              <a:t> </a:t>
            </a:r>
            <a:r>
              <a:rPr lang="en-US" altLang="zh-CN" sz="1800" b="1" dirty="0">
                <a:solidFill>
                  <a:srgbClr val="002060"/>
                </a:solidFill>
                <a:latin typeface="Arial" panose="020B0604020202020204" pitchFamily="34" charset="0"/>
                <a:cs typeface="Arial" panose="020B0604020202020204" pitchFamily="34" charset="0"/>
              </a:rPr>
              <a:t>tag.</a:t>
            </a:r>
            <a:r>
              <a:rPr lang="zh-CN" altLang="en-US" sz="1800" b="1" dirty="0">
                <a:solidFill>
                  <a:srgbClr val="002060"/>
                </a:solidFill>
                <a:latin typeface="Arial" panose="020B0604020202020204" pitchFamily="34" charset="0"/>
                <a:cs typeface="Arial" panose="020B0604020202020204" pitchFamily="34" charset="0"/>
              </a:rPr>
              <a:t> </a:t>
            </a:r>
            <a:r>
              <a:rPr lang="en-US" altLang="zh-CN" sz="1800" b="1" dirty="0">
                <a:solidFill>
                  <a:srgbClr val="002060"/>
                </a:solidFill>
                <a:latin typeface="Arial" panose="020B0604020202020204" pitchFamily="34" charset="0"/>
                <a:cs typeface="Arial" panose="020B0604020202020204" pitchFamily="34" charset="0"/>
              </a:rPr>
              <a:t>The tag backscatters a portion of the reader’s downlink signal and modulates information onto the backscattered signal.</a:t>
            </a:r>
          </a:p>
          <a:p>
            <a:pPr marL="285744" indent="-285744" algn="just">
              <a:buFont typeface="Wingdings" panose="05000000000000000000" pitchFamily="2" charset="2"/>
              <a:buChar char="u"/>
            </a:pPr>
            <a:endParaRPr lang="en-US" altLang="zh-CN"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24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strips(downLeft)">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51</a:t>
            </a:fld>
            <a:endParaRPr lang="zh-CN" altLang="en-US"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System Model</a:t>
            </a:r>
            <a:endParaRPr lang="zh-CN" altLang="en-US" sz="2800" b="1" dirty="0">
              <a:solidFill>
                <a:srgbClr val="035F78"/>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3" name="表格 32">
                <a:extLst>
                  <a:ext uri="{FF2B5EF4-FFF2-40B4-BE49-F238E27FC236}">
                    <a16:creationId xmlns:a16="http://schemas.microsoft.com/office/drawing/2014/main" id="{C840F612-995F-4C4A-85D8-DD6CACBED7DF}"/>
                  </a:ext>
                </a:extLst>
              </p:cNvPr>
              <p:cNvGraphicFramePr>
                <a:graphicFrameLocks noGrp="1"/>
              </p:cNvGraphicFramePr>
              <p:nvPr/>
            </p:nvGraphicFramePr>
            <p:xfrm>
              <a:off x="3157083" y="5935989"/>
              <a:ext cx="5732780" cy="370840"/>
            </p:xfrm>
            <a:graphic>
              <a:graphicData uri="http://schemas.openxmlformats.org/drawingml/2006/table">
                <a:tbl>
                  <a:tblPr firstRow="1" bandRow="1">
                    <a:tableStyleId>{5C22544A-7EE6-4342-B048-85BDC9FD1C3A}</a:tableStyleId>
                  </a:tblPr>
                  <a:tblGrid>
                    <a:gridCol w="963690">
                      <a:extLst>
                        <a:ext uri="{9D8B030D-6E8A-4147-A177-3AD203B41FA5}">
                          <a16:colId xmlns:a16="http://schemas.microsoft.com/office/drawing/2014/main" val="20000"/>
                        </a:ext>
                      </a:extLst>
                    </a:gridCol>
                    <a:gridCol w="864973">
                      <a:extLst>
                        <a:ext uri="{9D8B030D-6E8A-4147-A177-3AD203B41FA5}">
                          <a16:colId xmlns:a16="http://schemas.microsoft.com/office/drawing/2014/main" val="20002"/>
                        </a:ext>
                      </a:extLst>
                    </a:gridCol>
                    <a:gridCol w="1293340">
                      <a:extLst>
                        <a:ext uri="{9D8B030D-6E8A-4147-A177-3AD203B41FA5}">
                          <a16:colId xmlns:a16="http://schemas.microsoft.com/office/drawing/2014/main" val="20003"/>
                        </a:ext>
                      </a:extLst>
                    </a:gridCol>
                    <a:gridCol w="856735">
                      <a:extLst>
                        <a:ext uri="{9D8B030D-6E8A-4147-A177-3AD203B41FA5}">
                          <a16:colId xmlns:a16="http://schemas.microsoft.com/office/drawing/2014/main" val="20004"/>
                        </a:ext>
                      </a:extLst>
                    </a:gridCol>
                    <a:gridCol w="848498">
                      <a:extLst>
                        <a:ext uri="{9D8B030D-6E8A-4147-A177-3AD203B41FA5}">
                          <a16:colId xmlns:a16="http://schemas.microsoft.com/office/drawing/2014/main" val="20005"/>
                        </a:ext>
                      </a:extLst>
                    </a:gridCol>
                    <a:gridCol w="905544">
                      <a:extLst>
                        <a:ext uri="{9D8B030D-6E8A-4147-A177-3AD203B41FA5}">
                          <a16:colId xmlns:a16="http://schemas.microsoft.com/office/drawing/2014/main" val="20006"/>
                        </a:ext>
                      </a:extLst>
                    </a:gridCol>
                  </a:tblGrid>
                  <a:tr h="370840">
                    <a:tc>
                      <a:txBody>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𝒕</m:t>
                                    </m:r>
                                  </m:e>
                                  <m:sub>
                                    <m:r>
                                      <a:rPr lang="en-US" altLang="zh-CN" b="1" i="1" smtClean="0">
                                        <a:solidFill>
                                          <a:schemeClr val="tx1"/>
                                        </a:solidFill>
                                        <a:latin typeface="Cambria Math" panose="02040503050406030204" pitchFamily="18" charset="0"/>
                                      </a:rPr>
                                      <m:t>𝟏</m:t>
                                    </m:r>
                                  </m:sub>
                                </m:sSub>
                              </m:oMath>
                            </m:oMathPara>
                          </a14:m>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𝒕</m:t>
                                    </m:r>
                                  </m:e>
                                  <m:sub>
                                    <m:r>
                                      <a:rPr lang="en-US" altLang="zh-CN" b="1" i="1" smtClean="0">
                                        <a:solidFill>
                                          <a:schemeClr val="tx1"/>
                                        </a:solidFill>
                                        <a:latin typeface="Cambria Math" panose="02040503050406030204" pitchFamily="18" charset="0"/>
                                      </a:rPr>
                                      <m:t>𝟐</m:t>
                                    </m:r>
                                  </m:sub>
                                </m:sSub>
                              </m:oMath>
                            </m:oMathPara>
                          </a14:m>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solidFill>
                                <a:schemeClr val="tx1"/>
                              </a:solidFill>
                            </a:rPr>
                            <a:t>…</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𝒕</m:t>
                                    </m:r>
                                  </m:e>
                                  <m:sub>
                                    <m:r>
                                      <a:rPr lang="en-US" altLang="zh-CN" b="1" i="1" smtClean="0">
                                        <a:solidFill>
                                          <a:schemeClr val="tx1"/>
                                        </a:solidFill>
                                        <a:latin typeface="Cambria Math" panose="02040503050406030204" pitchFamily="18" charset="0"/>
                                      </a:rPr>
                                      <m:t>𝒌</m:t>
                                    </m:r>
                                  </m:sub>
                                </m:sSub>
                              </m:oMath>
                            </m:oMathPara>
                          </a14:m>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dirty="0">
                              <a:solidFill>
                                <a:schemeClr val="tx1"/>
                              </a:solidFill>
                            </a:rPr>
                            <a:t>…</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14:m>
                            <m:oMathPara xmlns:m="http://schemas.openxmlformats.org/officeDocument/2006/math">
                              <m:oMathParaPr>
                                <m:jc m:val="center"/>
                              </m:oMathParaPr>
                              <m:oMath xmlns:m="http://schemas.openxmlformats.org/officeDocument/2006/math">
                                <m:sSub>
                                  <m:sSubPr>
                                    <m:ctrlPr>
                                      <a:rPr lang="en-US" altLang="zh-CN" b="1" i="1" smtClean="0">
                                        <a:solidFill>
                                          <a:schemeClr val="tx1"/>
                                        </a:solidFill>
                                        <a:latin typeface="Cambria Math" panose="02040503050406030204" pitchFamily="18" charset="0"/>
                                      </a:rPr>
                                    </m:ctrlPr>
                                  </m:sSubPr>
                                  <m:e>
                                    <m:r>
                                      <a:rPr lang="en-US" altLang="zh-CN" b="1" i="1" smtClean="0">
                                        <a:solidFill>
                                          <a:schemeClr val="tx1"/>
                                        </a:solidFill>
                                        <a:latin typeface="Cambria Math" panose="02040503050406030204" pitchFamily="18" charset="0"/>
                                      </a:rPr>
                                      <m:t>𝒕</m:t>
                                    </m:r>
                                  </m:e>
                                  <m:sub>
                                    <m:r>
                                      <a:rPr lang="en-US" altLang="zh-CN" b="1" i="1" smtClean="0">
                                        <a:solidFill>
                                          <a:schemeClr val="tx1"/>
                                        </a:solidFill>
                                        <a:latin typeface="Cambria Math" panose="02040503050406030204" pitchFamily="18" charset="0"/>
                                      </a:rPr>
                                      <m:t>𝑲</m:t>
                                    </m:r>
                                  </m:sub>
                                </m:sSub>
                              </m:oMath>
                            </m:oMathPara>
                          </a14:m>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mc:Choice>
        <mc:Fallback xmlns="">
          <p:graphicFrame>
            <p:nvGraphicFramePr>
              <p:cNvPr id="33" name="表格 32">
                <a:extLst>
                  <a:ext uri="{FF2B5EF4-FFF2-40B4-BE49-F238E27FC236}">
                    <a16:creationId xmlns:a16="http://schemas.microsoft.com/office/drawing/2014/main" id="{C840F612-995F-4C4A-85D8-DD6CACBED7DF}"/>
                  </a:ext>
                </a:extLst>
              </p:cNvPr>
              <p:cNvGraphicFramePr>
                <a:graphicFrameLocks noGrp="1"/>
              </p:cNvGraphicFramePr>
              <p:nvPr>
                <p:extLst>
                  <p:ext uri="{D42A27DB-BD31-4B8C-83A1-F6EECF244321}">
                    <p14:modId xmlns:p14="http://schemas.microsoft.com/office/powerpoint/2010/main" val="2778369802"/>
                  </p:ext>
                </p:extLst>
              </p:nvPr>
            </p:nvGraphicFramePr>
            <p:xfrm>
              <a:off x="3157083" y="5935989"/>
              <a:ext cx="5732780" cy="370840"/>
            </p:xfrm>
            <a:graphic>
              <a:graphicData uri="http://schemas.openxmlformats.org/drawingml/2006/table">
                <a:tbl>
                  <a:tblPr firstRow="1" bandRow="1">
                    <a:tableStyleId>{5C22544A-7EE6-4342-B048-85BDC9FD1C3A}</a:tableStyleId>
                  </a:tblPr>
                  <a:tblGrid>
                    <a:gridCol w="963690">
                      <a:extLst>
                        <a:ext uri="{9D8B030D-6E8A-4147-A177-3AD203B41FA5}">
                          <a16:colId xmlns:a16="http://schemas.microsoft.com/office/drawing/2014/main" val="20000"/>
                        </a:ext>
                      </a:extLst>
                    </a:gridCol>
                    <a:gridCol w="864973">
                      <a:extLst>
                        <a:ext uri="{9D8B030D-6E8A-4147-A177-3AD203B41FA5}">
                          <a16:colId xmlns:a16="http://schemas.microsoft.com/office/drawing/2014/main" val="20002"/>
                        </a:ext>
                      </a:extLst>
                    </a:gridCol>
                    <a:gridCol w="1293340">
                      <a:extLst>
                        <a:ext uri="{9D8B030D-6E8A-4147-A177-3AD203B41FA5}">
                          <a16:colId xmlns:a16="http://schemas.microsoft.com/office/drawing/2014/main" val="20003"/>
                        </a:ext>
                      </a:extLst>
                    </a:gridCol>
                    <a:gridCol w="856735">
                      <a:extLst>
                        <a:ext uri="{9D8B030D-6E8A-4147-A177-3AD203B41FA5}">
                          <a16:colId xmlns:a16="http://schemas.microsoft.com/office/drawing/2014/main" val="20004"/>
                        </a:ext>
                      </a:extLst>
                    </a:gridCol>
                    <a:gridCol w="848498">
                      <a:extLst>
                        <a:ext uri="{9D8B030D-6E8A-4147-A177-3AD203B41FA5}">
                          <a16:colId xmlns:a16="http://schemas.microsoft.com/office/drawing/2014/main" val="20005"/>
                        </a:ext>
                      </a:extLst>
                    </a:gridCol>
                    <a:gridCol w="905544">
                      <a:extLst>
                        <a:ext uri="{9D8B030D-6E8A-4147-A177-3AD203B41FA5}">
                          <a16:colId xmlns:a16="http://schemas.microsoft.com/office/drawing/2014/main" val="20006"/>
                        </a:ext>
                      </a:extLst>
                    </a:gridCol>
                  </a:tblGrid>
                  <a:tr h="370840">
                    <a:tc>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633" t="-8065" r="-497468" b="-24194"/>
                          </a:stretch>
                        </a:blipFill>
                      </a:tcPr>
                    </a:tc>
                    <a:tc>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11972" t="-8065" r="-453521" b="-24194"/>
                          </a:stretch>
                        </a:blipFill>
                      </a:tcPr>
                    </a:tc>
                    <a:tc>
                      <a:txBody>
                        <a:bodyPr/>
                        <a:lstStyle/>
                        <a:p>
                          <a:pPr algn="ctr"/>
                          <a:r>
                            <a:rPr lang="en-US" altLang="zh-CN" dirty="0">
                              <a:solidFill>
                                <a:schemeClr val="tx1"/>
                              </a:solidFill>
                            </a:rPr>
                            <a:t>…</a:t>
                          </a:r>
                          <a:endParaRPr lang="zh-CN" alt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64539" t="-8065" r="-205674" b="-24194"/>
                          </a:stretch>
                        </a:blipFill>
                      </a:tcPr>
                    </a:tc>
                    <a:tc>
                      <a:txBody>
                        <a:bodyPr/>
                        <a:lstStyle/>
                        <a:p>
                          <a:pPr algn="ctr"/>
                          <a:r>
                            <a:rPr lang="en-US" altLang="zh-CN" dirty="0">
                              <a:solidFill>
                                <a:schemeClr val="tx1"/>
                              </a:solidFill>
                            </a:rPr>
                            <a:t>…</a:t>
                          </a:r>
                          <a:endParaRPr lang="zh-CN"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32886" t="-8065" r="-1342" b="-24194"/>
                          </a:stretch>
                        </a:blipFill>
                      </a:tcPr>
                    </a:tc>
                    <a:extLst>
                      <a:ext uri="{0D108BD9-81ED-4DB2-BD59-A6C34878D82A}">
                        <a16:rowId xmlns:a16="http://schemas.microsoft.com/office/drawing/2014/main" val="10000"/>
                      </a:ext>
                    </a:extLst>
                  </a:tr>
                </a:tbl>
              </a:graphicData>
            </a:graphic>
          </p:graphicFrame>
        </mc:Fallback>
      </mc:AlternateContent>
      <p:cxnSp>
        <p:nvCxnSpPr>
          <p:cNvPr id="41" name="直接箭头连接符 40">
            <a:extLst>
              <a:ext uri="{FF2B5EF4-FFF2-40B4-BE49-F238E27FC236}">
                <a16:creationId xmlns:a16="http://schemas.microsoft.com/office/drawing/2014/main" id="{299B21BF-A378-4467-AE80-F70433E68182}"/>
              </a:ext>
            </a:extLst>
          </p:cNvPr>
          <p:cNvCxnSpPr/>
          <p:nvPr/>
        </p:nvCxnSpPr>
        <p:spPr>
          <a:xfrm flipV="1">
            <a:off x="3157083" y="6413087"/>
            <a:ext cx="5732780" cy="9971"/>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A2251E21-FA13-41AD-936F-4FA27E7805E2}"/>
              </a:ext>
            </a:extLst>
          </p:cNvPr>
          <p:cNvCxnSpPr/>
          <p:nvPr/>
        </p:nvCxnSpPr>
        <p:spPr>
          <a:xfrm>
            <a:off x="8889863" y="6306829"/>
            <a:ext cx="0" cy="3474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80A442BA-3FBC-49BD-8FEF-862DA8693BE6}"/>
              </a:ext>
            </a:extLst>
          </p:cNvPr>
          <p:cNvSpPr txBox="1"/>
          <p:nvPr/>
        </p:nvSpPr>
        <p:spPr>
          <a:xfrm>
            <a:off x="4195250" y="6430038"/>
            <a:ext cx="3801498" cy="307777"/>
          </a:xfrm>
          <a:prstGeom prst="rect">
            <a:avLst/>
          </a:prstGeom>
        </p:spPr>
        <p:txBody>
          <a:bodyPr wrap="square">
            <a:spAutoFit/>
          </a:bodyPr>
          <a:lstStyle>
            <a:defPPr>
              <a:defRPr lang="zh-CN"/>
            </a:defPPr>
            <a:lvl1pPr>
              <a:defRPr sz="1400">
                <a:latin typeface="Arial" panose="020B0604020202020204" pitchFamily="34" charset="0"/>
                <a:cs typeface="Arial" panose="020B0604020202020204" pitchFamily="34" charset="0"/>
              </a:defRPr>
            </a:lvl1pPr>
          </a:lstStyle>
          <a:p>
            <a:r>
              <a:rPr lang="en-US" altLang="zh-CN" dirty="0"/>
              <a:t>Backscatter time allocation for different tags.</a:t>
            </a:r>
            <a:endParaRPr lang="zh-CN" altLang="en-US" dirty="0"/>
          </a:p>
        </p:txBody>
      </p:sp>
      <p:cxnSp>
        <p:nvCxnSpPr>
          <p:cNvPr id="47" name="直接箭头连接符 46">
            <a:extLst>
              <a:ext uri="{FF2B5EF4-FFF2-40B4-BE49-F238E27FC236}">
                <a16:creationId xmlns:a16="http://schemas.microsoft.com/office/drawing/2014/main" id="{4260E245-469A-4EC4-9C9D-16C4E91142AE}"/>
              </a:ext>
            </a:extLst>
          </p:cNvPr>
          <p:cNvCxnSpPr/>
          <p:nvPr/>
        </p:nvCxnSpPr>
        <p:spPr>
          <a:xfrm>
            <a:off x="3157083" y="5858369"/>
            <a:ext cx="5732780" cy="1632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43CA6EFE-4CBF-4067-BDB8-B49409FDCDA1}"/>
                  </a:ext>
                </a:extLst>
              </p:cNvPr>
              <p:cNvSpPr/>
              <p:nvPr/>
            </p:nvSpPr>
            <p:spPr>
              <a:xfrm>
                <a:off x="5641638" y="5512030"/>
                <a:ext cx="3818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b="1" i="1" smtClean="0">
                          <a:solidFill>
                            <a:schemeClr val="tx1"/>
                          </a:solidFill>
                          <a:latin typeface="Cambria Math" panose="02040503050406030204" pitchFamily="18" charset="0"/>
                        </a:rPr>
                        <m:t>𝑻</m:t>
                      </m:r>
                    </m:oMath>
                  </m:oMathPara>
                </a14:m>
                <a:endParaRPr lang="zh-CN" altLang="en-US" dirty="0"/>
              </a:p>
            </p:txBody>
          </p:sp>
        </mc:Choice>
        <mc:Fallback xmlns="">
          <p:sp>
            <p:nvSpPr>
              <p:cNvPr id="48" name="矩形 47">
                <a:extLst>
                  <a:ext uri="{FF2B5EF4-FFF2-40B4-BE49-F238E27FC236}">
                    <a16:creationId xmlns:a16="http://schemas.microsoft.com/office/drawing/2014/main" id="{43CA6EFE-4CBF-4067-BDB8-B49409FDCDA1}"/>
                  </a:ext>
                </a:extLst>
              </p:cNvPr>
              <p:cNvSpPr>
                <a:spLocks noRot="1" noChangeAspect="1" noMove="1" noResize="1" noEditPoints="1" noAdjustHandles="1" noChangeArrowheads="1" noChangeShapeType="1" noTextEdit="1"/>
              </p:cNvSpPr>
              <p:nvPr/>
            </p:nvSpPr>
            <p:spPr>
              <a:xfrm>
                <a:off x="5641638" y="5512030"/>
                <a:ext cx="381835" cy="369332"/>
              </a:xfrm>
              <a:prstGeom prst="rect">
                <a:avLst/>
              </a:prstGeom>
              <a:blipFill>
                <a:blip r:embed="rId4"/>
                <a:stretch>
                  <a:fillRect/>
                </a:stretch>
              </a:blipFill>
            </p:spPr>
            <p:txBody>
              <a:bodyPr/>
              <a:lstStyle/>
              <a:p>
                <a:r>
                  <a:rPr lang="zh-CN" altLang="en-US">
                    <a:noFill/>
                  </a:rPr>
                  <a:t> </a:t>
                </a:r>
              </a:p>
            </p:txBody>
          </p:sp>
        </mc:Fallback>
      </mc:AlternateContent>
      <p:cxnSp>
        <p:nvCxnSpPr>
          <p:cNvPr id="49" name="直接连接符 48">
            <a:extLst>
              <a:ext uri="{FF2B5EF4-FFF2-40B4-BE49-F238E27FC236}">
                <a16:creationId xmlns:a16="http://schemas.microsoft.com/office/drawing/2014/main" id="{B3135BBE-7D8B-48A6-9091-7373D20549E0}"/>
              </a:ext>
            </a:extLst>
          </p:cNvPr>
          <p:cNvCxnSpPr/>
          <p:nvPr/>
        </p:nvCxnSpPr>
        <p:spPr>
          <a:xfrm>
            <a:off x="3157083" y="6306829"/>
            <a:ext cx="0" cy="3474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矩形 10">
                <a:extLst>
                  <a:ext uri="{FF2B5EF4-FFF2-40B4-BE49-F238E27FC236}">
                    <a16:creationId xmlns:a16="http://schemas.microsoft.com/office/drawing/2014/main" id="{41139C0C-9CC8-4B63-9FEC-E85689CFF4E5}"/>
                  </a:ext>
                </a:extLst>
              </p:cNvPr>
              <p:cNvSpPr>
                <a:spLocks noChangeArrowheads="1"/>
              </p:cNvSpPr>
              <p:nvPr/>
            </p:nvSpPr>
            <p:spPr bwMode="auto">
              <a:xfrm>
                <a:off x="4427068" y="1861597"/>
                <a:ext cx="7460132" cy="463578"/>
              </a:xfrm>
              <a:prstGeom prst="rect">
                <a:avLst/>
              </a:prstGeom>
              <a:no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b="1" dirty="0">
                    <a:cs typeface="Arial" panose="020B0604020202020204" pitchFamily="34" charset="0"/>
                  </a:rPr>
                  <a:t>The signal received at the reader from the </a:t>
                </a:r>
                <a14:m>
                  <m:oMath xmlns:m="http://schemas.openxmlformats.org/officeDocument/2006/math">
                    <m:r>
                      <a:rPr lang="en-US" altLang="zh-CN" b="1" i="1" dirty="0" smtClean="0">
                        <a:latin typeface="Cambria Math" panose="02040503050406030204" pitchFamily="18" charset="0"/>
                      </a:rPr>
                      <m:t>𝒌</m:t>
                    </m:r>
                  </m:oMath>
                </a14:m>
                <a:r>
                  <a:rPr lang="en-US" altLang="zh-CN" b="1" dirty="0">
                    <a:cs typeface="Arial" panose="020B0604020202020204" pitchFamily="34" charset="0"/>
                  </a:rPr>
                  <a:t>-</a:t>
                </a:r>
                <a:r>
                  <a:rPr lang="en-US" altLang="zh-CN" b="1" dirty="0" err="1">
                    <a:cs typeface="Arial" panose="020B0604020202020204" pitchFamily="34" charset="0"/>
                  </a:rPr>
                  <a:t>th</a:t>
                </a:r>
                <a:r>
                  <a:rPr lang="en-US" altLang="zh-CN" b="1" dirty="0">
                    <a:cs typeface="Arial" panose="020B0604020202020204" pitchFamily="34" charset="0"/>
                  </a:rPr>
                  <a:t> tag</a:t>
                </a:r>
                <a:endParaRPr lang="zh-CN" altLang="en-US" b="1" dirty="0">
                  <a:solidFill>
                    <a:srgbClr val="FFFFFF"/>
                  </a:solidFill>
                  <a:ea typeface="微软雅黑" panose="020B0503020204020204" pitchFamily="34" charset="-122"/>
                  <a:cs typeface="Arial" panose="020B0604020202020204" pitchFamily="34" charset="0"/>
                  <a:sym typeface="宋体" pitchFamily="2" charset="-122"/>
                </a:endParaRPr>
              </a:p>
            </p:txBody>
          </p:sp>
        </mc:Choice>
        <mc:Fallback xmlns="">
          <p:sp>
            <p:nvSpPr>
              <p:cNvPr id="50" name="矩形 10">
                <a:extLst>
                  <a:ext uri="{FF2B5EF4-FFF2-40B4-BE49-F238E27FC236}">
                    <a16:creationId xmlns:a16="http://schemas.microsoft.com/office/drawing/2014/main" id="{41139C0C-9CC8-4B63-9FEC-E85689CFF4E5}"/>
                  </a:ext>
                </a:extLst>
              </p:cNvPr>
              <p:cNvSpPr>
                <a:spLocks noRot="1" noChangeAspect="1" noMove="1" noResize="1" noEditPoints="1" noAdjustHandles="1" noChangeArrowheads="1" noChangeShapeType="1" noTextEdit="1"/>
              </p:cNvSpPr>
              <p:nvPr/>
            </p:nvSpPr>
            <p:spPr bwMode="auto">
              <a:xfrm>
                <a:off x="4427068" y="1861597"/>
                <a:ext cx="7460132" cy="463578"/>
              </a:xfrm>
              <a:prstGeom prst="rect">
                <a:avLst/>
              </a:prstGeom>
              <a:blipFill>
                <a:blip r:embed="rId5"/>
                <a:stretch>
                  <a:fillRect l="-654" b="-10526"/>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1" name="矩形 12">
                <a:extLst>
                  <a:ext uri="{FF2B5EF4-FFF2-40B4-BE49-F238E27FC236}">
                    <a16:creationId xmlns:a16="http://schemas.microsoft.com/office/drawing/2014/main" id="{59EAAA3C-A21C-49C9-A524-B4774FBA410A}"/>
                  </a:ext>
                </a:extLst>
              </p:cNvPr>
              <p:cNvSpPr>
                <a:spLocks noChangeArrowheads="1"/>
              </p:cNvSpPr>
              <p:nvPr/>
            </p:nvSpPr>
            <p:spPr bwMode="auto">
              <a:xfrm>
                <a:off x="4427068" y="2870030"/>
                <a:ext cx="7460131" cy="465466"/>
              </a:xfrm>
              <a:prstGeom prst="rect">
                <a:avLst/>
              </a:prstGeom>
              <a:no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b="1" dirty="0">
                    <a:cs typeface="Arial" panose="020B0604020202020204" pitchFamily="34" charset="0"/>
                    <a:sym typeface="宋体" pitchFamily="2" charset="-122"/>
                  </a:rPr>
                  <a:t>The total energy harvested by the </a:t>
                </a:r>
                <a14:m>
                  <m:oMath xmlns:m="http://schemas.openxmlformats.org/officeDocument/2006/math">
                    <m:r>
                      <a:rPr lang="en-US" altLang="zh-CN" b="1" dirty="0">
                        <a:latin typeface="Cambria Math" panose="02040503050406030204" pitchFamily="18" charset="0"/>
                        <a:sym typeface="宋体" pitchFamily="2" charset="-122"/>
                      </a:rPr>
                      <m:t>𝒌</m:t>
                    </m:r>
                  </m:oMath>
                </a14:m>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 during the whole frame</a:t>
                </a:r>
                <a:endParaRPr lang="zh-CN" altLang="en-US" b="1" dirty="0">
                  <a:cs typeface="Arial" panose="020B0604020202020204" pitchFamily="34" charset="0"/>
                  <a:sym typeface="宋体" pitchFamily="2" charset="-122"/>
                </a:endParaRPr>
              </a:p>
            </p:txBody>
          </p:sp>
        </mc:Choice>
        <mc:Fallback xmlns="">
          <p:sp>
            <p:nvSpPr>
              <p:cNvPr id="51" name="矩形 12">
                <a:extLst>
                  <a:ext uri="{FF2B5EF4-FFF2-40B4-BE49-F238E27FC236}">
                    <a16:creationId xmlns:a16="http://schemas.microsoft.com/office/drawing/2014/main" id="{59EAAA3C-A21C-49C9-A524-B4774FBA410A}"/>
                  </a:ext>
                </a:extLst>
              </p:cNvPr>
              <p:cNvSpPr>
                <a:spLocks noRot="1" noChangeAspect="1" noMove="1" noResize="1" noEditPoints="1" noAdjustHandles="1" noChangeArrowheads="1" noChangeShapeType="1" noTextEdit="1"/>
              </p:cNvSpPr>
              <p:nvPr/>
            </p:nvSpPr>
            <p:spPr bwMode="auto">
              <a:xfrm>
                <a:off x="4427068" y="2870030"/>
                <a:ext cx="7460131" cy="465466"/>
              </a:xfrm>
              <a:prstGeom prst="rect">
                <a:avLst/>
              </a:prstGeom>
              <a:blipFill>
                <a:blip r:embed="rId6"/>
                <a:stretch>
                  <a:fillRect l="-654" b="-10526"/>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矩形 11">
                <a:extLst>
                  <a:ext uri="{FF2B5EF4-FFF2-40B4-BE49-F238E27FC236}">
                    <a16:creationId xmlns:a16="http://schemas.microsoft.com/office/drawing/2014/main" id="{FBE975F5-23EB-4491-BA0D-8449C99337A8}"/>
                  </a:ext>
                </a:extLst>
              </p:cNvPr>
              <p:cNvSpPr>
                <a:spLocks noChangeArrowheads="1"/>
              </p:cNvSpPr>
              <p:nvPr/>
            </p:nvSpPr>
            <p:spPr bwMode="auto">
              <a:xfrm>
                <a:off x="4468247" y="3868707"/>
                <a:ext cx="6126883" cy="531800"/>
              </a:xfrm>
              <a:prstGeom prst="rect">
                <a:avLst/>
              </a:prstGeom>
              <a:noFill/>
              <a:ln>
                <a:noFill/>
              </a:ln>
            </p:spPr>
            <p:txBody>
              <a:bodyPr anchor="ct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r>
                  <a:rPr lang="en-US" altLang="zh-CN" b="1" dirty="0">
                    <a:cs typeface="Arial" panose="020B0604020202020204" pitchFamily="34" charset="0"/>
                    <a:sym typeface="宋体" pitchFamily="2" charset="-122"/>
                  </a:rPr>
                  <a:t>The achievable throughput of the </a:t>
                </a:r>
                <a14:m>
                  <m:oMath xmlns:m="http://schemas.openxmlformats.org/officeDocument/2006/math">
                    <m:r>
                      <a:rPr lang="en-US" altLang="zh-CN" b="1" i="1" dirty="0" smtClean="0">
                        <a:latin typeface="Cambria Math" panose="02040503050406030204" pitchFamily="18" charset="0"/>
                        <a:sym typeface="宋体" pitchFamily="2" charset="-122"/>
                      </a:rPr>
                      <m:t>𝒌</m:t>
                    </m:r>
                  </m:oMath>
                </a14:m>
                <a:r>
                  <a:rPr lang="en-US" altLang="zh-CN" b="1" dirty="0">
                    <a:cs typeface="Arial" panose="020B0604020202020204" pitchFamily="34" charset="0"/>
                    <a:sym typeface="宋体" pitchFamily="2" charset="-122"/>
                  </a:rPr>
                  <a:t>-</a:t>
                </a:r>
                <a:r>
                  <a:rPr lang="en-US" altLang="zh-CN" b="1" dirty="0" err="1">
                    <a:cs typeface="Arial" panose="020B0604020202020204" pitchFamily="34" charset="0"/>
                    <a:sym typeface="宋体" pitchFamily="2" charset="-122"/>
                  </a:rPr>
                  <a:t>th</a:t>
                </a:r>
                <a:r>
                  <a:rPr lang="en-US" altLang="zh-CN" b="1" dirty="0">
                    <a:cs typeface="Arial" panose="020B0604020202020204" pitchFamily="34" charset="0"/>
                    <a:sym typeface="宋体" pitchFamily="2" charset="-122"/>
                  </a:rPr>
                  <a:t> tag</a:t>
                </a:r>
                <a:endParaRPr lang="zh-CN" altLang="en-US" b="1" dirty="0">
                  <a:cs typeface="Arial" panose="020B0604020202020204" pitchFamily="34" charset="0"/>
                  <a:sym typeface="宋体" pitchFamily="2" charset="-122"/>
                </a:endParaRPr>
              </a:p>
            </p:txBody>
          </p:sp>
        </mc:Choice>
        <mc:Fallback xmlns="">
          <p:sp>
            <p:nvSpPr>
              <p:cNvPr id="52" name="矩形 11">
                <a:extLst>
                  <a:ext uri="{FF2B5EF4-FFF2-40B4-BE49-F238E27FC236}">
                    <a16:creationId xmlns:a16="http://schemas.microsoft.com/office/drawing/2014/main" id="{FBE975F5-23EB-4491-BA0D-8449C99337A8}"/>
                  </a:ext>
                </a:extLst>
              </p:cNvPr>
              <p:cNvSpPr>
                <a:spLocks noRot="1" noChangeAspect="1" noMove="1" noResize="1" noEditPoints="1" noAdjustHandles="1" noChangeArrowheads="1" noChangeShapeType="1" noTextEdit="1"/>
              </p:cNvSpPr>
              <p:nvPr/>
            </p:nvSpPr>
            <p:spPr bwMode="auto">
              <a:xfrm>
                <a:off x="4468247" y="3868707"/>
                <a:ext cx="6126883" cy="531800"/>
              </a:xfrm>
              <a:prstGeom prst="rect">
                <a:avLst/>
              </a:prstGeom>
              <a:blipFill>
                <a:blip r:embed="rId7"/>
                <a:stretch>
                  <a:fillRect l="-896" b="-2299"/>
                </a:stretch>
              </a:blipFill>
              <a:ln>
                <a:noFill/>
              </a:ln>
            </p:spPr>
            <p:txBody>
              <a:bodyPr/>
              <a:lstStyle/>
              <a:p>
                <a:r>
                  <a:rPr lang="zh-CN" altLang="en-US">
                    <a:noFill/>
                  </a:rPr>
                  <a:t> </a:t>
                </a:r>
              </a:p>
            </p:txBody>
          </p:sp>
        </mc:Fallback>
      </mc:AlternateContent>
      <p:sp>
        <p:nvSpPr>
          <p:cNvPr id="53" name="矩形 52">
            <a:extLst>
              <a:ext uri="{FF2B5EF4-FFF2-40B4-BE49-F238E27FC236}">
                <a16:creationId xmlns:a16="http://schemas.microsoft.com/office/drawing/2014/main" id="{C8B845E4-455A-4F64-B3CB-71D470500731}"/>
              </a:ext>
            </a:extLst>
          </p:cNvPr>
          <p:cNvSpPr/>
          <p:nvPr/>
        </p:nvSpPr>
        <p:spPr>
          <a:xfrm>
            <a:off x="736447" y="4878772"/>
            <a:ext cx="3275852" cy="738664"/>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Ambient backscatter system consisting of a power station, a single antenna reader and K single-antenna tags.</a:t>
            </a:r>
            <a:endParaRPr lang="zh-CN" altLang="en-US" sz="1400" dirty="0">
              <a:latin typeface="Arial" panose="020B0604020202020204" pitchFamily="34" charset="0"/>
              <a:cs typeface="Arial" panose="020B0604020202020204" pitchFamily="34" charset="0"/>
            </a:endParaRPr>
          </a:p>
        </p:txBody>
      </p:sp>
      <p:pic>
        <p:nvPicPr>
          <p:cNvPr id="55" name="图片 54">
            <a:extLst>
              <a:ext uri="{FF2B5EF4-FFF2-40B4-BE49-F238E27FC236}">
                <a16:creationId xmlns:a16="http://schemas.microsoft.com/office/drawing/2014/main" id="{B744E0F9-A96C-45E4-A383-20E31F366096}"/>
              </a:ext>
            </a:extLst>
          </p:cNvPr>
          <p:cNvPicPr>
            <a:picLocks noChangeAspect="1"/>
          </p:cNvPicPr>
          <p:nvPr/>
        </p:nvPicPr>
        <p:blipFill>
          <a:blip r:embed="rId8"/>
          <a:stretch>
            <a:fillRect/>
          </a:stretch>
        </p:blipFill>
        <p:spPr>
          <a:xfrm>
            <a:off x="5350630" y="2305304"/>
            <a:ext cx="4848946" cy="393823"/>
          </a:xfrm>
          <a:prstGeom prst="rect">
            <a:avLst/>
          </a:prstGeom>
        </p:spPr>
      </p:pic>
      <p:pic>
        <p:nvPicPr>
          <p:cNvPr id="56" name="图片 55">
            <a:extLst>
              <a:ext uri="{FF2B5EF4-FFF2-40B4-BE49-F238E27FC236}">
                <a16:creationId xmlns:a16="http://schemas.microsoft.com/office/drawing/2014/main" id="{B46E7380-0F56-45B6-B6CE-FFB03A6BF66F}"/>
              </a:ext>
            </a:extLst>
          </p:cNvPr>
          <p:cNvPicPr>
            <a:picLocks noChangeAspect="1"/>
          </p:cNvPicPr>
          <p:nvPr/>
        </p:nvPicPr>
        <p:blipFill>
          <a:blip r:embed="rId9"/>
          <a:stretch>
            <a:fillRect/>
          </a:stretch>
        </p:blipFill>
        <p:spPr>
          <a:xfrm>
            <a:off x="5931638" y="3272031"/>
            <a:ext cx="3686929" cy="678638"/>
          </a:xfrm>
          <a:prstGeom prst="rect">
            <a:avLst/>
          </a:prstGeom>
        </p:spPr>
      </p:pic>
      <p:pic>
        <p:nvPicPr>
          <p:cNvPr id="57" name="图片 56">
            <a:extLst>
              <a:ext uri="{FF2B5EF4-FFF2-40B4-BE49-F238E27FC236}">
                <a16:creationId xmlns:a16="http://schemas.microsoft.com/office/drawing/2014/main" id="{12972362-CE43-4D84-8CEB-E86CF0B16792}"/>
              </a:ext>
            </a:extLst>
          </p:cNvPr>
          <p:cNvPicPr>
            <a:picLocks noChangeAspect="1"/>
          </p:cNvPicPr>
          <p:nvPr/>
        </p:nvPicPr>
        <p:blipFill>
          <a:blip r:embed="rId10"/>
          <a:stretch>
            <a:fillRect/>
          </a:stretch>
        </p:blipFill>
        <p:spPr>
          <a:xfrm>
            <a:off x="6095999" y="4482382"/>
            <a:ext cx="3394738" cy="650560"/>
          </a:xfrm>
          <a:prstGeom prst="rect">
            <a:avLst/>
          </a:prstGeom>
        </p:spPr>
      </p:pic>
      <p:sp>
        <p:nvSpPr>
          <p:cNvPr id="38" name="文本框 37">
            <a:extLst>
              <a:ext uri="{FF2B5EF4-FFF2-40B4-BE49-F238E27FC236}">
                <a16:creationId xmlns:a16="http://schemas.microsoft.com/office/drawing/2014/main" id="{6CB3EB8B-BB34-4710-86EB-6514306B682C}"/>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Ultra Reliable Communication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57416ACC-0946-4396-A2CE-CDD19894514B}"/>
              </a:ext>
            </a:extLst>
          </p:cNvPr>
          <p:cNvPicPr>
            <a:picLocks noChangeAspect="1"/>
          </p:cNvPicPr>
          <p:nvPr/>
        </p:nvPicPr>
        <p:blipFill>
          <a:blip r:embed="rId11"/>
          <a:stretch>
            <a:fillRect/>
          </a:stretch>
        </p:blipFill>
        <p:spPr>
          <a:xfrm>
            <a:off x="328463" y="1573740"/>
            <a:ext cx="4139784" cy="3329611"/>
          </a:xfrm>
          <a:prstGeom prst="rect">
            <a:avLst/>
          </a:prstGeom>
        </p:spPr>
      </p:pic>
    </p:spTree>
    <p:extLst>
      <p:ext uri="{BB962C8B-B14F-4D97-AF65-F5344CB8AC3E}">
        <p14:creationId xmlns:p14="http://schemas.microsoft.com/office/powerpoint/2010/main" val="369985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52</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Ultra Reliable Communication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035F78"/>
                </a:solidFill>
                <a:latin typeface="Bookman Old Style" panose="02050604050505020204" pitchFamily="18" charset="0"/>
              </a:rPr>
              <a:t>A Chance-constrained Problem Formulation</a:t>
            </a:r>
            <a:endParaRPr lang="zh-CN" altLang="en-US" sz="2800" b="1" dirty="0">
              <a:solidFill>
                <a:srgbClr val="035F78"/>
              </a:solidFill>
              <a:latin typeface="Bookman Old Style" panose="02050604050505020204" pitchFamily="18" charset="0"/>
            </a:endParaRPr>
          </a:p>
        </p:txBody>
      </p:sp>
      <p:sp>
        <p:nvSpPr>
          <p:cNvPr id="38" name="矩形 37">
            <a:extLst>
              <a:ext uri="{FF2B5EF4-FFF2-40B4-BE49-F238E27FC236}">
                <a16:creationId xmlns:a16="http://schemas.microsoft.com/office/drawing/2014/main" id="{A3B6BA41-6904-42AF-82D0-D51F95F66B38}"/>
              </a:ext>
            </a:extLst>
          </p:cNvPr>
          <p:cNvSpPr/>
          <p:nvPr/>
        </p:nvSpPr>
        <p:spPr>
          <a:xfrm>
            <a:off x="7771429" y="5919083"/>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pic>
        <p:nvPicPr>
          <p:cNvPr id="39" name="图片 38">
            <a:extLst>
              <a:ext uri="{FF2B5EF4-FFF2-40B4-BE49-F238E27FC236}">
                <a16:creationId xmlns:a16="http://schemas.microsoft.com/office/drawing/2014/main" id="{D6CCA444-21B5-4B48-B526-9D1055731457}"/>
              </a:ext>
            </a:extLst>
          </p:cNvPr>
          <p:cNvPicPr>
            <a:picLocks noChangeAspect="1"/>
          </p:cNvPicPr>
          <p:nvPr/>
        </p:nvPicPr>
        <p:blipFill>
          <a:blip r:embed="rId3"/>
          <a:stretch>
            <a:fillRect/>
          </a:stretch>
        </p:blipFill>
        <p:spPr>
          <a:xfrm>
            <a:off x="947768" y="1628800"/>
            <a:ext cx="4610100" cy="2962275"/>
          </a:xfrm>
          <a:prstGeom prst="rect">
            <a:avLst/>
          </a:prstGeom>
        </p:spPr>
      </p:pic>
      <p:sp>
        <p:nvSpPr>
          <p:cNvPr id="40" name="矩形 39">
            <a:extLst>
              <a:ext uri="{FF2B5EF4-FFF2-40B4-BE49-F238E27FC236}">
                <a16:creationId xmlns:a16="http://schemas.microsoft.com/office/drawing/2014/main" id="{3A2C1867-D850-4835-AE96-F43F5E3B978E}"/>
              </a:ext>
            </a:extLst>
          </p:cNvPr>
          <p:cNvSpPr/>
          <p:nvPr/>
        </p:nvSpPr>
        <p:spPr>
          <a:xfrm>
            <a:off x="5747848" y="2018911"/>
            <a:ext cx="445956" cy="369332"/>
          </a:xfrm>
          <a:prstGeom prst="rect">
            <a:avLst/>
          </a:prstGeom>
        </p:spPr>
        <p:txBody>
          <a:bodyPr wrap="none">
            <a:spAutoFit/>
          </a:bodyPr>
          <a:lstStyle/>
          <a:p>
            <a:r>
              <a:rPr lang="en-US" altLang="zh-CN" b="1" dirty="0">
                <a:latin typeface="NimbusRomNo9L-Regu"/>
              </a:rPr>
              <a:t>(1)</a:t>
            </a:r>
            <a:endParaRPr lang="zh-CN" altLang="en-US" dirty="0"/>
          </a:p>
        </p:txBody>
      </p:sp>
      <p:sp>
        <p:nvSpPr>
          <p:cNvPr id="42" name="矩形 41">
            <a:extLst>
              <a:ext uri="{FF2B5EF4-FFF2-40B4-BE49-F238E27FC236}">
                <a16:creationId xmlns:a16="http://schemas.microsoft.com/office/drawing/2014/main" id="{DBD207E6-4083-435F-B255-11DB4C3699F4}"/>
              </a:ext>
            </a:extLst>
          </p:cNvPr>
          <p:cNvSpPr/>
          <p:nvPr/>
        </p:nvSpPr>
        <p:spPr>
          <a:xfrm>
            <a:off x="5747848" y="2939764"/>
            <a:ext cx="445956" cy="369332"/>
          </a:xfrm>
          <a:prstGeom prst="rect">
            <a:avLst/>
          </a:prstGeom>
        </p:spPr>
        <p:txBody>
          <a:bodyPr wrap="none">
            <a:spAutoFit/>
          </a:bodyPr>
          <a:lstStyle/>
          <a:p>
            <a:r>
              <a:rPr lang="en-US" altLang="zh-CN" b="1" dirty="0">
                <a:latin typeface="NimbusRomNo9L-Regu"/>
              </a:rPr>
              <a:t>(2)</a:t>
            </a:r>
            <a:endParaRPr lang="zh-CN" altLang="en-US" dirty="0"/>
          </a:p>
        </p:txBody>
      </p:sp>
      <p:sp>
        <p:nvSpPr>
          <p:cNvPr id="43" name="矩形 42">
            <a:extLst>
              <a:ext uri="{FF2B5EF4-FFF2-40B4-BE49-F238E27FC236}">
                <a16:creationId xmlns:a16="http://schemas.microsoft.com/office/drawing/2014/main" id="{3398EF0A-98B1-486E-89A5-71531CA5A2A9}"/>
              </a:ext>
            </a:extLst>
          </p:cNvPr>
          <p:cNvSpPr/>
          <p:nvPr/>
        </p:nvSpPr>
        <p:spPr>
          <a:xfrm>
            <a:off x="5747848" y="3425794"/>
            <a:ext cx="445956" cy="369332"/>
          </a:xfrm>
          <a:prstGeom prst="rect">
            <a:avLst/>
          </a:prstGeom>
        </p:spPr>
        <p:txBody>
          <a:bodyPr wrap="none">
            <a:spAutoFit/>
          </a:bodyPr>
          <a:lstStyle/>
          <a:p>
            <a:r>
              <a:rPr lang="en-US" altLang="zh-CN" b="1" dirty="0">
                <a:latin typeface="NimbusRomNo9L-Regu"/>
              </a:rPr>
              <a:t>(3)</a:t>
            </a:r>
            <a:endParaRPr lang="zh-CN" altLang="en-US" dirty="0"/>
          </a:p>
        </p:txBody>
      </p:sp>
      <p:sp>
        <p:nvSpPr>
          <p:cNvPr id="44" name="矩形 43">
            <a:extLst>
              <a:ext uri="{FF2B5EF4-FFF2-40B4-BE49-F238E27FC236}">
                <a16:creationId xmlns:a16="http://schemas.microsoft.com/office/drawing/2014/main" id="{09049264-D436-42C0-8866-603FAAB0338F}"/>
              </a:ext>
            </a:extLst>
          </p:cNvPr>
          <p:cNvSpPr/>
          <p:nvPr/>
        </p:nvSpPr>
        <p:spPr>
          <a:xfrm>
            <a:off x="7046311" y="2023820"/>
            <a:ext cx="3000501" cy="369332"/>
          </a:xfrm>
          <a:prstGeom prst="rect">
            <a:avLst/>
          </a:prstGeom>
          <a:solidFill>
            <a:srgbClr val="FFFF00"/>
          </a:solidFill>
        </p:spPr>
        <p:txBody>
          <a:bodyPr wrap="none">
            <a:spAutoFit/>
          </a:bodyPr>
          <a:lstStyle/>
          <a:p>
            <a:r>
              <a:rPr lang="en-US" altLang="zh-CN" dirty="0">
                <a:latin typeface="AdvPSTim"/>
              </a:rPr>
              <a:t>Throughput chance constraint</a:t>
            </a:r>
            <a:endParaRPr lang="zh-CN" altLang="en-US" dirty="0">
              <a:latin typeface="AdvPSTim"/>
            </a:endParaRPr>
          </a:p>
        </p:txBody>
      </p:sp>
      <p:sp>
        <p:nvSpPr>
          <p:cNvPr id="60" name="矩形 59">
            <a:extLst>
              <a:ext uri="{FF2B5EF4-FFF2-40B4-BE49-F238E27FC236}">
                <a16:creationId xmlns:a16="http://schemas.microsoft.com/office/drawing/2014/main" id="{8CDD10FD-1904-4ABB-BB3F-7D4ACC23B63D}"/>
              </a:ext>
            </a:extLst>
          </p:cNvPr>
          <p:cNvSpPr/>
          <p:nvPr/>
        </p:nvSpPr>
        <p:spPr>
          <a:xfrm>
            <a:off x="7470852" y="2862157"/>
            <a:ext cx="2151423" cy="369332"/>
          </a:xfrm>
          <a:prstGeom prst="rect">
            <a:avLst/>
          </a:prstGeom>
          <a:solidFill>
            <a:srgbClr val="FFFF00"/>
          </a:solidFill>
        </p:spPr>
        <p:txBody>
          <a:bodyPr wrap="none">
            <a:spAutoFit/>
          </a:bodyPr>
          <a:lstStyle/>
          <a:p>
            <a:r>
              <a:rPr lang="en-US" altLang="zh-CN" dirty="0">
                <a:latin typeface="AdvPSTim"/>
              </a:rPr>
              <a:t>EH chance constraint</a:t>
            </a:r>
            <a:endParaRPr lang="zh-CN" altLang="en-US" dirty="0">
              <a:latin typeface="AdvPSTim"/>
            </a:endParaRPr>
          </a:p>
        </p:txBody>
      </p:sp>
      <p:sp>
        <p:nvSpPr>
          <p:cNvPr id="61" name="矩形 60">
            <a:extLst>
              <a:ext uri="{FF2B5EF4-FFF2-40B4-BE49-F238E27FC236}">
                <a16:creationId xmlns:a16="http://schemas.microsoft.com/office/drawing/2014/main" id="{71D3AC31-BB4F-4C4E-8B95-BCF44A9080D6}"/>
              </a:ext>
            </a:extLst>
          </p:cNvPr>
          <p:cNvSpPr/>
          <p:nvPr/>
        </p:nvSpPr>
        <p:spPr>
          <a:xfrm>
            <a:off x="7725729" y="3550044"/>
            <a:ext cx="1641668" cy="369332"/>
          </a:xfrm>
          <a:prstGeom prst="rect">
            <a:avLst/>
          </a:prstGeom>
          <a:solidFill>
            <a:srgbClr val="FFFF00"/>
          </a:solidFill>
        </p:spPr>
        <p:txBody>
          <a:bodyPr wrap="none">
            <a:spAutoFit/>
          </a:bodyPr>
          <a:lstStyle/>
          <a:p>
            <a:r>
              <a:rPr lang="en-US" altLang="zh-CN" dirty="0">
                <a:latin typeface="AdvPSTim"/>
              </a:rPr>
              <a:t>Time constraint</a:t>
            </a:r>
            <a:endParaRPr lang="zh-CN" altLang="en-US" dirty="0">
              <a:latin typeface="AdvPSTim"/>
            </a:endParaRPr>
          </a:p>
        </p:txBody>
      </p:sp>
      <p:sp>
        <p:nvSpPr>
          <p:cNvPr id="62" name="矩形 61">
            <a:extLst>
              <a:ext uri="{FF2B5EF4-FFF2-40B4-BE49-F238E27FC236}">
                <a16:creationId xmlns:a16="http://schemas.microsoft.com/office/drawing/2014/main" id="{6874B198-D940-45A9-BAF4-AB02B8A29CBB}"/>
              </a:ext>
            </a:extLst>
          </p:cNvPr>
          <p:cNvSpPr/>
          <p:nvPr/>
        </p:nvSpPr>
        <p:spPr>
          <a:xfrm>
            <a:off x="5748685" y="3911824"/>
            <a:ext cx="445956" cy="369332"/>
          </a:xfrm>
          <a:prstGeom prst="rect">
            <a:avLst/>
          </a:prstGeom>
        </p:spPr>
        <p:txBody>
          <a:bodyPr wrap="none">
            <a:spAutoFit/>
          </a:bodyPr>
          <a:lstStyle/>
          <a:p>
            <a:r>
              <a:rPr lang="en-US" altLang="zh-CN" b="1">
                <a:latin typeface="NimbusRomNo9L-Regu"/>
              </a:rPr>
              <a:t>(4)</a:t>
            </a:r>
            <a:endParaRPr lang="zh-CN" altLang="en-US" dirty="0"/>
          </a:p>
        </p:txBody>
      </p:sp>
      <p:sp>
        <p:nvSpPr>
          <p:cNvPr id="63" name="矩形 62">
            <a:extLst>
              <a:ext uri="{FF2B5EF4-FFF2-40B4-BE49-F238E27FC236}">
                <a16:creationId xmlns:a16="http://schemas.microsoft.com/office/drawing/2014/main" id="{6E58FDEB-1F5B-44C5-A436-D52BB0DD6D7E}"/>
              </a:ext>
            </a:extLst>
          </p:cNvPr>
          <p:cNvSpPr/>
          <p:nvPr/>
        </p:nvSpPr>
        <p:spPr>
          <a:xfrm>
            <a:off x="5747848" y="4221743"/>
            <a:ext cx="445956" cy="369332"/>
          </a:xfrm>
          <a:prstGeom prst="rect">
            <a:avLst/>
          </a:prstGeom>
        </p:spPr>
        <p:txBody>
          <a:bodyPr wrap="none">
            <a:spAutoFit/>
          </a:bodyPr>
          <a:lstStyle/>
          <a:p>
            <a:r>
              <a:rPr lang="en-US" altLang="zh-CN" b="1" dirty="0">
                <a:latin typeface="NimbusRomNo9L-Regu"/>
              </a:rPr>
              <a:t>(5)</a:t>
            </a:r>
            <a:endParaRPr lang="zh-CN" altLang="en-US" dirty="0"/>
          </a:p>
        </p:txBody>
      </p:sp>
      <p:sp>
        <p:nvSpPr>
          <p:cNvPr id="64" name="矩形 63">
            <a:extLst>
              <a:ext uri="{FF2B5EF4-FFF2-40B4-BE49-F238E27FC236}">
                <a16:creationId xmlns:a16="http://schemas.microsoft.com/office/drawing/2014/main" id="{A43C4DE4-923C-4917-989B-7E6CBD602930}"/>
              </a:ext>
            </a:extLst>
          </p:cNvPr>
          <p:cNvSpPr/>
          <p:nvPr/>
        </p:nvSpPr>
        <p:spPr>
          <a:xfrm>
            <a:off x="6988636" y="4203313"/>
            <a:ext cx="3115853" cy="369332"/>
          </a:xfrm>
          <a:prstGeom prst="rect">
            <a:avLst/>
          </a:prstGeom>
          <a:solidFill>
            <a:srgbClr val="FFFF00"/>
          </a:solidFill>
        </p:spPr>
        <p:txBody>
          <a:bodyPr wrap="none">
            <a:spAutoFit/>
          </a:bodyPr>
          <a:lstStyle/>
          <a:p>
            <a:r>
              <a:rPr lang="en-US" altLang="zh-CN" dirty="0">
                <a:latin typeface="AdvPSTim"/>
              </a:rPr>
              <a:t>reflection coefficient constraint</a:t>
            </a:r>
            <a:endParaRPr lang="zh-CN" altLang="en-US" dirty="0">
              <a:latin typeface="AdvPSTim"/>
            </a:endParaRPr>
          </a:p>
        </p:txBody>
      </p:sp>
      <p:pic>
        <p:nvPicPr>
          <p:cNvPr id="65" name="图片 64">
            <a:extLst>
              <a:ext uri="{FF2B5EF4-FFF2-40B4-BE49-F238E27FC236}">
                <a16:creationId xmlns:a16="http://schemas.microsoft.com/office/drawing/2014/main" id="{E1385D39-480A-482E-B0DB-424D716AA2D6}"/>
              </a:ext>
            </a:extLst>
          </p:cNvPr>
          <p:cNvPicPr>
            <a:picLocks noChangeAspect="1"/>
          </p:cNvPicPr>
          <p:nvPr/>
        </p:nvPicPr>
        <p:blipFill>
          <a:blip r:embed="rId4"/>
          <a:stretch>
            <a:fillRect/>
          </a:stretch>
        </p:blipFill>
        <p:spPr>
          <a:xfrm>
            <a:off x="3803029" y="5051935"/>
            <a:ext cx="4848225" cy="895350"/>
          </a:xfrm>
          <a:prstGeom prst="rect">
            <a:avLst/>
          </a:prstGeom>
        </p:spPr>
      </p:pic>
      <p:pic>
        <p:nvPicPr>
          <p:cNvPr id="66" name="图片 65">
            <a:extLst>
              <a:ext uri="{FF2B5EF4-FFF2-40B4-BE49-F238E27FC236}">
                <a16:creationId xmlns:a16="http://schemas.microsoft.com/office/drawing/2014/main" id="{47B3921F-12D1-490D-97C4-E3EC2BB1301A}"/>
              </a:ext>
            </a:extLst>
          </p:cNvPr>
          <p:cNvPicPr>
            <a:picLocks noChangeAspect="1"/>
          </p:cNvPicPr>
          <p:nvPr/>
        </p:nvPicPr>
        <p:blipFill>
          <a:blip r:embed="rId5"/>
          <a:stretch>
            <a:fillRect/>
          </a:stretch>
        </p:blipFill>
        <p:spPr>
          <a:xfrm>
            <a:off x="3869704" y="6169400"/>
            <a:ext cx="4781550" cy="514350"/>
          </a:xfrm>
          <a:prstGeom prst="rect">
            <a:avLst/>
          </a:prstGeom>
        </p:spPr>
      </p:pic>
      <p:sp>
        <p:nvSpPr>
          <p:cNvPr id="67" name="箭头: 右 66">
            <a:extLst>
              <a:ext uri="{FF2B5EF4-FFF2-40B4-BE49-F238E27FC236}">
                <a16:creationId xmlns:a16="http://schemas.microsoft.com/office/drawing/2014/main" id="{BD771DAB-6871-487E-BD4A-8327861C56B8}"/>
              </a:ext>
            </a:extLst>
          </p:cNvPr>
          <p:cNvSpPr/>
          <p:nvPr/>
        </p:nvSpPr>
        <p:spPr bwMode="auto">
          <a:xfrm>
            <a:off x="1092577" y="5676767"/>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
        <p:nvSpPr>
          <p:cNvPr id="68" name="矩形 67">
            <a:extLst>
              <a:ext uri="{FF2B5EF4-FFF2-40B4-BE49-F238E27FC236}">
                <a16:creationId xmlns:a16="http://schemas.microsoft.com/office/drawing/2014/main" id="{5FEDA490-75A3-41A5-B24D-6B08634F865A}"/>
              </a:ext>
            </a:extLst>
          </p:cNvPr>
          <p:cNvSpPr/>
          <p:nvPr/>
        </p:nvSpPr>
        <p:spPr>
          <a:xfrm>
            <a:off x="720257" y="5227564"/>
            <a:ext cx="2119555" cy="369332"/>
          </a:xfrm>
          <a:prstGeom prst="rect">
            <a:avLst/>
          </a:prstGeom>
          <a:solidFill>
            <a:schemeClr val="bg2"/>
          </a:solidFill>
        </p:spPr>
        <p:txBody>
          <a:bodyPr wrap="none">
            <a:spAutoFit/>
          </a:bodyPr>
          <a:lstStyle/>
          <a:p>
            <a:r>
              <a:rPr lang="en-US" altLang="zh-CN" b="1" dirty="0" err="1">
                <a:latin typeface="AdvPSTim"/>
              </a:rPr>
              <a:t>CVaR</a:t>
            </a:r>
            <a:r>
              <a:rPr lang="en-US" altLang="zh-CN" b="1" dirty="0">
                <a:latin typeface="AdvPSTim"/>
              </a:rPr>
              <a:t> Based Method</a:t>
            </a:r>
            <a:endParaRPr lang="zh-CN" altLang="en-US" b="1" dirty="0">
              <a:latin typeface="AdvPSTim"/>
            </a:endParaRPr>
          </a:p>
        </p:txBody>
      </p:sp>
      <p:sp>
        <p:nvSpPr>
          <p:cNvPr id="69" name="矩形 68">
            <a:extLst>
              <a:ext uri="{FF2B5EF4-FFF2-40B4-BE49-F238E27FC236}">
                <a16:creationId xmlns:a16="http://schemas.microsoft.com/office/drawing/2014/main" id="{24C289C0-C2DE-4EAD-AA75-FC13C5BC0EB0}"/>
              </a:ext>
            </a:extLst>
          </p:cNvPr>
          <p:cNvSpPr/>
          <p:nvPr/>
        </p:nvSpPr>
        <p:spPr bwMode="auto">
          <a:xfrm>
            <a:off x="947768" y="1628800"/>
            <a:ext cx="5246036" cy="3042146"/>
          </a:xfrm>
          <a:prstGeom prst="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spTree>
    <p:extLst>
      <p:ext uri="{BB962C8B-B14F-4D97-AF65-F5344CB8AC3E}">
        <p14:creationId xmlns:p14="http://schemas.microsoft.com/office/powerpoint/2010/main" val="32400062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53</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Ultra Reliable Communication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035F78"/>
                </a:solidFill>
                <a:latin typeface="Bookman Old Style" panose="02050604050505020204" pitchFamily="18" charset="0"/>
              </a:rPr>
              <a:t>Proposed Safe Approximation Methods</a:t>
            </a:r>
          </a:p>
        </p:txBody>
      </p:sp>
      <p:sp>
        <p:nvSpPr>
          <p:cNvPr id="71" name="文本框 70">
            <a:extLst>
              <a:ext uri="{FF2B5EF4-FFF2-40B4-BE49-F238E27FC236}">
                <a16:creationId xmlns:a16="http://schemas.microsoft.com/office/drawing/2014/main" id="{D80ACBAC-EAC7-4E39-BDDD-77B5C541B33D}"/>
              </a:ext>
            </a:extLst>
          </p:cNvPr>
          <p:cNvSpPr txBox="1"/>
          <p:nvPr/>
        </p:nvSpPr>
        <p:spPr>
          <a:xfrm>
            <a:off x="355920" y="1519553"/>
            <a:ext cx="11480157" cy="646331"/>
          </a:xfrm>
          <a:prstGeom prst="rect">
            <a:avLst/>
          </a:prstGeom>
          <a:noFill/>
        </p:spPr>
        <p:txBody>
          <a:bodyPr wrap="square" rtlCol="0">
            <a:spAutoFit/>
          </a:bodyPr>
          <a:lstStyle/>
          <a:p>
            <a:r>
              <a:rPr lang="en-US" altLang="zh-CN" b="1" dirty="0">
                <a:latin typeface="Arial" panose="020B0604020202020204" pitchFamily="34" charset="0"/>
                <a:ea typeface="微软雅黑" panose="020B0503020204020204" pitchFamily="34" charset="-122"/>
                <a:cs typeface="Arial" panose="020B0604020202020204" pitchFamily="34" charset="0"/>
              </a:rPr>
              <a:t>Lemma 1</a:t>
            </a:r>
            <a:r>
              <a:rPr lang="zh-CN" altLang="en-US" dirty="0">
                <a:latin typeface="Arial" panose="020B0604020202020204" pitchFamily="34" charset="0"/>
                <a:ea typeface="微软雅黑" panose="020B0503020204020204" pitchFamily="34" charset="-122"/>
                <a:cs typeface="Arial" panose="020B0604020202020204" pitchFamily="34" charset="0"/>
              </a:rPr>
              <a:t>：</a:t>
            </a:r>
            <a:r>
              <a:rPr lang="en-US" altLang="zh-CN" dirty="0">
                <a:latin typeface="Arial" panose="020B0604020202020204" pitchFamily="34" charset="0"/>
                <a:ea typeface="微软雅黑" panose="020B0503020204020204" pitchFamily="34" charset="-122"/>
                <a:cs typeface="Arial" panose="020B0604020202020204" pitchFamily="34" charset="0"/>
              </a:rPr>
              <a:t>For a continuous loss function    :             that is concave or quadratic in      . The </a:t>
            </a:r>
            <a:r>
              <a:rPr lang="en-US" altLang="zh-CN" dirty="0" err="1">
                <a:latin typeface="Arial" panose="020B0604020202020204" pitchFamily="34" charset="0"/>
                <a:ea typeface="微软雅黑" panose="020B0503020204020204" pitchFamily="34" charset="-122"/>
                <a:cs typeface="Arial" panose="020B0604020202020204" pitchFamily="34" charset="0"/>
              </a:rPr>
              <a:t>distributionally</a:t>
            </a:r>
            <a:r>
              <a:rPr lang="en-US" altLang="zh-CN" dirty="0">
                <a:latin typeface="Arial" panose="020B0604020202020204" pitchFamily="34" charset="0"/>
                <a:ea typeface="微软雅黑" panose="020B0503020204020204" pitchFamily="34" charset="-122"/>
                <a:cs typeface="Arial" panose="020B0604020202020204" pitchFamily="34" charset="0"/>
              </a:rPr>
              <a:t> robust chance constraint is equivalent to the worst-case constraint, given by</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72" name="对象 71">
            <a:extLst>
              <a:ext uri="{FF2B5EF4-FFF2-40B4-BE49-F238E27FC236}">
                <a16:creationId xmlns:a16="http://schemas.microsoft.com/office/drawing/2014/main" id="{72B4504F-EF3B-4AC7-8C97-46653E8DA850}"/>
              </a:ext>
            </a:extLst>
          </p:cNvPr>
          <p:cNvGraphicFramePr>
            <a:graphicFrameLocks noChangeAspect="1"/>
          </p:cNvGraphicFramePr>
          <p:nvPr/>
        </p:nvGraphicFramePr>
        <p:xfrm>
          <a:off x="5033556" y="1588049"/>
          <a:ext cx="787230" cy="248366"/>
        </p:xfrm>
        <a:graphic>
          <a:graphicData uri="http://schemas.openxmlformats.org/presentationml/2006/ole">
            <mc:AlternateContent xmlns:mc="http://schemas.openxmlformats.org/markup-compatibility/2006">
              <mc:Choice xmlns:v="urn:schemas-microsoft-com:vml" Requires="v">
                <p:oleObj spid="_x0000_s5157" name="Formula" r:id="rId4" imgW="529920" imgH="177840" progId="Equation.Ribbit">
                  <p:embed/>
                </p:oleObj>
              </mc:Choice>
              <mc:Fallback>
                <p:oleObj name="Formula" r:id="rId4" imgW="529920" imgH="177840" progId="Equation.Ribbit">
                  <p:embed/>
                  <p:pic>
                    <p:nvPicPr>
                      <p:cNvPr id="72" name="对象 71">
                        <a:extLst>
                          <a:ext uri="{FF2B5EF4-FFF2-40B4-BE49-F238E27FC236}">
                            <a16:creationId xmlns:a16="http://schemas.microsoft.com/office/drawing/2014/main" id="{72B4504F-EF3B-4AC7-8C97-46653E8DA850}"/>
                          </a:ext>
                        </a:extLst>
                      </p:cNvPr>
                      <p:cNvPicPr/>
                      <p:nvPr/>
                    </p:nvPicPr>
                    <p:blipFill>
                      <a:blip r:embed="rId5"/>
                      <a:stretch>
                        <a:fillRect/>
                      </a:stretch>
                    </p:blipFill>
                    <p:spPr>
                      <a:xfrm>
                        <a:off x="5033556" y="1588049"/>
                        <a:ext cx="787230" cy="248366"/>
                      </a:xfrm>
                      <a:prstGeom prst="rect">
                        <a:avLst/>
                      </a:prstGeom>
                    </p:spPr>
                  </p:pic>
                </p:oleObj>
              </mc:Fallback>
            </mc:AlternateContent>
          </a:graphicData>
        </a:graphic>
      </p:graphicFrame>
      <p:graphicFrame>
        <p:nvGraphicFramePr>
          <p:cNvPr id="73" name="对象 72">
            <a:extLst>
              <a:ext uri="{FF2B5EF4-FFF2-40B4-BE49-F238E27FC236}">
                <a16:creationId xmlns:a16="http://schemas.microsoft.com/office/drawing/2014/main" id="{5BE9F115-DA54-470A-A57B-5B923DBF3336}"/>
              </a:ext>
            </a:extLst>
          </p:cNvPr>
          <p:cNvGraphicFramePr>
            <a:graphicFrameLocks noChangeAspect="1"/>
          </p:cNvGraphicFramePr>
          <p:nvPr/>
        </p:nvGraphicFramePr>
        <p:xfrm>
          <a:off x="8987485" y="1587449"/>
          <a:ext cx="171023" cy="248366"/>
        </p:xfrm>
        <a:graphic>
          <a:graphicData uri="http://schemas.openxmlformats.org/presentationml/2006/ole">
            <mc:AlternateContent xmlns:mc="http://schemas.openxmlformats.org/markup-compatibility/2006">
              <mc:Choice xmlns:v="urn:schemas-microsoft-com:vml" Requires="v">
                <p:oleObj spid="_x0000_s5158" name="Formula" r:id="rId6" imgW="77760" imgH="158760" progId="Equation.Ribbit">
                  <p:embed/>
                </p:oleObj>
              </mc:Choice>
              <mc:Fallback>
                <p:oleObj name="Formula" r:id="rId6" imgW="77760" imgH="158760" progId="Equation.Ribbit">
                  <p:embed/>
                  <p:pic>
                    <p:nvPicPr>
                      <p:cNvPr id="73" name="对象 72">
                        <a:extLst>
                          <a:ext uri="{FF2B5EF4-FFF2-40B4-BE49-F238E27FC236}">
                            <a16:creationId xmlns:a16="http://schemas.microsoft.com/office/drawing/2014/main" id="{5BE9F115-DA54-470A-A57B-5B923DBF3336}"/>
                          </a:ext>
                        </a:extLst>
                      </p:cNvPr>
                      <p:cNvPicPr/>
                      <p:nvPr/>
                    </p:nvPicPr>
                    <p:blipFill>
                      <a:blip r:embed="rId7"/>
                      <a:stretch>
                        <a:fillRect/>
                      </a:stretch>
                    </p:blipFill>
                    <p:spPr>
                      <a:xfrm>
                        <a:off x="8987485" y="1587449"/>
                        <a:ext cx="171023" cy="248366"/>
                      </a:xfrm>
                      <a:prstGeom prst="rect">
                        <a:avLst/>
                      </a:prstGeom>
                    </p:spPr>
                  </p:pic>
                </p:oleObj>
              </mc:Fallback>
            </mc:AlternateContent>
          </a:graphicData>
        </a:graphic>
      </p:graphicFrame>
      <p:graphicFrame>
        <p:nvGraphicFramePr>
          <p:cNvPr id="74" name="对象 73">
            <a:extLst>
              <a:ext uri="{FF2B5EF4-FFF2-40B4-BE49-F238E27FC236}">
                <a16:creationId xmlns:a16="http://schemas.microsoft.com/office/drawing/2014/main" id="{C37C19E2-2433-407F-B8F5-E627FAEA79D6}"/>
              </a:ext>
            </a:extLst>
          </p:cNvPr>
          <p:cNvGraphicFramePr>
            <a:graphicFrameLocks noChangeAspect="1"/>
          </p:cNvGraphicFramePr>
          <p:nvPr/>
        </p:nvGraphicFramePr>
        <p:xfrm>
          <a:off x="4754978" y="1577964"/>
          <a:ext cx="171023" cy="257851"/>
        </p:xfrm>
        <a:graphic>
          <a:graphicData uri="http://schemas.openxmlformats.org/presentationml/2006/ole">
            <mc:AlternateContent xmlns:mc="http://schemas.openxmlformats.org/markup-compatibility/2006">
              <mc:Choice xmlns:v="urn:schemas-microsoft-com:vml" Requires="v">
                <p:oleObj spid="_x0000_s5159" name="Formula" r:id="rId8" imgW="102960" imgH="156240" progId="Equation.Ribbit">
                  <p:embed/>
                </p:oleObj>
              </mc:Choice>
              <mc:Fallback>
                <p:oleObj name="Formula" r:id="rId8" imgW="102960" imgH="156240" progId="Equation.Ribbit">
                  <p:embed/>
                  <p:pic>
                    <p:nvPicPr>
                      <p:cNvPr id="74" name="对象 73">
                        <a:extLst>
                          <a:ext uri="{FF2B5EF4-FFF2-40B4-BE49-F238E27FC236}">
                            <a16:creationId xmlns:a16="http://schemas.microsoft.com/office/drawing/2014/main" id="{C37C19E2-2433-407F-B8F5-E627FAEA79D6}"/>
                          </a:ext>
                        </a:extLst>
                      </p:cNvPr>
                      <p:cNvPicPr/>
                      <p:nvPr/>
                    </p:nvPicPr>
                    <p:blipFill>
                      <a:blip r:embed="rId9"/>
                      <a:stretch>
                        <a:fillRect/>
                      </a:stretch>
                    </p:blipFill>
                    <p:spPr>
                      <a:xfrm>
                        <a:off x="4754978" y="1577964"/>
                        <a:ext cx="171023" cy="257851"/>
                      </a:xfrm>
                      <a:prstGeom prst="rect">
                        <a:avLst/>
                      </a:prstGeom>
                    </p:spPr>
                  </p:pic>
                </p:oleObj>
              </mc:Fallback>
            </mc:AlternateContent>
          </a:graphicData>
        </a:graphic>
      </p:graphicFrame>
      <p:graphicFrame>
        <p:nvGraphicFramePr>
          <p:cNvPr id="75" name="对象 74">
            <a:extLst>
              <a:ext uri="{FF2B5EF4-FFF2-40B4-BE49-F238E27FC236}">
                <a16:creationId xmlns:a16="http://schemas.microsoft.com/office/drawing/2014/main" id="{62FD4DFB-AEC1-479E-BA55-0053A23F5B79}"/>
              </a:ext>
            </a:extLst>
          </p:cNvPr>
          <p:cNvGraphicFramePr>
            <a:graphicFrameLocks noChangeAspect="1"/>
          </p:cNvGraphicFramePr>
          <p:nvPr/>
        </p:nvGraphicFramePr>
        <p:xfrm>
          <a:off x="2719882" y="2318849"/>
          <a:ext cx="6626840" cy="473547"/>
        </p:xfrm>
        <a:graphic>
          <a:graphicData uri="http://schemas.openxmlformats.org/presentationml/2006/ole">
            <mc:AlternateContent xmlns:mc="http://schemas.openxmlformats.org/markup-compatibility/2006">
              <mc:Choice xmlns:v="urn:schemas-microsoft-com:vml" Requires="v">
                <p:oleObj spid="_x0000_s5160" name="Formula" r:id="rId10" imgW="3732840" imgH="266760" progId="Equation.Ribbit">
                  <p:embed/>
                </p:oleObj>
              </mc:Choice>
              <mc:Fallback>
                <p:oleObj name="Formula" r:id="rId10" imgW="3732840" imgH="266760" progId="Equation.Ribbit">
                  <p:embed/>
                  <p:pic>
                    <p:nvPicPr>
                      <p:cNvPr id="75" name="对象 74">
                        <a:extLst>
                          <a:ext uri="{FF2B5EF4-FFF2-40B4-BE49-F238E27FC236}">
                            <a16:creationId xmlns:a16="http://schemas.microsoft.com/office/drawing/2014/main" id="{62FD4DFB-AEC1-479E-BA55-0053A23F5B79}"/>
                          </a:ext>
                        </a:extLst>
                      </p:cNvPr>
                      <p:cNvPicPr/>
                      <p:nvPr/>
                    </p:nvPicPr>
                    <p:blipFill>
                      <a:blip r:embed="rId11"/>
                      <a:stretch>
                        <a:fillRect/>
                      </a:stretch>
                    </p:blipFill>
                    <p:spPr>
                      <a:xfrm>
                        <a:off x="2719882" y="2318849"/>
                        <a:ext cx="6626840" cy="473547"/>
                      </a:xfrm>
                      <a:prstGeom prst="rect">
                        <a:avLst/>
                      </a:prstGeom>
                    </p:spPr>
                  </p:pic>
                </p:oleObj>
              </mc:Fallback>
            </mc:AlternateContent>
          </a:graphicData>
        </a:graphic>
      </p:graphicFrame>
      <p:sp>
        <p:nvSpPr>
          <p:cNvPr id="76" name="文本框 75">
            <a:extLst>
              <a:ext uri="{FF2B5EF4-FFF2-40B4-BE49-F238E27FC236}">
                <a16:creationId xmlns:a16="http://schemas.microsoft.com/office/drawing/2014/main" id="{7B805382-C953-421C-B396-39343ADFFA9B}"/>
              </a:ext>
            </a:extLst>
          </p:cNvPr>
          <p:cNvSpPr txBox="1"/>
          <p:nvPr/>
        </p:nvSpPr>
        <p:spPr>
          <a:xfrm>
            <a:off x="365561" y="3781377"/>
            <a:ext cx="11480156" cy="646331"/>
          </a:xfrm>
          <a:prstGeom prst="rect">
            <a:avLst/>
          </a:prstGeom>
          <a:noFill/>
        </p:spPr>
        <p:txBody>
          <a:bodyPr wrap="square" rtlCol="0">
            <a:spAutoFit/>
          </a:bodyPr>
          <a:lstStyle/>
          <a:p>
            <a:r>
              <a:rPr lang="en-US" altLang="zh-CN" b="1" dirty="0">
                <a:latin typeface="Arial" panose="020B0604020202020204" pitchFamily="34" charset="0"/>
                <a:ea typeface="微软雅黑" panose="020B0503020204020204" pitchFamily="34" charset="-122"/>
                <a:cs typeface="Arial" panose="020B0604020202020204" pitchFamily="34" charset="0"/>
              </a:rPr>
              <a:t>Lemma 2</a:t>
            </a:r>
            <a:r>
              <a:rPr lang="zh-CN" altLang="en-US" dirty="0">
                <a:latin typeface="Arial" panose="020B0604020202020204" pitchFamily="34" charset="0"/>
                <a:ea typeface="微软雅黑" panose="020B0503020204020204" pitchFamily="34" charset="-122"/>
                <a:cs typeface="Arial" panose="020B0604020202020204" pitchFamily="34" charset="0"/>
              </a:rPr>
              <a:t>：</a:t>
            </a:r>
            <a:r>
              <a:rPr lang="en-US" altLang="zh-CN" dirty="0">
                <a:latin typeface="Arial" panose="020B0604020202020204" pitchFamily="34" charset="0"/>
                <a:ea typeface="微软雅黑" panose="020B0503020204020204" pitchFamily="34" charset="-122"/>
                <a:cs typeface="Arial" panose="020B0604020202020204" pitchFamily="34" charset="0"/>
              </a:rPr>
              <a:t>Let                                       a  quadratic function of                    the worst-case </a:t>
            </a:r>
            <a:r>
              <a:rPr lang="en-US" altLang="zh-CN" dirty="0" err="1">
                <a:latin typeface="Arial" panose="020B0604020202020204" pitchFamily="34" charset="0"/>
                <a:ea typeface="微软雅黑" panose="020B0503020204020204" pitchFamily="34" charset="-122"/>
                <a:cs typeface="Arial" panose="020B0604020202020204" pitchFamily="34" charset="0"/>
              </a:rPr>
              <a:t>CVaR</a:t>
            </a:r>
            <a:r>
              <a:rPr lang="en-US" altLang="zh-CN" dirty="0">
                <a:latin typeface="Arial" panose="020B0604020202020204" pitchFamily="34" charset="0"/>
                <a:ea typeface="微软雅黑" panose="020B0503020204020204" pitchFamily="34" charset="-122"/>
                <a:cs typeface="Arial" panose="020B0604020202020204" pitchFamily="34" charset="0"/>
              </a:rPr>
              <a:t> is computed as</a:t>
            </a: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graphicFrame>
        <p:nvGraphicFramePr>
          <p:cNvPr id="77" name="对象 76">
            <a:extLst>
              <a:ext uri="{FF2B5EF4-FFF2-40B4-BE49-F238E27FC236}">
                <a16:creationId xmlns:a16="http://schemas.microsoft.com/office/drawing/2014/main" id="{419DB975-7C5E-4F5B-846B-8D85434EE32F}"/>
              </a:ext>
            </a:extLst>
          </p:cNvPr>
          <p:cNvGraphicFramePr>
            <a:graphicFrameLocks noChangeAspect="1"/>
          </p:cNvGraphicFramePr>
          <p:nvPr/>
        </p:nvGraphicFramePr>
        <p:xfrm>
          <a:off x="2108200" y="3850726"/>
          <a:ext cx="2262682" cy="265404"/>
        </p:xfrm>
        <a:graphic>
          <a:graphicData uri="http://schemas.openxmlformats.org/presentationml/2006/ole">
            <mc:AlternateContent xmlns:mc="http://schemas.openxmlformats.org/markup-compatibility/2006">
              <mc:Choice xmlns:v="urn:schemas-microsoft-com:vml" Requires="v">
                <p:oleObj spid="_x0000_s5161" name="Formula" r:id="rId12" imgW="1597680" imgH="186840" progId="Equation.Ribbit">
                  <p:embed/>
                </p:oleObj>
              </mc:Choice>
              <mc:Fallback>
                <p:oleObj name="Formula" r:id="rId12" imgW="1597680" imgH="186840" progId="Equation.Ribbit">
                  <p:embed/>
                  <p:pic>
                    <p:nvPicPr>
                      <p:cNvPr id="77" name="对象 76">
                        <a:extLst>
                          <a:ext uri="{FF2B5EF4-FFF2-40B4-BE49-F238E27FC236}">
                            <a16:creationId xmlns:a16="http://schemas.microsoft.com/office/drawing/2014/main" id="{419DB975-7C5E-4F5B-846B-8D85434EE32F}"/>
                          </a:ext>
                        </a:extLst>
                      </p:cNvPr>
                      <p:cNvPicPr/>
                      <p:nvPr/>
                    </p:nvPicPr>
                    <p:blipFill>
                      <a:blip r:embed="rId13"/>
                      <a:stretch>
                        <a:fillRect/>
                      </a:stretch>
                    </p:blipFill>
                    <p:spPr>
                      <a:xfrm>
                        <a:off x="2108200" y="3850726"/>
                        <a:ext cx="2262682" cy="265404"/>
                      </a:xfrm>
                      <a:prstGeom prst="rect">
                        <a:avLst/>
                      </a:prstGeom>
                    </p:spPr>
                  </p:pic>
                </p:oleObj>
              </mc:Fallback>
            </mc:AlternateContent>
          </a:graphicData>
        </a:graphic>
      </p:graphicFrame>
      <p:graphicFrame>
        <p:nvGraphicFramePr>
          <p:cNvPr id="78" name="对象 77">
            <a:extLst>
              <a:ext uri="{FF2B5EF4-FFF2-40B4-BE49-F238E27FC236}">
                <a16:creationId xmlns:a16="http://schemas.microsoft.com/office/drawing/2014/main" id="{61ABC76B-4D33-4C01-A2DB-1B18C1DE5CC1}"/>
              </a:ext>
            </a:extLst>
          </p:cNvPr>
          <p:cNvGraphicFramePr>
            <a:graphicFrameLocks noChangeAspect="1"/>
          </p:cNvGraphicFramePr>
          <p:nvPr/>
        </p:nvGraphicFramePr>
        <p:xfrm>
          <a:off x="6842183" y="3833448"/>
          <a:ext cx="1116375" cy="235001"/>
        </p:xfrm>
        <a:graphic>
          <a:graphicData uri="http://schemas.openxmlformats.org/presentationml/2006/ole">
            <mc:AlternateContent xmlns:mc="http://schemas.openxmlformats.org/markup-compatibility/2006">
              <mc:Choice xmlns:v="urn:schemas-microsoft-com:vml" Requires="v">
                <p:oleObj spid="_x0000_s5162" name="Formula" r:id="rId14" imgW="727920" imgH="158760" progId="Equation.Ribbit">
                  <p:embed/>
                </p:oleObj>
              </mc:Choice>
              <mc:Fallback>
                <p:oleObj name="Formula" r:id="rId14" imgW="727920" imgH="158760" progId="Equation.Ribbit">
                  <p:embed/>
                  <p:pic>
                    <p:nvPicPr>
                      <p:cNvPr id="78" name="对象 77">
                        <a:extLst>
                          <a:ext uri="{FF2B5EF4-FFF2-40B4-BE49-F238E27FC236}">
                            <a16:creationId xmlns:a16="http://schemas.microsoft.com/office/drawing/2014/main" id="{61ABC76B-4D33-4C01-A2DB-1B18C1DE5CC1}"/>
                          </a:ext>
                        </a:extLst>
                      </p:cNvPr>
                      <p:cNvPicPr/>
                      <p:nvPr/>
                    </p:nvPicPr>
                    <p:blipFill>
                      <a:blip r:embed="rId15"/>
                      <a:stretch>
                        <a:fillRect/>
                      </a:stretch>
                    </p:blipFill>
                    <p:spPr>
                      <a:xfrm>
                        <a:off x="6842183" y="3833448"/>
                        <a:ext cx="1116375" cy="235001"/>
                      </a:xfrm>
                      <a:prstGeom prst="rect">
                        <a:avLst/>
                      </a:prstGeom>
                    </p:spPr>
                  </p:pic>
                </p:oleObj>
              </mc:Fallback>
            </mc:AlternateContent>
          </a:graphicData>
        </a:graphic>
      </p:graphicFrame>
      <p:graphicFrame>
        <p:nvGraphicFramePr>
          <p:cNvPr id="79" name="对象 78">
            <a:extLst>
              <a:ext uri="{FF2B5EF4-FFF2-40B4-BE49-F238E27FC236}">
                <a16:creationId xmlns:a16="http://schemas.microsoft.com/office/drawing/2014/main" id="{B1AE4239-3347-4919-99A3-81B458249142}"/>
              </a:ext>
            </a:extLst>
          </p:cNvPr>
          <p:cNvGraphicFramePr>
            <a:graphicFrameLocks noChangeAspect="1"/>
          </p:cNvGraphicFramePr>
          <p:nvPr/>
        </p:nvGraphicFramePr>
        <p:xfrm>
          <a:off x="3499673" y="4182010"/>
          <a:ext cx="4656960" cy="1743303"/>
        </p:xfrm>
        <a:graphic>
          <a:graphicData uri="http://schemas.openxmlformats.org/presentationml/2006/ole">
            <mc:AlternateContent xmlns:mc="http://schemas.openxmlformats.org/markup-compatibility/2006">
              <mc:Choice xmlns:v="urn:schemas-microsoft-com:vml" Requires="v">
                <p:oleObj spid="_x0000_s5163" name="Formula" r:id="rId16" imgW="2723040" imgH="1019880" progId="Equation.Ribbit">
                  <p:embed/>
                </p:oleObj>
              </mc:Choice>
              <mc:Fallback>
                <p:oleObj name="Formula" r:id="rId16" imgW="2723040" imgH="1019880" progId="Equation.Ribbit">
                  <p:embed/>
                  <p:pic>
                    <p:nvPicPr>
                      <p:cNvPr id="79" name="对象 78">
                        <a:extLst>
                          <a:ext uri="{FF2B5EF4-FFF2-40B4-BE49-F238E27FC236}">
                            <a16:creationId xmlns:a16="http://schemas.microsoft.com/office/drawing/2014/main" id="{B1AE4239-3347-4919-99A3-81B458249142}"/>
                          </a:ext>
                        </a:extLst>
                      </p:cNvPr>
                      <p:cNvPicPr/>
                      <p:nvPr/>
                    </p:nvPicPr>
                    <p:blipFill>
                      <a:blip r:embed="rId17"/>
                      <a:stretch>
                        <a:fillRect/>
                      </a:stretch>
                    </p:blipFill>
                    <p:spPr>
                      <a:xfrm>
                        <a:off x="3499673" y="4182010"/>
                        <a:ext cx="4656960" cy="1743303"/>
                      </a:xfrm>
                      <a:prstGeom prst="rect">
                        <a:avLst/>
                      </a:prstGeom>
                    </p:spPr>
                  </p:pic>
                </p:oleObj>
              </mc:Fallback>
            </mc:AlternateContent>
          </a:graphicData>
        </a:graphic>
      </p:graphicFrame>
      <p:sp>
        <p:nvSpPr>
          <p:cNvPr id="24" name="文本框 23">
            <a:extLst>
              <a:ext uri="{FF2B5EF4-FFF2-40B4-BE49-F238E27FC236}">
                <a16:creationId xmlns:a16="http://schemas.microsoft.com/office/drawing/2014/main" id="{958913DC-4D89-49D8-A148-1E159BF89E31}"/>
              </a:ext>
            </a:extLst>
          </p:cNvPr>
          <p:cNvSpPr txBox="1"/>
          <p:nvPr/>
        </p:nvSpPr>
        <p:spPr>
          <a:xfrm>
            <a:off x="365561" y="2963721"/>
            <a:ext cx="11354763" cy="646331"/>
          </a:xfrm>
          <a:prstGeom prst="rect">
            <a:avLst/>
          </a:prstGeom>
          <a:noFill/>
        </p:spPr>
        <p:txBody>
          <a:bodyPr wrap="square">
            <a:spAutoFit/>
          </a:bodyPr>
          <a:lstStyle/>
          <a:p>
            <a:pPr algn="l"/>
            <a:r>
              <a:rPr lang="en-US" altLang="zh-CN" dirty="0">
                <a:latin typeface="Arial" panose="020B0604020202020204" pitchFamily="34" charset="0"/>
                <a:ea typeface="微软雅黑" panose="020B0503020204020204" pitchFamily="34" charset="-122"/>
                <a:cs typeface="Arial" panose="020B0604020202020204" pitchFamily="34" charset="0"/>
              </a:rPr>
              <a:t>In lemma 1, if the constraint function is concave or quadratic in the random variable, </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the </a:t>
            </a:r>
            <a:r>
              <a:rPr lang="en-US" altLang="zh-CN" dirty="0" err="1">
                <a:solidFill>
                  <a:srgbClr val="FF0000"/>
                </a:solidFill>
                <a:latin typeface="Arial" panose="020B0604020202020204" pitchFamily="34" charset="0"/>
                <a:ea typeface="微软雅黑" panose="020B0503020204020204" pitchFamily="34" charset="-122"/>
                <a:cs typeface="Arial" panose="020B0604020202020204" pitchFamily="34" charset="0"/>
              </a:rPr>
              <a:t>distributionally</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 robust version of the chance constraints </a:t>
            </a:r>
            <a:r>
              <a:rPr lang="en-US" altLang="zh-CN" dirty="0">
                <a:latin typeface="Arial" panose="020B0604020202020204" pitchFamily="34" charset="0"/>
                <a:ea typeface="微软雅黑" panose="020B0503020204020204" pitchFamily="34" charset="-122"/>
                <a:cs typeface="Arial" panose="020B0604020202020204" pitchFamily="34" charset="0"/>
              </a:rPr>
              <a:t>are equivalently to </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the worst-case </a:t>
            </a:r>
            <a:r>
              <a:rPr lang="en-US" altLang="zh-CN" dirty="0" err="1">
                <a:solidFill>
                  <a:srgbClr val="FF0000"/>
                </a:solidFill>
                <a:latin typeface="Arial" panose="020B0604020202020204" pitchFamily="34" charset="0"/>
                <a:ea typeface="微软雅黑" panose="020B0503020204020204" pitchFamily="34" charset="-122"/>
                <a:cs typeface="Arial" panose="020B0604020202020204" pitchFamily="34" charset="0"/>
              </a:rPr>
              <a:t>CVaR</a:t>
            </a:r>
            <a:r>
              <a:rPr lang="en-US" altLang="zh-CN" dirty="0">
                <a:solidFill>
                  <a:srgbClr val="FF0000"/>
                </a:solidFill>
                <a:latin typeface="Arial" panose="020B0604020202020204" pitchFamily="34" charset="0"/>
                <a:ea typeface="微软雅黑" panose="020B0503020204020204" pitchFamily="34" charset="-122"/>
                <a:cs typeface="Arial" panose="020B0604020202020204" pitchFamily="34" charset="0"/>
              </a:rPr>
              <a:t> constraint.</a:t>
            </a:r>
          </a:p>
        </p:txBody>
      </p:sp>
      <p:sp>
        <p:nvSpPr>
          <p:cNvPr id="26" name="文本框 25">
            <a:extLst>
              <a:ext uri="{FF2B5EF4-FFF2-40B4-BE49-F238E27FC236}">
                <a16:creationId xmlns:a16="http://schemas.microsoft.com/office/drawing/2014/main" id="{4328A2A0-C52D-43C2-A165-ABFBA16D95C7}"/>
              </a:ext>
            </a:extLst>
          </p:cNvPr>
          <p:cNvSpPr txBox="1"/>
          <p:nvPr/>
        </p:nvSpPr>
        <p:spPr>
          <a:xfrm>
            <a:off x="418618" y="6073053"/>
            <a:ext cx="11553408" cy="369332"/>
          </a:xfrm>
          <a:prstGeom prst="rect">
            <a:avLst/>
          </a:prstGeom>
          <a:noFill/>
        </p:spPr>
        <p:txBody>
          <a:bodyPr wrap="square">
            <a:spAutoFit/>
          </a:bodyPr>
          <a:lstStyle/>
          <a:p>
            <a:pPr algn="l"/>
            <a:r>
              <a:rPr lang="en-US" altLang="zh-CN" sz="1800" b="0" i="0" u="none" strike="noStrike" baseline="0" dirty="0">
                <a:latin typeface="Arial" panose="020B0604020202020204" pitchFamily="34" charset="0"/>
                <a:cs typeface="Arial" panose="020B0604020202020204" pitchFamily="34" charset="0"/>
              </a:rPr>
              <a:t>In lemma 2, The worst-case </a:t>
            </a:r>
            <a:r>
              <a:rPr lang="en-US" altLang="zh-CN" sz="1800" b="0" i="0" u="none" strike="noStrike" baseline="0" dirty="0" err="1">
                <a:latin typeface="Arial" panose="020B0604020202020204" pitchFamily="34" charset="0"/>
                <a:cs typeface="Arial" panose="020B0604020202020204" pitchFamily="34" charset="0"/>
              </a:rPr>
              <a:t>CVaR</a:t>
            </a:r>
            <a:r>
              <a:rPr lang="en-US" altLang="zh-CN" sz="1800" b="0" i="0" u="none" strike="noStrike" baseline="0" dirty="0">
                <a:latin typeface="Arial" panose="020B0604020202020204" pitchFamily="34" charset="0"/>
                <a:cs typeface="Arial" panose="020B0604020202020204" pitchFamily="34" charset="0"/>
              </a:rPr>
              <a:t> can be converted into a group of </a:t>
            </a:r>
            <a:r>
              <a:rPr lang="en-US" altLang="zh-CN" sz="1800" b="0" i="0" u="none" strike="noStrike" baseline="0" dirty="0">
                <a:solidFill>
                  <a:srgbClr val="FF0000"/>
                </a:solidFill>
                <a:latin typeface="Arial" panose="020B0604020202020204" pitchFamily="34" charset="0"/>
                <a:cs typeface="Arial" panose="020B0604020202020204" pitchFamily="34" charset="0"/>
              </a:rPr>
              <a:t>semi-definite programs (SDPs).</a:t>
            </a:r>
            <a:endParaRPr lang="en-US" altLang="zh-CN" sz="1200" b="0" i="0" u="none" strike="noStrike" kern="1200" baseline="0" dirty="0">
              <a:solidFill>
                <a:srgbClr val="FF0000"/>
              </a:solidFill>
              <a:latin typeface="Arial" panose="020B0604020202020204" pitchFamily="34" charset="0"/>
              <a:cs typeface="Arial" panose="020B0604020202020204" pitchFamily="34" charset="0"/>
            </a:endParaRPr>
          </a:p>
        </p:txBody>
      </p:sp>
      <p:sp>
        <p:nvSpPr>
          <p:cNvPr id="6" name="矩形: 圆角 5">
            <a:extLst>
              <a:ext uri="{FF2B5EF4-FFF2-40B4-BE49-F238E27FC236}">
                <a16:creationId xmlns:a16="http://schemas.microsoft.com/office/drawing/2014/main" id="{2D11FCCB-FB63-457D-ADF8-D6479F613F4B}"/>
              </a:ext>
            </a:extLst>
          </p:cNvPr>
          <p:cNvSpPr/>
          <p:nvPr/>
        </p:nvSpPr>
        <p:spPr>
          <a:xfrm>
            <a:off x="211873" y="1466116"/>
            <a:ext cx="11760152" cy="2167521"/>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615436D2-16DA-4E96-B34C-FB35C8259B42}"/>
              </a:ext>
            </a:extLst>
          </p:cNvPr>
          <p:cNvSpPr/>
          <p:nvPr/>
        </p:nvSpPr>
        <p:spPr>
          <a:xfrm>
            <a:off x="211872" y="3715043"/>
            <a:ext cx="11701505" cy="2842168"/>
          </a:xfrm>
          <a:prstGeom prst="round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631721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54</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Ultra Reliable Communication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862151"/>
            <a:ext cx="11354763" cy="523220"/>
          </a:xfrm>
          <a:prstGeom prst="rect">
            <a:avLst/>
          </a:prstGeom>
          <a:noFill/>
        </p:spPr>
        <p:txBody>
          <a:bodyPr wrap="square">
            <a:spAutoFit/>
          </a:bodyPr>
          <a:lstStyle/>
          <a:p>
            <a:r>
              <a:rPr lang="en-US" altLang="zh-CN" sz="2800" b="1" dirty="0">
                <a:solidFill>
                  <a:srgbClr val="035F78"/>
                </a:solidFill>
                <a:latin typeface="Bookman Old Style" panose="02050604050505020204" pitchFamily="18" charset="0"/>
              </a:rPr>
              <a:t>Problem Formulation and Algorithm</a:t>
            </a:r>
            <a:endParaRPr lang="zh-CN" altLang="en-US" sz="2800" b="1" dirty="0">
              <a:solidFill>
                <a:srgbClr val="035F78"/>
              </a:solidFill>
              <a:latin typeface="Bookman Old Style" panose="02050604050505020204" pitchFamily="18" charset="0"/>
            </a:endParaRPr>
          </a:p>
        </p:txBody>
      </p:sp>
      <p:pic>
        <p:nvPicPr>
          <p:cNvPr id="22" name="图片 21">
            <a:extLst>
              <a:ext uri="{FF2B5EF4-FFF2-40B4-BE49-F238E27FC236}">
                <a16:creationId xmlns:a16="http://schemas.microsoft.com/office/drawing/2014/main" id="{D09CF3ED-BEA4-4659-84D4-1F8C944BDB16}"/>
              </a:ext>
            </a:extLst>
          </p:cNvPr>
          <p:cNvPicPr>
            <a:picLocks noChangeAspect="1"/>
          </p:cNvPicPr>
          <p:nvPr/>
        </p:nvPicPr>
        <p:blipFill>
          <a:blip r:embed="rId3"/>
          <a:stretch>
            <a:fillRect/>
          </a:stretch>
        </p:blipFill>
        <p:spPr>
          <a:xfrm>
            <a:off x="6095999" y="2895081"/>
            <a:ext cx="5476222" cy="3586468"/>
          </a:xfrm>
          <a:prstGeom prst="rect">
            <a:avLst/>
          </a:prstGeom>
        </p:spPr>
      </p:pic>
      <p:pic>
        <p:nvPicPr>
          <p:cNvPr id="23" name="图片 22">
            <a:extLst>
              <a:ext uri="{FF2B5EF4-FFF2-40B4-BE49-F238E27FC236}">
                <a16:creationId xmlns:a16="http://schemas.microsoft.com/office/drawing/2014/main" id="{E55C62C5-283D-4FEE-84EA-EB30D89C646D}"/>
              </a:ext>
            </a:extLst>
          </p:cNvPr>
          <p:cNvPicPr>
            <a:picLocks noChangeAspect="1"/>
          </p:cNvPicPr>
          <p:nvPr/>
        </p:nvPicPr>
        <p:blipFill>
          <a:blip r:embed="rId4"/>
          <a:stretch>
            <a:fillRect/>
          </a:stretch>
        </p:blipFill>
        <p:spPr>
          <a:xfrm>
            <a:off x="746903" y="1988574"/>
            <a:ext cx="4851078" cy="4817622"/>
          </a:xfrm>
          <a:prstGeom prst="rect">
            <a:avLst/>
          </a:prstGeom>
          <a:ln w="19050">
            <a:solidFill>
              <a:srgbClr val="FF0000"/>
            </a:solidFill>
          </a:ln>
        </p:spPr>
      </p:pic>
      <p:sp>
        <p:nvSpPr>
          <p:cNvPr id="9" name="文本框 8">
            <a:extLst>
              <a:ext uri="{FF2B5EF4-FFF2-40B4-BE49-F238E27FC236}">
                <a16:creationId xmlns:a16="http://schemas.microsoft.com/office/drawing/2014/main" id="{9E0C4D81-9CFD-4030-8A83-C7A6CD18A19D}"/>
              </a:ext>
            </a:extLst>
          </p:cNvPr>
          <p:cNvSpPr txBox="1"/>
          <p:nvPr/>
        </p:nvSpPr>
        <p:spPr>
          <a:xfrm>
            <a:off x="6063598" y="1980543"/>
            <a:ext cx="5411420" cy="646331"/>
          </a:xfrm>
          <a:prstGeom prst="rect">
            <a:avLst/>
          </a:prstGeom>
          <a:noFill/>
        </p:spPr>
        <p:txBody>
          <a:bodyPr wrap="square">
            <a:spAutoFit/>
          </a:bodyPr>
          <a:lstStyle/>
          <a:p>
            <a:r>
              <a:rPr lang="en-US" altLang="zh-CN" sz="1800" b="0" i="0" u="none" strike="noStrike" baseline="0" dirty="0">
                <a:latin typeface="Arial" panose="020B0604020202020204" pitchFamily="34" charset="0"/>
                <a:cs typeface="Arial" panose="020B0604020202020204" pitchFamily="34" charset="0"/>
              </a:rPr>
              <a:t>An alternating optimization method to address the joint optimization problem</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B33E73DC-0E0F-4929-9BDD-992C1C66E809}"/>
              </a:ext>
            </a:extLst>
          </p:cNvPr>
          <p:cNvSpPr txBox="1"/>
          <p:nvPr/>
        </p:nvSpPr>
        <p:spPr>
          <a:xfrm>
            <a:off x="418618" y="1322404"/>
            <a:ext cx="5885929" cy="646331"/>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T</a:t>
            </a:r>
            <a:r>
              <a:rPr lang="en-US" altLang="zh-CN" sz="1800" b="0" i="0" u="none" strike="noStrike" baseline="0" dirty="0">
                <a:latin typeface="Arial" panose="020B0604020202020204" pitchFamily="34" charset="0"/>
                <a:cs typeface="Arial" panose="020B0604020202020204" pitchFamily="34" charset="0"/>
              </a:rPr>
              <a:t>he original </a:t>
            </a:r>
            <a:r>
              <a:rPr lang="en-US" altLang="zh-CN" sz="1800" b="0" i="0" u="none" strike="noStrike" baseline="0" dirty="0" err="1">
                <a:latin typeface="Arial" panose="020B0604020202020204" pitchFamily="34" charset="0"/>
                <a:cs typeface="Arial" panose="020B0604020202020204" pitchFamily="34" charset="0"/>
              </a:rPr>
              <a:t>distributionally</a:t>
            </a:r>
            <a:r>
              <a:rPr lang="en-US" altLang="zh-CN" sz="1800" b="0" i="0" u="none" strike="noStrike" baseline="0" dirty="0">
                <a:latin typeface="Arial" panose="020B0604020202020204" pitchFamily="34" charset="0"/>
                <a:cs typeface="Arial" panose="020B0604020202020204" pitchFamily="34" charset="0"/>
              </a:rPr>
              <a:t> chance-constrained problem can be reformulated as</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932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55</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1: Ultra Reliable Communication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523220"/>
          </a:xfrm>
          <a:prstGeom prst="rect">
            <a:avLst/>
          </a:prstGeom>
          <a:noFill/>
        </p:spPr>
        <p:txBody>
          <a:bodyPr wrap="square">
            <a:spAutoFit/>
          </a:bodyPr>
          <a:lstStyle/>
          <a:p>
            <a:r>
              <a:rPr lang="en-US" altLang="zh-CN" sz="2800" b="1" dirty="0">
                <a:solidFill>
                  <a:srgbClr val="035F78"/>
                </a:solidFill>
                <a:latin typeface="Bookman Old Style" panose="02050604050505020204" pitchFamily="18" charset="0"/>
              </a:rPr>
              <a:t>Numerical Results</a:t>
            </a:r>
            <a:endParaRPr lang="zh-CN" altLang="en-US" sz="2800" b="1" dirty="0">
              <a:solidFill>
                <a:srgbClr val="035F78"/>
              </a:solidFill>
              <a:latin typeface="Bookman Old Style" panose="02050604050505020204" pitchFamily="18" charset="0"/>
            </a:endParaRPr>
          </a:p>
        </p:txBody>
      </p:sp>
      <p:pic>
        <p:nvPicPr>
          <p:cNvPr id="8" name="图片 7">
            <a:extLst>
              <a:ext uri="{FF2B5EF4-FFF2-40B4-BE49-F238E27FC236}">
                <a16:creationId xmlns:a16="http://schemas.microsoft.com/office/drawing/2014/main" id="{75E5BC39-61A2-45DA-B378-7F14EE22B4FF}"/>
              </a:ext>
            </a:extLst>
          </p:cNvPr>
          <p:cNvPicPr>
            <a:picLocks noChangeAspect="1"/>
          </p:cNvPicPr>
          <p:nvPr/>
        </p:nvPicPr>
        <p:blipFill>
          <a:blip r:embed="rId3"/>
          <a:stretch>
            <a:fillRect/>
          </a:stretch>
        </p:blipFill>
        <p:spPr>
          <a:xfrm>
            <a:off x="592432" y="1618695"/>
            <a:ext cx="5139613" cy="4024414"/>
          </a:xfrm>
          <a:prstGeom prst="rect">
            <a:avLst/>
          </a:prstGeom>
        </p:spPr>
      </p:pic>
      <p:sp>
        <p:nvSpPr>
          <p:cNvPr id="9" name="矩形 8">
            <a:extLst>
              <a:ext uri="{FF2B5EF4-FFF2-40B4-BE49-F238E27FC236}">
                <a16:creationId xmlns:a16="http://schemas.microsoft.com/office/drawing/2014/main" id="{8F494C3B-63B6-41FA-9226-BE3E7D4AF405}"/>
              </a:ext>
            </a:extLst>
          </p:cNvPr>
          <p:cNvSpPr/>
          <p:nvPr/>
        </p:nvSpPr>
        <p:spPr>
          <a:xfrm>
            <a:off x="418618" y="5794323"/>
            <a:ext cx="5623820" cy="830997"/>
          </a:xfrm>
          <a:prstGeom prst="rect">
            <a:avLst/>
          </a:prstGeom>
          <a:ln>
            <a:solidFill>
              <a:schemeClr val="accent1">
                <a:lumMod val="75000"/>
              </a:schemeClr>
            </a:solidFill>
          </a:ln>
        </p:spPr>
        <p:txBody>
          <a:bodyPr wrap="square">
            <a:spAutoFit/>
          </a:bodyPr>
          <a:lstStyle/>
          <a:p>
            <a:pPr algn="just"/>
            <a:r>
              <a:rPr lang="en-US" altLang="zh-CN" sz="1600" dirty="0">
                <a:latin typeface="Arial" panose="020B0604020202020204" pitchFamily="34" charset="0"/>
                <a:cs typeface="Arial" panose="020B0604020202020204" pitchFamily="34" charset="0"/>
              </a:rPr>
              <a:t>The </a:t>
            </a:r>
            <a:r>
              <a:rPr lang="en-US" altLang="zh-CN" sz="1600" b="1" dirty="0" err="1">
                <a:latin typeface="Arial" panose="020B0604020202020204" pitchFamily="34" charset="0"/>
                <a:cs typeface="Arial" panose="020B0604020202020204" pitchFamily="34" charset="0"/>
              </a:rPr>
              <a:t>CVaR</a:t>
            </a:r>
            <a:r>
              <a:rPr lang="en-US" altLang="zh-CN" sz="1600" b="1" dirty="0">
                <a:latin typeface="Arial" panose="020B0604020202020204" pitchFamily="34" charset="0"/>
                <a:cs typeface="Arial" panose="020B0604020202020204" pitchFamily="34" charset="0"/>
              </a:rPr>
              <a:t> based method</a:t>
            </a:r>
            <a:r>
              <a:rPr lang="en-US" altLang="zh-CN" sz="1600" dirty="0">
                <a:latin typeface="Arial" panose="020B0604020202020204" pitchFamily="34" charset="0"/>
                <a:cs typeface="Arial" panose="020B0604020202020204" pitchFamily="34" charset="0"/>
              </a:rPr>
              <a:t> for non-Gaussian CSI errors scenario performs better than the </a:t>
            </a:r>
            <a:r>
              <a:rPr lang="en-US" altLang="zh-CN" sz="1600" b="1" dirty="0">
                <a:latin typeface="Arial" panose="020B0604020202020204" pitchFamily="34" charset="0"/>
                <a:cs typeface="Arial" panose="020B0604020202020204" pitchFamily="34" charset="0"/>
              </a:rPr>
              <a:t>Bernstein-type inequality based method</a:t>
            </a:r>
            <a:r>
              <a:rPr lang="en-US" altLang="zh-CN" sz="1600" dirty="0">
                <a:latin typeface="Arial" panose="020B0604020202020204" pitchFamily="34" charset="0"/>
                <a:cs typeface="Arial" panose="020B0604020202020204" pitchFamily="34" charset="0"/>
              </a:rPr>
              <a:t>.</a:t>
            </a:r>
            <a:endParaRPr lang="zh-CN" altLang="en-US" sz="1600" dirty="0">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8B0CC1BD-610F-4EF4-9273-9D2D02D30B8A}"/>
              </a:ext>
            </a:extLst>
          </p:cNvPr>
          <p:cNvPicPr>
            <a:picLocks noChangeAspect="1"/>
          </p:cNvPicPr>
          <p:nvPr/>
        </p:nvPicPr>
        <p:blipFill>
          <a:blip r:embed="rId4"/>
          <a:stretch>
            <a:fillRect/>
          </a:stretch>
        </p:blipFill>
        <p:spPr>
          <a:xfrm>
            <a:off x="6370235" y="1501714"/>
            <a:ext cx="5129650" cy="4065368"/>
          </a:xfrm>
          <a:prstGeom prst="rect">
            <a:avLst/>
          </a:prstGeom>
        </p:spPr>
      </p:pic>
      <p:sp>
        <p:nvSpPr>
          <p:cNvPr id="11" name="矩形 10">
            <a:extLst>
              <a:ext uri="{FF2B5EF4-FFF2-40B4-BE49-F238E27FC236}">
                <a16:creationId xmlns:a16="http://schemas.microsoft.com/office/drawing/2014/main" id="{1306CD79-1D5A-4309-B0DF-15BBADF80918}"/>
              </a:ext>
            </a:extLst>
          </p:cNvPr>
          <p:cNvSpPr/>
          <p:nvPr/>
        </p:nvSpPr>
        <p:spPr>
          <a:xfrm>
            <a:off x="6370235" y="5719266"/>
            <a:ext cx="5403146" cy="1077218"/>
          </a:xfrm>
          <a:prstGeom prst="rect">
            <a:avLst/>
          </a:prstGeom>
          <a:ln>
            <a:solidFill>
              <a:schemeClr val="accent1">
                <a:lumMod val="75000"/>
              </a:schemeClr>
            </a:solidFill>
          </a:ln>
        </p:spPr>
        <p:txBody>
          <a:bodyPr wrap="square">
            <a:spAutoFit/>
          </a:bodyPr>
          <a:lstStyle/>
          <a:p>
            <a:pPr algn="just"/>
            <a:r>
              <a:rPr lang="en-US" altLang="zh-CN" sz="1600" dirty="0">
                <a:latin typeface="Arial" panose="020B0604020202020204" pitchFamily="34" charset="0"/>
                <a:cs typeface="Arial" panose="020B0604020202020204" pitchFamily="34" charset="0"/>
              </a:rPr>
              <a:t>The robustness of the </a:t>
            </a:r>
            <a:r>
              <a:rPr lang="en-US" altLang="zh-CN" sz="1600" b="1" dirty="0">
                <a:latin typeface="Arial" panose="020B0604020202020204" pitchFamily="34" charset="0"/>
                <a:cs typeface="Arial" panose="020B0604020202020204" pitchFamily="34" charset="0"/>
              </a:rPr>
              <a:t>Bernstein-type-inequality method</a:t>
            </a:r>
            <a:r>
              <a:rPr lang="en-US" altLang="zh-CN" sz="1600" dirty="0">
                <a:latin typeface="Arial" panose="020B0604020202020204" pitchFamily="34" charset="0"/>
                <a:cs typeface="Arial" panose="020B0604020202020204" pitchFamily="34" charset="0"/>
              </a:rPr>
              <a:t> is not good as the </a:t>
            </a:r>
            <a:r>
              <a:rPr lang="en-US" altLang="zh-CN" sz="1600" b="1" dirty="0" err="1">
                <a:latin typeface="Arial" panose="020B0604020202020204" pitchFamily="34" charset="0"/>
                <a:cs typeface="Arial" panose="020B0604020202020204" pitchFamily="34" charset="0"/>
              </a:rPr>
              <a:t>CVaR</a:t>
            </a:r>
            <a:r>
              <a:rPr lang="en-US" altLang="zh-CN" sz="1600" b="1" dirty="0">
                <a:latin typeface="Arial" panose="020B0604020202020204" pitchFamily="34" charset="0"/>
                <a:cs typeface="Arial" panose="020B0604020202020204" pitchFamily="34" charset="0"/>
              </a:rPr>
              <a:t> method</a:t>
            </a:r>
            <a:r>
              <a:rPr lang="en-US" altLang="zh-CN" sz="1600" dirty="0">
                <a:latin typeface="Arial" panose="020B0604020202020204" pitchFamily="34" charset="0"/>
                <a:cs typeface="Arial" panose="020B0604020202020204" pitchFamily="34" charset="0"/>
              </a:rPr>
              <a:t>. The non-robust scheme takes no account of the uncertainty of channels</a:t>
            </a:r>
            <a:endParaRPr lang="zh-CN"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644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56</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18618" y="944262"/>
            <a:ext cx="11354763" cy="954107"/>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Application 2: Age of Information Minimization in Healthcare IoT Using </a:t>
            </a:r>
            <a:r>
              <a:rPr lang="en-US" altLang="zh-CN" sz="2800" b="1" dirty="0" err="1">
                <a:solidFill>
                  <a:srgbClr val="035F78"/>
                </a:solidFill>
                <a:latin typeface="Arial" panose="020B0604020202020204" pitchFamily="34" charset="0"/>
                <a:cs typeface="Arial" panose="020B0604020202020204" pitchFamily="34" charset="0"/>
              </a:rPr>
              <a:t>Distributionally</a:t>
            </a:r>
            <a:r>
              <a:rPr lang="en-US" altLang="zh-CN" sz="2800" b="1" dirty="0">
                <a:solidFill>
                  <a:srgbClr val="035F78"/>
                </a:solidFill>
                <a:latin typeface="Arial" panose="020B0604020202020204" pitchFamily="34" charset="0"/>
                <a:cs typeface="Arial" panose="020B0604020202020204" pitchFamily="34" charset="0"/>
              </a:rPr>
              <a:t> Robust Optimization [2] </a:t>
            </a:r>
            <a:endParaRPr lang="zh-CN" altLang="en-US" sz="2800" b="1" dirty="0">
              <a:solidFill>
                <a:srgbClr val="035F78"/>
              </a:solidFill>
              <a:latin typeface="Arial" panose="020B0604020202020204" pitchFamily="34" charset="0"/>
              <a:cs typeface="Arial" panose="020B0604020202020204" pitchFamily="34" charset="0"/>
            </a:endParaRPr>
          </a:p>
        </p:txBody>
      </p:sp>
      <p:cxnSp>
        <p:nvCxnSpPr>
          <p:cNvPr id="8" name="直接连接符 7">
            <a:extLst>
              <a:ext uri="{FF2B5EF4-FFF2-40B4-BE49-F238E27FC236}">
                <a16:creationId xmlns:a16="http://schemas.microsoft.com/office/drawing/2014/main" id="{D25669B6-3AA9-4247-A6F8-60AC44145E11}"/>
              </a:ext>
            </a:extLst>
          </p:cNvPr>
          <p:cNvCxnSpPr/>
          <p:nvPr/>
        </p:nvCxnSpPr>
        <p:spPr bwMode="auto">
          <a:xfrm flipV="1">
            <a:off x="0" y="6190107"/>
            <a:ext cx="12192000" cy="4722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a:extLst>
              <a:ext uri="{FF2B5EF4-FFF2-40B4-BE49-F238E27FC236}">
                <a16:creationId xmlns:a16="http://schemas.microsoft.com/office/drawing/2014/main" id="{0FC5EBED-7BBE-4403-BA89-318771E05824}"/>
              </a:ext>
            </a:extLst>
          </p:cNvPr>
          <p:cNvSpPr/>
          <p:nvPr/>
        </p:nvSpPr>
        <p:spPr>
          <a:xfrm>
            <a:off x="211873" y="6320384"/>
            <a:ext cx="11721327" cy="523220"/>
          </a:xfrm>
          <a:prstGeom prst="rect">
            <a:avLst/>
          </a:prstGeom>
        </p:spPr>
        <p:txBody>
          <a:bodyPr wrap="square">
            <a:spAutoFit/>
          </a:bodyPr>
          <a:lstStyle/>
          <a:p>
            <a:r>
              <a:rPr lang="en-US" altLang="zh-CN" sz="1400" dirty="0">
                <a:latin typeface="CMR9"/>
              </a:rPr>
              <a:t>[2] Z. Ling, F. Hu, H. Zhang and Z. Han, "Age of Information Minimization in Healthcare IoT Using </a:t>
            </a:r>
            <a:r>
              <a:rPr lang="en-US" altLang="zh-CN" sz="1400" dirty="0" err="1">
                <a:latin typeface="CMR9"/>
              </a:rPr>
              <a:t>Distributionally</a:t>
            </a:r>
            <a:r>
              <a:rPr lang="en-US" altLang="zh-CN" sz="1400" dirty="0">
                <a:latin typeface="CMR9"/>
              </a:rPr>
              <a:t> Robust Optimization,"  </a:t>
            </a:r>
            <a:r>
              <a:rPr lang="en-US" altLang="zh-CN" sz="1400" i="1" dirty="0">
                <a:latin typeface="CMR9"/>
              </a:rPr>
              <a:t>IEEE Internet of Things Journal</a:t>
            </a:r>
            <a:r>
              <a:rPr lang="en-US" altLang="zh-CN" sz="1400" dirty="0">
                <a:latin typeface="CMR9"/>
              </a:rPr>
              <a:t>, to be appeared.</a:t>
            </a:r>
            <a:endParaRPr lang="zh-CN" altLang="en-US" sz="1400" dirty="0">
              <a:latin typeface="CMR9"/>
            </a:endParaRPr>
          </a:p>
        </p:txBody>
      </p:sp>
      <p:sp>
        <p:nvSpPr>
          <p:cNvPr id="19" name="文本框 18">
            <a:extLst>
              <a:ext uri="{FF2B5EF4-FFF2-40B4-BE49-F238E27FC236}">
                <a16:creationId xmlns:a16="http://schemas.microsoft.com/office/drawing/2014/main" id="{A93E6618-CFF3-4D1B-8E07-DACC6C8ABA1A}"/>
              </a:ext>
            </a:extLst>
          </p:cNvPr>
          <p:cNvSpPr txBox="1"/>
          <p:nvPr/>
        </p:nvSpPr>
        <p:spPr>
          <a:xfrm>
            <a:off x="418618" y="1965297"/>
            <a:ext cx="11354763" cy="830997"/>
          </a:xfrm>
          <a:prstGeom prst="rect">
            <a:avLst/>
          </a:prstGeom>
          <a:solidFill>
            <a:schemeClr val="tx2">
              <a:lumMod val="10000"/>
              <a:lumOff val="90000"/>
            </a:schemeClr>
          </a:solidFill>
        </p:spPr>
        <p:txBody>
          <a:bodyPr wrap="square">
            <a:spAutoFit/>
          </a:bodyPr>
          <a:lstStyle/>
          <a:p>
            <a:pPr algn="just"/>
            <a:r>
              <a:rPr lang="en-US" altLang="zh-CN" sz="2400" b="1" dirty="0">
                <a:solidFill>
                  <a:srgbClr val="282525"/>
                </a:solidFill>
                <a:latin typeface="Arial Black" panose="020B0A04020102020204" pitchFamily="34" charset="0"/>
              </a:rPr>
              <a:t>How can I deal with </a:t>
            </a:r>
            <a:r>
              <a:rPr lang="zh-CN" altLang="en-US" sz="2400" b="1" dirty="0">
                <a:solidFill>
                  <a:srgbClr val="282525"/>
                </a:solidFill>
                <a:latin typeface="Arial Black" panose="020B0A04020102020204" pitchFamily="34" charset="0"/>
              </a:rPr>
              <a:t>channel state information </a:t>
            </a:r>
            <a:r>
              <a:rPr lang="en-US" altLang="zh-CN" sz="2400" b="1" dirty="0">
                <a:solidFill>
                  <a:srgbClr val="282525"/>
                </a:solidFill>
                <a:latin typeface="Arial Black" panose="020B0A04020102020204" pitchFamily="34" charset="0"/>
              </a:rPr>
              <a:t>(</a:t>
            </a:r>
            <a:r>
              <a:rPr lang="zh-CN" altLang="en-US" sz="2400" b="1" dirty="0">
                <a:solidFill>
                  <a:srgbClr val="282525"/>
                </a:solidFill>
                <a:latin typeface="Arial Black" panose="020B0A04020102020204" pitchFamily="34" charset="0"/>
              </a:rPr>
              <a:t>CSI</a:t>
            </a:r>
            <a:r>
              <a:rPr lang="en-US" altLang="zh-CN" sz="2400" b="1" dirty="0">
                <a:solidFill>
                  <a:srgbClr val="282525"/>
                </a:solidFill>
                <a:latin typeface="Arial Black" panose="020B0A04020102020204" pitchFamily="34" charset="0"/>
              </a:rPr>
              <a:t>)</a:t>
            </a:r>
            <a:r>
              <a:rPr lang="zh-CN" altLang="en-US" sz="2400" b="1" dirty="0">
                <a:solidFill>
                  <a:srgbClr val="282525"/>
                </a:solidFill>
                <a:latin typeface="Arial Black" panose="020B0A04020102020204" pitchFamily="34" charset="0"/>
              </a:rPr>
              <a:t> errors </a:t>
            </a:r>
            <a:r>
              <a:rPr lang="en-US" altLang="zh-CN" sz="2400" b="1" dirty="0">
                <a:solidFill>
                  <a:srgbClr val="282525"/>
                </a:solidFill>
                <a:latin typeface="Arial Black" panose="020B0A04020102020204" pitchFamily="34" charset="0"/>
              </a:rPr>
              <a:t>in Healthcare IoT  system</a:t>
            </a:r>
            <a:r>
              <a:rPr lang="zh-CN" altLang="en-US" sz="2400" b="1" dirty="0">
                <a:solidFill>
                  <a:srgbClr val="282525"/>
                </a:solidFill>
                <a:latin typeface="Arial Black" panose="020B0A04020102020204" pitchFamily="34" charset="0"/>
              </a:rPr>
              <a:t> </a:t>
            </a:r>
            <a:r>
              <a:rPr lang="en-US" altLang="zh-CN" sz="2400" b="1" dirty="0">
                <a:solidFill>
                  <a:srgbClr val="282525"/>
                </a:solidFill>
                <a:latin typeface="Arial Black" panose="020B0A04020102020204" pitchFamily="34" charset="0"/>
              </a:rPr>
              <a:t>?</a:t>
            </a:r>
            <a:endParaRPr lang="zh-CN" altLang="en-US" sz="2400" b="1" dirty="0">
              <a:solidFill>
                <a:srgbClr val="282525"/>
              </a:solidFill>
              <a:latin typeface="Arial Black" panose="020B0A04020102020204" pitchFamily="34" charset="0"/>
            </a:endParaRPr>
          </a:p>
        </p:txBody>
      </p:sp>
      <p:pic>
        <p:nvPicPr>
          <p:cNvPr id="20" name="图片 19">
            <a:extLst>
              <a:ext uri="{FF2B5EF4-FFF2-40B4-BE49-F238E27FC236}">
                <a16:creationId xmlns:a16="http://schemas.microsoft.com/office/drawing/2014/main" id="{BFEF9CCE-3338-491C-8FE9-F1F03055A9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396" r="54603" b="32763"/>
          <a:stretch/>
        </p:blipFill>
        <p:spPr>
          <a:xfrm>
            <a:off x="4833167" y="3408009"/>
            <a:ext cx="1239369" cy="1083764"/>
          </a:xfrm>
          <a:prstGeom prst="rect">
            <a:avLst/>
          </a:prstGeom>
        </p:spPr>
      </p:pic>
      <p:sp>
        <p:nvSpPr>
          <p:cNvPr id="21" name="矩形 20">
            <a:extLst>
              <a:ext uri="{FF2B5EF4-FFF2-40B4-BE49-F238E27FC236}">
                <a16:creationId xmlns:a16="http://schemas.microsoft.com/office/drawing/2014/main" id="{B73103FD-BE6E-41FB-B939-2A0D22A02C7C}"/>
              </a:ext>
            </a:extLst>
          </p:cNvPr>
          <p:cNvSpPr/>
          <p:nvPr/>
        </p:nvSpPr>
        <p:spPr>
          <a:xfrm>
            <a:off x="418618" y="3156966"/>
            <a:ext cx="4336414" cy="203132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q"/>
            </a:pPr>
            <a:r>
              <a:rPr kumimoji="1" lang="en-US" altLang="zh-CN" dirty="0">
                <a:latin typeface="Arial" panose="020B0604020202020204" pitchFamily="34" charset="0"/>
                <a:cs typeface="Arial" panose="020B0604020202020204" pitchFamily="34" charset="0"/>
              </a:rPr>
              <a:t>The perturbations in CSI are modeled to be statistically unbounded according to </a:t>
            </a:r>
            <a:r>
              <a:rPr kumimoji="1" lang="en-US" altLang="zh-CN" b="1" dirty="0">
                <a:solidFill>
                  <a:srgbClr val="FF0000"/>
                </a:solidFill>
                <a:latin typeface="Arial" panose="020B0604020202020204" pitchFamily="34" charset="0"/>
                <a:cs typeface="Arial" panose="020B0604020202020204" pitchFamily="34" charset="0"/>
              </a:rPr>
              <a:t>Gaussian distribution </a:t>
            </a:r>
            <a:r>
              <a:rPr kumimoji="1" lang="en-US" altLang="zh-CN" dirty="0">
                <a:latin typeface="Arial" panose="020B0604020202020204" pitchFamily="34" charset="0"/>
                <a:cs typeface="Arial" panose="020B0604020202020204" pitchFamily="34" charset="0"/>
              </a:rPr>
              <a:t>and </a:t>
            </a:r>
            <a:r>
              <a:rPr kumimoji="1" lang="en-US" altLang="zh-CN" b="1" dirty="0">
                <a:solidFill>
                  <a:srgbClr val="FF0000"/>
                </a:solidFill>
                <a:latin typeface="Arial" panose="020B0604020202020204" pitchFamily="34" charset="0"/>
                <a:cs typeface="Arial" panose="020B0604020202020204" pitchFamily="34" charset="0"/>
              </a:rPr>
              <a:t>Rayleigh distribution. </a:t>
            </a:r>
          </a:p>
          <a:p>
            <a:pPr marL="285750" indent="-285750">
              <a:buFont typeface="Wingdings" panose="05000000000000000000" pitchFamily="2" charset="2"/>
              <a:buChar char="q"/>
            </a:pPr>
            <a:r>
              <a:rPr lang="en-US" altLang="zh-CN" dirty="0">
                <a:latin typeface="Arial" panose="020B0604020202020204" pitchFamily="34" charset="0"/>
                <a:cs typeface="Arial" panose="020B0604020202020204" pitchFamily="34" charset="0"/>
              </a:rPr>
              <a:t>T</a:t>
            </a:r>
            <a:r>
              <a:rPr lang="zh-CN" altLang="en-US" dirty="0">
                <a:latin typeface="Arial" panose="020B0604020202020204" pitchFamily="34" charset="0"/>
                <a:cs typeface="Arial" panose="020B0604020202020204" pitchFamily="34" charset="0"/>
              </a:rPr>
              <a:t>hese statistical channel assumptions </a:t>
            </a:r>
            <a:r>
              <a:rPr lang="zh-CN" altLang="en-US" b="1" dirty="0">
                <a:solidFill>
                  <a:srgbClr val="FF0000"/>
                </a:solidFill>
                <a:latin typeface="Arial" panose="020B0604020202020204" pitchFamily="34" charset="0"/>
                <a:cs typeface="Arial" panose="020B0604020202020204" pitchFamily="34" charset="0"/>
              </a:rPr>
              <a:t>may not match </a:t>
            </a:r>
            <a:r>
              <a:rPr lang="zh-CN" altLang="en-US" dirty="0">
                <a:latin typeface="Arial" panose="020B0604020202020204" pitchFamily="34" charset="0"/>
                <a:cs typeface="Arial" panose="020B0604020202020204" pitchFamily="34" charset="0"/>
              </a:rPr>
              <a:t>the healthcare IoT applications perfectly</a:t>
            </a:r>
            <a:r>
              <a:rPr lang="en-US" altLang="zh-CN" dirty="0">
                <a:latin typeface="Arial" panose="020B0604020202020204" pitchFamily="34" charset="0"/>
                <a:cs typeface="Arial" panose="020B0604020202020204" pitchFamily="34" charset="0"/>
              </a:rPr>
              <a:t>.</a:t>
            </a:r>
            <a:endParaRPr kumimoji="1" lang="en-US" altLang="zh-CN" b="1" dirty="0">
              <a:solidFill>
                <a:srgbClr val="FF0000"/>
              </a:solidFill>
              <a:latin typeface="Arial" panose="020B0604020202020204" pitchFamily="34" charset="0"/>
              <a:cs typeface="Arial" panose="020B0604020202020204" pitchFamily="34" charset="0"/>
            </a:endParaRPr>
          </a:p>
        </p:txBody>
      </p:sp>
      <p:sp>
        <p:nvSpPr>
          <p:cNvPr id="22" name="矩形 21">
            <a:extLst>
              <a:ext uri="{FF2B5EF4-FFF2-40B4-BE49-F238E27FC236}">
                <a16:creationId xmlns:a16="http://schemas.microsoft.com/office/drawing/2014/main" id="{C4CE78B0-D276-4B1D-B2F6-7EFC762397C4}"/>
              </a:ext>
            </a:extLst>
          </p:cNvPr>
          <p:cNvSpPr/>
          <p:nvPr/>
        </p:nvSpPr>
        <p:spPr>
          <a:xfrm>
            <a:off x="7436970" y="2812006"/>
            <a:ext cx="4336414" cy="25853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q"/>
            </a:pPr>
            <a:r>
              <a:rPr kumimoji="1" lang="en-US" altLang="zh-CN" dirty="0">
                <a:latin typeface="Arial" panose="020B0604020202020204" pitchFamily="34" charset="0"/>
                <a:cs typeface="Arial" panose="020B0604020202020204" pitchFamily="34" charset="0"/>
              </a:rPr>
              <a:t>T</a:t>
            </a:r>
            <a:r>
              <a:rPr kumimoji="1" lang="zh-CN" altLang="en-US" dirty="0">
                <a:latin typeface="Arial" panose="020B0604020202020204" pitchFamily="34" charset="0"/>
                <a:cs typeface="Arial" panose="020B0604020202020204" pitchFamily="34" charset="0"/>
              </a:rPr>
              <a:t>he </a:t>
            </a:r>
            <a:r>
              <a:rPr kumimoji="1" lang="zh-CN" altLang="en-US" b="1" dirty="0">
                <a:solidFill>
                  <a:srgbClr val="FF0000"/>
                </a:solidFill>
                <a:latin typeface="Arial" panose="020B0604020202020204" pitchFamily="34" charset="0"/>
                <a:cs typeface="Arial" panose="020B0604020202020204" pitchFamily="34" charset="0"/>
              </a:rPr>
              <a:t>retransmission scheme </a:t>
            </a:r>
            <a:r>
              <a:rPr kumimoji="1" lang="zh-CN" altLang="en-US" dirty="0">
                <a:latin typeface="Arial" panose="020B0604020202020204" pitchFamily="34" charset="0"/>
                <a:cs typeface="Arial" panose="020B0604020202020204" pitchFamily="34" charset="0"/>
              </a:rPr>
              <a:t>is investigated against CSI errors to reduce the AoI.</a:t>
            </a:r>
            <a:endParaRPr kumimoji="1" lang="en-US" altLang="zh-CN"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q"/>
            </a:pPr>
            <a:r>
              <a:rPr kumimoji="1" lang="en-US" altLang="zh-CN" dirty="0">
                <a:latin typeface="Arial" panose="020B0604020202020204" pitchFamily="34" charset="0"/>
                <a:cs typeface="Arial" panose="020B0604020202020204" pitchFamily="34" charset="0"/>
              </a:rPr>
              <a:t>The retransmission will lead to the </a:t>
            </a:r>
            <a:r>
              <a:rPr kumimoji="1" lang="en-US" altLang="zh-CN" b="1" dirty="0">
                <a:solidFill>
                  <a:srgbClr val="FF0000"/>
                </a:solidFill>
                <a:latin typeface="Arial" panose="020B0604020202020204" pitchFamily="34" charset="0"/>
                <a:cs typeface="Arial" panose="020B0604020202020204" pitchFamily="34" charset="0"/>
              </a:rPr>
              <a:t>energy consumption </a:t>
            </a:r>
            <a:r>
              <a:rPr kumimoji="1" lang="en-US" altLang="zh-CN" dirty="0">
                <a:latin typeface="Arial" panose="020B0604020202020204" pitchFamily="34" charset="0"/>
                <a:cs typeface="Arial" panose="020B0604020202020204" pitchFamily="34" charset="0"/>
              </a:rPr>
              <a:t>of the IoT device </a:t>
            </a:r>
            <a:r>
              <a:rPr kumimoji="1" lang="en-US" altLang="zh-CN" b="1" dirty="0">
                <a:solidFill>
                  <a:srgbClr val="FF0000"/>
                </a:solidFill>
                <a:latin typeface="Arial" panose="020B0604020202020204" pitchFamily="34" charset="0"/>
                <a:cs typeface="Arial" panose="020B0604020202020204" pitchFamily="34" charset="0"/>
              </a:rPr>
              <a:t>increase dramatically</a:t>
            </a:r>
            <a:r>
              <a:rPr kumimoji="1" lang="en-US" altLang="zh-CN" dirty="0">
                <a:latin typeface="Arial" panose="020B0604020202020204" pitchFamily="34" charset="0"/>
                <a:cs typeface="Arial" panose="020B0604020202020204" pitchFamily="34" charset="0"/>
              </a:rPr>
              <a:t>, especially when the IoT device is used to retransmit the same updates for infinite times</a:t>
            </a:r>
            <a:endParaRPr kumimoji="1" lang="zh-CN" altLang="en-US" dirty="0">
              <a:latin typeface="Arial" panose="020B0604020202020204" pitchFamily="34" charset="0"/>
              <a:cs typeface="Arial" panose="020B0604020202020204" pitchFamily="34" charset="0"/>
            </a:endParaRPr>
          </a:p>
        </p:txBody>
      </p:sp>
      <p:pic>
        <p:nvPicPr>
          <p:cNvPr id="23" name="图片 22">
            <a:extLst>
              <a:ext uri="{FF2B5EF4-FFF2-40B4-BE49-F238E27FC236}">
                <a16:creationId xmlns:a16="http://schemas.microsoft.com/office/drawing/2014/main" id="{FD1013BC-92D8-4E89-B86E-7FE5399AD3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587" t="28396" r="7778" b="32763"/>
          <a:stretch/>
        </p:blipFill>
        <p:spPr>
          <a:xfrm>
            <a:off x="6095999" y="3386770"/>
            <a:ext cx="1279402" cy="1089066"/>
          </a:xfrm>
          <a:prstGeom prst="rect">
            <a:avLst/>
          </a:prstGeom>
        </p:spPr>
      </p:pic>
      <p:sp>
        <p:nvSpPr>
          <p:cNvPr id="24" name="文本框 23">
            <a:extLst>
              <a:ext uri="{FF2B5EF4-FFF2-40B4-BE49-F238E27FC236}">
                <a16:creationId xmlns:a16="http://schemas.microsoft.com/office/drawing/2014/main" id="{95EC9220-603F-402B-813A-8C94B9067215}"/>
              </a:ext>
            </a:extLst>
          </p:cNvPr>
          <p:cNvSpPr txBox="1"/>
          <p:nvPr/>
        </p:nvSpPr>
        <p:spPr>
          <a:xfrm>
            <a:off x="1422780" y="5491664"/>
            <a:ext cx="8465409" cy="646331"/>
          </a:xfrm>
          <a:prstGeom prst="rect">
            <a:avLst/>
          </a:prstGeom>
          <a:solidFill>
            <a:srgbClr val="92D050"/>
          </a:solidFill>
        </p:spPr>
        <p:txBody>
          <a:bodyPr wrap="square">
            <a:spAutoFit/>
          </a:bodyPr>
          <a:lstStyle/>
          <a:p>
            <a:r>
              <a:rPr lang="en-US" altLang="zh-CN" b="1" dirty="0"/>
              <a:t>A</a:t>
            </a:r>
            <a:r>
              <a:rPr lang="zh-CN" altLang="en-US" b="1" dirty="0"/>
              <a:t> key open problem is to consider </a:t>
            </a:r>
            <a:r>
              <a:rPr lang="zh-CN" altLang="en-US" b="1" dirty="0">
                <a:solidFill>
                  <a:srgbClr val="FF0000"/>
                </a:solidFill>
              </a:rPr>
              <a:t>the case of imperfect CSI </a:t>
            </a:r>
            <a:r>
              <a:rPr lang="zh-CN" altLang="en-US" b="1" dirty="0"/>
              <a:t>and investigate </a:t>
            </a:r>
            <a:r>
              <a:rPr lang="zh-CN" altLang="en-US" b="1" dirty="0">
                <a:solidFill>
                  <a:srgbClr val="FF0000"/>
                </a:solidFill>
              </a:rPr>
              <a:t>how CSI error effects may be mitigated through quantitative designs.</a:t>
            </a:r>
          </a:p>
        </p:txBody>
      </p:sp>
    </p:spTree>
    <p:extLst>
      <p:ext uri="{BB962C8B-B14F-4D97-AF65-F5344CB8AC3E}">
        <p14:creationId xmlns:p14="http://schemas.microsoft.com/office/powerpoint/2010/main" val="354831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57</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67198D26-C612-4061-A9E6-2AE223B19AE9}"/>
              </a:ext>
            </a:extLst>
          </p:cNvPr>
          <p:cNvPicPr>
            <a:picLocks noChangeAspect="1"/>
          </p:cNvPicPr>
          <p:nvPr/>
        </p:nvPicPr>
        <p:blipFill>
          <a:blip r:embed="rId3"/>
          <a:stretch>
            <a:fillRect/>
          </a:stretch>
        </p:blipFill>
        <p:spPr>
          <a:xfrm>
            <a:off x="4587794" y="1028795"/>
            <a:ext cx="7604205" cy="5342763"/>
          </a:xfrm>
          <a:prstGeom prst="rect">
            <a:avLst/>
          </a:prstGeom>
        </p:spPr>
      </p:pic>
      <p:sp>
        <p:nvSpPr>
          <p:cNvPr id="13" name="文本框 12">
            <a:extLst>
              <a:ext uri="{FF2B5EF4-FFF2-40B4-BE49-F238E27FC236}">
                <a16:creationId xmlns:a16="http://schemas.microsoft.com/office/drawing/2014/main" id="{2826C082-912B-40CA-9669-0AF7ACC5ACFA}"/>
              </a:ext>
            </a:extLst>
          </p:cNvPr>
          <p:cNvSpPr txBox="1"/>
          <p:nvPr/>
        </p:nvSpPr>
        <p:spPr>
          <a:xfrm>
            <a:off x="211873" y="1028795"/>
            <a:ext cx="609407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lang="en-US" altLang="zh-CN" sz="2800" b="1" dirty="0">
                <a:solidFill>
                  <a:srgbClr val="035F78"/>
                </a:solidFill>
                <a:latin typeface="Arial" panose="020B0604020202020204" pitchFamily="34" charset="0"/>
                <a:cs typeface="Arial" panose="020B0604020202020204" pitchFamily="34" charset="0"/>
              </a:rPr>
              <a:t>System model</a:t>
            </a:r>
          </a:p>
        </p:txBody>
      </p:sp>
      <p:sp>
        <p:nvSpPr>
          <p:cNvPr id="10" name="文本框 9">
            <a:extLst>
              <a:ext uri="{FF2B5EF4-FFF2-40B4-BE49-F238E27FC236}">
                <a16:creationId xmlns:a16="http://schemas.microsoft.com/office/drawing/2014/main" id="{C753D442-2D27-4116-89F6-FDD0273F4DB6}"/>
              </a:ext>
            </a:extLst>
          </p:cNvPr>
          <p:cNvSpPr txBox="1"/>
          <p:nvPr/>
        </p:nvSpPr>
        <p:spPr>
          <a:xfrm>
            <a:off x="384134" y="2185915"/>
            <a:ext cx="3995361" cy="3665619"/>
          </a:xfrm>
          <a:prstGeom prst="rect">
            <a:avLst/>
          </a:prstGeom>
          <a:noFill/>
        </p:spPr>
        <p:txBody>
          <a:bodyPr wrap="square">
            <a:spAutoFit/>
          </a:bodyPr>
          <a:lstStyle/>
          <a:p>
            <a:pPr marL="0" marR="0" lvl="0" indent="0" algn="just" defTabSz="0" rtl="0" eaLnBrk="0" fontAlgn="base" latinLnBrk="0" hangingPunct="0">
              <a:lnSpc>
                <a:spcPct val="100000"/>
              </a:lnSpc>
              <a:spcBef>
                <a:spcPct val="30000"/>
              </a:spcBef>
              <a:spcAft>
                <a:spcPct val="0"/>
              </a:spcAft>
              <a:buClrTx/>
              <a:buSzTx/>
              <a:buFontTx/>
              <a:buNone/>
              <a:tabLst/>
              <a:defRPr/>
            </a:pPr>
            <a:r>
              <a:rPr lang="en-US" altLang="zh-CN" sz="1800" dirty="0">
                <a:latin typeface="Arial" panose="020B0604020202020204" pitchFamily="34" charset="0"/>
                <a:cs typeface="Arial" panose="020B0604020202020204" pitchFamily="34" charset="0"/>
              </a:rPr>
              <a:t>As shown in this picture, we consider </a:t>
            </a:r>
            <a:r>
              <a:rPr lang="en-US" altLang="zh-CN" sz="1800" b="1" dirty="0">
                <a:solidFill>
                  <a:srgbClr val="FF0000"/>
                </a:solidFill>
                <a:latin typeface="Arial" panose="020B0604020202020204" pitchFamily="34" charset="0"/>
                <a:cs typeface="Arial" panose="020B0604020202020204" pitchFamily="34" charset="0"/>
              </a:rPr>
              <a:t>a single-hop cellular IoT </a:t>
            </a:r>
            <a:r>
              <a:rPr lang="en-US" altLang="zh-CN" sz="1800" dirty="0">
                <a:latin typeface="Arial" panose="020B0604020202020204" pitchFamily="34" charset="0"/>
                <a:cs typeface="Arial" panose="020B0604020202020204" pitchFamily="34" charset="0"/>
              </a:rPr>
              <a:t>to support healthcare IoT applications: </a:t>
            </a:r>
          </a:p>
          <a:p>
            <a:pPr marL="0" marR="0" lvl="0" indent="0" algn="just" defTabSz="0" rtl="0" eaLnBrk="0" fontAlgn="base" latinLnBrk="0" hangingPunct="0">
              <a:lnSpc>
                <a:spcPct val="100000"/>
              </a:lnSpc>
              <a:spcBef>
                <a:spcPct val="30000"/>
              </a:spcBef>
              <a:spcAft>
                <a:spcPct val="0"/>
              </a:spcAft>
              <a:buClrTx/>
              <a:buSzTx/>
              <a:buFontTx/>
              <a:buNone/>
              <a:tabLst/>
              <a:defRPr/>
            </a:pPr>
            <a:endParaRPr lang="en-US" altLang="zh-CN" sz="1800" dirty="0">
              <a:latin typeface="Arial" panose="020B0604020202020204" pitchFamily="34" charset="0"/>
              <a:cs typeface="Arial" panose="020B0604020202020204" pitchFamily="34" charset="0"/>
            </a:endParaRPr>
          </a:p>
          <a:p>
            <a:pPr marL="342900" marR="0" lvl="0" indent="-342900" algn="just" defTabSz="0" rtl="0" eaLnBrk="0" fontAlgn="base" latinLnBrk="0" hangingPunct="0">
              <a:lnSpc>
                <a:spcPct val="100000"/>
              </a:lnSpc>
              <a:spcBef>
                <a:spcPct val="30000"/>
              </a:spcBef>
              <a:spcAft>
                <a:spcPct val="0"/>
              </a:spcAft>
              <a:buClrTx/>
              <a:buSzTx/>
              <a:buFont typeface="+mj-lt"/>
              <a:buAutoNum type="arabicPeriod"/>
              <a:tabLst/>
              <a:defRPr/>
            </a:pPr>
            <a:r>
              <a:rPr lang="en-US" altLang="zh-CN" sz="1800" dirty="0">
                <a:latin typeface="Arial" panose="020B0604020202020204" pitchFamily="34" charset="0"/>
                <a:cs typeface="Arial" panose="020B0604020202020204" pitchFamily="34" charset="0"/>
              </a:rPr>
              <a:t>the wearable IoT devices </a:t>
            </a:r>
            <a:r>
              <a:rPr lang="en-US" altLang="zh-CN" sz="1800" b="1" dirty="0">
                <a:solidFill>
                  <a:srgbClr val="FF0000"/>
                </a:solidFill>
                <a:latin typeface="Arial" panose="020B0604020202020204" pitchFamily="34" charset="0"/>
                <a:cs typeface="Arial" panose="020B0604020202020204" pitchFamily="34" charset="0"/>
              </a:rPr>
              <a:t>harvest wireless RF energy</a:t>
            </a:r>
            <a:r>
              <a:rPr lang="en-US" altLang="zh-CN" sz="1800" b="1"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from a dedicated power cell BS </a:t>
            </a:r>
          </a:p>
          <a:p>
            <a:pPr marL="342900" marR="0" lvl="0" indent="-342900" algn="just" defTabSz="0" rtl="0" eaLnBrk="0" fontAlgn="base" latinLnBrk="0" hangingPunct="0">
              <a:lnSpc>
                <a:spcPct val="100000"/>
              </a:lnSpc>
              <a:spcBef>
                <a:spcPct val="30000"/>
              </a:spcBef>
              <a:spcAft>
                <a:spcPct val="0"/>
              </a:spcAft>
              <a:buClrTx/>
              <a:buSzTx/>
              <a:buFont typeface="+mj-lt"/>
              <a:buAutoNum type="arabicPeriod"/>
              <a:tabLst/>
              <a:defRPr/>
            </a:pPr>
            <a:r>
              <a:rPr lang="en-US" altLang="zh-CN" sz="1800" dirty="0">
                <a:latin typeface="Arial" panose="020B0604020202020204" pitchFamily="34" charset="0"/>
                <a:cs typeface="Arial" panose="020B0604020202020204" pitchFamily="34" charset="0"/>
              </a:rPr>
              <a:t>the wearable IoT devices send </a:t>
            </a:r>
            <a:r>
              <a:rPr lang="en-US" altLang="zh-CN" sz="1800" b="1" dirty="0">
                <a:solidFill>
                  <a:srgbClr val="FF0000"/>
                </a:solidFill>
                <a:latin typeface="Arial" panose="020B0604020202020204" pitchFamily="34" charset="0"/>
                <a:cs typeface="Arial" panose="020B0604020202020204" pitchFamily="34" charset="0"/>
              </a:rPr>
              <a:t>their sensing physiological information signals</a:t>
            </a:r>
            <a:r>
              <a:rPr lang="en-US" altLang="zh-CN" sz="1800" b="1"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to a separate information receiving cell BS.</a:t>
            </a:r>
          </a:p>
        </p:txBody>
      </p:sp>
    </p:spTree>
    <p:extLst>
      <p:ext uri="{BB962C8B-B14F-4D97-AF65-F5344CB8AC3E}">
        <p14:creationId xmlns:p14="http://schemas.microsoft.com/office/powerpoint/2010/main" val="3558541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58</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559245" y="944261"/>
            <a:ext cx="11354763" cy="523220"/>
          </a:xfrm>
          <a:prstGeom prst="rect">
            <a:avLst/>
          </a:prstGeom>
          <a:noFill/>
        </p:spPr>
        <p:txBody>
          <a:bodyPr wrap="square">
            <a:spAutoFit/>
          </a:bodyPr>
          <a:lstStyle/>
          <a:p>
            <a:pPr algn="just"/>
            <a:r>
              <a:rPr lang="en-US" altLang="zh-CN" sz="2800" b="1" dirty="0">
                <a:solidFill>
                  <a:srgbClr val="035F78"/>
                </a:solidFill>
                <a:latin typeface="Arial" panose="020B0604020202020204" pitchFamily="34" charset="0"/>
                <a:cs typeface="Arial" panose="020B0604020202020204" pitchFamily="34" charset="0"/>
              </a:rPr>
              <a:t>Channel Model</a:t>
            </a:r>
          </a:p>
        </p:txBody>
      </p:sp>
      <p:sp>
        <p:nvSpPr>
          <p:cNvPr id="6" name="文本框 5">
            <a:extLst>
              <a:ext uri="{FF2B5EF4-FFF2-40B4-BE49-F238E27FC236}">
                <a16:creationId xmlns:a16="http://schemas.microsoft.com/office/drawing/2014/main" id="{B7064672-4470-4AA6-81C9-298B9525697B}"/>
              </a:ext>
            </a:extLst>
          </p:cNvPr>
          <p:cNvSpPr txBox="1"/>
          <p:nvPr/>
        </p:nvSpPr>
        <p:spPr>
          <a:xfrm>
            <a:off x="559245" y="2159975"/>
            <a:ext cx="11354763" cy="369332"/>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The actual channels can be represented by</a:t>
            </a:r>
            <a:endParaRPr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566858BE-3638-4B21-A267-65DB342D6579}"/>
              </a:ext>
            </a:extLst>
          </p:cNvPr>
          <p:cNvPicPr>
            <a:picLocks noChangeAspect="1"/>
          </p:cNvPicPr>
          <p:nvPr/>
        </p:nvPicPr>
        <p:blipFill>
          <a:blip r:embed="rId3"/>
          <a:stretch>
            <a:fillRect/>
          </a:stretch>
        </p:blipFill>
        <p:spPr>
          <a:xfrm>
            <a:off x="3848382" y="2915599"/>
            <a:ext cx="1628775" cy="523875"/>
          </a:xfrm>
          <a:prstGeom prst="rect">
            <a:avLst/>
          </a:prstGeom>
        </p:spPr>
      </p:pic>
      <p:pic>
        <p:nvPicPr>
          <p:cNvPr id="8" name="图片 7">
            <a:extLst>
              <a:ext uri="{FF2B5EF4-FFF2-40B4-BE49-F238E27FC236}">
                <a16:creationId xmlns:a16="http://schemas.microsoft.com/office/drawing/2014/main" id="{3B8B99DE-2219-46B1-A2CB-7E55DE2FDBA8}"/>
              </a:ext>
            </a:extLst>
          </p:cNvPr>
          <p:cNvPicPr>
            <a:picLocks noChangeAspect="1"/>
          </p:cNvPicPr>
          <p:nvPr/>
        </p:nvPicPr>
        <p:blipFill>
          <a:blip r:embed="rId4"/>
          <a:stretch>
            <a:fillRect/>
          </a:stretch>
        </p:blipFill>
        <p:spPr>
          <a:xfrm>
            <a:off x="6892933" y="3001336"/>
            <a:ext cx="1476375" cy="447675"/>
          </a:xfrm>
          <a:prstGeom prst="rect">
            <a:avLst/>
          </a:prstGeom>
        </p:spPr>
      </p:pic>
      <p:sp>
        <p:nvSpPr>
          <p:cNvPr id="9" name="文本框 8">
            <a:extLst>
              <a:ext uri="{FF2B5EF4-FFF2-40B4-BE49-F238E27FC236}">
                <a16:creationId xmlns:a16="http://schemas.microsoft.com/office/drawing/2014/main" id="{2F7E0D7D-A96B-4DA4-9DBE-51F2168DB932}"/>
              </a:ext>
            </a:extLst>
          </p:cNvPr>
          <p:cNvSpPr txBox="1"/>
          <p:nvPr/>
        </p:nvSpPr>
        <p:spPr>
          <a:xfrm>
            <a:off x="534432" y="3685803"/>
            <a:ext cx="11404390" cy="646331"/>
          </a:xfrm>
          <a:prstGeom prst="rect">
            <a:avLst/>
          </a:prstGeom>
          <a:noFill/>
        </p:spPr>
        <p:txBody>
          <a:bodyPr wrap="square">
            <a:spAutoFit/>
          </a:bodyPr>
          <a:lstStyle/>
          <a:p>
            <a:pPr algn="just"/>
            <a:r>
              <a:rPr lang="zh-CN" altLang="en-US" dirty="0">
                <a:latin typeface="Arial" panose="020B0604020202020204" pitchFamily="34" charset="0"/>
                <a:cs typeface="Arial" panose="020B0604020202020204" pitchFamily="34" charset="0"/>
              </a:rPr>
              <a:t>We define </a:t>
            </a:r>
            <a:r>
              <a:rPr lang="zh-CN" altLang="en-US" b="1" dirty="0">
                <a:solidFill>
                  <a:srgbClr val="FF0000"/>
                </a:solidFill>
                <a:latin typeface="Arial" panose="020B0604020202020204" pitchFamily="34" charset="0"/>
                <a:cs typeface="Arial" panose="020B0604020202020204" pitchFamily="34" charset="0"/>
              </a:rPr>
              <a:t>an ambiguity set</a:t>
            </a:r>
            <a:r>
              <a:rPr lang="zh-CN" altLang="en-US" dirty="0">
                <a:solidFill>
                  <a:srgbClr val="FF0000"/>
                </a:solidFill>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of all distributions of           and          with the </a:t>
            </a:r>
            <a:r>
              <a:rPr lang="zh-CN" altLang="en-US" b="1" dirty="0">
                <a:latin typeface="Arial" panose="020B0604020202020204" pitchFamily="34" charset="0"/>
                <a:cs typeface="Arial" panose="020B0604020202020204" pitchFamily="34" charset="0"/>
              </a:rPr>
              <a:t>same means and (co)variances</a:t>
            </a:r>
            <a:r>
              <a:rPr lang="zh-CN" altLang="en-US" dirty="0">
                <a:latin typeface="Arial" panose="020B0604020202020204" pitchFamily="34" charset="0"/>
                <a:cs typeface="Arial" panose="020B0604020202020204" pitchFamily="34" charset="0"/>
              </a:rPr>
              <a:t>,</a:t>
            </a:r>
          </a:p>
        </p:txBody>
      </p:sp>
      <p:pic>
        <p:nvPicPr>
          <p:cNvPr id="10" name="图片 9">
            <a:extLst>
              <a:ext uri="{FF2B5EF4-FFF2-40B4-BE49-F238E27FC236}">
                <a16:creationId xmlns:a16="http://schemas.microsoft.com/office/drawing/2014/main" id="{BE12E81A-DC81-4349-B088-2ABD9C417DA3}"/>
              </a:ext>
            </a:extLst>
          </p:cNvPr>
          <p:cNvPicPr>
            <a:picLocks noChangeAspect="1"/>
          </p:cNvPicPr>
          <p:nvPr/>
        </p:nvPicPr>
        <p:blipFill>
          <a:blip r:embed="rId5"/>
          <a:stretch>
            <a:fillRect/>
          </a:stretch>
        </p:blipFill>
        <p:spPr>
          <a:xfrm>
            <a:off x="2975039" y="4495454"/>
            <a:ext cx="6496050" cy="1181100"/>
          </a:xfrm>
          <a:prstGeom prst="rect">
            <a:avLst/>
          </a:prstGeom>
        </p:spPr>
      </p:pic>
      <p:pic>
        <p:nvPicPr>
          <p:cNvPr id="11" name="图片 10">
            <a:extLst>
              <a:ext uri="{FF2B5EF4-FFF2-40B4-BE49-F238E27FC236}">
                <a16:creationId xmlns:a16="http://schemas.microsoft.com/office/drawing/2014/main" id="{2F524488-9521-4110-B6C8-EB87E356CD2D}"/>
              </a:ext>
            </a:extLst>
          </p:cNvPr>
          <p:cNvPicPr>
            <a:picLocks noChangeAspect="1"/>
          </p:cNvPicPr>
          <p:nvPr/>
        </p:nvPicPr>
        <p:blipFill>
          <a:blip r:embed="rId6"/>
          <a:stretch>
            <a:fillRect/>
          </a:stretch>
        </p:blipFill>
        <p:spPr>
          <a:xfrm>
            <a:off x="3848382" y="3685803"/>
            <a:ext cx="339031" cy="371475"/>
          </a:xfrm>
          <a:prstGeom prst="rect">
            <a:avLst/>
          </a:prstGeom>
        </p:spPr>
      </p:pic>
      <p:pic>
        <p:nvPicPr>
          <p:cNvPr id="13" name="图片 12">
            <a:extLst>
              <a:ext uri="{FF2B5EF4-FFF2-40B4-BE49-F238E27FC236}">
                <a16:creationId xmlns:a16="http://schemas.microsoft.com/office/drawing/2014/main" id="{C851D8BC-A92F-457F-9665-DA37CFFA7FDA}"/>
              </a:ext>
            </a:extLst>
          </p:cNvPr>
          <p:cNvPicPr>
            <a:picLocks noChangeAspect="1"/>
          </p:cNvPicPr>
          <p:nvPr/>
        </p:nvPicPr>
        <p:blipFill>
          <a:blip r:embed="rId7"/>
          <a:stretch>
            <a:fillRect/>
          </a:stretch>
        </p:blipFill>
        <p:spPr>
          <a:xfrm>
            <a:off x="6864315" y="3646709"/>
            <a:ext cx="523076" cy="409575"/>
          </a:xfrm>
          <a:prstGeom prst="rect">
            <a:avLst/>
          </a:prstGeom>
        </p:spPr>
      </p:pic>
      <p:pic>
        <p:nvPicPr>
          <p:cNvPr id="14" name="图片 13">
            <a:extLst>
              <a:ext uri="{FF2B5EF4-FFF2-40B4-BE49-F238E27FC236}">
                <a16:creationId xmlns:a16="http://schemas.microsoft.com/office/drawing/2014/main" id="{E44949C1-269A-4452-A0AA-5858C451AF74}"/>
              </a:ext>
            </a:extLst>
          </p:cNvPr>
          <p:cNvPicPr>
            <a:picLocks noChangeAspect="1"/>
          </p:cNvPicPr>
          <p:nvPr/>
        </p:nvPicPr>
        <p:blipFill>
          <a:blip r:embed="rId8"/>
          <a:stretch>
            <a:fillRect/>
          </a:stretch>
        </p:blipFill>
        <p:spPr>
          <a:xfrm>
            <a:off x="8281529" y="3615333"/>
            <a:ext cx="552136" cy="438150"/>
          </a:xfrm>
          <a:prstGeom prst="rect">
            <a:avLst/>
          </a:prstGeom>
        </p:spPr>
      </p:pic>
      <p:sp>
        <p:nvSpPr>
          <p:cNvPr id="15" name="文本框 14">
            <a:extLst>
              <a:ext uri="{FF2B5EF4-FFF2-40B4-BE49-F238E27FC236}">
                <a16:creationId xmlns:a16="http://schemas.microsoft.com/office/drawing/2014/main" id="{A22799D1-569A-4AF7-A6AA-EF1F8AA82AED}"/>
              </a:ext>
            </a:extLst>
          </p:cNvPr>
          <p:cNvSpPr txBox="1"/>
          <p:nvPr/>
        </p:nvSpPr>
        <p:spPr>
          <a:xfrm>
            <a:off x="534432" y="5933588"/>
            <a:ext cx="11086550" cy="646331"/>
          </a:xfrm>
          <a:prstGeom prst="rect">
            <a:avLst/>
          </a:prstGeom>
          <a:noFill/>
        </p:spPr>
        <p:txBody>
          <a:bodyPr wrap="square">
            <a:spAutoFit/>
          </a:bodyPr>
          <a:lstStyle/>
          <a:p>
            <a:r>
              <a:rPr lang="zh-CN" altLang="en-US" dirty="0">
                <a:latin typeface="Arial" panose="020B0604020202020204" pitchFamily="34" charset="0"/>
                <a:cs typeface="Arial" panose="020B0604020202020204" pitchFamily="34" charset="0"/>
              </a:rPr>
              <a:t>        denotes </a:t>
            </a:r>
            <a:r>
              <a:rPr lang="zh-CN" altLang="en-US" b="1" dirty="0">
                <a:solidFill>
                  <a:srgbClr val="FF0000"/>
                </a:solidFill>
                <a:latin typeface="Arial" panose="020B0604020202020204" pitchFamily="34" charset="0"/>
                <a:cs typeface="Arial" panose="020B0604020202020204" pitchFamily="34" charset="0"/>
              </a:rPr>
              <a:t>arbitrary distribution </a:t>
            </a:r>
            <a:r>
              <a:rPr lang="zh-CN" altLang="en-US" dirty="0">
                <a:latin typeface="Arial" panose="020B0604020202020204" pitchFamily="34" charset="0"/>
                <a:cs typeface="Arial" panose="020B0604020202020204" pitchFamily="34" charset="0"/>
              </a:rPr>
              <a:t>as long as its distribution meets the </a:t>
            </a:r>
            <a:r>
              <a:rPr lang="zh-CN" altLang="en-US" b="1" dirty="0">
                <a:latin typeface="Arial" panose="020B0604020202020204" pitchFamily="34" charset="0"/>
                <a:cs typeface="Arial" panose="020B0604020202020204" pitchFamily="34" charset="0"/>
              </a:rPr>
              <a:t>means </a:t>
            </a:r>
            <a:r>
              <a:rPr lang="zh-CN" altLang="en-US" dirty="0">
                <a:latin typeface="Arial" panose="020B0604020202020204" pitchFamily="34" charset="0"/>
                <a:cs typeface="Arial" panose="020B0604020202020204" pitchFamily="34" charset="0"/>
              </a:rPr>
              <a:t>and (</a:t>
            </a:r>
            <a:r>
              <a:rPr lang="zh-CN" altLang="en-US" b="1" dirty="0">
                <a:latin typeface="Arial" panose="020B0604020202020204" pitchFamily="34" charset="0"/>
                <a:cs typeface="Arial" panose="020B0604020202020204" pitchFamily="34" charset="0"/>
              </a:rPr>
              <a:t>co)variances </a:t>
            </a:r>
            <a:r>
              <a:rPr lang="zh-CN" altLang="en-US" dirty="0">
                <a:latin typeface="Arial" panose="020B0604020202020204" pitchFamily="34" charset="0"/>
                <a:cs typeface="Arial" panose="020B0604020202020204" pitchFamily="34" charset="0"/>
              </a:rPr>
              <a:t>requirements</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pic>
        <p:nvPicPr>
          <p:cNvPr id="17" name="图片 16">
            <a:extLst>
              <a:ext uri="{FF2B5EF4-FFF2-40B4-BE49-F238E27FC236}">
                <a16:creationId xmlns:a16="http://schemas.microsoft.com/office/drawing/2014/main" id="{BF5AA519-6542-4694-8ABC-13A2AFBF2BA5}"/>
              </a:ext>
            </a:extLst>
          </p:cNvPr>
          <p:cNvPicPr>
            <a:picLocks noChangeAspect="1"/>
          </p:cNvPicPr>
          <p:nvPr/>
        </p:nvPicPr>
        <p:blipFill>
          <a:blip r:embed="rId9"/>
          <a:stretch>
            <a:fillRect/>
          </a:stretch>
        </p:blipFill>
        <p:spPr>
          <a:xfrm>
            <a:off x="678448" y="5866228"/>
            <a:ext cx="314325" cy="390525"/>
          </a:xfrm>
          <a:prstGeom prst="rect">
            <a:avLst/>
          </a:prstGeom>
        </p:spPr>
      </p:pic>
      <p:sp>
        <p:nvSpPr>
          <p:cNvPr id="18" name="文本框 17">
            <a:extLst>
              <a:ext uri="{FF2B5EF4-FFF2-40B4-BE49-F238E27FC236}">
                <a16:creationId xmlns:a16="http://schemas.microsoft.com/office/drawing/2014/main" id="{1FE5DC5D-6B50-4C3D-95E2-AE60AAA81D93}"/>
              </a:ext>
            </a:extLst>
          </p:cNvPr>
          <p:cNvSpPr txBox="1"/>
          <p:nvPr/>
        </p:nvSpPr>
        <p:spPr>
          <a:xfrm>
            <a:off x="533276" y="1468541"/>
            <a:ext cx="11379576" cy="646331"/>
          </a:xfrm>
          <a:prstGeom prst="rect">
            <a:avLst/>
          </a:prstGeom>
          <a:noFill/>
        </p:spPr>
        <p:txBody>
          <a:bodyPr wrap="square">
            <a:spAutoFit/>
          </a:bodyPr>
          <a:lstStyle/>
          <a:p>
            <a:pPr algn="just"/>
            <a:r>
              <a:rPr kumimoji="1" lang="en-US" altLang="zh-CN" dirty="0">
                <a:latin typeface="Arial" panose="020B0604020202020204" pitchFamily="34" charset="0"/>
                <a:cs typeface="Arial" panose="020B0604020202020204" pitchFamily="34" charset="0"/>
              </a:rPr>
              <a:t>In our proposed model, we consider the </a:t>
            </a:r>
            <a:r>
              <a:rPr kumimoji="1" lang="en-US" altLang="zh-CN" dirty="0">
                <a:solidFill>
                  <a:srgbClr val="FF0000"/>
                </a:solidFill>
                <a:latin typeface="Arial" panose="020B0604020202020204" pitchFamily="34" charset="0"/>
                <a:cs typeface="Arial" panose="020B0604020202020204" pitchFamily="34" charset="0"/>
              </a:rPr>
              <a:t>imperfection of the instantaneous CSI</a:t>
            </a:r>
            <a:r>
              <a:rPr kumimoji="1" lang="en-US" altLang="zh-CN" dirty="0">
                <a:latin typeface="Arial" panose="020B0604020202020204" pitchFamily="34" charset="0"/>
                <a:cs typeface="Arial" panose="020B0604020202020204" pitchFamily="34" charset="0"/>
              </a:rPr>
              <a:t>, and get some rough knowledge of channel gain. </a:t>
            </a:r>
            <a:endParaRPr lang="zh-CN" altLang="en-US"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EA63B420-6421-4A5B-97E2-44505A4F66B5}"/>
              </a:ext>
            </a:extLst>
          </p:cNvPr>
          <p:cNvSpPr txBox="1"/>
          <p:nvPr/>
        </p:nvSpPr>
        <p:spPr>
          <a:xfrm>
            <a:off x="4708359" y="2604762"/>
            <a:ext cx="2563268" cy="371475"/>
          </a:xfrm>
          <a:prstGeom prst="rect">
            <a:avLst/>
          </a:prstGeom>
          <a:solidFill>
            <a:schemeClr val="accent6">
              <a:lumMod val="20000"/>
              <a:lumOff val="80000"/>
            </a:schemeClr>
          </a:solidFill>
        </p:spPr>
        <p:txBody>
          <a:bodyPr wrap="square">
            <a:spAutoFit/>
          </a:bodyPr>
          <a:lstStyle>
            <a:defPPr>
              <a:defRPr lang="zh-CN"/>
            </a:defPPr>
            <a:lvl1pPr>
              <a:defRPr>
                <a:latin typeface="Arial" panose="020B0604020202020204" pitchFamily="34" charset="0"/>
                <a:cs typeface="Arial" panose="020B0604020202020204" pitchFamily="34" charset="0"/>
              </a:defRPr>
            </a:lvl1pPr>
          </a:lstStyle>
          <a:p>
            <a:r>
              <a:rPr lang="en-US" altLang="zh-CN" dirty="0"/>
              <a:t>the presumed channels </a:t>
            </a:r>
            <a:endParaRPr lang="zh-CN" altLang="en-US" dirty="0"/>
          </a:p>
        </p:txBody>
      </p:sp>
      <p:cxnSp>
        <p:nvCxnSpPr>
          <p:cNvPr id="23" name="直接箭头连接符 22">
            <a:extLst>
              <a:ext uri="{FF2B5EF4-FFF2-40B4-BE49-F238E27FC236}">
                <a16:creationId xmlns:a16="http://schemas.microsoft.com/office/drawing/2014/main" id="{1FDA9163-600D-484B-8BEE-B2548B26A8A0}"/>
              </a:ext>
            </a:extLst>
          </p:cNvPr>
          <p:cNvCxnSpPr>
            <a:cxnSpLocks/>
            <a:endCxn id="19" idx="1"/>
          </p:cNvCxnSpPr>
          <p:nvPr/>
        </p:nvCxnSpPr>
        <p:spPr>
          <a:xfrm flipV="1">
            <a:off x="4499811" y="2790500"/>
            <a:ext cx="208548" cy="177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5289DA4F-B90C-4A0F-BAA3-058EBEBDA497}"/>
              </a:ext>
            </a:extLst>
          </p:cNvPr>
          <p:cNvCxnSpPr>
            <a:cxnSpLocks/>
            <a:endCxn id="19" idx="3"/>
          </p:cNvCxnSpPr>
          <p:nvPr/>
        </p:nvCxnSpPr>
        <p:spPr>
          <a:xfrm flipH="1" flipV="1">
            <a:off x="7271627" y="2790500"/>
            <a:ext cx="115764" cy="2340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541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59</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88930" y="944261"/>
            <a:ext cx="11354763"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Energy harvesting Model</a:t>
            </a:r>
          </a:p>
        </p:txBody>
      </p:sp>
      <p:sp>
        <p:nvSpPr>
          <p:cNvPr id="18" name="文本框 17">
            <a:extLst>
              <a:ext uri="{FF2B5EF4-FFF2-40B4-BE49-F238E27FC236}">
                <a16:creationId xmlns:a16="http://schemas.microsoft.com/office/drawing/2014/main" id="{213D8EE8-9DAC-417E-9245-BE194681BDFD}"/>
              </a:ext>
            </a:extLst>
          </p:cNvPr>
          <p:cNvSpPr txBox="1"/>
          <p:nvPr/>
        </p:nvSpPr>
        <p:spPr>
          <a:xfrm>
            <a:off x="612818" y="2010375"/>
            <a:ext cx="4993294" cy="365818"/>
          </a:xfrm>
          <a:prstGeom prst="rect">
            <a:avLst/>
          </a:prstGeom>
          <a:noFill/>
          <a:ln>
            <a:solidFill>
              <a:schemeClr val="accent1">
                <a:lumMod val="60000"/>
                <a:lumOff val="40000"/>
              </a:schemeClr>
            </a:solidFill>
          </a:ln>
        </p:spPr>
        <p:txBody>
          <a:bodyPr wrap="square">
            <a:spAutoFit/>
          </a:bodyPr>
          <a:lstStyle/>
          <a:p>
            <a:r>
              <a:rPr lang="en-US" altLang="zh-CN" dirty="0">
                <a:latin typeface="Arial" panose="020B0604020202020204" pitchFamily="34" charset="0"/>
                <a:cs typeface="Arial" panose="020B0604020202020204" pitchFamily="34" charset="0"/>
              </a:rPr>
              <a:t>The signal received by the wearable IoT device:</a:t>
            </a:r>
            <a:endParaRPr lang="zh-CN" altLang="en-US" dirty="0">
              <a:latin typeface="Arial" panose="020B0604020202020204" pitchFamily="34" charset="0"/>
              <a:cs typeface="Arial" panose="020B0604020202020204" pitchFamily="34" charset="0"/>
            </a:endParaRPr>
          </a:p>
        </p:txBody>
      </p:sp>
      <p:pic>
        <p:nvPicPr>
          <p:cNvPr id="19" name="图片 18">
            <a:extLst>
              <a:ext uri="{FF2B5EF4-FFF2-40B4-BE49-F238E27FC236}">
                <a16:creationId xmlns:a16="http://schemas.microsoft.com/office/drawing/2014/main" id="{97CBB2F6-F5C5-45F3-AE1B-E7C17C90C550}"/>
              </a:ext>
            </a:extLst>
          </p:cNvPr>
          <p:cNvPicPr>
            <a:picLocks noChangeAspect="1"/>
          </p:cNvPicPr>
          <p:nvPr/>
        </p:nvPicPr>
        <p:blipFill>
          <a:blip r:embed="rId3"/>
          <a:stretch>
            <a:fillRect/>
          </a:stretch>
        </p:blipFill>
        <p:spPr>
          <a:xfrm>
            <a:off x="7243637" y="1986266"/>
            <a:ext cx="3129383" cy="435321"/>
          </a:xfrm>
          <a:prstGeom prst="rect">
            <a:avLst/>
          </a:prstGeom>
          <a:ln w="12700">
            <a:solidFill>
              <a:srgbClr val="FF0000"/>
            </a:solidFill>
          </a:ln>
        </p:spPr>
      </p:pic>
      <p:sp>
        <p:nvSpPr>
          <p:cNvPr id="20" name="文本框 19">
            <a:extLst>
              <a:ext uri="{FF2B5EF4-FFF2-40B4-BE49-F238E27FC236}">
                <a16:creationId xmlns:a16="http://schemas.microsoft.com/office/drawing/2014/main" id="{EA7A9C4D-683E-4CB7-A5C3-0F7E6ABC094C}"/>
              </a:ext>
            </a:extLst>
          </p:cNvPr>
          <p:cNvSpPr txBox="1"/>
          <p:nvPr/>
        </p:nvSpPr>
        <p:spPr>
          <a:xfrm>
            <a:off x="616641" y="2920606"/>
            <a:ext cx="3387499" cy="369332"/>
          </a:xfrm>
          <a:prstGeom prst="rect">
            <a:avLst/>
          </a:prstGeom>
          <a:noFill/>
          <a:ln>
            <a:solidFill>
              <a:schemeClr val="accent1">
                <a:lumMod val="60000"/>
                <a:lumOff val="40000"/>
              </a:schemeClr>
            </a:solidFill>
          </a:ln>
        </p:spPr>
        <p:txBody>
          <a:bodyPr wrap="square">
            <a:spAutoFit/>
          </a:bodyPr>
          <a:lstStyle>
            <a:defPPr>
              <a:defRPr lang="zh-CN"/>
            </a:defPPr>
            <a:lvl1pPr>
              <a:defRPr>
                <a:latin typeface="Arial" panose="020B0604020202020204" pitchFamily="34" charset="0"/>
                <a:cs typeface="Arial" panose="020B0604020202020204" pitchFamily="34" charset="0"/>
              </a:defRPr>
            </a:lvl1pPr>
          </a:lstStyle>
          <a:p>
            <a:r>
              <a:rPr lang="zh-CN" altLang="en-US" dirty="0"/>
              <a:t>The total non-linear EH model</a:t>
            </a:r>
            <a:r>
              <a:rPr lang="en-US" altLang="zh-CN" dirty="0"/>
              <a:t>:</a:t>
            </a:r>
            <a:endParaRPr lang="zh-CN" altLang="en-US" dirty="0"/>
          </a:p>
        </p:txBody>
      </p:sp>
      <p:pic>
        <p:nvPicPr>
          <p:cNvPr id="21" name="图片 20">
            <a:extLst>
              <a:ext uri="{FF2B5EF4-FFF2-40B4-BE49-F238E27FC236}">
                <a16:creationId xmlns:a16="http://schemas.microsoft.com/office/drawing/2014/main" id="{F233D388-D745-4DA4-8669-67BDE712557F}"/>
              </a:ext>
            </a:extLst>
          </p:cNvPr>
          <p:cNvPicPr>
            <a:picLocks noChangeAspect="1"/>
          </p:cNvPicPr>
          <p:nvPr/>
        </p:nvPicPr>
        <p:blipFill>
          <a:blip r:embed="rId4"/>
          <a:stretch>
            <a:fillRect/>
          </a:stretch>
        </p:blipFill>
        <p:spPr>
          <a:xfrm>
            <a:off x="1403943" y="3380119"/>
            <a:ext cx="1164073" cy="555276"/>
          </a:xfrm>
          <a:prstGeom prst="rect">
            <a:avLst/>
          </a:prstGeom>
        </p:spPr>
      </p:pic>
      <p:sp>
        <p:nvSpPr>
          <p:cNvPr id="22" name="文本框 21">
            <a:extLst>
              <a:ext uri="{FF2B5EF4-FFF2-40B4-BE49-F238E27FC236}">
                <a16:creationId xmlns:a16="http://schemas.microsoft.com/office/drawing/2014/main" id="{87DD9CBA-A1B1-433C-8E5F-CF62B42187DB}"/>
              </a:ext>
            </a:extLst>
          </p:cNvPr>
          <p:cNvSpPr txBox="1"/>
          <p:nvPr/>
        </p:nvSpPr>
        <p:spPr>
          <a:xfrm>
            <a:off x="653405" y="3440553"/>
            <a:ext cx="6640066" cy="369332"/>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where                    and                                     .</a:t>
            </a:r>
            <a:endParaRPr lang="zh-CN" altLang="en-US" dirty="0">
              <a:latin typeface="Arial" panose="020B0604020202020204" pitchFamily="34" charset="0"/>
              <a:cs typeface="Arial" panose="020B0604020202020204" pitchFamily="34" charset="0"/>
            </a:endParaRPr>
          </a:p>
        </p:txBody>
      </p:sp>
      <p:pic>
        <p:nvPicPr>
          <p:cNvPr id="23" name="图片 22">
            <a:extLst>
              <a:ext uri="{FF2B5EF4-FFF2-40B4-BE49-F238E27FC236}">
                <a16:creationId xmlns:a16="http://schemas.microsoft.com/office/drawing/2014/main" id="{C8B9F8DF-F622-424D-BA52-F1726A367D9F}"/>
              </a:ext>
            </a:extLst>
          </p:cNvPr>
          <p:cNvPicPr>
            <a:picLocks noChangeAspect="1"/>
          </p:cNvPicPr>
          <p:nvPr/>
        </p:nvPicPr>
        <p:blipFill>
          <a:blip r:embed="rId5"/>
          <a:stretch>
            <a:fillRect/>
          </a:stretch>
        </p:blipFill>
        <p:spPr>
          <a:xfrm>
            <a:off x="3150052" y="3380143"/>
            <a:ext cx="2110424" cy="529348"/>
          </a:xfrm>
          <a:prstGeom prst="rect">
            <a:avLst/>
          </a:prstGeom>
        </p:spPr>
      </p:pic>
      <p:sp>
        <p:nvSpPr>
          <p:cNvPr id="24" name="文本框 23">
            <a:extLst>
              <a:ext uri="{FF2B5EF4-FFF2-40B4-BE49-F238E27FC236}">
                <a16:creationId xmlns:a16="http://schemas.microsoft.com/office/drawing/2014/main" id="{C105A9C5-E49E-4B63-909C-2A7938871598}"/>
              </a:ext>
            </a:extLst>
          </p:cNvPr>
          <p:cNvSpPr txBox="1"/>
          <p:nvPr/>
        </p:nvSpPr>
        <p:spPr>
          <a:xfrm>
            <a:off x="612818" y="4034697"/>
            <a:ext cx="10966364" cy="646331"/>
          </a:xfrm>
          <a:prstGeom prst="rect">
            <a:avLst/>
          </a:prstGeom>
          <a:noFill/>
        </p:spPr>
        <p:txBody>
          <a:bodyPr wrap="square">
            <a:spAutoFit/>
          </a:bodyPr>
          <a:lstStyle/>
          <a:p>
            <a:r>
              <a:rPr lang="zh-CN" altLang="en-US" dirty="0">
                <a:latin typeface="Arial" panose="020B0604020202020204" pitchFamily="34" charset="0"/>
                <a:cs typeface="Arial" panose="020B0604020202020204" pitchFamily="34" charset="0"/>
              </a:rPr>
              <a:t>To guarantee the wearable IoT device operation, the harvested energy should be </a:t>
            </a:r>
            <a:r>
              <a:rPr lang="zh-CN" altLang="en-US" b="1" dirty="0">
                <a:latin typeface="Arial" panose="020B0604020202020204" pitchFamily="34" charset="0"/>
                <a:cs typeface="Arial" panose="020B0604020202020204" pitchFamily="34" charset="0"/>
              </a:rPr>
              <a:t>larger than </a:t>
            </a:r>
            <a:r>
              <a:rPr lang="zh-CN" altLang="en-US" dirty="0">
                <a:latin typeface="Arial" panose="020B0604020202020204" pitchFamily="34" charset="0"/>
                <a:cs typeface="Arial" panose="020B0604020202020204" pitchFamily="34" charset="0"/>
              </a:rPr>
              <a:t>the consumed energy</a:t>
            </a:r>
          </a:p>
        </p:txBody>
      </p:sp>
      <p:pic>
        <p:nvPicPr>
          <p:cNvPr id="25" name="图片 24">
            <a:extLst>
              <a:ext uri="{FF2B5EF4-FFF2-40B4-BE49-F238E27FC236}">
                <a16:creationId xmlns:a16="http://schemas.microsoft.com/office/drawing/2014/main" id="{40DFC0EF-AE09-469F-951A-AA847A3EC9D0}"/>
              </a:ext>
            </a:extLst>
          </p:cNvPr>
          <p:cNvPicPr>
            <a:picLocks noChangeAspect="1"/>
          </p:cNvPicPr>
          <p:nvPr/>
        </p:nvPicPr>
        <p:blipFill>
          <a:blip r:embed="rId6"/>
          <a:stretch>
            <a:fillRect/>
          </a:stretch>
        </p:blipFill>
        <p:spPr>
          <a:xfrm>
            <a:off x="5237623" y="4713993"/>
            <a:ext cx="1857375" cy="428625"/>
          </a:xfrm>
          <a:prstGeom prst="rect">
            <a:avLst/>
          </a:prstGeom>
          <a:ln w="12700">
            <a:solidFill>
              <a:srgbClr val="FF0000"/>
            </a:solidFill>
          </a:ln>
        </p:spPr>
      </p:pic>
      <p:pic>
        <p:nvPicPr>
          <p:cNvPr id="26" name="图片 25">
            <a:extLst>
              <a:ext uri="{FF2B5EF4-FFF2-40B4-BE49-F238E27FC236}">
                <a16:creationId xmlns:a16="http://schemas.microsoft.com/office/drawing/2014/main" id="{9ADEC25B-535B-405F-A66D-5231323D093D}"/>
              </a:ext>
            </a:extLst>
          </p:cNvPr>
          <p:cNvPicPr>
            <a:picLocks noChangeAspect="1"/>
          </p:cNvPicPr>
          <p:nvPr/>
        </p:nvPicPr>
        <p:blipFill>
          <a:blip r:embed="rId7"/>
          <a:stretch>
            <a:fillRect/>
          </a:stretch>
        </p:blipFill>
        <p:spPr>
          <a:xfrm>
            <a:off x="4133975" y="6094247"/>
            <a:ext cx="4079204" cy="542602"/>
          </a:xfrm>
          <a:prstGeom prst="rect">
            <a:avLst/>
          </a:prstGeom>
          <a:ln w="12700">
            <a:solidFill>
              <a:srgbClr val="FF0000"/>
            </a:solidFill>
          </a:ln>
        </p:spPr>
      </p:pic>
      <p:sp>
        <p:nvSpPr>
          <p:cNvPr id="27" name="文本框 26">
            <a:extLst>
              <a:ext uri="{FF2B5EF4-FFF2-40B4-BE49-F238E27FC236}">
                <a16:creationId xmlns:a16="http://schemas.microsoft.com/office/drawing/2014/main" id="{B5CC1754-5C49-46FA-B778-6FD5C53294C7}"/>
              </a:ext>
            </a:extLst>
          </p:cNvPr>
          <p:cNvSpPr txBox="1"/>
          <p:nvPr/>
        </p:nvSpPr>
        <p:spPr>
          <a:xfrm>
            <a:off x="612818" y="5221777"/>
            <a:ext cx="10195299" cy="646331"/>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T</a:t>
            </a:r>
            <a:r>
              <a:rPr lang="zh-CN" altLang="en-US" dirty="0">
                <a:latin typeface="Arial" panose="020B0604020202020204" pitchFamily="34" charset="0"/>
                <a:cs typeface="Arial" panose="020B0604020202020204" pitchFamily="34" charset="0"/>
              </a:rPr>
              <a:t>he harvested energy under CSI errors is </a:t>
            </a:r>
            <a:r>
              <a:rPr lang="zh-CN" altLang="en-US" b="1" dirty="0">
                <a:latin typeface="Arial" panose="020B0604020202020204" pitchFamily="34" charset="0"/>
                <a:cs typeface="Arial" panose="020B0604020202020204" pitchFamily="34" charset="0"/>
              </a:rPr>
              <a:t>equal or greater than </a:t>
            </a:r>
            <a:r>
              <a:rPr lang="zh-CN" altLang="en-US" dirty="0">
                <a:latin typeface="Arial" panose="020B0604020202020204" pitchFamily="34" charset="0"/>
                <a:cs typeface="Arial" panose="020B0604020202020204" pitchFamily="34" charset="0"/>
              </a:rPr>
              <a:t>the consumed energy  with the probability at least</a:t>
            </a:r>
          </a:p>
        </p:txBody>
      </p:sp>
      <p:pic>
        <p:nvPicPr>
          <p:cNvPr id="28" name="图片 27">
            <a:extLst>
              <a:ext uri="{FF2B5EF4-FFF2-40B4-BE49-F238E27FC236}">
                <a16:creationId xmlns:a16="http://schemas.microsoft.com/office/drawing/2014/main" id="{F4FC3416-F519-458E-A23B-D67766C75B3D}"/>
              </a:ext>
            </a:extLst>
          </p:cNvPr>
          <p:cNvPicPr>
            <a:picLocks noChangeAspect="1"/>
          </p:cNvPicPr>
          <p:nvPr/>
        </p:nvPicPr>
        <p:blipFill>
          <a:blip r:embed="rId8"/>
          <a:stretch>
            <a:fillRect/>
          </a:stretch>
        </p:blipFill>
        <p:spPr>
          <a:xfrm>
            <a:off x="2730467" y="5547678"/>
            <a:ext cx="980381" cy="358676"/>
          </a:xfrm>
          <a:prstGeom prst="rect">
            <a:avLst/>
          </a:prstGeom>
          <a:solidFill>
            <a:srgbClr val="66FF99"/>
          </a:solidFill>
          <a:ln w="19050">
            <a:solidFill>
              <a:srgbClr val="0000FF"/>
            </a:solidFill>
          </a:ln>
        </p:spPr>
      </p:pic>
      <p:pic>
        <p:nvPicPr>
          <p:cNvPr id="29" name="图片 28">
            <a:extLst>
              <a:ext uri="{FF2B5EF4-FFF2-40B4-BE49-F238E27FC236}">
                <a16:creationId xmlns:a16="http://schemas.microsoft.com/office/drawing/2014/main" id="{C992BF41-F874-434B-9E1B-51A3EE4487EF}"/>
              </a:ext>
            </a:extLst>
          </p:cNvPr>
          <p:cNvPicPr>
            <a:picLocks noChangeAspect="1"/>
          </p:cNvPicPr>
          <p:nvPr/>
        </p:nvPicPr>
        <p:blipFill>
          <a:blip r:embed="rId9"/>
          <a:stretch>
            <a:fillRect/>
          </a:stretch>
        </p:blipFill>
        <p:spPr>
          <a:xfrm>
            <a:off x="6715420" y="2807547"/>
            <a:ext cx="3657600" cy="533400"/>
          </a:xfrm>
          <a:prstGeom prst="rect">
            <a:avLst/>
          </a:prstGeom>
          <a:ln>
            <a:solidFill>
              <a:srgbClr val="FF0000"/>
            </a:solidFill>
          </a:ln>
        </p:spPr>
      </p:pic>
      <p:sp>
        <p:nvSpPr>
          <p:cNvPr id="17" name="箭头: 右 16">
            <a:extLst>
              <a:ext uri="{FF2B5EF4-FFF2-40B4-BE49-F238E27FC236}">
                <a16:creationId xmlns:a16="http://schemas.microsoft.com/office/drawing/2014/main" id="{6C2246A0-FBDD-4D11-A025-D2067A803B86}"/>
              </a:ext>
            </a:extLst>
          </p:cNvPr>
          <p:cNvSpPr/>
          <p:nvPr/>
        </p:nvSpPr>
        <p:spPr bwMode="auto">
          <a:xfrm>
            <a:off x="6055876" y="2071737"/>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30" name="箭头: 右 29">
            <a:extLst>
              <a:ext uri="{FF2B5EF4-FFF2-40B4-BE49-F238E27FC236}">
                <a16:creationId xmlns:a16="http://schemas.microsoft.com/office/drawing/2014/main" id="{30395019-1154-496F-BC61-A79071491648}"/>
              </a:ext>
            </a:extLst>
          </p:cNvPr>
          <p:cNvSpPr/>
          <p:nvPr/>
        </p:nvSpPr>
        <p:spPr bwMode="auto">
          <a:xfrm>
            <a:off x="5467158" y="2992774"/>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31" name="文本框 30">
            <a:extLst>
              <a:ext uri="{FF2B5EF4-FFF2-40B4-BE49-F238E27FC236}">
                <a16:creationId xmlns:a16="http://schemas.microsoft.com/office/drawing/2014/main" id="{52AC1DC7-0873-4718-83EC-5EC5C2EB4978}"/>
              </a:ext>
            </a:extLst>
          </p:cNvPr>
          <p:cNvSpPr txBox="1"/>
          <p:nvPr/>
        </p:nvSpPr>
        <p:spPr>
          <a:xfrm>
            <a:off x="488930" y="1482122"/>
            <a:ext cx="11090252" cy="369332"/>
          </a:xfrm>
          <a:prstGeom prst="rect">
            <a:avLst/>
          </a:prstGeom>
          <a:noFill/>
        </p:spPr>
        <p:txBody>
          <a:bodyPr wrap="square">
            <a:spAutoFit/>
          </a:bodyPr>
          <a:lstStyle/>
          <a:p>
            <a:r>
              <a:rPr kumimoji="1" lang="en-US" altLang="zh-CN" dirty="0">
                <a:solidFill>
                  <a:srgbClr val="FF0000"/>
                </a:solidFill>
                <a:latin typeface="Arial" panose="020B0604020202020204" pitchFamily="34" charset="0"/>
                <a:cs typeface="Arial" panose="020B0604020202020204" pitchFamily="34" charset="0"/>
              </a:rPr>
              <a:t>The small cell BS first transmits energy signal to the wearable IoT device. </a:t>
            </a:r>
            <a:endParaRPr lang="zh-CN" alt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6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p:txBody>
          <a:bodyPr/>
          <a:lstStyle/>
          <a:p>
            <a:fld id="{4760F0FC-AD0F-4770-B8B3-8B319AEAE5E5}" type="slidenum">
              <a:rPr lang="zh-CN" altLang="en-US" smtClean="0"/>
              <a:pPr/>
              <a:t>6</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Introduction: Stochastic Programming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1187A09-DAB8-4E9F-9BD9-6DE6B4543EFD}"/>
              </a:ext>
            </a:extLst>
          </p:cNvPr>
          <p:cNvSpPr txBox="1"/>
          <p:nvPr/>
        </p:nvSpPr>
        <p:spPr>
          <a:xfrm>
            <a:off x="502252" y="918140"/>
            <a:ext cx="11187498"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b="1" dirty="0">
                <a:solidFill>
                  <a:srgbClr val="7030A0"/>
                </a:solidFill>
                <a:latin typeface="Times New Roman" panose="02020603050405020304" pitchFamily="18" charset="0"/>
                <a:cs typeface="Times New Roman" panose="02020603050405020304" pitchFamily="18" charset="0"/>
              </a:rPr>
              <a:t>Stochastic Programming (SP) </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F9E22E7E-E65C-4DAC-AA03-0784DDADEC9F}"/>
                  </a:ext>
                </a:extLst>
              </p:cNvPr>
              <p:cNvSpPr/>
              <p:nvPr/>
            </p:nvSpPr>
            <p:spPr>
              <a:xfrm>
                <a:off x="553419" y="1558580"/>
                <a:ext cx="11354555" cy="646331"/>
              </a:xfrm>
              <a:prstGeom prst="rect">
                <a:avLst/>
              </a:prstGeom>
            </p:spPr>
            <p:txBody>
              <a:bodyPr wrap="square">
                <a:spAutoFit/>
              </a:bodyPr>
              <a:lstStyle>
                <a:defPPr>
                  <a:defRPr lang="zh-CN"/>
                </a:defPPr>
                <a:lvl1pPr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r>
                  <a:rPr lang="en-US" dirty="0"/>
                  <a:t>The </a:t>
                </a:r>
                <a:r>
                  <a:rPr lang="en-US" i="1" dirty="0">
                    <a:solidFill>
                      <a:srgbClr val="FF0000"/>
                    </a:solidFill>
                  </a:rPr>
                  <a:t>probability distribution </a:t>
                </a:r>
                <a:r>
                  <a:rPr lang="en-US" dirty="0"/>
                  <a:t>of random parameters is </a:t>
                </a:r>
                <a:r>
                  <a:rPr lang="en-US" i="1" dirty="0">
                    <a:solidFill>
                      <a:srgbClr val="FF0000"/>
                    </a:solidFill>
                  </a:rPr>
                  <a:t>known</a:t>
                </a:r>
                <a:r>
                  <a:rPr lang="en-US" dirty="0">
                    <a:solidFill>
                      <a:srgbClr val="FF0000"/>
                    </a:solidFill>
                  </a:rPr>
                  <a:t> </a:t>
                </a:r>
                <a:r>
                  <a:rPr lang="en-US" dirty="0"/>
                  <a:t>(inferred from the historical data). Objective is to </a:t>
                </a:r>
                <a:r>
                  <a:rPr lang="en-US" altLang="zh-CN" dirty="0"/>
                  <a:t>find a decision </a:t>
                </a:r>
                <a14:m>
                  <m:oMath xmlns:m="http://schemas.openxmlformats.org/officeDocument/2006/math">
                    <m:r>
                      <a:rPr lang="en-US" altLang="zh-CN" b="0" i="1" smtClean="0">
                        <a:latin typeface="Cambria Math" panose="02040503050406030204" pitchFamily="18" charset="0"/>
                      </a:rPr>
                      <m:t>𝑥</m:t>
                    </m:r>
                    <m:r>
                      <a:rPr lang="en-US" altLang="zh-CN" b="0" i="1" smtClean="0">
                        <a:latin typeface="Cambria Math" panose="02040503050406030204" pitchFamily="18" charset="0"/>
                      </a:rPr>
                      <m:t> </m:t>
                    </m:r>
                  </m:oMath>
                </a14:m>
                <a:r>
                  <a:rPr lang="en-US" altLang="zh-CN" dirty="0"/>
                  <a:t>that </a:t>
                </a:r>
                <a:r>
                  <a:rPr lang="en-US" dirty="0"/>
                  <a:t>minimizes a functional of the </a:t>
                </a:r>
                <a:r>
                  <a:rPr lang="en-US" b="1" i="1" dirty="0">
                    <a:solidFill>
                      <a:srgbClr val="FF0000"/>
                    </a:solidFill>
                  </a:rPr>
                  <a:t>expected cost</a:t>
                </a:r>
                <a:r>
                  <a:rPr lang="en-US" dirty="0"/>
                  <a:t>.</a:t>
                </a:r>
              </a:p>
            </p:txBody>
          </p:sp>
        </mc:Choice>
        <mc:Fallback xmlns="">
          <p:sp>
            <p:nvSpPr>
              <p:cNvPr id="11" name="矩形 10">
                <a:extLst>
                  <a:ext uri="{FF2B5EF4-FFF2-40B4-BE49-F238E27FC236}">
                    <a16:creationId xmlns:a16="http://schemas.microsoft.com/office/drawing/2014/main" id="{F9E22E7E-E65C-4DAC-AA03-0784DDADEC9F}"/>
                  </a:ext>
                </a:extLst>
              </p:cNvPr>
              <p:cNvSpPr>
                <a:spLocks noRot="1" noChangeAspect="1" noMove="1" noResize="1" noEditPoints="1" noAdjustHandles="1" noChangeArrowheads="1" noChangeShapeType="1" noTextEdit="1"/>
              </p:cNvSpPr>
              <p:nvPr/>
            </p:nvSpPr>
            <p:spPr>
              <a:xfrm>
                <a:off x="553419" y="1558580"/>
                <a:ext cx="11354555" cy="646331"/>
              </a:xfrm>
              <a:prstGeom prst="rect">
                <a:avLst/>
              </a:prstGeom>
              <a:blipFill>
                <a:blip r:embed="rId3"/>
                <a:stretch>
                  <a:fillRect l="-483" t="-5660"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55D35967-7B4C-44BE-9497-98759DCA1F47}"/>
                  </a:ext>
                </a:extLst>
              </p:cNvPr>
              <p:cNvSpPr/>
              <p:nvPr/>
            </p:nvSpPr>
            <p:spPr>
              <a:xfrm>
                <a:off x="604587" y="2606216"/>
                <a:ext cx="11465652" cy="1708160"/>
              </a:xfrm>
              <a:prstGeom prst="rect">
                <a:avLst/>
              </a:prstGeom>
            </p:spPr>
            <p:txBody>
              <a:bodyPr wrap="square">
                <a:spAutoFit/>
              </a:bodyPr>
              <a:lstStyle/>
              <a:p>
                <a:pPr fontAlgn="base">
                  <a:spcBef>
                    <a:spcPct val="0"/>
                  </a:spcBef>
                  <a:spcAft>
                    <a:spcPct val="0"/>
                  </a:spcAft>
                  <a:buFont typeface="Arial" pitchFamily="34" charset="0"/>
                  <a:buNone/>
                </a:pPr>
                <a:r>
                  <a:rPr lang="en-US" sz="2000" b="1" dirty="0">
                    <a:solidFill>
                      <a:srgbClr val="000000"/>
                    </a:solidFill>
                    <a:latin typeface="Arial" pitchFamily="34" charset="0"/>
                    <a:ea typeface="宋体" pitchFamily="2" charset="-122"/>
                  </a:rPr>
                  <a:t>                                                                                                                                   </a:t>
                </a:r>
                <a:endParaRPr lang="en-US" dirty="0">
                  <a:solidFill>
                    <a:srgbClr val="000000"/>
                  </a:solidFill>
                  <a:latin typeface="Arial" pitchFamily="34" charset="0"/>
                  <a:ea typeface="宋体" pitchFamily="2" charset="-122"/>
                </a:endParaRPr>
              </a:p>
              <a:p>
                <a:pPr fontAlgn="base">
                  <a:spcBef>
                    <a:spcPts val="600"/>
                  </a:spcBef>
                  <a:spcAft>
                    <a:spcPct val="0"/>
                  </a:spcAft>
                  <a:buFont typeface="Arial" pitchFamily="34" charset="0"/>
                  <a:buNone/>
                </a:pPr>
                <a14:m>
                  <m:oMath xmlns:m="http://schemas.openxmlformats.org/officeDocument/2006/math">
                    <m:r>
                      <a:rPr lang="en-US" sz="2000" i="1">
                        <a:solidFill>
                          <a:srgbClr val="000000"/>
                        </a:solidFill>
                        <a:latin typeface="Cambria Math" panose="02040503050406030204" pitchFamily="18" charset="0"/>
                      </a:rPr>
                      <m:t>𝑥</m:t>
                    </m:r>
                  </m:oMath>
                </a14:m>
                <a:r>
                  <a:rPr lang="en-US" sz="2000" dirty="0">
                    <a:solidFill>
                      <a:srgbClr val="000000"/>
                    </a:solidFill>
                    <a:latin typeface="Arial" pitchFamily="34" charset="0"/>
                    <a:ea typeface="宋体" pitchFamily="2" charset="-122"/>
                  </a:rPr>
                  <a:t>           --</a:t>
                </a:r>
                <a:r>
                  <a:rPr lang="en-US" altLang="zh-CN" sz="2000" dirty="0">
                    <a:solidFill>
                      <a:srgbClr val="000000"/>
                    </a:solidFill>
                    <a:latin typeface="Arial" pitchFamily="34" charset="0"/>
                    <a:ea typeface="宋体" pitchFamily="2" charset="-122"/>
                  </a:rPr>
                  <a:t> Decision variables</a:t>
                </a:r>
                <a:endParaRPr lang="en-US" sz="2000" dirty="0">
                  <a:solidFill>
                    <a:srgbClr val="000000"/>
                  </a:solidFill>
                  <a:latin typeface="Arial" pitchFamily="34" charset="0"/>
                  <a:ea typeface="宋体" pitchFamily="2" charset="-122"/>
                </a:endParaRPr>
              </a:p>
              <a:p>
                <a:pPr fontAlgn="base">
                  <a:spcBef>
                    <a:spcPct val="0"/>
                  </a:spcBef>
                  <a:spcAft>
                    <a:spcPct val="0"/>
                  </a:spcAft>
                  <a:buFont typeface="Arial" pitchFamily="34" charset="0"/>
                  <a:buNone/>
                </a:pPr>
                <a14:m>
                  <m:oMath xmlns:m="http://schemas.openxmlformats.org/officeDocument/2006/math">
                    <m:r>
                      <a:rPr lang="zh-CN" altLang="en-US" sz="2000" i="1">
                        <a:solidFill>
                          <a:srgbClr val="000000"/>
                        </a:solidFill>
                        <a:latin typeface="Cambria Math" panose="02040503050406030204" pitchFamily="18" charset="0"/>
                      </a:rPr>
                      <m:t>𝜒</m:t>
                    </m:r>
                  </m:oMath>
                </a14:m>
                <a:r>
                  <a:rPr lang="en-US" altLang="zh-CN" sz="2000" dirty="0">
                    <a:solidFill>
                      <a:srgbClr val="000000"/>
                    </a:solidFill>
                    <a:latin typeface="Arial" pitchFamily="34" charset="0"/>
                    <a:ea typeface="宋体" pitchFamily="2" charset="-122"/>
                  </a:rPr>
                  <a:t>           -- Convex set of feasible solutions </a:t>
                </a:r>
              </a:p>
              <a:p>
                <a:pPr fontAlgn="base">
                  <a:spcBef>
                    <a:spcPct val="0"/>
                  </a:spcBef>
                  <a:spcAft>
                    <a:spcPct val="0"/>
                  </a:spcAft>
                  <a:buFont typeface="Arial" pitchFamily="34" charset="0"/>
                  <a:buNone/>
                </a:pPr>
                <a:r>
                  <a:rPr lang="zh-CN" altLang="en-US" sz="2000" dirty="0">
                    <a:solidFill>
                      <a:srgbClr val="000000"/>
                    </a:solidFill>
                    <a:latin typeface="Arial" pitchFamily="34" charset="0"/>
                    <a:ea typeface="宋体" pitchFamily="2" charset="-122"/>
                  </a:rPr>
                  <a:t>𝜉            </a:t>
                </a:r>
                <a:r>
                  <a:rPr lang="en-US" altLang="zh-CN" sz="2000" dirty="0">
                    <a:solidFill>
                      <a:srgbClr val="000000"/>
                    </a:solidFill>
                    <a:latin typeface="Arial" pitchFamily="34" charset="0"/>
                    <a:ea typeface="宋体" pitchFamily="2" charset="-122"/>
                  </a:rPr>
                  <a:t>-- Uncertain parameter follows a certain distribution </a:t>
                </a:r>
                <a14:m>
                  <m:oMath xmlns:m="http://schemas.openxmlformats.org/officeDocument/2006/math">
                    <m:r>
                      <a:rPr lang="en-US" altLang="zh-CN" sz="2000" i="1">
                        <a:solidFill>
                          <a:srgbClr val="000000"/>
                        </a:solidFill>
                        <a:latin typeface="Cambria Math" panose="02040503050406030204" pitchFamily="18" charset="0"/>
                      </a:rPr>
                      <m:t>𝑃</m:t>
                    </m:r>
                  </m:oMath>
                </a14:m>
                <a:endParaRPr lang="en-US" altLang="zh-CN" sz="2000" dirty="0">
                  <a:solidFill>
                    <a:srgbClr val="000000"/>
                  </a:solidFill>
                  <a:latin typeface="Arial" pitchFamily="34" charset="0"/>
                  <a:ea typeface="宋体" pitchFamily="2" charset="-122"/>
                </a:endParaRPr>
              </a:p>
              <a:p>
                <a:pPr fontAlgn="base">
                  <a:spcBef>
                    <a:spcPct val="0"/>
                  </a:spcBef>
                  <a:spcAft>
                    <a:spcPct val="0"/>
                  </a:spcAft>
                  <a:buFont typeface="Arial" pitchFamily="34" charset="0"/>
                  <a:buNone/>
                </a:pPr>
                <a14:m>
                  <m:oMath xmlns:m="http://schemas.openxmlformats.org/officeDocument/2006/math">
                    <m:r>
                      <a:rPr lang="en-US" altLang="zh-CN" sz="2000" i="1">
                        <a:solidFill>
                          <a:srgbClr val="000000"/>
                        </a:solidFill>
                        <a:latin typeface="Cambria Math" panose="02040503050406030204" pitchFamily="18" charset="0"/>
                      </a:rPr>
                      <m:t>h</m:t>
                    </m:r>
                    <m:d>
                      <m:dPr>
                        <m:ctrlPr>
                          <a:rPr lang="en-US" altLang="zh-CN" sz="2000" i="1">
                            <a:solidFill>
                              <a:srgbClr val="000000"/>
                            </a:solidFill>
                            <a:latin typeface="Cambria Math" panose="02040503050406030204" pitchFamily="18" charset="0"/>
                          </a:rPr>
                        </m:ctrlPr>
                      </m:dPr>
                      <m:e>
                        <m:r>
                          <a:rPr lang="en-US" altLang="zh-CN" sz="2000" i="1">
                            <a:solidFill>
                              <a:srgbClr val="000000"/>
                            </a:solidFill>
                            <a:latin typeface="Cambria Math" panose="02040503050406030204" pitchFamily="18" charset="0"/>
                          </a:rPr>
                          <m:t>𝑥</m:t>
                        </m:r>
                        <m:r>
                          <a:rPr lang="en-US" altLang="zh-CN" sz="2000" i="1">
                            <a:solidFill>
                              <a:srgbClr val="000000"/>
                            </a:solidFill>
                            <a:latin typeface="Cambria Math" panose="02040503050406030204" pitchFamily="18" charset="0"/>
                          </a:rPr>
                          <m:t>,</m:t>
                        </m:r>
                        <m:r>
                          <a:rPr lang="en-US" altLang="zh-CN" sz="2000" i="1">
                            <a:solidFill>
                              <a:srgbClr val="000000"/>
                            </a:solidFill>
                            <a:latin typeface="Cambria Math" panose="02040503050406030204" pitchFamily="18" charset="0"/>
                            <a:ea typeface="Cambria Math" panose="02040503050406030204" pitchFamily="18" charset="0"/>
                          </a:rPr>
                          <m:t>𝜉</m:t>
                        </m:r>
                      </m:e>
                    </m:d>
                    <m:r>
                      <a:rPr lang="en-US" altLang="zh-CN" sz="2000" i="1">
                        <a:solidFill>
                          <a:srgbClr val="000000"/>
                        </a:solidFill>
                        <a:latin typeface="Cambria Math" panose="02040503050406030204" pitchFamily="18" charset="0"/>
                        <a:ea typeface="Cambria Math" panose="02040503050406030204" pitchFamily="18" charset="0"/>
                      </a:rPr>
                      <m:t> </m:t>
                    </m:r>
                  </m:oMath>
                </a14:m>
                <a:r>
                  <a:rPr lang="en-US" altLang="zh-CN" sz="2000" dirty="0">
                    <a:solidFill>
                      <a:srgbClr val="000000"/>
                    </a:solidFill>
                    <a:latin typeface="Arial" pitchFamily="34" charset="0"/>
                    <a:ea typeface="宋体" pitchFamily="2" charset="-122"/>
                  </a:rPr>
                  <a:t>  -- Objective function in </a:t>
                </a:r>
                <a:r>
                  <a:rPr lang="zh-CN" altLang="en-US" sz="2000" dirty="0">
                    <a:solidFill>
                      <a:srgbClr val="000000"/>
                    </a:solidFill>
                    <a:latin typeface="Arial" pitchFamily="34" charset="0"/>
                    <a:ea typeface="宋体" pitchFamily="2" charset="-122"/>
                  </a:rPr>
                  <a:t>𝑥 </a:t>
                </a:r>
                <a:r>
                  <a:rPr lang="en-US" altLang="zh-CN" sz="2000" dirty="0">
                    <a:solidFill>
                      <a:srgbClr val="000000"/>
                    </a:solidFill>
                    <a:latin typeface="Arial" pitchFamily="34" charset="0"/>
                    <a:ea typeface="宋体" pitchFamily="2" charset="-122"/>
                  </a:rPr>
                  <a:t>that depends on parameters </a:t>
                </a:r>
                <a:r>
                  <a:rPr lang="zh-CN" altLang="en-US" sz="2000" dirty="0">
                    <a:solidFill>
                      <a:srgbClr val="000000"/>
                    </a:solidFill>
                    <a:latin typeface="Arial" pitchFamily="34" charset="0"/>
                    <a:ea typeface="宋体" pitchFamily="2" charset="-122"/>
                  </a:rPr>
                  <a:t>𝜉</a:t>
                </a:r>
                <a:endParaRPr lang="en-US" altLang="zh-CN" sz="2000" dirty="0">
                  <a:solidFill>
                    <a:srgbClr val="000000"/>
                  </a:solidFill>
                  <a:latin typeface="Arial" pitchFamily="34" charset="0"/>
                  <a:ea typeface="宋体" pitchFamily="2" charset="-122"/>
                </a:endParaRPr>
              </a:p>
            </p:txBody>
          </p:sp>
        </mc:Choice>
        <mc:Fallback xmlns="">
          <p:sp>
            <p:nvSpPr>
              <p:cNvPr id="13" name="矩形 12">
                <a:extLst>
                  <a:ext uri="{FF2B5EF4-FFF2-40B4-BE49-F238E27FC236}">
                    <a16:creationId xmlns:a16="http://schemas.microsoft.com/office/drawing/2014/main" id="{55D35967-7B4C-44BE-9497-98759DCA1F47}"/>
                  </a:ext>
                </a:extLst>
              </p:cNvPr>
              <p:cNvSpPr>
                <a:spLocks noRot="1" noChangeAspect="1" noMove="1" noResize="1" noEditPoints="1" noAdjustHandles="1" noChangeArrowheads="1" noChangeShapeType="1" noTextEdit="1"/>
              </p:cNvSpPr>
              <p:nvPr/>
            </p:nvSpPr>
            <p:spPr>
              <a:xfrm>
                <a:off x="604587" y="2606216"/>
                <a:ext cx="11465652" cy="1708160"/>
              </a:xfrm>
              <a:prstGeom prst="rect">
                <a:avLst/>
              </a:prstGeom>
              <a:blipFill>
                <a:blip r:embed="rId4"/>
                <a:stretch>
                  <a:fillRect l="-532" b="-57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CE86E329-0B2B-42E2-8F11-078BE284BD64}"/>
                  </a:ext>
                </a:extLst>
              </p:cNvPr>
              <p:cNvSpPr/>
              <p:nvPr/>
            </p:nvSpPr>
            <p:spPr>
              <a:xfrm>
                <a:off x="5271672" y="2236855"/>
                <a:ext cx="2612318" cy="7054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800" i="1" smtClean="0">
                              <a:latin typeface="Cambria Math" panose="02040503050406030204" pitchFamily="18" charset="0"/>
                            </a:rPr>
                          </m:ctrlPr>
                        </m:funcPr>
                        <m:fName>
                          <m:limLow>
                            <m:limLowPr>
                              <m:ctrlPr>
                                <a:rPr lang="en-US" sz="2800" i="1">
                                  <a:latin typeface="Cambria Math" panose="02040503050406030204" pitchFamily="18" charset="0"/>
                                </a:rPr>
                              </m:ctrlPr>
                            </m:limLowPr>
                            <m:e>
                              <m:r>
                                <m:rPr>
                                  <m:sty m:val="p"/>
                                </m:rPr>
                                <a:rPr lang="en-US" sz="2800">
                                  <a:latin typeface="Cambria Math" panose="02040503050406030204" pitchFamily="18" charset="0"/>
                                </a:rPr>
                                <m:t>min</m:t>
                              </m:r>
                            </m:e>
                            <m:lim>
                              <m:r>
                                <a:rPr lang="en-US" sz="2800" i="1">
                                  <a:latin typeface="Cambria Math" panose="02040503050406030204" pitchFamily="18" charset="0"/>
                                </a:rPr>
                                <m:t>𝑥</m:t>
                              </m:r>
                              <m:r>
                                <a:rPr lang="en-US" sz="2800">
                                  <a:latin typeface="Cambria Math" panose="02040503050406030204" pitchFamily="18" charset="0"/>
                                </a:rPr>
                                <m:t>∈</m:t>
                              </m:r>
                              <m:r>
                                <a:rPr lang="zh-CN" altLang="en-US" sz="2800" i="1">
                                  <a:latin typeface="Cambria Math" panose="02040503050406030204" pitchFamily="18" charset="0"/>
                                </a:rPr>
                                <m:t>𝜒</m:t>
                              </m:r>
                              <m:r>
                                <m:rPr>
                                  <m:nor/>
                                </m:rPr>
                                <a:rPr lang="en-US" altLang="zh-CN" sz="2800" dirty="0"/>
                                <m:t> </m:t>
                              </m:r>
                            </m:lim>
                          </m:limLow>
                        </m:fName>
                        <m:e>
                          <m:sSub>
                            <m:sSubPr>
                              <m:ctrlPr>
                                <a:rPr lang="en-US" altLang="zh-CN" sz="2800" i="1">
                                  <a:solidFill>
                                    <a:srgbClr val="FF0000"/>
                                  </a:solidFill>
                                  <a:latin typeface="Cambria Math" panose="02040503050406030204" pitchFamily="18" charset="0"/>
                                </a:rPr>
                              </m:ctrlPr>
                            </m:sSubPr>
                            <m:e>
                              <m:r>
                                <a:rPr lang="en-US" altLang="zh-CN" sz="2800" i="1">
                                  <a:solidFill>
                                    <a:srgbClr val="FF0000"/>
                                  </a:solidFill>
                                  <a:latin typeface="Cambria Math" panose="02040503050406030204" pitchFamily="18" charset="0"/>
                                </a:rPr>
                                <m:t>𝐸</m:t>
                              </m:r>
                            </m:e>
                            <m:sub>
                              <m:r>
                                <a:rPr lang="en-US" altLang="zh-CN" sz="2800" i="1">
                                  <a:solidFill>
                                    <a:srgbClr val="FF0000"/>
                                  </a:solidFill>
                                  <a:latin typeface="Cambria Math" panose="02040503050406030204" pitchFamily="18" charset="0"/>
                                </a:rPr>
                                <m:t>𝑃</m:t>
                              </m:r>
                            </m:sub>
                          </m:sSub>
                          <m:r>
                            <a:rPr lang="en-US" altLang="zh-CN" sz="2800" i="1">
                              <a:solidFill>
                                <a:srgbClr val="000000"/>
                              </a:solidFill>
                              <a:latin typeface="Cambria Math" panose="02040503050406030204" pitchFamily="18" charset="0"/>
                            </a:rPr>
                            <m:t>[</m:t>
                          </m:r>
                          <m:r>
                            <a:rPr lang="en-US" altLang="zh-CN" sz="2800" i="1">
                              <a:solidFill>
                                <a:srgbClr val="000000"/>
                              </a:solidFill>
                              <a:latin typeface="Cambria Math" panose="02040503050406030204" pitchFamily="18" charset="0"/>
                            </a:rPr>
                            <m:t>h</m:t>
                          </m:r>
                          <m:d>
                            <m:dPr>
                              <m:ctrlPr>
                                <a:rPr lang="en-US" altLang="zh-CN" sz="2800" i="1">
                                  <a:solidFill>
                                    <a:srgbClr val="000000"/>
                                  </a:solidFill>
                                  <a:latin typeface="Cambria Math" panose="02040503050406030204" pitchFamily="18" charset="0"/>
                                </a:rPr>
                              </m:ctrlPr>
                            </m:dPr>
                            <m:e>
                              <m:r>
                                <a:rPr lang="en-US" altLang="zh-CN" sz="2800" i="1">
                                  <a:solidFill>
                                    <a:srgbClr val="000000"/>
                                  </a:solidFill>
                                  <a:latin typeface="Cambria Math" panose="02040503050406030204" pitchFamily="18" charset="0"/>
                                </a:rPr>
                                <m:t>𝑥</m:t>
                              </m:r>
                              <m:r>
                                <a:rPr lang="en-US" altLang="zh-CN" sz="2800" i="1">
                                  <a:solidFill>
                                    <a:srgbClr val="000000"/>
                                  </a:solidFill>
                                  <a:latin typeface="Cambria Math" panose="02040503050406030204" pitchFamily="18" charset="0"/>
                                </a:rPr>
                                <m:t>,</m:t>
                              </m:r>
                              <m:r>
                                <a:rPr lang="en-US" altLang="zh-CN" sz="2800" i="1">
                                  <a:solidFill>
                                    <a:srgbClr val="000000"/>
                                  </a:solidFill>
                                  <a:latin typeface="Cambria Math" panose="02040503050406030204" pitchFamily="18" charset="0"/>
                                  <a:ea typeface="Cambria Math" panose="02040503050406030204" pitchFamily="18" charset="0"/>
                                </a:rPr>
                                <m:t>𝜉</m:t>
                              </m:r>
                            </m:e>
                          </m:d>
                          <m:r>
                            <a:rPr lang="en-US" altLang="zh-CN" sz="2800" b="0" i="1" smtClean="0">
                              <a:solidFill>
                                <a:srgbClr val="000000"/>
                              </a:solidFill>
                              <a:latin typeface="Cambria Math" panose="02040503050406030204" pitchFamily="18" charset="0"/>
                              <a:ea typeface="Cambria Math" panose="02040503050406030204" pitchFamily="18" charset="0"/>
                            </a:rPr>
                            <m:t>]</m:t>
                          </m:r>
                        </m:e>
                      </m:func>
                    </m:oMath>
                  </m:oMathPara>
                </a14:m>
                <a:endParaRPr lang="en-US" dirty="0"/>
              </a:p>
            </p:txBody>
          </p:sp>
        </mc:Choice>
        <mc:Fallback xmlns="">
          <p:sp>
            <p:nvSpPr>
              <p:cNvPr id="14" name="矩形 13">
                <a:extLst>
                  <a:ext uri="{FF2B5EF4-FFF2-40B4-BE49-F238E27FC236}">
                    <a16:creationId xmlns:a16="http://schemas.microsoft.com/office/drawing/2014/main" id="{CE86E329-0B2B-42E2-8F11-078BE284BD64}"/>
                  </a:ext>
                </a:extLst>
              </p:cNvPr>
              <p:cNvSpPr>
                <a:spLocks noRot="1" noChangeAspect="1" noMove="1" noResize="1" noEditPoints="1" noAdjustHandles="1" noChangeArrowheads="1" noChangeShapeType="1" noTextEdit="1"/>
              </p:cNvSpPr>
              <p:nvPr/>
            </p:nvSpPr>
            <p:spPr>
              <a:xfrm>
                <a:off x="5271672" y="2236855"/>
                <a:ext cx="2612318" cy="705450"/>
              </a:xfrm>
              <a:prstGeom prst="rect">
                <a:avLst/>
              </a:prstGeom>
              <a:blipFill>
                <a:blip r:embed="rId5"/>
                <a:stretch>
                  <a:fillRect/>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184F09D8-53A8-477C-A1F3-C9F2B2797D3F}"/>
              </a:ext>
            </a:extLst>
          </p:cNvPr>
          <p:cNvSpPr txBox="1"/>
          <p:nvPr/>
        </p:nvSpPr>
        <p:spPr>
          <a:xfrm>
            <a:off x="502251" y="4468424"/>
            <a:ext cx="11405723" cy="369332"/>
          </a:xfrm>
          <a:prstGeom prst="rect">
            <a:avLst/>
          </a:prstGeom>
          <a:noFill/>
        </p:spPr>
        <p:txBody>
          <a:bodyPr wrap="square">
            <a:spAutoFit/>
          </a:bodyPr>
          <a:lstStyle/>
          <a:p>
            <a:r>
              <a:rPr lang="en-US" altLang="zh-CN" sz="1800" b="0" i="0" u="none" strike="noStrike" baseline="0" dirty="0">
                <a:latin typeface="Arial" panose="020B0604020202020204" pitchFamily="34" charset="0"/>
                <a:cs typeface="Arial" panose="020B0604020202020204" pitchFamily="34" charset="0"/>
              </a:rPr>
              <a:t>Classical assumptions in stochastic programming:</a:t>
            </a:r>
            <a:endParaRPr lang="zh-CN" altLang="en-US"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9EFE722F-9BBF-419A-8193-CEEBC1B56450}"/>
              </a:ext>
            </a:extLst>
          </p:cNvPr>
          <p:cNvSpPr txBox="1"/>
          <p:nvPr/>
        </p:nvSpPr>
        <p:spPr>
          <a:xfrm>
            <a:off x="604587" y="4882253"/>
            <a:ext cx="11303389" cy="369332"/>
          </a:xfrm>
          <a:prstGeom prst="rect">
            <a:avLst/>
          </a:prstGeom>
          <a:noFill/>
        </p:spPr>
        <p:txBody>
          <a:bodyPr wrap="square">
            <a:spAutoFit/>
          </a:bodyPr>
          <a:lstStyle/>
          <a:p>
            <a:pPr marL="285750" indent="-285750" algn="l">
              <a:buFont typeface="Arial" panose="020B0604020202020204" pitchFamily="34" charset="0"/>
              <a:buChar char="•"/>
            </a:pPr>
            <a:r>
              <a:rPr lang="en-US" altLang="zh-CN" sz="1800" b="0" i="0" u="none" strike="noStrike" baseline="0" dirty="0">
                <a:solidFill>
                  <a:srgbClr val="000000"/>
                </a:solidFill>
                <a:latin typeface="Arial" panose="020B0604020202020204" pitchFamily="34" charset="0"/>
                <a:cs typeface="Arial" panose="020B0604020202020204" pitchFamily="34" charset="0"/>
              </a:rPr>
              <a:t>The probability distribution of the random parameter vector is </a:t>
            </a:r>
            <a:r>
              <a:rPr lang="en-US" altLang="zh-CN" sz="1800" b="0" i="0" u="none" strike="noStrike" baseline="0" dirty="0">
                <a:solidFill>
                  <a:srgbClr val="0000FF"/>
                </a:solidFill>
                <a:latin typeface="Arial" panose="020B0604020202020204" pitchFamily="34" charset="0"/>
                <a:cs typeface="Arial" panose="020B0604020202020204" pitchFamily="34" charset="0"/>
              </a:rPr>
              <a:t>independent of decisions </a:t>
            </a:r>
            <a:endParaRPr lang="zh-CN" altLang="en-US"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59CC6CA6-4D95-4812-A91C-6DF67DEBB72D}"/>
              </a:ext>
            </a:extLst>
          </p:cNvPr>
          <p:cNvSpPr txBox="1"/>
          <p:nvPr/>
        </p:nvSpPr>
        <p:spPr>
          <a:xfrm>
            <a:off x="604587" y="5293529"/>
            <a:ext cx="11303389" cy="646331"/>
          </a:xfrm>
          <a:prstGeom prst="rect">
            <a:avLst/>
          </a:prstGeom>
          <a:noFill/>
        </p:spPr>
        <p:txBody>
          <a:bodyPr wrap="square">
            <a:spAutoFit/>
          </a:bodyPr>
          <a:lstStyle/>
          <a:p>
            <a:pPr marL="285750" indent="-285750" algn="l">
              <a:buFont typeface="Arial" panose="020B0604020202020204" pitchFamily="34" charset="0"/>
              <a:buChar char="•"/>
            </a:pPr>
            <a:r>
              <a:rPr lang="en-US" altLang="zh-CN" sz="1800" b="0" i="0" u="none" strike="noStrike" baseline="0" dirty="0">
                <a:solidFill>
                  <a:srgbClr val="000000"/>
                </a:solidFill>
                <a:latin typeface="Arial" panose="020B0604020202020204" pitchFamily="34" charset="0"/>
                <a:cs typeface="Arial" panose="020B0604020202020204" pitchFamily="34" charset="0"/>
              </a:rPr>
              <a:t>The </a:t>
            </a:r>
            <a:r>
              <a:rPr lang="en-US" altLang="zh-CN" sz="1800" b="0" i="0" u="none" strike="noStrike" baseline="0" dirty="0">
                <a:solidFill>
                  <a:srgbClr val="0000FF"/>
                </a:solidFill>
                <a:latin typeface="Arial" panose="020B0604020202020204" pitchFamily="34" charset="0"/>
                <a:cs typeface="Arial" panose="020B0604020202020204" pitchFamily="34" charset="0"/>
              </a:rPr>
              <a:t>"true" probability distribution </a:t>
            </a:r>
            <a:r>
              <a:rPr lang="en-US" altLang="zh-CN" sz="1800" b="0" i="0" u="none" strike="noStrike" baseline="0" dirty="0">
                <a:solidFill>
                  <a:srgbClr val="000000"/>
                </a:solidFill>
                <a:latin typeface="Arial" panose="020B0604020202020204" pitchFamily="34" charset="0"/>
                <a:cs typeface="Arial" panose="020B0604020202020204" pitchFamily="34" charset="0"/>
              </a:rPr>
              <a:t>of the random parameter vector is </a:t>
            </a:r>
            <a:r>
              <a:rPr lang="en-US" altLang="zh-CN" sz="1800" b="0" i="0" u="none" strike="noStrike" baseline="0" dirty="0">
                <a:solidFill>
                  <a:srgbClr val="0000FF"/>
                </a:solidFill>
                <a:latin typeface="Arial" panose="020B0604020202020204" pitchFamily="34" charset="0"/>
                <a:cs typeface="Arial" panose="020B0604020202020204" pitchFamily="34" charset="0"/>
              </a:rPr>
              <a:t>known </a:t>
            </a:r>
            <a:r>
              <a:rPr lang="en-US" altLang="zh-CN" sz="1800" b="0" i="0" u="none" strike="noStrike" baseline="0" dirty="0">
                <a:solidFill>
                  <a:srgbClr val="000000"/>
                </a:solidFill>
                <a:latin typeface="Arial" panose="020B0604020202020204" pitchFamily="34" charset="0"/>
                <a:cs typeface="Arial" panose="020B0604020202020204" pitchFamily="34" charset="0"/>
              </a:rPr>
              <a:t>relaxing it requires addressing </a:t>
            </a:r>
            <a:r>
              <a:rPr lang="en-US" altLang="zh-CN" sz="1800" b="0" i="0" u="none" strike="noStrike" baseline="0" dirty="0">
                <a:solidFill>
                  <a:srgbClr val="FF0000"/>
                </a:solidFill>
                <a:latin typeface="Arial" panose="020B0604020202020204" pitchFamily="34" charset="0"/>
                <a:cs typeface="Arial" panose="020B0604020202020204" pitchFamily="34" charset="0"/>
              </a:rPr>
              <a:t>distributional uncertainty.</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144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60</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88930" y="944261"/>
            <a:ext cx="11354763"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Communication Model</a:t>
            </a:r>
          </a:p>
        </p:txBody>
      </p:sp>
      <p:sp>
        <p:nvSpPr>
          <p:cNvPr id="42" name="文本框 41">
            <a:extLst>
              <a:ext uri="{FF2B5EF4-FFF2-40B4-BE49-F238E27FC236}">
                <a16:creationId xmlns:a16="http://schemas.microsoft.com/office/drawing/2014/main" id="{ABC7777D-FC4A-437E-9EAD-037A040AA6F4}"/>
              </a:ext>
            </a:extLst>
          </p:cNvPr>
          <p:cNvSpPr txBox="1"/>
          <p:nvPr/>
        </p:nvSpPr>
        <p:spPr>
          <a:xfrm>
            <a:off x="488930" y="2127447"/>
            <a:ext cx="4993294" cy="365818"/>
          </a:xfrm>
          <a:prstGeom prst="rect">
            <a:avLst/>
          </a:prstGeom>
          <a:noFill/>
          <a:ln>
            <a:solidFill>
              <a:schemeClr val="accent1">
                <a:lumMod val="75000"/>
              </a:schemeClr>
            </a:solidFill>
          </a:ln>
        </p:spPr>
        <p:txBody>
          <a:bodyPr wrap="square">
            <a:spAutoFit/>
          </a:bodyPr>
          <a:lstStyle/>
          <a:p>
            <a:r>
              <a:rPr lang="en-US" altLang="zh-CN" dirty="0">
                <a:latin typeface="Arial" panose="020B0604020202020204" pitchFamily="34" charset="0"/>
                <a:cs typeface="Arial" panose="020B0604020202020204" pitchFamily="34" charset="0"/>
              </a:rPr>
              <a:t>The signal received at the small cell BS :</a:t>
            </a:r>
            <a:endParaRPr lang="zh-CN" altLang="en-US"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D1CDA8B7-39BF-4E59-A806-45494E63C09A}"/>
              </a:ext>
            </a:extLst>
          </p:cNvPr>
          <p:cNvSpPr txBox="1"/>
          <p:nvPr/>
        </p:nvSpPr>
        <p:spPr>
          <a:xfrm>
            <a:off x="488930" y="2935196"/>
            <a:ext cx="4239481" cy="646331"/>
          </a:xfrm>
          <a:prstGeom prst="rect">
            <a:avLst/>
          </a:prstGeom>
          <a:noFill/>
          <a:ln>
            <a:solidFill>
              <a:schemeClr val="accent1">
                <a:lumMod val="75000"/>
              </a:schemeClr>
            </a:solidFill>
          </a:ln>
        </p:spPr>
        <p:txBody>
          <a:bodyPr wrap="square">
            <a:spAutoFit/>
          </a:bodyPr>
          <a:lstStyle>
            <a:defPPr>
              <a:defRPr lang="zh-CN"/>
            </a:defPPr>
            <a:lvl1pPr>
              <a:defRPr>
                <a:latin typeface="Arial" panose="020B0604020202020204" pitchFamily="34" charset="0"/>
                <a:cs typeface="Arial" panose="020B0604020202020204" pitchFamily="34" charset="0"/>
              </a:defRPr>
            </a:lvl1pPr>
          </a:lstStyle>
          <a:p>
            <a:r>
              <a:rPr lang="en-US" altLang="zh-CN" dirty="0"/>
              <a:t>The uplink transmission data rate for transferring sensing information</a:t>
            </a:r>
            <a:r>
              <a:rPr lang="zh-CN" altLang="en-US" dirty="0"/>
              <a:t>：</a:t>
            </a:r>
          </a:p>
        </p:txBody>
      </p:sp>
      <p:pic>
        <p:nvPicPr>
          <p:cNvPr id="44" name="图片 43">
            <a:extLst>
              <a:ext uri="{FF2B5EF4-FFF2-40B4-BE49-F238E27FC236}">
                <a16:creationId xmlns:a16="http://schemas.microsoft.com/office/drawing/2014/main" id="{D31B7C8E-03C2-4CE8-8A4A-88AD1D57ABA5}"/>
              </a:ext>
            </a:extLst>
          </p:cNvPr>
          <p:cNvPicPr>
            <a:picLocks noChangeAspect="1"/>
          </p:cNvPicPr>
          <p:nvPr/>
        </p:nvPicPr>
        <p:blipFill>
          <a:blip r:embed="rId3"/>
          <a:stretch>
            <a:fillRect/>
          </a:stretch>
        </p:blipFill>
        <p:spPr>
          <a:xfrm>
            <a:off x="7066059" y="2064880"/>
            <a:ext cx="3941420" cy="533827"/>
          </a:xfrm>
          <a:prstGeom prst="rect">
            <a:avLst/>
          </a:prstGeom>
          <a:ln w="12700">
            <a:solidFill>
              <a:srgbClr val="FF0000"/>
            </a:solidFill>
          </a:ln>
        </p:spPr>
      </p:pic>
      <p:pic>
        <p:nvPicPr>
          <p:cNvPr id="45" name="图片 44">
            <a:extLst>
              <a:ext uri="{FF2B5EF4-FFF2-40B4-BE49-F238E27FC236}">
                <a16:creationId xmlns:a16="http://schemas.microsoft.com/office/drawing/2014/main" id="{B9506883-1C95-4D75-82D7-5419B0F3F1B0}"/>
              </a:ext>
            </a:extLst>
          </p:cNvPr>
          <p:cNvPicPr>
            <a:picLocks noChangeAspect="1"/>
          </p:cNvPicPr>
          <p:nvPr/>
        </p:nvPicPr>
        <p:blipFill>
          <a:blip r:embed="rId4"/>
          <a:stretch>
            <a:fillRect/>
          </a:stretch>
        </p:blipFill>
        <p:spPr>
          <a:xfrm>
            <a:off x="7066059" y="2916005"/>
            <a:ext cx="3941420" cy="855642"/>
          </a:xfrm>
          <a:prstGeom prst="rect">
            <a:avLst/>
          </a:prstGeom>
          <a:ln w="12700">
            <a:solidFill>
              <a:srgbClr val="FF0000"/>
            </a:solidFill>
          </a:ln>
        </p:spPr>
      </p:pic>
      <p:pic>
        <p:nvPicPr>
          <p:cNvPr id="46" name="图片 45">
            <a:extLst>
              <a:ext uri="{FF2B5EF4-FFF2-40B4-BE49-F238E27FC236}">
                <a16:creationId xmlns:a16="http://schemas.microsoft.com/office/drawing/2014/main" id="{87D8DE82-B230-447D-8D15-77FB82F3F7C9}"/>
              </a:ext>
            </a:extLst>
          </p:cNvPr>
          <p:cNvPicPr>
            <a:picLocks noChangeAspect="1"/>
          </p:cNvPicPr>
          <p:nvPr/>
        </p:nvPicPr>
        <p:blipFill>
          <a:blip r:embed="rId5"/>
          <a:stretch>
            <a:fillRect/>
          </a:stretch>
        </p:blipFill>
        <p:spPr>
          <a:xfrm>
            <a:off x="3949016" y="5057282"/>
            <a:ext cx="4181475" cy="597449"/>
          </a:xfrm>
          <a:prstGeom prst="rect">
            <a:avLst/>
          </a:prstGeom>
          <a:ln w="12700">
            <a:solidFill>
              <a:srgbClr val="FF0000"/>
            </a:solidFill>
          </a:ln>
        </p:spPr>
      </p:pic>
      <p:sp>
        <p:nvSpPr>
          <p:cNvPr id="47" name="文本框 46">
            <a:extLst>
              <a:ext uri="{FF2B5EF4-FFF2-40B4-BE49-F238E27FC236}">
                <a16:creationId xmlns:a16="http://schemas.microsoft.com/office/drawing/2014/main" id="{BB646733-4A5E-4E87-AC60-BF909ACE78AA}"/>
              </a:ext>
            </a:extLst>
          </p:cNvPr>
          <p:cNvSpPr txBox="1"/>
          <p:nvPr/>
        </p:nvSpPr>
        <p:spPr>
          <a:xfrm>
            <a:off x="488930" y="4078064"/>
            <a:ext cx="7125602" cy="369332"/>
          </a:xfrm>
          <a:prstGeom prst="rect">
            <a:avLst/>
          </a:prstGeom>
          <a:noFill/>
          <a:ln>
            <a:solidFill>
              <a:schemeClr val="accent1">
                <a:lumMod val="75000"/>
              </a:schemeClr>
            </a:solidFill>
          </a:ln>
        </p:spPr>
        <p:txBody>
          <a:bodyPr wrap="square">
            <a:spAutoFit/>
          </a:bodyPr>
          <a:lstStyle>
            <a:defPPr>
              <a:defRPr lang="zh-CN"/>
            </a:defPPr>
            <a:lvl1pPr>
              <a:defRPr>
                <a:latin typeface="Arial" panose="020B0604020202020204" pitchFamily="34" charset="0"/>
                <a:cs typeface="Arial" panose="020B0604020202020204" pitchFamily="34" charset="0"/>
              </a:defRPr>
            </a:lvl1pPr>
          </a:lstStyle>
          <a:p>
            <a:r>
              <a:rPr lang="zh-CN" altLang="en-US" dirty="0"/>
              <a:t>The end-to-end transmission data rate chance constraint</a:t>
            </a:r>
          </a:p>
        </p:txBody>
      </p:sp>
      <p:sp>
        <p:nvSpPr>
          <p:cNvPr id="48" name="文本框 47">
            <a:extLst>
              <a:ext uri="{FF2B5EF4-FFF2-40B4-BE49-F238E27FC236}">
                <a16:creationId xmlns:a16="http://schemas.microsoft.com/office/drawing/2014/main" id="{73A1DE2B-CCD0-4777-BE30-48F165D8E64F}"/>
              </a:ext>
            </a:extLst>
          </p:cNvPr>
          <p:cNvSpPr txBox="1"/>
          <p:nvPr/>
        </p:nvSpPr>
        <p:spPr>
          <a:xfrm>
            <a:off x="5226077" y="4577985"/>
            <a:ext cx="4977382" cy="369332"/>
          </a:xfrm>
          <a:prstGeom prst="rect">
            <a:avLst/>
          </a:prstGeom>
          <a:solidFill>
            <a:schemeClr val="accent6">
              <a:lumMod val="20000"/>
              <a:lumOff val="80000"/>
            </a:schemeClr>
          </a:solidFill>
        </p:spPr>
        <p:txBody>
          <a:bodyPr wrap="square">
            <a:spAutoFit/>
          </a:bodyPr>
          <a:lstStyle/>
          <a:p>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T</a:t>
            </a:r>
            <a:r>
              <a:rPr lang="zh-CN" altLang="en-US" dirty="0">
                <a:latin typeface="Arial" panose="020B0604020202020204" pitchFamily="34" charset="0"/>
                <a:cs typeface="Arial" panose="020B0604020202020204" pitchFamily="34" charset="0"/>
              </a:rPr>
              <a:t>he minimum individual transmission data rate</a:t>
            </a:r>
          </a:p>
        </p:txBody>
      </p:sp>
      <p:sp>
        <p:nvSpPr>
          <p:cNvPr id="49" name="文本框 48">
            <a:extLst>
              <a:ext uri="{FF2B5EF4-FFF2-40B4-BE49-F238E27FC236}">
                <a16:creationId xmlns:a16="http://schemas.microsoft.com/office/drawing/2014/main" id="{9903CCBE-5514-44F8-A9F0-CBCF2657BC73}"/>
              </a:ext>
            </a:extLst>
          </p:cNvPr>
          <p:cNvSpPr txBox="1"/>
          <p:nvPr/>
        </p:nvSpPr>
        <p:spPr>
          <a:xfrm>
            <a:off x="488930" y="5774002"/>
            <a:ext cx="11083219" cy="646331"/>
          </a:xfrm>
          <a:prstGeom prst="rect">
            <a:avLst/>
          </a:prstGeom>
          <a:noFill/>
        </p:spPr>
        <p:txBody>
          <a:bodyPr wrap="square">
            <a:spAutoFit/>
          </a:bodyPr>
          <a:lstStyle/>
          <a:p>
            <a:r>
              <a:rPr lang="zh-CN" altLang="en-US" dirty="0">
                <a:latin typeface="Arial" panose="020B0604020202020204" pitchFamily="34" charset="0"/>
                <a:cs typeface="Arial" panose="020B0604020202020204" pitchFamily="34" charset="0"/>
              </a:rPr>
              <a:t>where               is</a:t>
            </a:r>
            <a:r>
              <a:rPr lang="zh-CN" altLang="en-US" b="1" dirty="0">
                <a:solidFill>
                  <a:srgbClr val="FF0000"/>
                </a:solidFill>
                <a:latin typeface="Arial" panose="020B0604020202020204" pitchFamily="34" charset="0"/>
                <a:cs typeface="Arial" panose="020B0604020202020204" pitchFamily="34" charset="0"/>
              </a:rPr>
              <a:t> the outage probability </a:t>
            </a:r>
            <a:r>
              <a:rPr lang="zh-CN" altLang="en-US" dirty="0">
                <a:latin typeface="Arial" panose="020B0604020202020204" pitchFamily="34" charset="0"/>
                <a:cs typeface="Arial" panose="020B0604020202020204" pitchFamily="34" charset="0"/>
              </a:rPr>
              <a:t>for each round of transmission, which should meet the </a:t>
            </a:r>
            <a:r>
              <a:rPr lang="zh-CN" altLang="en-US" b="1" dirty="0">
                <a:latin typeface="Arial" panose="020B0604020202020204" pitchFamily="34" charset="0"/>
                <a:cs typeface="Arial" panose="020B0604020202020204" pitchFamily="34" charset="0"/>
              </a:rPr>
              <a:t>minimum QoS requirement</a:t>
            </a:r>
            <a:r>
              <a:rPr lang="zh-CN" altLang="en-US" dirty="0">
                <a:latin typeface="Arial" panose="020B0604020202020204" pitchFamily="34" charset="0"/>
                <a:cs typeface="Arial" panose="020B0604020202020204" pitchFamily="34" charset="0"/>
              </a:rPr>
              <a:t> with the probability </a:t>
            </a:r>
            <a:r>
              <a:rPr lang="en-US" altLang="zh-CN" dirty="0">
                <a:latin typeface="Arial" panose="020B0604020202020204" pitchFamily="34" charset="0"/>
                <a:cs typeface="Arial" panose="020B0604020202020204" pitchFamily="34" charset="0"/>
              </a:rPr>
              <a:t>at least                         </a:t>
            </a:r>
            <a:r>
              <a:rPr lang="zh-CN" altLang="en-US" dirty="0">
                <a:latin typeface="Arial" panose="020B0604020202020204" pitchFamily="34" charset="0"/>
                <a:cs typeface="Arial" panose="020B0604020202020204" pitchFamily="34" charset="0"/>
              </a:rPr>
              <a:t>in the presence of channel uncertainty.</a:t>
            </a:r>
          </a:p>
        </p:txBody>
      </p:sp>
      <p:pic>
        <p:nvPicPr>
          <p:cNvPr id="50" name="图片 49">
            <a:extLst>
              <a:ext uri="{FF2B5EF4-FFF2-40B4-BE49-F238E27FC236}">
                <a16:creationId xmlns:a16="http://schemas.microsoft.com/office/drawing/2014/main" id="{FF2E9787-C470-4A9F-A886-9253361A11A0}"/>
              </a:ext>
            </a:extLst>
          </p:cNvPr>
          <p:cNvPicPr>
            <a:picLocks noChangeAspect="1"/>
          </p:cNvPicPr>
          <p:nvPr/>
        </p:nvPicPr>
        <p:blipFill>
          <a:blip r:embed="rId6"/>
          <a:stretch>
            <a:fillRect/>
          </a:stretch>
        </p:blipFill>
        <p:spPr>
          <a:xfrm>
            <a:off x="1381833" y="5732457"/>
            <a:ext cx="647700" cy="428625"/>
          </a:xfrm>
          <a:prstGeom prst="rect">
            <a:avLst/>
          </a:prstGeom>
        </p:spPr>
      </p:pic>
      <p:pic>
        <p:nvPicPr>
          <p:cNvPr id="51" name="图片 50">
            <a:extLst>
              <a:ext uri="{FF2B5EF4-FFF2-40B4-BE49-F238E27FC236}">
                <a16:creationId xmlns:a16="http://schemas.microsoft.com/office/drawing/2014/main" id="{B6E0E51B-BFF7-4EBF-828D-AB662579BE84}"/>
              </a:ext>
            </a:extLst>
          </p:cNvPr>
          <p:cNvPicPr>
            <a:picLocks noChangeAspect="1"/>
          </p:cNvPicPr>
          <p:nvPr/>
        </p:nvPicPr>
        <p:blipFill>
          <a:blip r:embed="rId7"/>
          <a:stretch>
            <a:fillRect/>
          </a:stretch>
        </p:blipFill>
        <p:spPr>
          <a:xfrm>
            <a:off x="5438927" y="6074561"/>
            <a:ext cx="1152128" cy="358859"/>
          </a:xfrm>
          <a:prstGeom prst="rect">
            <a:avLst/>
          </a:prstGeom>
          <a:solidFill>
            <a:srgbClr val="66FF99"/>
          </a:solidFill>
          <a:ln w="19050">
            <a:solidFill>
              <a:srgbClr val="0000FF"/>
            </a:solidFill>
          </a:ln>
        </p:spPr>
      </p:pic>
      <p:cxnSp>
        <p:nvCxnSpPr>
          <p:cNvPr id="52" name="直接箭头连接符 51">
            <a:extLst>
              <a:ext uri="{FF2B5EF4-FFF2-40B4-BE49-F238E27FC236}">
                <a16:creationId xmlns:a16="http://schemas.microsoft.com/office/drawing/2014/main" id="{4730FF9F-9E2B-467A-B6A0-F88DA5D2DB38}"/>
              </a:ext>
            </a:extLst>
          </p:cNvPr>
          <p:cNvCxnSpPr/>
          <p:nvPr/>
        </p:nvCxnSpPr>
        <p:spPr bwMode="auto">
          <a:xfrm flipV="1">
            <a:off x="6275256" y="4939105"/>
            <a:ext cx="268228" cy="27153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箭头: 右 16">
            <a:extLst>
              <a:ext uri="{FF2B5EF4-FFF2-40B4-BE49-F238E27FC236}">
                <a16:creationId xmlns:a16="http://schemas.microsoft.com/office/drawing/2014/main" id="{3EA210B5-BF81-4761-98D2-7703C1D358C9}"/>
              </a:ext>
            </a:extLst>
          </p:cNvPr>
          <p:cNvSpPr/>
          <p:nvPr/>
        </p:nvSpPr>
        <p:spPr bwMode="auto">
          <a:xfrm>
            <a:off x="5573728" y="2256944"/>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18" name="箭头: 右 17">
            <a:extLst>
              <a:ext uri="{FF2B5EF4-FFF2-40B4-BE49-F238E27FC236}">
                <a16:creationId xmlns:a16="http://schemas.microsoft.com/office/drawing/2014/main" id="{0A98303E-D46F-4650-8BC1-42B6A4C61E9D}"/>
              </a:ext>
            </a:extLst>
          </p:cNvPr>
          <p:cNvSpPr/>
          <p:nvPr/>
        </p:nvSpPr>
        <p:spPr bwMode="auto">
          <a:xfrm>
            <a:off x="5615712" y="3213325"/>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19" name="文本框 18">
            <a:extLst>
              <a:ext uri="{FF2B5EF4-FFF2-40B4-BE49-F238E27FC236}">
                <a16:creationId xmlns:a16="http://schemas.microsoft.com/office/drawing/2014/main" id="{64A9F3DC-BBE9-4A5B-AECE-89203E6E3FE5}"/>
              </a:ext>
            </a:extLst>
          </p:cNvPr>
          <p:cNvSpPr txBox="1"/>
          <p:nvPr/>
        </p:nvSpPr>
        <p:spPr>
          <a:xfrm>
            <a:off x="488931" y="1529439"/>
            <a:ext cx="11354762" cy="369332"/>
          </a:xfrm>
          <a:prstGeom prst="rect">
            <a:avLst/>
          </a:prstGeom>
          <a:noFill/>
        </p:spPr>
        <p:txBody>
          <a:bodyPr wrap="square">
            <a:spAutoFit/>
          </a:bodyPr>
          <a:lstStyle/>
          <a:p>
            <a:r>
              <a:rPr kumimoji="1" lang="en-US" altLang="zh-CN" dirty="0">
                <a:solidFill>
                  <a:srgbClr val="FF0000"/>
                </a:solidFill>
                <a:latin typeface="Arial" panose="020B0604020202020204" pitchFamily="34" charset="0"/>
                <a:cs typeface="Arial" panose="020B0604020202020204" pitchFamily="34" charset="0"/>
              </a:rPr>
              <a:t>During the uplink phase, only the wearable IoT device operates transferring data. </a:t>
            </a:r>
            <a:endParaRPr lang="zh-CN" alt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6187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61</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B4D4FDAA-4132-4197-A2B2-BE60BF7ED43A}"/>
              </a:ext>
            </a:extLst>
          </p:cNvPr>
          <p:cNvSpPr txBox="1"/>
          <p:nvPr/>
        </p:nvSpPr>
        <p:spPr>
          <a:xfrm>
            <a:off x="211873" y="1096301"/>
            <a:ext cx="6857999" cy="954107"/>
          </a:xfrm>
          <a:prstGeom prst="rect">
            <a:avLst/>
          </a:prstGeom>
          <a:noFill/>
          <a:ln>
            <a:noFill/>
          </a:ln>
        </p:spPr>
        <p:txBody>
          <a:bodyPr wrap="square">
            <a:spAutoFit/>
          </a:bodyPr>
          <a:lstStyle>
            <a:defPPr>
              <a:defRPr lang="zh-CN"/>
            </a:defPPr>
            <a:lvl1pPr marL="0" marR="0" lvl="0" indent="0" defTabSz="914400" eaLnBrk="1" latinLnBrk="0" hangingPunct="1">
              <a:lnSpc>
                <a:spcPct val="100000"/>
              </a:lnSpc>
              <a:buClrTx/>
              <a:buSzTx/>
              <a:buNone/>
              <a:tabLst/>
              <a:defRPr kumimoji="0" sz="2000" b="1" i="0" u="none" strike="noStrike" cap="none" spc="0" normalizeH="0" baseline="0">
                <a:ln>
                  <a:noFill/>
                </a:ln>
                <a:solidFill>
                  <a:srgbClr val="000000"/>
                </a:solidFill>
                <a:effectLst/>
                <a:uLnTx/>
                <a:uFillTx/>
                <a:cs typeface="Arial" panose="020B0604020202020204" pitchFamily="34" charset="0"/>
              </a:defRPr>
            </a:lvl1pPr>
          </a:lstStyle>
          <a:p>
            <a:r>
              <a:rPr lang="en-US" altLang="zh-CN" sz="2800" dirty="0">
                <a:solidFill>
                  <a:srgbClr val="035F78"/>
                </a:solidFill>
                <a:latin typeface="Arial" panose="020B0604020202020204" pitchFamily="34" charset="0"/>
              </a:rPr>
              <a:t>Age of Information</a:t>
            </a:r>
            <a:r>
              <a:rPr lang="en-US" sz="2800" dirty="0">
                <a:solidFill>
                  <a:srgbClr val="035F78"/>
                </a:solidFill>
                <a:latin typeface="Arial" panose="020B0604020202020204" pitchFamily="34" charset="0"/>
              </a:rPr>
              <a:t>= Time – Timestamp</a:t>
            </a:r>
          </a:p>
          <a:p>
            <a:endParaRPr lang="en-US" altLang="zh-CN" sz="2800" dirty="0">
              <a:solidFill>
                <a:srgbClr val="035F78"/>
              </a:solidFill>
              <a:latin typeface="Arial" panose="020B0604020202020204" pitchFamily="34" charset="0"/>
            </a:endParaRPr>
          </a:p>
        </p:txBody>
      </p:sp>
      <p:sp>
        <p:nvSpPr>
          <p:cNvPr id="19" name="文本框 18">
            <a:extLst>
              <a:ext uri="{FF2B5EF4-FFF2-40B4-BE49-F238E27FC236}">
                <a16:creationId xmlns:a16="http://schemas.microsoft.com/office/drawing/2014/main" id="{06192D72-92DD-485F-AB6F-6B97546B0A73}"/>
              </a:ext>
            </a:extLst>
          </p:cNvPr>
          <p:cNvSpPr txBox="1"/>
          <p:nvPr/>
        </p:nvSpPr>
        <p:spPr>
          <a:xfrm>
            <a:off x="7651642" y="6488668"/>
            <a:ext cx="6093994" cy="369332"/>
          </a:xfrm>
          <a:prstGeom prst="rect">
            <a:avLst/>
          </a:prstGeom>
          <a:noFill/>
        </p:spPr>
        <p:txBody>
          <a:bodyPr wrap="square">
            <a:spAutoFit/>
          </a:bodyPr>
          <a:lstStyle/>
          <a:p>
            <a:r>
              <a:rPr lang="en-US" altLang="zh-CN" sz="1800" b="0" i="0" u="none" strike="noStrike" baseline="0" dirty="0">
                <a:latin typeface="Arial" panose="020B0604020202020204" pitchFamily="34" charset="0"/>
                <a:cs typeface="Arial" panose="020B0604020202020204" pitchFamily="34" charset="0"/>
              </a:rPr>
              <a:t>Evolutions of </a:t>
            </a:r>
            <a:r>
              <a:rPr lang="en-US" altLang="zh-CN" sz="1800" b="0" i="0" u="none" strike="noStrike" baseline="0" dirty="0" err="1">
                <a:latin typeface="Arial" panose="020B0604020202020204" pitchFamily="34" charset="0"/>
                <a:cs typeface="Arial" panose="020B0604020202020204" pitchFamily="34" charset="0"/>
              </a:rPr>
              <a:t>AoI</a:t>
            </a:r>
            <a:r>
              <a:rPr lang="en-US" altLang="zh-CN" sz="1800" b="0" i="0" u="none" strike="noStrike" baseline="0" dirty="0">
                <a:latin typeface="Arial" panose="020B0604020202020204" pitchFamily="34" charset="0"/>
                <a:cs typeface="Arial" panose="020B0604020202020204" pitchFamily="34" charset="0"/>
              </a:rPr>
              <a:t> function.</a:t>
            </a:r>
            <a:endParaRPr lang="zh-CN" altLang="en-US" dirty="0">
              <a:latin typeface="Arial" panose="020B0604020202020204" pitchFamily="34" charset="0"/>
              <a:cs typeface="Arial" panose="020B0604020202020204" pitchFamily="34" charset="0"/>
            </a:endParaRPr>
          </a:p>
        </p:txBody>
      </p:sp>
      <p:pic>
        <p:nvPicPr>
          <p:cNvPr id="12" name="图片 14">
            <a:extLst>
              <a:ext uri="{FF2B5EF4-FFF2-40B4-BE49-F238E27FC236}">
                <a16:creationId xmlns:a16="http://schemas.microsoft.com/office/drawing/2014/main" id="{A6F0043C-8A55-5A44-AA57-354F87719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312" y="2113212"/>
            <a:ext cx="4495800" cy="2436724"/>
          </a:xfrm>
          <a:prstGeom prst="rect">
            <a:avLst/>
          </a:prstGeom>
        </p:spPr>
      </p:pic>
      <p:pic>
        <p:nvPicPr>
          <p:cNvPr id="13" name="图片 9">
            <a:extLst>
              <a:ext uri="{FF2B5EF4-FFF2-40B4-BE49-F238E27FC236}">
                <a16:creationId xmlns:a16="http://schemas.microsoft.com/office/drawing/2014/main" id="{183D5060-9DFE-F446-8DFC-1DE13C23D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026" y="2735557"/>
            <a:ext cx="4129685" cy="1530646"/>
          </a:xfrm>
          <a:prstGeom prst="rect">
            <a:avLst/>
          </a:prstGeom>
        </p:spPr>
      </p:pic>
      <p:sp>
        <p:nvSpPr>
          <p:cNvPr id="15" name="TextBox 14">
            <a:extLst>
              <a:ext uri="{FF2B5EF4-FFF2-40B4-BE49-F238E27FC236}">
                <a16:creationId xmlns:a16="http://schemas.microsoft.com/office/drawing/2014/main" id="{6B2EFDE0-5089-1745-B1DF-A5144E4E4596}"/>
              </a:ext>
            </a:extLst>
          </p:cNvPr>
          <p:cNvSpPr txBox="1"/>
          <p:nvPr/>
        </p:nvSpPr>
        <p:spPr>
          <a:xfrm>
            <a:off x="467543" y="4773420"/>
            <a:ext cx="11048999" cy="461665"/>
          </a:xfrm>
          <a:prstGeom prst="rect">
            <a:avLst/>
          </a:prstGeom>
          <a:noFill/>
        </p:spPr>
        <p:txBody>
          <a:bodyPr wrap="square" rtlCol="0">
            <a:spAutoFit/>
          </a:bodyPr>
          <a:lstStyle/>
          <a:p>
            <a:r>
              <a:rPr lang="en-US" sz="2400" dirty="0">
                <a:solidFill>
                  <a:srgbClr val="FF0000"/>
                </a:solidFill>
              </a:rPr>
              <a:t>Measure the “age of information” that destination know about a source node.</a:t>
            </a:r>
          </a:p>
        </p:txBody>
      </p:sp>
      <p:sp>
        <p:nvSpPr>
          <p:cNvPr id="16" name="TextBox 15">
            <a:extLst>
              <a:ext uri="{FF2B5EF4-FFF2-40B4-BE49-F238E27FC236}">
                <a16:creationId xmlns:a16="http://schemas.microsoft.com/office/drawing/2014/main" id="{0D02C261-F353-C246-B9A5-78D33317E453}"/>
              </a:ext>
            </a:extLst>
          </p:cNvPr>
          <p:cNvSpPr txBox="1"/>
          <p:nvPr/>
        </p:nvSpPr>
        <p:spPr>
          <a:xfrm>
            <a:off x="1373312" y="5415749"/>
            <a:ext cx="10429057" cy="830997"/>
          </a:xfrm>
          <a:prstGeom prst="rect">
            <a:avLst/>
          </a:prstGeom>
          <a:noFill/>
        </p:spPr>
        <p:txBody>
          <a:bodyPr wrap="square" rtlCol="0">
            <a:spAutoFit/>
          </a:bodyPr>
          <a:lstStyle/>
          <a:p>
            <a:r>
              <a:rPr lang="en-US" altLang="zh-CN" sz="2400" dirty="0">
                <a:solidFill>
                  <a:srgbClr val="FF0000"/>
                </a:solidFill>
              </a:rPr>
              <a:t>Potential application: UAV,  Uplink, Down link system in wireless communication </a:t>
            </a:r>
            <a:r>
              <a:rPr lang="en-US" sz="2400" dirty="0">
                <a:solidFill>
                  <a:srgbClr val="FF0000"/>
                </a:solidFill>
              </a:rPr>
              <a:t>IoT network, etc.</a:t>
            </a:r>
          </a:p>
        </p:txBody>
      </p:sp>
    </p:spTree>
    <p:extLst>
      <p:ext uri="{BB962C8B-B14F-4D97-AF65-F5344CB8AC3E}">
        <p14:creationId xmlns:p14="http://schemas.microsoft.com/office/powerpoint/2010/main" val="1306667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62</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818445A8-3A2D-4C40-9CE3-A93D61AE759B}"/>
                  </a:ext>
                </a:extLst>
              </p:cNvPr>
              <p:cNvSpPr/>
              <p:nvPr/>
            </p:nvSpPr>
            <p:spPr>
              <a:xfrm>
                <a:off x="211873" y="1738399"/>
                <a:ext cx="11632796" cy="1569660"/>
              </a:xfrm>
              <a:prstGeom prst="rect">
                <a:avLst/>
              </a:prstGeom>
            </p:spPr>
            <p:txBody>
              <a:bodyPr wrap="square">
                <a:spAutoFit/>
              </a:bodyPr>
              <a:lstStyle/>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At time </a:t>
                </a:r>
                <a14:m>
                  <m:oMath xmlns:m="http://schemas.openxmlformats.org/officeDocument/2006/math">
                    <m:r>
                      <a:rPr lang="en-US" altLang="zh-CN" sz="2000" b="0" i="1" smtClean="0">
                        <a:latin typeface="Cambria Math" panose="02040503050406030204" pitchFamily="18" charset="0"/>
                      </a:rPr>
                      <m:t>𝑡</m:t>
                    </m:r>
                  </m:oMath>
                </a14:m>
                <a:r>
                  <a:rPr lang="en-US" altLang="zh-CN" sz="2000" dirty="0">
                    <a:latin typeface="Arial" panose="020B0604020202020204" pitchFamily="34" charset="0"/>
                    <a:cs typeface="Arial" panose="020B0604020202020204" pitchFamily="34" charset="0"/>
                  </a:rPr>
                  <a:t>, the </a:t>
                </a:r>
                <a:r>
                  <a:rPr lang="en-US" altLang="zh-CN" sz="2000" b="1" dirty="0" err="1">
                    <a:latin typeface="Arial" panose="020B0604020202020204" pitchFamily="34" charset="0"/>
                    <a:cs typeface="Arial" panose="020B0604020202020204" pitchFamily="34" charset="0"/>
                  </a:rPr>
                  <a:t>AoI</a:t>
                </a:r>
                <a:r>
                  <a:rPr lang="en-US" altLang="zh-CN" sz="2000" b="1" dirty="0">
                    <a:latin typeface="Arial" panose="020B0604020202020204" pitchFamily="34" charset="0"/>
                    <a:cs typeface="Arial" panose="020B0604020202020204" pitchFamily="34" charset="0"/>
                  </a:rPr>
                  <a:t> </a:t>
                </a:r>
                <a14:m>
                  <m:oMath xmlns:m="http://schemas.openxmlformats.org/officeDocument/2006/math">
                    <m:r>
                      <a:rPr lang="en-US" altLang="zh-CN" sz="200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m:t>
                    </m:r>
                  </m:oMath>
                </a14:m>
                <a:r>
                  <a:rPr lang="en-US" altLang="zh-CN" sz="2000" dirty="0">
                    <a:latin typeface="Arial" panose="020B0604020202020204" pitchFamily="34" charset="0"/>
                    <a:cs typeface="Arial" panose="020B0604020202020204" pitchFamily="34" charset="0"/>
                  </a:rPr>
                  <a:t> is the time interval between the current time </a:t>
                </a:r>
                <a:r>
                  <a:rPr lang="zh-CN" altLang="en-US" sz="2000" dirty="0">
                    <a:latin typeface="Arial" panose="020B0604020202020204" pitchFamily="34" charset="0"/>
                    <a:cs typeface="Arial" panose="020B0604020202020204" pitchFamily="34" charset="0"/>
                  </a:rPr>
                  <a:t>𝑡 </a:t>
                </a:r>
                <a:r>
                  <a:rPr lang="en-US" altLang="zh-CN" sz="2000" dirty="0">
                    <a:latin typeface="Arial" panose="020B0604020202020204" pitchFamily="34" charset="0"/>
                    <a:cs typeface="Arial" panose="020B0604020202020204" pitchFamily="34" charset="0"/>
                  </a:rPr>
                  <a:t>and the time of the latest data update</a:t>
                </a:r>
              </a:p>
              <a:p>
                <a:pPr marL="342900" indent="-34290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If sample </a:t>
                </a:r>
                <a14:m>
                  <m:oMath xmlns:m="http://schemas.openxmlformats.org/officeDocument/2006/math">
                    <m:r>
                      <a:rPr lang="en-US" altLang="zh-CN" sz="2000" i="1" dirty="0" smtClean="0">
                        <a:latin typeface="Cambria Math" panose="02040503050406030204" pitchFamily="18" charset="0"/>
                      </a:rPr>
                      <m:t>𝑖</m:t>
                    </m:r>
                  </m:oMath>
                </a14:m>
                <a:r>
                  <a:rPr lang="en-US" altLang="zh-CN" sz="2000" dirty="0">
                    <a:latin typeface="Arial" panose="020B0604020202020204" pitchFamily="34" charset="0"/>
                    <a:cs typeface="Arial" panose="020B0604020202020204" pitchFamily="34" charset="0"/>
                  </a:rPr>
                  <a:t> generates at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𝑆</m:t>
                        </m:r>
                      </m:e>
                      <m:sub>
                        <m:r>
                          <a:rPr lang="en-US" altLang="zh-CN" sz="2000" b="0" i="1" smtClean="0">
                            <a:latin typeface="Cambria Math" panose="02040503050406030204" pitchFamily="18" charset="0"/>
                          </a:rPr>
                          <m:t>𝑖</m:t>
                        </m:r>
                      </m:sub>
                    </m:sSub>
                  </m:oMath>
                </a14:m>
                <a:r>
                  <a:rPr lang="en-US" altLang="zh-CN" sz="2000" dirty="0">
                    <a:latin typeface="Arial" panose="020B0604020202020204" pitchFamily="34" charset="0"/>
                    <a:cs typeface="Arial" panose="020B0604020202020204" pitchFamily="34" charset="0"/>
                  </a:rPr>
                  <a:t> and delivered at </a:t>
                </a:r>
                <a14:m>
                  <m:oMath xmlns:m="http://schemas.openxmlformats.org/officeDocument/2006/math">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𝐷</m:t>
                        </m:r>
                      </m:e>
                      <m:sub>
                        <m:r>
                          <a:rPr lang="en-US" altLang="zh-CN" sz="2000" i="1">
                            <a:latin typeface="Cambria Math" panose="02040503050406030204" pitchFamily="18" charset="0"/>
                          </a:rPr>
                          <m:t>𝑖</m:t>
                        </m:r>
                      </m:sub>
                    </m:sSub>
                  </m:oMath>
                </a14:m>
                <a:r>
                  <a:rPr lang="en-US" altLang="zh-CN" sz="2000" dirty="0">
                    <a:latin typeface="Arial" panose="020B0604020202020204" pitchFamily="34" charset="0"/>
                    <a:cs typeface="Arial" panose="020B0604020202020204" pitchFamily="34" charset="0"/>
                  </a:rPr>
                  <a:t> </a:t>
                </a:r>
              </a:p>
              <a:p>
                <a:pPr algn="ctr">
                  <a:lnSpc>
                    <a:spcPct val="120000"/>
                  </a:lnSpc>
                </a:pPr>
                <a14:m>
                  <m:oMathPara xmlns:m="http://schemas.openxmlformats.org/officeDocument/2006/math">
                    <m:oMathParaPr>
                      <m:jc m:val="centerGroup"/>
                    </m:oMathParaPr>
                    <m:oMath xmlns:m="http://schemas.openxmlformats.org/officeDocument/2006/math">
                      <m:r>
                        <a:rPr lang="en-US" altLang="zh-CN" sz="200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m:t>
                      </m:r>
                      <m:r>
                        <m:rPr>
                          <m:sty m:val="p"/>
                        </m:rPr>
                        <a:rPr lang="en-US" altLang="zh-CN" sz="2000" b="0" i="0" smtClean="0">
                          <a:latin typeface="Cambria Math" panose="02040503050406030204" pitchFamily="18" charset="0"/>
                          <a:ea typeface="Cambria Math" panose="02040503050406030204" pitchFamily="18" charset="0"/>
                        </a:rPr>
                        <m:t>max</m:t>
                      </m:r>
                      <m:r>
                        <a:rPr lang="en-US" altLang="zh-CN" sz="2000" b="0" i="1" smtClean="0">
                          <a:latin typeface="Cambria Math" panose="02040503050406030204" pitchFamily="18" charset="0"/>
                          <a:ea typeface="Cambria Math" panose="02040503050406030204" pitchFamily="18" charset="0"/>
                        </a:rPr>
                        <m:t>⁡{</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𝑆</m:t>
                          </m:r>
                        </m:e>
                        <m:sub>
                          <m:r>
                            <a:rPr lang="en-US" altLang="zh-CN" sz="2000" b="0" i="1" smtClean="0">
                              <a:latin typeface="Cambria Math" panose="02040503050406030204" pitchFamily="18" charset="0"/>
                              <a:ea typeface="Cambria Math" panose="02040503050406030204" pitchFamily="18" charset="0"/>
                            </a:rPr>
                            <m:t>𝑖</m:t>
                          </m:r>
                        </m:sub>
                      </m:sSub>
                      <m:r>
                        <a:rPr lang="en-US" altLang="zh-CN" sz="2000" b="0" i="1" smtClean="0">
                          <a:latin typeface="Cambria Math" panose="02040503050406030204" pitchFamily="18" charset="0"/>
                          <a:ea typeface="Cambria Math" panose="02040503050406030204" pitchFamily="18" charset="0"/>
                        </a:rPr>
                        <m:t>: </m:t>
                      </m:r>
                      <m:sSub>
                        <m:sSubPr>
                          <m:ctrlPr>
                            <a:rPr lang="en-US" altLang="zh-CN" sz="2000" b="0" i="1" smtClean="0">
                              <a:latin typeface="Cambria Math" panose="02040503050406030204" pitchFamily="18" charset="0"/>
                              <a:ea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𝐷</m:t>
                          </m:r>
                        </m:e>
                        <m:sub>
                          <m:r>
                            <a:rPr lang="en-US" altLang="zh-CN" sz="2000" b="0" i="1" smtClean="0">
                              <a:latin typeface="Cambria Math" panose="02040503050406030204" pitchFamily="18" charset="0"/>
                              <a:ea typeface="Cambria Math" panose="02040503050406030204" pitchFamily="18" charset="0"/>
                            </a:rPr>
                            <m:t>𝑖</m:t>
                          </m:r>
                        </m:sub>
                      </m:sSub>
                      <m:r>
                        <a:rPr lang="en-US" altLang="zh-CN" sz="2000" b="0" i="1" smtClean="0">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𝑡</m:t>
                      </m:r>
                      <m:r>
                        <a:rPr lang="en-US" altLang="zh-CN" sz="2000" b="0" i="1" smtClean="0">
                          <a:latin typeface="Cambria Math" panose="02040503050406030204" pitchFamily="18" charset="0"/>
                          <a:ea typeface="Cambria Math" panose="02040503050406030204" pitchFamily="18" charset="0"/>
                        </a:rPr>
                        <m:t>}</m:t>
                      </m:r>
                    </m:oMath>
                  </m:oMathPara>
                </a14:m>
                <a:endParaRPr lang="en-US" altLang="zh-CN" sz="2000" dirty="0">
                  <a:latin typeface="Arial" panose="020B0604020202020204" pitchFamily="34" charset="0"/>
                  <a:cs typeface="Arial" panose="020B0604020202020204" pitchFamily="34" charset="0"/>
                </a:endParaRPr>
              </a:p>
            </p:txBody>
          </p:sp>
        </mc:Choice>
        <mc:Fallback xmlns="">
          <p:sp>
            <p:nvSpPr>
              <p:cNvPr id="11" name="矩形 10">
                <a:extLst>
                  <a:ext uri="{FF2B5EF4-FFF2-40B4-BE49-F238E27FC236}">
                    <a16:creationId xmlns:a16="http://schemas.microsoft.com/office/drawing/2014/main" id="{818445A8-3A2D-4C40-9CE3-A93D61AE759B}"/>
                  </a:ext>
                </a:extLst>
              </p:cNvPr>
              <p:cNvSpPr>
                <a:spLocks noRot="1" noChangeAspect="1" noMove="1" noResize="1" noEditPoints="1" noAdjustHandles="1" noChangeArrowheads="1" noChangeShapeType="1" noTextEdit="1"/>
              </p:cNvSpPr>
              <p:nvPr/>
            </p:nvSpPr>
            <p:spPr>
              <a:xfrm>
                <a:off x="211873" y="1738399"/>
                <a:ext cx="11632796" cy="1569660"/>
              </a:xfrm>
              <a:prstGeom prst="rect">
                <a:avLst/>
              </a:prstGeom>
              <a:blipFill>
                <a:blip r:embed="rId3"/>
                <a:stretch>
                  <a:fillRect l="-472" t="-388" r="-419"/>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B4D4FDAA-4132-4197-A2B2-BE60BF7ED43A}"/>
              </a:ext>
            </a:extLst>
          </p:cNvPr>
          <p:cNvSpPr txBox="1"/>
          <p:nvPr/>
        </p:nvSpPr>
        <p:spPr>
          <a:xfrm>
            <a:off x="211873" y="1070900"/>
            <a:ext cx="5256567" cy="523220"/>
          </a:xfrm>
          <a:prstGeom prst="rect">
            <a:avLst/>
          </a:prstGeom>
          <a:noFill/>
          <a:ln>
            <a:noFill/>
          </a:ln>
        </p:spPr>
        <p:txBody>
          <a:bodyPr wrap="none">
            <a:spAutoFit/>
          </a:bodyPr>
          <a:lstStyle>
            <a:defPPr>
              <a:defRPr lang="zh-CN"/>
            </a:defPPr>
            <a:lvl1pPr marL="0" marR="0" lvl="0" indent="0" defTabSz="914400" eaLnBrk="1" latinLnBrk="0" hangingPunct="1">
              <a:lnSpc>
                <a:spcPct val="100000"/>
              </a:lnSpc>
              <a:buClrTx/>
              <a:buSzTx/>
              <a:buNone/>
              <a:tabLst/>
              <a:defRPr kumimoji="0" sz="2000" b="1" i="0" u="none" strike="noStrike" cap="none" spc="0" normalizeH="0" baseline="0">
                <a:ln>
                  <a:noFill/>
                </a:ln>
                <a:solidFill>
                  <a:srgbClr val="000000"/>
                </a:solidFill>
                <a:effectLst/>
                <a:uLnTx/>
                <a:uFillTx/>
                <a:cs typeface="Arial" panose="020B0604020202020204" pitchFamily="34" charset="0"/>
              </a:defRPr>
            </a:lvl1pPr>
          </a:lstStyle>
          <a:p>
            <a:r>
              <a:rPr lang="en-US" altLang="zh-CN" sz="2800" dirty="0">
                <a:solidFill>
                  <a:srgbClr val="035F78"/>
                </a:solidFill>
                <a:latin typeface="Arial" panose="020B0604020202020204" pitchFamily="34" charset="0"/>
              </a:rPr>
              <a:t>Age of Information: Definition</a:t>
            </a:r>
          </a:p>
        </p:txBody>
      </p:sp>
      <p:pic>
        <p:nvPicPr>
          <p:cNvPr id="5" name="图片 4">
            <a:extLst>
              <a:ext uri="{FF2B5EF4-FFF2-40B4-BE49-F238E27FC236}">
                <a16:creationId xmlns:a16="http://schemas.microsoft.com/office/drawing/2014/main" id="{8B3C86D7-CA35-4015-8F88-646FC2F802CB}"/>
              </a:ext>
            </a:extLst>
          </p:cNvPr>
          <p:cNvPicPr>
            <a:picLocks noChangeAspect="1"/>
          </p:cNvPicPr>
          <p:nvPr/>
        </p:nvPicPr>
        <p:blipFill>
          <a:blip r:embed="rId4"/>
          <a:stretch>
            <a:fillRect/>
          </a:stretch>
        </p:blipFill>
        <p:spPr>
          <a:xfrm>
            <a:off x="6028271" y="3464635"/>
            <a:ext cx="5293445" cy="3007639"/>
          </a:xfrm>
          <a:prstGeom prst="rect">
            <a:avLst/>
          </a:prstGeom>
        </p:spPr>
      </p:pic>
      <p:sp>
        <p:nvSpPr>
          <p:cNvPr id="19" name="文本框 18">
            <a:extLst>
              <a:ext uri="{FF2B5EF4-FFF2-40B4-BE49-F238E27FC236}">
                <a16:creationId xmlns:a16="http://schemas.microsoft.com/office/drawing/2014/main" id="{06192D72-92DD-485F-AB6F-6B97546B0A73}"/>
              </a:ext>
            </a:extLst>
          </p:cNvPr>
          <p:cNvSpPr txBox="1"/>
          <p:nvPr/>
        </p:nvSpPr>
        <p:spPr>
          <a:xfrm>
            <a:off x="7651642" y="6488668"/>
            <a:ext cx="6093994" cy="369332"/>
          </a:xfrm>
          <a:prstGeom prst="rect">
            <a:avLst/>
          </a:prstGeom>
          <a:noFill/>
        </p:spPr>
        <p:txBody>
          <a:bodyPr wrap="square">
            <a:spAutoFit/>
          </a:bodyPr>
          <a:lstStyle/>
          <a:p>
            <a:r>
              <a:rPr lang="en-US" altLang="zh-CN" sz="1800" b="0" i="0" u="none" strike="noStrike" baseline="0" dirty="0">
                <a:latin typeface="Arial" panose="020B0604020202020204" pitchFamily="34" charset="0"/>
                <a:cs typeface="Arial" panose="020B0604020202020204" pitchFamily="34" charset="0"/>
              </a:rPr>
              <a:t>Evolutions of </a:t>
            </a:r>
            <a:r>
              <a:rPr lang="en-US" altLang="zh-CN" sz="1800" b="0" i="0" u="none" strike="noStrike" baseline="0" dirty="0" err="1">
                <a:latin typeface="Arial" panose="020B0604020202020204" pitchFamily="34" charset="0"/>
                <a:cs typeface="Arial" panose="020B0604020202020204" pitchFamily="34" charset="0"/>
              </a:rPr>
              <a:t>AoI</a:t>
            </a:r>
            <a:r>
              <a:rPr lang="en-US" altLang="zh-CN" sz="1800" b="0" i="0" u="none" strike="noStrike" baseline="0" dirty="0">
                <a:latin typeface="Arial" panose="020B0604020202020204" pitchFamily="34" charset="0"/>
                <a:cs typeface="Arial" panose="020B0604020202020204" pitchFamily="34" charset="0"/>
              </a:rPr>
              <a:t> function.</a:t>
            </a:r>
            <a:endParaRPr lang="zh-CN" altLang="en-US" dirty="0">
              <a:latin typeface="Arial" panose="020B0604020202020204" pitchFamily="34" charset="0"/>
              <a:cs typeface="Arial" panose="020B0604020202020204" pitchFamily="34" charset="0"/>
            </a:endParaRPr>
          </a:p>
        </p:txBody>
      </p:sp>
      <p:pic>
        <p:nvPicPr>
          <p:cNvPr id="20" name="图片 19">
            <a:extLst>
              <a:ext uri="{FF2B5EF4-FFF2-40B4-BE49-F238E27FC236}">
                <a16:creationId xmlns:a16="http://schemas.microsoft.com/office/drawing/2014/main" id="{5AE8F9A3-833B-4E00-B993-187FD047EFAA}"/>
              </a:ext>
            </a:extLst>
          </p:cNvPr>
          <p:cNvPicPr>
            <a:picLocks noChangeAspect="1"/>
          </p:cNvPicPr>
          <p:nvPr/>
        </p:nvPicPr>
        <p:blipFill>
          <a:blip r:embed="rId5"/>
          <a:stretch>
            <a:fillRect/>
          </a:stretch>
        </p:blipFill>
        <p:spPr>
          <a:xfrm>
            <a:off x="1655936" y="3926061"/>
            <a:ext cx="2944046" cy="558996"/>
          </a:xfrm>
          <a:prstGeom prst="rect">
            <a:avLst/>
          </a:prstGeom>
          <a:ln>
            <a:solidFill>
              <a:srgbClr val="FF0000"/>
            </a:solidFill>
          </a:ln>
        </p:spPr>
      </p:pic>
      <p:pic>
        <p:nvPicPr>
          <p:cNvPr id="21" name="图片 20">
            <a:extLst>
              <a:ext uri="{FF2B5EF4-FFF2-40B4-BE49-F238E27FC236}">
                <a16:creationId xmlns:a16="http://schemas.microsoft.com/office/drawing/2014/main" id="{812BF520-A28A-4CA0-809E-F39A43C00C51}"/>
              </a:ext>
            </a:extLst>
          </p:cNvPr>
          <p:cNvPicPr>
            <a:picLocks noChangeAspect="1"/>
          </p:cNvPicPr>
          <p:nvPr/>
        </p:nvPicPr>
        <p:blipFill>
          <a:blip r:embed="rId6"/>
          <a:stretch>
            <a:fillRect/>
          </a:stretch>
        </p:blipFill>
        <p:spPr>
          <a:xfrm>
            <a:off x="853666" y="4798210"/>
            <a:ext cx="4788616" cy="484631"/>
          </a:xfrm>
          <a:prstGeom prst="rect">
            <a:avLst/>
          </a:prstGeom>
          <a:ln>
            <a:solidFill>
              <a:srgbClr val="FF0000"/>
            </a:solidFill>
          </a:ln>
        </p:spPr>
      </p:pic>
      <p:pic>
        <p:nvPicPr>
          <p:cNvPr id="22" name="图片 21">
            <a:extLst>
              <a:ext uri="{FF2B5EF4-FFF2-40B4-BE49-F238E27FC236}">
                <a16:creationId xmlns:a16="http://schemas.microsoft.com/office/drawing/2014/main" id="{1E12E7DD-1A88-4F6B-BE52-C2494D2128E0}"/>
              </a:ext>
            </a:extLst>
          </p:cNvPr>
          <p:cNvPicPr>
            <a:picLocks noChangeAspect="1"/>
          </p:cNvPicPr>
          <p:nvPr/>
        </p:nvPicPr>
        <p:blipFill>
          <a:blip r:embed="rId7"/>
          <a:stretch>
            <a:fillRect/>
          </a:stretch>
        </p:blipFill>
        <p:spPr>
          <a:xfrm>
            <a:off x="2143074" y="5672839"/>
            <a:ext cx="2209800" cy="809625"/>
          </a:xfrm>
          <a:prstGeom prst="rect">
            <a:avLst/>
          </a:prstGeom>
          <a:ln>
            <a:solidFill>
              <a:srgbClr val="FF0000"/>
            </a:solidFill>
          </a:ln>
        </p:spPr>
      </p:pic>
    </p:spTree>
    <p:extLst>
      <p:ext uri="{BB962C8B-B14F-4D97-AF65-F5344CB8AC3E}">
        <p14:creationId xmlns:p14="http://schemas.microsoft.com/office/powerpoint/2010/main" val="2743110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63</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88930" y="944261"/>
            <a:ext cx="11354763"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Performance Evaluation of Average </a:t>
            </a:r>
            <a:r>
              <a:rPr lang="en-US" altLang="zh-CN" sz="2800" b="1" dirty="0" err="1">
                <a:solidFill>
                  <a:srgbClr val="035F78"/>
                </a:solidFill>
                <a:latin typeface="Arial" panose="020B0604020202020204" pitchFamily="34" charset="0"/>
                <a:cs typeface="Arial" panose="020B0604020202020204" pitchFamily="34" charset="0"/>
              </a:rPr>
              <a:t>AoI</a:t>
            </a:r>
            <a:endParaRPr lang="en-US" altLang="zh-CN" sz="2800" b="1" dirty="0">
              <a:solidFill>
                <a:srgbClr val="035F78"/>
              </a:solidFill>
              <a:latin typeface="Arial" panose="020B0604020202020204" pitchFamily="34" charset="0"/>
              <a:cs typeface="Arial" panose="020B0604020202020204" pitchFamily="34" charset="0"/>
            </a:endParaRPr>
          </a:p>
        </p:txBody>
      </p:sp>
      <p:pic>
        <p:nvPicPr>
          <p:cNvPr id="17" name="图片 16">
            <a:extLst>
              <a:ext uri="{FF2B5EF4-FFF2-40B4-BE49-F238E27FC236}">
                <a16:creationId xmlns:a16="http://schemas.microsoft.com/office/drawing/2014/main" id="{C811900E-AAFA-45E3-BD2E-38AF3CACC29E}"/>
              </a:ext>
            </a:extLst>
          </p:cNvPr>
          <p:cNvPicPr>
            <a:picLocks noChangeAspect="1"/>
          </p:cNvPicPr>
          <p:nvPr/>
        </p:nvPicPr>
        <p:blipFill>
          <a:blip r:embed="rId3"/>
          <a:stretch>
            <a:fillRect/>
          </a:stretch>
        </p:blipFill>
        <p:spPr>
          <a:xfrm>
            <a:off x="7740484" y="2012178"/>
            <a:ext cx="1381125" cy="561975"/>
          </a:xfrm>
          <a:prstGeom prst="rect">
            <a:avLst/>
          </a:prstGeom>
          <a:ln>
            <a:solidFill>
              <a:srgbClr val="FF0000"/>
            </a:solidFill>
          </a:ln>
        </p:spPr>
      </p:pic>
      <p:pic>
        <p:nvPicPr>
          <p:cNvPr id="18" name="图片 17">
            <a:extLst>
              <a:ext uri="{FF2B5EF4-FFF2-40B4-BE49-F238E27FC236}">
                <a16:creationId xmlns:a16="http://schemas.microsoft.com/office/drawing/2014/main" id="{0394BD21-4C4F-4AEE-8CC8-2EA08A66356F}"/>
              </a:ext>
            </a:extLst>
          </p:cNvPr>
          <p:cNvPicPr>
            <a:picLocks noChangeAspect="1"/>
          </p:cNvPicPr>
          <p:nvPr/>
        </p:nvPicPr>
        <p:blipFill>
          <a:blip r:embed="rId4"/>
          <a:stretch>
            <a:fillRect/>
          </a:stretch>
        </p:blipFill>
        <p:spPr>
          <a:xfrm>
            <a:off x="9524733" y="2057228"/>
            <a:ext cx="1695450" cy="542925"/>
          </a:xfrm>
          <a:prstGeom prst="rect">
            <a:avLst/>
          </a:prstGeom>
          <a:ln>
            <a:solidFill>
              <a:srgbClr val="FF0000"/>
            </a:solidFill>
          </a:ln>
        </p:spPr>
      </p:pic>
      <p:sp>
        <p:nvSpPr>
          <p:cNvPr id="19" name="文本框 18">
            <a:extLst>
              <a:ext uri="{FF2B5EF4-FFF2-40B4-BE49-F238E27FC236}">
                <a16:creationId xmlns:a16="http://schemas.microsoft.com/office/drawing/2014/main" id="{EAB99CCC-832F-4954-8170-95935AADF5F1}"/>
              </a:ext>
            </a:extLst>
          </p:cNvPr>
          <p:cNvSpPr txBox="1"/>
          <p:nvPr/>
        </p:nvSpPr>
        <p:spPr>
          <a:xfrm>
            <a:off x="447561" y="2011537"/>
            <a:ext cx="6420077" cy="646331"/>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The waiting time  </a:t>
            </a:r>
            <a:r>
              <a:rPr lang="zh-CN" altLang="en-US" dirty="0">
                <a:latin typeface="Arial" panose="020B0604020202020204" pitchFamily="34" charset="0"/>
                <a:cs typeface="Arial" panose="020B0604020202020204" pitchFamily="34" charset="0"/>
              </a:rPr>
              <a:t>      follows a </a:t>
            </a:r>
            <a:r>
              <a:rPr lang="zh-CN" altLang="en-US" b="1" dirty="0">
                <a:latin typeface="Arial" panose="020B0604020202020204" pitchFamily="34" charset="0"/>
                <a:cs typeface="Arial" panose="020B0604020202020204" pitchFamily="34" charset="0"/>
              </a:rPr>
              <a:t>geometric distribution </a:t>
            </a:r>
            <a:r>
              <a:rPr lang="zh-CN" altLang="en-US" dirty="0">
                <a:latin typeface="Arial" panose="020B0604020202020204" pitchFamily="34" charset="0"/>
                <a:cs typeface="Arial" panose="020B0604020202020204" pitchFamily="34" charset="0"/>
              </a:rPr>
              <a:t>with probability </a:t>
            </a:r>
          </a:p>
        </p:txBody>
      </p:sp>
      <p:pic>
        <p:nvPicPr>
          <p:cNvPr id="20" name="图片 19">
            <a:extLst>
              <a:ext uri="{FF2B5EF4-FFF2-40B4-BE49-F238E27FC236}">
                <a16:creationId xmlns:a16="http://schemas.microsoft.com/office/drawing/2014/main" id="{C9316FE2-3F13-4474-AAF8-3BBA6EC7AB4D}"/>
              </a:ext>
            </a:extLst>
          </p:cNvPr>
          <p:cNvPicPr>
            <a:picLocks noChangeAspect="1"/>
          </p:cNvPicPr>
          <p:nvPr/>
        </p:nvPicPr>
        <p:blipFill>
          <a:blip r:embed="rId5"/>
          <a:stretch>
            <a:fillRect/>
          </a:stretch>
        </p:blipFill>
        <p:spPr>
          <a:xfrm>
            <a:off x="2226536" y="2009915"/>
            <a:ext cx="396485" cy="328516"/>
          </a:xfrm>
          <a:prstGeom prst="rect">
            <a:avLst/>
          </a:prstGeom>
        </p:spPr>
      </p:pic>
      <p:pic>
        <p:nvPicPr>
          <p:cNvPr id="21" name="图片 20">
            <a:extLst>
              <a:ext uri="{FF2B5EF4-FFF2-40B4-BE49-F238E27FC236}">
                <a16:creationId xmlns:a16="http://schemas.microsoft.com/office/drawing/2014/main" id="{4B99939B-F9B5-450E-B475-764390DFC9AD}"/>
              </a:ext>
            </a:extLst>
          </p:cNvPr>
          <p:cNvPicPr>
            <a:picLocks noChangeAspect="1"/>
          </p:cNvPicPr>
          <p:nvPr/>
        </p:nvPicPr>
        <p:blipFill>
          <a:blip r:embed="rId6"/>
          <a:stretch>
            <a:fillRect/>
          </a:stretch>
        </p:blipFill>
        <p:spPr>
          <a:xfrm>
            <a:off x="6615610" y="2009915"/>
            <a:ext cx="504056" cy="378042"/>
          </a:xfrm>
          <a:prstGeom prst="rect">
            <a:avLst/>
          </a:prstGeom>
        </p:spPr>
      </p:pic>
      <p:sp>
        <p:nvSpPr>
          <p:cNvPr id="22" name="文本框 21">
            <a:extLst>
              <a:ext uri="{FF2B5EF4-FFF2-40B4-BE49-F238E27FC236}">
                <a16:creationId xmlns:a16="http://schemas.microsoft.com/office/drawing/2014/main" id="{5368BF68-5478-43B0-A264-47021020D410}"/>
              </a:ext>
            </a:extLst>
          </p:cNvPr>
          <p:cNvSpPr txBox="1"/>
          <p:nvPr/>
        </p:nvSpPr>
        <p:spPr>
          <a:xfrm>
            <a:off x="418618" y="2901771"/>
            <a:ext cx="11354764" cy="2031325"/>
          </a:xfrm>
          <a:prstGeom prst="rect">
            <a:avLst/>
          </a:prstGeom>
          <a:noFill/>
          <a:ln w="19050">
            <a:solidFill>
              <a:schemeClr val="accent1">
                <a:lumMod val="60000"/>
                <a:lumOff val="40000"/>
              </a:schemeClr>
            </a:solidFill>
          </a:ln>
        </p:spPr>
        <p:txBody>
          <a:bodyPr wrap="square">
            <a:spAutoFit/>
          </a:bodyPr>
          <a:lstStyle/>
          <a:p>
            <a:pPr algn="just"/>
            <a:r>
              <a:rPr lang="en-US" altLang="zh-CN" b="1" dirty="0">
                <a:solidFill>
                  <a:srgbClr val="FF0000"/>
                </a:solidFill>
                <a:latin typeface="Arial" panose="020B0604020202020204" pitchFamily="34" charset="0"/>
                <a:cs typeface="Arial" panose="020B0604020202020204" pitchFamily="34" charset="0"/>
              </a:rPr>
              <a:t>To further study status update packet management, we subsequently investigate two different cases. </a:t>
            </a:r>
          </a:p>
          <a:p>
            <a:pPr algn="just"/>
            <a:endParaRPr lang="en-US" altLang="zh-CN" b="1" dirty="0">
              <a:solidFill>
                <a:srgbClr val="FF0000"/>
              </a:solidFill>
              <a:latin typeface="Arial" panose="020B0604020202020204" pitchFamily="34" charset="0"/>
              <a:cs typeface="Arial" panose="020B0604020202020204" pitchFamily="34" charset="0"/>
            </a:endParaRPr>
          </a:p>
          <a:p>
            <a:pPr algn="just"/>
            <a:r>
              <a:rPr lang="en-US" altLang="zh-CN" b="1" dirty="0">
                <a:solidFill>
                  <a:srgbClr val="FF0000"/>
                </a:solidFill>
                <a:latin typeface="Arial" panose="020B0604020202020204" pitchFamily="34" charset="0"/>
                <a:cs typeface="Arial" panose="020B0604020202020204" pitchFamily="34" charset="0"/>
              </a:rPr>
              <a:t>Case I : </a:t>
            </a:r>
            <a:r>
              <a:rPr lang="zh-CN" altLang="en-US" dirty="0">
                <a:latin typeface="Arial" panose="020B0604020202020204" pitchFamily="34" charset="0"/>
                <a:cs typeface="Arial" panose="020B0604020202020204" pitchFamily="34" charset="0"/>
              </a:rPr>
              <a:t>The first generated update from wearable IoT device is decoded successfully at the small cell BS until being discarded. </a:t>
            </a:r>
            <a:endParaRPr lang="en-US" altLang="zh-CN" dirty="0">
              <a:latin typeface="Arial" panose="020B0604020202020204" pitchFamily="34" charset="0"/>
              <a:cs typeface="Arial" panose="020B0604020202020204" pitchFamily="34" charset="0"/>
            </a:endParaRPr>
          </a:p>
          <a:p>
            <a:pPr algn="just"/>
            <a:endParaRPr lang="en-US" altLang="zh-CN" dirty="0">
              <a:latin typeface="Arial" panose="020B0604020202020204" pitchFamily="34" charset="0"/>
              <a:cs typeface="Arial" panose="020B0604020202020204" pitchFamily="34" charset="0"/>
            </a:endParaRPr>
          </a:p>
          <a:p>
            <a:pPr algn="just"/>
            <a:r>
              <a:rPr lang="en-US" altLang="zh-CN" b="1" dirty="0">
                <a:solidFill>
                  <a:srgbClr val="FF0000"/>
                </a:solidFill>
                <a:latin typeface="Arial" panose="020B0604020202020204" pitchFamily="34" charset="0"/>
                <a:cs typeface="Arial" panose="020B0604020202020204" pitchFamily="34" charset="0"/>
              </a:rPr>
              <a:t>Case II: </a:t>
            </a:r>
            <a:r>
              <a:rPr lang="en-US" altLang="zh-CN" dirty="0">
                <a:latin typeface="Arial" panose="020B0604020202020204" pitchFamily="34" charset="0"/>
                <a:cs typeface="Arial" panose="020B0604020202020204" pitchFamily="34" charset="0"/>
              </a:rPr>
              <a:t>A new status update is generated at the wearable IoT device, while the small cell BS is currently serving a status update, which discards the status update and waits for a new status update.</a:t>
            </a:r>
            <a:endParaRPr lang="zh-CN" altLang="en-US" dirty="0">
              <a:latin typeface="Arial" panose="020B0604020202020204" pitchFamily="34" charset="0"/>
              <a:cs typeface="Arial" panose="020B0604020202020204" pitchFamily="34" charset="0"/>
            </a:endParaRPr>
          </a:p>
        </p:txBody>
      </p:sp>
      <p:sp>
        <p:nvSpPr>
          <p:cNvPr id="26" name="文本框 25">
            <a:extLst>
              <a:ext uri="{FF2B5EF4-FFF2-40B4-BE49-F238E27FC236}">
                <a16:creationId xmlns:a16="http://schemas.microsoft.com/office/drawing/2014/main" id="{FD45C20D-3BDB-40D5-A54A-69200749FBEF}"/>
              </a:ext>
            </a:extLst>
          </p:cNvPr>
          <p:cNvSpPr txBox="1"/>
          <p:nvPr/>
        </p:nvSpPr>
        <p:spPr>
          <a:xfrm>
            <a:off x="3454825" y="5677166"/>
            <a:ext cx="887094" cy="369332"/>
          </a:xfrm>
          <a:prstGeom prst="rect">
            <a:avLst/>
          </a:prstGeom>
          <a:noFill/>
        </p:spPr>
        <p:txBody>
          <a:bodyPr wrap="square">
            <a:spAutoFit/>
          </a:bodyPr>
          <a:lstStyle/>
          <a:p>
            <a:r>
              <a:rPr lang="en-US" altLang="zh-CN" b="1" dirty="0">
                <a:solidFill>
                  <a:srgbClr val="FF0000"/>
                </a:solidFill>
                <a:latin typeface="Arial" panose="020B0604020202020204" pitchFamily="34" charset="0"/>
                <a:cs typeface="Arial" panose="020B0604020202020204" pitchFamily="34" charset="0"/>
              </a:rPr>
              <a:t>Case I </a:t>
            </a:r>
            <a:endParaRPr lang="zh-CN" altLang="en-US" dirty="0">
              <a:latin typeface="Arial" panose="020B0604020202020204" pitchFamily="34" charset="0"/>
              <a:cs typeface="Arial" panose="020B0604020202020204" pitchFamily="34" charset="0"/>
            </a:endParaRPr>
          </a:p>
        </p:txBody>
      </p:sp>
      <p:sp>
        <p:nvSpPr>
          <p:cNvPr id="27" name="文本框 26">
            <a:extLst>
              <a:ext uri="{FF2B5EF4-FFF2-40B4-BE49-F238E27FC236}">
                <a16:creationId xmlns:a16="http://schemas.microsoft.com/office/drawing/2014/main" id="{06EB2812-B614-4BBA-B1B0-6E330BC6886B}"/>
              </a:ext>
            </a:extLst>
          </p:cNvPr>
          <p:cNvSpPr txBox="1"/>
          <p:nvPr/>
        </p:nvSpPr>
        <p:spPr>
          <a:xfrm>
            <a:off x="7206170" y="5666821"/>
            <a:ext cx="978906" cy="369332"/>
          </a:xfrm>
          <a:prstGeom prst="rect">
            <a:avLst/>
          </a:prstGeom>
          <a:noFill/>
        </p:spPr>
        <p:txBody>
          <a:bodyPr wrap="square">
            <a:spAutoFit/>
          </a:bodyPr>
          <a:lstStyle/>
          <a:p>
            <a:r>
              <a:rPr lang="en-US" altLang="zh-CN" b="1" dirty="0">
                <a:solidFill>
                  <a:srgbClr val="FF0000"/>
                </a:solidFill>
                <a:latin typeface="Arial" panose="020B0604020202020204" pitchFamily="34" charset="0"/>
                <a:cs typeface="Arial" panose="020B0604020202020204" pitchFamily="34" charset="0"/>
              </a:rPr>
              <a:t>Case II </a:t>
            </a:r>
            <a:endParaRPr lang="zh-CN" altLang="en-US"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6737FA47-A764-4561-9CF0-7D0397607BD8}"/>
              </a:ext>
            </a:extLst>
          </p:cNvPr>
          <p:cNvPicPr>
            <a:picLocks noChangeAspect="1"/>
          </p:cNvPicPr>
          <p:nvPr/>
        </p:nvPicPr>
        <p:blipFill>
          <a:blip r:embed="rId7"/>
          <a:stretch>
            <a:fillRect/>
          </a:stretch>
        </p:blipFill>
        <p:spPr>
          <a:xfrm>
            <a:off x="2954318" y="5048292"/>
            <a:ext cx="5972587" cy="565824"/>
          </a:xfrm>
          <a:prstGeom prst="rect">
            <a:avLst/>
          </a:prstGeom>
        </p:spPr>
      </p:pic>
      <p:sp>
        <p:nvSpPr>
          <p:cNvPr id="3" name="矩形 2">
            <a:extLst>
              <a:ext uri="{FF2B5EF4-FFF2-40B4-BE49-F238E27FC236}">
                <a16:creationId xmlns:a16="http://schemas.microsoft.com/office/drawing/2014/main" id="{1B2FD423-3AED-425C-AB75-3EA1A5190211}"/>
              </a:ext>
            </a:extLst>
          </p:cNvPr>
          <p:cNvSpPr/>
          <p:nvPr/>
        </p:nvSpPr>
        <p:spPr>
          <a:xfrm>
            <a:off x="4112600" y="5048292"/>
            <a:ext cx="1467852" cy="4956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9" name="矩形 28">
            <a:extLst>
              <a:ext uri="{FF2B5EF4-FFF2-40B4-BE49-F238E27FC236}">
                <a16:creationId xmlns:a16="http://schemas.microsoft.com/office/drawing/2014/main" id="{F64E4745-5EE3-4B3B-BDBB-0EE12E34BA38}"/>
              </a:ext>
            </a:extLst>
          </p:cNvPr>
          <p:cNvSpPr/>
          <p:nvPr/>
        </p:nvSpPr>
        <p:spPr>
          <a:xfrm>
            <a:off x="5784988" y="5048292"/>
            <a:ext cx="3141917" cy="4956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pic>
        <p:nvPicPr>
          <p:cNvPr id="8" name="图片 7">
            <a:extLst>
              <a:ext uri="{FF2B5EF4-FFF2-40B4-BE49-F238E27FC236}">
                <a16:creationId xmlns:a16="http://schemas.microsoft.com/office/drawing/2014/main" id="{7F908902-6655-46A5-9D50-6774E9198261}"/>
              </a:ext>
            </a:extLst>
          </p:cNvPr>
          <p:cNvPicPr>
            <a:picLocks noChangeAspect="1"/>
          </p:cNvPicPr>
          <p:nvPr/>
        </p:nvPicPr>
        <p:blipFill>
          <a:blip r:embed="rId8"/>
          <a:stretch>
            <a:fillRect/>
          </a:stretch>
        </p:blipFill>
        <p:spPr>
          <a:xfrm>
            <a:off x="1494942" y="6217352"/>
            <a:ext cx="8846017" cy="495682"/>
          </a:xfrm>
          <a:prstGeom prst="rect">
            <a:avLst/>
          </a:prstGeom>
        </p:spPr>
      </p:pic>
      <p:sp>
        <p:nvSpPr>
          <p:cNvPr id="30" name="矩形 29">
            <a:extLst>
              <a:ext uri="{FF2B5EF4-FFF2-40B4-BE49-F238E27FC236}">
                <a16:creationId xmlns:a16="http://schemas.microsoft.com/office/drawing/2014/main" id="{F1E1B15E-DD7D-4B23-8953-0CBCBE839404}"/>
              </a:ext>
            </a:extLst>
          </p:cNvPr>
          <p:cNvSpPr/>
          <p:nvPr/>
        </p:nvSpPr>
        <p:spPr>
          <a:xfrm>
            <a:off x="2407502" y="6217352"/>
            <a:ext cx="1332119" cy="4956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1" name="矩形 30">
            <a:extLst>
              <a:ext uri="{FF2B5EF4-FFF2-40B4-BE49-F238E27FC236}">
                <a16:creationId xmlns:a16="http://schemas.microsoft.com/office/drawing/2014/main" id="{4D7F3AB8-756F-4BC4-9B03-FDB132466B11}"/>
              </a:ext>
            </a:extLst>
          </p:cNvPr>
          <p:cNvSpPr/>
          <p:nvPr/>
        </p:nvSpPr>
        <p:spPr>
          <a:xfrm>
            <a:off x="3898372" y="6217351"/>
            <a:ext cx="6442587" cy="4956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文本框 22">
            <a:extLst>
              <a:ext uri="{FF2B5EF4-FFF2-40B4-BE49-F238E27FC236}">
                <a16:creationId xmlns:a16="http://schemas.microsoft.com/office/drawing/2014/main" id="{54744B47-3E97-49B7-8631-69EBE5970300}"/>
              </a:ext>
            </a:extLst>
          </p:cNvPr>
          <p:cNvSpPr txBox="1"/>
          <p:nvPr/>
        </p:nvSpPr>
        <p:spPr>
          <a:xfrm>
            <a:off x="447561" y="1532454"/>
            <a:ext cx="11425075" cy="369332"/>
          </a:xfrm>
          <a:prstGeom prst="rect">
            <a:avLst/>
          </a:prstGeom>
          <a:noFill/>
        </p:spPr>
        <p:txBody>
          <a:bodyPr wrap="square">
            <a:spAutoFit/>
          </a:bodyPr>
          <a:lstStyle/>
          <a:p>
            <a:pPr algn="just"/>
            <a:r>
              <a:rPr kumimoji="1" lang="en-US" altLang="zh-CN" dirty="0">
                <a:solidFill>
                  <a:srgbClr val="FF0000"/>
                </a:solidFill>
                <a:latin typeface="Arial" panose="020B0604020202020204" pitchFamily="34" charset="0"/>
                <a:cs typeface="Arial" panose="020B0604020202020204" pitchFamily="34" charset="0"/>
              </a:rPr>
              <a:t>We first assume that the status updates generated at the wearable IoT device follows a </a:t>
            </a:r>
            <a:r>
              <a:rPr kumimoji="1" lang="en-US" altLang="zh-CN" b="1" dirty="0" err="1">
                <a:solidFill>
                  <a:srgbClr val="FF0000"/>
                </a:solidFill>
                <a:latin typeface="Arial" panose="020B0604020202020204" pitchFamily="34" charset="0"/>
                <a:cs typeface="Arial" panose="020B0604020202020204" pitchFamily="34" charset="0"/>
              </a:rPr>
              <a:t>Possion</a:t>
            </a:r>
            <a:r>
              <a:rPr kumimoji="1" lang="en-US" altLang="zh-CN" b="1" dirty="0">
                <a:solidFill>
                  <a:srgbClr val="FF0000"/>
                </a:solidFill>
                <a:latin typeface="Arial" panose="020B0604020202020204" pitchFamily="34" charset="0"/>
                <a:cs typeface="Arial" panose="020B0604020202020204" pitchFamily="34" charset="0"/>
              </a:rPr>
              <a:t> process</a:t>
            </a:r>
            <a:r>
              <a:rPr kumimoji="1" lang="en-US" altLang="zh-CN" dirty="0">
                <a:solidFill>
                  <a:srgbClr val="FF0000"/>
                </a:solidFill>
                <a:latin typeface="Arial" panose="020B0604020202020204" pitchFamily="34" charset="0"/>
                <a:cs typeface="Arial" panose="020B0604020202020204" pitchFamily="34" charset="0"/>
              </a:rPr>
              <a:t>, </a:t>
            </a:r>
            <a:endParaRPr lang="zh-CN" alt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105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64</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88930" y="944261"/>
            <a:ext cx="11354763"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Performance Evaluation of Average </a:t>
            </a:r>
            <a:r>
              <a:rPr lang="en-US" altLang="zh-CN" sz="2800" b="1" dirty="0" err="1">
                <a:solidFill>
                  <a:srgbClr val="035F78"/>
                </a:solidFill>
                <a:latin typeface="Arial" panose="020B0604020202020204" pitchFamily="34" charset="0"/>
                <a:cs typeface="Arial" panose="020B0604020202020204" pitchFamily="34" charset="0"/>
              </a:rPr>
              <a:t>AoI</a:t>
            </a:r>
            <a:endParaRPr lang="en-US" altLang="zh-CN" sz="2800" b="1" dirty="0">
              <a:solidFill>
                <a:srgbClr val="035F78"/>
              </a:solidFill>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4EDA5CD4-81F0-4943-85FA-41BE89F08F51}"/>
              </a:ext>
            </a:extLst>
          </p:cNvPr>
          <p:cNvSpPr txBox="1"/>
          <p:nvPr/>
        </p:nvSpPr>
        <p:spPr>
          <a:xfrm>
            <a:off x="628100" y="1701056"/>
            <a:ext cx="11354763" cy="369332"/>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With the derived expectations, t</a:t>
            </a:r>
            <a:r>
              <a:rPr lang="zh-CN" altLang="en-US" dirty="0">
                <a:latin typeface="Arial" panose="020B0604020202020204" pitchFamily="34" charset="0"/>
                <a:cs typeface="Arial" panose="020B0604020202020204" pitchFamily="34" charset="0"/>
              </a:rPr>
              <a:t>he expectation of interval can be evaluated as</a:t>
            </a:r>
          </a:p>
        </p:txBody>
      </p:sp>
      <p:sp>
        <p:nvSpPr>
          <p:cNvPr id="32" name="文本框 31">
            <a:extLst>
              <a:ext uri="{FF2B5EF4-FFF2-40B4-BE49-F238E27FC236}">
                <a16:creationId xmlns:a16="http://schemas.microsoft.com/office/drawing/2014/main" id="{763CD00A-CCA4-418C-B0A1-4E8B20EAC095}"/>
              </a:ext>
            </a:extLst>
          </p:cNvPr>
          <p:cNvSpPr txBox="1"/>
          <p:nvPr/>
        </p:nvSpPr>
        <p:spPr>
          <a:xfrm>
            <a:off x="737821" y="4373354"/>
            <a:ext cx="8352928" cy="369332"/>
          </a:xfrm>
          <a:prstGeom prst="rect">
            <a:avLst/>
          </a:prstGeom>
          <a:noFill/>
        </p:spPr>
        <p:txBody>
          <a:bodyPr wrap="square">
            <a:spAutoFit/>
          </a:bodyPr>
          <a:lstStyle/>
          <a:p>
            <a:r>
              <a:rPr lang="en-US" altLang="zh-CN" dirty="0">
                <a:latin typeface="Arial" panose="020B0604020202020204" pitchFamily="34" charset="0"/>
                <a:cs typeface="Arial" panose="020B0604020202020204" pitchFamily="34" charset="0"/>
              </a:rPr>
              <a:t>Finally</a:t>
            </a:r>
            <a:r>
              <a:rPr lang="en-US" altLang="zh-CN" b="1" dirty="0">
                <a:latin typeface="Arial" panose="020B0604020202020204" pitchFamily="34" charset="0"/>
                <a:cs typeface="Arial" panose="020B0604020202020204" pitchFamily="34" charset="0"/>
              </a:rPr>
              <a:t>, </a:t>
            </a:r>
            <a:r>
              <a:rPr lang="en-US" altLang="zh-CN" b="1" dirty="0">
                <a:solidFill>
                  <a:srgbClr val="FF0000"/>
                </a:solidFill>
                <a:latin typeface="Arial" panose="020B0604020202020204" pitchFamily="34" charset="0"/>
                <a:cs typeface="Arial" panose="020B0604020202020204" pitchFamily="34" charset="0"/>
              </a:rPr>
              <a:t>t</a:t>
            </a:r>
            <a:r>
              <a:rPr lang="zh-CN" altLang="en-US" b="1" dirty="0">
                <a:solidFill>
                  <a:srgbClr val="FF0000"/>
                </a:solidFill>
                <a:latin typeface="Arial" panose="020B0604020202020204" pitchFamily="34" charset="0"/>
                <a:cs typeface="Arial" panose="020B0604020202020204" pitchFamily="34" charset="0"/>
              </a:rPr>
              <a:t>he average AoI of the considered system </a:t>
            </a:r>
            <a:r>
              <a:rPr lang="zh-CN" altLang="en-US" dirty="0">
                <a:latin typeface="Arial" panose="020B0604020202020204" pitchFamily="34" charset="0"/>
                <a:cs typeface="Arial" panose="020B0604020202020204" pitchFamily="34" charset="0"/>
              </a:rPr>
              <a:t>can be expressed as</a:t>
            </a:r>
          </a:p>
        </p:txBody>
      </p:sp>
      <p:pic>
        <p:nvPicPr>
          <p:cNvPr id="5" name="图片 4">
            <a:extLst>
              <a:ext uri="{FF2B5EF4-FFF2-40B4-BE49-F238E27FC236}">
                <a16:creationId xmlns:a16="http://schemas.microsoft.com/office/drawing/2014/main" id="{0E3C085D-189D-48EF-8B8E-3143F4479FD0}"/>
              </a:ext>
            </a:extLst>
          </p:cNvPr>
          <p:cNvPicPr>
            <a:picLocks noChangeAspect="1"/>
          </p:cNvPicPr>
          <p:nvPr/>
        </p:nvPicPr>
        <p:blipFill>
          <a:blip r:embed="rId3"/>
          <a:stretch>
            <a:fillRect/>
          </a:stretch>
        </p:blipFill>
        <p:spPr>
          <a:xfrm>
            <a:off x="6422771" y="2303963"/>
            <a:ext cx="2712780" cy="527826"/>
          </a:xfrm>
          <a:prstGeom prst="rect">
            <a:avLst/>
          </a:prstGeom>
          <a:ln>
            <a:solidFill>
              <a:srgbClr val="FF0000"/>
            </a:solidFill>
          </a:ln>
        </p:spPr>
      </p:pic>
      <p:pic>
        <p:nvPicPr>
          <p:cNvPr id="10" name="图片 9">
            <a:extLst>
              <a:ext uri="{FF2B5EF4-FFF2-40B4-BE49-F238E27FC236}">
                <a16:creationId xmlns:a16="http://schemas.microsoft.com/office/drawing/2014/main" id="{AF9A8F93-4004-441C-AA56-FF2D15324065}"/>
              </a:ext>
            </a:extLst>
          </p:cNvPr>
          <p:cNvPicPr>
            <a:picLocks noChangeAspect="1"/>
          </p:cNvPicPr>
          <p:nvPr/>
        </p:nvPicPr>
        <p:blipFill>
          <a:blip r:embed="rId4"/>
          <a:stretch>
            <a:fillRect/>
          </a:stretch>
        </p:blipFill>
        <p:spPr>
          <a:xfrm>
            <a:off x="346896" y="4943039"/>
            <a:ext cx="10889150" cy="1677369"/>
          </a:xfrm>
          <a:prstGeom prst="rect">
            <a:avLst/>
          </a:prstGeom>
          <a:ln>
            <a:solidFill>
              <a:srgbClr val="FF0000"/>
            </a:solidFill>
          </a:ln>
        </p:spPr>
      </p:pic>
      <p:pic>
        <p:nvPicPr>
          <p:cNvPr id="12" name="图片 11">
            <a:extLst>
              <a:ext uri="{FF2B5EF4-FFF2-40B4-BE49-F238E27FC236}">
                <a16:creationId xmlns:a16="http://schemas.microsoft.com/office/drawing/2014/main" id="{00A6BB49-5469-4150-8933-44F5A2382B80}"/>
              </a:ext>
            </a:extLst>
          </p:cNvPr>
          <p:cNvPicPr>
            <a:picLocks noChangeAspect="1"/>
          </p:cNvPicPr>
          <p:nvPr/>
        </p:nvPicPr>
        <p:blipFill>
          <a:blip r:embed="rId5"/>
          <a:stretch>
            <a:fillRect/>
          </a:stretch>
        </p:blipFill>
        <p:spPr>
          <a:xfrm>
            <a:off x="1102484" y="2312391"/>
            <a:ext cx="2944046" cy="558996"/>
          </a:xfrm>
          <a:prstGeom prst="rect">
            <a:avLst/>
          </a:prstGeom>
          <a:ln>
            <a:solidFill>
              <a:srgbClr val="FF0000"/>
            </a:solidFill>
          </a:ln>
        </p:spPr>
      </p:pic>
      <p:sp>
        <p:nvSpPr>
          <p:cNvPr id="13" name="箭头: 右 12">
            <a:extLst>
              <a:ext uri="{FF2B5EF4-FFF2-40B4-BE49-F238E27FC236}">
                <a16:creationId xmlns:a16="http://schemas.microsoft.com/office/drawing/2014/main" id="{F9DC4F74-9BC9-4937-8F34-07C24CFBF412}"/>
              </a:ext>
            </a:extLst>
          </p:cNvPr>
          <p:cNvSpPr/>
          <p:nvPr/>
        </p:nvSpPr>
        <p:spPr>
          <a:xfrm>
            <a:off x="4729405" y="234957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3BBEFB0-A3D0-4DFE-B32F-48B78257BEBF}"/>
              </a:ext>
            </a:extLst>
          </p:cNvPr>
          <p:cNvPicPr>
            <a:picLocks noChangeAspect="1"/>
          </p:cNvPicPr>
          <p:nvPr/>
        </p:nvPicPr>
        <p:blipFill>
          <a:blip r:embed="rId6"/>
          <a:stretch>
            <a:fillRect/>
          </a:stretch>
        </p:blipFill>
        <p:spPr>
          <a:xfrm>
            <a:off x="628100" y="3596822"/>
            <a:ext cx="4788616" cy="484631"/>
          </a:xfrm>
          <a:prstGeom prst="rect">
            <a:avLst/>
          </a:prstGeom>
          <a:ln>
            <a:solidFill>
              <a:srgbClr val="FF0000"/>
            </a:solidFill>
          </a:ln>
        </p:spPr>
      </p:pic>
      <p:pic>
        <p:nvPicPr>
          <p:cNvPr id="18" name="图片 17">
            <a:extLst>
              <a:ext uri="{FF2B5EF4-FFF2-40B4-BE49-F238E27FC236}">
                <a16:creationId xmlns:a16="http://schemas.microsoft.com/office/drawing/2014/main" id="{B84A15FA-0A4B-42F0-8689-BCCE1A447C9A}"/>
              </a:ext>
            </a:extLst>
          </p:cNvPr>
          <p:cNvPicPr>
            <a:picLocks noChangeAspect="1"/>
          </p:cNvPicPr>
          <p:nvPr/>
        </p:nvPicPr>
        <p:blipFill>
          <a:blip r:embed="rId7"/>
          <a:stretch>
            <a:fillRect/>
          </a:stretch>
        </p:blipFill>
        <p:spPr>
          <a:xfrm>
            <a:off x="6775286" y="3203709"/>
            <a:ext cx="4286250" cy="1133475"/>
          </a:xfrm>
          <a:prstGeom prst="rect">
            <a:avLst/>
          </a:prstGeom>
          <a:ln>
            <a:solidFill>
              <a:srgbClr val="FF0000"/>
            </a:solidFill>
          </a:ln>
        </p:spPr>
      </p:pic>
      <p:sp>
        <p:nvSpPr>
          <p:cNvPr id="21" name="箭头: 右 20">
            <a:extLst>
              <a:ext uri="{FF2B5EF4-FFF2-40B4-BE49-F238E27FC236}">
                <a16:creationId xmlns:a16="http://schemas.microsoft.com/office/drawing/2014/main" id="{747FFFC4-ABBB-4CC9-B8F3-80A0C319E71E}"/>
              </a:ext>
            </a:extLst>
          </p:cNvPr>
          <p:cNvSpPr/>
          <p:nvPr/>
        </p:nvSpPr>
        <p:spPr>
          <a:xfrm>
            <a:off x="5707813" y="360953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954632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50CC45A-85BA-46C2-AD96-A0613EF66102}"/>
              </a:ext>
            </a:extLst>
          </p:cNvPr>
          <p:cNvPicPr>
            <a:picLocks noChangeAspect="1"/>
          </p:cNvPicPr>
          <p:nvPr/>
        </p:nvPicPr>
        <p:blipFill>
          <a:blip r:embed="rId3"/>
          <a:stretch>
            <a:fillRect/>
          </a:stretch>
        </p:blipFill>
        <p:spPr>
          <a:xfrm>
            <a:off x="85436" y="1620445"/>
            <a:ext cx="6818249" cy="4866751"/>
          </a:xfrm>
          <a:prstGeom prst="rect">
            <a:avLst/>
          </a:prstGeom>
        </p:spPr>
      </p:pic>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65</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D0C7345-79B8-49F6-80AD-EF5871DC2753}"/>
              </a:ext>
            </a:extLst>
          </p:cNvPr>
          <p:cNvSpPr txBox="1"/>
          <p:nvPr/>
        </p:nvSpPr>
        <p:spPr>
          <a:xfrm>
            <a:off x="488930" y="944261"/>
            <a:ext cx="11354763" cy="523220"/>
          </a:xfrm>
          <a:prstGeom prst="rect">
            <a:avLst/>
          </a:prstGeom>
          <a:noFill/>
        </p:spPr>
        <p:txBody>
          <a:bodyPr wrap="square">
            <a:spAutoFit/>
          </a:bodyPr>
          <a:lstStyle/>
          <a:p>
            <a:r>
              <a:rPr lang="en-US" altLang="zh-CN" sz="2800" b="1" dirty="0">
                <a:solidFill>
                  <a:srgbClr val="035F78"/>
                </a:solidFill>
                <a:latin typeface="Arial" panose="020B0604020202020204" pitchFamily="34" charset="0"/>
                <a:cs typeface="Arial" panose="020B0604020202020204" pitchFamily="34" charset="0"/>
              </a:rPr>
              <a:t>Problem Formulation</a:t>
            </a:r>
          </a:p>
        </p:txBody>
      </p:sp>
      <p:sp>
        <p:nvSpPr>
          <p:cNvPr id="14" name="箭头: 右 13">
            <a:extLst>
              <a:ext uri="{FF2B5EF4-FFF2-40B4-BE49-F238E27FC236}">
                <a16:creationId xmlns:a16="http://schemas.microsoft.com/office/drawing/2014/main" id="{AD7BF6D3-3EE1-4A31-A998-EC57E628A5E1}"/>
              </a:ext>
            </a:extLst>
          </p:cNvPr>
          <p:cNvSpPr/>
          <p:nvPr/>
        </p:nvSpPr>
        <p:spPr bwMode="auto">
          <a:xfrm>
            <a:off x="7227229" y="2585652"/>
            <a:ext cx="659544" cy="33520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15" name="文本框 14">
            <a:extLst>
              <a:ext uri="{FF2B5EF4-FFF2-40B4-BE49-F238E27FC236}">
                <a16:creationId xmlns:a16="http://schemas.microsoft.com/office/drawing/2014/main" id="{8A407CE3-29C4-4669-9D7F-097237C0DF39}"/>
              </a:ext>
            </a:extLst>
          </p:cNvPr>
          <p:cNvSpPr txBox="1"/>
          <p:nvPr/>
        </p:nvSpPr>
        <p:spPr>
          <a:xfrm>
            <a:off x="8077369" y="2384696"/>
            <a:ext cx="2554104" cy="646331"/>
          </a:xfrm>
          <a:prstGeom prst="rect">
            <a:avLst/>
          </a:prstGeom>
          <a:noFill/>
          <a:ln>
            <a:solidFill>
              <a:srgbClr val="FF0000"/>
            </a:solidFill>
          </a:ln>
        </p:spPr>
        <p:txBody>
          <a:bodyPr wrap="square">
            <a:spAutoFit/>
          </a:bodyPr>
          <a:lstStyle/>
          <a:p>
            <a:r>
              <a:rPr lang="en-US" altLang="zh-CN" dirty="0">
                <a:latin typeface="Arial" panose="020B0604020202020204" pitchFamily="34" charset="0"/>
                <a:cs typeface="Arial" panose="020B0604020202020204" pitchFamily="34" charset="0"/>
              </a:rPr>
              <a:t>D</a:t>
            </a:r>
            <a:r>
              <a:rPr lang="zh-CN" altLang="en-US" dirty="0">
                <a:latin typeface="Arial" panose="020B0604020202020204" pitchFamily="34" charset="0"/>
                <a:cs typeface="Arial" panose="020B0604020202020204" pitchFamily="34" charset="0"/>
              </a:rPr>
              <a:t>istributionally robust chance constraint</a:t>
            </a:r>
            <a:r>
              <a:rPr lang="en-US" altLang="zh-CN" dirty="0">
                <a:latin typeface="Arial" panose="020B0604020202020204" pitchFamily="34" charset="0"/>
                <a:cs typeface="Arial" panose="020B0604020202020204" pitchFamily="34" charset="0"/>
              </a:rPr>
              <a:t>s.</a:t>
            </a:r>
            <a:endParaRPr lang="zh-CN" altLang="en-US" dirty="0">
              <a:latin typeface="Arial" panose="020B0604020202020204" pitchFamily="34" charset="0"/>
              <a:cs typeface="Arial" panose="020B0604020202020204" pitchFamily="34" charset="0"/>
            </a:endParaRPr>
          </a:p>
        </p:txBody>
      </p:sp>
      <p:pic>
        <p:nvPicPr>
          <p:cNvPr id="17" name="图片 16">
            <a:extLst>
              <a:ext uri="{FF2B5EF4-FFF2-40B4-BE49-F238E27FC236}">
                <a16:creationId xmlns:a16="http://schemas.microsoft.com/office/drawing/2014/main" id="{9F47E986-05B9-4C03-9DA9-AC93766E5428}"/>
              </a:ext>
            </a:extLst>
          </p:cNvPr>
          <p:cNvPicPr>
            <a:picLocks noChangeAspect="1"/>
          </p:cNvPicPr>
          <p:nvPr/>
        </p:nvPicPr>
        <p:blipFill>
          <a:blip r:embed="rId4"/>
          <a:stretch>
            <a:fillRect/>
          </a:stretch>
        </p:blipFill>
        <p:spPr>
          <a:xfrm>
            <a:off x="7320660" y="2154737"/>
            <a:ext cx="472681" cy="383255"/>
          </a:xfrm>
          <a:prstGeom prst="rect">
            <a:avLst/>
          </a:prstGeom>
        </p:spPr>
      </p:pic>
      <p:sp>
        <p:nvSpPr>
          <p:cNvPr id="18" name="箭头: 右 17">
            <a:extLst>
              <a:ext uri="{FF2B5EF4-FFF2-40B4-BE49-F238E27FC236}">
                <a16:creationId xmlns:a16="http://schemas.microsoft.com/office/drawing/2014/main" id="{469445A0-1318-42CD-ADA5-E227DCB5A4C7}"/>
              </a:ext>
            </a:extLst>
          </p:cNvPr>
          <p:cNvSpPr/>
          <p:nvPr/>
        </p:nvSpPr>
        <p:spPr bwMode="auto">
          <a:xfrm>
            <a:off x="3999201" y="4782867"/>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19" name="文本框 18">
            <a:extLst>
              <a:ext uri="{FF2B5EF4-FFF2-40B4-BE49-F238E27FC236}">
                <a16:creationId xmlns:a16="http://schemas.microsoft.com/office/drawing/2014/main" id="{EB95A3C5-F46D-47CE-A73C-B20E9E8753FE}"/>
              </a:ext>
            </a:extLst>
          </p:cNvPr>
          <p:cNvSpPr txBox="1"/>
          <p:nvPr/>
        </p:nvSpPr>
        <p:spPr>
          <a:xfrm>
            <a:off x="5112823" y="5563867"/>
            <a:ext cx="6692334" cy="923330"/>
          </a:xfrm>
          <a:prstGeom prst="rect">
            <a:avLst/>
          </a:prstGeom>
          <a:noFill/>
          <a:ln>
            <a:solidFill>
              <a:srgbClr val="FF0000"/>
            </a:solidFill>
          </a:ln>
        </p:spPr>
        <p:txBody>
          <a:bodyPr wrap="square">
            <a:spAutoFit/>
          </a:bodyPr>
          <a:lstStyle/>
          <a:p>
            <a:r>
              <a:rPr lang="en-US" altLang="zh-CN" dirty="0">
                <a:latin typeface="Arial" panose="020B0604020202020204" pitchFamily="34" charset="0"/>
                <a:cs typeface="Arial" panose="020B0604020202020204" pitchFamily="34" charset="0"/>
              </a:rPr>
              <a:t>T</a:t>
            </a:r>
            <a:r>
              <a:rPr lang="zh-CN" altLang="en-US" dirty="0">
                <a:latin typeface="Arial" panose="020B0604020202020204" pitchFamily="34" charset="0"/>
                <a:cs typeface="Arial" panose="020B0604020202020204" pitchFamily="34" charset="0"/>
              </a:rPr>
              <a:t>he distribution belongs to an uncertainty set with certain known structural properties, i.e. their </a:t>
            </a:r>
            <a:r>
              <a:rPr lang="zh-CN" altLang="en-US" b="1" dirty="0">
                <a:latin typeface="Arial" panose="020B0604020202020204" pitchFamily="34" charset="0"/>
                <a:cs typeface="Arial" panose="020B0604020202020204" pitchFamily="34" charset="0"/>
              </a:rPr>
              <a:t>first and second moments but without knowing the explicit distribution</a:t>
            </a:r>
            <a:r>
              <a:rPr lang="en-US" altLang="zh-CN" b="1" dirty="0">
                <a:latin typeface="Arial" panose="020B0604020202020204" pitchFamily="34" charset="0"/>
                <a:cs typeface="Arial" panose="020B0604020202020204" pitchFamily="34" charset="0"/>
              </a:rPr>
              <a:t>.</a:t>
            </a:r>
            <a:endParaRPr lang="zh-CN" altLang="en-US" b="1" dirty="0">
              <a:latin typeface="Arial" panose="020B0604020202020204" pitchFamily="34" charset="0"/>
              <a:cs typeface="Arial" panose="020B0604020202020204" pitchFamily="34" charset="0"/>
            </a:endParaRPr>
          </a:p>
        </p:txBody>
      </p:sp>
      <p:sp>
        <p:nvSpPr>
          <p:cNvPr id="20" name="箭头: 右 19">
            <a:extLst>
              <a:ext uri="{FF2B5EF4-FFF2-40B4-BE49-F238E27FC236}">
                <a16:creationId xmlns:a16="http://schemas.microsoft.com/office/drawing/2014/main" id="{B6C30166-9DAE-4372-B7B0-D48BF202A002}"/>
              </a:ext>
            </a:extLst>
          </p:cNvPr>
          <p:cNvSpPr/>
          <p:nvPr/>
        </p:nvSpPr>
        <p:spPr bwMode="auto">
          <a:xfrm>
            <a:off x="3982124" y="5175211"/>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21" name="箭头: 右 20">
            <a:extLst>
              <a:ext uri="{FF2B5EF4-FFF2-40B4-BE49-F238E27FC236}">
                <a16:creationId xmlns:a16="http://schemas.microsoft.com/office/drawing/2014/main" id="{1C563690-DA8A-4B15-8661-FEF09EFB32EE}"/>
              </a:ext>
            </a:extLst>
          </p:cNvPr>
          <p:cNvSpPr/>
          <p:nvPr/>
        </p:nvSpPr>
        <p:spPr bwMode="auto">
          <a:xfrm>
            <a:off x="3999201" y="4344373"/>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22" name="文本框 21">
            <a:extLst>
              <a:ext uri="{FF2B5EF4-FFF2-40B4-BE49-F238E27FC236}">
                <a16:creationId xmlns:a16="http://schemas.microsoft.com/office/drawing/2014/main" id="{795FCAAE-F355-4BAC-943A-FB349320820C}"/>
              </a:ext>
            </a:extLst>
          </p:cNvPr>
          <p:cNvSpPr txBox="1"/>
          <p:nvPr/>
        </p:nvSpPr>
        <p:spPr>
          <a:xfrm>
            <a:off x="7886773" y="4252180"/>
            <a:ext cx="1996733" cy="369332"/>
          </a:xfrm>
          <a:prstGeom prst="rect">
            <a:avLst/>
          </a:prstGeom>
          <a:noFill/>
          <a:ln>
            <a:solidFill>
              <a:srgbClr val="FF0000"/>
            </a:solidFill>
          </a:ln>
        </p:spPr>
        <p:txBody>
          <a:bodyPr wrap="square">
            <a:spAutoFit/>
          </a:bodyPr>
          <a:lstStyle/>
          <a:p>
            <a:r>
              <a:rPr lang="en-US" altLang="zh-CN" dirty="0">
                <a:latin typeface="Arial" panose="020B0604020202020204" pitchFamily="34" charset="0"/>
                <a:cs typeface="Arial" panose="020B0604020202020204" pitchFamily="34" charset="0"/>
              </a:rPr>
              <a:t>P</a:t>
            </a:r>
            <a:r>
              <a:rPr lang="zh-CN" altLang="en-US" dirty="0">
                <a:latin typeface="Arial" panose="020B0604020202020204" pitchFamily="34" charset="0"/>
                <a:cs typeface="Arial" panose="020B0604020202020204" pitchFamily="34" charset="0"/>
              </a:rPr>
              <a:t>ower constraint</a:t>
            </a:r>
          </a:p>
        </p:txBody>
      </p:sp>
      <p:sp>
        <p:nvSpPr>
          <p:cNvPr id="23" name="箭头: 右 22">
            <a:extLst>
              <a:ext uri="{FF2B5EF4-FFF2-40B4-BE49-F238E27FC236}">
                <a16:creationId xmlns:a16="http://schemas.microsoft.com/office/drawing/2014/main" id="{8BBAA662-255A-46B1-B3F0-358ABDD5056E}"/>
              </a:ext>
            </a:extLst>
          </p:cNvPr>
          <p:cNvSpPr/>
          <p:nvPr/>
        </p:nvSpPr>
        <p:spPr bwMode="auto">
          <a:xfrm>
            <a:off x="3982124" y="5565078"/>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24" name="文本框 23">
            <a:extLst>
              <a:ext uri="{FF2B5EF4-FFF2-40B4-BE49-F238E27FC236}">
                <a16:creationId xmlns:a16="http://schemas.microsoft.com/office/drawing/2014/main" id="{043BFD0F-2239-4F99-8FF3-CDD9B6F99447}"/>
              </a:ext>
            </a:extLst>
          </p:cNvPr>
          <p:cNvSpPr txBox="1"/>
          <p:nvPr/>
        </p:nvSpPr>
        <p:spPr>
          <a:xfrm>
            <a:off x="5536763" y="4716831"/>
            <a:ext cx="5329833" cy="369332"/>
          </a:xfrm>
          <a:prstGeom prst="rect">
            <a:avLst/>
          </a:prstGeom>
          <a:noFill/>
          <a:ln>
            <a:solidFill>
              <a:srgbClr val="FF0000"/>
            </a:solidFill>
          </a:ln>
        </p:spPr>
        <p:txBody>
          <a:bodyPr wrap="square">
            <a:spAutoFit/>
          </a:bodyPr>
          <a:lstStyle/>
          <a:p>
            <a:r>
              <a:rPr lang="en-US" altLang="zh-CN" dirty="0">
                <a:latin typeface="Arial" panose="020B0604020202020204" pitchFamily="34" charset="0"/>
                <a:cs typeface="Arial" panose="020B0604020202020204" pitchFamily="34" charset="0"/>
              </a:rPr>
              <a:t>O</a:t>
            </a:r>
            <a:r>
              <a:rPr lang="zh-CN" altLang="en-US" dirty="0">
                <a:latin typeface="Arial" panose="020B0604020202020204" pitchFamily="34" charset="0"/>
                <a:cs typeface="Arial" panose="020B0604020202020204" pitchFamily="34" charset="0"/>
              </a:rPr>
              <a:t>utage probability constraint for energy harvesting</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DE4A489B-C21C-4F37-A4A3-C0A6A294A156}"/>
              </a:ext>
            </a:extLst>
          </p:cNvPr>
          <p:cNvSpPr txBox="1"/>
          <p:nvPr/>
        </p:nvSpPr>
        <p:spPr>
          <a:xfrm>
            <a:off x="5536763" y="5140349"/>
            <a:ext cx="5329832" cy="369332"/>
          </a:xfrm>
          <a:prstGeom prst="rect">
            <a:avLst/>
          </a:prstGeom>
          <a:noFill/>
          <a:ln>
            <a:solidFill>
              <a:srgbClr val="FF0000"/>
            </a:solidFill>
          </a:ln>
        </p:spPr>
        <p:txBody>
          <a:bodyPr wrap="square">
            <a:spAutoFit/>
          </a:bodyPr>
          <a:lstStyle/>
          <a:p>
            <a:r>
              <a:rPr lang="en-US" altLang="zh-CN" dirty="0">
                <a:latin typeface="Arial" panose="020B0604020202020204" pitchFamily="34" charset="0"/>
                <a:cs typeface="Arial" panose="020B0604020202020204" pitchFamily="34" charset="0"/>
              </a:rPr>
              <a:t>O</a:t>
            </a:r>
            <a:r>
              <a:rPr lang="zh-CN" altLang="en-US" dirty="0">
                <a:latin typeface="Arial" panose="020B0604020202020204" pitchFamily="34" charset="0"/>
                <a:cs typeface="Arial" panose="020B0604020202020204" pitchFamily="34" charset="0"/>
              </a:rPr>
              <a:t>utage probability constraint for transmission</a:t>
            </a:r>
          </a:p>
        </p:txBody>
      </p:sp>
      <p:sp>
        <p:nvSpPr>
          <p:cNvPr id="26" name="文本框 25">
            <a:extLst>
              <a:ext uri="{FF2B5EF4-FFF2-40B4-BE49-F238E27FC236}">
                <a16:creationId xmlns:a16="http://schemas.microsoft.com/office/drawing/2014/main" id="{B695D298-C014-494F-B664-E8920439C448}"/>
              </a:ext>
            </a:extLst>
          </p:cNvPr>
          <p:cNvSpPr txBox="1"/>
          <p:nvPr/>
        </p:nvSpPr>
        <p:spPr>
          <a:xfrm>
            <a:off x="7233165" y="3878814"/>
            <a:ext cx="3816298" cy="369332"/>
          </a:xfrm>
          <a:prstGeom prst="rect">
            <a:avLst/>
          </a:prstGeom>
          <a:noFill/>
          <a:ln>
            <a:solidFill>
              <a:srgbClr val="FF0000"/>
            </a:solidFill>
          </a:ln>
        </p:spPr>
        <p:txBody>
          <a:bodyPr wrap="square">
            <a:spAutoFit/>
          </a:bodyPr>
          <a:lstStyle/>
          <a:p>
            <a:r>
              <a:rPr lang="en-US" altLang="zh-CN" dirty="0">
                <a:latin typeface="Arial" panose="020B0604020202020204" pitchFamily="34" charset="0"/>
                <a:cs typeface="Arial" panose="020B0604020202020204" pitchFamily="34" charset="0"/>
              </a:rPr>
              <a:t>P</a:t>
            </a:r>
            <a:r>
              <a:rPr lang="zh-CN" altLang="en-US" dirty="0">
                <a:latin typeface="Arial" panose="020B0604020202020204" pitchFamily="34" charset="0"/>
                <a:cs typeface="Arial" panose="020B0604020202020204" pitchFamily="34" charset="0"/>
              </a:rPr>
              <a:t>ower </a:t>
            </a:r>
            <a:r>
              <a:rPr lang="en-US" altLang="zh-CN" dirty="0">
                <a:latin typeface="Arial" panose="020B0604020202020204" pitchFamily="34" charset="0"/>
                <a:cs typeface="Arial" panose="020B0604020202020204" pitchFamily="34" charset="0"/>
              </a:rPr>
              <a:t>splitting constraint</a:t>
            </a:r>
            <a:endParaRPr lang="zh-CN" altLang="en-US" dirty="0">
              <a:latin typeface="Arial" panose="020B0604020202020204" pitchFamily="34" charset="0"/>
              <a:cs typeface="Arial" panose="020B0604020202020204" pitchFamily="34" charset="0"/>
            </a:endParaRPr>
          </a:p>
        </p:txBody>
      </p:sp>
      <p:sp>
        <p:nvSpPr>
          <p:cNvPr id="27" name="箭头: 右 26">
            <a:extLst>
              <a:ext uri="{FF2B5EF4-FFF2-40B4-BE49-F238E27FC236}">
                <a16:creationId xmlns:a16="http://schemas.microsoft.com/office/drawing/2014/main" id="{494FAC0F-E395-4CE2-A086-726D84EB5893}"/>
              </a:ext>
            </a:extLst>
          </p:cNvPr>
          <p:cNvSpPr/>
          <p:nvPr/>
        </p:nvSpPr>
        <p:spPr bwMode="auto">
          <a:xfrm>
            <a:off x="5135954" y="3996805"/>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Tree>
    <p:extLst>
      <p:ext uri="{BB962C8B-B14F-4D97-AF65-F5344CB8AC3E}">
        <p14:creationId xmlns:p14="http://schemas.microsoft.com/office/powerpoint/2010/main" val="3038823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7B71A6C-7226-4CCC-AC7B-A00548779288}"/>
              </a:ext>
            </a:extLst>
          </p:cNvPr>
          <p:cNvPicPr>
            <a:picLocks noChangeAspect="1"/>
          </p:cNvPicPr>
          <p:nvPr/>
        </p:nvPicPr>
        <p:blipFill>
          <a:blip r:embed="rId3"/>
          <a:stretch>
            <a:fillRect/>
          </a:stretch>
        </p:blipFill>
        <p:spPr>
          <a:xfrm>
            <a:off x="2887745" y="4660052"/>
            <a:ext cx="2781300" cy="1981200"/>
          </a:xfrm>
          <a:prstGeom prst="rect">
            <a:avLst/>
          </a:prstGeom>
        </p:spPr>
      </p:pic>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66</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29" name="图片 28">
            <a:extLst>
              <a:ext uri="{FF2B5EF4-FFF2-40B4-BE49-F238E27FC236}">
                <a16:creationId xmlns:a16="http://schemas.microsoft.com/office/drawing/2014/main" id="{424845D2-6D79-4EDC-93ED-5414859D4E81}"/>
              </a:ext>
            </a:extLst>
          </p:cNvPr>
          <p:cNvPicPr>
            <a:picLocks noChangeAspect="1"/>
          </p:cNvPicPr>
          <p:nvPr/>
        </p:nvPicPr>
        <p:blipFill>
          <a:blip r:embed="rId4"/>
          <a:stretch>
            <a:fillRect/>
          </a:stretch>
        </p:blipFill>
        <p:spPr>
          <a:xfrm>
            <a:off x="2093952" y="2414920"/>
            <a:ext cx="495300" cy="390525"/>
          </a:xfrm>
          <a:prstGeom prst="rect">
            <a:avLst/>
          </a:prstGeom>
        </p:spPr>
      </p:pic>
      <p:sp>
        <p:nvSpPr>
          <p:cNvPr id="33" name="矩形 32">
            <a:extLst>
              <a:ext uri="{FF2B5EF4-FFF2-40B4-BE49-F238E27FC236}">
                <a16:creationId xmlns:a16="http://schemas.microsoft.com/office/drawing/2014/main" id="{9CD2BE30-EA48-4311-9C9E-395B9FE1B62E}"/>
              </a:ext>
            </a:extLst>
          </p:cNvPr>
          <p:cNvSpPr/>
          <p:nvPr/>
        </p:nvSpPr>
        <p:spPr bwMode="auto">
          <a:xfrm>
            <a:off x="2093952" y="911820"/>
            <a:ext cx="4878628" cy="5729432"/>
          </a:xfrm>
          <a:prstGeom prst="rect">
            <a:avLst/>
          </a:prstGeom>
          <a:no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pic>
        <p:nvPicPr>
          <p:cNvPr id="34" name="图片 33">
            <a:extLst>
              <a:ext uri="{FF2B5EF4-FFF2-40B4-BE49-F238E27FC236}">
                <a16:creationId xmlns:a16="http://schemas.microsoft.com/office/drawing/2014/main" id="{61D8A27C-9B46-47FC-B39A-67C41F3D08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6257" y="2700832"/>
            <a:ext cx="724325" cy="724325"/>
          </a:xfrm>
          <a:prstGeom prst="rect">
            <a:avLst/>
          </a:prstGeom>
        </p:spPr>
      </p:pic>
      <p:sp>
        <p:nvSpPr>
          <p:cNvPr id="35" name="文本框 34">
            <a:extLst>
              <a:ext uri="{FF2B5EF4-FFF2-40B4-BE49-F238E27FC236}">
                <a16:creationId xmlns:a16="http://schemas.microsoft.com/office/drawing/2014/main" id="{D58F9793-3702-468E-9D5A-E3751FDCAE8F}"/>
              </a:ext>
            </a:extLst>
          </p:cNvPr>
          <p:cNvSpPr txBox="1"/>
          <p:nvPr/>
        </p:nvSpPr>
        <p:spPr>
          <a:xfrm>
            <a:off x="7154159" y="2248360"/>
            <a:ext cx="2762310" cy="369332"/>
          </a:xfrm>
          <a:prstGeom prst="rect">
            <a:avLst/>
          </a:prstGeom>
          <a:solidFill>
            <a:srgbClr val="FFFF00"/>
          </a:solidFill>
          <a:ln>
            <a:noFill/>
          </a:ln>
        </p:spPr>
        <p:txBody>
          <a:bodyPr wrap="square">
            <a:spAutoFit/>
          </a:bodyPr>
          <a:lstStyle>
            <a:defPPr>
              <a:defRPr lang="zh-CN"/>
            </a:defPPr>
          </a:lstStyle>
          <a:p>
            <a:r>
              <a:rPr lang="en-US" altLang="zh-CN" dirty="0" err="1">
                <a:latin typeface="Arial" panose="020B0604020202020204" pitchFamily="34" charset="0"/>
                <a:cs typeface="Arial" panose="020B0604020202020204" pitchFamily="34" charset="0"/>
              </a:rPr>
              <a:t>CVaR</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constraint</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36" name="箭头: 右 35">
            <a:extLst>
              <a:ext uri="{FF2B5EF4-FFF2-40B4-BE49-F238E27FC236}">
                <a16:creationId xmlns:a16="http://schemas.microsoft.com/office/drawing/2014/main" id="{081F2D02-91D2-471A-890C-DB0B5810A7BE}"/>
              </a:ext>
            </a:extLst>
          </p:cNvPr>
          <p:cNvSpPr/>
          <p:nvPr/>
        </p:nvSpPr>
        <p:spPr bwMode="auto">
          <a:xfrm>
            <a:off x="5993336" y="2233616"/>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37" name="文本框 36">
            <a:extLst>
              <a:ext uri="{FF2B5EF4-FFF2-40B4-BE49-F238E27FC236}">
                <a16:creationId xmlns:a16="http://schemas.microsoft.com/office/drawing/2014/main" id="{6B294827-6E6A-431E-97EC-C8878ED6C8B5}"/>
              </a:ext>
            </a:extLst>
          </p:cNvPr>
          <p:cNvSpPr txBox="1"/>
          <p:nvPr/>
        </p:nvSpPr>
        <p:spPr>
          <a:xfrm>
            <a:off x="7139869" y="4876211"/>
            <a:ext cx="1996733" cy="369332"/>
          </a:xfrm>
          <a:prstGeom prst="rect">
            <a:avLst/>
          </a:prstGeom>
          <a:solidFill>
            <a:srgbClr val="FFFF00"/>
          </a:solidFill>
          <a:ln>
            <a:noFill/>
          </a:ln>
        </p:spPr>
        <p:txBody>
          <a:bodyPr wrap="square">
            <a:spAutoFit/>
          </a:bodyPr>
          <a:lstStyle/>
          <a:p>
            <a:r>
              <a:rPr lang="en-US" altLang="zh-CN" dirty="0">
                <a:latin typeface="Arial" panose="020B0604020202020204" pitchFamily="34" charset="0"/>
                <a:cs typeface="Arial" panose="020B0604020202020204" pitchFamily="34" charset="0"/>
              </a:rPr>
              <a:t>P</a:t>
            </a:r>
            <a:r>
              <a:rPr lang="zh-CN" altLang="en-US" dirty="0">
                <a:latin typeface="Arial" panose="020B0604020202020204" pitchFamily="34" charset="0"/>
                <a:cs typeface="Arial" panose="020B0604020202020204" pitchFamily="34" charset="0"/>
              </a:rPr>
              <a:t>ower constraint</a:t>
            </a:r>
          </a:p>
        </p:txBody>
      </p:sp>
      <p:sp>
        <p:nvSpPr>
          <p:cNvPr id="38" name="文本框 37">
            <a:extLst>
              <a:ext uri="{FF2B5EF4-FFF2-40B4-BE49-F238E27FC236}">
                <a16:creationId xmlns:a16="http://schemas.microsoft.com/office/drawing/2014/main" id="{54C3C4B2-EE46-4BB4-9EF4-4660883C2969}"/>
              </a:ext>
            </a:extLst>
          </p:cNvPr>
          <p:cNvSpPr txBox="1"/>
          <p:nvPr/>
        </p:nvSpPr>
        <p:spPr>
          <a:xfrm>
            <a:off x="4768215" y="5250651"/>
            <a:ext cx="5329833" cy="369332"/>
          </a:xfrm>
          <a:prstGeom prst="rect">
            <a:avLst/>
          </a:prstGeom>
          <a:solidFill>
            <a:srgbClr val="FFFF00"/>
          </a:solidFill>
          <a:ln>
            <a:noFill/>
          </a:ln>
        </p:spPr>
        <p:txBody>
          <a:bodyPr wrap="square">
            <a:spAutoFit/>
          </a:bodyPr>
          <a:lstStyle>
            <a:defPPr>
              <a:defRPr lang="zh-CN"/>
            </a:defPPr>
          </a:lstStyle>
          <a:p>
            <a:r>
              <a:rPr lang="en-US" altLang="zh-CN" dirty="0">
                <a:latin typeface="Arial" panose="020B0604020202020204" pitchFamily="34" charset="0"/>
                <a:cs typeface="Arial" panose="020B0604020202020204" pitchFamily="34" charset="0"/>
              </a:rPr>
              <a:t>O</a:t>
            </a:r>
            <a:r>
              <a:rPr lang="zh-CN" altLang="en-US" dirty="0">
                <a:latin typeface="Arial" panose="020B0604020202020204" pitchFamily="34" charset="0"/>
                <a:cs typeface="Arial" panose="020B0604020202020204" pitchFamily="34" charset="0"/>
              </a:rPr>
              <a:t>utage probability constraint for energy harvesting</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0D74E193-4035-44D8-B309-D224DBDC83D7}"/>
              </a:ext>
            </a:extLst>
          </p:cNvPr>
          <p:cNvSpPr txBox="1"/>
          <p:nvPr/>
        </p:nvSpPr>
        <p:spPr>
          <a:xfrm>
            <a:off x="5126305" y="5559435"/>
            <a:ext cx="4878628" cy="369332"/>
          </a:xfrm>
          <a:prstGeom prst="rect">
            <a:avLst/>
          </a:prstGeom>
          <a:solidFill>
            <a:srgbClr val="FFFF00"/>
          </a:solidFill>
          <a:ln>
            <a:noFill/>
          </a:ln>
        </p:spPr>
        <p:txBody>
          <a:bodyPr wrap="square">
            <a:spAutoFit/>
          </a:bodyPr>
          <a:lstStyle/>
          <a:p>
            <a:r>
              <a:rPr lang="en-US" altLang="zh-CN" dirty="0">
                <a:latin typeface="Arial" panose="020B0604020202020204" pitchFamily="34" charset="0"/>
                <a:cs typeface="Arial" panose="020B0604020202020204" pitchFamily="34" charset="0"/>
              </a:rPr>
              <a:t>O</a:t>
            </a:r>
            <a:r>
              <a:rPr lang="zh-CN" altLang="en-US" dirty="0">
                <a:latin typeface="Arial" panose="020B0604020202020204" pitchFamily="34" charset="0"/>
                <a:cs typeface="Arial" panose="020B0604020202020204" pitchFamily="34" charset="0"/>
              </a:rPr>
              <a:t>utage probability constraint for transmission</a:t>
            </a:r>
          </a:p>
        </p:txBody>
      </p:sp>
      <p:sp>
        <p:nvSpPr>
          <p:cNvPr id="40" name="文本框 39">
            <a:extLst>
              <a:ext uri="{FF2B5EF4-FFF2-40B4-BE49-F238E27FC236}">
                <a16:creationId xmlns:a16="http://schemas.microsoft.com/office/drawing/2014/main" id="{FECA95EC-7011-447E-96EC-D4AF39DD2CF1}"/>
              </a:ext>
            </a:extLst>
          </p:cNvPr>
          <p:cNvSpPr txBox="1"/>
          <p:nvPr/>
        </p:nvSpPr>
        <p:spPr>
          <a:xfrm>
            <a:off x="7172074" y="3776536"/>
            <a:ext cx="3201957" cy="369332"/>
          </a:xfrm>
          <a:prstGeom prst="rect">
            <a:avLst/>
          </a:prstGeom>
          <a:solidFill>
            <a:srgbClr val="FFFF00"/>
          </a:solidFill>
          <a:ln>
            <a:noFill/>
          </a:ln>
        </p:spPr>
        <p:txBody>
          <a:bodyPr wrap="square">
            <a:spAutoFit/>
          </a:bodyPr>
          <a:lstStyle/>
          <a:p>
            <a:r>
              <a:rPr lang="en-US" altLang="zh-CN" dirty="0" err="1">
                <a:latin typeface="Arial" panose="020B0604020202020204" pitchFamily="34" charset="0"/>
                <a:cs typeface="Arial" panose="020B0604020202020204" pitchFamily="34" charset="0"/>
              </a:rPr>
              <a:t>CVaR</a:t>
            </a:r>
            <a:r>
              <a:rPr lang="en-US" altLang="zh-CN" dirty="0">
                <a:latin typeface="Arial" panose="020B0604020202020204" pitchFamily="34" charset="0"/>
                <a:cs typeface="Arial" panose="020B0604020202020204" pitchFamily="34" charset="0"/>
              </a:rPr>
              <a:t> </a:t>
            </a:r>
            <a:r>
              <a:rPr lang="zh-CN" altLang="en-US" dirty="0">
                <a:latin typeface="Arial" panose="020B0604020202020204" pitchFamily="34" charset="0"/>
                <a:cs typeface="Arial" panose="020B0604020202020204" pitchFamily="34" charset="0"/>
              </a:rPr>
              <a:t>constraint</a:t>
            </a:r>
            <a:r>
              <a:rPr lang="en-US" altLang="zh-CN"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
        <p:nvSpPr>
          <p:cNvPr id="41" name="箭头: 右 40">
            <a:extLst>
              <a:ext uri="{FF2B5EF4-FFF2-40B4-BE49-F238E27FC236}">
                <a16:creationId xmlns:a16="http://schemas.microsoft.com/office/drawing/2014/main" id="{4A0B9D53-4CA0-4C2E-85D2-C2E948CA070F}"/>
              </a:ext>
            </a:extLst>
          </p:cNvPr>
          <p:cNvSpPr/>
          <p:nvPr/>
        </p:nvSpPr>
        <p:spPr bwMode="auto">
          <a:xfrm>
            <a:off x="6011252" y="3761792"/>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sp>
        <p:nvSpPr>
          <p:cNvPr id="42" name="箭头: 右 41">
            <a:extLst>
              <a:ext uri="{FF2B5EF4-FFF2-40B4-BE49-F238E27FC236}">
                <a16:creationId xmlns:a16="http://schemas.microsoft.com/office/drawing/2014/main" id="{BF727370-C7DC-4BFF-BC3C-183BD498F99A}"/>
              </a:ext>
            </a:extLst>
          </p:cNvPr>
          <p:cNvSpPr/>
          <p:nvPr/>
        </p:nvSpPr>
        <p:spPr bwMode="auto">
          <a:xfrm>
            <a:off x="6011252" y="4761618"/>
            <a:ext cx="659544" cy="24232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Arial" panose="020B0604020202020204" pitchFamily="34" charset="0"/>
              <a:ea typeface="宋体" pitchFamily="2" charset="-122"/>
              <a:cs typeface="Arial" panose="020B0604020202020204" pitchFamily="34" charset="0"/>
            </a:endParaRPr>
          </a:p>
        </p:txBody>
      </p:sp>
      <p:pic>
        <p:nvPicPr>
          <p:cNvPr id="7" name="图片 6">
            <a:extLst>
              <a:ext uri="{FF2B5EF4-FFF2-40B4-BE49-F238E27FC236}">
                <a16:creationId xmlns:a16="http://schemas.microsoft.com/office/drawing/2014/main" id="{22F7903A-CFE6-418A-9674-4B660C10470B}"/>
              </a:ext>
            </a:extLst>
          </p:cNvPr>
          <p:cNvPicPr>
            <a:picLocks noChangeAspect="1"/>
          </p:cNvPicPr>
          <p:nvPr/>
        </p:nvPicPr>
        <p:blipFill>
          <a:blip r:embed="rId6"/>
          <a:stretch>
            <a:fillRect/>
          </a:stretch>
        </p:blipFill>
        <p:spPr>
          <a:xfrm>
            <a:off x="2867868" y="1680531"/>
            <a:ext cx="2800350" cy="1352550"/>
          </a:xfrm>
          <a:prstGeom prst="rect">
            <a:avLst/>
          </a:prstGeom>
        </p:spPr>
      </p:pic>
      <p:pic>
        <p:nvPicPr>
          <p:cNvPr id="9" name="图片 8">
            <a:extLst>
              <a:ext uri="{FF2B5EF4-FFF2-40B4-BE49-F238E27FC236}">
                <a16:creationId xmlns:a16="http://schemas.microsoft.com/office/drawing/2014/main" id="{39A799B9-F9EA-41A3-AC50-7E7CDD2E01FE}"/>
              </a:ext>
            </a:extLst>
          </p:cNvPr>
          <p:cNvPicPr>
            <a:picLocks noChangeAspect="1"/>
          </p:cNvPicPr>
          <p:nvPr/>
        </p:nvPicPr>
        <p:blipFill>
          <a:blip r:embed="rId7"/>
          <a:stretch>
            <a:fillRect/>
          </a:stretch>
        </p:blipFill>
        <p:spPr>
          <a:xfrm>
            <a:off x="2814632" y="3148645"/>
            <a:ext cx="3143250" cy="1352550"/>
          </a:xfrm>
          <a:prstGeom prst="rect">
            <a:avLst/>
          </a:prstGeom>
        </p:spPr>
      </p:pic>
      <p:pic>
        <p:nvPicPr>
          <p:cNvPr id="11" name="图片 10">
            <a:extLst>
              <a:ext uri="{FF2B5EF4-FFF2-40B4-BE49-F238E27FC236}">
                <a16:creationId xmlns:a16="http://schemas.microsoft.com/office/drawing/2014/main" id="{9E658799-0C09-4DFE-8056-2FC250B5928F}"/>
              </a:ext>
            </a:extLst>
          </p:cNvPr>
          <p:cNvPicPr>
            <a:picLocks noChangeAspect="1"/>
          </p:cNvPicPr>
          <p:nvPr/>
        </p:nvPicPr>
        <p:blipFill>
          <a:blip r:embed="rId8"/>
          <a:stretch>
            <a:fillRect/>
          </a:stretch>
        </p:blipFill>
        <p:spPr>
          <a:xfrm>
            <a:off x="2886646" y="1068925"/>
            <a:ext cx="2762794" cy="532177"/>
          </a:xfrm>
          <a:prstGeom prst="rect">
            <a:avLst/>
          </a:prstGeom>
        </p:spPr>
      </p:pic>
      <p:sp>
        <p:nvSpPr>
          <p:cNvPr id="3" name="矩形 2">
            <a:extLst>
              <a:ext uri="{FF2B5EF4-FFF2-40B4-BE49-F238E27FC236}">
                <a16:creationId xmlns:a16="http://schemas.microsoft.com/office/drawing/2014/main" id="{59A0C7C1-62C2-4781-B55D-41C2CE333727}"/>
              </a:ext>
            </a:extLst>
          </p:cNvPr>
          <p:cNvSpPr/>
          <p:nvPr/>
        </p:nvSpPr>
        <p:spPr>
          <a:xfrm>
            <a:off x="2793591" y="1616046"/>
            <a:ext cx="3139758" cy="1511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E0B3B3E2-8BB4-4B98-9E3C-038AEBA29D60}"/>
              </a:ext>
            </a:extLst>
          </p:cNvPr>
          <p:cNvSpPr/>
          <p:nvPr/>
        </p:nvSpPr>
        <p:spPr>
          <a:xfrm>
            <a:off x="2786036" y="3106262"/>
            <a:ext cx="3139758" cy="1511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570332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67</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B207374A-17D2-463E-8107-4DD5226AD786}"/>
              </a:ext>
            </a:extLst>
          </p:cNvPr>
          <p:cNvPicPr>
            <a:picLocks noChangeAspect="1"/>
          </p:cNvPicPr>
          <p:nvPr/>
        </p:nvPicPr>
        <p:blipFill>
          <a:blip r:embed="rId3"/>
          <a:stretch>
            <a:fillRect/>
          </a:stretch>
        </p:blipFill>
        <p:spPr>
          <a:xfrm>
            <a:off x="1356308" y="1882749"/>
            <a:ext cx="10194007" cy="4867007"/>
          </a:xfrm>
          <a:prstGeom prst="rect">
            <a:avLst/>
          </a:prstGeom>
        </p:spPr>
      </p:pic>
      <p:sp>
        <p:nvSpPr>
          <p:cNvPr id="6" name="文本框 5">
            <a:extLst>
              <a:ext uri="{FF2B5EF4-FFF2-40B4-BE49-F238E27FC236}">
                <a16:creationId xmlns:a16="http://schemas.microsoft.com/office/drawing/2014/main" id="{996E9FCB-0171-4CEF-A82C-9B8C6EF084C9}"/>
              </a:ext>
            </a:extLst>
          </p:cNvPr>
          <p:cNvSpPr txBox="1"/>
          <p:nvPr/>
        </p:nvSpPr>
        <p:spPr>
          <a:xfrm>
            <a:off x="211873" y="1013857"/>
            <a:ext cx="11759548" cy="646331"/>
          </a:xfrm>
          <a:prstGeom prst="rect">
            <a:avLst/>
          </a:prstGeom>
          <a:noFill/>
        </p:spPr>
        <p:txBody>
          <a:bodyPr wrap="square">
            <a:spAutoFit/>
          </a:bodyPr>
          <a:lstStyle/>
          <a:p>
            <a:pPr algn="just"/>
            <a:r>
              <a:rPr lang="en-US" altLang="zh-CN" sz="1800" b="0" i="0" u="none" strike="noStrike" baseline="0" dirty="0">
                <a:latin typeface="Arial" panose="020B0604020202020204" pitchFamily="34" charset="0"/>
                <a:cs typeface="Arial" panose="020B0604020202020204" pitchFamily="34" charset="0"/>
              </a:rPr>
              <a:t>To get the optimal average </a:t>
            </a:r>
            <a:r>
              <a:rPr lang="en-US" altLang="zh-CN" sz="1800" b="0" i="0" u="none" strike="noStrike" baseline="0" dirty="0" err="1">
                <a:latin typeface="Arial" panose="020B0604020202020204" pitchFamily="34" charset="0"/>
                <a:cs typeface="Arial" panose="020B0604020202020204" pitchFamily="34" charset="0"/>
              </a:rPr>
              <a:t>AoI</a:t>
            </a:r>
            <a:r>
              <a:rPr lang="en-US" altLang="zh-CN" sz="1800" b="0" i="0" u="none" strike="noStrike" baseline="0" dirty="0">
                <a:latin typeface="Arial" panose="020B0604020202020204" pitchFamily="34" charset="0"/>
                <a:cs typeface="Arial" panose="020B0604020202020204" pitchFamily="34" charset="0"/>
              </a:rPr>
              <a:t>, we propose a </a:t>
            </a:r>
            <a:r>
              <a:rPr lang="en-US" altLang="zh-CN" sz="1800" b="1" i="0" u="none" strike="noStrike" baseline="0" dirty="0">
                <a:solidFill>
                  <a:srgbClr val="FF0000"/>
                </a:solidFill>
                <a:latin typeface="Arial" panose="020B0604020202020204" pitchFamily="34" charset="0"/>
                <a:cs typeface="Arial" panose="020B0604020202020204" pitchFamily="34" charset="0"/>
              </a:rPr>
              <a:t>low-complexity upper bound of </a:t>
            </a:r>
            <a:r>
              <a:rPr lang="en-US" altLang="zh-CN" sz="1800" b="1" i="0" u="none" strike="noStrike" baseline="0" dirty="0" err="1">
                <a:solidFill>
                  <a:srgbClr val="FF0000"/>
                </a:solidFill>
                <a:latin typeface="Arial" panose="020B0604020202020204" pitchFamily="34" charset="0"/>
                <a:cs typeface="Arial" panose="020B0604020202020204" pitchFamily="34" charset="0"/>
              </a:rPr>
              <a:t>AoI</a:t>
            </a:r>
            <a:r>
              <a:rPr lang="en-US" altLang="zh-CN" b="1" dirty="0">
                <a:solidFill>
                  <a:srgbClr val="FF0000"/>
                </a:solidFill>
                <a:latin typeface="Arial" panose="020B0604020202020204" pitchFamily="34" charset="0"/>
                <a:cs typeface="Arial" panose="020B0604020202020204" pitchFamily="34" charset="0"/>
              </a:rPr>
              <a:t> </a:t>
            </a:r>
            <a:r>
              <a:rPr lang="en-US" altLang="zh-CN" sz="1800" b="1" i="0" u="none" strike="noStrike" baseline="0" dirty="0">
                <a:solidFill>
                  <a:srgbClr val="FF0000"/>
                </a:solidFill>
                <a:latin typeface="Arial" panose="020B0604020202020204" pitchFamily="34" charset="0"/>
                <a:cs typeface="Arial" panose="020B0604020202020204" pitchFamily="34" charset="0"/>
              </a:rPr>
              <a:t>minimization </a:t>
            </a:r>
            <a:r>
              <a:rPr lang="en-US" altLang="zh-CN" b="1" dirty="0">
                <a:solidFill>
                  <a:srgbClr val="FF0000"/>
                </a:solidFill>
                <a:latin typeface="Arial" panose="020B0604020202020204" pitchFamily="34" charset="0"/>
                <a:cs typeface="Arial" panose="020B0604020202020204" pitchFamily="34" charset="0"/>
              </a:rPr>
              <a:t>(</a:t>
            </a:r>
            <a:r>
              <a:rPr lang="en-US" altLang="zh-CN" sz="1800" b="1" i="0" u="none" strike="noStrike" baseline="0" dirty="0">
                <a:solidFill>
                  <a:srgbClr val="FF0000"/>
                </a:solidFill>
                <a:latin typeface="Arial" panose="020B0604020202020204" pitchFamily="34" charset="0"/>
                <a:cs typeface="Arial" panose="020B0604020202020204" pitchFamily="34" charset="0"/>
              </a:rPr>
              <a:t>UBAM</a:t>
            </a:r>
            <a:r>
              <a:rPr lang="en-US" altLang="zh-CN" b="1" dirty="0">
                <a:solidFill>
                  <a:srgbClr val="FF0000"/>
                </a:solidFill>
                <a:latin typeface="Arial" panose="020B0604020202020204" pitchFamily="34" charset="0"/>
                <a:cs typeface="Arial" panose="020B0604020202020204" pitchFamily="34" charset="0"/>
              </a:rPr>
              <a:t>)</a:t>
            </a:r>
            <a:r>
              <a:rPr lang="en-US" altLang="zh-CN" sz="1800" b="1" i="0" u="none" strike="noStrike" baseline="0" dirty="0">
                <a:solidFill>
                  <a:srgbClr val="FF0000"/>
                </a:solidFill>
                <a:latin typeface="Arial" panose="020B0604020202020204" pitchFamily="34" charset="0"/>
                <a:cs typeface="Arial" panose="020B0604020202020204" pitchFamily="34" charset="0"/>
              </a:rPr>
              <a:t> </a:t>
            </a:r>
            <a:r>
              <a:rPr lang="en-US" altLang="zh-CN" sz="1800" b="0" i="0" u="none" strike="noStrike" baseline="0" dirty="0">
                <a:latin typeface="Arial" panose="020B0604020202020204" pitchFamily="34" charset="0"/>
                <a:cs typeface="Arial" panose="020B0604020202020204" pitchFamily="34" charset="0"/>
              </a:rPr>
              <a:t>algorithm in an iterative manner to address the </a:t>
            </a:r>
            <a:r>
              <a:rPr lang="en-US" altLang="zh-CN" sz="1800" b="1" i="0" u="none" strike="noStrike" baseline="0" dirty="0" err="1">
                <a:solidFill>
                  <a:srgbClr val="FF0000"/>
                </a:solidFill>
                <a:latin typeface="Arial" panose="020B0604020202020204" pitchFamily="34" charset="0"/>
                <a:cs typeface="Arial" panose="020B0604020202020204" pitchFamily="34" charset="0"/>
              </a:rPr>
              <a:t>distributionally</a:t>
            </a:r>
            <a:r>
              <a:rPr lang="en-US" altLang="zh-CN" b="1" dirty="0">
                <a:solidFill>
                  <a:srgbClr val="FF0000"/>
                </a:solidFill>
                <a:latin typeface="Arial" panose="020B0604020202020204" pitchFamily="34" charset="0"/>
                <a:cs typeface="Arial" panose="020B0604020202020204" pitchFamily="34" charset="0"/>
              </a:rPr>
              <a:t> </a:t>
            </a:r>
            <a:r>
              <a:rPr lang="en-US" altLang="zh-CN" sz="1800" b="1" i="0" u="none" strike="noStrike" baseline="0" dirty="0">
                <a:solidFill>
                  <a:srgbClr val="FF0000"/>
                </a:solidFill>
                <a:latin typeface="Arial" panose="020B0604020202020204" pitchFamily="34" charset="0"/>
                <a:cs typeface="Arial" panose="020B0604020202020204" pitchFamily="34" charset="0"/>
              </a:rPr>
              <a:t>robust optimization problem</a:t>
            </a:r>
            <a:r>
              <a:rPr lang="en-US" altLang="zh-CN" sz="1800" b="0" i="0" u="none" strike="noStrike" baseline="0" dirty="0">
                <a:latin typeface="Arial" panose="020B0604020202020204" pitchFamily="34" charset="0"/>
                <a:cs typeface="Arial" panose="020B0604020202020204" pitchFamily="34" charset="0"/>
              </a:rPr>
              <a:t>.</a:t>
            </a:r>
            <a:endParaRPr lang="zh-CN"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56363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68</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Application 2: Age of Information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592B3703-FD94-43E8-BE22-64961DAC03B5}"/>
              </a:ext>
            </a:extLst>
          </p:cNvPr>
          <p:cNvPicPr>
            <a:picLocks noChangeAspect="1"/>
          </p:cNvPicPr>
          <p:nvPr/>
        </p:nvPicPr>
        <p:blipFill>
          <a:blip r:embed="rId3"/>
          <a:stretch>
            <a:fillRect/>
          </a:stretch>
        </p:blipFill>
        <p:spPr>
          <a:xfrm>
            <a:off x="211873" y="1154673"/>
            <a:ext cx="6066185" cy="4658982"/>
          </a:xfrm>
          <a:prstGeom prst="rect">
            <a:avLst/>
          </a:prstGeom>
        </p:spPr>
      </p:pic>
      <p:pic>
        <p:nvPicPr>
          <p:cNvPr id="11" name="图片 10">
            <a:extLst>
              <a:ext uri="{FF2B5EF4-FFF2-40B4-BE49-F238E27FC236}">
                <a16:creationId xmlns:a16="http://schemas.microsoft.com/office/drawing/2014/main" id="{9F786AB3-E8F8-40FC-8B8A-E1A0E38ECBD0}"/>
              </a:ext>
            </a:extLst>
          </p:cNvPr>
          <p:cNvPicPr>
            <a:picLocks noChangeAspect="1"/>
          </p:cNvPicPr>
          <p:nvPr/>
        </p:nvPicPr>
        <p:blipFill>
          <a:blip r:embed="rId4"/>
          <a:stretch>
            <a:fillRect/>
          </a:stretch>
        </p:blipFill>
        <p:spPr>
          <a:xfrm>
            <a:off x="6212530" y="1119187"/>
            <a:ext cx="5762625" cy="4619625"/>
          </a:xfrm>
          <a:prstGeom prst="rect">
            <a:avLst/>
          </a:prstGeom>
        </p:spPr>
      </p:pic>
      <p:sp>
        <p:nvSpPr>
          <p:cNvPr id="14" name="文本框 13">
            <a:extLst>
              <a:ext uri="{FF2B5EF4-FFF2-40B4-BE49-F238E27FC236}">
                <a16:creationId xmlns:a16="http://schemas.microsoft.com/office/drawing/2014/main" id="{2ABC8E6B-ACAC-4AA1-B5A9-A8A30041618B}"/>
              </a:ext>
            </a:extLst>
          </p:cNvPr>
          <p:cNvSpPr txBox="1"/>
          <p:nvPr/>
        </p:nvSpPr>
        <p:spPr>
          <a:xfrm>
            <a:off x="475057" y="5920862"/>
            <a:ext cx="11241886" cy="646331"/>
          </a:xfrm>
          <a:prstGeom prst="rect">
            <a:avLst/>
          </a:prstGeom>
          <a:noFill/>
          <a:ln>
            <a:solidFill>
              <a:schemeClr val="accent1">
                <a:lumMod val="75000"/>
              </a:schemeClr>
            </a:solidFill>
          </a:ln>
        </p:spPr>
        <p:txBody>
          <a:bodyPr wrap="square">
            <a:spAutoFit/>
          </a:bodyPr>
          <a:lstStyle/>
          <a:p>
            <a:pPr algn="just"/>
            <a:r>
              <a:rPr lang="en-US" altLang="zh-CN" sz="1800" b="0" i="0" u="none" strike="noStrike" baseline="0" dirty="0">
                <a:latin typeface="Arial" panose="020B0604020202020204" pitchFamily="34" charset="0"/>
                <a:cs typeface="Arial" panose="020B0604020202020204" pitchFamily="34" charset="0"/>
              </a:rPr>
              <a:t>The energy harvesting and information transmission successful opportunities for each link become lower with more wearable IoT devices. In this sense, we find an </a:t>
            </a:r>
            <a:r>
              <a:rPr lang="en-US" altLang="zh-CN" sz="1800" b="1" i="0" u="none" strike="noStrike" baseline="0" dirty="0" err="1">
                <a:latin typeface="Arial" panose="020B0604020202020204" pitchFamily="34" charset="0"/>
                <a:cs typeface="Arial" panose="020B0604020202020204" pitchFamily="34" charset="0"/>
              </a:rPr>
              <a:t>AoI</a:t>
            </a:r>
            <a:r>
              <a:rPr lang="en-US" altLang="zh-CN" sz="1800" b="1" i="0" u="none" strike="noStrike" baseline="0" dirty="0">
                <a:latin typeface="Arial" panose="020B0604020202020204" pitchFamily="34" charset="0"/>
                <a:cs typeface="Arial" panose="020B0604020202020204" pitchFamily="34" charset="0"/>
              </a:rPr>
              <a:t>-energy tradeoff </a:t>
            </a:r>
            <a:r>
              <a:rPr lang="en-US" altLang="zh-CN" sz="1800" b="0" i="0" u="none" strike="noStrike" baseline="0" dirty="0">
                <a:latin typeface="Arial" panose="020B0604020202020204" pitchFamily="34" charset="0"/>
                <a:cs typeface="Arial" panose="020B0604020202020204" pitchFamily="34" charset="0"/>
              </a:rPr>
              <a:t>in the healthcare IoT system.</a:t>
            </a:r>
          </a:p>
        </p:txBody>
      </p:sp>
    </p:spTree>
    <p:extLst>
      <p:ext uri="{BB962C8B-B14F-4D97-AF65-F5344CB8AC3E}">
        <p14:creationId xmlns:p14="http://schemas.microsoft.com/office/powerpoint/2010/main" val="2819839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78B537D-EC63-4A70-9DB1-19B2C65E287D}"/>
              </a:ext>
            </a:extLst>
          </p:cNvPr>
          <p:cNvSpPr>
            <a:spLocks noGrp="1"/>
          </p:cNvSpPr>
          <p:nvPr>
            <p:ph type="sldNum" sz="quarter" idx="12"/>
          </p:nvPr>
        </p:nvSpPr>
        <p:spPr/>
        <p:txBody>
          <a:bodyPr/>
          <a:lstStyle/>
          <a:p>
            <a:fld id="{4760F0FC-AD0F-4770-B8B3-8B319AEAE5E5}" type="slidenum">
              <a:rPr lang="zh-CN" altLang="en-US" smtClean="0"/>
              <a:pPr/>
              <a:t>69</a:t>
            </a:fld>
            <a:endParaRPr lang="zh-CN" altLang="en-US" dirty="0"/>
          </a:p>
        </p:txBody>
      </p:sp>
      <p:sp>
        <p:nvSpPr>
          <p:cNvPr id="3" name="矩形 22">
            <a:extLst>
              <a:ext uri="{FF2B5EF4-FFF2-40B4-BE49-F238E27FC236}">
                <a16:creationId xmlns:a16="http://schemas.microsoft.com/office/drawing/2014/main" id="{35FB8EEA-F53D-4E24-8E31-C0FA76048DBB}"/>
              </a:ext>
            </a:extLst>
          </p:cNvPr>
          <p:cNvSpPr>
            <a:spLocks noChangeArrowheads="1"/>
          </p:cNvSpPr>
          <p:nvPr/>
        </p:nvSpPr>
        <p:spPr bwMode="auto">
          <a:xfrm>
            <a:off x="805633" y="885281"/>
            <a:ext cx="105881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t>
            </a:r>
            <a:r>
              <a:rPr lang="en-US" altLang="zh-CN" sz="3200" b="1" dirty="0">
                <a:solidFill>
                  <a:srgbClr val="7030A0"/>
                </a:solidFill>
                <a:latin typeface="Arial" panose="020B0604020202020204" pitchFamily="34" charset="0"/>
                <a:ea typeface="微软雅黑 Light" panose="020B0502040204020203" pitchFamily="34" charset="-122"/>
                <a:cs typeface="Arial" panose="020B0604020202020204" pitchFamily="34" charset="0"/>
              </a:rPr>
              <a:t>Introduction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69F61D15-AF15-4319-BC4F-F534C2115637}"/>
              </a:ext>
            </a:extLst>
          </p:cNvPr>
          <p:cNvSpPr txBox="1"/>
          <p:nvPr/>
        </p:nvSpPr>
        <p:spPr>
          <a:xfrm>
            <a:off x="211873" y="144966"/>
            <a:ext cx="2910468"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Outline</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6" name="矩形 22">
            <a:extLst>
              <a:ext uri="{FF2B5EF4-FFF2-40B4-BE49-F238E27FC236}">
                <a16:creationId xmlns:a16="http://schemas.microsoft.com/office/drawing/2014/main" id="{1B0489BA-3F26-44EE-B4FC-383EEDA1174C}"/>
              </a:ext>
            </a:extLst>
          </p:cNvPr>
          <p:cNvSpPr>
            <a:spLocks noChangeArrowheads="1"/>
          </p:cNvSpPr>
          <p:nvPr/>
        </p:nvSpPr>
        <p:spPr bwMode="auto">
          <a:xfrm>
            <a:off x="805633" y="2037060"/>
            <a:ext cx="113937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2: DRO, Risk Aversion, and </a:t>
            </a:r>
            <a:r>
              <a:rPr lang="en-US" altLang="zh-CN"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CVaR</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7" name="矩形 22">
            <a:extLst>
              <a:ext uri="{FF2B5EF4-FFF2-40B4-BE49-F238E27FC236}">
                <a16:creationId xmlns:a16="http://schemas.microsoft.com/office/drawing/2014/main" id="{4E414659-8104-4878-A9EE-A4FAF9DE3618}"/>
              </a:ext>
            </a:extLst>
          </p:cNvPr>
          <p:cNvSpPr>
            <a:spLocks noChangeArrowheads="1"/>
          </p:cNvSpPr>
          <p:nvPr/>
        </p:nvSpPr>
        <p:spPr bwMode="auto">
          <a:xfrm>
            <a:off x="805633" y="1494384"/>
            <a:ext cx="10055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1: Discrepancy-based DRO Optimization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8" name="矩形 22">
            <a:extLst>
              <a:ext uri="{FF2B5EF4-FFF2-40B4-BE49-F238E27FC236}">
                <a16:creationId xmlns:a16="http://schemas.microsoft.com/office/drawing/2014/main" id="{D7D8CD97-8679-467D-86C6-C316A38D4953}"/>
              </a:ext>
            </a:extLst>
          </p:cNvPr>
          <p:cNvSpPr>
            <a:spLocks noChangeArrowheads="1"/>
          </p:cNvSpPr>
          <p:nvPr/>
        </p:nvSpPr>
        <p:spPr bwMode="auto">
          <a:xfrm>
            <a:off x="805633" y="5930328"/>
            <a:ext cx="7112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Conclusion</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2" name="矩形 22">
            <a:extLst>
              <a:ext uri="{FF2B5EF4-FFF2-40B4-BE49-F238E27FC236}">
                <a16:creationId xmlns:a16="http://schemas.microsoft.com/office/drawing/2014/main" id="{F58979FE-60A3-1A45-8899-024CCA410BBA}"/>
              </a:ext>
            </a:extLst>
          </p:cNvPr>
          <p:cNvSpPr>
            <a:spLocks noChangeArrowheads="1"/>
          </p:cNvSpPr>
          <p:nvPr/>
        </p:nvSpPr>
        <p:spPr bwMode="auto">
          <a:xfrm>
            <a:off x="805633" y="2628986"/>
            <a:ext cx="10055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p"/>
            </a:pPr>
            <a:r>
              <a:rPr lang="en-US" altLang="zh-CN"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Case 3: DRO Based Reinforcement Learning</a:t>
            </a:r>
            <a:endParaRPr lang="zh-CN" altLang="en-US"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5" name="矩形 22">
            <a:extLst>
              <a:ext uri="{FF2B5EF4-FFF2-40B4-BE49-F238E27FC236}">
                <a16:creationId xmlns:a16="http://schemas.microsoft.com/office/drawing/2014/main" id="{C35D9A51-781E-C94C-8494-9379638229E3}"/>
              </a:ext>
            </a:extLst>
          </p:cNvPr>
          <p:cNvSpPr>
            <a:spLocks noChangeArrowheads="1"/>
          </p:cNvSpPr>
          <p:nvPr/>
        </p:nvSpPr>
        <p:spPr bwMode="auto">
          <a:xfrm>
            <a:off x="1196691" y="3204412"/>
            <a:ext cx="10606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zh-TW"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t>
            </a:r>
            <a:r>
              <a:rPr lang="en-US" altLang="zh-TW"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Introduction to Reinforcement Learning</a:t>
            </a: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t>
            </a:r>
          </a:p>
        </p:txBody>
      </p:sp>
      <p:sp>
        <p:nvSpPr>
          <p:cNvPr id="16" name="矩形 22">
            <a:extLst>
              <a:ext uri="{FF2B5EF4-FFF2-40B4-BE49-F238E27FC236}">
                <a16:creationId xmlns:a16="http://schemas.microsoft.com/office/drawing/2014/main" id="{DBDBC232-D47F-784D-BB85-312D8BD10A0A}"/>
              </a:ext>
            </a:extLst>
          </p:cNvPr>
          <p:cNvSpPr>
            <a:spLocks noChangeArrowheads="1"/>
          </p:cNvSpPr>
          <p:nvPr/>
        </p:nvSpPr>
        <p:spPr bwMode="auto">
          <a:xfrm>
            <a:off x="1196692" y="3721566"/>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Disadvantages of RL and how to learn safely   </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7" name="矩形 22">
            <a:extLst>
              <a:ext uri="{FF2B5EF4-FFF2-40B4-BE49-F238E27FC236}">
                <a16:creationId xmlns:a16="http://schemas.microsoft.com/office/drawing/2014/main" id="{54438CAD-2203-D044-8FF0-08087EB6584B}"/>
              </a:ext>
            </a:extLst>
          </p:cNvPr>
          <p:cNvSpPr>
            <a:spLocks noChangeArrowheads="1"/>
          </p:cNvSpPr>
          <p:nvPr/>
        </p:nvSpPr>
        <p:spPr bwMode="auto">
          <a:xfrm>
            <a:off x="1196692" y="4824305"/>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Extended to continuous control   </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8" name="矩形 22">
            <a:extLst>
              <a:ext uri="{FF2B5EF4-FFF2-40B4-BE49-F238E27FC236}">
                <a16:creationId xmlns:a16="http://schemas.microsoft.com/office/drawing/2014/main" id="{C13D61F6-C05B-7E4A-A718-0792B50FFE82}"/>
              </a:ext>
            </a:extLst>
          </p:cNvPr>
          <p:cNvSpPr>
            <a:spLocks noChangeArrowheads="1"/>
          </p:cNvSpPr>
          <p:nvPr/>
        </p:nvSpPr>
        <p:spPr bwMode="auto">
          <a:xfrm>
            <a:off x="1196691" y="4310209"/>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t>
            </a:r>
            <a:r>
              <a:rPr lang="en-US" altLang="zh-CN" sz="2800" b="1" dirty="0" err="1">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Distributionally</a:t>
            </a: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robust policy iteration  </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
        <p:nvSpPr>
          <p:cNvPr id="13" name="矩形 22">
            <a:extLst>
              <a:ext uri="{FF2B5EF4-FFF2-40B4-BE49-F238E27FC236}">
                <a16:creationId xmlns:a16="http://schemas.microsoft.com/office/drawing/2014/main" id="{8BB2578F-D0A5-C44D-88AC-A66BF2D6A15A}"/>
              </a:ext>
            </a:extLst>
          </p:cNvPr>
          <p:cNvSpPr>
            <a:spLocks noChangeArrowheads="1"/>
          </p:cNvSpPr>
          <p:nvPr/>
        </p:nvSpPr>
        <p:spPr bwMode="auto">
          <a:xfrm>
            <a:off x="1196690" y="5355772"/>
            <a:ext cx="79052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ü"/>
            </a:pPr>
            <a:r>
              <a:rPr lang="en-US" altLang="zh-CN"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rPr>
              <a:t> Applications</a:t>
            </a:r>
            <a:endParaRPr lang="zh-CN" altLang="en-US" sz="2800" b="1" dirty="0">
              <a:solidFill>
                <a:srgbClr val="7030A0"/>
              </a:solidFill>
              <a:latin typeface="Gill sans MT" panose="020B0502020104020203" pitchFamily="34"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520166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p:txBody>
          <a:bodyPr/>
          <a:lstStyle/>
          <a:p>
            <a:fld id="{4760F0FC-AD0F-4770-B8B3-8B319AEAE5E5}" type="slidenum">
              <a:rPr lang="zh-CN" altLang="en-US" smtClean="0"/>
              <a:pPr/>
              <a:t>7</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Introduction: Robust Optimization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1187A09-DAB8-4E9F-9BD9-6DE6B4543EFD}"/>
              </a:ext>
            </a:extLst>
          </p:cNvPr>
          <p:cNvSpPr txBox="1"/>
          <p:nvPr/>
        </p:nvSpPr>
        <p:spPr>
          <a:xfrm>
            <a:off x="502251" y="906109"/>
            <a:ext cx="11421041"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b="1" dirty="0">
                <a:solidFill>
                  <a:srgbClr val="7030A0"/>
                </a:solidFill>
                <a:latin typeface="Times New Roman" panose="02020603050405020304" pitchFamily="18" charset="0"/>
                <a:cs typeface="Times New Roman" panose="02020603050405020304" pitchFamily="18" charset="0"/>
              </a:rPr>
              <a:t>Robust Optimization (RO)</a:t>
            </a: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6A2F7B9A-38B1-4C91-A67C-791418400FEA}"/>
                  </a:ext>
                </a:extLst>
              </p:cNvPr>
              <p:cNvSpPr txBox="1"/>
              <p:nvPr/>
            </p:nvSpPr>
            <p:spPr>
              <a:xfrm>
                <a:off x="502251" y="1544141"/>
                <a:ext cx="11421043" cy="646331"/>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altLang="zh-CN" dirty="0">
                    <a:latin typeface="Arial" pitchFamily="34" charset="0"/>
                    <a:ea typeface="宋体" pitchFamily="2" charset="-122"/>
                  </a:rPr>
                  <a:t>The probability distribution of random parameter is unknown, but its </a:t>
                </a:r>
                <a:r>
                  <a:rPr lang="en-US" altLang="zh-CN" dirty="0">
                    <a:solidFill>
                      <a:srgbClr val="FF0000"/>
                    </a:solidFill>
                    <a:latin typeface="Arial" pitchFamily="34" charset="0"/>
                    <a:ea typeface="宋体" pitchFamily="2" charset="-122"/>
                  </a:rPr>
                  <a:t>fluctuation range </a:t>
                </a:r>
                <a:r>
                  <a:rPr lang="en-US" altLang="zh-CN" dirty="0">
                    <a:latin typeface="Arial" pitchFamily="34" charset="0"/>
                    <a:ea typeface="宋体" pitchFamily="2" charset="-122"/>
                  </a:rPr>
                  <a:t>is known. Objective is to find a decision </a:t>
                </a:r>
                <a14:m>
                  <m:oMath xmlns:m="http://schemas.openxmlformats.org/officeDocument/2006/math">
                    <m:r>
                      <a:rPr lang="en-US" altLang="zh-CN">
                        <a:latin typeface="Cambria Math" panose="02040503050406030204" pitchFamily="18" charset="0"/>
                        <a:ea typeface="宋体" pitchFamily="2" charset="-122"/>
                      </a:rPr>
                      <m:t>𝑥</m:t>
                    </m:r>
                    <m:r>
                      <a:rPr lang="en-US" altLang="zh-CN">
                        <a:latin typeface="Cambria Math" panose="02040503050406030204" pitchFamily="18" charset="0"/>
                        <a:ea typeface="宋体" pitchFamily="2" charset="-122"/>
                      </a:rPr>
                      <m:t> </m:t>
                    </m:r>
                  </m:oMath>
                </a14:m>
                <a:r>
                  <a:rPr lang="en-US" altLang="zh-CN" dirty="0">
                    <a:latin typeface="Arial" pitchFamily="34" charset="0"/>
                    <a:ea typeface="宋体" pitchFamily="2" charset="-122"/>
                  </a:rPr>
                  <a:t>that minimizes </a:t>
                </a:r>
                <a:r>
                  <a:rPr lang="en-US" altLang="zh-CN" dirty="0">
                    <a:solidFill>
                      <a:srgbClr val="FF0000"/>
                    </a:solidFill>
                    <a:latin typeface="Arial" pitchFamily="34" charset="0"/>
                    <a:ea typeface="宋体" pitchFamily="2" charset="-122"/>
                  </a:rPr>
                  <a:t>the worst-case expected cost </a:t>
                </a:r>
                <a:r>
                  <a:rPr lang="en-US" altLang="zh-CN" dirty="0">
                    <a:latin typeface="Arial" pitchFamily="34" charset="0"/>
                    <a:ea typeface="宋体" pitchFamily="2" charset="-122"/>
                  </a:rPr>
                  <a:t>over an </a:t>
                </a:r>
                <a:r>
                  <a:rPr lang="en-US" altLang="zh-CN" dirty="0">
                    <a:solidFill>
                      <a:srgbClr val="FF0000"/>
                    </a:solidFill>
                    <a:latin typeface="Arial" pitchFamily="34" charset="0"/>
                    <a:ea typeface="宋体" pitchFamily="2" charset="-122"/>
                  </a:rPr>
                  <a:t>uncertainty set.</a:t>
                </a:r>
              </a:p>
            </p:txBody>
          </p:sp>
        </mc:Choice>
        <mc:Fallback xmlns="">
          <p:sp>
            <p:nvSpPr>
              <p:cNvPr id="12" name="文本框 11">
                <a:extLst>
                  <a:ext uri="{FF2B5EF4-FFF2-40B4-BE49-F238E27FC236}">
                    <a16:creationId xmlns:a16="http://schemas.microsoft.com/office/drawing/2014/main" id="{6A2F7B9A-38B1-4C91-A67C-791418400FEA}"/>
                  </a:ext>
                </a:extLst>
              </p:cNvPr>
              <p:cNvSpPr txBox="1">
                <a:spLocks noRot="1" noChangeAspect="1" noMove="1" noResize="1" noEditPoints="1" noAdjustHandles="1" noChangeArrowheads="1" noChangeShapeType="1" noTextEdit="1"/>
              </p:cNvSpPr>
              <p:nvPr/>
            </p:nvSpPr>
            <p:spPr>
              <a:xfrm>
                <a:off x="502251" y="1544141"/>
                <a:ext cx="11421043" cy="646331"/>
              </a:xfrm>
              <a:prstGeom prst="rect">
                <a:avLst/>
              </a:prstGeom>
              <a:blipFill>
                <a:blip r:embed="rId3"/>
                <a:stretch>
                  <a:fillRect l="-427" t="-4717" b="-141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F32469F3-C0E6-4FC9-95ED-7B2290DDD5FE}"/>
                  </a:ext>
                </a:extLst>
              </p:cNvPr>
              <p:cNvSpPr/>
              <p:nvPr/>
            </p:nvSpPr>
            <p:spPr>
              <a:xfrm>
                <a:off x="649197" y="2257227"/>
                <a:ext cx="11421042" cy="2554930"/>
              </a:xfrm>
              <a:prstGeom prst="rect">
                <a:avLst/>
              </a:prstGeom>
            </p:spPr>
            <p:txBody>
              <a:bodyPr wrap="square">
                <a:spAutoFit/>
              </a:bodyPr>
              <a:lstStyle/>
              <a:p>
                <a:pPr algn="ctr" fontAlgn="base">
                  <a:spcBef>
                    <a:spcPct val="0"/>
                  </a:spcBef>
                  <a:spcAft>
                    <a:spcPct val="0"/>
                  </a:spcAft>
                  <a:buFont typeface="Arial" pitchFamily="34" charset="0"/>
                  <a:buNone/>
                </a:pPr>
                <a:r>
                  <a:rPr lang="en-US" sz="2800" i="1" dirty="0">
                    <a:solidFill>
                      <a:srgbClr val="000000"/>
                    </a:solidFill>
                    <a:latin typeface="Cambria Math" panose="02040503050406030204" pitchFamily="18" charset="0"/>
                    <a:ea typeface="宋体" pitchFamily="2" charset="-122"/>
                  </a:rPr>
                  <a:t>                                               </a:t>
                </a:r>
                <a14:m>
                  <m:oMath xmlns:m="http://schemas.openxmlformats.org/officeDocument/2006/math">
                    <m:func>
                      <m:funcPr>
                        <m:ctrlPr>
                          <a:rPr lang="en-US" altLang="zh-CN" sz="2800" i="1" smtClean="0">
                            <a:solidFill>
                              <a:srgbClr val="000000"/>
                            </a:solidFill>
                            <a:latin typeface="Cambria Math" panose="02040503050406030204" pitchFamily="18" charset="0"/>
                          </a:rPr>
                        </m:ctrlPr>
                      </m:funcPr>
                      <m:fName>
                        <m:limLow>
                          <m:limLowPr>
                            <m:ctrlPr>
                              <a:rPr lang="en-US" altLang="zh-CN" sz="2800" i="1">
                                <a:solidFill>
                                  <a:srgbClr val="000000"/>
                                </a:solidFill>
                                <a:latin typeface="Cambria Math" panose="02040503050406030204" pitchFamily="18" charset="0"/>
                              </a:rPr>
                            </m:ctrlPr>
                          </m:limLowPr>
                          <m:e>
                            <m:r>
                              <m:rPr>
                                <m:sty m:val="p"/>
                              </m:rPr>
                              <a:rPr lang="en-US" altLang="zh-CN" sz="2800">
                                <a:solidFill>
                                  <a:srgbClr val="000000"/>
                                </a:solidFill>
                                <a:latin typeface="Cambria Math" panose="02040503050406030204" pitchFamily="18" charset="0"/>
                              </a:rPr>
                              <m:t>min</m:t>
                            </m:r>
                          </m:e>
                          <m:lim>
                            <m:r>
                              <a:rPr lang="en-US" altLang="zh-CN" sz="2800" i="1">
                                <a:solidFill>
                                  <a:srgbClr val="000000"/>
                                </a:solidFill>
                                <a:latin typeface="Cambria Math" panose="02040503050406030204" pitchFamily="18" charset="0"/>
                              </a:rPr>
                              <m:t>𝑥</m:t>
                            </m:r>
                            <m:r>
                              <a:rPr lang="en-US" altLang="zh-CN" sz="2800" i="1">
                                <a:solidFill>
                                  <a:srgbClr val="000000"/>
                                </a:solidFill>
                                <a:latin typeface="Cambria Math" panose="02040503050406030204" pitchFamily="18" charset="0"/>
                                <a:ea typeface="Cambria Math" panose="02040503050406030204" pitchFamily="18" charset="0"/>
                              </a:rPr>
                              <m:t>∈</m:t>
                            </m:r>
                            <m:r>
                              <a:rPr lang="zh-CN" altLang="en-US" sz="2800" i="1">
                                <a:solidFill>
                                  <a:srgbClr val="000000"/>
                                </a:solidFill>
                                <a:latin typeface="Cambria Math" panose="02040503050406030204" pitchFamily="18" charset="0"/>
                              </a:rPr>
                              <m:t>𝜒</m:t>
                            </m:r>
                            <m:r>
                              <m:rPr>
                                <m:nor/>
                              </m:rPr>
                              <a:rPr lang="en-US" altLang="zh-CN" sz="2800" dirty="0">
                                <a:solidFill>
                                  <a:srgbClr val="000000"/>
                                </a:solidFill>
                                <a:latin typeface="Arial" pitchFamily="34" charset="0"/>
                                <a:ea typeface="宋体" pitchFamily="2" charset="-122"/>
                              </a:rPr>
                              <m:t> </m:t>
                            </m:r>
                          </m:lim>
                        </m:limLow>
                      </m:fName>
                      <m:e>
                        <m:limLow>
                          <m:limLowPr>
                            <m:ctrlPr>
                              <a:rPr lang="en-US" altLang="zh-CN" sz="2800" i="1" smtClean="0">
                                <a:solidFill>
                                  <a:schemeClr val="tx1"/>
                                </a:solidFill>
                                <a:latin typeface="Cambria Math" panose="02040503050406030204" pitchFamily="18" charset="0"/>
                              </a:rPr>
                            </m:ctrlPr>
                          </m:limLowPr>
                          <m:e>
                            <m:r>
                              <m:rPr>
                                <m:sty m:val="p"/>
                              </m:rPr>
                              <a:rPr lang="en-US" altLang="zh-CN" sz="2800">
                                <a:solidFill>
                                  <a:schemeClr val="tx1"/>
                                </a:solidFill>
                                <a:latin typeface="Cambria Math" panose="02040503050406030204" pitchFamily="18" charset="0"/>
                              </a:rPr>
                              <m:t>max</m:t>
                            </m:r>
                          </m:e>
                          <m:lim>
                            <m:r>
                              <a:rPr lang="zh-CN" altLang="en-US" sz="2800" i="1" smtClean="0">
                                <a:solidFill>
                                  <a:schemeClr val="tx1"/>
                                </a:solidFill>
                                <a:latin typeface="Cambria Math" panose="02040503050406030204" pitchFamily="18" charset="0"/>
                              </a:rPr>
                              <m:t>𝜉</m:t>
                            </m:r>
                            <m:r>
                              <a:rPr lang="en-US" altLang="zh-CN" sz="2800" i="1">
                                <a:solidFill>
                                  <a:schemeClr val="tx1"/>
                                </a:solidFill>
                                <a:latin typeface="Cambria Math" panose="02040503050406030204" pitchFamily="18" charset="0"/>
                                <a:ea typeface="Cambria Math" panose="02040503050406030204" pitchFamily="18" charset="0"/>
                              </a:rPr>
                              <m:t>∈</m:t>
                            </m:r>
                            <m:r>
                              <a:rPr lang="en-US" altLang="zh-CN" sz="2800" b="0" i="1" smtClean="0">
                                <a:solidFill>
                                  <a:schemeClr val="tx1"/>
                                </a:solidFill>
                                <a:latin typeface="Cambria Math" panose="02040503050406030204" pitchFamily="18" charset="0"/>
                                <a:ea typeface="Cambria Math" panose="02040503050406030204" pitchFamily="18" charset="0"/>
                              </a:rPr>
                              <m:t>𝑈</m:t>
                            </m:r>
                          </m:lim>
                        </m:limLow>
                        <m:r>
                          <a:rPr lang="en-US" altLang="zh-CN" sz="2800" b="0" i="1" smtClean="0">
                            <a:solidFill>
                              <a:srgbClr val="FF0000"/>
                            </a:solidFill>
                            <a:latin typeface="Cambria Math" panose="02040503050406030204" pitchFamily="18" charset="0"/>
                          </a:rPr>
                          <m:t> </m:t>
                        </m:r>
                        <m:r>
                          <a:rPr lang="en-US" altLang="zh-CN" sz="2800" i="1">
                            <a:solidFill>
                              <a:srgbClr val="000000"/>
                            </a:solidFill>
                            <a:latin typeface="Cambria Math" panose="02040503050406030204" pitchFamily="18" charset="0"/>
                          </a:rPr>
                          <m:t>h</m:t>
                        </m:r>
                      </m:e>
                    </m:func>
                    <m:d>
                      <m:dPr>
                        <m:ctrlPr>
                          <a:rPr lang="en-US" altLang="zh-CN" sz="2800" i="1">
                            <a:solidFill>
                              <a:srgbClr val="000000"/>
                            </a:solidFill>
                            <a:latin typeface="Cambria Math" panose="02040503050406030204" pitchFamily="18" charset="0"/>
                          </a:rPr>
                        </m:ctrlPr>
                      </m:dPr>
                      <m:e>
                        <m:r>
                          <a:rPr lang="en-US" altLang="zh-CN" sz="2800" i="1">
                            <a:solidFill>
                              <a:srgbClr val="000000"/>
                            </a:solidFill>
                            <a:latin typeface="Cambria Math" panose="02040503050406030204" pitchFamily="18" charset="0"/>
                          </a:rPr>
                          <m:t>𝑥</m:t>
                        </m:r>
                        <m:r>
                          <a:rPr lang="en-US" altLang="zh-CN" sz="2800" i="1">
                            <a:solidFill>
                              <a:srgbClr val="000000"/>
                            </a:solidFill>
                            <a:latin typeface="Cambria Math" panose="02040503050406030204" pitchFamily="18" charset="0"/>
                          </a:rPr>
                          <m:t>,</m:t>
                        </m:r>
                        <m:r>
                          <a:rPr lang="en-US" altLang="zh-CN" sz="2800" i="1">
                            <a:solidFill>
                              <a:srgbClr val="FF0000"/>
                            </a:solidFill>
                            <a:latin typeface="Cambria Math" panose="02040503050406030204" pitchFamily="18" charset="0"/>
                            <a:ea typeface="Cambria Math" panose="02040503050406030204" pitchFamily="18" charset="0"/>
                          </a:rPr>
                          <m:t>𝜉</m:t>
                        </m:r>
                      </m:e>
                    </m:d>
                  </m:oMath>
                </a14:m>
                <a:r>
                  <a:rPr lang="en-US" sz="2800" i="1" dirty="0">
                    <a:solidFill>
                      <a:srgbClr val="000000"/>
                    </a:solidFill>
                    <a:latin typeface="Cambria Math" panose="02040503050406030204" pitchFamily="18" charset="0"/>
                    <a:ea typeface="宋体" pitchFamily="2" charset="-122"/>
                  </a:rPr>
                  <a:t>                                                             </a:t>
                </a:r>
                <a:r>
                  <a:rPr lang="en-US" sz="2800" i="1" dirty="0">
                    <a:solidFill>
                      <a:schemeClr val="bg1"/>
                    </a:solidFill>
                    <a:latin typeface="Cambria Math" panose="02040503050406030204" pitchFamily="18" charset="0"/>
                    <a:ea typeface="宋体" pitchFamily="2" charset="-122"/>
                  </a:rPr>
                  <a:t> </a:t>
                </a:r>
                <a:r>
                  <a:rPr lang="en-US" sz="2000" b="1" dirty="0">
                    <a:solidFill>
                      <a:schemeClr val="bg1"/>
                    </a:solidFill>
                    <a:latin typeface="Arial" pitchFamily="34" charset="0"/>
                    <a:ea typeface="宋体" pitchFamily="2" charset="-122"/>
                  </a:rPr>
                  <a:t>(2)</a:t>
                </a:r>
                <a:endParaRPr lang="en-US" sz="2800" i="1" dirty="0">
                  <a:solidFill>
                    <a:schemeClr val="bg1"/>
                  </a:solidFill>
                  <a:latin typeface="Cambria Math" panose="02040503050406030204" pitchFamily="18" charset="0"/>
                  <a:ea typeface="宋体" pitchFamily="2" charset="-122"/>
                </a:endParaRPr>
              </a:p>
              <a:p>
                <a:pPr algn="just" fontAlgn="base">
                  <a:spcBef>
                    <a:spcPct val="0"/>
                  </a:spcBef>
                  <a:spcAft>
                    <a:spcPct val="0"/>
                  </a:spcAft>
                  <a:buFont typeface="Arial" pitchFamily="34" charset="0"/>
                  <a:buNone/>
                </a:pPr>
                <a:endParaRPr lang="en-US" sz="2000" i="1" dirty="0">
                  <a:solidFill>
                    <a:srgbClr val="000000"/>
                  </a:solidFill>
                  <a:latin typeface="Cambria Math" panose="02040503050406030204" pitchFamily="18" charset="0"/>
                </a:endParaRPr>
              </a:p>
              <a:p>
                <a:pPr algn="just" fontAlgn="base">
                  <a:spcBef>
                    <a:spcPct val="0"/>
                  </a:spcBef>
                  <a:spcAft>
                    <a:spcPct val="0"/>
                  </a:spcAft>
                  <a:buFont typeface="Arial" pitchFamily="34" charset="0"/>
                  <a:buNone/>
                </a:pPr>
                <a14:m>
                  <m:oMath xmlns:m="http://schemas.openxmlformats.org/officeDocument/2006/math">
                    <m:r>
                      <a:rPr lang="en-US" sz="2000" i="1">
                        <a:solidFill>
                          <a:srgbClr val="000000"/>
                        </a:solidFill>
                        <a:latin typeface="Cambria Math" panose="02040503050406030204" pitchFamily="18" charset="0"/>
                      </a:rPr>
                      <m:t>𝑥</m:t>
                    </m:r>
                  </m:oMath>
                </a14:m>
                <a:r>
                  <a:rPr lang="en-US" sz="2000" dirty="0">
                    <a:solidFill>
                      <a:srgbClr val="000000"/>
                    </a:solidFill>
                    <a:latin typeface="Arial" pitchFamily="34" charset="0"/>
                    <a:ea typeface="宋体" pitchFamily="2" charset="-122"/>
                  </a:rPr>
                  <a:t>          --</a:t>
                </a:r>
                <a:r>
                  <a:rPr lang="en-US" altLang="zh-CN" sz="2000" dirty="0">
                    <a:solidFill>
                      <a:srgbClr val="000000"/>
                    </a:solidFill>
                    <a:latin typeface="Arial" pitchFamily="34" charset="0"/>
                    <a:ea typeface="宋体" pitchFamily="2" charset="-122"/>
                  </a:rPr>
                  <a:t> Decision variables</a:t>
                </a:r>
                <a:endParaRPr lang="en-US" sz="2000" dirty="0">
                  <a:solidFill>
                    <a:srgbClr val="000000"/>
                  </a:solidFill>
                  <a:latin typeface="Arial" pitchFamily="34" charset="0"/>
                  <a:ea typeface="宋体" pitchFamily="2" charset="-122"/>
                </a:endParaRPr>
              </a:p>
              <a:p>
                <a:pPr algn="just" fontAlgn="base">
                  <a:spcBef>
                    <a:spcPct val="0"/>
                  </a:spcBef>
                  <a:spcAft>
                    <a:spcPct val="0"/>
                  </a:spcAft>
                  <a:buFont typeface="Arial" pitchFamily="34" charset="0"/>
                  <a:buNone/>
                </a:pPr>
                <a14:m>
                  <m:oMath xmlns:m="http://schemas.openxmlformats.org/officeDocument/2006/math">
                    <m:r>
                      <a:rPr lang="en-US" sz="2000" i="1">
                        <a:solidFill>
                          <a:srgbClr val="000000"/>
                        </a:solidFill>
                        <a:latin typeface="Cambria Math" panose="02040503050406030204" pitchFamily="18" charset="0"/>
                        <a:ea typeface="Cambria Math" panose="02040503050406030204" pitchFamily="18" charset="0"/>
                      </a:rPr>
                      <m:t>𝜉</m:t>
                    </m:r>
                  </m:oMath>
                </a14:m>
                <a:r>
                  <a:rPr lang="en-US" altLang="zh-CN" sz="2000" dirty="0">
                    <a:solidFill>
                      <a:srgbClr val="000000"/>
                    </a:solidFill>
                    <a:latin typeface="Arial" pitchFamily="34" charset="0"/>
                    <a:ea typeface="宋体" pitchFamily="2" charset="-122"/>
                  </a:rPr>
                  <a:t>          -- Uncertain Parameter</a:t>
                </a:r>
              </a:p>
              <a:p>
                <a:pPr algn="just" fontAlgn="base">
                  <a:spcBef>
                    <a:spcPct val="0"/>
                  </a:spcBef>
                  <a:spcAft>
                    <a:spcPct val="0"/>
                  </a:spcAft>
                  <a:buFont typeface="Arial" pitchFamily="34" charset="0"/>
                  <a:buNone/>
                </a:pPr>
                <a14:m>
                  <m:oMath xmlns:m="http://schemas.openxmlformats.org/officeDocument/2006/math">
                    <m:r>
                      <a:rPr lang="zh-CN" altLang="en-US" sz="2000" i="1">
                        <a:solidFill>
                          <a:srgbClr val="000000"/>
                        </a:solidFill>
                        <a:latin typeface="Cambria Math" panose="02040503050406030204" pitchFamily="18" charset="0"/>
                      </a:rPr>
                      <m:t>𝜒</m:t>
                    </m:r>
                  </m:oMath>
                </a14:m>
                <a:r>
                  <a:rPr lang="en-US" altLang="zh-CN" sz="2000" dirty="0">
                    <a:solidFill>
                      <a:srgbClr val="000000"/>
                    </a:solidFill>
                    <a:latin typeface="Arial" pitchFamily="34" charset="0"/>
                    <a:ea typeface="宋体" pitchFamily="2" charset="-122"/>
                  </a:rPr>
                  <a:t>          -- Convex set of feasible solutions</a:t>
                </a:r>
              </a:p>
              <a:p>
                <a:pPr algn="just" fontAlgn="base">
                  <a:spcBef>
                    <a:spcPct val="0"/>
                  </a:spcBef>
                  <a:spcAft>
                    <a:spcPct val="0"/>
                  </a:spcAft>
                  <a:buFont typeface="Arial" pitchFamily="34" charset="0"/>
                  <a:buNone/>
                </a:pPr>
                <a14:m>
                  <m:oMath xmlns:m="http://schemas.openxmlformats.org/officeDocument/2006/math">
                    <m:r>
                      <a:rPr lang="en-US" altLang="zh-CN" sz="2000" b="0" i="1" smtClean="0">
                        <a:solidFill>
                          <a:srgbClr val="000000"/>
                        </a:solidFill>
                        <a:latin typeface="Cambria Math" panose="02040503050406030204" pitchFamily="18" charset="0"/>
                        <a:ea typeface="宋体" pitchFamily="2" charset="-122"/>
                      </a:rPr>
                      <m:t>𝑈</m:t>
                    </m:r>
                  </m:oMath>
                </a14:m>
                <a:r>
                  <a:rPr lang="en-US" altLang="zh-CN" sz="2000" dirty="0">
                    <a:solidFill>
                      <a:srgbClr val="000000"/>
                    </a:solidFill>
                    <a:latin typeface="Arial" pitchFamily="34" charset="0"/>
                    <a:ea typeface="宋体" pitchFamily="2" charset="-122"/>
                  </a:rPr>
                  <a:t>          -- Uncertain set </a:t>
                </a:r>
              </a:p>
              <a:p>
                <a:pPr algn="just" fontAlgn="base">
                  <a:spcBef>
                    <a:spcPct val="0"/>
                  </a:spcBef>
                  <a:spcAft>
                    <a:spcPct val="0"/>
                  </a:spcAft>
                  <a:buFont typeface="Arial" pitchFamily="34" charset="0"/>
                  <a:buNone/>
                </a:pPr>
                <a14:m>
                  <m:oMath xmlns:m="http://schemas.openxmlformats.org/officeDocument/2006/math">
                    <m:r>
                      <a:rPr lang="en-US" sz="2000" i="1">
                        <a:solidFill>
                          <a:srgbClr val="000000"/>
                        </a:solidFill>
                        <a:latin typeface="Cambria Math" panose="02040503050406030204" pitchFamily="18" charset="0"/>
                      </a:rPr>
                      <m:t>h</m:t>
                    </m:r>
                    <m:d>
                      <m:dPr>
                        <m:ctrlPr>
                          <a:rPr lang="en-US" sz="2000" i="1">
                            <a:solidFill>
                              <a:srgbClr val="000000"/>
                            </a:solidFill>
                            <a:latin typeface="Cambria Math" panose="02040503050406030204" pitchFamily="18" charset="0"/>
                          </a:rPr>
                        </m:ctrlPr>
                      </m:dPr>
                      <m:e>
                        <m:r>
                          <a:rPr lang="en-US" sz="2000" i="1">
                            <a:solidFill>
                              <a:srgbClr val="000000"/>
                            </a:solidFill>
                            <a:latin typeface="Cambria Math" panose="02040503050406030204" pitchFamily="18" charset="0"/>
                          </a:rPr>
                          <m:t>𝑥</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ea typeface="Cambria Math" panose="02040503050406030204" pitchFamily="18" charset="0"/>
                          </a:rPr>
                          <m:t>𝜉</m:t>
                        </m:r>
                      </m:e>
                    </m:d>
                  </m:oMath>
                </a14:m>
                <a:r>
                  <a:rPr lang="en-US" altLang="zh-CN" sz="2000" dirty="0">
                    <a:solidFill>
                      <a:srgbClr val="000000"/>
                    </a:solidFill>
                    <a:latin typeface="Arial" pitchFamily="34" charset="0"/>
                    <a:ea typeface="宋体" pitchFamily="2" charset="-122"/>
                  </a:rPr>
                  <a:t>  -- Objective function in</a:t>
                </a:r>
                <a:r>
                  <a:rPr lang="en-US" sz="2000" dirty="0">
                    <a:solidFill>
                      <a:srgbClr val="000000"/>
                    </a:solidFill>
                    <a:latin typeface="Arial" pitchFamily="34" charset="0"/>
                    <a:ea typeface="宋体" pitchFamily="2" charset="-122"/>
                  </a:rPr>
                  <a:t> </a:t>
                </a:r>
                <a14:m>
                  <m:oMath xmlns:m="http://schemas.openxmlformats.org/officeDocument/2006/math">
                    <m:r>
                      <a:rPr lang="en-US" sz="2000" i="1">
                        <a:solidFill>
                          <a:srgbClr val="000000"/>
                        </a:solidFill>
                        <a:latin typeface="Cambria Math" panose="02040503050406030204" pitchFamily="18" charset="0"/>
                      </a:rPr>
                      <m:t>𝑥</m:t>
                    </m:r>
                  </m:oMath>
                </a14:m>
                <a:r>
                  <a:rPr lang="en-US" altLang="zh-CN" sz="2000" dirty="0">
                    <a:solidFill>
                      <a:srgbClr val="000000"/>
                    </a:solidFill>
                    <a:latin typeface="Arial" pitchFamily="34" charset="0"/>
                    <a:ea typeface="宋体" pitchFamily="2" charset="-122"/>
                  </a:rPr>
                  <a:t> that depends on parameters</a:t>
                </a:r>
                <a:r>
                  <a:rPr lang="en-US" sz="2000" dirty="0">
                    <a:solidFill>
                      <a:srgbClr val="000000"/>
                    </a:solidFill>
                    <a:latin typeface="Arial" pitchFamily="34" charset="0"/>
                    <a:ea typeface="Cambria Math" panose="02040503050406030204" pitchFamily="18" charset="0"/>
                  </a:rPr>
                  <a:t> </a:t>
                </a:r>
                <a14:m>
                  <m:oMath xmlns:m="http://schemas.openxmlformats.org/officeDocument/2006/math">
                    <m:r>
                      <a:rPr lang="en-US" sz="2000" i="1">
                        <a:solidFill>
                          <a:srgbClr val="000000"/>
                        </a:solidFill>
                        <a:latin typeface="Cambria Math" panose="02040503050406030204" pitchFamily="18" charset="0"/>
                        <a:ea typeface="Cambria Math" panose="02040503050406030204" pitchFamily="18" charset="0"/>
                      </a:rPr>
                      <m:t>𝜉</m:t>
                    </m:r>
                  </m:oMath>
                </a14:m>
                <a:endParaRPr lang="en-US" altLang="zh-CN" dirty="0">
                  <a:solidFill>
                    <a:srgbClr val="000000"/>
                  </a:solidFill>
                  <a:latin typeface="Arial" pitchFamily="34" charset="0"/>
                  <a:ea typeface="宋体" pitchFamily="2" charset="-122"/>
                </a:endParaRPr>
              </a:p>
            </p:txBody>
          </p:sp>
        </mc:Choice>
        <mc:Fallback xmlns="">
          <p:sp>
            <p:nvSpPr>
              <p:cNvPr id="15" name="矩形 14">
                <a:extLst>
                  <a:ext uri="{FF2B5EF4-FFF2-40B4-BE49-F238E27FC236}">
                    <a16:creationId xmlns:a16="http://schemas.microsoft.com/office/drawing/2014/main" id="{F32469F3-C0E6-4FC9-95ED-7B2290DDD5FE}"/>
                  </a:ext>
                </a:extLst>
              </p:cNvPr>
              <p:cNvSpPr>
                <a:spLocks noRot="1" noChangeAspect="1" noMove="1" noResize="1" noEditPoints="1" noAdjustHandles="1" noChangeArrowheads="1" noChangeShapeType="1" noTextEdit="1"/>
              </p:cNvSpPr>
              <p:nvPr/>
            </p:nvSpPr>
            <p:spPr>
              <a:xfrm>
                <a:off x="649197" y="2257227"/>
                <a:ext cx="11421042" cy="2554930"/>
              </a:xfrm>
              <a:prstGeom prst="rect">
                <a:avLst/>
              </a:prstGeom>
              <a:blipFill>
                <a:blip r:embed="rId4"/>
                <a:stretch>
                  <a:fillRect l="-213" r="-534" b="-35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C721451-DFF4-49BC-B16B-3E1E181484B9}"/>
                  </a:ext>
                </a:extLst>
              </p:cNvPr>
              <p:cNvSpPr txBox="1"/>
              <p:nvPr/>
            </p:nvSpPr>
            <p:spPr>
              <a:xfrm>
                <a:off x="502249" y="5192383"/>
                <a:ext cx="11421043" cy="1200329"/>
              </a:xfrm>
              <a:prstGeom prst="rect">
                <a:avLst/>
              </a:prstGeom>
              <a:noFill/>
            </p:spPr>
            <p:txBody>
              <a:bodyPr wrap="square">
                <a:spAutoFit/>
              </a:bodyPr>
              <a:lstStyle/>
              <a:p>
                <a:pPr marL="285750" indent="-285750">
                  <a:lnSpc>
                    <a:spcPct val="150000"/>
                  </a:lnSpc>
                  <a:buFont typeface="Arial" panose="020B0604020202020204" pitchFamily="34" charset="0"/>
                  <a:buChar char="•"/>
                  <a:defRPr/>
                </a:pPr>
                <a:r>
                  <a:rPr lang="en-US" altLang="zh-CN" dirty="0">
                    <a:latin typeface="Arial" pitchFamily="34" charset="0"/>
                    <a:ea typeface="宋体" pitchFamily="2" charset="-122"/>
                  </a:rPr>
                  <a:t>First find a decision </a:t>
                </a:r>
                <a14:m>
                  <m:oMath xmlns:m="http://schemas.openxmlformats.org/officeDocument/2006/math">
                    <m:r>
                      <a:rPr lang="en-US" altLang="zh-CN">
                        <a:latin typeface="Cambria Math" panose="02040503050406030204" pitchFamily="18" charset="0"/>
                        <a:ea typeface="宋体" pitchFamily="2" charset="-122"/>
                      </a:rPr>
                      <m:t>𝑥</m:t>
                    </m:r>
                  </m:oMath>
                </a14:m>
                <a:r>
                  <a:rPr lang="en-US" altLang="zh-CN" dirty="0">
                    <a:latin typeface="Arial" pitchFamily="34" charset="0"/>
                    <a:ea typeface="宋体" pitchFamily="2" charset="-122"/>
                  </a:rPr>
                  <a:t> that minimizes the cost.</a:t>
                </a:r>
              </a:p>
              <a:p>
                <a:pPr marL="285750" lvl="0" indent="-285750">
                  <a:lnSpc>
                    <a:spcPct val="150000"/>
                  </a:lnSpc>
                  <a:buFont typeface="Arial" panose="020B0604020202020204" pitchFamily="34" charset="0"/>
                  <a:buChar char="•"/>
                  <a:defRPr/>
                </a:pPr>
                <a:r>
                  <a:rPr lang="en-US" altLang="zh-CN" dirty="0">
                    <a:latin typeface="Arial" pitchFamily="34" charset="0"/>
                    <a:ea typeface="宋体" pitchFamily="2" charset="-122"/>
                  </a:rPr>
                  <a:t>Then a parameter </a:t>
                </a:r>
                <a14:m>
                  <m:oMath xmlns:m="http://schemas.openxmlformats.org/officeDocument/2006/math">
                    <m:r>
                      <a:rPr lang="en-US" altLang="zh-CN" i="1">
                        <a:solidFill>
                          <a:srgbClr val="000000"/>
                        </a:solidFill>
                        <a:latin typeface="Cambria Math" panose="02040503050406030204" pitchFamily="18" charset="0"/>
                        <a:ea typeface="Cambria Math" panose="02040503050406030204" pitchFamily="18" charset="0"/>
                      </a:rPr>
                      <m:t>𝜉</m:t>
                    </m:r>
                  </m:oMath>
                </a14:m>
                <a:r>
                  <a:rPr lang="en-US" altLang="zh-CN" dirty="0">
                    <a:latin typeface="Arial" pitchFamily="34" charset="0"/>
                    <a:ea typeface="宋体" pitchFamily="2" charset="-122"/>
                  </a:rPr>
                  <a:t> which leads to the maximum cost (worst case for given decision)</a:t>
                </a:r>
              </a:p>
              <a:p>
                <a:pPr marR="0" lvl="0" algn="l" defTabSz="914400" rtl="0" eaLnBrk="1" fontAlgn="auto" latinLnBrk="0" hangingPunct="1">
                  <a:lnSpc>
                    <a:spcPct val="100000"/>
                  </a:lnSpc>
                  <a:spcBef>
                    <a:spcPts val="0"/>
                  </a:spcBef>
                  <a:spcAft>
                    <a:spcPts val="0"/>
                  </a:spcAft>
                  <a:buClrTx/>
                  <a:buSzTx/>
                  <a:tabLst/>
                  <a:defRPr/>
                </a:pPr>
                <a:endParaRPr lang="en-US" altLang="zh-CN" dirty="0">
                  <a:latin typeface="Arial" pitchFamily="34" charset="0"/>
                  <a:ea typeface="宋体" pitchFamily="2" charset="-122"/>
                </a:endParaRPr>
              </a:p>
            </p:txBody>
          </p:sp>
        </mc:Choice>
        <mc:Fallback xmlns="">
          <p:sp>
            <p:nvSpPr>
              <p:cNvPr id="8" name="文本框 7">
                <a:extLst>
                  <a:ext uri="{FF2B5EF4-FFF2-40B4-BE49-F238E27FC236}">
                    <a16:creationId xmlns:a16="http://schemas.microsoft.com/office/drawing/2014/main" id="{CC721451-DFF4-49BC-B16B-3E1E181484B9}"/>
                  </a:ext>
                </a:extLst>
              </p:cNvPr>
              <p:cNvSpPr txBox="1">
                <a:spLocks noRot="1" noChangeAspect="1" noMove="1" noResize="1" noEditPoints="1" noAdjustHandles="1" noChangeArrowheads="1" noChangeShapeType="1" noTextEdit="1"/>
              </p:cNvSpPr>
              <p:nvPr/>
            </p:nvSpPr>
            <p:spPr>
              <a:xfrm>
                <a:off x="502249" y="5192383"/>
                <a:ext cx="11421043" cy="1200329"/>
              </a:xfrm>
              <a:prstGeom prst="rect">
                <a:avLst/>
              </a:prstGeom>
              <a:blipFill>
                <a:blip r:embed="rId5"/>
                <a:stretch>
                  <a:fillRect l="-320"/>
                </a:stretch>
              </a:blipFill>
            </p:spPr>
            <p:txBody>
              <a:bodyPr/>
              <a:lstStyle/>
              <a:p>
                <a:r>
                  <a:rPr lang="en-US">
                    <a:noFill/>
                  </a:rPr>
                  <a:t> </a:t>
                </a:r>
              </a:p>
            </p:txBody>
          </p:sp>
        </mc:Fallback>
      </mc:AlternateContent>
    </p:spTree>
    <p:extLst>
      <p:ext uri="{BB962C8B-B14F-4D97-AF65-F5344CB8AC3E}">
        <p14:creationId xmlns:p14="http://schemas.microsoft.com/office/powerpoint/2010/main" val="33011789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CA0C9C7-FBDE-4893-951C-49D0A69EAD92}"/>
              </a:ext>
            </a:extLst>
          </p:cNvPr>
          <p:cNvSpPr>
            <a:spLocks noGrp="1"/>
          </p:cNvSpPr>
          <p:nvPr>
            <p:ph type="sldNum" sz="quarter" idx="12"/>
          </p:nvPr>
        </p:nvSpPr>
        <p:spPr/>
        <p:txBody>
          <a:bodyPr/>
          <a:lstStyle/>
          <a:p>
            <a:fld id="{4760F0FC-AD0F-4770-B8B3-8B319AEAE5E5}" type="slidenum">
              <a:rPr lang="zh-CN" altLang="en-US" smtClean="0"/>
              <a:pPr/>
              <a:t>70</a:t>
            </a:fld>
            <a:endParaRPr lang="zh-CN" altLang="en-US"/>
          </a:p>
        </p:txBody>
      </p:sp>
      <p:sp>
        <p:nvSpPr>
          <p:cNvPr id="4" name="文本框 3">
            <a:extLst>
              <a:ext uri="{FF2B5EF4-FFF2-40B4-BE49-F238E27FC236}">
                <a16:creationId xmlns:a16="http://schemas.microsoft.com/office/drawing/2014/main" id="{7C2A8679-9817-4B8F-B14E-00060A9EC3A8}"/>
              </a:ext>
            </a:extLst>
          </p:cNvPr>
          <p:cNvSpPr txBox="1"/>
          <p:nvPr/>
        </p:nvSpPr>
        <p:spPr>
          <a:xfrm>
            <a:off x="211873" y="144966"/>
            <a:ext cx="9115166" cy="646331"/>
          </a:xfrm>
          <a:prstGeom prst="rect">
            <a:avLst/>
          </a:prstGeom>
          <a:noFill/>
        </p:spPr>
        <p:txBody>
          <a:bodyPr wrap="square" rtlCol="0">
            <a:spAutoFit/>
          </a:bodyPr>
          <a:lstStyle/>
          <a:p>
            <a:r>
              <a:rPr lang="en-US" altLang="zh-TW" sz="3600" b="1" dirty="0">
                <a:solidFill>
                  <a:schemeClr val="bg1"/>
                </a:solidFill>
                <a:latin typeface="Times New Roman" panose="02020603050405020304" pitchFamily="18" charset="0"/>
                <a:cs typeface="Times New Roman" panose="02020603050405020304" pitchFamily="18" charset="0"/>
              </a:rPr>
              <a:t>Reinforcement Learning</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D2C0866-E217-4EFB-9DEE-19682FD0D345}"/>
                  </a:ext>
                </a:extLst>
              </p:cNvPr>
              <p:cNvSpPr txBox="1"/>
              <p:nvPr/>
            </p:nvSpPr>
            <p:spPr>
              <a:xfrm>
                <a:off x="346528" y="2151008"/>
                <a:ext cx="6231960" cy="4154984"/>
              </a:xfrm>
              <a:prstGeom prst="rect">
                <a:avLst/>
              </a:prstGeom>
              <a:noFill/>
            </p:spPr>
            <p:txBody>
              <a:bodyPr wrap="square" rtlCol="0">
                <a:spAutoFit/>
              </a:bodyPr>
              <a:lstStyle/>
              <a:p>
                <a:pPr marL="342900" indent="-342900">
                  <a:buFont typeface="Wingdings" panose="05000000000000000000" pitchFamily="2" charset="2"/>
                  <a:buChar char="Ø"/>
                </a:pPr>
                <a:r>
                  <a:rPr lang="en-US" altLang="zh-TW" sz="2400" dirty="0">
                    <a:latin typeface="Arial" panose="020B0604020202020204" pitchFamily="34" charset="0"/>
                    <a:cs typeface="Arial" panose="020B0604020202020204" pitchFamily="34" charset="0"/>
                  </a:rPr>
                  <a:t>Characteristics of the MDP</a:t>
                </a:r>
              </a:p>
              <a:p>
                <a:pPr marL="800100" lvl="1" indent="-342900">
                  <a:buFont typeface="Arial" panose="020B0604020202020204" pitchFamily="34" charset="0"/>
                  <a:buChar char="•"/>
                </a:pPr>
                <a:r>
                  <a:rPr lang="en-US" altLang="zh-CN" sz="2400" dirty="0">
                    <a:solidFill>
                      <a:srgbClr val="FF0000"/>
                    </a:solidFill>
                    <a:latin typeface="Arial" panose="020B0604020202020204" pitchFamily="34" charset="0"/>
                    <a:cs typeface="Arial" panose="020B0604020202020204" pitchFamily="34" charset="0"/>
                  </a:rPr>
                  <a:t>State </a:t>
                </a:r>
                <a14:m>
                  <m:oMath xmlns:m="http://schemas.openxmlformats.org/officeDocument/2006/math">
                    <m:r>
                      <a:rPr lang="en-US" sz="2400" i="1">
                        <a:solidFill>
                          <a:srgbClr val="FF0000"/>
                        </a:solidFill>
                        <a:latin typeface="Cambria Math" panose="02040503050406030204" pitchFamily="18" charset="0"/>
                      </a:rPr>
                      <m:t>𝑆</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𝑛</m:t>
                            </m:r>
                          </m:sub>
                        </m:sSub>
                      </m:e>
                    </m:d>
                  </m:oMath>
                </a14:m>
                <a:r>
                  <a:rPr lang="en-US" altLang="zh-CN" sz="2400" dirty="0">
                    <a:latin typeface="Arial" panose="020B0604020202020204" pitchFamily="34" charset="0"/>
                    <a:cs typeface="Arial" panose="020B0604020202020204" pitchFamily="34" charset="0"/>
                  </a:rPr>
                  <a:t>: a set of N states</a:t>
                </a:r>
              </a:p>
              <a:p>
                <a:pPr marL="800100" lvl="1" indent="-342900">
                  <a:buFont typeface="Arial" panose="020B0604020202020204" pitchFamily="34" charset="0"/>
                  <a:buChar char="•"/>
                </a:pPr>
                <a:r>
                  <a:rPr lang="en-US" altLang="zh-CN" sz="2400" dirty="0">
                    <a:solidFill>
                      <a:srgbClr val="FF0000"/>
                    </a:solidFill>
                    <a:latin typeface="Arial" panose="020B0604020202020204" pitchFamily="34" charset="0"/>
                    <a:cs typeface="Arial" panose="020B0604020202020204" pitchFamily="34" charset="0"/>
                  </a:rPr>
                  <a:t>Action </a:t>
                </a:r>
                <a14:m>
                  <m:oMath xmlns:m="http://schemas.openxmlformats.org/officeDocument/2006/math">
                    <m:r>
                      <a:rPr lang="en-US" sz="2400" i="1">
                        <a:solidFill>
                          <a:srgbClr val="FF0000"/>
                        </a:solidFill>
                        <a:latin typeface="Cambria Math" panose="02040503050406030204" pitchFamily="18" charset="0"/>
                      </a:rPr>
                      <m:t>𝐴</m:t>
                    </m:r>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𝑚</m:t>
                            </m:r>
                          </m:sub>
                        </m:sSub>
                      </m:e>
                    </m:d>
                  </m:oMath>
                </a14:m>
                <a:r>
                  <a:rPr lang="en-US" altLang="zh-CN" sz="2400" dirty="0">
                    <a:latin typeface="Arial" panose="020B0604020202020204" pitchFamily="34" charset="0"/>
                    <a:cs typeface="Arial" panose="020B0604020202020204" pitchFamily="34" charset="0"/>
                  </a:rPr>
                  <a:t>: a set of M actions</a:t>
                </a:r>
              </a:p>
              <a:p>
                <a:pPr marL="800100" lvl="1" indent="-342900">
                  <a:buFont typeface="Arial" panose="020B0604020202020204" pitchFamily="34" charset="0"/>
                  <a:buChar char="•"/>
                </a:pPr>
                <a:r>
                  <a:rPr lang="en-US" altLang="zh-CN" sz="2400" dirty="0">
                    <a:solidFill>
                      <a:srgbClr val="FF0000"/>
                    </a:solidFill>
                    <a:latin typeface="Arial" panose="020B0604020202020204" pitchFamily="34" charset="0"/>
                    <a:cs typeface="Arial" panose="020B0604020202020204" pitchFamily="34" charset="0"/>
                  </a:rPr>
                  <a:t>Reward </a:t>
                </a:r>
                <a14:m>
                  <m:oMath xmlns:m="http://schemas.openxmlformats.org/officeDocument/2006/math">
                    <m:r>
                      <m:rPr>
                        <m:sty m:val="p"/>
                      </m:rPr>
                      <a:rPr lang="en-US" sz="2400">
                        <a:solidFill>
                          <a:srgbClr val="FF0000"/>
                        </a:solidFill>
                        <a:latin typeface="Cambria Math" panose="02040503050406030204" pitchFamily="18" charset="0"/>
                      </a:rPr>
                      <m:t>R</m:t>
                    </m:r>
                    <m:r>
                      <a:rPr lang="en-US" sz="2400">
                        <a:latin typeface="Cambria Math" panose="02040503050406030204" pitchFamily="18" charset="0"/>
                      </a:rPr>
                      <m:t>: </m:t>
                    </m:r>
                    <m:r>
                      <a:rPr lang="en-US" sz="2400" i="1">
                        <a:latin typeface="Cambria Math" panose="02040503050406030204" pitchFamily="18" charset="0"/>
                      </a:rPr>
                      <m:t>𝑆</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𝐴</m:t>
                    </m:r>
                    <m:r>
                      <a:rPr lang="en-US" sz="2400"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𝑹</m:t>
                    </m:r>
                    <m:r>
                      <a:rPr lang="en-US" sz="2400" b="1" i="1">
                        <a:latin typeface="Cambria Math" panose="02040503050406030204" pitchFamily="18" charset="0"/>
                        <a:ea typeface="Cambria Math" panose="02040503050406030204" pitchFamily="18" charset="0"/>
                      </a:rPr>
                      <m:t> </m:t>
                    </m:r>
                  </m:oMath>
                </a14:m>
                <a:r>
                  <a:rPr lang="en-US" altLang="zh-CN" sz="2400" dirty="0">
                    <a:latin typeface="Arial" panose="020B0604020202020204" pitchFamily="34" charset="0"/>
                    <a:cs typeface="Arial" panose="020B0604020202020204" pitchFamily="34" charset="0"/>
                  </a:rPr>
                  <a:t>: reward function</a:t>
                </a:r>
              </a:p>
              <a:p>
                <a:pPr marL="1714500" lvl="3" indent="-342900">
                  <a:buFont typeface="Wingdings" panose="05000000000000000000" pitchFamily="2" charset="2"/>
                  <a:buChar char="ü"/>
                </a:pPr>
                <a14:m>
                  <m:oMath xmlns:m="http://schemas.openxmlformats.org/officeDocument/2006/math">
                    <m:r>
                      <a:rPr lang="en-US" sz="2400" i="1">
                        <a:latin typeface="Cambria Math" panose="02040503050406030204" pitchFamily="18" charset="0"/>
                        <a:ea typeface="Cambria Math" panose="02040503050406030204" pitchFamily="18" charset="0"/>
                      </a:rPr>
                      <m:t>𝑅</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𝑅</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𝑛</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𝑚</m:t>
                        </m:r>
                      </m:sub>
                    </m:sSub>
                    <m:r>
                      <a:rPr lang="en-US" sz="2400" i="1">
                        <a:latin typeface="Cambria Math" panose="02040503050406030204" pitchFamily="18" charset="0"/>
                        <a:ea typeface="Cambria Math" panose="02040503050406030204" pitchFamily="18" charset="0"/>
                      </a:rPr>
                      <m:t>) </m:t>
                    </m:r>
                  </m:oMath>
                </a14:m>
                <a:endParaRPr lang="en-US" altLang="zh-CN"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altLang="zh-CN" sz="2400" dirty="0">
                    <a:solidFill>
                      <a:srgbClr val="FF0000"/>
                    </a:solidFill>
                    <a:latin typeface="Arial" panose="020B0604020202020204" pitchFamily="34" charset="0"/>
                    <a:cs typeface="Arial" panose="020B0604020202020204" pitchFamily="34" charset="0"/>
                  </a:rPr>
                  <a:t>Transition probability  </a:t>
                </a:r>
                <a:r>
                  <a:rPr lang="en-US" altLang="zh-CN" sz="2400" dirty="0">
                    <a:latin typeface="Arial" panose="020B0604020202020204" pitchFamily="34" charset="0"/>
                    <a:cs typeface="Arial" panose="020B0604020202020204" pitchFamily="34" charset="0"/>
                  </a:rPr>
                  <a:t>P: </a:t>
                </a:r>
                <a:r>
                  <a:rPr lang="zh-CN" altLang="en-US" sz="2400" dirty="0">
                    <a:latin typeface="Arial" panose="020B0604020202020204" pitchFamily="34" charset="0"/>
                    <a:cs typeface="Arial" panose="020B0604020202020204" pitchFamily="34" charset="0"/>
                  </a:rPr>
                  <a:t>𝑆</a:t>
                </a:r>
                <a:r>
                  <a:rPr lang="en-US" altLang="zh-CN" sz="2400" dirty="0">
                    <a:latin typeface="Arial" panose="020B0604020202020204" pitchFamily="34" charset="0"/>
                    <a:cs typeface="Arial" panose="020B0604020202020204" pitchFamily="34" charset="0"/>
                  </a:rPr>
                  <a:t>×</a:t>
                </a:r>
                <a:r>
                  <a:rPr lang="zh-CN" altLang="en-US" sz="2400" dirty="0">
                    <a:latin typeface="Arial" panose="020B0604020202020204" pitchFamily="34" charset="0"/>
                    <a:cs typeface="Arial" panose="020B0604020202020204" pitchFamily="34" charset="0"/>
                  </a:rPr>
                  <a:t>𝐴→𝜋</a:t>
                </a:r>
                <a:r>
                  <a:rPr lang="en-US" altLang="zh-CN" sz="2400" dirty="0">
                    <a:latin typeface="Arial" panose="020B0604020202020204" pitchFamily="34" charset="0"/>
                    <a:cs typeface="Arial" panose="020B0604020202020204" pitchFamily="34" charset="0"/>
                  </a:rPr>
                  <a:t>(</a:t>
                </a:r>
                <a:r>
                  <a:rPr lang="zh-CN" altLang="en-US" sz="2400" dirty="0">
                    <a:latin typeface="Arial" panose="020B0604020202020204" pitchFamily="34" charset="0"/>
                    <a:cs typeface="Arial" panose="020B0604020202020204" pitchFamily="34" charset="0"/>
                  </a:rPr>
                  <a:t>𝑆</a:t>
                </a:r>
                <a:r>
                  <a:rPr lang="en-US" altLang="zh-CN" sz="2400" dirty="0">
                    <a:latin typeface="Arial" panose="020B0604020202020204" pitchFamily="34" charset="0"/>
                    <a:cs typeface="Arial" panose="020B0604020202020204" pitchFamily="34" charset="0"/>
                  </a:rPr>
                  <a:t>)</a:t>
                </a:r>
              </a:p>
              <a:p>
                <a:pPr marL="1714500" lvl="3" indent="-342900">
                  <a:buFont typeface="Wingdings" panose="05000000000000000000" pitchFamily="2" charset="2"/>
                  <a:buChar char="ü"/>
                </a:pPr>
                <a:r>
                  <a:rPr lang="en-US" altLang="zh-CN" sz="2400" dirty="0">
                    <a:latin typeface="Arial" panose="020B0604020202020204" pitchFamily="34" charset="0"/>
                    <a:cs typeface="Arial" panose="020B0604020202020204" pitchFamily="34" charset="0"/>
                  </a:rPr>
                  <a:t>Element in set P: </a:t>
                </a:r>
                <a14:m>
                  <m:oMath xmlns:m="http://schemas.openxmlformats.org/officeDocument/2006/math">
                    <m:r>
                      <m:rPr>
                        <m:sty m:val="p"/>
                      </m:rPr>
                      <a:rPr lang="en-US" sz="2400">
                        <a:latin typeface="Cambria Math" panose="02040503050406030204" pitchFamily="18" charset="0"/>
                      </a:rPr>
                      <m:t>Pr</m:t>
                    </m:r>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𝑘</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𝑠</m:t>
                        </m:r>
                      </m:e>
                      <m:sub>
                        <m:r>
                          <a:rPr lang="en-US" sz="2400" i="1">
                            <a:latin typeface="Cambria Math" panose="02040503050406030204" pitchFamily="18" charset="0"/>
                          </a:rPr>
                          <m:t>𝑛</m:t>
                        </m:r>
                      </m:sub>
                    </m:sSub>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𝑎</m:t>
                        </m:r>
                      </m:e>
                      <m:sub>
                        <m:r>
                          <a:rPr lang="en-US" sz="2400" i="1">
                            <a:latin typeface="Cambria Math" panose="02040503050406030204" pitchFamily="18" charset="0"/>
                          </a:rPr>
                          <m:t>𝑚</m:t>
                        </m:r>
                      </m:sub>
                    </m:sSub>
                    <m:r>
                      <a:rPr lang="en-US" sz="2400">
                        <a:latin typeface="Cambria Math" panose="02040503050406030204" pitchFamily="18" charset="0"/>
                      </a:rPr>
                      <m:t>}</m:t>
                    </m:r>
                    <m:r>
                      <a:rPr lang="en-US" sz="2400" i="1">
                        <a:latin typeface="Cambria Math" panose="02040503050406030204" pitchFamily="18" charset="0"/>
                      </a:rPr>
                      <m:t> </m:t>
                    </m:r>
                  </m:oMath>
                </a14:m>
                <a:endParaRPr lang="en-US" altLang="zh-CN"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altLang="zh-CN" sz="2400" dirty="0">
                    <a:solidFill>
                      <a:srgbClr val="FF0000"/>
                    </a:solidFill>
                    <a:latin typeface="Arial" panose="020B0604020202020204" pitchFamily="34" charset="0"/>
                    <a:cs typeface="Arial" panose="020B0604020202020204" pitchFamily="34" charset="0"/>
                  </a:rPr>
                  <a:t>Discount factor </a:t>
                </a:r>
                <a14:m>
                  <m:oMath xmlns:m="http://schemas.openxmlformats.org/officeDocument/2006/math">
                    <m:r>
                      <a:rPr lang="en-US" altLang="zh-CN" sz="2400" i="1" smtClean="0">
                        <a:solidFill>
                          <a:srgbClr val="FF0000"/>
                        </a:solidFill>
                        <a:latin typeface="Cambria Math" panose="02040503050406030204" pitchFamily="18" charset="0"/>
                      </a:rPr>
                      <m:t>𝛾</m:t>
                    </m:r>
                    <m:r>
                      <a:rPr lang="en-US" altLang="zh-CN" sz="2400" dirty="0">
                        <a:latin typeface="Cambria Math" panose="02040503050406030204" pitchFamily="18" charset="0"/>
                        <a:ea typeface="Cambria Math" panose="02040503050406030204" pitchFamily="18" charset="0"/>
                      </a:rPr>
                      <m:t>∈</m:t>
                    </m:r>
                    <m:d>
                      <m:dPr>
                        <m:begChr m:val="["/>
                        <m:ctrlPr>
                          <a:rPr lang="en-US" altLang="zh-CN" sz="2400" b="0" i="1" dirty="0" smtClean="0">
                            <a:latin typeface="Cambria Math" panose="02040503050406030204" pitchFamily="18" charset="0"/>
                            <a:ea typeface="Cambria Math" panose="02040503050406030204" pitchFamily="18" charset="0"/>
                          </a:rPr>
                        </m:ctrlPr>
                      </m:dPr>
                      <m:e>
                        <m:r>
                          <a:rPr lang="en-US" altLang="zh-CN" sz="2400" b="0" i="0" dirty="0" smtClean="0">
                            <a:latin typeface="Cambria Math" panose="02040503050406030204" pitchFamily="18" charset="0"/>
                            <a:ea typeface="Cambria Math" panose="02040503050406030204" pitchFamily="18" charset="0"/>
                          </a:rPr>
                          <m:t>0,1</m:t>
                        </m:r>
                      </m:e>
                    </m:d>
                  </m:oMath>
                </a14:m>
                <a:endParaRPr lang="en-US" altLang="zh-CN" sz="2400" b="0" dirty="0">
                  <a:latin typeface="Arial" panose="020B0604020202020204" pitchFamily="34" charset="0"/>
                  <a:ea typeface="Cambria Math" panose="02040503050406030204" pitchFamily="18" charset="0"/>
                </a:endParaRPr>
              </a:p>
              <a:p>
                <a:pPr marL="1714500" lvl="3" indent="-342900">
                  <a:buFont typeface="Wingdings" panose="05000000000000000000" pitchFamily="2" charset="2"/>
                  <a:buChar char="ü"/>
                </a:pPr>
                <a14:m>
                  <m:oMath xmlns:m="http://schemas.openxmlformats.org/officeDocument/2006/math">
                    <m:r>
                      <a:rPr lang="en-US" altLang="zh-CN" sz="2400" i="1" smtClean="0">
                        <a:latin typeface="Cambria Math" panose="02040503050406030204" pitchFamily="18" charset="0"/>
                      </a:rPr>
                      <m:t>𝛾</m:t>
                    </m:r>
                  </m:oMath>
                </a14:m>
                <a:r>
                  <a:rPr lang="zh-TW" altLang="en-US" sz="2400" dirty="0">
                    <a:latin typeface="Arial" panose="020B0604020202020204" pitchFamily="34" charset="0"/>
                    <a:cs typeface="Arial" panose="020B0604020202020204" pitchFamily="34" charset="0"/>
                  </a:rPr>
                  <a:t> → </a:t>
                </a:r>
                <a:r>
                  <a:rPr lang="en-US" altLang="zh-TW" sz="2400" dirty="0">
                    <a:latin typeface="Arial" panose="020B0604020202020204" pitchFamily="34" charset="0"/>
                    <a:cs typeface="Arial" panose="020B0604020202020204" pitchFamily="34" charset="0"/>
                  </a:rPr>
                  <a:t>1 : future reward</a:t>
                </a:r>
                <a:endParaRPr lang="en-US" altLang="zh-CN" sz="2400" dirty="0">
                  <a:latin typeface="Arial" panose="020B0604020202020204" pitchFamily="34" charset="0"/>
                  <a:cs typeface="Arial" panose="020B0604020202020204" pitchFamily="34" charset="0"/>
                </a:endParaRPr>
              </a:p>
              <a:p>
                <a:pPr marL="1714500" lvl="3" indent="-342900">
                  <a:buFont typeface="Wingdings" panose="05000000000000000000" pitchFamily="2" charset="2"/>
                  <a:buChar char="ü"/>
                </a:pPr>
                <a14:m>
                  <m:oMath xmlns:m="http://schemas.openxmlformats.org/officeDocument/2006/math">
                    <m:r>
                      <a:rPr lang="en-US" altLang="zh-CN" sz="2400" i="1" smtClean="0">
                        <a:latin typeface="Cambria Math" panose="02040503050406030204" pitchFamily="18" charset="0"/>
                      </a:rPr>
                      <m:t>𝛾</m:t>
                    </m:r>
                  </m:oMath>
                </a14:m>
                <a:r>
                  <a:rPr lang="zh-TW" altLang="en-US" sz="2400" dirty="0">
                    <a:latin typeface="Arial" panose="020B0604020202020204" pitchFamily="34" charset="0"/>
                    <a:cs typeface="Arial" panose="020B0604020202020204" pitchFamily="34" charset="0"/>
                  </a:rPr>
                  <a:t> → </a:t>
                </a:r>
                <a:r>
                  <a:rPr lang="en-US" altLang="zh-TW" sz="2400" dirty="0">
                    <a:latin typeface="Arial" panose="020B0604020202020204" pitchFamily="34" charset="0"/>
                    <a:cs typeface="Arial" panose="020B0604020202020204" pitchFamily="34" charset="0"/>
                  </a:rPr>
                  <a:t>0 : immediate reward</a:t>
                </a:r>
                <a:endParaRPr lang="en-US" altLang="zh-CN" sz="2400" dirty="0">
                  <a:latin typeface="Arial" panose="020B0604020202020204" pitchFamily="34" charset="0"/>
                  <a:cs typeface="Arial" panose="020B0604020202020204" pitchFamily="34" charset="0"/>
                </a:endParaRPr>
              </a:p>
              <a:p>
                <a:pPr marL="1714500" lvl="3" indent="-342900">
                  <a:buFont typeface="Arial" panose="020B0604020202020204" pitchFamily="34" charset="0"/>
                  <a:buChar char="•"/>
                </a:pPr>
                <a:endParaRPr lang="en-US" altLang="zh-CN" sz="2400" dirty="0">
                  <a:latin typeface="Arial" panose="020B0604020202020204" pitchFamily="34" charset="0"/>
                  <a:cs typeface="Arial" panose="020B0604020202020204" pitchFamily="34" charset="0"/>
                </a:endParaRPr>
              </a:p>
            </p:txBody>
          </p:sp>
        </mc:Choice>
        <mc:Fallback xmlns="">
          <p:sp>
            <p:nvSpPr>
              <p:cNvPr id="10" name="文本框 9">
                <a:extLst>
                  <a:ext uri="{FF2B5EF4-FFF2-40B4-BE49-F238E27FC236}">
                    <a16:creationId xmlns:a16="http://schemas.microsoft.com/office/drawing/2014/main" id="{BD2C0866-E217-4EFB-9DEE-19682FD0D345}"/>
                  </a:ext>
                </a:extLst>
              </p:cNvPr>
              <p:cNvSpPr txBox="1">
                <a:spLocks noRot="1" noChangeAspect="1" noMove="1" noResize="1" noEditPoints="1" noAdjustHandles="1" noChangeArrowheads="1" noChangeShapeType="1" noTextEdit="1"/>
              </p:cNvSpPr>
              <p:nvPr/>
            </p:nvSpPr>
            <p:spPr>
              <a:xfrm>
                <a:off x="346528" y="2151008"/>
                <a:ext cx="6231960" cy="4154984"/>
              </a:xfrm>
              <a:prstGeom prst="rect">
                <a:avLst/>
              </a:prstGeom>
              <a:blipFill>
                <a:blip r:embed="rId3"/>
                <a:stretch>
                  <a:fillRect l="-1370" t="-1028" r="-881"/>
                </a:stretch>
              </a:blipFill>
            </p:spPr>
            <p:txBody>
              <a:bodyPr/>
              <a:lstStyle/>
              <a:p>
                <a:r>
                  <a:rPr lang="zh-TW" altLang="en-US">
                    <a:noFill/>
                  </a:rPr>
                  <a:t> </a:t>
                </a:r>
              </a:p>
            </p:txBody>
          </p:sp>
        </mc:Fallback>
      </mc:AlternateContent>
      <p:grpSp>
        <p:nvGrpSpPr>
          <p:cNvPr id="7" name="群組 6">
            <a:extLst>
              <a:ext uri="{FF2B5EF4-FFF2-40B4-BE49-F238E27FC236}">
                <a16:creationId xmlns:a16="http://schemas.microsoft.com/office/drawing/2014/main" id="{6C165A30-3C7F-4C7E-8C59-1BC5E0103B64}"/>
              </a:ext>
            </a:extLst>
          </p:cNvPr>
          <p:cNvGrpSpPr>
            <a:grpSpLocks noChangeAspect="1"/>
          </p:cNvGrpSpPr>
          <p:nvPr/>
        </p:nvGrpSpPr>
        <p:grpSpPr>
          <a:xfrm>
            <a:off x="6846744" y="2399648"/>
            <a:ext cx="4869699" cy="3068687"/>
            <a:chOff x="6388485" y="1838996"/>
            <a:chExt cx="5452021" cy="3435642"/>
          </a:xfrm>
        </p:grpSpPr>
        <p:grpSp>
          <p:nvGrpSpPr>
            <p:cNvPr id="8" name="Group 4">
              <a:extLst>
                <a:ext uri="{FF2B5EF4-FFF2-40B4-BE49-F238E27FC236}">
                  <a16:creationId xmlns:a16="http://schemas.microsoft.com/office/drawing/2014/main" id="{BFB27908-3F68-404F-8D27-8BCAB7C3FA32}"/>
                </a:ext>
              </a:extLst>
            </p:cNvPr>
            <p:cNvGrpSpPr>
              <a:grpSpLocks noChangeAspect="1"/>
            </p:cNvGrpSpPr>
            <p:nvPr/>
          </p:nvGrpSpPr>
          <p:grpSpPr bwMode="auto">
            <a:xfrm>
              <a:off x="9880688" y="2763113"/>
              <a:ext cx="1959818" cy="1961826"/>
              <a:chOff x="5032" y="2032"/>
              <a:chExt cx="976" cy="977"/>
            </a:xfrm>
          </p:grpSpPr>
          <p:sp>
            <p:nvSpPr>
              <p:cNvPr id="58" name="Freeform 5">
                <a:extLst>
                  <a:ext uri="{FF2B5EF4-FFF2-40B4-BE49-F238E27FC236}">
                    <a16:creationId xmlns:a16="http://schemas.microsoft.com/office/drawing/2014/main" id="{16502654-04A2-4A0F-A0FE-580D16F619C6}"/>
                  </a:ext>
                </a:extLst>
              </p:cNvPr>
              <p:cNvSpPr>
                <a:spLocks/>
              </p:cNvSpPr>
              <p:nvPr/>
            </p:nvSpPr>
            <p:spPr bwMode="auto">
              <a:xfrm>
                <a:off x="5042" y="2042"/>
                <a:ext cx="957" cy="958"/>
              </a:xfrm>
              <a:custGeom>
                <a:avLst/>
                <a:gdLst>
                  <a:gd name="T0" fmla="*/ 2870 w 2871"/>
                  <a:gd name="T1" fmla="*/ 1510 h 2873"/>
                  <a:gd name="T2" fmla="*/ 2827 w 2871"/>
                  <a:gd name="T3" fmla="*/ 1795 h 2873"/>
                  <a:gd name="T4" fmla="*/ 2730 w 2871"/>
                  <a:gd name="T5" fmla="*/ 2059 h 2873"/>
                  <a:gd name="T6" fmla="*/ 2586 w 2871"/>
                  <a:gd name="T7" fmla="*/ 2296 h 2873"/>
                  <a:gd name="T8" fmla="*/ 2400 w 2871"/>
                  <a:gd name="T9" fmla="*/ 2500 h 2873"/>
                  <a:gd name="T10" fmla="*/ 2180 w 2871"/>
                  <a:gd name="T11" fmla="*/ 2665 h 2873"/>
                  <a:gd name="T12" fmla="*/ 1930 w 2871"/>
                  <a:gd name="T13" fmla="*/ 2786 h 2873"/>
                  <a:gd name="T14" fmla="*/ 1655 w 2871"/>
                  <a:gd name="T15" fmla="*/ 2857 h 2873"/>
                  <a:gd name="T16" fmla="*/ 1436 w 2871"/>
                  <a:gd name="T17" fmla="*/ 2873 h 2873"/>
                  <a:gd name="T18" fmla="*/ 1217 w 2871"/>
                  <a:gd name="T19" fmla="*/ 2857 h 2873"/>
                  <a:gd name="T20" fmla="*/ 942 w 2871"/>
                  <a:gd name="T21" fmla="*/ 2786 h 2873"/>
                  <a:gd name="T22" fmla="*/ 690 w 2871"/>
                  <a:gd name="T23" fmla="*/ 2665 h 2873"/>
                  <a:gd name="T24" fmla="*/ 470 w 2871"/>
                  <a:gd name="T25" fmla="*/ 2500 h 2873"/>
                  <a:gd name="T26" fmla="*/ 284 w 2871"/>
                  <a:gd name="T27" fmla="*/ 2296 h 2873"/>
                  <a:gd name="T28" fmla="*/ 141 w 2871"/>
                  <a:gd name="T29" fmla="*/ 2059 h 2873"/>
                  <a:gd name="T30" fmla="*/ 45 w 2871"/>
                  <a:gd name="T31" fmla="*/ 1795 h 2873"/>
                  <a:gd name="T32" fmla="*/ 0 w 2871"/>
                  <a:gd name="T33" fmla="*/ 1510 h 2873"/>
                  <a:gd name="T34" fmla="*/ 0 w 2871"/>
                  <a:gd name="T35" fmla="*/ 1361 h 2873"/>
                  <a:gd name="T36" fmla="*/ 45 w 2871"/>
                  <a:gd name="T37" fmla="*/ 1076 h 2873"/>
                  <a:gd name="T38" fmla="*/ 141 w 2871"/>
                  <a:gd name="T39" fmla="*/ 812 h 2873"/>
                  <a:gd name="T40" fmla="*/ 284 w 2871"/>
                  <a:gd name="T41" fmla="*/ 576 h 2873"/>
                  <a:gd name="T42" fmla="*/ 470 w 2871"/>
                  <a:gd name="T43" fmla="*/ 371 h 2873"/>
                  <a:gd name="T44" fmla="*/ 690 w 2871"/>
                  <a:gd name="T45" fmla="*/ 207 h 2873"/>
                  <a:gd name="T46" fmla="*/ 942 w 2871"/>
                  <a:gd name="T47" fmla="*/ 86 h 2873"/>
                  <a:gd name="T48" fmla="*/ 1217 w 2871"/>
                  <a:gd name="T49" fmla="*/ 15 h 2873"/>
                  <a:gd name="T50" fmla="*/ 1436 w 2871"/>
                  <a:gd name="T51" fmla="*/ 0 h 2873"/>
                  <a:gd name="T52" fmla="*/ 1655 w 2871"/>
                  <a:gd name="T53" fmla="*/ 15 h 2873"/>
                  <a:gd name="T54" fmla="*/ 1930 w 2871"/>
                  <a:gd name="T55" fmla="*/ 86 h 2873"/>
                  <a:gd name="T56" fmla="*/ 2180 w 2871"/>
                  <a:gd name="T57" fmla="*/ 207 h 2873"/>
                  <a:gd name="T58" fmla="*/ 2400 w 2871"/>
                  <a:gd name="T59" fmla="*/ 371 h 2873"/>
                  <a:gd name="T60" fmla="*/ 2586 w 2871"/>
                  <a:gd name="T61" fmla="*/ 576 h 2873"/>
                  <a:gd name="T62" fmla="*/ 2730 w 2871"/>
                  <a:gd name="T63" fmla="*/ 812 h 2873"/>
                  <a:gd name="T64" fmla="*/ 2827 w 2871"/>
                  <a:gd name="T65" fmla="*/ 1076 h 2873"/>
                  <a:gd name="T66" fmla="*/ 2870 w 2871"/>
                  <a:gd name="T67" fmla="*/ 1361 h 2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71" h="2873">
                    <a:moveTo>
                      <a:pt x="2871" y="1436"/>
                    </a:moveTo>
                    <a:lnTo>
                      <a:pt x="2870" y="1510"/>
                    </a:lnTo>
                    <a:lnTo>
                      <a:pt x="2855" y="1655"/>
                    </a:lnTo>
                    <a:lnTo>
                      <a:pt x="2827" y="1795"/>
                    </a:lnTo>
                    <a:lnTo>
                      <a:pt x="2785" y="1930"/>
                    </a:lnTo>
                    <a:lnTo>
                      <a:pt x="2730" y="2059"/>
                    </a:lnTo>
                    <a:lnTo>
                      <a:pt x="2664" y="2181"/>
                    </a:lnTo>
                    <a:lnTo>
                      <a:pt x="2586" y="2296"/>
                    </a:lnTo>
                    <a:lnTo>
                      <a:pt x="2498" y="2402"/>
                    </a:lnTo>
                    <a:lnTo>
                      <a:pt x="2400" y="2500"/>
                    </a:lnTo>
                    <a:lnTo>
                      <a:pt x="2295" y="2588"/>
                    </a:lnTo>
                    <a:lnTo>
                      <a:pt x="2180" y="2665"/>
                    </a:lnTo>
                    <a:lnTo>
                      <a:pt x="2058" y="2732"/>
                    </a:lnTo>
                    <a:lnTo>
                      <a:pt x="1930" y="2786"/>
                    </a:lnTo>
                    <a:lnTo>
                      <a:pt x="1794" y="2828"/>
                    </a:lnTo>
                    <a:lnTo>
                      <a:pt x="1655" y="2857"/>
                    </a:lnTo>
                    <a:lnTo>
                      <a:pt x="1509" y="2871"/>
                    </a:lnTo>
                    <a:lnTo>
                      <a:pt x="1436" y="2873"/>
                    </a:lnTo>
                    <a:lnTo>
                      <a:pt x="1361" y="2871"/>
                    </a:lnTo>
                    <a:lnTo>
                      <a:pt x="1217" y="2857"/>
                    </a:lnTo>
                    <a:lnTo>
                      <a:pt x="1076" y="2828"/>
                    </a:lnTo>
                    <a:lnTo>
                      <a:pt x="942" y="2786"/>
                    </a:lnTo>
                    <a:lnTo>
                      <a:pt x="812" y="2732"/>
                    </a:lnTo>
                    <a:lnTo>
                      <a:pt x="690" y="2665"/>
                    </a:lnTo>
                    <a:lnTo>
                      <a:pt x="576" y="2588"/>
                    </a:lnTo>
                    <a:lnTo>
                      <a:pt x="470" y="2500"/>
                    </a:lnTo>
                    <a:lnTo>
                      <a:pt x="372" y="2402"/>
                    </a:lnTo>
                    <a:lnTo>
                      <a:pt x="284" y="2296"/>
                    </a:lnTo>
                    <a:lnTo>
                      <a:pt x="207" y="2181"/>
                    </a:lnTo>
                    <a:lnTo>
                      <a:pt x="141" y="2059"/>
                    </a:lnTo>
                    <a:lnTo>
                      <a:pt x="87" y="1930"/>
                    </a:lnTo>
                    <a:lnTo>
                      <a:pt x="45" y="1795"/>
                    </a:lnTo>
                    <a:lnTo>
                      <a:pt x="16" y="1655"/>
                    </a:lnTo>
                    <a:lnTo>
                      <a:pt x="0" y="1510"/>
                    </a:lnTo>
                    <a:lnTo>
                      <a:pt x="0" y="1436"/>
                    </a:lnTo>
                    <a:lnTo>
                      <a:pt x="0" y="1361"/>
                    </a:lnTo>
                    <a:lnTo>
                      <a:pt x="16" y="1217"/>
                    </a:lnTo>
                    <a:lnTo>
                      <a:pt x="45" y="1076"/>
                    </a:lnTo>
                    <a:lnTo>
                      <a:pt x="87" y="942"/>
                    </a:lnTo>
                    <a:lnTo>
                      <a:pt x="141" y="812"/>
                    </a:lnTo>
                    <a:lnTo>
                      <a:pt x="207" y="690"/>
                    </a:lnTo>
                    <a:lnTo>
                      <a:pt x="284" y="576"/>
                    </a:lnTo>
                    <a:lnTo>
                      <a:pt x="372" y="469"/>
                    </a:lnTo>
                    <a:lnTo>
                      <a:pt x="470" y="371"/>
                    </a:lnTo>
                    <a:lnTo>
                      <a:pt x="576" y="283"/>
                    </a:lnTo>
                    <a:lnTo>
                      <a:pt x="690" y="207"/>
                    </a:lnTo>
                    <a:lnTo>
                      <a:pt x="812" y="141"/>
                    </a:lnTo>
                    <a:lnTo>
                      <a:pt x="942" y="86"/>
                    </a:lnTo>
                    <a:lnTo>
                      <a:pt x="1076" y="44"/>
                    </a:lnTo>
                    <a:lnTo>
                      <a:pt x="1217" y="15"/>
                    </a:lnTo>
                    <a:lnTo>
                      <a:pt x="1361" y="0"/>
                    </a:lnTo>
                    <a:lnTo>
                      <a:pt x="1436" y="0"/>
                    </a:lnTo>
                    <a:lnTo>
                      <a:pt x="1509" y="0"/>
                    </a:lnTo>
                    <a:lnTo>
                      <a:pt x="1655" y="15"/>
                    </a:lnTo>
                    <a:lnTo>
                      <a:pt x="1794" y="44"/>
                    </a:lnTo>
                    <a:lnTo>
                      <a:pt x="1930" y="86"/>
                    </a:lnTo>
                    <a:lnTo>
                      <a:pt x="2058" y="141"/>
                    </a:lnTo>
                    <a:lnTo>
                      <a:pt x="2180" y="207"/>
                    </a:lnTo>
                    <a:lnTo>
                      <a:pt x="2295" y="283"/>
                    </a:lnTo>
                    <a:lnTo>
                      <a:pt x="2400" y="371"/>
                    </a:lnTo>
                    <a:lnTo>
                      <a:pt x="2498" y="469"/>
                    </a:lnTo>
                    <a:lnTo>
                      <a:pt x="2586" y="576"/>
                    </a:lnTo>
                    <a:lnTo>
                      <a:pt x="2664" y="690"/>
                    </a:lnTo>
                    <a:lnTo>
                      <a:pt x="2730" y="812"/>
                    </a:lnTo>
                    <a:lnTo>
                      <a:pt x="2785" y="942"/>
                    </a:lnTo>
                    <a:lnTo>
                      <a:pt x="2827" y="1076"/>
                    </a:lnTo>
                    <a:lnTo>
                      <a:pt x="2855" y="1217"/>
                    </a:lnTo>
                    <a:lnTo>
                      <a:pt x="2870" y="1361"/>
                    </a:lnTo>
                    <a:lnTo>
                      <a:pt x="2871" y="1436"/>
                    </a:lnTo>
                    <a:close/>
                  </a:path>
                </a:pathLst>
              </a:custGeom>
              <a:solidFill>
                <a:srgbClr val="7CB7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latin typeface="Times New Roman" panose="02020603050405020304" pitchFamily="18" charset="0"/>
                  <a:cs typeface="Times New Roman" panose="02020603050405020304" pitchFamily="18" charset="0"/>
                </a:endParaRPr>
              </a:p>
            </p:txBody>
          </p:sp>
          <p:sp>
            <p:nvSpPr>
              <p:cNvPr id="59" name="Freeform 6">
                <a:extLst>
                  <a:ext uri="{FF2B5EF4-FFF2-40B4-BE49-F238E27FC236}">
                    <a16:creationId xmlns:a16="http://schemas.microsoft.com/office/drawing/2014/main" id="{84A8B18A-C292-433B-B542-4458990905D7}"/>
                  </a:ext>
                </a:extLst>
              </p:cNvPr>
              <p:cNvSpPr>
                <a:spLocks/>
              </p:cNvSpPr>
              <p:nvPr/>
            </p:nvSpPr>
            <p:spPr bwMode="auto">
              <a:xfrm>
                <a:off x="5362" y="2934"/>
                <a:ext cx="304" cy="66"/>
              </a:xfrm>
              <a:custGeom>
                <a:avLst/>
                <a:gdLst>
                  <a:gd name="T0" fmla="*/ 910 w 910"/>
                  <a:gd name="T1" fmla="*/ 137 h 197"/>
                  <a:gd name="T2" fmla="*/ 896 w 910"/>
                  <a:gd name="T3" fmla="*/ 141 h 197"/>
                  <a:gd name="T4" fmla="*/ 747 w 910"/>
                  <a:gd name="T5" fmla="*/ 174 h 197"/>
                  <a:gd name="T6" fmla="*/ 562 w 910"/>
                  <a:gd name="T7" fmla="*/ 196 h 197"/>
                  <a:gd name="T8" fmla="*/ 415 w 910"/>
                  <a:gd name="T9" fmla="*/ 197 h 197"/>
                  <a:gd name="T10" fmla="*/ 255 w 910"/>
                  <a:gd name="T11" fmla="*/ 184 h 197"/>
                  <a:gd name="T12" fmla="*/ 86 w 910"/>
                  <a:gd name="T13" fmla="*/ 153 h 197"/>
                  <a:gd name="T14" fmla="*/ 0 w 910"/>
                  <a:gd name="T15" fmla="*/ 125 h 197"/>
                  <a:gd name="T16" fmla="*/ 33 w 910"/>
                  <a:gd name="T17" fmla="*/ 121 h 197"/>
                  <a:gd name="T18" fmla="*/ 210 w 910"/>
                  <a:gd name="T19" fmla="*/ 82 h 197"/>
                  <a:gd name="T20" fmla="*/ 337 w 910"/>
                  <a:gd name="T21" fmla="*/ 42 h 197"/>
                  <a:gd name="T22" fmla="*/ 387 w 910"/>
                  <a:gd name="T23" fmla="*/ 16 h 197"/>
                  <a:gd name="T24" fmla="*/ 412 w 910"/>
                  <a:gd name="T25" fmla="*/ 4 h 197"/>
                  <a:gd name="T26" fmla="*/ 481 w 910"/>
                  <a:gd name="T27" fmla="*/ 0 h 197"/>
                  <a:gd name="T28" fmla="*/ 563 w 910"/>
                  <a:gd name="T29" fmla="*/ 13 h 197"/>
                  <a:gd name="T30" fmla="*/ 651 w 910"/>
                  <a:gd name="T31" fmla="*/ 36 h 197"/>
                  <a:gd name="T32" fmla="*/ 861 w 910"/>
                  <a:gd name="T33" fmla="*/ 114 h 197"/>
                  <a:gd name="T34" fmla="*/ 910 w 910"/>
                  <a:gd name="T35" fmla="*/ 13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0" h="197">
                    <a:moveTo>
                      <a:pt x="910" y="137"/>
                    </a:moveTo>
                    <a:lnTo>
                      <a:pt x="896" y="141"/>
                    </a:lnTo>
                    <a:lnTo>
                      <a:pt x="747" y="174"/>
                    </a:lnTo>
                    <a:lnTo>
                      <a:pt x="562" y="196"/>
                    </a:lnTo>
                    <a:lnTo>
                      <a:pt x="415" y="197"/>
                    </a:lnTo>
                    <a:lnTo>
                      <a:pt x="255" y="184"/>
                    </a:lnTo>
                    <a:lnTo>
                      <a:pt x="86" y="153"/>
                    </a:lnTo>
                    <a:lnTo>
                      <a:pt x="0" y="125"/>
                    </a:lnTo>
                    <a:lnTo>
                      <a:pt x="33" y="121"/>
                    </a:lnTo>
                    <a:lnTo>
                      <a:pt x="210" y="82"/>
                    </a:lnTo>
                    <a:lnTo>
                      <a:pt x="337" y="42"/>
                    </a:lnTo>
                    <a:lnTo>
                      <a:pt x="387" y="16"/>
                    </a:lnTo>
                    <a:lnTo>
                      <a:pt x="412" y="4"/>
                    </a:lnTo>
                    <a:lnTo>
                      <a:pt x="481" y="0"/>
                    </a:lnTo>
                    <a:lnTo>
                      <a:pt x="563" y="13"/>
                    </a:lnTo>
                    <a:lnTo>
                      <a:pt x="651" y="36"/>
                    </a:lnTo>
                    <a:lnTo>
                      <a:pt x="861" y="114"/>
                    </a:lnTo>
                    <a:lnTo>
                      <a:pt x="910" y="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latin typeface="Times New Roman" panose="02020603050405020304" pitchFamily="18" charset="0"/>
                  <a:cs typeface="Times New Roman" panose="02020603050405020304" pitchFamily="18" charset="0"/>
                </a:endParaRPr>
              </a:p>
            </p:txBody>
          </p:sp>
          <p:sp>
            <p:nvSpPr>
              <p:cNvPr id="60" name="Freeform 7">
                <a:extLst>
                  <a:ext uri="{FF2B5EF4-FFF2-40B4-BE49-F238E27FC236}">
                    <a16:creationId xmlns:a16="http://schemas.microsoft.com/office/drawing/2014/main" id="{F5C287DA-FFF7-43B4-AD23-2C97690083C7}"/>
                  </a:ext>
                </a:extLst>
              </p:cNvPr>
              <p:cNvSpPr>
                <a:spLocks/>
              </p:cNvSpPr>
              <p:nvPr/>
            </p:nvSpPr>
            <p:spPr bwMode="auto">
              <a:xfrm>
                <a:off x="5552" y="2065"/>
                <a:ext cx="419" cy="725"/>
              </a:xfrm>
              <a:custGeom>
                <a:avLst/>
                <a:gdLst>
                  <a:gd name="T0" fmla="*/ 710 w 1257"/>
                  <a:gd name="T1" fmla="*/ 1811 h 2175"/>
                  <a:gd name="T2" fmla="*/ 710 w 1257"/>
                  <a:gd name="T3" fmla="*/ 1551 h 2175"/>
                  <a:gd name="T4" fmla="*/ 661 w 1257"/>
                  <a:gd name="T5" fmla="*/ 1404 h 2175"/>
                  <a:gd name="T6" fmla="*/ 638 w 1257"/>
                  <a:gd name="T7" fmla="*/ 1317 h 2175"/>
                  <a:gd name="T8" fmla="*/ 446 w 1257"/>
                  <a:gd name="T9" fmla="*/ 1298 h 2175"/>
                  <a:gd name="T10" fmla="*/ 306 w 1257"/>
                  <a:gd name="T11" fmla="*/ 1320 h 2175"/>
                  <a:gd name="T12" fmla="*/ 171 w 1257"/>
                  <a:gd name="T13" fmla="*/ 1274 h 2175"/>
                  <a:gd name="T14" fmla="*/ 54 w 1257"/>
                  <a:gd name="T15" fmla="*/ 1160 h 2175"/>
                  <a:gd name="T16" fmla="*/ 27 w 1257"/>
                  <a:gd name="T17" fmla="*/ 1030 h 2175"/>
                  <a:gd name="T18" fmla="*/ 14 w 1257"/>
                  <a:gd name="T19" fmla="*/ 908 h 2175"/>
                  <a:gd name="T20" fmla="*/ 135 w 1257"/>
                  <a:gd name="T21" fmla="*/ 758 h 2175"/>
                  <a:gd name="T22" fmla="*/ 155 w 1257"/>
                  <a:gd name="T23" fmla="*/ 750 h 2175"/>
                  <a:gd name="T24" fmla="*/ 188 w 1257"/>
                  <a:gd name="T25" fmla="*/ 643 h 2175"/>
                  <a:gd name="T26" fmla="*/ 387 w 1257"/>
                  <a:gd name="T27" fmla="*/ 587 h 2175"/>
                  <a:gd name="T28" fmla="*/ 520 w 1257"/>
                  <a:gd name="T29" fmla="*/ 568 h 2175"/>
                  <a:gd name="T30" fmla="*/ 531 w 1257"/>
                  <a:gd name="T31" fmla="*/ 627 h 2175"/>
                  <a:gd name="T32" fmla="*/ 756 w 1257"/>
                  <a:gd name="T33" fmla="*/ 631 h 2175"/>
                  <a:gd name="T34" fmla="*/ 916 w 1257"/>
                  <a:gd name="T35" fmla="*/ 608 h 2175"/>
                  <a:gd name="T36" fmla="*/ 764 w 1257"/>
                  <a:gd name="T37" fmla="*/ 516 h 2175"/>
                  <a:gd name="T38" fmla="*/ 702 w 1257"/>
                  <a:gd name="T39" fmla="*/ 525 h 2175"/>
                  <a:gd name="T40" fmla="*/ 697 w 1257"/>
                  <a:gd name="T41" fmla="*/ 561 h 2175"/>
                  <a:gd name="T42" fmla="*/ 635 w 1257"/>
                  <a:gd name="T43" fmla="*/ 490 h 2175"/>
                  <a:gd name="T44" fmla="*/ 462 w 1257"/>
                  <a:gd name="T45" fmla="*/ 437 h 2175"/>
                  <a:gd name="T46" fmla="*/ 329 w 1257"/>
                  <a:gd name="T47" fmla="*/ 499 h 2175"/>
                  <a:gd name="T48" fmla="*/ 292 w 1257"/>
                  <a:gd name="T49" fmla="*/ 564 h 2175"/>
                  <a:gd name="T50" fmla="*/ 162 w 1257"/>
                  <a:gd name="T51" fmla="*/ 588 h 2175"/>
                  <a:gd name="T52" fmla="*/ 125 w 1257"/>
                  <a:gd name="T53" fmla="*/ 545 h 2175"/>
                  <a:gd name="T54" fmla="*/ 137 w 1257"/>
                  <a:gd name="T55" fmla="*/ 467 h 2175"/>
                  <a:gd name="T56" fmla="*/ 234 w 1257"/>
                  <a:gd name="T57" fmla="*/ 430 h 2175"/>
                  <a:gd name="T58" fmla="*/ 173 w 1257"/>
                  <a:gd name="T59" fmla="*/ 352 h 2175"/>
                  <a:gd name="T60" fmla="*/ 286 w 1257"/>
                  <a:gd name="T61" fmla="*/ 211 h 2175"/>
                  <a:gd name="T62" fmla="*/ 403 w 1257"/>
                  <a:gd name="T63" fmla="*/ 0 h 2175"/>
                  <a:gd name="T64" fmla="*/ 674 w 1257"/>
                  <a:gd name="T65" fmla="*/ 159 h 2175"/>
                  <a:gd name="T66" fmla="*/ 1045 w 1257"/>
                  <a:gd name="T67" fmla="*/ 490 h 2175"/>
                  <a:gd name="T68" fmla="*/ 1206 w 1257"/>
                  <a:gd name="T69" fmla="*/ 737 h 2175"/>
                  <a:gd name="T70" fmla="*/ 1166 w 1257"/>
                  <a:gd name="T71" fmla="*/ 811 h 2175"/>
                  <a:gd name="T72" fmla="*/ 1235 w 1257"/>
                  <a:gd name="T73" fmla="*/ 969 h 2175"/>
                  <a:gd name="T74" fmla="*/ 1080 w 1257"/>
                  <a:gd name="T75" fmla="*/ 882 h 2175"/>
                  <a:gd name="T76" fmla="*/ 983 w 1257"/>
                  <a:gd name="T77" fmla="*/ 774 h 2175"/>
                  <a:gd name="T78" fmla="*/ 1189 w 1257"/>
                  <a:gd name="T79" fmla="*/ 1105 h 2175"/>
                  <a:gd name="T80" fmla="*/ 1257 w 1257"/>
                  <a:gd name="T81" fmla="*/ 1294 h 2175"/>
                  <a:gd name="T82" fmla="*/ 1162 w 1257"/>
                  <a:gd name="T83" fmla="*/ 1636 h 2175"/>
                  <a:gd name="T84" fmla="*/ 1034 w 1257"/>
                  <a:gd name="T85" fmla="*/ 1881 h 2175"/>
                  <a:gd name="T86" fmla="*/ 880 w 1257"/>
                  <a:gd name="T87" fmla="*/ 2115 h 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7" h="2175">
                    <a:moveTo>
                      <a:pt x="723" y="2175"/>
                    </a:moveTo>
                    <a:lnTo>
                      <a:pt x="718" y="2051"/>
                    </a:lnTo>
                    <a:lnTo>
                      <a:pt x="710" y="1811"/>
                    </a:lnTo>
                    <a:lnTo>
                      <a:pt x="713" y="1729"/>
                    </a:lnTo>
                    <a:lnTo>
                      <a:pt x="721" y="1623"/>
                    </a:lnTo>
                    <a:lnTo>
                      <a:pt x="710" y="1551"/>
                    </a:lnTo>
                    <a:lnTo>
                      <a:pt x="692" y="1512"/>
                    </a:lnTo>
                    <a:lnTo>
                      <a:pt x="675" y="1473"/>
                    </a:lnTo>
                    <a:lnTo>
                      <a:pt x="661" y="1404"/>
                    </a:lnTo>
                    <a:lnTo>
                      <a:pt x="656" y="1350"/>
                    </a:lnTo>
                    <a:lnTo>
                      <a:pt x="649" y="1326"/>
                    </a:lnTo>
                    <a:lnTo>
                      <a:pt x="638" y="1317"/>
                    </a:lnTo>
                    <a:lnTo>
                      <a:pt x="628" y="1316"/>
                    </a:lnTo>
                    <a:lnTo>
                      <a:pt x="576" y="1309"/>
                    </a:lnTo>
                    <a:lnTo>
                      <a:pt x="446" y="1298"/>
                    </a:lnTo>
                    <a:lnTo>
                      <a:pt x="361" y="1304"/>
                    </a:lnTo>
                    <a:lnTo>
                      <a:pt x="325" y="1316"/>
                    </a:lnTo>
                    <a:lnTo>
                      <a:pt x="306" y="1320"/>
                    </a:lnTo>
                    <a:lnTo>
                      <a:pt x="265" y="1317"/>
                    </a:lnTo>
                    <a:lnTo>
                      <a:pt x="219" y="1301"/>
                    </a:lnTo>
                    <a:lnTo>
                      <a:pt x="171" y="1274"/>
                    </a:lnTo>
                    <a:lnTo>
                      <a:pt x="125" y="1241"/>
                    </a:lnTo>
                    <a:lnTo>
                      <a:pt x="85" y="1202"/>
                    </a:lnTo>
                    <a:lnTo>
                      <a:pt x="54" y="1160"/>
                    </a:lnTo>
                    <a:lnTo>
                      <a:pt x="36" y="1120"/>
                    </a:lnTo>
                    <a:lnTo>
                      <a:pt x="34" y="1101"/>
                    </a:lnTo>
                    <a:lnTo>
                      <a:pt x="27" y="1030"/>
                    </a:lnTo>
                    <a:lnTo>
                      <a:pt x="4" y="940"/>
                    </a:lnTo>
                    <a:lnTo>
                      <a:pt x="0" y="931"/>
                    </a:lnTo>
                    <a:lnTo>
                      <a:pt x="14" y="908"/>
                    </a:lnTo>
                    <a:lnTo>
                      <a:pt x="83" y="809"/>
                    </a:lnTo>
                    <a:lnTo>
                      <a:pt x="116" y="771"/>
                    </a:lnTo>
                    <a:lnTo>
                      <a:pt x="135" y="758"/>
                    </a:lnTo>
                    <a:lnTo>
                      <a:pt x="141" y="758"/>
                    </a:lnTo>
                    <a:lnTo>
                      <a:pt x="147" y="758"/>
                    </a:lnTo>
                    <a:lnTo>
                      <a:pt x="155" y="750"/>
                    </a:lnTo>
                    <a:lnTo>
                      <a:pt x="167" y="725"/>
                    </a:lnTo>
                    <a:lnTo>
                      <a:pt x="177" y="679"/>
                    </a:lnTo>
                    <a:lnTo>
                      <a:pt x="188" y="643"/>
                    </a:lnTo>
                    <a:lnTo>
                      <a:pt x="197" y="636"/>
                    </a:lnTo>
                    <a:lnTo>
                      <a:pt x="239" y="623"/>
                    </a:lnTo>
                    <a:lnTo>
                      <a:pt x="387" y="587"/>
                    </a:lnTo>
                    <a:lnTo>
                      <a:pt x="479" y="569"/>
                    </a:lnTo>
                    <a:lnTo>
                      <a:pt x="508" y="567"/>
                    </a:lnTo>
                    <a:lnTo>
                      <a:pt x="520" y="568"/>
                    </a:lnTo>
                    <a:lnTo>
                      <a:pt x="534" y="574"/>
                    </a:lnTo>
                    <a:lnTo>
                      <a:pt x="543" y="588"/>
                    </a:lnTo>
                    <a:lnTo>
                      <a:pt x="531" y="627"/>
                    </a:lnTo>
                    <a:lnTo>
                      <a:pt x="525" y="636"/>
                    </a:lnTo>
                    <a:lnTo>
                      <a:pt x="723" y="708"/>
                    </a:lnTo>
                    <a:lnTo>
                      <a:pt x="756" y="631"/>
                    </a:lnTo>
                    <a:lnTo>
                      <a:pt x="927" y="683"/>
                    </a:lnTo>
                    <a:lnTo>
                      <a:pt x="927" y="670"/>
                    </a:lnTo>
                    <a:lnTo>
                      <a:pt x="916" y="608"/>
                    </a:lnTo>
                    <a:lnTo>
                      <a:pt x="898" y="575"/>
                    </a:lnTo>
                    <a:lnTo>
                      <a:pt x="884" y="567"/>
                    </a:lnTo>
                    <a:lnTo>
                      <a:pt x="764" y="516"/>
                    </a:lnTo>
                    <a:lnTo>
                      <a:pt x="684" y="477"/>
                    </a:lnTo>
                    <a:lnTo>
                      <a:pt x="688" y="486"/>
                    </a:lnTo>
                    <a:lnTo>
                      <a:pt x="702" y="525"/>
                    </a:lnTo>
                    <a:lnTo>
                      <a:pt x="705" y="551"/>
                    </a:lnTo>
                    <a:lnTo>
                      <a:pt x="701" y="558"/>
                    </a:lnTo>
                    <a:lnTo>
                      <a:pt x="697" y="561"/>
                    </a:lnTo>
                    <a:lnTo>
                      <a:pt x="688" y="558"/>
                    </a:lnTo>
                    <a:lnTo>
                      <a:pt x="671" y="541"/>
                    </a:lnTo>
                    <a:lnTo>
                      <a:pt x="635" y="490"/>
                    </a:lnTo>
                    <a:lnTo>
                      <a:pt x="628" y="477"/>
                    </a:lnTo>
                    <a:lnTo>
                      <a:pt x="504" y="430"/>
                    </a:lnTo>
                    <a:lnTo>
                      <a:pt x="462" y="437"/>
                    </a:lnTo>
                    <a:lnTo>
                      <a:pt x="371" y="460"/>
                    </a:lnTo>
                    <a:lnTo>
                      <a:pt x="355" y="469"/>
                    </a:lnTo>
                    <a:lnTo>
                      <a:pt x="329" y="499"/>
                    </a:lnTo>
                    <a:lnTo>
                      <a:pt x="306" y="548"/>
                    </a:lnTo>
                    <a:lnTo>
                      <a:pt x="304" y="558"/>
                    </a:lnTo>
                    <a:lnTo>
                      <a:pt x="292" y="564"/>
                    </a:lnTo>
                    <a:lnTo>
                      <a:pt x="232" y="585"/>
                    </a:lnTo>
                    <a:lnTo>
                      <a:pt x="184" y="591"/>
                    </a:lnTo>
                    <a:lnTo>
                      <a:pt x="162" y="588"/>
                    </a:lnTo>
                    <a:lnTo>
                      <a:pt x="152" y="585"/>
                    </a:lnTo>
                    <a:lnTo>
                      <a:pt x="138" y="572"/>
                    </a:lnTo>
                    <a:lnTo>
                      <a:pt x="125" y="545"/>
                    </a:lnTo>
                    <a:lnTo>
                      <a:pt x="122" y="481"/>
                    </a:lnTo>
                    <a:lnTo>
                      <a:pt x="124" y="469"/>
                    </a:lnTo>
                    <a:lnTo>
                      <a:pt x="137" y="467"/>
                    </a:lnTo>
                    <a:lnTo>
                      <a:pt x="197" y="456"/>
                    </a:lnTo>
                    <a:lnTo>
                      <a:pt x="229" y="441"/>
                    </a:lnTo>
                    <a:lnTo>
                      <a:pt x="234" y="430"/>
                    </a:lnTo>
                    <a:lnTo>
                      <a:pt x="236" y="418"/>
                    </a:lnTo>
                    <a:lnTo>
                      <a:pt x="216" y="389"/>
                    </a:lnTo>
                    <a:lnTo>
                      <a:pt x="173" y="352"/>
                    </a:lnTo>
                    <a:lnTo>
                      <a:pt x="162" y="345"/>
                    </a:lnTo>
                    <a:lnTo>
                      <a:pt x="226" y="314"/>
                    </a:lnTo>
                    <a:lnTo>
                      <a:pt x="286" y="211"/>
                    </a:lnTo>
                    <a:lnTo>
                      <a:pt x="380" y="221"/>
                    </a:lnTo>
                    <a:lnTo>
                      <a:pt x="410" y="110"/>
                    </a:lnTo>
                    <a:lnTo>
                      <a:pt x="403" y="0"/>
                    </a:lnTo>
                    <a:lnTo>
                      <a:pt x="422" y="9"/>
                    </a:lnTo>
                    <a:lnTo>
                      <a:pt x="553" y="82"/>
                    </a:lnTo>
                    <a:lnTo>
                      <a:pt x="674" y="159"/>
                    </a:lnTo>
                    <a:lnTo>
                      <a:pt x="809" y="260"/>
                    </a:lnTo>
                    <a:lnTo>
                      <a:pt x="947" y="384"/>
                    </a:lnTo>
                    <a:lnTo>
                      <a:pt x="1045" y="490"/>
                    </a:lnTo>
                    <a:lnTo>
                      <a:pt x="1106" y="567"/>
                    </a:lnTo>
                    <a:lnTo>
                      <a:pt x="1160" y="649"/>
                    </a:lnTo>
                    <a:lnTo>
                      <a:pt x="1206" y="737"/>
                    </a:lnTo>
                    <a:lnTo>
                      <a:pt x="1225" y="781"/>
                    </a:lnTo>
                    <a:lnTo>
                      <a:pt x="1124" y="716"/>
                    </a:lnTo>
                    <a:lnTo>
                      <a:pt x="1166" y="811"/>
                    </a:lnTo>
                    <a:lnTo>
                      <a:pt x="1183" y="799"/>
                    </a:lnTo>
                    <a:lnTo>
                      <a:pt x="1235" y="892"/>
                    </a:lnTo>
                    <a:lnTo>
                      <a:pt x="1235" y="969"/>
                    </a:lnTo>
                    <a:lnTo>
                      <a:pt x="1209" y="1087"/>
                    </a:lnTo>
                    <a:lnTo>
                      <a:pt x="1189" y="1054"/>
                    </a:lnTo>
                    <a:lnTo>
                      <a:pt x="1080" y="882"/>
                    </a:lnTo>
                    <a:lnTo>
                      <a:pt x="1002" y="775"/>
                    </a:lnTo>
                    <a:lnTo>
                      <a:pt x="970" y="742"/>
                    </a:lnTo>
                    <a:lnTo>
                      <a:pt x="983" y="774"/>
                    </a:lnTo>
                    <a:lnTo>
                      <a:pt x="1077" y="950"/>
                    </a:lnTo>
                    <a:lnTo>
                      <a:pt x="1142" y="1046"/>
                    </a:lnTo>
                    <a:lnTo>
                      <a:pt x="1189" y="1105"/>
                    </a:lnTo>
                    <a:lnTo>
                      <a:pt x="1214" y="1131"/>
                    </a:lnTo>
                    <a:lnTo>
                      <a:pt x="1257" y="1087"/>
                    </a:lnTo>
                    <a:lnTo>
                      <a:pt x="1257" y="1294"/>
                    </a:lnTo>
                    <a:lnTo>
                      <a:pt x="1218" y="1384"/>
                    </a:lnTo>
                    <a:lnTo>
                      <a:pt x="1170" y="1525"/>
                    </a:lnTo>
                    <a:lnTo>
                      <a:pt x="1162" y="1636"/>
                    </a:lnTo>
                    <a:lnTo>
                      <a:pt x="1162" y="1768"/>
                    </a:lnTo>
                    <a:lnTo>
                      <a:pt x="1098" y="1833"/>
                    </a:lnTo>
                    <a:lnTo>
                      <a:pt x="1034" y="1881"/>
                    </a:lnTo>
                    <a:lnTo>
                      <a:pt x="1034" y="1935"/>
                    </a:lnTo>
                    <a:lnTo>
                      <a:pt x="970" y="2022"/>
                    </a:lnTo>
                    <a:lnTo>
                      <a:pt x="880" y="2115"/>
                    </a:lnTo>
                    <a:lnTo>
                      <a:pt x="790" y="2175"/>
                    </a:lnTo>
                    <a:lnTo>
                      <a:pt x="723" y="2175"/>
                    </a:lnTo>
                    <a:close/>
                  </a:path>
                </a:pathLst>
              </a:custGeom>
              <a:solidFill>
                <a:srgbClr val="0FB55E"/>
              </a:solidFill>
              <a:ln w="33338">
                <a:solidFill>
                  <a:srgbClr val="0FB55E"/>
                </a:solidFill>
                <a:prstDash val="solid"/>
                <a:round/>
                <a:headEnd/>
                <a:tailEnd/>
              </a:ln>
            </p:spPr>
            <p:txBody>
              <a:bodyPr vert="horz" wrap="square" lIns="91440" tIns="45720" rIns="91440" bIns="45720" numCol="1" anchor="t" anchorCtr="0" compatLnSpc="1">
                <a:prstTxWarp prst="textNoShape">
                  <a:avLst/>
                </a:prstTxWarp>
              </a:bodyPr>
              <a:lstStyle/>
              <a:p>
                <a:endParaRPr lang="zh-TW" altLang="en-US">
                  <a:latin typeface="Times New Roman" panose="02020603050405020304" pitchFamily="18" charset="0"/>
                  <a:cs typeface="Times New Roman" panose="02020603050405020304" pitchFamily="18" charset="0"/>
                </a:endParaRPr>
              </a:p>
            </p:txBody>
          </p:sp>
          <p:sp>
            <p:nvSpPr>
              <p:cNvPr id="61" name="Freeform 8">
                <a:extLst>
                  <a:ext uri="{FF2B5EF4-FFF2-40B4-BE49-F238E27FC236}">
                    <a16:creationId xmlns:a16="http://schemas.microsoft.com/office/drawing/2014/main" id="{17ECBC3F-D70C-4DBB-89B4-E752C9CAD017}"/>
                  </a:ext>
                </a:extLst>
              </p:cNvPr>
              <p:cNvSpPr>
                <a:spLocks/>
              </p:cNvSpPr>
              <p:nvPr/>
            </p:nvSpPr>
            <p:spPr bwMode="auto">
              <a:xfrm>
                <a:off x="5060" y="2097"/>
                <a:ext cx="394" cy="856"/>
              </a:xfrm>
              <a:custGeom>
                <a:avLst/>
                <a:gdLst>
                  <a:gd name="T0" fmla="*/ 889 w 1182"/>
                  <a:gd name="T1" fmla="*/ 2396 h 2569"/>
                  <a:gd name="T2" fmla="*/ 949 w 1182"/>
                  <a:gd name="T3" fmla="*/ 2255 h 2569"/>
                  <a:gd name="T4" fmla="*/ 1024 w 1182"/>
                  <a:gd name="T5" fmla="*/ 2140 h 2569"/>
                  <a:gd name="T6" fmla="*/ 1103 w 1182"/>
                  <a:gd name="T7" fmla="*/ 2023 h 2569"/>
                  <a:gd name="T8" fmla="*/ 1119 w 1182"/>
                  <a:gd name="T9" fmla="*/ 1932 h 2569"/>
                  <a:gd name="T10" fmla="*/ 1182 w 1182"/>
                  <a:gd name="T11" fmla="*/ 1764 h 2569"/>
                  <a:gd name="T12" fmla="*/ 1158 w 1182"/>
                  <a:gd name="T13" fmla="*/ 1719 h 2569"/>
                  <a:gd name="T14" fmla="*/ 1030 w 1182"/>
                  <a:gd name="T15" fmla="*/ 1687 h 2569"/>
                  <a:gd name="T16" fmla="*/ 791 w 1182"/>
                  <a:gd name="T17" fmla="*/ 1533 h 2569"/>
                  <a:gd name="T18" fmla="*/ 719 w 1182"/>
                  <a:gd name="T19" fmla="*/ 1497 h 2569"/>
                  <a:gd name="T20" fmla="*/ 645 w 1182"/>
                  <a:gd name="T21" fmla="*/ 1509 h 2569"/>
                  <a:gd name="T22" fmla="*/ 572 w 1182"/>
                  <a:gd name="T23" fmla="*/ 1429 h 2569"/>
                  <a:gd name="T24" fmla="*/ 481 w 1182"/>
                  <a:gd name="T25" fmla="*/ 1406 h 2569"/>
                  <a:gd name="T26" fmla="*/ 354 w 1182"/>
                  <a:gd name="T27" fmla="*/ 1349 h 2569"/>
                  <a:gd name="T28" fmla="*/ 294 w 1182"/>
                  <a:gd name="T29" fmla="*/ 1314 h 2569"/>
                  <a:gd name="T30" fmla="*/ 242 w 1182"/>
                  <a:gd name="T31" fmla="*/ 1265 h 2569"/>
                  <a:gd name="T32" fmla="*/ 244 w 1182"/>
                  <a:gd name="T33" fmla="*/ 1171 h 2569"/>
                  <a:gd name="T34" fmla="*/ 175 w 1182"/>
                  <a:gd name="T35" fmla="*/ 1148 h 2569"/>
                  <a:gd name="T36" fmla="*/ 107 w 1182"/>
                  <a:gd name="T37" fmla="*/ 1092 h 2569"/>
                  <a:gd name="T38" fmla="*/ 91 w 1182"/>
                  <a:gd name="T39" fmla="*/ 964 h 2569"/>
                  <a:gd name="T40" fmla="*/ 141 w 1182"/>
                  <a:gd name="T41" fmla="*/ 857 h 2569"/>
                  <a:gd name="T42" fmla="*/ 251 w 1182"/>
                  <a:gd name="T43" fmla="*/ 807 h 2569"/>
                  <a:gd name="T44" fmla="*/ 294 w 1182"/>
                  <a:gd name="T45" fmla="*/ 833 h 2569"/>
                  <a:gd name="T46" fmla="*/ 306 w 1182"/>
                  <a:gd name="T47" fmla="*/ 949 h 2569"/>
                  <a:gd name="T48" fmla="*/ 339 w 1182"/>
                  <a:gd name="T49" fmla="*/ 899 h 2569"/>
                  <a:gd name="T50" fmla="*/ 353 w 1182"/>
                  <a:gd name="T51" fmla="*/ 764 h 2569"/>
                  <a:gd name="T52" fmla="*/ 464 w 1182"/>
                  <a:gd name="T53" fmla="*/ 683 h 2569"/>
                  <a:gd name="T54" fmla="*/ 522 w 1182"/>
                  <a:gd name="T55" fmla="*/ 575 h 2569"/>
                  <a:gd name="T56" fmla="*/ 596 w 1182"/>
                  <a:gd name="T57" fmla="*/ 539 h 2569"/>
                  <a:gd name="T58" fmla="*/ 624 w 1182"/>
                  <a:gd name="T59" fmla="*/ 485 h 2569"/>
                  <a:gd name="T60" fmla="*/ 821 w 1182"/>
                  <a:gd name="T61" fmla="*/ 422 h 2569"/>
                  <a:gd name="T62" fmla="*/ 735 w 1182"/>
                  <a:gd name="T63" fmla="*/ 387 h 2569"/>
                  <a:gd name="T64" fmla="*/ 906 w 1182"/>
                  <a:gd name="T65" fmla="*/ 118 h 2569"/>
                  <a:gd name="T66" fmla="*/ 774 w 1182"/>
                  <a:gd name="T67" fmla="*/ 107 h 2569"/>
                  <a:gd name="T68" fmla="*/ 671 w 1182"/>
                  <a:gd name="T69" fmla="*/ 181 h 2569"/>
                  <a:gd name="T70" fmla="*/ 585 w 1182"/>
                  <a:gd name="T71" fmla="*/ 138 h 2569"/>
                  <a:gd name="T72" fmla="*/ 678 w 1182"/>
                  <a:gd name="T73" fmla="*/ 9 h 2569"/>
                  <a:gd name="T74" fmla="*/ 354 w 1182"/>
                  <a:gd name="T75" fmla="*/ 268 h 2569"/>
                  <a:gd name="T76" fmla="*/ 108 w 1182"/>
                  <a:gd name="T77" fmla="*/ 591 h 2569"/>
                  <a:gd name="T78" fmla="*/ 13 w 1182"/>
                  <a:gd name="T79" fmla="*/ 820 h 2569"/>
                  <a:gd name="T80" fmla="*/ 0 w 1182"/>
                  <a:gd name="T81" fmla="*/ 1068 h 2569"/>
                  <a:gd name="T82" fmla="*/ 46 w 1182"/>
                  <a:gd name="T83" fmla="*/ 1161 h 2569"/>
                  <a:gd name="T84" fmla="*/ 150 w 1182"/>
                  <a:gd name="T85" fmla="*/ 1216 h 2569"/>
                  <a:gd name="T86" fmla="*/ 200 w 1182"/>
                  <a:gd name="T87" fmla="*/ 1323 h 2569"/>
                  <a:gd name="T88" fmla="*/ 287 w 1182"/>
                  <a:gd name="T89" fmla="*/ 1375 h 2569"/>
                  <a:gd name="T90" fmla="*/ 324 w 1182"/>
                  <a:gd name="T91" fmla="*/ 1370 h 2569"/>
                  <a:gd name="T92" fmla="*/ 270 w 1182"/>
                  <a:gd name="T93" fmla="*/ 1498 h 2569"/>
                  <a:gd name="T94" fmla="*/ 239 w 1182"/>
                  <a:gd name="T95" fmla="*/ 1618 h 2569"/>
                  <a:gd name="T96" fmla="*/ 252 w 1182"/>
                  <a:gd name="T97" fmla="*/ 1742 h 2569"/>
                  <a:gd name="T98" fmla="*/ 432 w 1182"/>
                  <a:gd name="T99" fmla="*/ 1978 h 2569"/>
                  <a:gd name="T100" fmla="*/ 547 w 1182"/>
                  <a:gd name="T101" fmla="*/ 2072 h 2569"/>
                  <a:gd name="T102" fmla="*/ 700 w 1182"/>
                  <a:gd name="T103" fmla="*/ 2402 h 2569"/>
                  <a:gd name="T104" fmla="*/ 909 w 1182"/>
                  <a:gd name="T105" fmla="*/ 255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2" h="2569">
                    <a:moveTo>
                      <a:pt x="961" y="2568"/>
                    </a:moveTo>
                    <a:lnTo>
                      <a:pt x="876" y="2457"/>
                    </a:lnTo>
                    <a:lnTo>
                      <a:pt x="889" y="2396"/>
                    </a:lnTo>
                    <a:lnTo>
                      <a:pt x="945" y="2396"/>
                    </a:lnTo>
                    <a:lnTo>
                      <a:pt x="932" y="2336"/>
                    </a:lnTo>
                    <a:lnTo>
                      <a:pt x="949" y="2255"/>
                    </a:lnTo>
                    <a:lnTo>
                      <a:pt x="961" y="2196"/>
                    </a:lnTo>
                    <a:lnTo>
                      <a:pt x="1010" y="2145"/>
                    </a:lnTo>
                    <a:lnTo>
                      <a:pt x="1024" y="2140"/>
                    </a:lnTo>
                    <a:lnTo>
                      <a:pt x="1073" y="2092"/>
                    </a:lnTo>
                    <a:lnTo>
                      <a:pt x="1090" y="2062"/>
                    </a:lnTo>
                    <a:lnTo>
                      <a:pt x="1103" y="2023"/>
                    </a:lnTo>
                    <a:lnTo>
                      <a:pt x="1108" y="1975"/>
                    </a:lnTo>
                    <a:lnTo>
                      <a:pt x="1106" y="1948"/>
                    </a:lnTo>
                    <a:lnTo>
                      <a:pt x="1119" y="1932"/>
                    </a:lnTo>
                    <a:lnTo>
                      <a:pt x="1167" y="1843"/>
                    </a:lnTo>
                    <a:lnTo>
                      <a:pt x="1181" y="1794"/>
                    </a:lnTo>
                    <a:lnTo>
                      <a:pt x="1182" y="1764"/>
                    </a:lnTo>
                    <a:lnTo>
                      <a:pt x="1180" y="1751"/>
                    </a:lnTo>
                    <a:lnTo>
                      <a:pt x="1174" y="1739"/>
                    </a:lnTo>
                    <a:lnTo>
                      <a:pt x="1158" y="1719"/>
                    </a:lnTo>
                    <a:lnTo>
                      <a:pt x="1123" y="1700"/>
                    </a:lnTo>
                    <a:lnTo>
                      <a:pt x="1046" y="1686"/>
                    </a:lnTo>
                    <a:lnTo>
                      <a:pt x="1030" y="1687"/>
                    </a:lnTo>
                    <a:lnTo>
                      <a:pt x="817" y="1596"/>
                    </a:lnTo>
                    <a:lnTo>
                      <a:pt x="814" y="1586"/>
                    </a:lnTo>
                    <a:lnTo>
                      <a:pt x="791" y="1533"/>
                    </a:lnTo>
                    <a:lnTo>
                      <a:pt x="761" y="1504"/>
                    </a:lnTo>
                    <a:lnTo>
                      <a:pt x="739" y="1498"/>
                    </a:lnTo>
                    <a:lnTo>
                      <a:pt x="719" y="1497"/>
                    </a:lnTo>
                    <a:lnTo>
                      <a:pt x="687" y="1504"/>
                    </a:lnTo>
                    <a:lnTo>
                      <a:pt x="664" y="1511"/>
                    </a:lnTo>
                    <a:lnTo>
                      <a:pt x="645" y="1509"/>
                    </a:lnTo>
                    <a:lnTo>
                      <a:pt x="637" y="1498"/>
                    </a:lnTo>
                    <a:lnTo>
                      <a:pt x="617" y="1471"/>
                    </a:lnTo>
                    <a:lnTo>
                      <a:pt x="572" y="1429"/>
                    </a:lnTo>
                    <a:lnTo>
                      <a:pt x="532" y="1412"/>
                    </a:lnTo>
                    <a:lnTo>
                      <a:pt x="507" y="1409"/>
                    </a:lnTo>
                    <a:lnTo>
                      <a:pt x="481" y="1406"/>
                    </a:lnTo>
                    <a:lnTo>
                      <a:pt x="429" y="1389"/>
                    </a:lnTo>
                    <a:lnTo>
                      <a:pt x="366" y="1356"/>
                    </a:lnTo>
                    <a:lnTo>
                      <a:pt x="354" y="1349"/>
                    </a:lnTo>
                    <a:lnTo>
                      <a:pt x="353" y="1343"/>
                    </a:lnTo>
                    <a:lnTo>
                      <a:pt x="329" y="1321"/>
                    </a:lnTo>
                    <a:lnTo>
                      <a:pt x="294" y="1314"/>
                    </a:lnTo>
                    <a:lnTo>
                      <a:pt x="270" y="1320"/>
                    </a:lnTo>
                    <a:lnTo>
                      <a:pt x="264" y="1313"/>
                    </a:lnTo>
                    <a:lnTo>
                      <a:pt x="242" y="1265"/>
                    </a:lnTo>
                    <a:lnTo>
                      <a:pt x="238" y="1212"/>
                    </a:lnTo>
                    <a:lnTo>
                      <a:pt x="244" y="1179"/>
                    </a:lnTo>
                    <a:lnTo>
                      <a:pt x="244" y="1171"/>
                    </a:lnTo>
                    <a:lnTo>
                      <a:pt x="225" y="1148"/>
                    </a:lnTo>
                    <a:lnTo>
                      <a:pt x="198" y="1143"/>
                    </a:lnTo>
                    <a:lnTo>
                      <a:pt x="175" y="1148"/>
                    </a:lnTo>
                    <a:lnTo>
                      <a:pt x="169" y="1141"/>
                    </a:lnTo>
                    <a:lnTo>
                      <a:pt x="124" y="1099"/>
                    </a:lnTo>
                    <a:lnTo>
                      <a:pt x="107" y="1092"/>
                    </a:lnTo>
                    <a:lnTo>
                      <a:pt x="100" y="1088"/>
                    </a:lnTo>
                    <a:lnTo>
                      <a:pt x="90" y="1039"/>
                    </a:lnTo>
                    <a:lnTo>
                      <a:pt x="91" y="964"/>
                    </a:lnTo>
                    <a:lnTo>
                      <a:pt x="107" y="906"/>
                    </a:lnTo>
                    <a:lnTo>
                      <a:pt x="127" y="872"/>
                    </a:lnTo>
                    <a:lnTo>
                      <a:pt x="141" y="857"/>
                    </a:lnTo>
                    <a:lnTo>
                      <a:pt x="150" y="847"/>
                    </a:lnTo>
                    <a:lnTo>
                      <a:pt x="211" y="811"/>
                    </a:lnTo>
                    <a:lnTo>
                      <a:pt x="251" y="807"/>
                    </a:lnTo>
                    <a:lnTo>
                      <a:pt x="280" y="814"/>
                    </a:lnTo>
                    <a:lnTo>
                      <a:pt x="295" y="823"/>
                    </a:lnTo>
                    <a:lnTo>
                      <a:pt x="294" y="833"/>
                    </a:lnTo>
                    <a:lnTo>
                      <a:pt x="295" y="909"/>
                    </a:lnTo>
                    <a:lnTo>
                      <a:pt x="304" y="942"/>
                    </a:lnTo>
                    <a:lnTo>
                      <a:pt x="306" y="949"/>
                    </a:lnTo>
                    <a:lnTo>
                      <a:pt x="311" y="952"/>
                    </a:lnTo>
                    <a:lnTo>
                      <a:pt x="321" y="942"/>
                    </a:lnTo>
                    <a:lnTo>
                      <a:pt x="339" y="899"/>
                    </a:lnTo>
                    <a:lnTo>
                      <a:pt x="342" y="887"/>
                    </a:lnTo>
                    <a:lnTo>
                      <a:pt x="346" y="768"/>
                    </a:lnTo>
                    <a:lnTo>
                      <a:pt x="353" y="764"/>
                    </a:lnTo>
                    <a:lnTo>
                      <a:pt x="412" y="729"/>
                    </a:lnTo>
                    <a:lnTo>
                      <a:pt x="448" y="699"/>
                    </a:lnTo>
                    <a:lnTo>
                      <a:pt x="464" y="683"/>
                    </a:lnTo>
                    <a:lnTo>
                      <a:pt x="483" y="647"/>
                    </a:lnTo>
                    <a:lnTo>
                      <a:pt x="497" y="609"/>
                    </a:lnTo>
                    <a:lnTo>
                      <a:pt x="522" y="575"/>
                    </a:lnTo>
                    <a:lnTo>
                      <a:pt x="543" y="558"/>
                    </a:lnTo>
                    <a:lnTo>
                      <a:pt x="565" y="545"/>
                    </a:lnTo>
                    <a:lnTo>
                      <a:pt x="596" y="539"/>
                    </a:lnTo>
                    <a:lnTo>
                      <a:pt x="618" y="553"/>
                    </a:lnTo>
                    <a:lnTo>
                      <a:pt x="619" y="558"/>
                    </a:lnTo>
                    <a:lnTo>
                      <a:pt x="624" y="485"/>
                    </a:lnTo>
                    <a:lnTo>
                      <a:pt x="684" y="485"/>
                    </a:lnTo>
                    <a:lnTo>
                      <a:pt x="830" y="421"/>
                    </a:lnTo>
                    <a:lnTo>
                      <a:pt x="821" y="422"/>
                    </a:lnTo>
                    <a:lnTo>
                      <a:pt x="776" y="415"/>
                    </a:lnTo>
                    <a:lnTo>
                      <a:pt x="746" y="400"/>
                    </a:lnTo>
                    <a:lnTo>
                      <a:pt x="735" y="387"/>
                    </a:lnTo>
                    <a:lnTo>
                      <a:pt x="919" y="288"/>
                    </a:lnTo>
                    <a:lnTo>
                      <a:pt x="919" y="233"/>
                    </a:lnTo>
                    <a:lnTo>
                      <a:pt x="906" y="118"/>
                    </a:lnTo>
                    <a:lnTo>
                      <a:pt x="863" y="168"/>
                    </a:lnTo>
                    <a:lnTo>
                      <a:pt x="854" y="118"/>
                    </a:lnTo>
                    <a:lnTo>
                      <a:pt x="774" y="107"/>
                    </a:lnTo>
                    <a:lnTo>
                      <a:pt x="743" y="107"/>
                    </a:lnTo>
                    <a:lnTo>
                      <a:pt x="676" y="138"/>
                    </a:lnTo>
                    <a:lnTo>
                      <a:pt x="671" y="181"/>
                    </a:lnTo>
                    <a:lnTo>
                      <a:pt x="594" y="216"/>
                    </a:lnTo>
                    <a:lnTo>
                      <a:pt x="556" y="177"/>
                    </a:lnTo>
                    <a:lnTo>
                      <a:pt x="585" y="138"/>
                    </a:lnTo>
                    <a:lnTo>
                      <a:pt x="615" y="107"/>
                    </a:lnTo>
                    <a:lnTo>
                      <a:pt x="694" y="0"/>
                    </a:lnTo>
                    <a:lnTo>
                      <a:pt x="678" y="9"/>
                    </a:lnTo>
                    <a:lnTo>
                      <a:pt x="569" y="83"/>
                    </a:lnTo>
                    <a:lnTo>
                      <a:pt x="468" y="163"/>
                    </a:lnTo>
                    <a:lnTo>
                      <a:pt x="354" y="268"/>
                    </a:lnTo>
                    <a:lnTo>
                      <a:pt x="239" y="396"/>
                    </a:lnTo>
                    <a:lnTo>
                      <a:pt x="159" y="509"/>
                    </a:lnTo>
                    <a:lnTo>
                      <a:pt x="108" y="591"/>
                    </a:lnTo>
                    <a:lnTo>
                      <a:pt x="65" y="679"/>
                    </a:lnTo>
                    <a:lnTo>
                      <a:pt x="28" y="771"/>
                    </a:lnTo>
                    <a:lnTo>
                      <a:pt x="13" y="820"/>
                    </a:lnTo>
                    <a:lnTo>
                      <a:pt x="9" y="903"/>
                    </a:lnTo>
                    <a:lnTo>
                      <a:pt x="0" y="1046"/>
                    </a:lnTo>
                    <a:lnTo>
                      <a:pt x="0" y="1068"/>
                    </a:lnTo>
                    <a:lnTo>
                      <a:pt x="13" y="1108"/>
                    </a:lnTo>
                    <a:lnTo>
                      <a:pt x="41" y="1154"/>
                    </a:lnTo>
                    <a:lnTo>
                      <a:pt x="46" y="1161"/>
                    </a:lnTo>
                    <a:lnTo>
                      <a:pt x="94" y="1161"/>
                    </a:lnTo>
                    <a:lnTo>
                      <a:pt x="111" y="1203"/>
                    </a:lnTo>
                    <a:lnTo>
                      <a:pt x="150" y="1216"/>
                    </a:lnTo>
                    <a:lnTo>
                      <a:pt x="172" y="1229"/>
                    </a:lnTo>
                    <a:lnTo>
                      <a:pt x="183" y="1262"/>
                    </a:lnTo>
                    <a:lnTo>
                      <a:pt x="200" y="1323"/>
                    </a:lnTo>
                    <a:lnTo>
                      <a:pt x="239" y="1331"/>
                    </a:lnTo>
                    <a:lnTo>
                      <a:pt x="261" y="1370"/>
                    </a:lnTo>
                    <a:lnTo>
                      <a:pt x="287" y="1375"/>
                    </a:lnTo>
                    <a:lnTo>
                      <a:pt x="278" y="1340"/>
                    </a:lnTo>
                    <a:lnTo>
                      <a:pt x="311" y="1340"/>
                    </a:lnTo>
                    <a:lnTo>
                      <a:pt x="324" y="1370"/>
                    </a:lnTo>
                    <a:lnTo>
                      <a:pt x="287" y="1400"/>
                    </a:lnTo>
                    <a:lnTo>
                      <a:pt x="274" y="1431"/>
                    </a:lnTo>
                    <a:lnTo>
                      <a:pt x="270" y="1498"/>
                    </a:lnTo>
                    <a:lnTo>
                      <a:pt x="274" y="1550"/>
                    </a:lnTo>
                    <a:lnTo>
                      <a:pt x="278" y="1596"/>
                    </a:lnTo>
                    <a:lnTo>
                      <a:pt x="239" y="1618"/>
                    </a:lnTo>
                    <a:lnTo>
                      <a:pt x="248" y="1666"/>
                    </a:lnTo>
                    <a:lnTo>
                      <a:pt x="252" y="1696"/>
                    </a:lnTo>
                    <a:lnTo>
                      <a:pt x="252" y="1742"/>
                    </a:lnTo>
                    <a:lnTo>
                      <a:pt x="231" y="1751"/>
                    </a:lnTo>
                    <a:lnTo>
                      <a:pt x="385" y="1961"/>
                    </a:lnTo>
                    <a:lnTo>
                      <a:pt x="432" y="1978"/>
                    </a:lnTo>
                    <a:lnTo>
                      <a:pt x="461" y="1981"/>
                    </a:lnTo>
                    <a:lnTo>
                      <a:pt x="509" y="1998"/>
                    </a:lnTo>
                    <a:lnTo>
                      <a:pt x="547" y="2072"/>
                    </a:lnTo>
                    <a:lnTo>
                      <a:pt x="609" y="2209"/>
                    </a:lnTo>
                    <a:lnTo>
                      <a:pt x="689" y="2383"/>
                    </a:lnTo>
                    <a:lnTo>
                      <a:pt x="700" y="2402"/>
                    </a:lnTo>
                    <a:lnTo>
                      <a:pt x="761" y="2462"/>
                    </a:lnTo>
                    <a:lnTo>
                      <a:pt x="846" y="2526"/>
                    </a:lnTo>
                    <a:lnTo>
                      <a:pt x="909" y="2559"/>
                    </a:lnTo>
                    <a:lnTo>
                      <a:pt x="946" y="2569"/>
                    </a:lnTo>
                    <a:lnTo>
                      <a:pt x="961" y="2568"/>
                    </a:lnTo>
                    <a:close/>
                  </a:path>
                </a:pathLst>
              </a:custGeom>
              <a:solidFill>
                <a:srgbClr val="0FB5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latin typeface="Times New Roman" panose="02020603050405020304" pitchFamily="18" charset="0"/>
                  <a:cs typeface="Times New Roman" panose="02020603050405020304" pitchFamily="18" charset="0"/>
                </a:endParaRPr>
              </a:p>
            </p:txBody>
          </p:sp>
          <p:sp>
            <p:nvSpPr>
              <p:cNvPr id="62" name="Freeform 9">
                <a:extLst>
                  <a:ext uri="{FF2B5EF4-FFF2-40B4-BE49-F238E27FC236}">
                    <a16:creationId xmlns:a16="http://schemas.microsoft.com/office/drawing/2014/main" id="{EF5DE0E3-B68A-4E0A-9F6F-D0EFA0E312FA}"/>
                  </a:ext>
                </a:extLst>
              </p:cNvPr>
              <p:cNvSpPr>
                <a:spLocks/>
              </p:cNvSpPr>
              <p:nvPr/>
            </p:nvSpPr>
            <p:spPr bwMode="auto">
              <a:xfrm>
                <a:off x="5060" y="2097"/>
                <a:ext cx="394" cy="856"/>
              </a:xfrm>
              <a:custGeom>
                <a:avLst/>
                <a:gdLst>
                  <a:gd name="T0" fmla="*/ 889 w 1182"/>
                  <a:gd name="T1" fmla="*/ 2396 h 2569"/>
                  <a:gd name="T2" fmla="*/ 949 w 1182"/>
                  <a:gd name="T3" fmla="*/ 2255 h 2569"/>
                  <a:gd name="T4" fmla="*/ 1024 w 1182"/>
                  <a:gd name="T5" fmla="*/ 2140 h 2569"/>
                  <a:gd name="T6" fmla="*/ 1103 w 1182"/>
                  <a:gd name="T7" fmla="*/ 2023 h 2569"/>
                  <a:gd name="T8" fmla="*/ 1119 w 1182"/>
                  <a:gd name="T9" fmla="*/ 1932 h 2569"/>
                  <a:gd name="T10" fmla="*/ 1182 w 1182"/>
                  <a:gd name="T11" fmla="*/ 1764 h 2569"/>
                  <a:gd name="T12" fmla="*/ 1158 w 1182"/>
                  <a:gd name="T13" fmla="*/ 1719 h 2569"/>
                  <a:gd name="T14" fmla="*/ 1030 w 1182"/>
                  <a:gd name="T15" fmla="*/ 1687 h 2569"/>
                  <a:gd name="T16" fmla="*/ 791 w 1182"/>
                  <a:gd name="T17" fmla="*/ 1533 h 2569"/>
                  <a:gd name="T18" fmla="*/ 719 w 1182"/>
                  <a:gd name="T19" fmla="*/ 1497 h 2569"/>
                  <a:gd name="T20" fmla="*/ 645 w 1182"/>
                  <a:gd name="T21" fmla="*/ 1509 h 2569"/>
                  <a:gd name="T22" fmla="*/ 572 w 1182"/>
                  <a:gd name="T23" fmla="*/ 1429 h 2569"/>
                  <a:gd name="T24" fmla="*/ 481 w 1182"/>
                  <a:gd name="T25" fmla="*/ 1406 h 2569"/>
                  <a:gd name="T26" fmla="*/ 354 w 1182"/>
                  <a:gd name="T27" fmla="*/ 1349 h 2569"/>
                  <a:gd name="T28" fmla="*/ 294 w 1182"/>
                  <a:gd name="T29" fmla="*/ 1314 h 2569"/>
                  <a:gd name="T30" fmla="*/ 242 w 1182"/>
                  <a:gd name="T31" fmla="*/ 1265 h 2569"/>
                  <a:gd name="T32" fmla="*/ 244 w 1182"/>
                  <a:gd name="T33" fmla="*/ 1171 h 2569"/>
                  <a:gd name="T34" fmla="*/ 175 w 1182"/>
                  <a:gd name="T35" fmla="*/ 1148 h 2569"/>
                  <a:gd name="T36" fmla="*/ 107 w 1182"/>
                  <a:gd name="T37" fmla="*/ 1092 h 2569"/>
                  <a:gd name="T38" fmla="*/ 91 w 1182"/>
                  <a:gd name="T39" fmla="*/ 964 h 2569"/>
                  <a:gd name="T40" fmla="*/ 141 w 1182"/>
                  <a:gd name="T41" fmla="*/ 857 h 2569"/>
                  <a:gd name="T42" fmla="*/ 251 w 1182"/>
                  <a:gd name="T43" fmla="*/ 807 h 2569"/>
                  <a:gd name="T44" fmla="*/ 294 w 1182"/>
                  <a:gd name="T45" fmla="*/ 833 h 2569"/>
                  <a:gd name="T46" fmla="*/ 306 w 1182"/>
                  <a:gd name="T47" fmla="*/ 949 h 2569"/>
                  <a:gd name="T48" fmla="*/ 339 w 1182"/>
                  <a:gd name="T49" fmla="*/ 899 h 2569"/>
                  <a:gd name="T50" fmla="*/ 353 w 1182"/>
                  <a:gd name="T51" fmla="*/ 764 h 2569"/>
                  <a:gd name="T52" fmla="*/ 464 w 1182"/>
                  <a:gd name="T53" fmla="*/ 683 h 2569"/>
                  <a:gd name="T54" fmla="*/ 522 w 1182"/>
                  <a:gd name="T55" fmla="*/ 575 h 2569"/>
                  <a:gd name="T56" fmla="*/ 596 w 1182"/>
                  <a:gd name="T57" fmla="*/ 539 h 2569"/>
                  <a:gd name="T58" fmla="*/ 624 w 1182"/>
                  <a:gd name="T59" fmla="*/ 485 h 2569"/>
                  <a:gd name="T60" fmla="*/ 821 w 1182"/>
                  <a:gd name="T61" fmla="*/ 422 h 2569"/>
                  <a:gd name="T62" fmla="*/ 735 w 1182"/>
                  <a:gd name="T63" fmla="*/ 387 h 2569"/>
                  <a:gd name="T64" fmla="*/ 906 w 1182"/>
                  <a:gd name="T65" fmla="*/ 118 h 2569"/>
                  <a:gd name="T66" fmla="*/ 774 w 1182"/>
                  <a:gd name="T67" fmla="*/ 107 h 2569"/>
                  <a:gd name="T68" fmla="*/ 671 w 1182"/>
                  <a:gd name="T69" fmla="*/ 181 h 2569"/>
                  <a:gd name="T70" fmla="*/ 585 w 1182"/>
                  <a:gd name="T71" fmla="*/ 138 h 2569"/>
                  <a:gd name="T72" fmla="*/ 678 w 1182"/>
                  <a:gd name="T73" fmla="*/ 9 h 2569"/>
                  <a:gd name="T74" fmla="*/ 354 w 1182"/>
                  <a:gd name="T75" fmla="*/ 268 h 2569"/>
                  <a:gd name="T76" fmla="*/ 108 w 1182"/>
                  <a:gd name="T77" fmla="*/ 591 h 2569"/>
                  <a:gd name="T78" fmla="*/ 13 w 1182"/>
                  <a:gd name="T79" fmla="*/ 820 h 2569"/>
                  <a:gd name="T80" fmla="*/ 0 w 1182"/>
                  <a:gd name="T81" fmla="*/ 1068 h 2569"/>
                  <a:gd name="T82" fmla="*/ 46 w 1182"/>
                  <a:gd name="T83" fmla="*/ 1161 h 2569"/>
                  <a:gd name="T84" fmla="*/ 150 w 1182"/>
                  <a:gd name="T85" fmla="*/ 1216 h 2569"/>
                  <a:gd name="T86" fmla="*/ 200 w 1182"/>
                  <a:gd name="T87" fmla="*/ 1323 h 2569"/>
                  <a:gd name="T88" fmla="*/ 287 w 1182"/>
                  <a:gd name="T89" fmla="*/ 1375 h 2569"/>
                  <a:gd name="T90" fmla="*/ 324 w 1182"/>
                  <a:gd name="T91" fmla="*/ 1370 h 2569"/>
                  <a:gd name="T92" fmla="*/ 270 w 1182"/>
                  <a:gd name="T93" fmla="*/ 1498 h 2569"/>
                  <a:gd name="T94" fmla="*/ 239 w 1182"/>
                  <a:gd name="T95" fmla="*/ 1618 h 2569"/>
                  <a:gd name="T96" fmla="*/ 252 w 1182"/>
                  <a:gd name="T97" fmla="*/ 1742 h 2569"/>
                  <a:gd name="T98" fmla="*/ 432 w 1182"/>
                  <a:gd name="T99" fmla="*/ 1978 h 2569"/>
                  <a:gd name="T100" fmla="*/ 547 w 1182"/>
                  <a:gd name="T101" fmla="*/ 2072 h 2569"/>
                  <a:gd name="T102" fmla="*/ 700 w 1182"/>
                  <a:gd name="T103" fmla="*/ 2402 h 2569"/>
                  <a:gd name="T104" fmla="*/ 909 w 1182"/>
                  <a:gd name="T105" fmla="*/ 2559 h 2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82" h="2569">
                    <a:moveTo>
                      <a:pt x="961" y="2568"/>
                    </a:moveTo>
                    <a:lnTo>
                      <a:pt x="876" y="2457"/>
                    </a:lnTo>
                    <a:lnTo>
                      <a:pt x="889" y="2396"/>
                    </a:lnTo>
                    <a:lnTo>
                      <a:pt x="945" y="2396"/>
                    </a:lnTo>
                    <a:lnTo>
                      <a:pt x="932" y="2336"/>
                    </a:lnTo>
                    <a:lnTo>
                      <a:pt x="949" y="2255"/>
                    </a:lnTo>
                    <a:lnTo>
                      <a:pt x="961" y="2196"/>
                    </a:lnTo>
                    <a:lnTo>
                      <a:pt x="1010" y="2145"/>
                    </a:lnTo>
                    <a:lnTo>
                      <a:pt x="1024" y="2140"/>
                    </a:lnTo>
                    <a:lnTo>
                      <a:pt x="1073" y="2092"/>
                    </a:lnTo>
                    <a:lnTo>
                      <a:pt x="1090" y="2062"/>
                    </a:lnTo>
                    <a:lnTo>
                      <a:pt x="1103" y="2023"/>
                    </a:lnTo>
                    <a:lnTo>
                      <a:pt x="1108" y="1975"/>
                    </a:lnTo>
                    <a:lnTo>
                      <a:pt x="1106" y="1948"/>
                    </a:lnTo>
                    <a:lnTo>
                      <a:pt x="1119" y="1932"/>
                    </a:lnTo>
                    <a:lnTo>
                      <a:pt x="1167" y="1843"/>
                    </a:lnTo>
                    <a:lnTo>
                      <a:pt x="1181" y="1794"/>
                    </a:lnTo>
                    <a:lnTo>
                      <a:pt x="1182" y="1764"/>
                    </a:lnTo>
                    <a:lnTo>
                      <a:pt x="1180" y="1751"/>
                    </a:lnTo>
                    <a:lnTo>
                      <a:pt x="1174" y="1739"/>
                    </a:lnTo>
                    <a:lnTo>
                      <a:pt x="1158" y="1719"/>
                    </a:lnTo>
                    <a:lnTo>
                      <a:pt x="1123" y="1700"/>
                    </a:lnTo>
                    <a:lnTo>
                      <a:pt x="1046" y="1686"/>
                    </a:lnTo>
                    <a:lnTo>
                      <a:pt x="1030" y="1687"/>
                    </a:lnTo>
                    <a:lnTo>
                      <a:pt x="817" y="1596"/>
                    </a:lnTo>
                    <a:lnTo>
                      <a:pt x="814" y="1586"/>
                    </a:lnTo>
                    <a:lnTo>
                      <a:pt x="791" y="1533"/>
                    </a:lnTo>
                    <a:lnTo>
                      <a:pt x="761" y="1504"/>
                    </a:lnTo>
                    <a:lnTo>
                      <a:pt x="739" y="1498"/>
                    </a:lnTo>
                    <a:lnTo>
                      <a:pt x="719" y="1497"/>
                    </a:lnTo>
                    <a:lnTo>
                      <a:pt x="687" y="1504"/>
                    </a:lnTo>
                    <a:lnTo>
                      <a:pt x="664" y="1511"/>
                    </a:lnTo>
                    <a:lnTo>
                      <a:pt x="645" y="1509"/>
                    </a:lnTo>
                    <a:lnTo>
                      <a:pt x="637" y="1498"/>
                    </a:lnTo>
                    <a:lnTo>
                      <a:pt x="617" y="1471"/>
                    </a:lnTo>
                    <a:lnTo>
                      <a:pt x="572" y="1429"/>
                    </a:lnTo>
                    <a:lnTo>
                      <a:pt x="532" y="1412"/>
                    </a:lnTo>
                    <a:lnTo>
                      <a:pt x="507" y="1409"/>
                    </a:lnTo>
                    <a:lnTo>
                      <a:pt x="481" y="1406"/>
                    </a:lnTo>
                    <a:lnTo>
                      <a:pt x="429" y="1389"/>
                    </a:lnTo>
                    <a:lnTo>
                      <a:pt x="366" y="1356"/>
                    </a:lnTo>
                    <a:lnTo>
                      <a:pt x="354" y="1349"/>
                    </a:lnTo>
                    <a:lnTo>
                      <a:pt x="353" y="1343"/>
                    </a:lnTo>
                    <a:lnTo>
                      <a:pt x="329" y="1321"/>
                    </a:lnTo>
                    <a:lnTo>
                      <a:pt x="294" y="1314"/>
                    </a:lnTo>
                    <a:lnTo>
                      <a:pt x="270" y="1320"/>
                    </a:lnTo>
                    <a:lnTo>
                      <a:pt x="264" y="1313"/>
                    </a:lnTo>
                    <a:lnTo>
                      <a:pt x="242" y="1265"/>
                    </a:lnTo>
                    <a:lnTo>
                      <a:pt x="238" y="1212"/>
                    </a:lnTo>
                    <a:lnTo>
                      <a:pt x="244" y="1179"/>
                    </a:lnTo>
                    <a:lnTo>
                      <a:pt x="244" y="1171"/>
                    </a:lnTo>
                    <a:lnTo>
                      <a:pt x="225" y="1148"/>
                    </a:lnTo>
                    <a:lnTo>
                      <a:pt x="198" y="1143"/>
                    </a:lnTo>
                    <a:lnTo>
                      <a:pt x="175" y="1148"/>
                    </a:lnTo>
                    <a:lnTo>
                      <a:pt x="169" y="1141"/>
                    </a:lnTo>
                    <a:lnTo>
                      <a:pt x="124" y="1099"/>
                    </a:lnTo>
                    <a:lnTo>
                      <a:pt x="107" y="1092"/>
                    </a:lnTo>
                    <a:lnTo>
                      <a:pt x="100" y="1088"/>
                    </a:lnTo>
                    <a:lnTo>
                      <a:pt x="90" y="1039"/>
                    </a:lnTo>
                    <a:lnTo>
                      <a:pt x="91" y="964"/>
                    </a:lnTo>
                    <a:lnTo>
                      <a:pt x="107" y="906"/>
                    </a:lnTo>
                    <a:lnTo>
                      <a:pt x="127" y="872"/>
                    </a:lnTo>
                    <a:lnTo>
                      <a:pt x="141" y="857"/>
                    </a:lnTo>
                    <a:lnTo>
                      <a:pt x="150" y="847"/>
                    </a:lnTo>
                    <a:lnTo>
                      <a:pt x="211" y="811"/>
                    </a:lnTo>
                    <a:lnTo>
                      <a:pt x="251" y="807"/>
                    </a:lnTo>
                    <a:lnTo>
                      <a:pt x="280" y="814"/>
                    </a:lnTo>
                    <a:lnTo>
                      <a:pt x="295" y="823"/>
                    </a:lnTo>
                    <a:lnTo>
                      <a:pt x="294" y="833"/>
                    </a:lnTo>
                    <a:lnTo>
                      <a:pt x="295" y="909"/>
                    </a:lnTo>
                    <a:lnTo>
                      <a:pt x="304" y="942"/>
                    </a:lnTo>
                    <a:lnTo>
                      <a:pt x="306" y="949"/>
                    </a:lnTo>
                    <a:lnTo>
                      <a:pt x="311" y="952"/>
                    </a:lnTo>
                    <a:lnTo>
                      <a:pt x="321" y="942"/>
                    </a:lnTo>
                    <a:lnTo>
                      <a:pt x="339" y="899"/>
                    </a:lnTo>
                    <a:lnTo>
                      <a:pt x="342" y="887"/>
                    </a:lnTo>
                    <a:lnTo>
                      <a:pt x="346" y="768"/>
                    </a:lnTo>
                    <a:lnTo>
                      <a:pt x="353" y="764"/>
                    </a:lnTo>
                    <a:lnTo>
                      <a:pt x="412" y="729"/>
                    </a:lnTo>
                    <a:lnTo>
                      <a:pt x="448" y="699"/>
                    </a:lnTo>
                    <a:lnTo>
                      <a:pt x="464" y="683"/>
                    </a:lnTo>
                    <a:lnTo>
                      <a:pt x="483" y="647"/>
                    </a:lnTo>
                    <a:lnTo>
                      <a:pt x="497" y="609"/>
                    </a:lnTo>
                    <a:lnTo>
                      <a:pt x="522" y="575"/>
                    </a:lnTo>
                    <a:lnTo>
                      <a:pt x="543" y="558"/>
                    </a:lnTo>
                    <a:lnTo>
                      <a:pt x="565" y="545"/>
                    </a:lnTo>
                    <a:lnTo>
                      <a:pt x="596" y="539"/>
                    </a:lnTo>
                    <a:lnTo>
                      <a:pt x="618" y="553"/>
                    </a:lnTo>
                    <a:lnTo>
                      <a:pt x="619" y="558"/>
                    </a:lnTo>
                    <a:lnTo>
                      <a:pt x="624" y="485"/>
                    </a:lnTo>
                    <a:lnTo>
                      <a:pt x="684" y="485"/>
                    </a:lnTo>
                    <a:lnTo>
                      <a:pt x="830" y="421"/>
                    </a:lnTo>
                    <a:lnTo>
                      <a:pt x="821" y="422"/>
                    </a:lnTo>
                    <a:lnTo>
                      <a:pt x="776" y="415"/>
                    </a:lnTo>
                    <a:lnTo>
                      <a:pt x="746" y="400"/>
                    </a:lnTo>
                    <a:lnTo>
                      <a:pt x="735" y="387"/>
                    </a:lnTo>
                    <a:lnTo>
                      <a:pt x="919" y="288"/>
                    </a:lnTo>
                    <a:lnTo>
                      <a:pt x="919" y="233"/>
                    </a:lnTo>
                    <a:lnTo>
                      <a:pt x="906" y="118"/>
                    </a:lnTo>
                    <a:lnTo>
                      <a:pt x="863" y="168"/>
                    </a:lnTo>
                    <a:lnTo>
                      <a:pt x="854" y="118"/>
                    </a:lnTo>
                    <a:lnTo>
                      <a:pt x="774" y="107"/>
                    </a:lnTo>
                    <a:lnTo>
                      <a:pt x="743" y="107"/>
                    </a:lnTo>
                    <a:lnTo>
                      <a:pt x="676" y="138"/>
                    </a:lnTo>
                    <a:lnTo>
                      <a:pt x="671" y="181"/>
                    </a:lnTo>
                    <a:lnTo>
                      <a:pt x="594" y="216"/>
                    </a:lnTo>
                    <a:lnTo>
                      <a:pt x="556" y="177"/>
                    </a:lnTo>
                    <a:lnTo>
                      <a:pt x="585" y="138"/>
                    </a:lnTo>
                    <a:lnTo>
                      <a:pt x="615" y="107"/>
                    </a:lnTo>
                    <a:lnTo>
                      <a:pt x="694" y="0"/>
                    </a:lnTo>
                    <a:lnTo>
                      <a:pt x="678" y="9"/>
                    </a:lnTo>
                    <a:lnTo>
                      <a:pt x="569" y="83"/>
                    </a:lnTo>
                    <a:lnTo>
                      <a:pt x="468" y="163"/>
                    </a:lnTo>
                    <a:lnTo>
                      <a:pt x="354" y="268"/>
                    </a:lnTo>
                    <a:lnTo>
                      <a:pt x="239" y="396"/>
                    </a:lnTo>
                    <a:lnTo>
                      <a:pt x="159" y="509"/>
                    </a:lnTo>
                    <a:lnTo>
                      <a:pt x="108" y="591"/>
                    </a:lnTo>
                    <a:lnTo>
                      <a:pt x="65" y="679"/>
                    </a:lnTo>
                    <a:lnTo>
                      <a:pt x="28" y="771"/>
                    </a:lnTo>
                    <a:lnTo>
                      <a:pt x="13" y="820"/>
                    </a:lnTo>
                    <a:lnTo>
                      <a:pt x="9" y="903"/>
                    </a:lnTo>
                    <a:lnTo>
                      <a:pt x="0" y="1046"/>
                    </a:lnTo>
                    <a:lnTo>
                      <a:pt x="0" y="1068"/>
                    </a:lnTo>
                    <a:lnTo>
                      <a:pt x="13" y="1108"/>
                    </a:lnTo>
                    <a:lnTo>
                      <a:pt x="41" y="1154"/>
                    </a:lnTo>
                    <a:lnTo>
                      <a:pt x="46" y="1161"/>
                    </a:lnTo>
                    <a:lnTo>
                      <a:pt x="94" y="1161"/>
                    </a:lnTo>
                    <a:lnTo>
                      <a:pt x="111" y="1203"/>
                    </a:lnTo>
                    <a:lnTo>
                      <a:pt x="150" y="1216"/>
                    </a:lnTo>
                    <a:lnTo>
                      <a:pt x="172" y="1229"/>
                    </a:lnTo>
                    <a:lnTo>
                      <a:pt x="183" y="1262"/>
                    </a:lnTo>
                    <a:lnTo>
                      <a:pt x="200" y="1323"/>
                    </a:lnTo>
                    <a:lnTo>
                      <a:pt x="239" y="1331"/>
                    </a:lnTo>
                    <a:lnTo>
                      <a:pt x="261" y="1370"/>
                    </a:lnTo>
                    <a:lnTo>
                      <a:pt x="287" y="1375"/>
                    </a:lnTo>
                    <a:lnTo>
                      <a:pt x="278" y="1340"/>
                    </a:lnTo>
                    <a:lnTo>
                      <a:pt x="311" y="1340"/>
                    </a:lnTo>
                    <a:lnTo>
                      <a:pt x="324" y="1370"/>
                    </a:lnTo>
                    <a:lnTo>
                      <a:pt x="287" y="1400"/>
                    </a:lnTo>
                    <a:lnTo>
                      <a:pt x="274" y="1431"/>
                    </a:lnTo>
                    <a:lnTo>
                      <a:pt x="270" y="1498"/>
                    </a:lnTo>
                    <a:lnTo>
                      <a:pt x="274" y="1550"/>
                    </a:lnTo>
                    <a:lnTo>
                      <a:pt x="278" y="1596"/>
                    </a:lnTo>
                    <a:lnTo>
                      <a:pt x="239" y="1618"/>
                    </a:lnTo>
                    <a:lnTo>
                      <a:pt x="248" y="1666"/>
                    </a:lnTo>
                    <a:lnTo>
                      <a:pt x="252" y="1696"/>
                    </a:lnTo>
                    <a:lnTo>
                      <a:pt x="252" y="1742"/>
                    </a:lnTo>
                    <a:lnTo>
                      <a:pt x="231" y="1751"/>
                    </a:lnTo>
                    <a:lnTo>
                      <a:pt x="385" y="1961"/>
                    </a:lnTo>
                    <a:lnTo>
                      <a:pt x="432" y="1978"/>
                    </a:lnTo>
                    <a:lnTo>
                      <a:pt x="461" y="1981"/>
                    </a:lnTo>
                    <a:lnTo>
                      <a:pt x="509" y="1998"/>
                    </a:lnTo>
                    <a:lnTo>
                      <a:pt x="547" y="2072"/>
                    </a:lnTo>
                    <a:lnTo>
                      <a:pt x="609" y="2209"/>
                    </a:lnTo>
                    <a:lnTo>
                      <a:pt x="689" y="2383"/>
                    </a:lnTo>
                    <a:lnTo>
                      <a:pt x="700" y="2402"/>
                    </a:lnTo>
                    <a:lnTo>
                      <a:pt x="761" y="2462"/>
                    </a:lnTo>
                    <a:lnTo>
                      <a:pt x="846" y="2526"/>
                    </a:lnTo>
                    <a:lnTo>
                      <a:pt x="909" y="2559"/>
                    </a:lnTo>
                    <a:lnTo>
                      <a:pt x="946" y="2569"/>
                    </a:lnTo>
                    <a:lnTo>
                      <a:pt x="961" y="2568"/>
                    </a:lnTo>
                    <a:close/>
                  </a:path>
                </a:pathLst>
              </a:custGeom>
              <a:noFill/>
              <a:ln w="33338">
                <a:solidFill>
                  <a:srgbClr val="0FB55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latin typeface="Times New Roman" panose="02020603050405020304" pitchFamily="18" charset="0"/>
                  <a:cs typeface="Times New Roman" panose="02020603050405020304" pitchFamily="18" charset="0"/>
                </a:endParaRPr>
              </a:p>
            </p:txBody>
          </p:sp>
          <p:sp>
            <p:nvSpPr>
              <p:cNvPr id="63" name="Freeform 10">
                <a:extLst>
                  <a:ext uri="{FF2B5EF4-FFF2-40B4-BE49-F238E27FC236}">
                    <a16:creationId xmlns:a16="http://schemas.microsoft.com/office/drawing/2014/main" id="{F1537325-562D-47FC-ABC2-6C354931A568}"/>
                  </a:ext>
                </a:extLst>
              </p:cNvPr>
              <p:cNvSpPr>
                <a:spLocks/>
              </p:cNvSpPr>
              <p:nvPr/>
            </p:nvSpPr>
            <p:spPr bwMode="auto">
              <a:xfrm>
                <a:off x="5302" y="2039"/>
                <a:ext cx="464" cy="97"/>
              </a:xfrm>
              <a:custGeom>
                <a:avLst/>
                <a:gdLst>
                  <a:gd name="T0" fmla="*/ 654 w 1391"/>
                  <a:gd name="T1" fmla="*/ 0 h 291"/>
                  <a:gd name="T2" fmla="*/ 740 w 1391"/>
                  <a:gd name="T3" fmla="*/ 1 h 291"/>
                  <a:gd name="T4" fmla="*/ 899 w 1391"/>
                  <a:gd name="T5" fmla="*/ 18 h 291"/>
                  <a:gd name="T6" fmla="*/ 1035 w 1391"/>
                  <a:gd name="T7" fmla="*/ 47 h 291"/>
                  <a:gd name="T8" fmla="*/ 1152 w 1391"/>
                  <a:gd name="T9" fmla="*/ 83 h 291"/>
                  <a:gd name="T10" fmla="*/ 1286 w 1391"/>
                  <a:gd name="T11" fmla="*/ 139 h 291"/>
                  <a:gd name="T12" fmla="*/ 1382 w 1391"/>
                  <a:gd name="T13" fmla="*/ 197 h 291"/>
                  <a:gd name="T14" fmla="*/ 1391 w 1391"/>
                  <a:gd name="T15" fmla="*/ 203 h 291"/>
                  <a:gd name="T16" fmla="*/ 1368 w 1391"/>
                  <a:gd name="T17" fmla="*/ 213 h 291"/>
                  <a:gd name="T18" fmla="*/ 1205 w 1391"/>
                  <a:gd name="T19" fmla="*/ 237 h 291"/>
                  <a:gd name="T20" fmla="*/ 1084 w 1391"/>
                  <a:gd name="T21" fmla="*/ 232 h 291"/>
                  <a:gd name="T22" fmla="*/ 991 w 1391"/>
                  <a:gd name="T23" fmla="*/ 217 h 291"/>
                  <a:gd name="T24" fmla="*/ 940 w 1391"/>
                  <a:gd name="T25" fmla="*/ 203 h 291"/>
                  <a:gd name="T26" fmla="*/ 914 w 1391"/>
                  <a:gd name="T27" fmla="*/ 204 h 291"/>
                  <a:gd name="T28" fmla="*/ 760 w 1391"/>
                  <a:gd name="T29" fmla="*/ 226 h 291"/>
                  <a:gd name="T30" fmla="*/ 639 w 1391"/>
                  <a:gd name="T31" fmla="*/ 255 h 291"/>
                  <a:gd name="T32" fmla="*/ 582 w 1391"/>
                  <a:gd name="T33" fmla="*/ 276 h 291"/>
                  <a:gd name="T34" fmla="*/ 554 w 1391"/>
                  <a:gd name="T35" fmla="*/ 286 h 291"/>
                  <a:gd name="T36" fmla="*/ 505 w 1391"/>
                  <a:gd name="T37" fmla="*/ 291 h 291"/>
                  <a:gd name="T38" fmla="*/ 462 w 1391"/>
                  <a:gd name="T39" fmla="*/ 281 h 291"/>
                  <a:gd name="T40" fmla="*/ 426 w 1391"/>
                  <a:gd name="T41" fmla="*/ 260 h 291"/>
                  <a:gd name="T42" fmla="*/ 386 w 1391"/>
                  <a:gd name="T43" fmla="*/ 223 h 291"/>
                  <a:gd name="T44" fmla="*/ 357 w 1391"/>
                  <a:gd name="T45" fmla="*/ 180 h 291"/>
                  <a:gd name="T46" fmla="*/ 354 w 1391"/>
                  <a:gd name="T47" fmla="*/ 174 h 291"/>
                  <a:gd name="T48" fmla="*/ 350 w 1391"/>
                  <a:gd name="T49" fmla="*/ 177 h 291"/>
                  <a:gd name="T50" fmla="*/ 302 w 1391"/>
                  <a:gd name="T51" fmla="*/ 197 h 291"/>
                  <a:gd name="T52" fmla="*/ 238 w 1391"/>
                  <a:gd name="T53" fmla="*/ 208 h 291"/>
                  <a:gd name="T54" fmla="*/ 181 w 1391"/>
                  <a:gd name="T55" fmla="*/ 208 h 291"/>
                  <a:gd name="T56" fmla="*/ 117 w 1391"/>
                  <a:gd name="T57" fmla="*/ 198 h 291"/>
                  <a:gd name="T58" fmla="*/ 42 w 1391"/>
                  <a:gd name="T59" fmla="*/ 175 h 291"/>
                  <a:gd name="T60" fmla="*/ 0 w 1391"/>
                  <a:gd name="T61" fmla="*/ 157 h 291"/>
                  <a:gd name="T62" fmla="*/ 37 w 1391"/>
                  <a:gd name="T63" fmla="*/ 136 h 291"/>
                  <a:gd name="T64" fmla="*/ 239 w 1391"/>
                  <a:gd name="T65" fmla="*/ 63 h 291"/>
                  <a:gd name="T66" fmla="*/ 343 w 1391"/>
                  <a:gd name="T67" fmla="*/ 36 h 291"/>
                  <a:gd name="T68" fmla="*/ 459 w 1391"/>
                  <a:gd name="T69" fmla="*/ 14 h 291"/>
                  <a:gd name="T70" fmla="*/ 587 w 1391"/>
                  <a:gd name="T71" fmla="*/ 1 h 291"/>
                  <a:gd name="T72" fmla="*/ 654 w 1391"/>
                  <a:gd name="T7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1" h="291">
                    <a:moveTo>
                      <a:pt x="654" y="0"/>
                    </a:moveTo>
                    <a:lnTo>
                      <a:pt x="740" y="1"/>
                    </a:lnTo>
                    <a:lnTo>
                      <a:pt x="899" y="18"/>
                    </a:lnTo>
                    <a:lnTo>
                      <a:pt x="1035" y="47"/>
                    </a:lnTo>
                    <a:lnTo>
                      <a:pt x="1152" y="83"/>
                    </a:lnTo>
                    <a:lnTo>
                      <a:pt x="1286" y="139"/>
                    </a:lnTo>
                    <a:lnTo>
                      <a:pt x="1382" y="197"/>
                    </a:lnTo>
                    <a:lnTo>
                      <a:pt x="1391" y="203"/>
                    </a:lnTo>
                    <a:lnTo>
                      <a:pt x="1368" y="213"/>
                    </a:lnTo>
                    <a:lnTo>
                      <a:pt x="1205" y="237"/>
                    </a:lnTo>
                    <a:lnTo>
                      <a:pt x="1084" y="232"/>
                    </a:lnTo>
                    <a:lnTo>
                      <a:pt x="991" y="217"/>
                    </a:lnTo>
                    <a:lnTo>
                      <a:pt x="940" y="203"/>
                    </a:lnTo>
                    <a:lnTo>
                      <a:pt x="914" y="204"/>
                    </a:lnTo>
                    <a:lnTo>
                      <a:pt x="760" y="226"/>
                    </a:lnTo>
                    <a:lnTo>
                      <a:pt x="639" y="255"/>
                    </a:lnTo>
                    <a:lnTo>
                      <a:pt x="582" y="276"/>
                    </a:lnTo>
                    <a:lnTo>
                      <a:pt x="554" y="286"/>
                    </a:lnTo>
                    <a:lnTo>
                      <a:pt x="505" y="291"/>
                    </a:lnTo>
                    <a:lnTo>
                      <a:pt x="462" y="281"/>
                    </a:lnTo>
                    <a:lnTo>
                      <a:pt x="426" y="260"/>
                    </a:lnTo>
                    <a:lnTo>
                      <a:pt x="386" y="223"/>
                    </a:lnTo>
                    <a:lnTo>
                      <a:pt x="357" y="180"/>
                    </a:lnTo>
                    <a:lnTo>
                      <a:pt x="354" y="174"/>
                    </a:lnTo>
                    <a:lnTo>
                      <a:pt x="350" y="177"/>
                    </a:lnTo>
                    <a:lnTo>
                      <a:pt x="302" y="197"/>
                    </a:lnTo>
                    <a:lnTo>
                      <a:pt x="238" y="208"/>
                    </a:lnTo>
                    <a:lnTo>
                      <a:pt x="181" y="208"/>
                    </a:lnTo>
                    <a:lnTo>
                      <a:pt x="117" y="198"/>
                    </a:lnTo>
                    <a:lnTo>
                      <a:pt x="42" y="175"/>
                    </a:lnTo>
                    <a:lnTo>
                      <a:pt x="0" y="157"/>
                    </a:lnTo>
                    <a:lnTo>
                      <a:pt x="37" y="136"/>
                    </a:lnTo>
                    <a:lnTo>
                      <a:pt x="239" y="63"/>
                    </a:lnTo>
                    <a:lnTo>
                      <a:pt x="343" y="36"/>
                    </a:lnTo>
                    <a:lnTo>
                      <a:pt x="459" y="14"/>
                    </a:lnTo>
                    <a:lnTo>
                      <a:pt x="587" y="1"/>
                    </a:lnTo>
                    <a:lnTo>
                      <a:pt x="6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TW" altLang="en-US">
                  <a:latin typeface="Times New Roman" panose="02020603050405020304" pitchFamily="18" charset="0"/>
                  <a:cs typeface="Times New Roman" panose="02020603050405020304" pitchFamily="18" charset="0"/>
                </a:endParaRPr>
              </a:p>
            </p:txBody>
          </p:sp>
          <p:sp>
            <p:nvSpPr>
              <p:cNvPr id="64" name="Freeform 11">
                <a:extLst>
                  <a:ext uri="{FF2B5EF4-FFF2-40B4-BE49-F238E27FC236}">
                    <a16:creationId xmlns:a16="http://schemas.microsoft.com/office/drawing/2014/main" id="{E3BB732C-076A-47C0-9CD2-9573E51C58FD}"/>
                  </a:ext>
                </a:extLst>
              </p:cNvPr>
              <p:cNvSpPr>
                <a:spLocks/>
              </p:cNvSpPr>
              <p:nvPr/>
            </p:nvSpPr>
            <p:spPr bwMode="auto">
              <a:xfrm>
                <a:off x="5042" y="2042"/>
                <a:ext cx="957" cy="958"/>
              </a:xfrm>
              <a:custGeom>
                <a:avLst/>
                <a:gdLst>
                  <a:gd name="T0" fmla="*/ 2870 w 2871"/>
                  <a:gd name="T1" fmla="*/ 1510 h 2873"/>
                  <a:gd name="T2" fmla="*/ 2827 w 2871"/>
                  <a:gd name="T3" fmla="*/ 1795 h 2873"/>
                  <a:gd name="T4" fmla="*/ 2730 w 2871"/>
                  <a:gd name="T5" fmla="*/ 2059 h 2873"/>
                  <a:gd name="T6" fmla="*/ 2586 w 2871"/>
                  <a:gd name="T7" fmla="*/ 2296 h 2873"/>
                  <a:gd name="T8" fmla="*/ 2400 w 2871"/>
                  <a:gd name="T9" fmla="*/ 2500 h 2873"/>
                  <a:gd name="T10" fmla="*/ 2180 w 2871"/>
                  <a:gd name="T11" fmla="*/ 2665 h 2873"/>
                  <a:gd name="T12" fmla="*/ 1930 w 2871"/>
                  <a:gd name="T13" fmla="*/ 2786 h 2873"/>
                  <a:gd name="T14" fmla="*/ 1655 w 2871"/>
                  <a:gd name="T15" fmla="*/ 2857 h 2873"/>
                  <a:gd name="T16" fmla="*/ 1436 w 2871"/>
                  <a:gd name="T17" fmla="*/ 2873 h 2873"/>
                  <a:gd name="T18" fmla="*/ 1217 w 2871"/>
                  <a:gd name="T19" fmla="*/ 2857 h 2873"/>
                  <a:gd name="T20" fmla="*/ 942 w 2871"/>
                  <a:gd name="T21" fmla="*/ 2786 h 2873"/>
                  <a:gd name="T22" fmla="*/ 690 w 2871"/>
                  <a:gd name="T23" fmla="*/ 2665 h 2873"/>
                  <a:gd name="T24" fmla="*/ 470 w 2871"/>
                  <a:gd name="T25" fmla="*/ 2500 h 2873"/>
                  <a:gd name="T26" fmla="*/ 284 w 2871"/>
                  <a:gd name="T27" fmla="*/ 2296 h 2873"/>
                  <a:gd name="T28" fmla="*/ 141 w 2871"/>
                  <a:gd name="T29" fmla="*/ 2059 h 2873"/>
                  <a:gd name="T30" fmla="*/ 45 w 2871"/>
                  <a:gd name="T31" fmla="*/ 1795 h 2873"/>
                  <a:gd name="T32" fmla="*/ 0 w 2871"/>
                  <a:gd name="T33" fmla="*/ 1510 h 2873"/>
                  <a:gd name="T34" fmla="*/ 0 w 2871"/>
                  <a:gd name="T35" fmla="*/ 1361 h 2873"/>
                  <a:gd name="T36" fmla="*/ 45 w 2871"/>
                  <a:gd name="T37" fmla="*/ 1076 h 2873"/>
                  <a:gd name="T38" fmla="*/ 141 w 2871"/>
                  <a:gd name="T39" fmla="*/ 812 h 2873"/>
                  <a:gd name="T40" fmla="*/ 284 w 2871"/>
                  <a:gd name="T41" fmla="*/ 576 h 2873"/>
                  <a:gd name="T42" fmla="*/ 470 w 2871"/>
                  <a:gd name="T43" fmla="*/ 371 h 2873"/>
                  <a:gd name="T44" fmla="*/ 690 w 2871"/>
                  <a:gd name="T45" fmla="*/ 207 h 2873"/>
                  <a:gd name="T46" fmla="*/ 942 w 2871"/>
                  <a:gd name="T47" fmla="*/ 86 h 2873"/>
                  <a:gd name="T48" fmla="*/ 1217 w 2871"/>
                  <a:gd name="T49" fmla="*/ 15 h 2873"/>
                  <a:gd name="T50" fmla="*/ 1436 w 2871"/>
                  <a:gd name="T51" fmla="*/ 0 h 2873"/>
                  <a:gd name="T52" fmla="*/ 1655 w 2871"/>
                  <a:gd name="T53" fmla="*/ 15 h 2873"/>
                  <a:gd name="T54" fmla="*/ 1930 w 2871"/>
                  <a:gd name="T55" fmla="*/ 86 h 2873"/>
                  <a:gd name="T56" fmla="*/ 2180 w 2871"/>
                  <a:gd name="T57" fmla="*/ 207 h 2873"/>
                  <a:gd name="T58" fmla="*/ 2400 w 2871"/>
                  <a:gd name="T59" fmla="*/ 371 h 2873"/>
                  <a:gd name="T60" fmla="*/ 2586 w 2871"/>
                  <a:gd name="T61" fmla="*/ 576 h 2873"/>
                  <a:gd name="T62" fmla="*/ 2730 w 2871"/>
                  <a:gd name="T63" fmla="*/ 812 h 2873"/>
                  <a:gd name="T64" fmla="*/ 2827 w 2871"/>
                  <a:gd name="T65" fmla="*/ 1076 h 2873"/>
                  <a:gd name="T66" fmla="*/ 2870 w 2871"/>
                  <a:gd name="T67" fmla="*/ 1361 h 2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71" h="2873">
                    <a:moveTo>
                      <a:pt x="2871" y="1436"/>
                    </a:moveTo>
                    <a:lnTo>
                      <a:pt x="2870" y="1510"/>
                    </a:lnTo>
                    <a:lnTo>
                      <a:pt x="2855" y="1655"/>
                    </a:lnTo>
                    <a:lnTo>
                      <a:pt x="2827" y="1795"/>
                    </a:lnTo>
                    <a:lnTo>
                      <a:pt x="2785" y="1930"/>
                    </a:lnTo>
                    <a:lnTo>
                      <a:pt x="2730" y="2059"/>
                    </a:lnTo>
                    <a:lnTo>
                      <a:pt x="2664" y="2181"/>
                    </a:lnTo>
                    <a:lnTo>
                      <a:pt x="2586" y="2296"/>
                    </a:lnTo>
                    <a:lnTo>
                      <a:pt x="2498" y="2402"/>
                    </a:lnTo>
                    <a:lnTo>
                      <a:pt x="2400" y="2500"/>
                    </a:lnTo>
                    <a:lnTo>
                      <a:pt x="2295" y="2588"/>
                    </a:lnTo>
                    <a:lnTo>
                      <a:pt x="2180" y="2665"/>
                    </a:lnTo>
                    <a:lnTo>
                      <a:pt x="2058" y="2732"/>
                    </a:lnTo>
                    <a:lnTo>
                      <a:pt x="1930" y="2786"/>
                    </a:lnTo>
                    <a:lnTo>
                      <a:pt x="1794" y="2828"/>
                    </a:lnTo>
                    <a:lnTo>
                      <a:pt x="1655" y="2857"/>
                    </a:lnTo>
                    <a:lnTo>
                      <a:pt x="1509" y="2871"/>
                    </a:lnTo>
                    <a:lnTo>
                      <a:pt x="1436" y="2873"/>
                    </a:lnTo>
                    <a:lnTo>
                      <a:pt x="1361" y="2871"/>
                    </a:lnTo>
                    <a:lnTo>
                      <a:pt x="1217" y="2857"/>
                    </a:lnTo>
                    <a:lnTo>
                      <a:pt x="1076" y="2828"/>
                    </a:lnTo>
                    <a:lnTo>
                      <a:pt x="942" y="2786"/>
                    </a:lnTo>
                    <a:lnTo>
                      <a:pt x="812" y="2732"/>
                    </a:lnTo>
                    <a:lnTo>
                      <a:pt x="690" y="2665"/>
                    </a:lnTo>
                    <a:lnTo>
                      <a:pt x="576" y="2588"/>
                    </a:lnTo>
                    <a:lnTo>
                      <a:pt x="470" y="2500"/>
                    </a:lnTo>
                    <a:lnTo>
                      <a:pt x="372" y="2402"/>
                    </a:lnTo>
                    <a:lnTo>
                      <a:pt x="284" y="2296"/>
                    </a:lnTo>
                    <a:lnTo>
                      <a:pt x="207" y="2181"/>
                    </a:lnTo>
                    <a:lnTo>
                      <a:pt x="141" y="2059"/>
                    </a:lnTo>
                    <a:lnTo>
                      <a:pt x="87" y="1930"/>
                    </a:lnTo>
                    <a:lnTo>
                      <a:pt x="45" y="1795"/>
                    </a:lnTo>
                    <a:lnTo>
                      <a:pt x="16" y="1655"/>
                    </a:lnTo>
                    <a:lnTo>
                      <a:pt x="0" y="1510"/>
                    </a:lnTo>
                    <a:lnTo>
                      <a:pt x="0" y="1436"/>
                    </a:lnTo>
                    <a:lnTo>
                      <a:pt x="0" y="1361"/>
                    </a:lnTo>
                    <a:lnTo>
                      <a:pt x="16" y="1217"/>
                    </a:lnTo>
                    <a:lnTo>
                      <a:pt x="45" y="1076"/>
                    </a:lnTo>
                    <a:lnTo>
                      <a:pt x="87" y="942"/>
                    </a:lnTo>
                    <a:lnTo>
                      <a:pt x="141" y="812"/>
                    </a:lnTo>
                    <a:lnTo>
                      <a:pt x="207" y="690"/>
                    </a:lnTo>
                    <a:lnTo>
                      <a:pt x="284" y="576"/>
                    </a:lnTo>
                    <a:lnTo>
                      <a:pt x="372" y="469"/>
                    </a:lnTo>
                    <a:lnTo>
                      <a:pt x="470" y="371"/>
                    </a:lnTo>
                    <a:lnTo>
                      <a:pt x="576" y="283"/>
                    </a:lnTo>
                    <a:lnTo>
                      <a:pt x="690" y="207"/>
                    </a:lnTo>
                    <a:lnTo>
                      <a:pt x="812" y="141"/>
                    </a:lnTo>
                    <a:lnTo>
                      <a:pt x="942" y="86"/>
                    </a:lnTo>
                    <a:lnTo>
                      <a:pt x="1076" y="44"/>
                    </a:lnTo>
                    <a:lnTo>
                      <a:pt x="1217" y="15"/>
                    </a:lnTo>
                    <a:lnTo>
                      <a:pt x="1361" y="0"/>
                    </a:lnTo>
                    <a:lnTo>
                      <a:pt x="1436" y="0"/>
                    </a:lnTo>
                    <a:lnTo>
                      <a:pt x="1509" y="0"/>
                    </a:lnTo>
                    <a:lnTo>
                      <a:pt x="1655" y="15"/>
                    </a:lnTo>
                    <a:lnTo>
                      <a:pt x="1794" y="44"/>
                    </a:lnTo>
                    <a:lnTo>
                      <a:pt x="1930" y="86"/>
                    </a:lnTo>
                    <a:lnTo>
                      <a:pt x="2058" y="141"/>
                    </a:lnTo>
                    <a:lnTo>
                      <a:pt x="2180" y="207"/>
                    </a:lnTo>
                    <a:lnTo>
                      <a:pt x="2295" y="283"/>
                    </a:lnTo>
                    <a:lnTo>
                      <a:pt x="2400" y="371"/>
                    </a:lnTo>
                    <a:lnTo>
                      <a:pt x="2498" y="469"/>
                    </a:lnTo>
                    <a:lnTo>
                      <a:pt x="2586" y="576"/>
                    </a:lnTo>
                    <a:lnTo>
                      <a:pt x="2664" y="690"/>
                    </a:lnTo>
                    <a:lnTo>
                      <a:pt x="2730" y="812"/>
                    </a:lnTo>
                    <a:lnTo>
                      <a:pt x="2785" y="942"/>
                    </a:lnTo>
                    <a:lnTo>
                      <a:pt x="2827" y="1076"/>
                    </a:lnTo>
                    <a:lnTo>
                      <a:pt x="2855" y="1217"/>
                    </a:lnTo>
                    <a:lnTo>
                      <a:pt x="2870" y="1361"/>
                    </a:lnTo>
                    <a:lnTo>
                      <a:pt x="2871" y="1436"/>
                    </a:lnTo>
                    <a:close/>
                  </a:path>
                </a:pathLst>
              </a:custGeom>
              <a:noFill/>
              <a:ln w="4763">
                <a:solidFill>
                  <a:srgbClr val="2C89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latin typeface="Times New Roman" panose="02020603050405020304" pitchFamily="18" charset="0"/>
                  <a:cs typeface="Times New Roman" panose="02020603050405020304" pitchFamily="18" charset="0"/>
                </a:endParaRPr>
              </a:p>
            </p:txBody>
          </p:sp>
          <p:sp>
            <p:nvSpPr>
              <p:cNvPr id="65" name="Freeform 12">
                <a:extLst>
                  <a:ext uri="{FF2B5EF4-FFF2-40B4-BE49-F238E27FC236}">
                    <a16:creationId xmlns:a16="http://schemas.microsoft.com/office/drawing/2014/main" id="{78BC06D2-CD52-4D18-8965-8E2649A7D2CC}"/>
                  </a:ext>
                </a:extLst>
              </p:cNvPr>
              <p:cNvSpPr>
                <a:spLocks/>
              </p:cNvSpPr>
              <p:nvPr/>
            </p:nvSpPr>
            <p:spPr bwMode="auto">
              <a:xfrm>
                <a:off x="5032" y="2032"/>
                <a:ext cx="976" cy="977"/>
              </a:xfrm>
              <a:custGeom>
                <a:avLst/>
                <a:gdLst>
                  <a:gd name="T0" fmla="*/ 2928 w 2928"/>
                  <a:gd name="T1" fmla="*/ 1540 h 2929"/>
                  <a:gd name="T2" fmla="*/ 2883 w 2928"/>
                  <a:gd name="T3" fmla="*/ 1831 h 2929"/>
                  <a:gd name="T4" fmla="*/ 2785 w 2928"/>
                  <a:gd name="T5" fmla="*/ 2101 h 2929"/>
                  <a:gd name="T6" fmla="*/ 2638 w 2928"/>
                  <a:gd name="T7" fmla="*/ 2341 h 2929"/>
                  <a:gd name="T8" fmla="*/ 2450 w 2928"/>
                  <a:gd name="T9" fmla="*/ 2550 h 2929"/>
                  <a:gd name="T10" fmla="*/ 2224 w 2928"/>
                  <a:gd name="T11" fmla="*/ 2719 h 2929"/>
                  <a:gd name="T12" fmla="*/ 1969 w 2928"/>
                  <a:gd name="T13" fmla="*/ 2841 h 2929"/>
                  <a:gd name="T14" fmla="*/ 1688 w 2928"/>
                  <a:gd name="T15" fmla="*/ 2913 h 2929"/>
                  <a:gd name="T16" fmla="*/ 1465 w 2928"/>
                  <a:gd name="T17" fmla="*/ 2929 h 2929"/>
                  <a:gd name="T18" fmla="*/ 1242 w 2928"/>
                  <a:gd name="T19" fmla="*/ 2913 h 2929"/>
                  <a:gd name="T20" fmla="*/ 961 w 2928"/>
                  <a:gd name="T21" fmla="*/ 2841 h 2929"/>
                  <a:gd name="T22" fmla="*/ 704 w 2928"/>
                  <a:gd name="T23" fmla="*/ 2719 h 2929"/>
                  <a:gd name="T24" fmla="*/ 480 w 2928"/>
                  <a:gd name="T25" fmla="*/ 2550 h 2929"/>
                  <a:gd name="T26" fmla="*/ 291 w 2928"/>
                  <a:gd name="T27" fmla="*/ 2341 h 2929"/>
                  <a:gd name="T28" fmla="*/ 144 w 2928"/>
                  <a:gd name="T29" fmla="*/ 2101 h 2929"/>
                  <a:gd name="T30" fmla="*/ 46 w 2928"/>
                  <a:gd name="T31" fmla="*/ 1831 h 2929"/>
                  <a:gd name="T32" fmla="*/ 2 w 2928"/>
                  <a:gd name="T33" fmla="*/ 1540 h 2929"/>
                  <a:gd name="T34" fmla="*/ 2 w 2928"/>
                  <a:gd name="T35" fmla="*/ 1389 h 2929"/>
                  <a:gd name="T36" fmla="*/ 46 w 2928"/>
                  <a:gd name="T37" fmla="*/ 1099 h 2929"/>
                  <a:gd name="T38" fmla="*/ 144 w 2928"/>
                  <a:gd name="T39" fmla="*/ 830 h 2929"/>
                  <a:gd name="T40" fmla="*/ 291 w 2928"/>
                  <a:gd name="T41" fmla="*/ 588 h 2929"/>
                  <a:gd name="T42" fmla="*/ 480 w 2928"/>
                  <a:gd name="T43" fmla="*/ 380 h 2929"/>
                  <a:gd name="T44" fmla="*/ 704 w 2928"/>
                  <a:gd name="T45" fmla="*/ 212 h 2929"/>
                  <a:gd name="T46" fmla="*/ 961 w 2928"/>
                  <a:gd name="T47" fmla="*/ 88 h 2929"/>
                  <a:gd name="T48" fmla="*/ 1242 w 2928"/>
                  <a:gd name="T49" fmla="*/ 16 h 2929"/>
                  <a:gd name="T50" fmla="*/ 1465 w 2928"/>
                  <a:gd name="T51" fmla="*/ 0 h 2929"/>
                  <a:gd name="T52" fmla="*/ 1688 w 2928"/>
                  <a:gd name="T53" fmla="*/ 16 h 2929"/>
                  <a:gd name="T54" fmla="*/ 1969 w 2928"/>
                  <a:gd name="T55" fmla="*/ 88 h 2929"/>
                  <a:gd name="T56" fmla="*/ 2224 w 2928"/>
                  <a:gd name="T57" fmla="*/ 212 h 2929"/>
                  <a:gd name="T58" fmla="*/ 2450 w 2928"/>
                  <a:gd name="T59" fmla="*/ 380 h 2929"/>
                  <a:gd name="T60" fmla="*/ 2638 w 2928"/>
                  <a:gd name="T61" fmla="*/ 588 h 2929"/>
                  <a:gd name="T62" fmla="*/ 2785 w 2928"/>
                  <a:gd name="T63" fmla="*/ 830 h 2929"/>
                  <a:gd name="T64" fmla="*/ 2883 w 2928"/>
                  <a:gd name="T65" fmla="*/ 1099 h 2929"/>
                  <a:gd name="T66" fmla="*/ 2928 w 2928"/>
                  <a:gd name="T67" fmla="*/ 1389 h 2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28" h="2929">
                    <a:moveTo>
                      <a:pt x="2928" y="1465"/>
                    </a:moveTo>
                    <a:lnTo>
                      <a:pt x="2928" y="1540"/>
                    </a:lnTo>
                    <a:lnTo>
                      <a:pt x="2912" y="1689"/>
                    </a:lnTo>
                    <a:lnTo>
                      <a:pt x="2883" y="1831"/>
                    </a:lnTo>
                    <a:lnTo>
                      <a:pt x="2840" y="1970"/>
                    </a:lnTo>
                    <a:lnTo>
                      <a:pt x="2785" y="2101"/>
                    </a:lnTo>
                    <a:lnTo>
                      <a:pt x="2717" y="2225"/>
                    </a:lnTo>
                    <a:lnTo>
                      <a:pt x="2638" y="2341"/>
                    </a:lnTo>
                    <a:lnTo>
                      <a:pt x="2549" y="2451"/>
                    </a:lnTo>
                    <a:lnTo>
                      <a:pt x="2450" y="2550"/>
                    </a:lnTo>
                    <a:lnTo>
                      <a:pt x="2340" y="2640"/>
                    </a:lnTo>
                    <a:lnTo>
                      <a:pt x="2224" y="2719"/>
                    </a:lnTo>
                    <a:lnTo>
                      <a:pt x="2100" y="2787"/>
                    </a:lnTo>
                    <a:lnTo>
                      <a:pt x="1969" y="2841"/>
                    </a:lnTo>
                    <a:lnTo>
                      <a:pt x="1830" y="2885"/>
                    </a:lnTo>
                    <a:lnTo>
                      <a:pt x="1688" y="2913"/>
                    </a:lnTo>
                    <a:lnTo>
                      <a:pt x="1540" y="2929"/>
                    </a:lnTo>
                    <a:lnTo>
                      <a:pt x="1465" y="2929"/>
                    </a:lnTo>
                    <a:lnTo>
                      <a:pt x="1388" y="2929"/>
                    </a:lnTo>
                    <a:lnTo>
                      <a:pt x="1242" y="2913"/>
                    </a:lnTo>
                    <a:lnTo>
                      <a:pt x="1099" y="2885"/>
                    </a:lnTo>
                    <a:lnTo>
                      <a:pt x="961" y="2841"/>
                    </a:lnTo>
                    <a:lnTo>
                      <a:pt x="830" y="2787"/>
                    </a:lnTo>
                    <a:lnTo>
                      <a:pt x="704" y="2719"/>
                    </a:lnTo>
                    <a:lnTo>
                      <a:pt x="588" y="2640"/>
                    </a:lnTo>
                    <a:lnTo>
                      <a:pt x="480" y="2550"/>
                    </a:lnTo>
                    <a:lnTo>
                      <a:pt x="380" y="2451"/>
                    </a:lnTo>
                    <a:lnTo>
                      <a:pt x="291" y="2341"/>
                    </a:lnTo>
                    <a:lnTo>
                      <a:pt x="212" y="2225"/>
                    </a:lnTo>
                    <a:lnTo>
                      <a:pt x="144" y="2101"/>
                    </a:lnTo>
                    <a:lnTo>
                      <a:pt x="88" y="1970"/>
                    </a:lnTo>
                    <a:lnTo>
                      <a:pt x="46" y="1831"/>
                    </a:lnTo>
                    <a:lnTo>
                      <a:pt x="16" y="1689"/>
                    </a:lnTo>
                    <a:lnTo>
                      <a:pt x="2" y="1540"/>
                    </a:lnTo>
                    <a:lnTo>
                      <a:pt x="0" y="1465"/>
                    </a:lnTo>
                    <a:lnTo>
                      <a:pt x="2" y="1389"/>
                    </a:lnTo>
                    <a:lnTo>
                      <a:pt x="16" y="1242"/>
                    </a:lnTo>
                    <a:lnTo>
                      <a:pt x="46" y="1099"/>
                    </a:lnTo>
                    <a:lnTo>
                      <a:pt x="88" y="961"/>
                    </a:lnTo>
                    <a:lnTo>
                      <a:pt x="144" y="830"/>
                    </a:lnTo>
                    <a:lnTo>
                      <a:pt x="212" y="704"/>
                    </a:lnTo>
                    <a:lnTo>
                      <a:pt x="291" y="588"/>
                    </a:lnTo>
                    <a:lnTo>
                      <a:pt x="380" y="480"/>
                    </a:lnTo>
                    <a:lnTo>
                      <a:pt x="480" y="380"/>
                    </a:lnTo>
                    <a:lnTo>
                      <a:pt x="588" y="291"/>
                    </a:lnTo>
                    <a:lnTo>
                      <a:pt x="704" y="212"/>
                    </a:lnTo>
                    <a:lnTo>
                      <a:pt x="830" y="144"/>
                    </a:lnTo>
                    <a:lnTo>
                      <a:pt x="961" y="88"/>
                    </a:lnTo>
                    <a:lnTo>
                      <a:pt x="1099" y="46"/>
                    </a:lnTo>
                    <a:lnTo>
                      <a:pt x="1242" y="16"/>
                    </a:lnTo>
                    <a:lnTo>
                      <a:pt x="1388" y="1"/>
                    </a:lnTo>
                    <a:lnTo>
                      <a:pt x="1465" y="0"/>
                    </a:lnTo>
                    <a:lnTo>
                      <a:pt x="1540" y="1"/>
                    </a:lnTo>
                    <a:lnTo>
                      <a:pt x="1688" y="16"/>
                    </a:lnTo>
                    <a:lnTo>
                      <a:pt x="1830" y="46"/>
                    </a:lnTo>
                    <a:lnTo>
                      <a:pt x="1969" y="88"/>
                    </a:lnTo>
                    <a:lnTo>
                      <a:pt x="2100" y="144"/>
                    </a:lnTo>
                    <a:lnTo>
                      <a:pt x="2224" y="212"/>
                    </a:lnTo>
                    <a:lnTo>
                      <a:pt x="2340" y="291"/>
                    </a:lnTo>
                    <a:lnTo>
                      <a:pt x="2450" y="380"/>
                    </a:lnTo>
                    <a:lnTo>
                      <a:pt x="2549" y="480"/>
                    </a:lnTo>
                    <a:lnTo>
                      <a:pt x="2638" y="588"/>
                    </a:lnTo>
                    <a:lnTo>
                      <a:pt x="2717" y="704"/>
                    </a:lnTo>
                    <a:lnTo>
                      <a:pt x="2785" y="830"/>
                    </a:lnTo>
                    <a:lnTo>
                      <a:pt x="2840" y="961"/>
                    </a:lnTo>
                    <a:lnTo>
                      <a:pt x="2883" y="1099"/>
                    </a:lnTo>
                    <a:lnTo>
                      <a:pt x="2912" y="1242"/>
                    </a:lnTo>
                    <a:lnTo>
                      <a:pt x="2928" y="1389"/>
                    </a:lnTo>
                    <a:lnTo>
                      <a:pt x="2928" y="1465"/>
                    </a:lnTo>
                    <a:close/>
                  </a:path>
                </a:pathLst>
              </a:custGeom>
              <a:noFill/>
              <a:ln w="33338">
                <a:solidFill>
                  <a:srgbClr val="2C89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latin typeface="Times New Roman" panose="02020603050405020304" pitchFamily="18" charset="0"/>
                  <a:cs typeface="Times New Roman" panose="02020603050405020304" pitchFamily="18" charset="0"/>
                </a:endParaRPr>
              </a:p>
            </p:txBody>
          </p:sp>
        </p:grpSp>
        <p:grpSp>
          <p:nvGrpSpPr>
            <p:cNvPr id="9" name="群組 8">
              <a:extLst>
                <a:ext uri="{FF2B5EF4-FFF2-40B4-BE49-F238E27FC236}">
                  <a16:creationId xmlns:a16="http://schemas.microsoft.com/office/drawing/2014/main" id="{25597619-EA8A-4B41-8E0B-635FD3CE912E}"/>
                </a:ext>
              </a:extLst>
            </p:cNvPr>
            <p:cNvGrpSpPr/>
            <p:nvPr/>
          </p:nvGrpSpPr>
          <p:grpSpPr>
            <a:xfrm>
              <a:off x="6388485" y="2501014"/>
              <a:ext cx="1800225" cy="2486025"/>
              <a:chOff x="4445888" y="2536988"/>
              <a:chExt cx="1800225" cy="2486025"/>
            </a:xfrm>
          </p:grpSpPr>
          <p:grpSp>
            <p:nvGrpSpPr>
              <p:cNvPr id="16" name="群組 15">
                <a:extLst>
                  <a:ext uri="{FF2B5EF4-FFF2-40B4-BE49-F238E27FC236}">
                    <a16:creationId xmlns:a16="http://schemas.microsoft.com/office/drawing/2014/main" id="{5E724112-2B71-4BDE-A1A2-E4E1F56E44AE}"/>
                  </a:ext>
                </a:extLst>
              </p:cNvPr>
              <p:cNvGrpSpPr/>
              <p:nvPr/>
            </p:nvGrpSpPr>
            <p:grpSpPr>
              <a:xfrm>
                <a:off x="4445888" y="2536988"/>
                <a:ext cx="1800225" cy="2486025"/>
                <a:chOff x="2760" y="1560"/>
                <a:chExt cx="5041" cy="6961"/>
              </a:xfrm>
            </p:grpSpPr>
            <p:sp>
              <p:nvSpPr>
                <p:cNvPr id="17" name="矩形 16">
                  <a:extLst>
                    <a:ext uri="{FF2B5EF4-FFF2-40B4-BE49-F238E27FC236}">
                      <a16:creationId xmlns:a16="http://schemas.microsoft.com/office/drawing/2014/main" id="{B9C661CA-5C6A-41D1-8805-0FEC30B9A8E9}"/>
                    </a:ext>
                  </a:extLst>
                </p:cNvPr>
                <p:cNvSpPr/>
                <p:nvPr/>
              </p:nvSpPr>
              <p:spPr>
                <a:xfrm>
                  <a:off x="2760" y="1560"/>
                  <a:ext cx="5025" cy="6950"/>
                </a:xfrm>
                <a:prstGeom prst="rect">
                  <a:avLst/>
                </a:prstGeom>
                <a:noFill/>
                <a:ln>
                  <a:noFill/>
                </a:ln>
              </p:spPr>
              <p:txBody>
                <a:bodyPr spcFirstLastPara="1" wrap="square" lIns="91425" tIns="91425" rIns="91425" bIns="91425" anchor="ctr" anchorCtr="0">
                  <a:noAutofit/>
                </a:bodyPr>
                <a:lstStyle/>
                <a:p>
                  <a:pPr indent="-1270">
                    <a:spcAft>
                      <a:spcPts val="0"/>
                    </a:spcAft>
                  </a:pPr>
                  <a:r>
                    <a:rPr lang="en-US" sz="1200" kern="10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8" name="矩形 17">
                  <a:extLst>
                    <a:ext uri="{FF2B5EF4-FFF2-40B4-BE49-F238E27FC236}">
                      <a16:creationId xmlns:a16="http://schemas.microsoft.com/office/drawing/2014/main" id="{B1E17DC2-83C1-4E6E-BFDD-5E5192933F42}"/>
                    </a:ext>
                  </a:extLst>
                </p:cNvPr>
                <p:cNvSpPr/>
                <p:nvPr/>
              </p:nvSpPr>
              <p:spPr>
                <a:xfrm>
                  <a:off x="3000" y="4921"/>
                  <a:ext cx="4561" cy="480"/>
                </a:xfrm>
                <a:prstGeom prst="rect">
                  <a:avLst/>
                </a:prstGeom>
                <a:solidFill>
                  <a:srgbClr val="FF7C80"/>
                </a:solidFill>
                <a:ln>
                  <a:noFill/>
                </a:ln>
              </p:spPr>
              <p:txBody>
                <a:bodyPr spcFirstLastPara="1" wrap="square" lIns="91425" tIns="91425" rIns="91425" bIns="91425" anchor="ctr" anchorCtr="0">
                  <a:noAutofit/>
                </a:bodyPr>
                <a:lstStyle/>
                <a:p>
                  <a:pPr indent="-1270">
                    <a:spcAft>
                      <a:spcPts val="0"/>
                    </a:spcAft>
                  </a:pPr>
                  <a:r>
                    <a:rPr lang="en-US" sz="1200" kern="10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19" name="矩形 18">
                  <a:extLst>
                    <a:ext uri="{FF2B5EF4-FFF2-40B4-BE49-F238E27FC236}">
                      <a16:creationId xmlns:a16="http://schemas.microsoft.com/office/drawing/2014/main" id="{9DD081A1-A301-4767-95E2-46C475AFFC19}"/>
                    </a:ext>
                  </a:extLst>
                </p:cNvPr>
                <p:cNvSpPr/>
                <p:nvPr/>
              </p:nvSpPr>
              <p:spPr>
                <a:xfrm>
                  <a:off x="5641" y="7201"/>
                  <a:ext cx="240" cy="960"/>
                </a:xfrm>
                <a:prstGeom prst="rect">
                  <a:avLst/>
                </a:prstGeom>
                <a:solidFill>
                  <a:srgbClr val="FBE905"/>
                </a:solidFill>
                <a:ln>
                  <a:noFill/>
                </a:ln>
              </p:spPr>
              <p:txBody>
                <a:bodyPr spcFirstLastPara="1" wrap="square" lIns="91425" tIns="91425" rIns="91425" bIns="91425" anchor="ctr" anchorCtr="0">
                  <a:noAutofit/>
                </a:bodyPr>
                <a:lstStyle/>
                <a:p>
                  <a:pPr indent="-1270">
                    <a:spcAft>
                      <a:spcPts val="0"/>
                    </a:spcAft>
                  </a:pPr>
                  <a:r>
                    <a:rPr lang="en-US" sz="1200" kern="10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0" name="手繪多邊形 30">
                  <a:extLst>
                    <a:ext uri="{FF2B5EF4-FFF2-40B4-BE49-F238E27FC236}">
                      <a16:creationId xmlns:a16="http://schemas.microsoft.com/office/drawing/2014/main" id="{E499CC05-B730-4530-ACED-B79ADF767187}"/>
                    </a:ext>
                  </a:extLst>
                </p:cNvPr>
                <p:cNvSpPr/>
                <p:nvPr/>
              </p:nvSpPr>
              <p:spPr>
                <a:xfrm>
                  <a:off x="5521" y="8041"/>
                  <a:ext cx="1200" cy="480"/>
                </a:xfrm>
                <a:custGeom>
                  <a:avLst/>
                  <a:gdLst/>
                  <a:ahLst/>
                  <a:cxnLst/>
                  <a:rect l="l" t="t" r="r" b="b"/>
                  <a:pathLst>
                    <a:path w="1200" h="480" extrusionOk="0">
                      <a:moveTo>
                        <a:pt x="1080" y="480"/>
                      </a:moveTo>
                      <a:lnTo>
                        <a:pt x="120" y="480"/>
                      </a:lnTo>
                      <a:lnTo>
                        <a:pt x="96" y="479"/>
                      </a:lnTo>
                      <a:lnTo>
                        <a:pt x="52" y="460"/>
                      </a:lnTo>
                      <a:lnTo>
                        <a:pt x="20" y="427"/>
                      </a:lnTo>
                      <a:lnTo>
                        <a:pt x="1" y="384"/>
                      </a:lnTo>
                      <a:lnTo>
                        <a:pt x="0" y="360"/>
                      </a:lnTo>
                      <a:lnTo>
                        <a:pt x="0" y="120"/>
                      </a:lnTo>
                      <a:lnTo>
                        <a:pt x="1" y="96"/>
                      </a:lnTo>
                      <a:lnTo>
                        <a:pt x="20" y="53"/>
                      </a:lnTo>
                      <a:lnTo>
                        <a:pt x="52" y="21"/>
                      </a:lnTo>
                      <a:lnTo>
                        <a:pt x="96" y="1"/>
                      </a:lnTo>
                      <a:lnTo>
                        <a:pt x="120" y="0"/>
                      </a:lnTo>
                      <a:lnTo>
                        <a:pt x="402" y="0"/>
                      </a:lnTo>
                      <a:lnTo>
                        <a:pt x="440" y="1"/>
                      </a:lnTo>
                      <a:lnTo>
                        <a:pt x="517" y="13"/>
                      </a:lnTo>
                      <a:lnTo>
                        <a:pt x="554" y="25"/>
                      </a:lnTo>
                      <a:lnTo>
                        <a:pt x="1118" y="213"/>
                      </a:lnTo>
                      <a:lnTo>
                        <a:pt x="1136" y="220"/>
                      </a:lnTo>
                      <a:lnTo>
                        <a:pt x="1165" y="243"/>
                      </a:lnTo>
                      <a:lnTo>
                        <a:pt x="1187" y="273"/>
                      </a:lnTo>
                      <a:lnTo>
                        <a:pt x="1199" y="307"/>
                      </a:lnTo>
                      <a:lnTo>
                        <a:pt x="1200" y="327"/>
                      </a:lnTo>
                      <a:lnTo>
                        <a:pt x="1200" y="360"/>
                      </a:lnTo>
                      <a:lnTo>
                        <a:pt x="1199" y="384"/>
                      </a:lnTo>
                      <a:lnTo>
                        <a:pt x="1179" y="427"/>
                      </a:lnTo>
                      <a:lnTo>
                        <a:pt x="1147" y="460"/>
                      </a:lnTo>
                      <a:lnTo>
                        <a:pt x="1104" y="479"/>
                      </a:lnTo>
                      <a:lnTo>
                        <a:pt x="1080" y="48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21" name="矩形 20">
                  <a:extLst>
                    <a:ext uri="{FF2B5EF4-FFF2-40B4-BE49-F238E27FC236}">
                      <a16:creationId xmlns:a16="http://schemas.microsoft.com/office/drawing/2014/main" id="{AC97C4A9-951E-4B87-8872-3F97859F0F35}"/>
                    </a:ext>
                  </a:extLst>
                </p:cNvPr>
                <p:cNvSpPr/>
                <p:nvPr/>
              </p:nvSpPr>
              <p:spPr>
                <a:xfrm>
                  <a:off x="4680" y="7201"/>
                  <a:ext cx="241" cy="960"/>
                </a:xfrm>
                <a:prstGeom prst="rect">
                  <a:avLst/>
                </a:prstGeom>
                <a:solidFill>
                  <a:srgbClr val="FBE905"/>
                </a:solidFill>
                <a:ln>
                  <a:noFill/>
                </a:ln>
              </p:spPr>
              <p:txBody>
                <a:bodyPr spcFirstLastPara="1" wrap="square" lIns="91425" tIns="91425" rIns="91425" bIns="91425" anchor="ctr" anchorCtr="0">
                  <a:noAutofit/>
                </a:bodyPr>
                <a:lstStyle/>
                <a:p>
                  <a:pPr indent="-1270">
                    <a:spcAft>
                      <a:spcPts val="0"/>
                    </a:spcAft>
                  </a:pPr>
                  <a:r>
                    <a:rPr lang="en-US" sz="1200" kern="10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2" name="手繪多邊形 32">
                  <a:extLst>
                    <a:ext uri="{FF2B5EF4-FFF2-40B4-BE49-F238E27FC236}">
                      <a16:creationId xmlns:a16="http://schemas.microsoft.com/office/drawing/2014/main" id="{F50F7890-764A-4295-AE61-233F1FA6F65C}"/>
                    </a:ext>
                  </a:extLst>
                </p:cNvPr>
                <p:cNvSpPr/>
                <p:nvPr/>
              </p:nvSpPr>
              <p:spPr>
                <a:xfrm>
                  <a:off x="4320" y="6361"/>
                  <a:ext cx="961" cy="960"/>
                </a:xfrm>
                <a:custGeom>
                  <a:avLst/>
                  <a:gdLst/>
                  <a:ahLst/>
                  <a:cxnLst/>
                  <a:rect l="l" t="t" r="r" b="b"/>
                  <a:pathLst>
                    <a:path w="961" h="960" extrusionOk="0">
                      <a:moveTo>
                        <a:pt x="961" y="480"/>
                      </a:moveTo>
                      <a:lnTo>
                        <a:pt x="959" y="529"/>
                      </a:lnTo>
                      <a:lnTo>
                        <a:pt x="940" y="623"/>
                      </a:lnTo>
                      <a:lnTo>
                        <a:pt x="903" y="709"/>
                      </a:lnTo>
                      <a:lnTo>
                        <a:pt x="851" y="786"/>
                      </a:lnTo>
                      <a:lnTo>
                        <a:pt x="787" y="851"/>
                      </a:lnTo>
                      <a:lnTo>
                        <a:pt x="710" y="902"/>
                      </a:lnTo>
                      <a:lnTo>
                        <a:pt x="623" y="940"/>
                      </a:lnTo>
                      <a:lnTo>
                        <a:pt x="530" y="959"/>
                      </a:lnTo>
                      <a:lnTo>
                        <a:pt x="481" y="960"/>
                      </a:lnTo>
                      <a:lnTo>
                        <a:pt x="431" y="959"/>
                      </a:lnTo>
                      <a:lnTo>
                        <a:pt x="338" y="940"/>
                      </a:lnTo>
                      <a:lnTo>
                        <a:pt x="251" y="902"/>
                      </a:lnTo>
                      <a:lnTo>
                        <a:pt x="174" y="851"/>
                      </a:lnTo>
                      <a:lnTo>
                        <a:pt x="110" y="786"/>
                      </a:lnTo>
                      <a:lnTo>
                        <a:pt x="58" y="709"/>
                      </a:lnTo>
                      <a:lnTo>
                        <a:pt x="21" y="623"/>
                      </a:lnTo>
                      <a:lnTo>
                        <a:pt x="2" y="529"/>
                      </a:lnTo>
                      <a:lnTo>
                        <a:pt x="0" y="480"/>
                      </a:lnTo>
                      <a:lnTo>
                        <a:pt x="2" y="431"/>
                      </a:lnTo>
                      <a:lnTo>
                        <a:pt x="21" y="337"/>
                      </a:lnTo>
                      <a:lnTo>
                        <a:pt x="58" y="251"/>
                      </a:lnTo>
                      <a:lnTo>
                        <a:pt x="110" y="174"/>
                      </a:lnTo>
                      <a:lnTo>
                        <a:pt x="174" y="109"/>
                      </a:lnTo>
                      <a:lnTo>
                        <a:pt x="251" y="57"/>
                      </a:lnTo>
                      <a:lnTo>
                        <a:pt x="338" y="20"/>
                      </a:lnTo>
                      <a:lnTo>
                        <a:pt x="431" y="1"/>
                      </a:lnTo>
                      <a:lnTo>
                        <a:pt x="481" y="0"/>
                      </a:lnTo>
                      <a:lnTo>
                        <a:pt x="530" y="1"/>
                      </a:lnTo>
                      <a:lnTo>
                        <a:pt x="623" y="20"/>
                      </a:lnTo>
                      <a:lnTo>
                        <a:pt x="710" y="57"/>
                      </a:lnTo>
                      <a:lnTo>
                        <a:pt x="787" y="109"/>
                      </a:lnTo>
                      <a:lnTo>
                        <a:pt x="851" y="174"/>
                      </a:lnTo>
                      <a:lnTo>
                        <a:pt x="903" y="251"/>
                      </a:lnTo>
                      <a:lnTo>
                        <a:pt x="940" y="337"/>
                      </a:lnTo>
                      <a:lnTo>
                        <a:pt x="959" y="431"/>
                      </a:lnTo>
                      <a:lnTo>
                        <a:pt x="961" y="48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23" name="手繪多邊形 33">
                  <a:extLst>
                    <a:ext uri="{FF2B5EF4-FFF2-40B4-BE49-F238E27FC236}">
                      <a16:creationId xmlns:a16="http://schemas.microsoft.com/office/drawing/2014/main" id="{FA4A86CB-5CE9-4AAC-8CB2-EA831B613447}"/>
                    </a:ext>
                  </a:extLst>
                </p:cNvPr>
                <p:cNvSpPr/>
                <p:nvPr/>
              </p:nvSpPr>
              <p:spPr>
                <a:xfrm>
                  <a:off x="5281" y="6361"/>
                  <a:ext cx="960" cy="960"/>
                </a:xfrm>
                <a:custGeom>
                  <a:avLst/>
                  <a:gdLst/>
                  <a:ahLst/>
                  <a:cxnLst/>
                  <a:rect l="l" t="t" r="r" b="b"/>
                  <a:pathLst>
                    <a:path w="960" h="960" extrusionOk="0">
                      <a:moveTo>
                        <a:pt x="960" y="480"/>
                      </a:moveTo>
                      <a:lnTo>
                        <a:pt x="959" y="529"/>
                      </a:lnTo>
                      <a:lnTo>
                        <a:pt x="939" y="623"/>
                      </a:lnTo>
                      <a:lnTo>
                        <a:pt x="902" y="709"/>
                      </a:lnTo>
                      <a:lnTo>
                        <a:pt x="851" y="786"/>
                      </a:lnTo>
                      <a:lnTo>
                        <a:pt x="786" y="851"/>
                      </a:lnTo>
                      <a:lnTo>
                        <a:pt x="709" y="902"/>
                      </a:lnTo>
                      <a:lnTo>
                        <a:pt x="623" y="940"/>
                      </a:lnTo>
                      <a:lnTo>
                        <a:pt x="529" y="959"/>
                      </a:lnTo>
                      <a:lnTo>
                        <a:pt x="480" y="960"/>
                      </a:lnTo>
                      <a:lnTo>
                        <a:pt x="430" y="959"/>
                      </a:lnTo>
                      <a:lnTo>
                        <a:pt x="337" y="940"/>
                      </a:lnTo>
                      <a:lnTo>
                        <a:pt x="250" y="902"/>
                      </a:lnTo>
                      <a:lnTo>
                        <a:pt x="174" y="851"/>
                      </a:lnTo>
                      <a:lnTo>
                        <a:pt x="109" y="786"/>
                      </a:lnTo>
                      <a:lnTo>
                        <a:pt x="57" y="709"/>
                      </a:lnTo>
                      <a:lnTo>
                        <a:pt x="20" y="623"/>
                      </a:lnTo>
                      <a:lnTo>
                        <a:pt x="1" y="529"/>
                      </a:lnTo>
                      <a:lnTo>
                        <a:pt x="0" y="480"/>
                      </a:lnTo>
                      <a:lnTo>
                        <a:pt x="1" y="431"/>
                      </a:lnTo>
                      <a:lnTo>
                        <a:pt x="20" y="337"/>
                      </a:lnTo>
                      <a:lnTo>
                        <a:pt x="57" y="251"/>
                      </a:lnTo>
                      <a:lnTo>
                        <a:pt x="109" y="174"/>
                      </a:lnTo>
                      <a:lnTo>
                        <a:pt x="174" y="109"/>
                      </a:lnTo>
                      <a:lnTo>
                        <a:pt x="250" y="57"/>
                      </a:lnTo>
                      <a:lnTo>
                        <a:pt x="337" y="20"/>
                      </a:lnTo>
                      <a:lnTo>
                        <a:pt x="430" y="1"/>
                      </a:lnTo>
                      <a:lnTo>
                        <a:pt x="480" y="0"/>
                      </a:lnTo>
                      <a:lnTo>
                        <a:pt x="529" y="1"/>
                      </a:lnTo>
                      <a:lnTo>
                        <a:pt x="623" y="20"/>
                      </a:lnTo>
                      <a:lnTo>
                        <a:pt x="709" y="57"/>
                      </a:lnTo>
                      <a:lnTo>
                        <a:pt x="786" y="109"/>
                      </a:lnTo>
                      <a:lnTo>
                        <a:pt x="851" y="174"/>
                      </a:lnTo>
                      <a:lnTo>
                        <a:pt x="902" y="251"/>
                      </a:lnTo>
                      <a:lnTo>
                        <a:pt x="939" y="337"/>
                      </a:lnTo>
                      <a:lnTo>
                        <a:pt x="959" y="431"/>
                      </a:lnTo>
                      <a:lnTo>
                        <a:pt x="960" y="48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24" name="矩形 23">
                  <a:extLst>
                    <a:ext uri="{FF2B5EF4-FFF2-40B4-BE49-F238E27FC236}">
                      <a16:creationId xmlns:a16="http://schemas.microsoft.com/office/drawing/2014/main" id="{B9ABB469-B7FF-47A6-88E9-4607DD18E1CC}"/>
                    </a:ext>
                  </a:extLst>
                </p:cNvPr>
                <p:cNvSpPr/>
                <p:nvPr/>
              </p:nvSpPr>
              <p:spPr>
                <a:xfrm>
                  <a:off x="3000" y="5401"/>
                  <a:ext cx="240" cy="1680"/>
                </a:xfrm>
                <a:prstGeom prst="rect">
                  <a:avLst/>
                </a:prstGeom>
                <a:solidFill>
                  <a:srgbClr val="FBE905"/>
                </a:solidFill>
                <a:ln>
                  <a:noFill/>
                </a:ln>
              </p:spPr>
              <p:txBody>
                <a:bodyPr spcFirstLastPara="1" wrap="square" lIns="91425" tIns="91425" rIns="91425" bIns="91425" anchor="ctr" anchorCtr="0">
                  <a:noAutofit/>
                </a:bodyPr>
                <a:lstStyle/>
                <a:p>
                  <a:pPr indent="-1270">
                    <a:spcAft>
                      <a:spcPts val="0"/>
                    </a:spcAft>
                  </a:pPr>
                  <a:r>
                    <a:rPr lang="en-US" sz="1200" kern="10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5" name="手繪多邊形 35">
                  <a:extLst>
                    <a:ext uri="{FF2B5EF4-FFF2-40B4-BE49-F238E27FC236}">
                      <a16:creationId xmlns:a16="http://schemas.microsoft.com/office/drawing/2014/main" id="{B55BFB0E-976F-4DD2-820C-667677ABDAFF}"/>
                    </a:ext>
                  </a:extLst>
                </p:cNvPr>
                <p:cNvSpPr/>
                <p:nvPr/>
              </p:nvSpPr>
              <p:spPr>
                <a:xfrm>
                  <a:off x="2760" y="4801"/>
                  <a:ext cx="720" cy="720"/>
                </a:xfrm>
                <a:custGeom>
                  <a:avLst/>
                  <a:gdLst/>
                  <a:ahLst/>
                  <a:cxnLst/>
                  <a:rect l="l" t="t" r="r" b="b"/>
                  <a:pathLst>
                    <a:path w="720" h="720" extrusionOk="0">
                      <a:moveTo>
                        <a:pt x="720" y="360"/>
                      </a:moveTo>
                      <a:lnTo>
                        <a:pt x="719" y="397"/>
                      </a:lnTo>
                      <a:lnTo>
                        <a:pt x="705" y="466"/>
                      </a:lnTo>
                      <a:lnTo>
                        <a:pt x="677" y="531"/>
                      </a:lnTo>
                      <a:lnTo>
                        <a:pt x="639" y="589"/>
                      </a:lnTo>
                      <a:lnTo>
                        <a:pt x="589" y="638"/>
                      </a:lnTo>
                      <a:lnTo>
                        <a:pt x="532" y="676"/>
                      </a:lnTo>
                      <a:lnTo>
                        <a:pt x="467" y="704"/>
                      </a:lnTo>
                      <a:lnTo>
                        <a:pt x="397" y="718"/>
                      </a:lnTo>
                      <a:lnTo>
                        <a:pt x="360" y="720"/>
                      </a:lnTo>
                      <a:lnTo>
                        <a:pt x="323" y="718"/>
                      </a:lnTo>
                      <a:lnTo>
                        <a:pt x="253" y="704"/>
                      </a:lnTo>
                      <a:lnTo>
                        <a:pt x="189" y="676"/>
                      </a:lnTo>
                      <a:lnTo>
                        <a:pt x="131" y="638"/>
                      </a:lnTo>
                      <a:lnTo>
                        <a:pt x="82" y="589"/>
                      </a:lnTo>
                      <a:lnTo>
                        <a:pt x="43" y="531"/>
                      </a:lnTo>
                      <a:lnTo>
                        <a:pt x="16" y="466"/>
                      </a:lnTo>
                      <a:lnTo>
                        <a:pt x="1" y="397"/>
                      </a:lnTo>
                      <a:lnTo>
                        <a:pt x="0" y="360"/>
                      </a:lnTo>
                      <a:lnTo>
                        <a:pt x="1" y="322"/>
                      </a:lnTo>
                      <a:lnTo>
                        <a:pt x="16" y="253"/>
                      </a:lnTo>
                      <a:lnTo>
                        <a:pt x="43" y="188"/>
                      </a:lnTo>
                      <a:lnTo>
                        <a:pt x="82" y="130"/>
                      </a:lnTo>
                      <a:lnTo>
                        <a:pt x="131" y="81"/>
                      </a:lnTo>
                      <a:lnTo>
                        <a:pt x="189" y="43"/>
                      </a:lnTo>
                      <a:lnTo>
                        <a:pt x="253" y="15"/>
                      </a:lnTo>
                      <a:lnTo>
                        <a:pt x="323" y="1"/>
                      </a:lnTo>
                      <a:lnTo>
                        <a:pt x="360" y="0"/>
                      </a:lnTo>
                      <a:lnTo>
                        <a:pt x="397" y="1"/>
                      </a:lnTo>
                      <a:lnTo>
                        <a:pt x="467" y="15"/>
                      </a:lnTo>
                      <a:lnTo>
                        <a:pt x="532" y="43"/>
                      </a:lnTo>
                      <a:lnTo>
                        <a:pt x="589" y="81"/>
                      </a:lnTo>
                      <a:lnTo>
                        <a:pt x="639" y="130"/>
                      </a:lnTo>
                      <a:lnTo>
                        <a:pt x="677" y="188"/>
                      </a:lnTo>
                      <a:lnTo>
                        <a:pt x="705" y="253"/>
                      </a:lnTo>
                      <a:lnTo>
                        <a:pt x="719" y="322"/>
                      </a:lnTo>
                      <a:lnTo>
                        <a:pt x="720" y="360"/>
                      </a:lnTo>
                      <a:close/>
                    </a:path>
                  </a:pathLst>
                </a:custGeom>
                <a:solidFill>
                  <a:srgbClr val="CCC0D9"/>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26" name="手繪多邊形 36">
                  <a:extLst>
                    <a:ext uri="{FF2B5EF4-FFF2-40B4-BE49-F238E27FC236}">
                      <a16:creationId xmlns:a16="http://schemas.microsoft.com/office/drawing/2014/main" id="{7E5F6DEF-FEEB-4F18-A6AD-5EF0279F1E42}"/>
                    </a:ext>
                  </a:extLst>
                </p:cNvPr>
                <p:cNvSpPr/>
                <p:nvPr/>
              </p:nvSpPr>
              <p:spPr>
                <a:xfrm>
                  <a:off x="3000" y="5041"/>
                  <a:ext cx="240" cy="240"/>
                </a:xfrm>
                <a:custGeom>
                  <a:avLst/>
                  <a:gdLst/>
                  <a:ahLst/>
                  <a:cxnLst/>
                  <a:rect l="l" t="t" r="r" b="b"/>
                  <a:pathLst>
                    <a:path w="240" h="240" extrusionOk="0">
                      <a:moveTo>
                        <a:pt x="240" y="120"/>
                      </a:moveTo>
                      <a:lnTo>
                        <a:pt x="239" y="144"/>
                      </a:lnTo>
                      <a:lnTo>
                        <a:pt x="220" y="187"/>
                      </a:lnTo>
                      <a:lnTo>
                        <a:pt x="187" y="219"/>
                      </a:lnTo>
                      <a:lnTo>
                        <a:pt x="144" y="238"/>
                      </a:lnTo>
                      <a:lnTo>
                        <a:pt x="120" y="240"/>
                      </a:lnTo>
                      <a:lnTo>
                        <a:pt x="96" y="238"/>
                      </a:lnTo>
                      <a:lnTo>
                        <a:pt x="53" y="219"/>
                      </a:lnTo>
                      <a:lnTo>
                        <a:pt x="21" y="187"/>
                      </a:lnTo>
                      <a:lnTo>
                        <a:pt x="1" y="144"/>
                      </a:lnTo>
                      <a:lnTo>
                        <a:pt x="0" y="120"/>
                      </a:lnTo>
                      <a:lnTo>
                        <a:pt x="1" y="96"/>
                      </a:lnTo>
                      <a:lnTo>
                        <a:pt x="21" y="52"/>
                      </a:lnTo>
                      <a:lnTo>
                        <a:pt x="53" y="20"/>
                      </a:lnTo>
                      <a:lnTo>
                        <a:pt x="96" y="1"/>
                      </a:lnTo>
                      <a:lnTo>
                        <a:pt x="120" y="0"/>
                      </a:lnTo>
                      <a:lnTo>
                        <a:pt x="144" y="1"/>
                      </a:lnTo>
                      <a:lnTo>
                        <a:pt x="187" y="20"/>
                      </a:lnTo>
                      <a:lnTo>
                        <a:pt x="220" y="52"/>
                      </a:lnTo>
                      <a:lnTo>
                        <a:pt x="239" y="96"/>
                      </a:lnTo>
                      <a:lnTo>
                        <a:pt x="240" y="120"/>
                      </a:lnTo>
                      <a:close/>
                    </a:path>
                  </a:pathLst>
                </a:custGeom>
                <a:solidFill>
                  <a:srgbClr val="FBE905"/>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27" name="手繪多邊形 37">
                  <a:extLst>
                    <a:ext uri="{FF2B5EF4-FFF2-40B4-BE49-F238E27FC236}">
                      <a16:creationId xmlns:a16="http://schemas.microsoft.com/office/drawing/2014/main" id="{43DCB315-92A6-4B1C-8A3E-2922782811F1}"/>
                    </a:ext>
                  </a:extLst>
                </p:cNvPr>
                <p:cNvSpPr/>
                <p:nvPr/>
              </p:nvSpPr>
              <p:spPr>
                <a:xfrm>
                  <a:off x="3000" y="6121"/>
                  <a:ext cx="240" cy="360"/>
                </a:xfrm>
                <a:custGeom>
                  <a:avLst/>
                  <a:gdLst/>
                  <a:ahLst/>
                  <a:cxnLst/>
                  <a:rect l="l" t="t" r="r" b="b"/>
                  <a:pathLst>
                    <a:path w="240" h="360" extrusionOk="0">
                      <a:moveTo>
                        <a:pt x="240" y="240"/>
                      </a:moveTo>
                      <a:lnTo>
                        <a:pt x="0" y="360"/>
                      </a:lnTo>
                      <a:lnTo>
                        <a:pt x="0" y="120"/>
                      </a:lnTo>
                      <a:lnTo>
                        <a:pt x="240" y="0"/>
                      </a:lnTo>
                      <a:lnTo>
                        <a:pt x="240" y="24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28" name="手繪多邊形 38">
                  <a:extLst>
                    <a:ext uri="{FF2B5EF4-FFF2-40B4-BE49-F238E27FC236}">
                      <a16:creationId xmlns:a16="http://schemas.microsoft.com/office/drawing/2014/main" id="{364243E1-1653-4829-8EEF-166723E80E59}"/>
                    </a:ext>
                  </a:extLst>
                </p:cNvPr>
                <p:cNvSpPr/>
                <p:nvPr/>
              </p:nvSpPr>
              <p:spPr>
                <a:xfrm>
                  <a:off x="3000" y="5641"/>
                  <a:ext cx="240" cy="360"/>
                </a:xfrm>
                <a:custGeom>
                  <a:avLst/>
                  <a:gdLst/>
                  <a:ahLst/>
                  <a:cxnLst/>
                  <a:rect l="l" t="t" r="r" b="b"/>
                  <a:pathLst>
                    <a:path w="240" h="360" extrusionOk="0">
                      <a:moveTo>
                        <a:pt x="240" y="240"/>
                      </a:moveTo>
                      <a:lnTo>
                        <a:pt x="0" y="360"/>
                      </a:lnTo>
                      <a:lnTo>
                        <a:pt x="0" y="120"/>
                      </a:lnTo>
                      <a:lnTo>
                        <a:pt x="240" y="0"/>
                      </a:lnTo>
                      <a:lnTo>
                        <a:pt x="240" y="24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29" name="手繪多邊形 39">
                  <a:extLst>
                    <a:ext uri="{FF2B5EF4-FFF2-40B4-BE49-F238E27FC236}">
                      <a16:creationId xmlns:a16="http://schemas.microsoft.com/office/drawing/2014/main" id="{6117B2DC-89C5-464D-AC6C-ACC5549BC57C}"/>
                    </a:ext>
                  </a:extLst>
                </p:cNvPr>
                <p:cNvSpPr/>
                <p:nvPr/>
              </p:nvSpPr>
              <p:spPr>
                <a:xfrm>
                  <a:off x="2760" y="6601"/>
                  <a:ext cx="720" cy="840"/>
                </a:xfrm>
                <a:custGeom>
                  <a:avLst/>
                  <a:gdLst/>
                  <a:ahLst/>
                  <a:cxnLst/>
                  <a:rect l="l" t="t" r="r" b="b"/>
                  <a:pathLst>
                    <a:path w="720" h="840" extrusionOk="0">
                      <a:moveTo>
                        <a:pt x="600" y="840"/>
                      </a:moveTo>
                      <a:lnTo>
                        <a:pt x="576" y="839"/>
                      </a:lnTo>
                      <a:lnTo>
                        <a:pt x="533" y="820"/>
                      </a:lnTo>
                      <a:lnTo>
                        <a:pt x="501" y="787"/>
                      </a:lnTo>
                      <a:lnTo>
                        <a:pt x="481" y="744"/>
                      </a:lnTo>
                      <a:lnTo>
                        <a:pt x="480" y="720"/>
                      </a:lnTo>
                      <a:lnTo>
                        <a:pt x="480" y="360"/>
                      </a:lnTo>
                      <a:lnTo>
                        <a:pt x="479" y="336"/>
                      </a:lnTo>
                      <a:lnTo>
                        <a:pt x="460" y="293"/>
                      </a:lnTo>
                      <a:lnTo>
                        <a:pt x="427" y="260"/>
                      </a:lnTo>
                      <a:lnTo>
                        <a:pt x="384" y="241"/>
                      </a:lnTo>
                      <a:lnTo>
                        <a:pt x="360" y="240"/>
                      </a:lnTo>
                      <a:lnTo>
                        <a:pt x="336" y="241"/>
                      </a:lnTo>
                      <a:lnTo>
                        <a:pt x="293" y="260"/>
                      </a:lnTo>
                      <a:lnTo>
                        <a:pt x="261" y="293"/>
                      </a:lnTo>
                      <a:lnTo>
                        <a:pt x="241" y="336"/>
                      </a:lnTo>
                      <a:lnTo>
                        <a:pt x="240" y="360"/>
                      </a:lnTo>
                      <a:lnTo>
                        <a:pt x="240" y="720"/>
                      </a:lnTo>
                      <a:lnTo>
                        <a:pt x="239" y="744"/>
                      </a:lnTo>
                      <a:lnTo>
                        <a:pt x="220" y="787"/>
                      </a:lnTo>
                      <a:lnTo>
                        <a:pt x="187" y="820"/>
                      </a:lnTo>
                      <a:lnTo>
                        <a:pt x="144" y="839"/>
                      </a:lnTo>
                      <a:lnTo>
                        <a:pt x="120" y="840"/>
                      </a:lnTo>
                      <a:lnTo>
                        <a:pt x="96" y="839"/>
                      </a:lnTo>
                      <a:lnTo>
                        <a:pt x="53" y="820"/>
                      </a:lnTo>
                      <a:lnTo>
                        <a:pt x="21" y="787"/>
                      </a:lnTo>
                      <a:lnTo>
                        <a:pt x="1" y="744"/>
                      </a:lnTo>
                      <a:lnTo>
                        <a:pt x="0" y="720"/>
                      </a:lnTo>
                      <a:lnTo>
                        <a:pt x="0" y="360"/>
                      </a:lnTo>
                      <a:lnTo>
                        <a:pt x="1" y="323"/>
                      </a:lnTo>
                      <a:lnTo>
                        <a:pt x="16" y="253"/>
                      </a:lnTo>
                      <a:lnTo>
                        <a:pt x="43" y="188"/>
                      </a:lnTo>
                      <a:lnTo>
                        <a:pt x="82" y="131"/>
                      </a:lnTo>
                      <a:lnTo>
                        <a:pt x="131" y="81"/>
                      </a:lnTo>
                      <a:lnTo>
                        <a:pt x="189" y="43"/>
                      </a:lnTo>
                      <a:lnTo>
                        <a:pt x="253" y="15"/>
                      </a:lnTo>
                      <a:lnTo>
                        <a:pt x="323" y="1"/>
                      </a:lnTo>
                      <a:lnTo>
                        <a:pt x="360" y="0"/>
                      </a:lnTo>
                      <a:lnTo>
                        <a:pt x="397" y="1"/>
                      </a:lnTo>
                      <a:lnTo>
                        <a:pt x="467" y="15"/>
                      </a:lnTo>
                      <a:lnTo>
                        <a:pt x="532" y="43"/>
                      </a:lnTo>
                      <a:lnTo>
                        <a:pt x="589" y="81"/>
                      </a:lnTo>
                      <a:lnTo>
                        <a:pt x="639" y="131"/>
                      </a:lnTo>
                      <a:lnTo>
                        <a:pt x="677" y="188"/>
                      </a:lnTo>
                      <a:lnTo>
                        <a:pt x="705" y="253"/>
                      </a:lnTo>
                      <a:lnTo>
                        <a:pt x="719" y="323"/>
                      </a:lnTo>
                      <a:lnTo>
                        <a:pt x="720" y="360"/>
                      </a:lnTo>
                      <a:lnTo>
                        <a:pt x="720" y="720"/>
                      </a:lnTo>
                      <a:lnTo>
                        <a:pt x="719" y="744"/>
                      </a:lnTo>
                      <a:lnTo>
                        <a:pt x="700" y="787"/>
                      </a:lnTo>
                      <a:lnTo>
                        <a:pt x="667" y="820"/>
                      </a:lnTo>
                      <a:lnTo>
                        <a:pt x="624" y="839"/>
                      </a:lnTo>
                      <a:lnTo>
                        <a:pt x="600" y="84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30" name="矩形 29">
                  <a:extLst>
                    <a:ext uri="{FF2B5EF4-FFF2-40B4-BE49-F238E27FC236}">
                      <a16:creationId xmlns:a16="http://schemas.microsoft.com/office/drawing/2014/main" id="{BDDBFF48-E0C0-4EC6-B670-008B57B8C9DB}"/>
                    </a:ext>
                  </a:extLst>
                </p:cNvPr>
                <p:cNvSpPr/>
                <p:nvPr/>
              </p:nvSpPr>
              <p:spPr>
                <a:xfrm>
                  <a:off x="7321" y="5401"/>
                  <a:ext cx="240" cy="1680"/>
                </a:xfrm>
                <a:prstGeom prst="rect">
                  <a:avLst/>
                </a:prstGeom>
                <a:solidFill>
                  <a:srgbClr val="FBE905"/>
                </a:solidFill>
                <a:ln>
                  <a:noFill/>
                </a:ln>
              </p:spPr>
              <p:txBody>
                <a:bodyPr spcFirstLastPara="1" wrap="square" lIns="91425" tIns="91425" rIns="91425" bIns="91425" anchor="ctr" anchorCtr="0">
                  <a:noAutofit/>
                </a:bodyPr>
                <a:lstStyle/>
                <a:p>
                  <a:pPr indent="-1270">
                    <a:spcAft>
                      <a:spcPts val="0"/>
                    </a:spcAft>
                  </a:pPr>
                  <a:r>
                    <a:rPr lang="en-US" sz="1200" kern="100">
                      <a:effectLst/>
                      <a:latin typeface="Times New Roman" panose="02020603050405020304" pitchFamily="18" charset="0"/>
                      <a:ea typeface="新細明體" panose="02020500000000000000" pitchFamily="18" charset="-120"/>
                      <a:cs typeface="Times New Roman" panose="02020603050405020304" pitchFamily="18" charset="0"/>
                    </a:rPr>
                    <a:t> </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31" name="手繪多邊形 41">
                  <a:extLst>
                    <a:ext uri="{FF2B5EF4-FFF2-40B4-BE49-F238E27FC236}">
                      <a16:creationId xmlns:a16="http://schemas.microsoft.com/office/drawing/2014/main" id="{09B58FC8-8EDA-4A83-A368-5D3E099B7395}"/>
                    </a:ext>
                  </a:extLst>
                </p:cNvPr>
                <p:cNvSpPr/>
                <p:nvPr/>
              </p:nvSpPr>
              <p:spPr>
                <a:xfrm>
                  <a:off x="7081" y="4801"/>
                  <a:ext cx="720" cy="720"/>
                </a:xfrm>
                <a:custGeom>
                  <a:avLst/>
                  <a:gdLst/>
                  <a:ahLst/>
                  <a:cxnLst/>
                  <a:rect l="l" t="t" r="r" b="b"/>
                  <a:pathLst>
                    <a:path w="720" h="720" extrusionOk="0">
                      <a:moveTo>
                        <a:pt x="720" y="360"/>
                      </a:moveTo>
                      <a:lnTo>
                        <a:pt x="719" y="397"/>
                      </a:lnTo>
                      <a:lnTo>
                        <a:pt x="704" y="466"/>
                      </a:lnTo>
                      <a:lnTo>
                        <a:pt x="677" y="531"/>
                      </a:lnTo>
                      <a:lnTo>
                        <a:pt x="638" y="589"/>
                      </a:lnTo>
                      <a:lnTo>
                        <a:pt x="589" y="638"/>
                      </a:lnTo>
                      <a:lnTo>
                        <a:pt x="532" y="676"/>
                      </a:lnTo>
                      <a:lnTo>
                        <a:pt x="467" y="704"/>
                      </a:lnTo>
                      <a:lnTo>
                        <a:pt x="397" y="718"/>
                      </a:lnTo>
                      <a:lnTo>
                        <a:pt x="360" y="720"/>
                      </a:lnTo>
                      <a:lnTo>
                        <a:pt x="323" y="718"/>
                      </a:lnTo>
                      <a:lnTo>
                        <a:pt x="253" y="704"/>
                      </a:lnTo>
                      <a:lnTo>
                        <a:pt x="188" y="676"/>
                      </a:lnTo>
                      <a:lnTo>
                        <a:pt x="131" y="638"/>
                      </a:lnTo>
                      <a:lnTo>
                        <a:pt x="82" y="589"/>
                      </a:lnTo>
                      <a:lnTo>
                        <a:pt x="43" y="531"/>
                      </a:lnTo>
                      <a:lnTo>
                        <a:pt x="16" y="466"/>
                      </a:lnTo>
                      <a:lnTo>
                        <a:pt x="1" y="397"/>
                      </a:lnTo>
                      <a:lnTo>
                        <a:pt x="0" y="360"/>
                      </a:lnTo>
                      <a:lnTo>
                        <a:pt x="1" y="322"/>
                      </a:lnTo>
                      <a:lnTo>
                        <a:pt x="16" y="253"/>
                      </a:lnTo>
                      <a:lnTo>
                        <a:pt x="43" y="188"/>
                      </a:lnTo>
                      <a:lnTo>
                        <a:pt x="82" y="130"/>
                      </a:lnTo>
                      <a:lnTo>
                        <a:pt x="131" y="81"/>
                      </a:lnTo>
                      <a:lnTo>
                        <a:pt x="188" y="43"/>
                      </a:lnTo>
                      <a:lnTo>
                        <a:pt x="253" y="15"/>
                      </a:lnTo>
                      <a:lnTo>
                        <a:pt x="323" y="1"/>
                      </a:lnTo>
                      <a:lnTo>
                        <a:pt x="360" y="0"/>
                      </a:lnTo>
                      <a:lnTo>
                        <a:pt x="397" y="1"/>
                      </a:lnTo>
                      <a:lnTo>
                        <a:pt x="467" y="15"/>
                      </a:lnTo>
                      <a:lnTo>
                        <a:pt x="532" y="43"/>
                      </a:lnTo>
                      <a:lnTo>
                        <a:pt x="589" y="81"/>
                      </a:lnTo>
                      <a:lnTo>
                        <a:pt x="638" y="130"/>
                      </a:lnTo>
                      <a:lnTo>
                        <a:pt x="677" y="188"/>
                      </a:lnTo>
                      <a:lnTo>
                        <a:pt x="704" y="253"/>
                      </a:lnTo>
                      <a:lnTo>
                        <a:pt x="719" y="322"/>
                      </a:lnTo>
                      <a:lnTo>
                        <a:pt x="720" y="360"/>
                      </a:lnTo>
                      <a:close/>
                    </a:path>
                  </a:pathLst>
                </a:custGeom>
                <a:solidFill>
                  <a:srgbClr val="CCC0D9"/>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32" name="手繪多邊形 42">
                  <a:extLst>
                    <a:ext uri="{FF2B5EF4-FFF2-40B4-BE49-F238E27FC236}">
                      <a16:creationId xmlns:a16="http://schemas.microsoft.com/office/drawing/2014/main" id="{D76E89A4-8121-419B-BC36-4309BAFB2824}"/>
                    </a:ext>
                  </a:extLst>
                </p:cNvPr>
                <p:cNvSpPr/>
                <p:nvPr/>
              </p:nvSpPr>
              <p:spPr>
                <a:xfrm>
                  <a:off x="7321" y="5041"/>
                  <a:ext cx="240" cy="240"/>
                </a:xfrm>
                <a:custGeom>
                  <a:avLst/>
                  <a:gdLst/>
                  <a:ahLst/>
                  <a:cxnLst/>
                  <a:rect l="l" t="t" r="r" b="b"/>
                  <a:pathLst>
                    <a:path w="240" h="240" extrusionOk="0">
                      <a:moveTo>
                        <a:pt x="240" y="120"/>
                      </a:moveTo>
                      <a:lnTo>
                        <a:pt x="239" y="144"/>
                      </a:lnTo>
                      <a:lnTo>
                        <a:pt x="220" y="187"/>
                      </a:lnTo>
                      <a:lnTo>
                        <a:pt x="187" y="219"/>
                      </a:lnTo>
                      <a:lnTo>
                        <a:pt x="144" y="238"/>
                      </a:lnTo>
                      <a:lnTo>
                        <a:pt x="120" y="240"/>
                      </a:lnTo>
                      <a:lnTo>
                        <a:pt x="96" y="238"/>
                      </a:lnTo>
                      <a:lnTo>
                        <a:pt x="53" y="219"/>
                      </a:lnTo>
                      <a:lnTo>
                        <a:pt x="20" y="187"/>
                      </a:lnTo>
                      <a:lnTo>
                        <a:pt x="1" y="144"/>
                      </a:lnTo>
                      <a:lnTo>
                        <a:pt x="0" y="120"/>
                      </a:lnTo>
                      <a:lnTo>
                        <a:pt x="1" y="96"/>
                      </a:lnTo>
                      <a:lnTo>
                        <a:pt x="20" y="52"/>
                      </a:lnTo>
                      <a:lnTo>
                        <a:pt x="53" y="20"/>
                      </a:lnTo>
                      <a:lnTo>
                        <a:pt x="96" y="1"/>
                      </a:lnTo>
                      <a:lnTo>
                        <a:pt x="120" y="0"/>
                      </a:lnTo>
                      <a:lnTo>
                        <a:pt x="144" y="1"/>
                      </a:lnTo>
                      <a:lnTo>
                        <a:pt x="187" y="20"/>
                      </a:lnTo>
                      <a:lnTo>
                        <a:pt x="220" y="52"/>
                      </a:lnTo>
                      <a:lnTo>
                        <a:pt x="239" y="96"/>
                      </a:lnTo>
                      <a:lnTo>
                        <a:pt x="240" y="120"/>
                      </a:lnTo>
                      <a:close/>
                    </a:path>
                  </a:pathLst>
                </a:custGeom>
                <a:solidFill>
                  <a:srgbClr val="FBE905"/>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33" name="手繪多邊形 43">
                  <a:extLst>
                    <a:ext uri="{FF2B5EF4-FFF2-40B4-BE49-F238E27FC236}">
                      <a16:creationId xmlns:a16="http://schemas.microsoft.com/office/drawing/2014/main" id="{D025E087-8AA4-489B-8D32-FE05F65BE6EF}"/>
                    </a:ext>
                  </a:extLst>
                </p:cNvPr>
                <p:cNvSpPr/>
                <p:nvPr/>
              </p:nvSpPr>
              <p:spPr>
                <a:xfrm>
                  <a:off x="7321" y="6121"/>
                  <a:ext cx="240" cy="360"/>
                </a:xfrm>
                <a:custGeom>
                  <a:avLst/>
                  <a:gdLst/>
                  <a:ahLst/>
                  <a:cxnLst/>
                  <a:rect l="l" t="t" r="r" b="b"/>
                  <a:pathLst>
                    <a:path w="240" h="360" extrusionOk="0">
                      <a:moveTo>
                        <a:pt x="0" y="240"/>
                      </a:moveTo>
                      <a:lnTo>
                        <a:pt x="240" y="360"/>
                      </a:lnTo>
                      <a:lnTo>
                        <a:pt x="240" y="120"/>
                      </a:lnTo>
                      <a:lnTo>
                        <a:pt x="0" y="0"/>
                      </a:lnTo>
                      <a:lnTo>
                        <a:pt x="0" y="24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34" name="手繪多邊形 44">
                  <a:extLst>
                    <a:ext uri="{FF2B5EF4-FFF2-40B4-BE49-F238E27FC236}">
                      <a16:creationId xmlns:a16="http://schemas.microsoft.com/office/drawing/2014/main" id="{4770695B-343E-4DDB-BC23-0A70A08BD28F}"/>
                    </a:ext>
                  </a:extLst>
                </p:cNvPr>
                <p:cNvSpPr/>
                <p:nvPr/>
              </p:nvSpPr>
              <p:spPr>
                <a:xfrm>
                  <a:off x="7321" y="5641"/>
                  <a:ext cx="240" cy="360"/>
                </a:xfrm>
                <a:custGeom>
                  <a:avLst/>
                  <a:gdLst/>
                  <a:ahLst/>
                  <a:cxnLst/>
                  <a:rect l="l" t="t" r="r" b="b"/>
                  <a:pathLst>
                    <a:path w="240" h="360" extrusionOk="0">
                      <a:moveTo>
                        <a:pt x="0" y="240"/>
                      </a:moveTo>
                      <a:lnTo>
                        <a:pt x="240" y="360"/>
                      </a:lnTo>
                      <a:lnTo>
                        <a:pt x="240" y="120"/>
                      </a:lnTo>
                      <a:lnTo>
                        <a:pt x="0" y="0"/>
                      </a:lnTo>
                      <a:lnTo>
                        <a:pt x="0" y="24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35" name="手繪多邊形 45">
                  <a:extLst>
                    <a:ext uri="{FF2B5EF4-FFF2-40B4-BE49-F238E27FC236}">
                      <a16:creationId xmlns:a16="http://schemas.microsoft.com/office/drawing/2014/main" id="{47A67FA3-20EF-4F52-BD5A-A3ADE659900A}"/>
                    </a:ext>
                  </a:extLst>
                </p:cNvPr>
                <p:cNvSpPr/>
                <p:nvPr/>
              </p:nvSpPr>
              <p:spPr>
                <a:xfrm>
                  <a:off x="7081" y="6601"/>
                  <a:ext cx="720" cy="840"/>
                </a:xfrm>
                <a:custGeom>
                  <a:avLst/>
                  <a:gdLst/>
                  <a:ahLst/>
                  <a:cxnLst/>
                  <a:rect l="l" t="t" r="r" b="b"/>
                  <a:pathLst>
                    <a:path w="720" h="840" extrusionOk="0">
                      <a:moveTo>
                        <a:pt x="600" y="840"/>
                      </a:moveTo>
                      <a:lnTo>
                        <a:pt x="576" y="839"/>
                      </a:lnTo>
                      <a:lnTo>
                        <a:pt x="533" y="820"/>
                      </a:lnTo>
                      <a:lnTo>
                        <a:pt x="500" y="787"/>
                      </a:lnTo>
                      <a:lnTo>
                        <a:pt x="481" y="744"/>
                      </a:lnTo>
                      <a:lnTo>
                        <a:pt x="480" y="720"/>
                      </a:lnTo>
                      <a:lnTo>
                        <a:pt x="480" y="360"/>
                      </a:lnTo>
                      <a:lnTo>
                        <a:pt x="479" y="336"/>
                      </a:lnTo>
                      <a:lnTo>
                        <a:pt x="460" y="293"/>
                      </a:lnTo>
                      <a:lnTo>
                        <a:pt x="427" y="260"/>
                      </a:lnTo>
                      <a:lnTo>
                        <a:pt x="384" y="241"/>
                      </a:lnTo>
                      <a:lnTo>
                        <a:pt x="360" y="240"/>
                      </a:lnTo>
                      <a:lnTo>
                        <a:pt x="336" y="241"/>
                      </a:lnTo>
                      <a:lnTo>
                        <a:pt x="293" y="260"/>
                      </a:lnTo>
                      <a:lnTo>
                        <a:pt x="260" y="293"/>
                      </a:lnTo>
                      <a:lnTo>
                        <a:pt x="241" y="336"/>
                      </a:lnTo>
                      <a:lnTo>
                        <a:pt x="240" y="360"/>
                      </a:lnTo>
                      <a:lnTo>
                        <a:pt x="240" y="720"/>
                      </a:lnTo>
                      <a:lnTo>
                        <a:pt x="239" y="744"/>
                      </a:lnTo>
                      <a:lnTo>
                        <a:pt x="220" y="787"/>
                      </a:lnTo>
                      <a:lnTo>
                        <a:pt x="187" y="820"/>
                      </a:lnTo>
                      <a:lnTo>
                        <a:pt x="144" y="839"/>
                      </a:lnTo>
                      <a:lnTo>
                        <a:pt x="120" y="840"/>
                      </a:lnTo>
                      <a:lnTo>
                        <a:pt x="96" y="839"/>
                      </a:lnTo>
                      <a:lnTo>
                        <a:pt x="53" y="820"/>
                      </a:lnTo>
                      <a:lnTo>
                        <a:pt x="20" y="787"/>
                      </a:lnTo>
                      <a:lnTo>
                        <a:pt x="1" y="744"/>
                      </a:lnTo>
                      <a:lnTo>
                        <a:pt x="0" y="720"/>
                      </a:lnTo>
                      <a:lnTo>
                        <a:pt x="0" y="360"/>
                      </a:lnTo>
                      <a:lnTo>
                        <a:pt x="1" y="323"/>
                      </a:lnTo>
                      <a:lnTo>
                        <a:pt x="16" y="253"/>
                      </a:lnTo>
                      <a:lnTo>
                        <a:pt x="43" y="188"/>
                      </a:lnTo>
                      <a:lnTo>
                        <a:pt x="82" y="131"/>
                      </a:lnTo>
                      <a:lnTo>
                        <a:pt x="131" y="81"/>
                      </a:lnTo>
                      <a:lnTo>
                        <a:pt x="188" y="43"/>
                      </a:lnTo>
                      <a:lnTo>
                        <a:pt x="253" y="15"/>
                      </a:lnTo>
                      <a:lnTo>
                        <a:pt x="323" y="1"/>
                      </a:lnTo>
                      <a:lnTo>
                        <a:pt x="360" y="0"/>
                      </a:lnTo>
                      <a:lnTo>
                        <a:pt x="397" y="1"/>
                      </a:lnTo>
                      <a:lnTo>
                        <a:pt x="467" y="15"/>
                      </a:lnTo>
                      <a:lnTo>
                        <a:pt x="532" y="43"/>
                      </a:lnTo>
                      <a:lnTo>
                        <a:pt x="589" y="81"/>
                      </a:lnTo>
                      <a:lnTo>
                        <a:pt x="638" y="131"/>
                      </a:lnTo>
                      <a:lnTo>
                        <a:pt x="677" y="188"/>
                      </a:lnTo>
                      <a:lnTo>
                        <a:pt x="704" y="253"/>
                      </a:lnTo>
                      <a:lnTo>
                        <a:pt x="719" y="323"/>
                      </a:lnTo>
                      <a:lnTo>
                        <a:pt x="720" y="360"/>
                      </a:lnTo>
                      <a:lnTo>
                        <a:pt x="720" y="720"/>
                      </a:lnTo>
                      <a:lnTo>
                        <a:pt x="719" y="744"/>
                      </a:lnTo>
                      <a:lnTo>
                        <a:pt x="700" y="787"/>
                      </a:lnTo>
                      <a:lnTo>
                        <a:pt x="667" y="820"/>
                      </a:lnTo>
                      <a:lnTo>
                        <a:pt x="624" y="839"/>
                      </a:lnTo>
                      <a:lnTo>
                        <a:pt x="600" y="84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36" name="手繪多邊形 46">
                  <a:extLst>
                    <a:ext uri="{FF2B5EF4-FFF2-40B4-BE49-F238E27FC236}">
                      <a16:creationId xmlns:a16="http://schemas.microsoft.com/office/drawing/2014/main" id="{4AC5CBBD-FE70-4EC2-AE63-0C2224B3F43E}"/>
                    </a:ext>
                  </a:extLst>
                </p:cNvPr>
                <p:cNvSpPr/>
                <p:nvPr/>
              </p:nvSpPr>
              <p:spPr>
                <a:xfrm>
                  <a:off x="3960" y="5161"/>
                  <a:ext cx="2641" cy="1920"/>
                </a:xfrm>
                <a:custGeom>
                  <a:avLst/>
                  <a:gdLst/>
                  <a:ahLst/>
                  <a:cxnLst/>
                  <a:rect l="l" t="t" r="r" b="b"/>
                  <a:pathLst>
                    <a:path w="2641" h="1920" extrusionOk="0">
                      <a:moveTo>
                        <a:pt x="2281" y="1920"/>
                      </a:moveTo>
                      <a:lnTo>
                        <a:pt x="360" y="1920"/>
                      </a:lnTo>
                      <a:lnTo>
                        <a:pt x="323" y="1919"/>
                      </a:lnTo>
                      <a:lnTo>
                        <a:pt x="254" y="1904"/>
                      </a:lnTo>
                      <a:lnTo>
                        <a:pt x="189" y="1877"/>
                      </a:lnTo>
                      <a:lnTo>
                        <a:pt x="131" y="1838"/>
                      </a:lnTo>
                      <a:lnTo>
                        <a:pt x="82" y="1789"/>
                      </a:lnTo>
                      <a:lnTo>
                        <a:pt x="44" y="1732"/>
                      </a:lnTo>
                      <a:lnTo>
                        <a:pt x="16" y="1667"/>
                      </a:lnTo>
                      <a:lnTo>
                        <a:pt x="2" y="1597"/>
                      </a:lnTo>
                      <a:lnTo>
                        <a:pt x="0" y="1560"/>
                      </a:lnTo>
                      <a:lnTo>
                        <a:pt x="0" y="0"/>
                      </a:lnTo>
                      <a:lnTo>
                        <a:pt x="2641" y="0"/>
                      </a:lnTo>
                      <a:lnTo>
                        <a:pt x="2641" y="1560"/>
                      </a:lnTo>
                      <a:lnTo>
                        <a:pt x="2640" y="1597"/>
                      </a:lnTo>
                      <a:lnTo>
                        <a:pt x="2625" y="1667"/>
                      </a:lnTo>
                      <a:lnTo>
                        <a:pt x="2598" y="1732"/>
                      </a:lnTo>
                      <a:lnTo>
                        <a:pt x="2559" y="1789"/>
                      </a:lnTo>
                      <a:lnTo>
                        <a:pt x="2510" y="1838"/>
                      </a:lnTo>
                      <a:lnTo>
                        <a:pt x="2452" y="1877"/>
                      </a:lnTo>
                      <a:lnTo>
                        <a:pt x="2388" y="1904"/>
                      </a:lnTo>
                      <a:lnTo>
                        <a:pt x="2318" y="1919"/>
                      </a:lnTo>
                      <a:lnTo>
                        <a:pt x="2281" y="1920"/>
                      </a:lnTo>
                      <a:close/>
                    </a:path>
                  </a:pathLst>
                </a:custGeom>
                <a:solidFill>
                  <a:srgbClr val="CCC0D9"/>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37" name="手繪多邊形 47">
                  <a:extLst>
                    <a:ext uri="{FF2B5EF4-FFF2-40B4-BE49-F238E27FC236}">
                      <a16:creationId xmlns:a16="http://schemas.microsoft.com/office/drawing/2014/main" id="{9CEFA0B3-21B0-41E0-A0BB-E120E2A2ABD1}"/>
                    </a:ext>
                  </a:extLst>
                </p:cNvPr>
                <p:cNvSpPr/>
                <p:nvPr/>
              </p:nvSpPr>
              <p:spPr>
                <a:xfrm>
                  <a:off x="3360" y="2280"/>
                  <a:ext cx="3841" cy="2881"/>
                </a:xfrm>
                <a:custGeom>
                  <a:avLst/>
                  <a:gdLst/>
                  <a:ahLst/>
                  <a:cxnLst/>
                  <a:rect l="l" t="t" r="r" b="b"/>
                  <a:pathLst>
                    <a:path w="3841" h="2881" extrusionOk="0">
                      <a:moveTo>
                        <a:pt x="3241" y="2881"/>
                      </a:moveTo>
                      <a:lnTo>
                        <a:pt x="600" y="2881"/>
                      </a:lnTo>
                      <a:lnTo>
                        <a:pt x="569" y="2881"/>
                      </a:lnTo>
                      <a:lnTo>
                        <a:pt x="509" y="2873"/>
                      </a:lnTo>
                      <a:lnTo>
                        <a:pt x="450" y="2861"/>
                      </a:lnTo>
                      <a:lnTo>
                        <a:pt x="394" y="2845"/>
                      </a:lnTo>
                      <a:lnTo>
                        <a:pt x="340" y="2822"/>
                      </a:lnTo>
                      <a:lnTo>
                        <a:pt x="290" y="2794"/>
                      </a:lnTo>
                      <a:lnTo>
                        <a:pt x="218" y="2744"/>
                      </a:lnTo>
                      <a:lnTo>
                        <a:pt x="137" y="2663"/>
                      </a:lnTo>
                      <a:lnTo>
                        <a:pt x="87" y="2591"/>
                      </a:lnTo>
                      <a:lnTo>
                        <a:pt x="59" y="2541"/>
                      </a:lnTo>
                      <a:lnTo>
                        <a:pt x="36" y="2487"/>
                      </a:lnTo>
                      <a:lnTo>
                        <a:pt x="19" y="2431"/>
                      </a:lnTo>
                      <a:lnTo>
                        <a:pt x="7" y="2372"/>
                      </a:lnTo>
                      <a:lnTo>
                        <a:pt x="0" y="2312"/>
                      </a:lnTo>
                      <a:lnTo>
                        <a:pt x="0" y="2281"/>
                      </a:lnTo>
                      <a:lnTo>
                        <a:pt x="0" y="600"/>
                      </a:lnTo>
                      <a:lnTo>
                        <a:pt x="0" y="569"/>
                      </a:lnTo>
                      <a:lnTo>
                        <a:pt x="7" y="509"/>
                      </a:lnTo>
                      <a:lnTo>
                        <a:pt x="19" y="450"/>
                      </a:lnTo>
                      <a:lnTo>
                        <a:pt x="36" y="394"/>
                      </a:lnTo>
                      <a:lnTo>
                        <a:pt x="59" y="340"/>
                      </a:lnTo>
                      <a:lnTo>
                        <a:pt x="87" y="289"/>
                      </a:lnTo>
                      <a:lnTo>
                        <a:pt x="137" y="217"/>
                      </a:lnTo>
                      <a:lnTo>
                        <a:pt x="218" y="137"/>
                      </a:lnTo>
                      <a:lnTo>
                        <a:pt x="290" y="87"/>
                      </a:lnTo>
                      <a:lnTo>
                        <a:pt x="340" y="59"/>
                      </a:lnTo>
                      <a:lnTo>
                        <a:pt x="394" y="36"/>
                      </a:lnTo>
                      <a:lnTo>
                        <a:pt x="450" y="19"/>
                      </a:lnTo>
                      <a:lnTo>
                        <a:pt x="509" y="7"/>
                      </a:lnTo>
                      <a:lnTo>
                        <a:pt x="569" y="0"/>
                      </a:lnTo>
                      <a:lnTo>
                        <a:pt x="600" y="0"/>
                      </a:lnTo>
                      <a:lnTo>
                        <a:pt x="3241" y="0"/>
                      </a:lnTo>
                      <a:lnTo>
                        <a:pt x="3272" y="0"/>
                      </a:lnTo>
                      <a:lnTo>
                        <a:pt x="3332" y="7"/>
                      </a:lnTo>
                      <a:lnTo>
                        <a:pt x="3391" y="19"/>
                      </a:lnTo>
                      <a:lnTo>
                        <a:pt x="3447" y="36"/>
                      </a:lnTo>
                      <a:lnTo>
                        <a:pt x="3501" y="59"/>
                      </a:lnTo>
                      <a:lnTo>
                        <a:pt x="3552" y="87"/>
                      </a:lnTo>
                      <a:lnTo>
                        <a:pt x="3624" y="137"/>
                      </a:lnTo>
                      <a:lnTo>
                        <a:pt x="3704" y="217"/>
                      </a:lnTo>
                      <a:lnTo>
                        <a:pt x="3755" y="289"/>
                      </a:lnTo>
                      <a:lnTo>
                        <a:pt x="3782" y="340"/>
                      </a:lnTo>
                      <a:lnTo>
                        <a:pt x="3805" y="394"/>
                      </a:lnTo>
                      <a:lnTo>
                        <a:pt x="3822" y="450"/>
                      </a:lnTo>
                      <a:lnTo>
                        <a:pt x="3834" y="509"/>
                      </a:lnTo>
                      <a:lnTo>
                        <a:pt x="3841" y="569"/>
                      </a:lnTo>
                      <a:lnTo>
                        <a:pt x="3841" y="600"/>
                      </a:lnTo>
                      <a:lnTo>
                        <a:pt x="3841" y="2281"/>
                      </a:lnTo>
                      <a:lnTo>
                        <a:pt x="3841" y="2312"/>
                      </a:lnTo>
                      <a:lnTo>
                        <a:pt x="3834" y="2372"/>
                      </a:lnTo>
                      <a:lnTo>
                        <a:pt x="3822" y="2431"/>
                      </a:lnTo>
                      <a:lnTo>
                        <a:pt x="3805" y="2487"/>
                      </a:lnTo>
                      <a:lnTo>
                        <a:pt x="3782" y="2541"/>
                      </a:lnTo>
                      <a:lnTo>
                        <a:pt x="3755" y="2591"/>
                      </a:lnTo>
                      <a:lnTo>
                        <a:pt x="3704" y="2663"/>
                      </a:lnTo>
                      <a:lnTo>
                        <a:pt x="3624" y="2744"/>
                      </a:lnTo>
                      <a:lnTo>
                        <a:pt x="3552" y="2794"/>
                      </a:lnTo>
                      <a:lnTo>
                        <a:pt x="3501" y="2822"/>
                      </a:lnTo>
                      <a:lnTo>
                        <a:pt x="3447" y="2845"/>
                      </a:lnTo>
                      <a:lnTo>
                        <a:pt x="3391" y="2861"/>
                      </a:lnTo>
                      <a:lnTo>
                        <a:pt x="3332" y="2873"/>
                      </a:lnTo>
                      <a:lnTo>
                        <a:pt x="3272" y="2881"/>
                      </a:lnTo>
                      <a:lnTo>
                        <a:pt x="3241" y="2881"/>
                      </a:lnTo>
                      <a:close/>
                    </a:path>
                  </a:pathLst>
                </a:custGeom>
                <a:solidFill>
                  <a:srgbClr val="F2DBDB"/>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38" name="手繪多邊形 48">
                  <a:extLst>
                    <a:ext uri="{FF2B5EF4-FFF2-40B4-BE49-F238E27FC236}">
                      <a16:creationId xmlns:a16="http://schemas.microsoft.com/office/drawing/2014/main" id="{B7EBF204-AF98-45F3-A74E-3D7A3718127F}"/>
                    </a:ext>
                  </a:extLst>
                </p:cNvPr>
                <p:cNvSpPr/>
                <p:nvPr/>
              </p:nvSpPr>
              <p:spPr>
                <a:xfrm>
                  <a:off x="3360" y="4108"/>
                  <a:ext cx="3841" cy="1053"/>
                </a:xfrm>
                <a:custGeom>
                  <a:avLst/>
                  <a:gdLst/>
                  <a:ahLst/>
                  <a:cxnLst/>
                  <a:rect l="l" t="t" r="r" b="b"/>
                  <a:pathLst>
                    <a:path w="3841" h="1053" extrusionOk="0">
                      <a:moveTo>
                        <a:pt x="1921" y="453"/>
                      </a:moveTo>
                      <a:lnTo>
                        <a:pt x="1787" y="451"/>
                      </a:lnTo>
                      <a:lnTo>
                        <a:pt x="1525" y="436"/>
                      </a:lnTo>
                      <a:lnTo>
                        <a:pt x="1268" y="406"/>
                      </a:lnTo>
                      <a:lnTo>
                        <a:pt x="1018" y="361"/>
                      </a:lnTo>
                      <a:lnTo>
                        <a:pt x="777" y="302"/>
                      </a:lnTo>
                      <a:lnTo>
                        <a:pt x="543" y="232"/>
                      </a:lnTo>
                      <a:lnTo>
                        <a:pt x="318" y="148"/>
                      </a:lnTo>
                      <a:lnTo>
                        <a:pt x="103" y="53"/>
                      </a:lnTo>
                      <a:lnTo>
                        <a:pt x="0" y="0"/>
                      </a:lnTo>
                      <a:lnTo>
                        <a:pt x="0" y="453"/>
                      </a:lnTo>
                      <a:lnTo>
                        <a:pt x="0" y="484"/>
                      </a:lnTo>
                      <a:lnTo>
                        <a:pt x="7" y="544"/>
                      </a:lnTo>
                      <a:lnTo>
                        <a:pt x="19" y="603"/>
                      </a:lnTo>
                      <a:lnTo>
                        <a:pt x="36" y="659"/>
                      </a:lnTo>
                      <a:lnTo>
                        <a:pt x="59" y="713"/>
                      </a:lnTo>
                      <a:lnTo>
                        <a:pt x="87" y="763"/>
                      </a:lnTo>
                      <a:lnTo>
                        <a:pt x="137" y="835"/>
                      </a:lnTo>
                      <a:lnTo>
                        <a:pt x="218" y="916"/>
                      </a:lnTo>
                      <a:lnTo>
                        <a:pt x="290" y="966"/>
                      </a:lnTo>
                      <a:lnTo>
                        <a:pt x="340" y="994"/>
                      </a:lnTo>
                      <a:lnTo>
                        <a:pt x="394" y="1017"/>
                      </a:lnTo>
                      <a:lnTo>
                        <a:pt x="450" y="1033"/>
                      </a:lnTo>
                      <a:lnTo>
                        <a:pt x="509" y="1045"/>
                      </a:lnTo>
                      <a:lnTo>
                        <a:pt x="569" y="1053"/>
                      </a:lnTo>
                      <a:lnTo>
                        <a:pt x="600" y="1053"/>
                      </a:lnTo>
                      <a:lnTo>
                        <a:pt x="3241" y="1053"/>
                      </a:lnTo>
                      <a:lnTo>
                        <a:pt x="3272" y="1053"/>
                      </a:lnTo>
                      <a:lnTo>
                        <a:pt x="3332" y="1045"/>
                      </a:lnTo>
                      <a:lnTo>
                        <a:pt x="3391" y="1033"/>
                      </a:lnTo>
                      <a:lnTo>
                        <a:pt x="3447" y="1017"/>
                      </a:lnTo>
                      <a:lnTo>
                        <a:pt x="3501" y="994"/>
                      </a:lnTo>
                      <a:lnTo>
                        <a:pt x="3552" y="966"/>
                      </a:lnTo>
                      <a:lnTo>
                        <a:pt x="3624" y="916"/>
                      </a:lnTo>
                      <a:lnTo>
                        <a:pt x="3704" y="835"/>
                      </a:lnTo>
                      <a:lnTo>
                        <a:pt x="3755" y="763"/>
                      </a:lnTo>
                      <a:lnTo>
                        <a:pt x="3782" y="713"/>
                      </a:lnTo>
                      <a:lnTo>
                        <a:pt x="3805" y="659"/>
                      </a:lnTo>
                      <a:lnTo>
                        <a:pt x="3822" y="603"/>
                      </a:lnTo>
                      <a:lnTo>
                        <a:pt x="3834" y="544"/>
                      </a:lnTo>
                      <a:lnTo>
                        <a:pt x="3841" y="484"/>
                      </a:lnTo>
                      <a:lnTo>
                        <a:pt x="3841" y="453"/>
                      </a:lnTo>
                      <a:lnTo>
                        <a:pt x="3841" y="0"/>
                      </a:lnTo>
                      <a:lnTo>
                        <a:pt x="3738" y="53"/>
                      </a:lnTo>
                      <a:lnTo>
                        <a:pt x="3523" y="148"/>
                      </a:lnTo>
                      <a:lnTo>
                        <a:pt x="3298" y="232"/>
                      </a:lnTo>
                      <a:lnTo>
                        <a:pt x="3064" y="302"/>
                      </a:lnTo>
                      <a:lnTo>
                        <a:pt x="2823" y="361"/>
                      </a:lnTo>
                      <a:lnTo>
                        <a:pt x="2574" y="406"/>
                      </a:lnTo>
                      <a:lnTo>
                        <a:pt x="2317" y="436"/>
                      </a:lnTo>
                      <a:lnTo>
                        <a:pt x="2054" y="451"/>
                      </a:lnTo>
                      <a:lnTo>
                        <a:pt x="1921" y="453"/>
                      </a:lnTo>
                      <a:close/>
                    </a:path>
                  </a:pathLst>
                </a:custGeom>
                <a:solidFill>
                  <a:srgbClr val="E5B8B7"/>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39" name="手繪多邊形 49">
                  <a:extLst>
                    <a:ext uri="{FF2B5EF4-FFF2-40B4-BE49-F238E27FC236}">
                      <a16:creationId xmlns:a16="http://schemas.microsoft.com/office/drawing/2014/main" id="{55C44AC4-BF49-474B-93B8-E380D98744E8}"/>
                    </a:ext>
                  </a:extLst>
                </p:cNvPr>
                <p:cNvSpPr/>
                <p:nvPr/>
              </p:nvSpPr>
              <p:spPr>
                <a:xfrm>
                  <a:off x="4320" y="3360"/>
                  <a:ext cx="360" cy="600"/>
                </a:xfrm>
                <a:custGeom>
                  <a:avLst/>
                  <a:gdLst/>
                  <a:ahLst/>
                  <a:cxnLst/>
                  <a:rect l="l" t="t" r="r" b="b"/>
                  <a:pathLst>
                    <a:path w="360" h="600" extrusionOk="0">
                      <a:moveTo>
                        <a:pt x="180" y="600"/>
                      </a:moveTo>
                      <a:lnTo>
                        <a:pt x="180" y="600"/>
                      </a:lnTo>
                      <a:lnTo>
                        <a:pt x="162" y="599"/>
                      </a:lnTo>
                      <a:lnTo>
                        <a:pt x="126" y="592"/>
                      </a:lnTo>
                      <a:lnTo>
                        <a:pt x="94" y="579"/>
                      </a:lnTo>
                      <a:lnTo>
                        <a:pt x="65" y="560"/>
                      </a:lnTo>
                      <a:lnTo>
                        <a:pt x="41" y="536"/>
                      </a:lnTo>
                      <a:lnTo>
                        <a:pt x="22" y="507"/>
                      </a:lnTo>
                      <a:lnTo>
                        <a:pt x="9" y="474"/>
                      </a:lnTo>
                      <a:lnTo>
                        <a:pt x="2" y="438"/>
                      </a:lnTo>
                      <a:lnTo>
                        <a:pt x="0" y="420"/>
                      </a:lnTo>
                      <a:lnTo>
                        <a:pt x="0" y="180"/>
                      </a:lnTo>
                      <a:lnTo>
                        <a:pt x="2" y="162"/>
                      </a:lnTo>
                      <a:lnTo>
                        <a:pt x="9" y="126"/>
                      </a:lnTo>
                      <a:lnTo>
                        <a:pt x="22" y="94"/>
                      </a:lnTo>
                      <a:lnTo>
                        <a:pt x="41" y="65"/>
                      </a:lnTo>
                      <a:lnTo>
                        <a:pt x="65" y="41"/>
                      </a:lnTo>
                      <a:lnTo>
                        <a:pt x="94" y="22"/>
                      </a:lnTo>
                      <a:lnTo>
                        <a:pt x="126" y="9"/>
                      </a:lnTo>
                      <a:lnTo>
                        <a:pt x="162" y="2"/>
                      </a:lnTo>
                      <a:lnTo>
                        <a:pt x="180" y="0"/>
                      </a:lnTo>
                      <a:lnTo>
                        <a:pt x="180" y="0"/>
                      </a:lnTo>
                      <a:lnTo>
                        <a:pt x="198" y="2"/>
                      </a:lnTo>
                      <a:lnTo>
                        <a:pt x="234" y="9"/>
                      </a:lnTo>
                      <a:lnTo>
                        <a:pt x="267" y="22"/>
                      </a:lnTo>
                      <a:lnTo>
                        <a:pt x="296" y="41"/>
                      </a:lnTo>
                      <a:lnTo>
                        <a:pt x="320" y="65"/>
                      </a:lnTo>
                      <a:lnTo>
                        <a:pt x="339" y="94"/>
                      </a:lnTo>
                      <a:lnTo>
                        <a:pt x="352" y="126"/>
                      </a:lnTo>
                      <a:lnTo>
                        <a:pt x="359" y="162"/>
                      </a:lnTo>
                      <a:lnTo>
                        <a:pt x="360" y="180"/>
                      </a:lnTo>
                      <a:lnTo>
                        <a:pt x="360" y="420"/>
                      </a:lnTo>
                      <a:lnTo>
                        <a:pt x="359" y="438"/>
                      </a:lnTo>
                      <a:lnTo>
                        <a:pt x="352" y="474"/>
                      </a:lnTo>
                      <a:lnTo>
                        <a:pt x="339" y="507"/>
                      </a:lnTo>
                      <a:lnTo>
                        <a:pt x="320" y="536"/>
                      </a:lnTo>
                      <a:lnTo>
                        <a:pt x="296" y="560"/>
                      </a:lnTo>
                      <a:lnTo>
                        <a:pt x="267" y="579"/>
                      </a:lnTo>
                      <a:lnTo>
                        <a:pt x="234" y="592"/>
                      </a:lnTo>
                      <a:lnTo>
                        <a:pt x="198" y="599"/>
                      </a:lnTo>
                      <a:lnTo>
                        <a:pt x="180" y="600"/>
                      </a:lnTo>
                      <a:close/>
                    </a:path>
                  </a:pathLst>
                </a:custGeom>
                <a:solidFill>
                  <a:srgbClr val="7030A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0" name="手繪多邊形 50">
                  <a:extLst>
                    <a:ext uri="{FF2B5EF4-FFF2-40B4-BE49-F238E27FC236}">
                      <a16:creationId xmlns:a16="http://schemas.microsoft.com/office/drawing/2014/main" id="{2C2BAD8C-ABC0-486A-908A-778FC77DED8D}"/>
                    </a:ext>
                  </a:extLst>
                </p:cNvPr>
                <p:cNvSpPr/>
                <p:nvPr/>
              </p:nvSpPr>
              <p:spPr>
                <a:xfrm>
                  <a:off x="5881" y="3360"/>
                  <a:ext cx="360" cy="600"/>
                </a:xfrm>
                <a:custGeom>
                  <a:avLst/>
                  <a:gdLst/>
                  <a:ahLst/>
                  <a:cxnLst/>
                  <a:rect l="l" t="t" r="r" b="b"/>
                  <a:pathLst>
                    <a:path w="360" h="600" extrusionOk="0">
                      <a:moveTo>
                        <a:pt x="180" y="600"/>
                      </a:moveTo>
                      <a:lnTo>
                        <a:pt x="180" y="600"/>
                      </a:lnTo>
                      <a:lnTo>
                        <a:pt x="162" y="599"/>
                      </a:lnTo>
                      <a:lnTo>
                        <a:pt x="126" y="592"/>
                      </a:lnTo>
                      <a:lnTo>
                        <a:pt x="93" y="579"/>
                      </a:lnTo>
                      <a:lnTo>
                        <a:pt x="65" y="560"/>
                      </a:lnTo>
                      <a:lnTo>
                        <a:pt x="41" y="536"/>
                      </a:lnTo>
                      <a:lnTo>
                        <a:pt x="21" y="507"/>
                      </a:lnTo>
                      <a:lnTo>
                        <a:pt x="8" y="474"/>
                      </a:lnTo>
                      <a:lnTo>
                        <a:pt x="1" y="438"/>
                      </a:lnTo>
                      <a:lnTo>
                        <a:pt x="0" y="420"/>
                      </a:lnTo>
                      <a:lnTo>
                        <a:pt x="0" y="180"/>
                      </a:lnTo>
                      <a:lnTo>
                        <a:pt x="1" y="162"/>
                      </a:lnTo>
                      <a:lnTo>
                        <a:pt x="8" y="126"/>
                      </a:lnTo>
                      <a:lnTo>
                        <a:pt x="21" y="94"/>
                      </a:lnTo>
                      <a:lnTo>
                        <a:pt x="41" y="65"/>
                      </a:lnTo>
                      <a:lnTo>
                        <a:pt x="65" y="41"/>
                      </a:lnTo>
                      <a:lnTo>
                        <a:pt x="93" y="22"/>
                      </a:lnTo>
                      <a:lnTo>
                        <a:pt x="126" y="9"/>
                      </a:lnTo>
                      <a:lnTo>
                        <a:pt x="162" y="2"/>
                      </a:lnTo>
                      <a:lnTo>
                        <a:pt x="180" y="0"/>
                      </a:lnTo>
                      <a:lnTo>
                        <a:pt x="180" y="0"/>
                      </a:lnTo>
                      <a:lnTo>
                        <a:pt x="198" y="2"/>
                      </a:lnTo>
                      <a:lnTo>
                        <a:pt x="234" y="9"/>
                      </a:lnTo>
                      <a:lnTo>
                        <a:pt x="266" y="22"/>
                      </a:lnTo>
                      <a:lnTo>
                        <a:pt x="295" y="41"/>
                      </a:lnTo>
                      <a:lnTo>
                        <a:pt x="319" y="65"/>
                      </a:lnTo>
                      <a:lnTo>
                        <a:pt x="338" y="94"/>
                      </a:lnTo>
                      <a:lnTo>
                        <a:pt x="351" y="126"/>
                      </a:lnTo>
                      <a:lnTo>
                        <a:pt x="359" y="162"/>
                      </a:lnTo>
                      <a:lnTo>
                        <a:pt x="360" y="180"/>
                      </a:lnTo>
                      <a:lnTo>
                        <a:pt x="360" y="420"/>
                      </a:lnTo>
                      <a:lnTo>
                        <a:pt x="359" y="438"/>
                      </a:lnTo>
                      <a:lnTo>
                        <a:pt x="351" y="474"/>
                      </a:lnTo>
                      <a:lnTo>
                        <a:pt x="338" y="507"/>
                      </a:lnTo>
                      <a:lnTo>
                        <a:pt x="319" y="536"/>
                      </a:lnTo>
                      <a:lnTo>
                        <a:pt x="295" y="560"/>
                      </a:lnTo>
                      <a:lnTo>
                        <a:pt x="266" y="579"/>
                      </a:lnTo>
                      <a:lnTo>
                        <a:pt x="234" y="592"/>
                      </a:lnTo>
                      <a:lnTo>
                        <a:pt x="198" y="599"/>
                      </a:lnTo>
                      <a:lnTo>
                        <a:pt x="180" y="600"/>
                      </a:lnTo>
                      <a:close/>
                    </a:path>
                  </a:pathLst>
                </a:custGeom>
                <a:solidFill>
                  <a:srgbClr val="7030A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1" name="手繪多邊形 51">
                  <a:extLst>
                    <a:ext uri="{FF2B5EF4-FFF2-40B4-BE49-F238E27FC236}">
                      <a16:creationId xmlns:a16="http://schemas.microsoft.com/office/drawing/2014/main" id="{6ADB12CD-BD1C-4678-B86A-A325389AFC5A}"/>
                    </a:ext>
                  </a:extLst>
                </p:cNvPr>
                <p:cNvSpPr/>
                <p:nvPr/>
              </p:nvSpPr>
              <p:spPr>
                <a:xfrm>
                  <a:off x="3360" y="4108"/>
                  <a:ext cx="3841" cy="665"/>
                </a:xfrm>
                <a:custGeom>
                  <a:avLst/>
                  <a:gdLst/>
                  <a:ahLst/>
                  <a:cxnLst/>
                  <a:rect l="l" t="t" r="r" b="b"/>
                  <a:pathLst>
                    <a:path w="3841" h="665" extrusionOk="0">
                      <a:moveTo>
                        <a:pt x="1921" y="453"/>
                      </a:moveTo>
                      <a:lnTo>
                        <a:pt x="1787" y="451"/>
                      </a:lnTo>
                      <a:lnTo>
                        <a:pt x="1525" y="436"/>
                      </a:lnTo>
                      <a:lnTo>
                        <a:pt x="1268" y="406"/>
                      </a:lnTo>
                      <a:lnTo>
                        <a:pt x="1018" y="361"/>
                      </a:lnTo>
                      <a:lnTo>
                        <a:pt x="777" y="302"/>
                      </a:lnTo>
                      <a:lnTo>
                        <a:pt x="543" y="232"/>
                      </a:lnTo>
                      <a:lnTo>
                        <a:pt x="318" y="148"/>
                      </a:lnTo>
                      <a:lnTo>
                        <a:pt x="103" y="53"/>
                      </a:lnTo>
                      <a:lnTo>
                        <a:pt x="0" y="0"/>
                      </a:lnTo>
                      <a:lnTo>
                        <a:pt x="0" y="212"/>
                      </a:lnTo>
                      <a:lnTo>
                        <a:pt x="103" y="265"/>
                      </a:lnTo>
                      <a:lnTo>
                        <a:pt x="318" y="360"/>
                      </a:lnTo>
                      <a:lnTo>
                        <a:pt x="543" y="444"/>
                      </a:lnTo>
                      <a:lnTo>
                        <a:pt x="777" y="515"/>
                      </a:lnTo>
                      <a:lnTo>
                        <a:pt x="1018" y="574"/>
                      </a:lnTo>
                      <a:lnTo>
                        <a:pt x="1268" y="618"/>
                      </a:lnTo>
                      <a:lnTo>
                        <a:pt x="1525" y="648"/>
                      </a:lnTo>
                      <a:lnTo>
                        <a:pt x="1787" y="664"/>
                      </a:lnTo>
                      <a:lnTo>
                        <a:pt x="1921" y="665"/>
                      </a:lnTo>
                      <a:lnTo>
                        <a:pt x="2054" y="664"/>
                      </a:lnTo>
                      <a:lnTo>
                        <a:pt x="2317" y="648"/>
                      </a:lnTo>
                      <a:lnTo>
                        <a:pt x="2574" y="618"/>
                      </a:lnTo>
                      <a:lnTo>
                        <a:pt x="2823" y="574"/>
                      </a:lnTo>
                      <a:lnTo>
                        <a:pt x="3064" y="515"/>
                      </a:lnTo>
                      <a:lnTo>
                        <a:pt x="3298" y="444"/>
                      </a:lnTo>
                      <a:lnTo>
                        <a:pt x="3523" y="360"/>
                      </a:lnTo>
                      <a:lnTo>
                        <a:pt x="3738" y="265"/>
                      </a:lnTo>
                      <a:lnTo>
                        <a:pt x="3841" y="212"/>
                      </a:lnTo>
                      <a:lnTo>
                        <a:pt x="3841" y="0"/>
                      </a:lnTo>
                      <a:lnTo>
                        <a:pt x="3738" y="53"/>
                      </a:lnTo>
                      <a:lnTo>
                        <a:pt x="3523" y="148"/>
                      </a:lnTo>
                      <a:lnTo>
                        <a:pt x="3298" y="232"/>
                      </a:lnTo>
                      <a:lnTo>
                        <a:pt x="3064" y="302"/>
                      </a:lnTo>
                      <a:lnTo>
                        <a:pt x="2823" y="361"/>
                      </a:lnTo>
                      <a:lnTo>
                        <a:pt x="2574" y="406"/>
                      </a:lnTo>
                      <a:lnTo>
                        <a:pt x="2317" y="436"/>
                      </a:lnTo>
                      <a:lnTo>
                        <a:pt x="2054" y="451"/>
                      </a:lnTo>
                      <a:lnTo>
                        <a:pt x="1921" y="453"/>
                      </a:lnTo>
                      <a:close/>
                    </a:path>
                  </a:pathLst>
                </a:custGeom>
                <a:solidFill>
                  <a:srgbClr val="B2A1C7"/>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2" name="手繪多邊形 52">
                  <a:extLst>
                    <a:ext uri="{FF2B5EF4-FFF2-40B4-BE49-F238E27FC236}">
                      <a16:creationId xmlns:a16="http://schemas.microsoft.com/office/drawing/2014/main" id="{101BF32D-72AA-4C26-B95F-D7D6FCDF6938}"/>
                    </a:ext>
                  </a:extLst>
                </p:cNvPr>
                <p:cNvSpPr/>
                <p:nvPr/>
              </p:nvSpPr>
              <p:spPr>
                <a:xfrm>
                  <a:off x="4440" y="1800"/>
                  <a:ext cx="240" cy="720"/>
                </a:xfrm>
                <a:custGeom>
                  <a:avLst/>
                  <a:gdLst/>
                  <a:ahLst/>
                  <a:cxnLst/>
                  <a:rect l="l" t="t" r="r" b="b"/>
                  <a:pathLst>
                    <a:path w="240" h="720" extrusionOk="0">
                      <a:moveTo>
                        <a:pt x="120" y="720"/>
                      </a:moveTo>
                      <a:lnTo>
                        <a:pt x="120" y="720"/>
                      </a:lnTo>
                      <a:lnTo>
                        <a:pt x="96" y="719"/>
                      </a:lnTo>
                      <a:lnTo>
                        <a:pt x="53" y="700"/>
                      </a:lnTo>
                      <a:lnTo>
                        <a:pt x="21" y="667"/>
                      </a:lnTo>
                      <a:lnTo>
                        <a:pt x="2" y="624"/>
                      </a:lnTo>
                      <a:lnTo>
                        <a:pt x="0" y="600"/>
                      </a:lnTo>
                      <a:lnTo>
                        <a:pt x="0" y="120"/>
                      </a:lnTo>
                      <a:lnTo>
                        <a:pt x="2" y="96"/>
                      </a:lnTo>
                      <a:lnTo>
                        <a:pt x="21" y="53"/>
                      </a:lnTo>
                      <a:lnTo>
                        <a:pt x="53" y="20"/>
                      </a:lnTo>
                      <a:lnTo>
                        <a:pt x="96" y="1"/>
                      </a:lnTo>
                      <a:lnTo>
                        <a:pt x="120" y="0"/>
                      </a:lnTo>
                      <a:lnTo>
                        <a:pt x="120" y="0"/>
                      </a:lnTo>
                      <a:lnTo>
                        <a:pt x="144" y="1"/>
                      </a:lnTo>
                      <a:lnTo>
                        <a:pt x="188" y="20"/>
                      </a:lnTo>
                      <a:lnTo>
                        <a:pt x="220" y="53"/>
                      </a:lnTo>
                      <a:lnTo>
                        <a:pt x="239" y="96"/>
                      </a:lnTo>
                      <a:lnTo>
                        <a:pt x="240" y="120"/>
                      </a:lnTo>
                      <a:lnTo>
                        <a:pt x="240" y="600"/>
                      </a:lnTo>
                      <a:lnTo>
                        <a:pt x="239" y="624"/>
                      </a:lnTo>
                      <a:lnTo>
                        <a:pt x="220" y="667"/>
                      </a:lnTo>
                      <a:lnTo>
                        <a:pt x="188" y="700"/>
                      </a:lnTo>
                      <a:lnTo>
                        <a:pt x="144" y="719"/>
                      </a:lnTo>
                      <a:lnTo>
                        <a:pt x="120" y="72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3" name="手繪多邊形 53">
                  <a:extLst>
                    <a:ext uri="{FF2B5EF4-FFF2-40B4-BE49-F238E27FC236}">
                      <a16:creationId xmlns:a16="http://schemas.microsoft.com/office/drawing/2014/main" id="{9E21966B-AC57-419C-A364-FEEFEF1D57BB}"/>
                    </a:ext>
                  </a:extLst>
                </p:cNvPr>
                <p:cNvSpPr/>
                <p:nvPr/>
              </p:nvSpPr>
              <p:spPr>
                <a:xfrm>
                  <a:off x="4320" y="1560"/>
                  <a:ext cx="481" cy="480"/>
                </a:xfrm>
                <a:custGeom>
                  <a:avLst/>
                  <a:gdLst/>
                  <a:ahLst/>
                  <a:cxnLst/>
                  <a:rect l="l" t="t" r="r" b="b"/>
                  <a:pathLst>
                    <a:path w="481" h="480" extrusionOk="0">
                      <a:moveTo>
                        <a:pt x="481" y="240"/>
                      </a:moveTo>
                      <a:lnTo>
                        <a:pt x="479" y="265"/>
                      </a:lnTo>
                      <a:lnTo>
                        <a:pt x="470" y="312"/>
                      </a:lnTo>
                      <a:lnTo>
                        <a:pt x="452" y="354"/>
                      </a:lnTo>
                      <a:lnTo>
                        <a:pt x="427" y="392"/>
                      </a:lnTo>
                      <a:lnTo>
                        <a:pt x="393" y="426"/>
                      </a:lnTo>
                      <a:lnTo>
                        <a:pt x="354" y="451"/>
                      </a:lnTo>
                      <a:lnTo>
                        <a:pt x="312" y="469"/>
                      </a:lnTo>
                      <a:lnTo>
                        <a:pt x="266" y="479"/>
                      </a:lnTo>
                      <a:lnTo>
                        <a:pt x="240" y="480"/>
                      </a:lnTo>
                      <a:lnTo>
                        <a:pt x="215" y="479"/>
                      </a:lnTo>
                      <a:lnTo>
                        <a:pt x="168" y="469"/>
                      </a:lnTo>
                      <a:lnTo>
                        <a:pt x="126" y="451"/>
                      </a:lnTo>
                      <a:lnTo>
                        <a:pt x="88" y="426"/>
                      </a:lnTo>
                      <a:lnTo>
                        <a:pt x="54" y="392"/>
                      </a:lnTo>
                      <a:lnTo>
                        <a:pt x="29" y="354"/>
                      </a:lnTo>
                      <a:lnTo>
                        <a:pt x="11" y="312"/>
                      </a:lnTo>
                      <a:lnTo>
                        <a:pt x="2" y="265"/>
                      </a:lnTo>
                      <a:lnTo>
                        <a:pt x="0" y="240"/>
                      </a:lnTo>
                      <a:lnTo>
                        <a:pt x="2" y="215"/>
                      </a:lnTo>
                      <a:lnTo>
                        <a:pt x="11" y="168"/>
                      </a:lnTo>
                      <a:lnTo>
                        <a:pt x="29" y="126"/>
                      </a:lnTo>
                      <a:lnTo>
                        <a:pt x="54" y="88"/>
                      </a:lnTo>
                      <a:lnTo>
                        <a:pt x="88" y="54"/>
                      </a:lnTo>
                      <a:lnTo>
                        <a:pt x="126" y="29"/>
                      </a:lnTo>
                      <a:lnTo>
                        <a:pt x="168" y="11"/>
                      </a:lnTo>
                      <a:lnTo>
                        <a:pt x="215" y="1"/>
                      </a:lnTo>
                      <a:lnTo>
                        <a:pt x="240" y="0"/>
                      </a:lnTo>
                      <a:lnTo>
                        <a:pt x="266" y="1"/>
                      </a:lnTo>
                      <a:lnTo>
                        <a:pt x="312" y="11"/>
                      </a:lnTo>
                      <a:lnTo>
                        <a:pt x="354" y="29"/>
                      </a:lnTo>
                      <a:lnTo>
                        <a:pt x="393" y="54"/>
                      </a:lnTo>
                      <a:lnTo>
                        <a:pt x="427" y="88"/>
                      </a:lnTo>
                      <a:lnTo>
                        <a:pt x="452" y="126"/>
                      </a:lnTo>
                      <a:lnTo>
                        <a:pt x="470" y="168"/>
                      </a:lnTo>
                      <a:lnTo>
                        <a:pt x="479" y="215"/>
                      </a:lnTo>
                      <a:lnTo>
                        <a:pt x="481" y="240"/>
                      </a:lnTo>
                      <a:close/>
                    </a:path>
                  </a:pathLst>
                </a:custGeom>
                <a:solidFill>
                  <a:srgbClr val="FBE905"/>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4" name="手繪多邊形 54">
                  <a:extLst>
                    <a:ext uri="{FF2B5EF4-FFF2-40B4-BE49-F238E27FC236}">
                      <a16:creationId xmlns:a16="http://schemas.microsoft.com/office/drawing/2014/main" id="{78CCAAF4-6624-4B49-83EC-B15A15E545A6}"/>
                    </a:ext>
                  </a:extLst>
                </p:cNvPr>
                <p:cNvSpPr/>
                <p:nvPr/>
              </p:nvSpPr>
              <p:spPr>
                <a:xfrm>
                  <a:off x="4320" y="1560"/>
                  <a:ext cx="300" cy="480"/>
                </a:xfrm>
                <a:custGeom>
                  <a:avLst/>
                  <a:gdLst/>
                  <a:ahLst/>
                  <a:cxnLst/>
                  <a:rect l="l" t="t" r="r" b="b"/>
                  <a:pathLst>
                    <a:path w="300" h="480" extrusionOk="0">
                      <a:moveTo>
                        <a:pt x="120" y="240"/>
                      </a:moveTo>
                      <a:lnTo>
                        <a:pt x="120" y="220"/>
                      </a:lnTo>
                      <a:lnTo>
                        <a:pt x="128" y="179"/>
                      </a:lnTo>
                      <a:lnTo>
                        <a:pt x="141" y="142"/>
                      </a:lnTo>
                      <a:lnTo>
                        <a:pt x="160" y="108"/>
                      </a:lnTo>
                      <a:lnTo>
                        <a:pt x="184" y="78"/>
                      </a:lnTo>
                      <a:lnTo>
                        <a:pt x="213" y="52"/>
                      </a:lnTo>
                      <a:lnTo>
                        <a:pt x="245" y="30"/>
                      </a:lnTo>
                      <a:lnTo>
                        <a:pt x="281" y="14"/>
                      </a:lnTo>
                      <a:lnTo>
                        <a:pt x="300" y="8"/>
                      </a:lnTo>
                      <a:lnTo>
                        <a:pt x="272" y="1"/>
                      </a:lnTo>
                      <a:lnTo>
                        <a:pt x="240" y="0"/>
                      </a:lnTo>
                      <a:lnTo>
                        <a:pt x="215" y="1"/>
                      </a:lnTo>
                      <a:lnTo>
                        <a:pt x="168" y="11"/>
                      </a:lnTo>
                      <a:lnTo>
                        <a:pt x="126" y="29"/>
                      </a:lnTo>
                      <a:lnTo>
                        <a:pt x="88" y="54"/>
                      </a:lnTo>
                      <a:lnTo>
                        <a:pt x="54" y="88"/>
                      </a:lnTo>
                      <a:lnTo>
                        <a:pt x="29" y="126"/>
                      </a:lnTo>
                      <a:lnTo>
                        <a:pt x="11" y="168"/>
                      </a:lnTo>
                      <a:lnTo>
                        <a:pt x="2" y="215"/>
                      </a:lnTo>
                      <a:lnTo>
                        <a:pt x="0" y="240"/>
                      </a:lnTo>
                      <a:lnTo>
                        <a:pt x="2" y="265"/>
                      </a:lnTo>
                      <a:lnTo>
                        <a:pt x="11" y="312"/>
                      </a:lnTo>
                      <a:lnTo>
                        <a:pt x="29" y="354"/>
                      </a:lnTo>
                      <a:lnTo>
                        <a:pt x="54" y="392"/>
                      </a:lnTo>
                      <a:lnTo>
                        <a:pt x="88" y="426"/>
                      </a:lnTo>
                      <a:lnTo>
                        <a:pt x="126" y="451"/>
                      </a:lnTo>
                      <a:lnTo>
                        <a:pt x="168" y="469"/>
                      </a:lnTo>
                      <a:lnTo>
                        <a:pt x="215" y="479"/>
                      </a:lnTo>
                      <a:lnTo>
                        <a:pt x="240" y="480"/>
                      </a:lnTo>
                      <a:lnTo>
                        <a:pt x="272" y="479"/>
                      </a:lnTo>
                      <a:lnTo>
                        <a:pt x="300" y="472"/>
                      </a:lnTo>
                      <a:lnTo>
                        <a:pt x="281" y="466"/>
                      </a:lnTo>
                      <a:lnTo>
                        <a:pt x="245" y="450"/>
                      </a:lnTo>
                      <a:lnTo>
                        <a:pt x="213" y="428"/>
                      </a:lnTo>
                      <a:lnTo>
                        <a:pt x="184" y="402"/>
                      </a:lnTo>
                      <a:lnTo>
                        <a:pt x="160" y="372"/>
                      </a:lnTo>
                      <a:lnTo>
                        <a:pt x="141" y="338"/>
                      </a:lnTo>
                      <a:lnTo>
                        <a:pt x="128" y="301"/>
                      </a:lnTo>
                      <a:lnTo>
                        <a:pt x="120" y="260"/>
                      </a:lnTo>
                      <a:lnTo>
                        <a:pt x="120" y="24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5" name="手繪多邊形 55">
                  <a:extLst>
                    <a:ext uri="{FF2B5EF4-FFF2-40B4-BE49-F238E27FC236}">
                      <a16:creationId xmlns:a16="http://schemas.microsoft.com/office/drawing/2014/main" id="{DAC0E283-F7BC-43F9-80F2-F46A210D7806}"/>
                    </a:ext>
                  </a:extLst>
                </p:cNvPr>
                <p:cNvSpPr/>
                <p:nvPr/>
              </p:nvSpPr>
              <p:spPr>
                <a:xfrm>
                  <a:off x="5881" y="1800"/>
                  <a:ext cx="240" cy="720"/>
                </a:xfrm>
                <a:custGeom>
                  <a:avLst/>
                  <a:gdLst/>
                  <a:ahLst/>
                  <a:cxnLst/>
                  <a:rect l="l" t="t" r="r" b="b"/>
                  <a:pathLst>
                    <a:path w="240" h="720" extrusionOk="0">
                      <a:moveTo>
                        <a:pt x="120" y="720"/>
                      </a:moveTo>
                      <a:lnTo>
                        <a:pt x="120" y="720"/>
                      </a:lnTo>
                      <a:lnTo>
                        <a:pt x="96" y="719"/>
                      </a:lnTo>
                      <a:lnTo>
                        <a:pt x="53" y="700"/>
                      </a:lnTo>
                      <a:lnTo>
                        <a:pt x="20" y="667"/>
                      </a:lnTo>
                      <a:lnTo>
                        <a:pt x="1" y="624"/>
                      </a:lnTo>
                      <a:lnTo>
                        <a:pt x="0" y="600"/>
                      </a:lnTo>
                      <a:lnTo>
                        <a:pt x="0" y="120"/>
                      </a:lnTo>
                      <a:lnTo>
                        <a:pt x="1" y="96"/>
                      </a:lnTo>
                      <a:lnTo>
                        <a:pt x="20" y="53"/>
                      </a:lnTo>
                      <a:lnTo>
                        <a:pt x="53" y="20"/>
                      </a:lnTo>
                      <a:lnTo>
                        <a:pt x="96" y="1"/>
                      </a:lnTo>
                      <a:lnTo>
                        <a:pt x="120" y="0"/>
                      </a:lnTo>
                      <a:lnTo>
                        <a:pt x="120" y="0"/>
                      </a:lnTo>
                      <a:lnTo>
                        <a:pt x="144" y="1"/>
                      </a:lnTo>
                      <a:lnTo>
                        <a:pt x="187" y="20"/>
                      </a:lnTo>
                      <a:lnTo>
                        <a:pt x="219" y="53"/>
                      </a:lnTo>
                      <a:lnTo>
                        <a:pt x="239" y="96"/>
                      </a:lnTo>
                      <a:lnTo>
                        <a:pt x="240" y="120"/>
                      </a:lnTo>
                      <a:lnTo>
                        <a:pt x="240" y="600"/>
                      </a:lnTo>
                      <a:lnTo>
                        <a:pt x="239" y="624"/>
                      </a:lnTo>
                      <a:lnTo>
                        <a:pt x="219" y="667"/>
                      </a:lnTo>
                      <a:lnTo>
                        <a:pt x="187" y="700"/>
                      </a:lnTo>
                      <a:lnTo>
                        <a:pt x="144" y="719"/>
                      </a:lnTo>
                      <a:lnTo>
                        <a:pt x="120" y="72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6" name="手繪多邊形 56">
                  <a:extLst>
                    <a:ext uri="{FF2B5EF4-FFF2-40B4-BE49-F238E27FC236}">
                      <a16:creationId xmlns:a16="http://schemas.microsoft.com/office/drawing/2014/main" id="{59BC836B-C8B9-4328-B977-7891B1139FC7}"/>
                    </a:ext>
                  </a:extLst>
                </p:cNvPr>
                <p:cNvSpPr/>
                <p:nvPr/>
              </p:nvSpPr>
              <p:spPr>
                <a:xfrm>
                  <a:off x="5761" y="1560"/>
                  <a:ext cx="480" cy="480"/>
                </a:xfrm>
                <a:custGeom>
                  <a:avLst/>
                  <a:gdLst/>
                  <a:ahLst/>
                  <a:cxnLst/>
                  <a:rect l="l" t="t" r="r" b="b"/>
                  <a:pathLst>
                    <a:path w="480" h="480" extrusionOk="0">
                      <a:moveTo>
                        <a:pt x="480" y="240"/>
                      </a:moveTo>
                      <a:lnTo>
                        <a:pt x="479" y="265"/>
                      </a:lnTo>
                      <a:lnTo>
                        <a:pt x="469" y="312"/>
                      </a:lnTo>
                      <a:lnTo>
                        <a:pt x="451" y="354"/>
                      </a:lnTo>
                      <a:lnTo>
                        <a:pt x="426" y="392"/>
                      </a:lnTo>
                      <a:lnTo>
                        <a:pt x="392" y="426"/>
                      </a:lnTo>
                      <a:lnTo>
                        <a:pt x="354" y="451"/>
                      </a:lnTo>
                      <a:lnTo>
                        <a:pt x="312" y="469"/>
                      </a:lnTo>
                      <a:lnTo>
                        <a:pt x="265" y="479"/>
                      </a:lnTo>
                      <a:lnTo>
                        <a:pt x="240" y="480"/>
                      </a:lnTo>
                      <a:lnTo>
                        <a:pt x="215" y="479"/>
                      </a:lnTo>
                      <a:lnTo>
                        <a:pt x="168" y="469"/>
                      </a:lnTo>
                      <a:lnTo>
                        <a:pt x="126" y="451"/>
                      </a:lnTo>
                      <a:lnTo>
                        <a:pt x="87" y="426"/>
                      </a:lnTo>
                      <a:lnTo>
                        <a:pt x="54" y="392"/>
                      </a:lnTo>
                      <a:lnTo>
                        <a:pt x="28" y="354"/>
                      </a:lnTo>
                      <a:lnTo>
                        <a:pt x="10" y="312"/>
                      </a:lnTo>
                      <a:lnTo>
                        <a:pt x="1" y="265"/>
                      </a:lnTo>
                      <a:lnTo>
                        <a:pt x="0" y="240"/>
                      </a:lnTo>
                      <a:lnTo>
                        <a:pt x="1" y="215"/>
                      </a:lnTo>
                      <a:lnTo>
                        <a:pt x="10" y="168"/>
                      </a:lnTo>
                      <a:lnTo>
                        <a:pt x="28" y="126"/>
                      </a:lnTo>
                      <a:lnTo>
                        <a:pt x="54" y="88"/>
                      </a:lnTo>
                      <a:lnTo>
                        <a:pt x="87" y="54"/>
                      </a:lnTo>
                      <a:lnTo>
                        <a:pt x="126" y="29"/>
                      </a:lnTo>
                      <a:lnTo>
                        <a:pt x="168" y="11"/>
                      </a:lnTo>
                      <a:lnTo>
                        <a:pt x="215" y="1"/>
                      </a:lnTo>
                      <a:lnTo>
                        <a:pt x="240" y="0"/>
                      </a:lnTo>
                      <a:lnTo>
                        <a:pt x="265" y="1"/>
                      </a:lnTo>
                      <a:lnTo>
                        <a:pt x="312" y="11"/>
                      </a:lnTo>
                      <a:lnTo>
                        <a:pt x="354" y="29"/>
                      </a:lnTo>
                      <a:lnTo>
                        <a:pt x="392" y="54"/>
                      </a:lnTo>
                      <a:lnTo>
                        <a:pt x="426" y="88"/>
                      </a:lnTo>
                      <a:lnTo>
                        <a:pt x="451" y="126"/>
                      </a:lnTo>
                      <a:lnTo>
                        <a:pt x="469" y="168"/>
                      </a:lnTo>
                      <a:lnTo>
                        <a:pt x="479" y="215"/>
                      </a:lnTo>
                      <a:lnTo>
                        <a:pt x="480" y="240"/>
                      </a:lnTo>
                      <a:close/>
                    </a:path>
                  </a:pathLst>
                </a:custGeom>
                <a:solidFill>
                  <a:srgbClr val="FBE905"/>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7" name="手繪多邊形 57">
                  <a:extLst>
                    <a:ext uri="{FF2B5EF4-FFF2-40B4-BE49-F238E27FC236}">
                      <a16:creationId xmlns:a16="http://schemas.microsoft.com/office/drawing/2014/main" id="{298987A8-A1EB-494A-BE96-739F7218655D}"/>
                    </a:ext>
                  </a:extLst>
                </p:cNvPr>
                <p:cNvSpPr/>
                <p:nvPr/>
              </p:nvSpPr>
              <p:spPr>
                <a:xfrm>
                  <a:off x="5761" y="1560"/>
                  <a:ext cx="300" cy="480"/>
                </a:xfrm>
                <a:custGeom>
                  <a:avLst/>
                  <a:gdLst/>
                  <a:ahLst/>
                  <a:cxnLst/>
                  <a:rect l="l" t="t" r="r" b="b"/>
                  <a:pathLst>
                    <a:path w="300" h="480" extrusionOk="0">
                      <a:moveTo>
                        <a:pt x="120" y="240"/>
                      </a:moveTo>
                      <a:lnTo>
                        <a:pt x="120" y="220"/>
                      </a:lnTo>
                      <a:lnTo>
                        <a:pt x="127" y="179"/>
                      </a:lnTo>
                      <a:lnTo>
                        <a:pt x="140" y="142"/>
                      </a:lnTo>
                      <a:lnTo>
                        <a:pt x="159" y="108"/>
                      </a:lnTo>
                      <a:lnTo>
                        <a:pt x="183" y="78"/>
                      </a:lnTo>
                      <a:lnTo>
                        <a:pt x="212" y="52"/>
                      </a:lnTo>
                      <a:lnTo>
                        <a:pt x="245" y="30"/>
                      </a:lnTo>
                      <a:lnTo>
                        <a:pt x="281" y="14"/>
                      </a:lnTo>
                      <a:lnTo>
                        <a:pt x="300" y="8"/>
                      </a:lnTo>
                      <a:lnTo>
                        <a:pt x="271" y="1"/>
                      </a:lnTo>
                      <a:lnTo>
                        <a:pt x="240" y="0"/>
                      </a:lnTo>
                      <a:lnTo>
                        <a:pt x="215" y="1"/>
                      </a:lnTo>
                      <a:lnTo>
                        <a:pt x="168" y="11"/>
                      </a:lnTo>
                      <a:lnTo>
                        <a:pt x="126" y="29"/>
                      </a:lnTo>
                      <a:lnTo>
                        <a:pt x="87" y="54"/>
                      </a:lnTo>
                      <a:lnTo>
                        <a:pt x="54" y="88"/>
                      </a:lnTo>
                      <a:lnTo>
                        <a:pt x="28" y="126"/>
                      </a:lnTo>
                      <a:lnTo>
                        <a:pt x="10" y="168"/>
                      </a:lnTo>
                      <a:lnTo>
                        <a:pt x="1" y="215"/>
                      </a:lnTo>
                      <a:lnTo>
                        <a:pt x="0" y="240"/>
                      </a:lnTo>
                      <a:lnTo>
                        <a:pt x="1" y="265"/>
                      </a:lnTo>
                      <a:lnTo>
                        <a:pt x="10" y="312"/>
                      </a:lnTo>
                      <a:lnTo>
                        <a:pt x="28" y="354"/>
                      </a:lnTo>
                      <a:lnTo>
                        <a:pt x="54" y="392"/>
                      </a:lnTo>
                      <a:lnTo>
                        <a:pt x="87" y="426"/>
                      </a:lnTo>
                      <a:lnTo>
                        <a:pt x="126" y="451"/>
                      </a:lnTo>
                      <a:lnTo>
                        <a:pt x="168" y="469"/>
                      </a:lnTo>
                      <a:lnTo>
                        <a:pt x="215" y="479"/>
                      </a:lnTo>
                      <a:lnTo>
                        <a:pt x="240" y="480"/>
                      </a:lnTo>
                      <a:lnTo>
                        <a:pt x="271" y="479"/>
                      </a:lnTo>
                      <a:lnTo>
                        <a:pt x="300" y="472"/>
                      </a:lnTo>
                      <a:lnTo>
                        <a:pt x="281" y="466"/>
                      </a:lnTo>
                      <a:lnTo>
                        <a:pt x="245" y="450"/>
                      </a:lnTo>
                      <a:lnTo>
                        <a:pt x="212" y="428"/>
                      </a:lnTo>
                      <a:lnTo>
                        <a:pt x="183" y="402"/>
                      </a:lnTo>
                      <a:lnTo>
                        <a:pt x="159" y="372"/>
                      </a:lnTo>
                      <a:lnTo>
                        <a:pt x="140" y="338"/>
                      </a:lnTo>
                      <a:lnTo>
                        <a:pt x="127" y="301"/>
                      </a:lnTo>
                      <a:lnTo>
                        <a:pt x="120" y="260"/>
                      </a:lnTo>
                      <a:lnTo>
                        <a:pt x="120" y="24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8" name="手繪多邊形 58">
                  <a:extLst>
                    <a:ext uri="{FF2B5EF4-FFF2-40B4-BE49-F238E27FC236}">
                      <a16:creationId xmlns:a16="http://schemas.microsoft.com/office/drawing/2014/main" id="{01B189E2-4CBB-46A9-8DC1-EFB56F3EAEF0}"/>
                    </a:ext>
                  </a:extLst>
                </p:cNvPr>
                <p:cNvSpPr/>
                <p:nvPr/>
              </p:nvSpPr>
              <p:spPr>
                <a:xfrm>
                  <a:off x="4680" y="5521"/>
                  <a:ext cx="1201" cy="1200"/>
                </a:xfrm>
                <a:custGeom>
                  <a:avLst/>
                  <a:gdLst/>
                  <a:ahLst/>
                  <a:cxnLst/>
                  <a:rect l="l" t="t" r="r" b="b"/>
                  <a:pathLst>
                    <a:path w="1201" h="1200" extrusionOk="0">
                      <a:moveTo>
                        <a:pt x="1201" y="600"/>
                      </a:moveTo>
                      <a:lnTo>
                        <a:pt x="1201" y="631"/>
                      </a:lnTo>
                      <a:lnTo>
                        <a:pt x="1194" y="691"/>
                      </a:lnTo>
                      <a:lnTo>
                        <a:pt x="1182" y="750"/>
                      </a:lnTo>
                      <a:lnTo>
                        <a:pt x="1165" y="806"/>
                      </a:lnTo>
                      <a:lnTo>
                        <a:pt x="1142" y="860"/>
                      </a:lnTo>
                      <a:lnTo>
                        <a:pt x="1114" y="911"/>
                      </a:lnTo>
                      <a:lnTo>
                        <a:pt x="1064" y="983"/>
                      </a:lnTo>
                      <a:lnTo>
                        <a:pt x="983" y="1063"/>
                      </a:lnTo>
                      <a:lnTo>
                        <a:pt x="911" y="1113"/>
                      </a:lnTo>
                      <a:lnTo>
                        <a:pt x="861" y="1141"/>
                      </a:lnTo>
                      <a:lnTo>
                        <a:pt x="807" y="1164"/>
                      </a:lnTo>
                      <a:lnTo>
                        <a:pt x="751" y="1181"/>
                      </a:lnTo>
                      <a:lnTo>
                        <a:pt x="692" y="1193"/>
                      </a:lnTo>
                      <a:lnTo>
                        <a:pt x="632" y="1200"/>
                      </a:lnTo>
                      <a:lnTo>
                        <a:pt x="601" y="1200"/>
                      </a:lnTo>
                      <a:lnTo>
                        <a:pt x="569" y="1200"/>
                      </a:lnTo>
                      <a:lnTo>
                        <a:pt x="509" y="1193"/>
                      </a:lnTo>
                      <a:lnTo>
                        <a:pt x="451" y="1181"/>
                      </a:lnTo>
                      <a:lnTo>
                        <a:pt x="394" y="1164"/>
                      </a:lnTo>
                      <a:lnTo>
                        <a:pt x="340" y="1141"/>
                      </a:lnTo>
                      <a:lnTo>
                        <a:pt x="290" y="1113"/>
                      </a:lnTo>
                      <a:lnTo>
                        <a:pt x="218" y="1063"/>
                      </a:lnTo>
                      <a:lnTo>
                        <a:pt x="137" y="983"/>
                      </a:lnTo>
                      <a:lnTo>
                        <a:pt x="87" y="911"/>
                      </a:lnTo>
                      <a:lnTo>
                        <a:pt x="59" y="860"/>
                      </a:lnTo>
                      <a:lnTo>
                        <a:pt x="37" y="806"/>
                      </a:lnTo>
                      <a:lnTo>
                        <a:pt x="20" y="750"/>
                      </a:lnTo>
                      <a:lnTo>
                        <a:pt x="8" y="691"/>
                      </a:lnTo>
                      <a:lnTo>
                        <a:pt x="0" y="631"/>
                      </a:lnTo>
                      <a:lnTo>
                        <a:pt x="0" y="600"/>
                      </a:lnTo>
                      <a:lnTo>
                        <a:pt x="0" y="569"/>
                      </a:lnTo>
                      <a:lnTo>
                        <a:pt x="8" y="509"/>
                      </a:lnTo>
                      <a:lnTo>
                        <a:pt x="20" y="450"/>
                      </a:lnTo>
                      <a:lnTo>
                        <a:pt x="37" y="393"/>
                      </a:lnTo>
                      <a:lnTo>
                        <a:pt x="59" y="339"/>
                      </a:lnTo>
                      <a:lnTo>
                        <a:pt x="87" y="289"/>
                      </a:lnTo>
                      <a:lnTo>
                        <a:pt x="137" y="217"/>
                      </a:lnTo>
                      <a:lnTo>
                        <a:pt x="218" y="137"/>
                      </a:lnTo>
                      <a:lnTo>
                        <a:pt x="290" y="86"/>
                      </a:lnTo>
                      <a:lnTo>
                        <a:pt x="340" y="58"/>
                      </a:lnTo>
                      <a:lnTo>
                        <a:pt x="394" y="36"/>
                      </a:lnTo>
                      <a:lnTo>
                        <a:pt x="451" y="19"/>
                      </a:lnTo>
                      <a:lnTo>
                        <a:pt x="509" y="7"/>
                      </a:lnTo>
                      <a:lnTo>
                        <a:pt x="569" y="0"/>
                      </a:lnTo>
                      <a:lnTo>
                        <a:pt x="601" y="0"/>
                      </a:lnTo>
                      <a:lnTo>
                        <a:pt x="632" y="0"/>
                      </a:lnTo>
                      <a:lnTo>
                        <a:pt x="692" y="7"/>
                      </a:lnTo>
                      <a:lnTo>
                        <a:pt x="751" y="19"/>
                      </a:lnTo>
                      <a:lnTo>
                        <a:pt x="807" y="36"/>
                      </a:lnTo>
                      <a:lnTo>
                        <a:pt x="861" y="58"/>
                      </a:lnTo>
                      <a:lnTo>
                        <a:pt x="911" y="86"/>
                      </a:lnTo>
                      <a:lnTo>
                        <a:pt x="983" y="137"/>
                      </a:lnTo>
                      <a:lnTo>
                        <a:pt x="1064" y="217"/>
                      </a:lnTo>
                      <a:lnTo>
                        <a:pt x="1114" y="289"/>
                      </a:lnTo>
                      <a:lnTo>
                        <a:pt x="1142" y="339"/>
                      </a:lnTo>
                      <a:lnTo>
                        <a:pt x="1165" y="393"/>
                      </a:lnTo>
                      <a:lnTo>
                        <a:pt x="1182" y="450"/>
                      </a:lnTo>
                      <a:lnTo>
                        <a:pt x="1194" y="509"/>
                      </a:lnTo>
                      <a:lnTo>
                        <a:pt x="1201" y="569"/>
                      </a:lnTo>
                      <a:lnTo>
                        <a:pt x="1201" y="600"/>
                      </a:lnTo>
                      <a:close/>
                    </a:path>
                  </a:pathLst>
                </a:custGeom>
                <a:solidFill>
                  <a:srgbClr val="B2A1C7"/>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49" name="手繪多邊形 59">
                  <a:extLst>
                    <a:ext uri="{FF2B5EF4-FFF2-40B4-BE49-F238E27FC236}">
                      <a16:creationId xmlns:a16="http://schemas.microsoft.com/office/drawing/2014/main" id="{3832FFA4-AE8F-4A61-964B-D189D6F74D5F}"/>
                    </a:ext>
                  </a:extLst>
                </p:cNvPr>
                <p:cNvSpPr/>
                <p:nvPr/>
              </p:nvSpPr>
              <p:spPr>
                <a:xfrm>
                  <a:off x="4921" y="5761"/>
                  <a:ext cx="720" cy="720"/>
                </a:xfrm>
                <a:custGeom>
                  <a:avLst/>
                  <a:gdLst/>
                  <a:ahLst/>
                  <a:cxnLst/>
                  <a:rect l="l" t="t" r="r" b="b"/>
                  <a:pathLst>
                    <a:path w="720" h="720" extrusionOk="0">
                      <a:moveTo>
                        <a:pt x="720" y="360"/>
                      </a:moveTo>
                      <a:lnTo>
                        <a:pt x="718" y="397"/>
                      </a:lnTo>
                      <a:lnTo>
                        <a:pt x="704" y="467"/>
                      </a:lnTo>
                      <a:lnTo>
                        <a:pt x="676" y="531"/>
                      </a:lnTo>
                      <a:lnTo>
                        <a:pt x="638" y="589"/>
                      </a:lnTo>
                      <a:lnTo>
                        <a:pt x="589" y="638"/>
                      </a:lnTo>
                      <a:lnTo>
                        <a:pt x="531" y="677"/>
                      </a:lnTo>
                      <a:lnTo>
                        <a:pt x="466" y="704"/>
                      </a:lnTo>
                      <a:lnTo>
                        <a:pt x="397" y="719"/>
                      </a:lnTo>
                      <a:lnTo>
                        <a:pt x="360" y="720"/>
                      </a:lnTo>
                      <a:lnTo>
                        <a:pt x="322" y="719"/>
                      </a:lnTo>
                      <a:lnTo>
                        <a:pt x="253" y="704"/>
                      </a:lnTo>
                      <a:lnTo>
                        <a:pt x="188" y="677"/>
                      </a:lnTo>
                      <a:lnTo>
                        <a:pt x="130" y="638"/>
                      </a:lnTo>
                      <a:lnTo>
                        <a:pt x="81" y="589"/>
                      </a:lnTo>
                      <a:lnTo>
                        <a:pt x="43" y="531"/>
                      </a:lnTo>
                      <a:lnTo>
                        <a:pt x="15" y="467"/>
                      </a:lnTo>
                      <a:lnTo>
                        <a:pt x="1" y="397"/>
                      </a:lnTo>
                      <a:lnTo>
                        <a:pt x="0" y="360"/>
                      </a:lnTo>
                      <a:lnTo>
                        <a:pt x="1" y="323"/>
                      </a:lnTo>
                      <a:lnTo>
                        <a:pt x="15" y="253"/>
                      </a:lnTo>
                      <a:lnTo>
                        <a:pt x="43" y="188"/>
                      </a:lnTo>
                      <a:lnTo>
                        <a:pt x="81" y="131"/>
                      </a:lnTo>
                      <a:lnTo>
                        <a:pt x="130" y="81"/>
                      </a:lnTo>
                      <a:lnTo>
                        <a:pt x="188" y="43"/>
                      </a:lnTo>
                      <a:lnTo>
                        <a:pt x="253" y="15"/>
                      </a:lnTo>
                      <a:lnTo>
                        <a:pt x="322" y="1"/>
                      </a:lnTo>
                      <a:lnTo>
                        <a:pt x="360" y="0"/>
                      </a:lnTo>
                      <a:lnTo>
                        <a:pt x="397" y="1"/>
                      </a:lnTo>
                      <a:lnTo>
                        <a:pt x="466" y="15"/>
                      </a:lnTo>
                      <a:lnTo>
                        <a:pt x="531" y="43"/>
                      </a:lnTo>
                      <a:lnTo>
                        <a:pt x="589" y="81"/>
                      </a:lnTo>
                      <a:lnTo>
                        <a:pt x="638" y="131"/>
                      </a:lnTo>
                      <a:lnTo>
                        <a:pt x="676" y="188"/>
                      </a:lnTo>
                      <a:lnTo>
                        <a:pt x="704" y="253"/>
                      </a:lnTo>
                      <a:lnTo>
                        <a:pt x="718" y="323"/>
                      </a:lnTo>
                      <a:lnTo>
                        <a:pt x="720" y="360"/>
                      </a:lnTo>
                      <a:close/>
                    </a:path>
                  </a:pathLst>
                </a:custGeom>
                <a:solidFill>
                  <a:srgbClr val="FFC855"/>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50" name="手繪多邊形 60">
                  <a:extLst>
                    <a:ext uri="{FF2B5EF4-FFF2-40B4-BE49-F238E27FC236}">
                      <a16:creationId xmlns:a16="http://schemas.microsoft.com/office/drawing/2014/main" id="{2B59BCB3-692C-4417-B0C6-4BAD95156EB4}"/>
                    </a:ext>
                  </a:extLst>
                </p:cNvPr>
                <p:cNvSpPr/>
                <p:nvPr/>
              </p:nvSpPr>
              <p:spPr>
                <a:xfrm>
                  <a:off x="4921" y="5761"/>
                  <a:ext cx="480" cy="720"/>
                </a:xfrm>
                <a:custGeom>
                  <a:avLst/>
                  <a:gdLst/>
                  <a:ahLst/>
                  <a:cxnLst/>
                  <a:rect l="l" t="t" r="r" b="b"/>
                  <a:pathLst>
                    <a:path w="480" h="720" extrusionOk="0">
                      <a:moveTo>
                        <a:pt x="240" y="360"/>
                      </a:moveTo>
                      <a:lnTo>
                        <a:pt x="241" y="331"/>
                      </a:lnTo>
                      <a:lnTo>
                        <a:pt x="249" y="275"/>
                      </a:lnTo>
                      <a:lnTo>
                        <a:pt x="267" y="222"/>
                      </a:lnTo>
                      <a:lnTo>
                        <a:pt x="292" y="173"/>
                      </a:lnTo>
                      <a:lnTo>
                        <a:pt x="324" y="129"/>
                      </a:lnTo>
                      <a:lnTo>
                        <a:pt x="362" y="91"/>
                      </a:lnTo>
                      <a:lnTo>
                        <a:pt x="405" y="57"/>
                      </a:lnTo>
                      <a:lnTo>
                        <a:pt x="453" y="32"/>
                      </a:lnTo>
                      <a:lnTo>
                        <a:pt x="480" y="21"/>
                      </a:lnTo>
                      <a:lnTo>
                        <a:pt x="451" y="12"/>
                      </a:lnTo>
                      <a:lnTo>
                        <a:pt x="391" y="1"/>
                      </a:lnTo>
                      <a:lnTo>
                        <a:pt x="360" y="0"/>
                      </a:lnTo>
                      <a:lnTo>
                        <a:pt x="322" y="1"/>
                      </a:lnTo>
                      <a:lnTo>
                        <a:pt x="253" y="15"/>
                      </a:lnTo>
                      <a:lnTo>
                        <a:pt x="188" y="43"/>
                      </a:lnTo>
                      <a:lnTo>
                        <a:pt x="130" y="81"/>
                      </a:lnTo>
                      <a:lnTo>
                        <a:pt x="81" y="131"/>
                      </a:lnTo>
                      <a:lnTo>
                        <a:pt x="43" y="188"/>
                      </a:lnTo>
                      <a:lnTo>
                        <a:pt x="15" y="253"/>
                      </a:lnTo>
                      <a:lnTo>
                        <a:pt x="1" y="323"/>
                      </a:lnTo>
                      <a:lnTo>
                        <a:pt x="0" y="360"/>
                      </a:lnTo>
                      <a:lnTo>
                        <a:pt x="1" y="397"/>
                      </a:lnTo>
                      <a:lnTo>
                        <a:pt x="15" y="467"/>
                      </a:lnTo>
                      <a:lnTo>
                        <a:pt x="43" y="531"/>
                      </a:lnTo>
                      <a:lnTo>
                        <a:pt x="81" y="589"/>
                      </a:lnTo>
                      <a:lnTo>
                        <a:pt x="130" y="638"/>
                      </a:lnTo>
                      <a:lnTo>
                        <a:pt x="188" y="677"/>
                      </a:lnTo>
                      <a:lnTo>
                        <a:pt x="253" y="704"/>
                      </a:lnTo>
                      <a:lnTo>
                        <a:pt x="322" y="719"/>
                      </a:lnTo>
                      <a:lnTo>
                        <a:pt x="360" y="720"/>
                      </a:lnTo>
                      <a:lnTo>
                        <a:pt x="391" y="719"/>
                      </a:lnTo>
                      <a:lnTo>
                        <a:pt x="451" y="708"/>
                      </a:lnTo>
                      <a:lnTo>
                        <a:pt x="480" y="698"/>
                      </a:lnTo>
                      <a:lnTo>
                        <a:pt x="453" y="687"/>
                      </a:lnTo>
                      <a:lnTo>
                        <a:pt x="405" y="662"/>
                      </a:lnTo>
                      <a:lnTo>
                        <a:pt x="362" y="629"/>
                      </a:lnTo>
                      <a:lnTo>
                        <a:pt x="324" y="590"/>
                      </a:lnTo>
                      <a:lnTo>
                        <a:pt x="292" y="547"/>
                      </a:lnTo>
                      <a:lnTo>
                        <a:pt x="267" y="498"/>
                      </a:lnTo>
                      <a:lnTo>
                        <a:pt x="249" y="445"/>
                      </a:lnTo>
                      <a:lnTo>
                        <a:pt x="241" y="389"/>
                      </a:lnTo>
                      <a:lnTo>
                        <a:pt x="240" y="360"/>
                      </a:lnTo>
                      <a:close/>
                    </a:path>
                  </a:pathLst>
                </a:custGeom>
                <a:solidFill>
                  <a:srgbClr val="FFB44B"/>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51" name="手繪多邊形 61">
                  <a:extLst>
                    <a:ext uri="{FF2B5EF4-FFF2-40B4-BE49-F238E27FC236}">
                      <a16:creationId xmlns:a16="http://schemas.microsoft.com/office/drawing/2014/main" id="{0973C2B8-10E9-44DA-955C-2B0C51FFE210}"/>
                    </a:ext>
                  </a:extLst>
                </p:cNvPr>
                <p:cNvSpPr/>
                <p:nvPr/>
              </p:nvSpPr>
              <p:spPr>
                <a:xfrm>
                  <a:off x="5281" y="5881"/>
                  <a:ext cx="240" cy="240"/>
                </a:xfrm>
                <a:custGeom>
                  <a:avLst/>
                  <a:gdLst/>
                  <a:ahLst/>
                  <a:cxnLst/>
                  <a:rect l="l" t="t" r="r" b="b"/>
                  <a:pathLst>
                    <a:path w="240" h="240" extrusionOk="0">
                      <a:moveTo>
                        <a:pt x="240" y="120"/>
                      </a:moveTo>
                      <a:lnTo>
                        <a:pt x="238" y="144"/>
                      </a:lnTo>
                      <a:lnTo>
                        <a:pt x="219" y="187"/>
                      </a:lnTo>
                      <a:lnTo>
                        <a:pt x="187" y="219"/>
                      </a:lnTo>
                      <a:lnTo>
                        <a:pt x="144" y="239"/>
                      </a:lnTo>
                      <a:lnTo>
                        <a:pt x="120" y="240"/>
                      </a:lnTo>
                      <a:lnTo>
                        <a:pt x="96" y="239"/>
                      </a:lnTo>
                      <a:lnTo>
                        <a:pt x="52" y="219"/>
                      </a:lnTo>
                      <a:lnTo>
                        <a:pt x="20" y="187"/>
                      </a:lnTo>
                      <a:lnTo>
                        <a:pt x="1" y="144"/>
                      </a:lnTo>
                      <a:lnTo>
                        <a:pt x="0" y="120"/>
                      </a:lnTo>
                      <a:lnTo>
                        <a:pt x="1" y="96"/>
                      </a:lnTo>
                      <a:lnTo>
                        <a:pt x="20" y="53"/>
                      </a:lnTo>
                      <a:lnTo>
                        <a:pt x="52" y="20"/>
                      </a:lnTo>
                      <a:lnTo>
                        <a:pt x="96" y="1"/>
                      </a:lnTo>
                      <a:lnTo>
                        <a:pt x="120" y="0"/>
                      </a:lnTo>
                      <a:lnTo>
                        <a:pt x="144" y="1"/>
                      </a:lnTo>
                      <a:lnTo>
                        <a:pt x="187" y="20"/>
                      </a:lnTo>
                      <a:lnTo>
                        <a:pt x="219" y="53"/>
                      </a:lnTo>
                      <a:lnTo>
                        <a:pt x="238" y="96"/>
                      </a:lnTo>
                      <a:lnTo>
                        <a:pt x="240" y="120"/>
                      </a:lnTo>
                      <a:close/>
                    </a:path>
                  </a:pathLst>
                </a:custGeom>
                <a:solidFill>
                  <a:srgbClr val="FFF0BE"/>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52" name="手繪多邊形 62">
                  <a:extLst>
                    <a:ext uri="{FF2B5EF4-FFF2-40B4-BE49-F238E27FC236}">
                      <a16:creationId xmlns:a16="http://schemas.microsoft.com/office/drawing/2014/main" id="{3B49F675-AA37-4FDA-AF05-D6B1A670F506}"/>
                    </a:ext>
                  </a:extLst>
                </p:cNvPr>
                <p:cNvSpPr/>
                <p:nvPr/>
              </p:nvSpPr>
              <p:spPr>
                <a:xfrm>
                  <a:off x="4680" y="5161"/>
                  <a:ext cx="1201" cy="240"/>
                </a:xfrm>
                <a:custGeom>
                  <a:avLst/>
                  <a:gdLst/>
                  <a:ahLst/>
                  <a:cxnLst/>
                  <a:rect l="l" t="t" r="r" b="b"/>
                  <a:pathLst>
                    <a:path w="1201" h="240" extrusionOk="0">
                      <a:moveTo>
                        <a:pt x="961" y="240"/>
                      </a:moveTo>
                      <a:lnTo>
                        <a:pt x="241" y="240"/>
                      </a:lnTo>
                      <a:lnTo>
                        <a:pt x="215" y="238"/>
                      </a:lnTo>
                      <a:lnTo>
                        <a:pt x="169" y="229"/>
                      </a:lnTo>
                      <a:lnTo>
                        <a:pt x="127" y="211"/>
                      </a:lnTo>
                      <a:lnTo>
                        <a:pt x="88" y="186"/>
                      </a:lnTo>
                      <a:lnTo>
                        <a:pt x="55" y="152"/>
                      </a:lnTo>
                      <a:lnTo>
                        <a:pt x="29" y="114"/>
                      </a:lnTo>
                      <a:lnTo>
                        <a:pt x="11" y="72"/>
                      </a:lnTo>
                      <a:lnTo>
                        <a:pt x="2" y="25"/>
                      </a:lnTo>
                      <a:lnTo>
                        <a:pt x="0" y="0"/>
                      </a:lnTo>
                      <a:lnTo>
                        <a:pt x="0" y="0"/>
                      </a:lnTo>
                      <a:lnTo>
                        <a:pt x="1201" y="0"/>
                      </a:lnTo>
                      <a:lnTo>
                        <a:pt x="1201" y="0"/>
                      </a:lnTo>
                      <a:lnTo>
                        <a:pt x="1200" y="25"/>
                      </a:lnTo>
                      <a:lnTo>
                        <a:pt x="1190" y="72"/>
                      </a:lnTo>
                      <a:lnTo>
                        <a:pt x="1172" y="114"/>
                      </a:lnTo>
                      <a:lnTo>
                        <a:pt x="1147" y="152"/>
                      </a:lnTo>
                      <a:lnTo>
                        <a:pt x="1113" y="186"/>
                      </a:lnTo>
                      <a:lnTo>
                        <a:pt x="1075" y="211"/>
                      </a:lnTo>
                      <a:lnTo>
                        <a:pt x="1033" y="229"/>
                      </a:lnTo>
                      <a:lnTo>
                        <a:pt x="986" y="238"/>
                      </a:lnTo>
                      <a:lnTo>
                        <a:pt x="961" y="24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53" name="手繪多邊形 63">
                  <a:extLst>
                    <a:ext uri="{FF2B5EF4-FFF2-40B4-BE49-F238E27FC236}">
                      <a16:creationId xmlns:a16="http://schemas.microsoft.com/office/drawing/2014/main" id="{25D78E8F-9710-46D0-AF05-269E157139D0}"/>
                    </a:ext>
                  </a:extLst>
                </p:cNvPr>
                <p:cNvSpPr/>
                <p:nvPr/>
              </p:nvSpPr>
              <p:spPr>
                <a:xfrm>
                  <a:off x="6121" y="5881"/>
                  <a:ext cx="240" cy="480"/>
                </a:xfrm>
                <a:custGeom>
                  <a:avLst/>
                  <a:gdLst/>
                  <a:ahLst/>
                  <a:cxnLst/>
                  <a:rect l="l" t="t" r="r" b="b"/>
                  <a:pathLst>
                    <a:path w="240" h="480" extrusionOk="0">
                      <a:moveTo>
                        <a:pt x="120" y="480"/>
                      </a:moveTo>
                      <a:lnTo>
                        <a:pt x="120" y="480"/>
                      </a:lnTo>
                      <a:lnTo>
                        <a:pt x="96" y="479"/>
                      </a:lnTo>
                      <a:lnTo>
                        <a:pt x="53" y="459"/>
                      </a:lnTo>
                      <a:lnTo>
                        <a:pt x="20" y="427"/>
                      </a:lnTo>
                      <a:lnTo>
                        <a:pt x="1" y="384"/>
                      </a:lnTo>
                      <a:lnTo>
                        <a:pt x="0" y="360"/>
                      </a:lnTo>
                      <a:lnTo>
                        <a:pt x="0" y="120"/>
                      </a:lnTo>
                      <a:lnTo>
                        <a:pt x="1" y="96"/>
                      </a:lnTo>
                      <a:lnTo>
                        <a:pt x="20" y="53"/>
                      </a:lnTo>
                      <a:lnTo>
                        <a:pt x="53" y="20"/>
                      </a:lnTo>
                      <a:lnTo>
                        <a:pt x="96" y="1"/>
                      </a:lnTo>
                      <a:lnTo>
                        <a:pt x="120" y="0"/>
                      </a:lnTo>
                      <a:lnTo>
                        <a:pt x="120" y="0"/>
                      </a:lnTo>
                      <a:lnTo>
                        <a:pt x="144" y="1"/>
                      </a:lnTo>
                      <a:lnTo>
                        <a:pt x="187" y="20"/>
                      </a:lnTo>
                      <a:lnTo>
                        <a:pt x="219" y="53"/>
                      </a:lnTo>
                      <a:lnTo>
                        <a:pt x="239" y="96"/>
                      </a:lnTo>
                      <a:lnTo>
                        <a:pt x="240" y="120"/>
                      </a:lnTo>
                      <a:lnTo>
                        <a:pt x="240" y="360"/>
                      </a:lnTo>
                      <a:lnTo>
                        <a:pt x="239" y="384"/>
                      </a:lnTo>
                      <a:lnTo>
                        <a:pt x="219" y="427"/>
                      </a:lnTo>
                      <a:lnTo>
                        <a:pt x="187" y="459"/>
                      </a:lnTo>
                      <a:lnTo>
                        <a:pt x="144" y="479"/>
                      </a:lnTo>
                      <a:lnTo>
                        <a:pt x="120" y="480"/>
                      </a:lnTo>
                      <a:close/>
                    </a:path>
                  </a:pathLst>
                </a:custGeom>
                <a:solidFill>
                  <a:srgbClr val="B2A1C7"/>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54" name="手繪多邊形 64">
                  <a:extLst>
                    <a:ext uri="{FF2B5EF4-FFF2-40B4-BE49-F238E27FC236}">
                      <a16:creationId xmlns:a16="http://schemas.microsoft.com/office/drawing/2014/main" id="{CAD88819-8556-463A-9893-4A6BDA130C13}"/>
                    </a:ext>
                  </a:extLst>
                </p:cNvPr>
                <p:cNvSpPr/>
                <p:nvPr/>
              </p:nvSpPr>
              <p:spPr>
                <a:xfrm>
                  <a:off x="6121" y="5881"/>
                  <a:ext cx="240" cy="240"/>
                </a:xfrm>
                <a:custGeom>
                  <a:avLst/>
                  <a:gdLst/>
                  <a:ahLst/>
                  <a:cxnLst/>
                  <a:rect l="l" t="t" r="r" b="b"/>
                  <a:pathLst>
                    <a:path w="240" h="240" extrusionOk="0">
                      <a:moveTo>
                        <a:pt x="120" y="240"/>
                      </a:moveTo>
                      <a:lnTo>
                        <a:pt x="120" y="240"/>
                      </a:lnTo>
                      <a:lnTo>
                        <a:pt x="96" y="239"/>
                      </a:lnTo>
                      <a:lnTo>
                        <a:pt x="53" y="219"/>
                      </a:lnTo>
                      <a:lnTo>
                        <a:pt x="20" y="187"/>
                      </a:lnTo>
                      <a:lnTo>
                        <a:pt x="1" y="144"/>
                      </a:lnTo>
                      <a:lnTo>
                        <a:pt x="0" y="120"/>
                      </a:lnTo>
                      <a:lnTo>
                        <a:pt x="0" y="120"/>
                      </a:lnTo>
                      <a:lnTo>
                        <a:pt x="1" y="96"/>
                      </a:lnTo>
                      <a:lnTo>
                        <a:pt x="20" y="53"/>
                      </a:lnTo>
                      <a:lnTo>
                        <a:pt x="53" y="20"/>
                      </a:lnTo>
                      <a:lnTo>
                        <a:pt x="96" y="1"/>
                      </a:lnTo>
                      <a:lnTo>
                        <a:pt x="120" y="0"/>
                      </a:lnTo>
                      <a:lnTo>
                        <a:pt x="120" y="0"/>
                      </a:lnTo>
                      <a:lnTo>
                        <a:pt x="144" y="1"/>
                      </a:lnTo>
                      <a:lnTo>
                        <a:pt x="187" y="20"/>
                      </a:lnTo>
                      <a:lnTo>
                        <a:pt x="219" y="53"/>
                      </a:lnTo>
                      <a:lnTo>
                        <a:pt x="239" y="96"/>
                      </a:lnTo>
                      <a:lnTo>
                        <a:pt x="240" y="120"/>
                      </a:lnTo>
                      <a:lnTo>
                        <a:pt x="240" y="120"/>
                      </a:lnTo>
                      <a:lnTo>
                        <a:pt x="239" y="144"/>
                      </a:lnTo>
                      <a:lnTo>
                        <a:pt x="219" y="187"/>
                      </a:lnTo>
                      <a:lnTo>
                        <a:pt x="187" y="219"/>
                      </a:lnTo>
                      <a:lnTo>
                        <a:pt x="144" y="239"/>
                      </a:lnTo>
                      <a:lnTo>
                        <a:pt x="120" y="240"/>
                      </a:lnTo>
                      <a:close/>
                    </a:path>
                  </a:pathLst>
                </a:custGeom>
                <a:solidFill>
                  <a:srgbClr val="00D2BE"/>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55" name="手繪多邊形 65">
                  <a:extLst>
                    <a:ext uri="{FF2B5EF4-FFF2-40B4-BE49-F238E27FC236}">
                      <a16:creationId xmlns:a16="http://schemas.microsoft.com/office/drawing/2014/main" id="{16B51B49-13ED-43CE-8305-DA32EE20B4F5}"/>
                    </a:ext>
                  </a:extLst>
                </p:cNvPr>
                <p:cNvSpPr/>
                <p:nvPr/>
              </p:nvSpPr>
              <p:spPr>
                <a:xfrm>
                  <a:off x="4200" y="5881"/>
                  <a:ext cx="240" cy="480"/>
                </a:xfrm>
                <a:custGeom>
                  <a:avLst/>
                  <a:gdLst/>
                  <a:ahLst/>
                  <a:cxnLst/>
                  <a:rect l="l" t="t" r="r" b="b"/>
                  <a:pathLst>
                    <a:path w="240" h="480" extrusionOk="0">
                      <a:moveTo>
                        <a:pt x="120" y="480"/>
                      </a:moveTo>
                      <a:lnTo>
                        <a:pt x="120" y="480"/>
                      </a:lnTo>
                      <a:lnTo>
                        <a:pt x="96" y="479"/>
                      </a:lnTo>
                      <a:lnTo>
                        <a:pt x="53" y="459"/>
                      </a:lnTo>
                      <a:lnTo>
                        <a:pt x="21" y="427"/>
                      </a:lnTo>
                      <a:lnTo>
                        <a:pt x="2" y="384"/>
                      </a:lnTo>
                      <a:lnTo>
                        <a:pt x="0" y="360"/>
                      </a:lnTo>
                      <a:lnTo>
                        <a:pt x="0" y="120"/>
                      </a:lnTo>
                      <a:lnTo>
                        <a:pt x="2" y="96"/>
                      </a:lnTo>
                      <a:lnTo>
                        <a:pt x="21" y="53"/>
                      </a:lnTo>
                      <a:lnTo>
                        <a:pt x="53" y="20"/>
                      </a:lnTo>
                      <a:lnTo>
                        <a:pt x="96" y="1"/>
                      </a:lnTo>
                      <a:lnTo>
                        <a:pt x="120" y="0"/>
                      </a:lnTo>
                      <a:lnTo>
                        <a:pt x="120" y="0"/>
                      </a:lnTo>
                      <a:lnTo>
                        <a:pt x="144" y="1"/>
                      </a:lnTo>
                      <a:lnTo>
                        <a:pt x="188" y="20"/>
                      </a:lnTo>
                      <a:lnTo>
                        <a:pt x="220" y="53"/>
                      </a:lnTo>
                      <a:lnTo>
                        <a:pt x="239" y="96"/>
                      </a:lnTo>
                      <a:lnTo>
                        <a:pt x="240" y="120"/>
                      </a:lnTo>
                      <a:lnTo>
                        <a:pt x="240" y="360"/>
                      </a:lnTo>
                      <a:lnTo>
                        <a:pt x="239" y="384"/>
                      </a:lnTo>
                      <a:lnTo>
                        <a:pt x="220" y="427"/>
                      </a:lnTo>
                      <a:lnTo>
                        <a:pt x="188" y="459"/>
                      </a:lnTo>
                      <a:lnTo>
                        <a:pt x="144" y="479"/>
                      </a:lnTo>
                      <a:lnTo>
                        <a:pt x="120" y="480"/>
                      </a:lnTo>
                      <a:close/>
                    </a:path>
                  </a:pathLst>
                </a:custGeom>
                <a:solidFill>
                  <a:srgbClr val="B2A1C7"/>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56" name="手繪多邊形 66">
                  <a:extLst>
                    <a:ext uri="{FF2B5EF4-FFF2-40B4-BE49-F238E27FC236}">
                      <a16:creationId xmlns:a16="http://schemas.microsoft.com/office/drawing/2014/main" id="{D35F3C4A-D822-4BE0-9775-E1ED4C7D1FF5}"/>
                    </a:ext>
                  </a:extLst>
                </p:cNvPr>
                <p:cNvSpPr/>
                <p:nvPr/>
              </p:nvSpPr>
              <p:spPr>
                <a:xfrm>
                  <a:off x="4200" y="5881"/>
                  <a:ext cx="240" cy="240"/>
                </a:xfrm>
                <a:custGeom>
                  <a:avLst/>
                  <a:gdLst/>
                  <a:ahLst/>
                  <a:cxnLst/>
                  <a:rect l="l" t="t" r="r" b="b"/>
                  <a:pathLst>
                    <a:path w="240" h="240" extrusionOk="0">
                      <a:moveTo>
                        <a:pt x="120" y="240"/>
                      </a:moveTo>
                      <a:lnTo>
                        <a:pt x="120" y="240"/>
                      </a:lnTo>
                      <a:lnTo>
                        <a:pt x="96" y="239"/>
                      </a:lnTo>
                      <a:lnTo>
                        <a:pt x="53" y="219"/>
                      </a:lnTo>
                      <a:lnTo>
                        <a:pt x="21" y="187"/>
                      </a:lnTo>
                      <a:lnTo>
                        <a:pt x="2" y="144"/>
                      </a:lnTo>
                      <a:lnTo>
                        <a:pt x="0" y="120"/>
                      </a:lnTo>
                      <a:lnTo>
                        <a:pt x="0" y="120"/>
                      </a:lnTo>
                      <a:lnTo>
                        <a:pt x="2" y="96"/>
                      </a:lnTo>
                      <a:lnTo>
                        <a:pt x="21" y="53"/>
                      </a:lnTo>
                      <a:lnTo>
                        <a:pt x="53" y="20"/>
                      </a:lnTo>
                      <a:lnTo>
                        <a:pt x="96" y="1"/>
                      </a:lnTo>
                      <a:lnTo>
                        <a:pt x="120" y="0"/>
                      </a:lnTo>
                      <a:lnTo>
                        <a:pt x="120" y="0"/>
                      </a:lnTo>
                      <a:lnTo>
                        <a:pt x="144" y="1"/>
                      </a:lnTo>
                      <a:lnTo>
                        <a:pt x="188" y="20"/>
                      </a:lnTo>
                      <a:lnTo>
                        <a:pt x="220" y="53"/>
                      </a:lnTo>
                      <a:lnTo>
                        <a:pt x="239" y="96"/>
                      </a:lnTo>
                      <a:lnTo>
                        <a:pt x="240" y="120"/>
                      </a:lnTo>
                      <a:lnTo>
                        <a:pt x="240" y="120"/>
                      </a:lnTo>
                      <a:lnTo>
                        <a:pt x="239" y="144"/>
                      </a:lnTo>
                      <a:lnTo>
                        <a:pt x="220" y="187"/>
                      </a:lnTo>
                      <a:lnTo>
                        <a:pt x="188" y="219"/>
                      </a:lnTo>
                      <a:lnTo>
                        <a:pt x="144" y="239"/>
                      </a:lnTo>
                      <a:lnTo>
                        <a:pt x="120" y="240"/>
                      </a:lnTo>
                      <a:close/>
                    </a:path>
                  </a:pathLst>
                </a:custGeom>
                <a:solidFill>
                  <a:srgbClr val="E1505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sp>
              <p:nvSpPr>
                <p:cNvPr id="57" name="手繪多邊形 67">
                  <a:extLst>
                    <a:ext uri="{FF2B5EF4-FFF2-40B4-BE49-F238E27FC236}">
                      <a16:creationId xmlns:a16="http://schemas.microsoft.com/office/drawing/2014/main" id="{A697CF73-57DF-42C2-8B38-66364903D054}"/>
                    </a:ext>
                  </a:extLst>
                </p:cNvPr>
                <p:cNvSpPr/>
                <p:nvPr/>
              </p:nvSpPr>
              <p:spPr>
                <a:xfrm>
                  <a:off x="3840" y="8041"/>
                  <a:ext cx="1201" cy="480"/>
                </a:xfrm>
                <a:custGeom>
                  <a:avLst/>
                  <a:gdLst/>
                  <a:ahLst/>
                  <a:cxnLst/>
                  <a:rect l="l" t="t" r="r" b="b"/>
                  <a:pathLst>
                    <a:path w="1201" h="480" extrusionOk="0">
                      <a:moveTo>
                        <a:pt x="120" y="480"/>
                      </a:moveTo>
                      <a:lnTo>
                        <a:pt x="1081" y="480"/>
                      </a:lnTo>
                      <a:lnTo>
                        <a:pt x="1105" y="479"/>
                      </a:lnTo>
                      <a:lnTo>
                        <a:pt x="1148" y="460"/>
                      </a:lnTo>
                      <a:lnTo>
                        <a:pt x="1180" y="427"/>
                      </a:lnTo>
                      <a:lnTo>
                        <a:pt x="1199" y="384"/>
                      </a:lnTo>
                      <a:lnTo>
                        <a:pt x="1201" y="360"/>
                      </a:lnTo>
                      <a:lnTo>
                        <a:pt x="1201" y="120"/>
                      </a:lnTo>
                      <a:lnTo>
                        <a:pt x="1199" y="96"/>
                      </a:lnTo>
                      <a:lnTo>
                        <a:pt x="1180" y="53"/>
                      </a:lnTo>
                      <a:lnTo>
                        <a:pt x="1148" y="21"/>
                      </a:lnTo>
                      <a:lnTo>
                        <a:pt x="1105" y="1"/>
                      </a:lnTo>
                      <a:lnTo>
                        <a:pt x="1081" y="0"/>
                      </a:lnTo>
                      <a:lnTo>
                        <a:pt x="798" y="0"/>
                      </a:lnTo>
                      <a:lnTo>
                        <a:pt x="760" y="1"/>
                      </a:lnTo>
                      <a:lnTo>
                        <a:pt x="683" y="13"/>
                      </a:lnTo>
                      <a:lnTo>
                        <a:pt x="646" y="25"/>
                      </a:lnTo>
                      <a:lnTo>
                        <a:pt x="82" y="213"/>
                      </a:lnTo>
                      <a:lnTo>
                        <a:pt x="64" y="220"/>
                      </a:lnTo>
                      <a:lnTo>
                        <a:pt x="35" y="243"/>
                      </a:lnTo>
                      <a:lnTo>
                        <a:pt x="14" y="273"/>
                      </a:lnTo>
                      <a:lnTo>
                        <a:pt x="2" y="307"/>
                      </a:lnTo>
                      <a:lnTo>
                        <a:pt x="0" y="327"/>
                      </a:lnTo>
                      <a:lnTo>
                        <a:pt x="0" y="360"/>
                      </a:lnTo>
                      <a:lnTo>
                        <a:pt x="2" y="384"/>
                      </a:lnTo>
                      <a:lnTo>
                        <a:pt x="21" y="427"/>
                      </a:lnTo>
                      <a:lnTo>
                        <a:pt x="53" y="460"/>
                      </a:lnTo>
                      <a:lnTo>
                        <a:pt x="96" y="479"/>
                      </a:lnTo>
                      <a:lnTo>
                        <a:pt x="120" y="480"/>
                      </a:lnTo>
                      <a:close/>
                    </a:path>
                  </a:pathLst>
                </a:custGeom>
                <a:solidFill>
                  <a:srgbClr val="FF7C80"/>
                </a:solidFill>
                <a:ln>
                  <a:noFill/>
                </a:ln>
              </p:spPr>
              <p:txBody>
                <a:bodyPr spcFirstLastPara="1" wrap="square" lIns="91425" tIns="91425" rIns="91425" bIns="91425" anchor="ctr" anchorCtr="0">
                  <a:noAutofit/>
                </a:bodyPr>
                <a:lstStyle/>
                <a:p>
                  <a:endParaRPr lang="zh-TW" altLang="en-US">
                    <a:latin typeface="Times New Roman" panose="02020603050405020304" pitchFamily="18" charset="0"/>
                    <a:cs typeface="Times New Roman" panose="02020603050405020304" pitchFamily="18" charset="0"/>
                  </a:endParaRPr>
                </a:p>
              </p:txBody>
            </p:sp>
          </p:grpSp>
        </p:grpSp>
        <p:sp>
          <p:nvSpPr>
            <p:cNvPr id="11" name="左右括弧 68">
              <a:extLst>
                <a:ext uri="{FF2B5EF4-FFF2-40B4-BE49-F238E27FC236}">
                  <a16:creationId xmlns:a16="http://schemas.microsoft.com/office/drawing/2014/main" id="{534C313E-CAED-4D34-9600-10A577DCE41E}"/>
                </a:ext>
              </a:extLst>
            </p:cNvPr>
            <p:cNvSpPr/>
            <p:nvPr/>
          </p:nvSpPr>
          <p:spPr>
            <a:xfrm rot="5400000">
              <a:off x="8074685" y="3019201"/>
              <a:ext cx="1975658" cy="1449651"/>
            </a:xfrm>
            <a:prstGeom prst="bracketPair">
              <a:avLst>
                <a:gd name="adj" fmla="val 31602"/>
              </a:avLst>
            </a:prstGeom>
            <a:ln w="76200">
              <a:solidFill>
                <a:schemeClr val="accent4">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400">
                <a:latin typeface="Times New Roman" panose="02020603050405020304" pitchFamily="18" charset="0"/>
                <a:cs typeface="Times New Roman" panose="02020603050405020304" pitchFamily="18" charset="0"/>
              </a:endParaRPr>
            </a:p>
          </p:txBody>
        </p:sp>
        <p:sp>
          <p:nvSpPr>
            <p:cNvPr id="12" name="文字方塊 11">
              <a:extLst>
                <a:ext uri="{FF2B5EF4-FFF2-40B4-BE49-F238E27FC236}">
                  <a16:creationId xmlns:a16="http://schemas.microsoft.com/office/drawing/2014/main" id="{74D5B051-D4F9-4410-81E1-ECA685A46965}"/>
                </a:ext>
              </a:extLst>
            </p:cNvPr>
            <p:cNvSpPr txBox="1"/>
            <p:nvPr/>
          </p:nvSpPr>
          <p:spPr>
            <a:xfrm>
              <a:off x="6737987" y="1838996"/>
              <a:ext cx="936476" cy="461665"/>
            </a:xfrm>
            <a:prstGeom prst="rect">
              <a:avLst/>
            </a:prstGeom>
            <a:noFill/>
          </p:spPr>
          <p:txBody>
            <a:bodyPr wrap="none" rtlCol="0">
              <a:spAutoFit/>
            </a:bodyPr>
            <a:lstStyle/>
            <a:p>
              <a:r>
                <a:rPr lang="en-US" altLang="zh-TW" sz="2400">
                  <a:latin typeface="Times New Roman" panose="02020603050405020304" pitchFamily="18" charset="0"/>
                  <a:cs typeface="Times New Roman" panose="02020603050405020304" pitchFamily="18" charset="0"/>
                </a:rPr>
                <a:t>Agent</a:t>
              </a:r>
              <a:endParaRPr lang="zh-TW" altLang="en-US" sz="2400">
                <a:latin typeface="Times New Roman" panose="02020603050405020304" pitchFamily="18" charset="0"/>
                <a:cs typeface="Times New Roman" panose="02020603050405020304" pitchFamily="18" charset="0"/>
              </a:endParaRPr>
            </a:p>
          </p:txBody>
        </p:sp>
        <p:sp>
          <p:nvSpPr>
            <p:cNvPr id="13" name="文字方塊 12">
              <a:extLst>
                <a:ext uri="{FF2B5EF4-FFF2-40B4-BE49-F238E27FC236}">
                  <a16:creationId xmlns:a16="http://schemas.microsoft.com/office/drawing/2014/main" id="{DDA8113A-02E0-4BF6-B75E-CFCB9A6DEFFD}"/>
                </a:ext>
              </a:extLst>
            </p:cNvPr>
            <p:cNvSpPr txBox="1"/>
            <p:nvPr/>
          </p:nvSpPr>
          <p:spPr>
            <a:xfrm>
              <a:off x="9936912" y="1874824"/>
              <a:ext cx="1789272" cy="461665"/>
            </a:xfrm>
            <a:prstGeom prst="rect">
              <a:avLst/>
            </a:prstGeom>
            <a:noFill/>
          </p:spPr>
          <p:txBody>
            <a:bodyPr wrap="none" rtlCol="0">
              <a:spAutoFit/>
            </a:bodyPr>
            <a:lstStyle/>
            <a:p>
              <a:r>
                <a:rPr lang="en-US" altLang="zh-TW" sz="2400">
                  <a:latin typeface="Times New Roman" panose="02020603050405020304" pitchFamily="18" charset="0"/>
                  <a:cs typeface="Times New Roman" panose="02020603050405020304" pitchFamily="18" charset="0"/>
                </a:rPr>
                <a:t>Environment</a:t>
              </a:r>
              <a:endParaRPr lang="zh-TW" altLang="en-US" sz="24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FB0577F8-CE56-4B20-9910-31B8FF2C56B6}"/>
                    </a:ext>
                  </a:extLst>
                </p:cNvPr>
                <p:cNvSpPr txBox="1"/>
                <p:nvPr/>
              </p:nvSpPr>
              <p:spPr>
                <a:xfrm>
                  <a:off x="7911509" y="4895600"/>
                  <a:ext cx="2722474" cy="379038"/>
                </a:xfrm>
                <a:prstGeom prst="rect">
                  <a:avLst/>
                </a:prstGeom>
                <a:noFill/>
              </p:spPr>
              <p:txBody>
                <a:bodyPr wrap="none" rtlCol="0">
                  <a:spAutoFit/>
                </a:bodyPr>
                <a:lstStyle/>
                <a:p>
                  <a:r>
                    <a:rPr lang="en-US" altLang="zh-TW" sz="1600">
                      <a:latin typeface="Times New Roman" panose="02020603050405020304" pitchFamily="18" charset="0"/>
                      <a:cs typeface="Times New Roman" panose="02020603050405020304" pitchFamily="18" charset="0"/>
                    </a:rPr>
                    <a:t>Get Reward </a:t>
                  </a:r>
                  <a14:m>
                    <m:oMath xmlns:m="http://schemas.openxmlformats.org/officeDocument/2006/math">
                      <m:r>
                        <a:rPr lang="en-US" altLang="zh-TW" sz="1600" b="0" i="1" smtClean="0">
                          <a:latin typeface="Cambria Math" panose="02040503050406030204" pitchFamily="18" charset="0"/>
                          <a:cs typeface="Times New Roman" panose="02020603050405020304" pitchFamily="18" charset="0"/>
                        </a:rPr>
                        <m:t>𝑅</m:t>
                      </m:r>
                    </m:oMath>
                  </a14:m>
                  <a:r>
                    <a:rPr lang="en-US" altLang="zh-TW" sz="1600">
                      <a:latin typeface="Times New Roman" panose="02020603050405020304" pitchFamily="18" charset="0"/>
                      <a:cs typeface="Times New Roman" panose="02020603050405020304" pitchFamily="18" charset="0"/>
                    </a:rPr>
                    <a:t>, new state </a:t>
                  </a:r>
                  <a14:m>
                    <m:oMath xmlns:m="http://schemas.openxmlformats.org/officeDocument/2006/math">
                      <m:r>
                        <a:rPr lang="en-US" altLang="zh-TW" sz="1600" i="1">
                          <a:latin typeface="Cambria Math" panose="02040503050406030204" pitchFamily="18" charset="0"/>
                          <a:cs typeface="Times New Roman" panose="02020603050405020304" pitchFamily="18" charset="0"/>
                        </a:rPr>
                        <m:t>𝑠</m:t>
                      </m:r>
                      <m:r>
                        <a:rPr lang="en-US" altLang="zh-TW" sz="1600" b="0" i="1" smtClean="0">
                          <a:latin typeface="Cambria Math" panose="02040503050406030204" pitchFamily="18" charset="0"/>
                          <a:cs typeface="Times New Roman" panose="02020603050405020304" pitchFamily="18" charset="0"/>
                        </a:rPr>
                        <m:t>′</m:t>
                      </m:r>
                    </m:oMath>
                  </a14:m>
                  <a:endParaRPr lang="zh-TW" altLang="en-US" sz="1600" b="1" i="1">
                    <a:latin typeface="Times New Roman" panose="02020603050405020304" pitchFamily="18" charset="0"/>
                    <a:cs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FB0577F8-CE56-4B20-9910-31B8FF2C56B6}"/>
                    </a:ext>
                  </a:extLst>
                </p:cNvPr>
                <p:cNvSpPr txBox="1">
                  <a:spLocks noRot="1" noChangeAspect="1" noMove="1" noResize="1" noEditPoints="1" noAdjustHandles="1" noChangeArrowheads="1" noChangeShapeType="1" noTextEdit="1"/>
                </p:cNvSpPr>
                <p:nvPr/>
              </p:nvSpPr>
              <p:spPr>
                <a:xfrm>
                  <a:off x="7911509" y="4895600"/>
                  <a:ext cx="2722474" cy="379038"/>
                </a:xfrm>
                <a:prstGeom prst="rect">
                  <a:avLst/>
                </a:prstGeom>
                <a:blipFill>
                  <a:blip r:embed="rId4"/>
                  <a:stretch>
                    <a:fillRect l="-1253" t="-3571" b="-2142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DF1B15FD-AC4D-4F53-927E-E8315B7F73D8}"/>
                    </a:ext>
                  </a:extLst>
                </p:cNvPr>
                <p:cNvSpPr txBox="1"/>
                <p:nvPr/>
              </p:nvSpPr>
              <p:spPr>
                <a:xfrm>
                  <a:off x="7780401" y="2327634"/>
                  <a:ext cx="2665044" cy="379038"/>
                </a:xfrm>
                <a:prstGeom prst="rect">
                  <a:avLst/>
                </a:prstGeom>
                <a:noFill/>
              </p:spPr>
              <p:txBody>
                <a:bodyPr wrap="none" rtlCol="0">
                  <a:spAutoFit/>
                </a:bodyPr>
                <a:lstStyle/>
                <a:p>
                  <a:r>
                    <a:rPr lang="en-US" altLang="zh-TW" sz="1600">
                      <a:latin typeface="Times New Roman" panose="02020603050405020304" pitchFamily="18" charset="0"/>
                      <a:cs typeface="Times New Roman" panose="02020603050405020304" pitchFamily="18" charset="0"/>
                    </a:rPr>
                    <a:t>From state </a:t>
                  </a:r>
                  <a14:m>
                    <m:oMath xmlns:m="http://schemas.openxmlformats.org/officeDocument/2006/math">
                      <m:r>
                        <a:rPr lang="en-US" altLang="zh-TW" sz="1600" i="1">
                          <a:latin typeface="Cambria Math" panose="02040503050406030204" pitchFamily="18" charset="0"/>
                          <a:cs typeface="Times New Roman" panose="02020603050405020304" pitchFamily="18" charset="0"/>
                        </a:rPr>
                        <m:t>𝑠</m:t>
                      </m:r>
                    </m:oMath>
                  </a14:m>
                  <a:r>
                    <a:rPr lang="en-US" altLang="zh-TW" sz="1600">
                      <a:latin typeface="Times New Roman" panose="02020603050405020304" pitchFamily="18" charset="0"/>
                      <a:cs typeface="Times New Roman" panose="02020603050405020304" pitchFamily="18" charset="0"/>
                    </a:rPr>
                    <a:t>, take action </a:t>
                  </a:r>
                  <a14:m>
                    <m:oMath xmlns:m="http://schemas.openxmlformats.org/officeDocument/2006/math">
                      <m:r>
                        <a:rPr lang="en-US" altLang="zh-TW" sz="1600" b="0" i="1" smtClean="0">
                          <a:latin typeface="Cambria Math" panose="02040503050406030204" pitchFamily="18" charset="0"/>
                          <a:cs typeface="Times New Roman" panose="02020603050405020304" pitchFamily="18" charset="0"/>
                        </a:rPr>
                        <m:t>𝑎</m:t>
                      </m:r>
                    </m:oMath>
                  </a14:m>
                  <a:endParaRPr lang="zh-TW" altLang="en-US" sz="1600" b="1" i="1">
                    <a:latin typeface="Times New Roman" panose="02020603050405020304" pitchFamily="18" charset="0"/>
                    <a:cs typeface="Times New Roman" panose="02020603050405020304" pitchFamily="18" charset="0"/>
                  </a:endParaRPr>
                </a:p>
              </p:txBody>
            </p:sp>
          </mc:Choice>
          <mc:Fallback xmlns="">
            <p:sp>
              <p:nvSpPr>
                <p:cNvPr id="15" name="文字方塊 14">
                  <a:extLst>
                    <a:ext uri="{FF2B5EF4-FFF2-40B4-BE49-F238E27FC236}">
                      <a16:creationId xmlns:a16="http://schemas.microsoft.com/office/drawing/2014/main" id="{DF1B15FD-AC4D-4F53-927E-E8315B7F73D8}"/>
                    </a:ext>
                  </a:extLst>
                </p:cNvPr>
                <p:cNvSpPr txBox="1">
                  <a:spLocks noRot="1" noChangeAspect="1" noMove="1" noResize="1" noEditPoints="1" noAdjustHandles="1" noChangeArrowheads="1" noChangeShapeType="1" noTextEdit="1"/>
                </p:cNvSpPr>
                <p:nvPr/>
              </p:nvSpPr>
              <p:spPr>
                <a:xfrm>
                  <a:off x="7780401" y="2327634"/>
                  <a:ext cx="2665044" cy="379038"/>
                </a:xfrm>
                <a:prstGeom prst="rect">
                  <a:avLst/>
                </a:prstGeom>
                <a:blipFill>
                  <a:blip r:embed="rId5"/>
                  <a:stretch>
                    <a:fillRect l="-1279" t="-5357" b="-21429"/>
                  </a:stretch>
                </a:blipFill>
              </p:spPr>
              <p:txBody>
                <a:bodyPr/>
                <a:lstStyle/>
                <a:p>
                  <a:r>
                    <a:rPr lang="zh-TW" altLang="en-US">
                      <a:noFill/>
                    </a:rPr>
                    <a:t> </a:t>
                  </a:r>
                </a:p>
              </p:txBody>
            </p:sp>
          </mc:Fallback>
        </mc:AlternateContent>
      </p:grpSp>
      <p:sp>
        <p:nvSpPr>
          <p:cNvPr id="66" name="文本框 11">
            <a:extLst>
              <a:ext uri="{FF2B5EF4-FFF2-40B4-BE49-F238E27FC236}">
                <a16:creationId xmlns:a16="http://schemas.microsoft.com/office/drawing/2014/main" id="{BAD6C870-2A9D-4EAF-A36F-DF4E39EE6067}"/>
              </a:ext>
            </a:extLst>
          </p:cNvPr>
          <p:cNvSpPr txBox="1"/>
          <p:nvPr/>
        </p:nvSpPr>
        <p:spPr>
          <a:xfrm>
            <a:off x="334691" y="1179974"/>
            <a:ext cx="11761046" cy="830997"/>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Ø"/>
            </a:pPr>
            <a:r>
              <a:rPr lang="en-US" sz="2400" dirty="0">
                <a:latin typeface="Arial"/>
                <a:ea typeface="等线"/>
                <a:cs typeface="Arial"/>
              </a:rPr>
              <a:t>The mathematic tool used to formulate the reinforcement learning is </a:t>
            </a:r>
            <a:r>
              <a:rPr lang="en-US" sz="2400" dirty="0">
                <a:latin typeface="Arial"/>
                <a:ea typeface="+mn-lt"/>
                <a:cs typeface="Arial"/>
              </a:rPr>
              <a:t>the </a:t>
            </a:r>
            <a:r>
              <a:rPr lang="en-US" sz="2400" b="1" dirty="0">
                <a:solidFill>
                  <a:srgbClr val="FF0000"/>
                </a:solidFill>
                <a:latin typeface="Arial"/>
                <a:ea typeface="+mn-lt"/>
                <a:cs typeface="Arial"/>
              </a:rPr>
              <a:t>Markov Decision Process (MDP)</a:t>
            </a:r>
          </a:p>
        </p:txBody>
      </p:sp>
    </p:spTree>
    <p:extLst>
      <p:ext uri="{BB962C8B-B14F-4D97-AF65-F5344CB8AC3E}">
        <p14:creationId xmlns:p14="http://schemas.microsoft.com/office/powerpoint/2010/main" val="15913722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CA0C9C7-FBDE-4893-951C-49D0A69EAD92}"/>
              </a:ext>
            </a:extLst>
          </p:cNvPr>
          <p:cNvSpPr>
            <a:spLocks noGrp="1"/>
          </p:cNvSpPr>
          <p:nvPr>
            <p:ph type="sldNum" sz="quarter" idx="12"/>
          </p:nvPr>
        </p:nvSpPr>
        <p:spPr/>
        <p:txBody>
          <a:bodyPr/>
          <a:lstStyle/>
          <a:p>
            <a:fld id="{4760F0FC-AD0F-4770-B8B3-8B319AEAE5E5}" type="slidenum">
              <a:rPr lang="zh-CN" altLang="en-US" smtClean="0"/>
              <a:pPr/>
              <a:t>71</a:t>
            </a:fld>
            <a:endParaRPr lang="zh-CN" altLang="en-US"/>
          </a:p>
        </p:txBody>
      </p:sp>
      <p:sp>
        <p:nvSpPr>
          <p:cNvPr id="4" name="文本框 3">
            <a:extLst>
              <a:ext uri="{FF2B5EF4-FFF2-40B4-BE49-F238E27FC236}">
                <a16:creationId xmlns:a16="http://schemas.microsoft.com/office/drawing/2014/main" id="{7C2A8679-9817-4B8F-B14E-00060A9EC3A8}"/>
              </a:ext>
            </a:extLst>
          </p:cNvPr>
          <p:cNvSpPr txBox="1"/>
          <p:nvPr/>
        </p:nvSpPr>
        <p:spPr>
          <a:xfrm>
            <a:off x="211873" y="144966"/>
            <a:ext cx="9115166" cy="646331"/>
          </a:xfrm>
          <a:prstGeom prst="rect">
            <a:avLst/>
          </a:prstGeom>
          <a:noFill/>
        </p:spPr>
        <p:txBody>
          <a:bodyPr wrap="square" rtlCol="0">
            <a:spAutoFit/>
          </a:bodyPr>
          <a:lstStyle/>
          <a:p>
            <a:r>
              <a:rPr lang="en-US" altLang="zh-TW" sz="3600" b="1">
                <a:solidFill>
                  <a:schemeClr val="bg1"/>
                </a:solidFill>
                <a:latin typeface="Times New Roman" panose="02020603050405020304" pitchFamily="18" charset="0"/>
                <a:cs typeface="Times New Roman" panose="02020603050405020304" pitchFamily="18" charset="0"/>
              </a:rPr>
              <a:t>Reinforcement Learning</a:t>
            </a:r>
            <a:endParaRPr lang="zh-CN" altLang="en-US" sz="3600" b="1">
              <a:solidFill>
                <a:schemeClr val="bg1"/>
              </a:solidFill>
              <a:latin typeface="Times New Roman" panose="02020603050405020304" pitchFamily="18" charset="0"/>
              <a:cs typeface="Times New Roman" panose="02020603050405020304" pitchFamily="18" charset="0"/>
            </a:endParaRPr>
          </a:p>
        </p:txBody>
      </p:sp>
      <p:pic>
        <p:nvPicPr>
          <p:cNvPr id="3" name="Picture 5" descr="A picture containing cup, indoor, table, sitting&#10;&#10;Description automatically generated">
            <a:extLst>
              <a:ext uri="{FF2B5EF4-FFF2-40B4-BE49-F238E27FC236}">
                <a16:creationId xmlns:a16="http://schemas.microsoft.com/office/drawing/2014/main" id="{5BE1B244-987C-41D7-A1DB-5C5FE6C5A265}"/>
              </a:ext>
            </a:extLst>
          </p:cNvPr>
          <p:cNvPicPr>
            <a:picLocks noChangeAspect="1"/>
          </p:cNvPicPr>
          <p:nvPr/>
        </p:nvPicPr>
        <p:blipFill>
          <a:blip r:embed="rId3"/>
          <a:stretch>
            <a:fillRect/>
          </a:stretch>
        </p:blipFill>
        <p:spPr>
          <a:xfrm>
            <a:off x="584059" y="1752210"/>
            <a:ext cx="4023072" cy="2692953"/>
          </a:xfrm>
          <a:prstGeom prst="rect">
            <a:avLst/>
          </a:prstGeom>
          <a:ln>
            <a:noFill/>
          </a:ln>
          <a:effectLst>
            <a:softEdge rad="112500"/>
          </a:effectLst>
        </p:spPr>
      </p:pic>
      <p:sp>
        <p:nvSpPr>
          <p:cNvPr id="8" name="TextBox 7">
            <a:extLst>
              <a:ext uri="{FF2B5EF4-FFF2-40B4-BE49-F238E27FC236}">
                <a16:creationId xmlns:a16="http://schemas.microsoft.com/office/drawing/2014/main" id="{652AF028-528B-4181-8571-16AC3286F827}"/>
              </a:ext>
            </a:extLst>
          </p:cNvPr>
          <p:cNvSpPr txBox="1"/>
          <p:nvPr/>
        </p:nvSpPr>
        <p:spPr>
          <a:xfrm>
            <a:off x="4607131" y="2843838"/>
            <a:ext cx="82859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latin typeface="Helvetica"/>
                <a:ea typeface="+mn-lt"/>
                <a:cs typeface="+mn-lt"/>
              </a:rPr>
              <a:t>Highest accumulated rewards</a:t>
            </a:r>
            <a:endParaRPr lang="en-US" sz="4000">
              <a:latin typeface="Helvetica"/>
              <a:ea typeface="+mn-lt"/>
              <a:cs typeface="+mn-lt"/>
            </a:endParaRPr>
          </a:p>
        </p:txBody>
      </p:sp>
      <p:sp>
        <p:nvSpPr>
          <p:cNvPr id="12" name="TextBox 11">
            <a:extLst>
              <a:ext uri="{FF2B5EF4-FFF2-40B4-BE49-F238E27FC236}">
                <a16:creationId xmlns:a16="http://schemas.microsoft.com/office/drawing/2014/main" id="{98ACF332-AFAB-416A-89F7-39CA71302FA0}"/>
              </a:ext>
            </a:extLst>
          </p:cNvPr>
          <p:cNvSpPr txBox="1"/>
          <p:nvPr/>
        </p:nvSpPr>
        <p:spPr>
          <a:xfrm>
            <a:off x="3804256" y="4141293"/>
            <a:ext cx="243449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latin typeface="Helvetica"/>
                <a:ea typeface="+mn-lt"/>
                <a:cs typeface="+mn-lt"/>
              </a:rPr>
              <a:t>unsplash.com</a:t>
            </a:r>
            <a:endParaRPr lang="en-US" sz="600">
              <a:ea typeface="等线"/>
            </a:endParaRPr>
          </a:p>
        </p:txBody>
      </p:sp>
      <p:sp>
        <p:nvSpPr>
          <p:cNvPr id="10" name="文本框 11">
            <a:extLst>
              <a:ext uri="{FF2B5EF4-FFF2-40B4-BE49-F238E27FC236}">
                <a16:creationId xmlns:a16="http://schemas.microsoft.com/office/drawing/2014/main" id="{E873B458-7CE5-4913-96CA-855AA694ECF6}"/>
              </a:ext>
            </a:extLst>
          </p:cNvPr>
          <p:cNvSpPr txBox="1"/>
          <p:nvPr/>
        </p:nvSpPr>
        <p:spPr>
          <a:xfrm>
            <a:off x="334691" y="1179974"/>
            <a:ext cx="11761046" cy="461665"/>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Ø"/>
            </a:pPr>
            <a:r>
              <a:rPr lang="en-US" sz="2400" b="1" dirty="0">
                <a:latin typeface="Arial"/>
                <a:ea typeface="等线"/>
                <a:cs typeface="Arial"/>
              </a:rPr>
              <a:t>Goal of Reinforcement Learning</a:t>
            </a:r>
            <a:endParaRPr lang="en-US" sz="2400" b="1" dirty="0">
              <a:latin typeface="Arial"/>
              <a:ea typeface="+mn-lt"/>
              <a:cs typeface="Arial"/>
            </a:endParaRPr>
          </a:p>
        </p:txBody>
      </p:sp>
      <mc:AlternateContent xmlns:mc="http://schemas.openxmlformats.org/markup-compatibility/2006" xmlns:a14="http://schemas.microsoft.com/office/drawing/2010/main">
        <mc:Choice Requires="a14">
          <p:sp>
            <p:nvSpPr>
              <p:cNvPr id="9" name="Content Placeholder 1">
                <a:extLst>
                  <a:ext uri="{FF2B5EF4-FFF2-40B4-BE49-F238E27FC236}">
                    <a16:creationId xmlns:a16="http://schemas.microsoft.com/office/drawing/2014/main" id="{33B6A226-4740-4F00-9C12-4E84ADB8D615}"/>
                  </a:ext>
                </a:extLst>
              </p:cNvPr>
              <p:cNvSpPr txBox="1">
                <a:spLocks/>
              </p:cNvSpPr>
              <p:nvPr/>
            </p:nvSpPr>
            <p:spPr>
              <a:xfrm>
                <a:off x="334691" y="4630656"/>
                <a:ext cx="11379200" cy="1947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b="1" dirty="0">
                    <a:latin typeface="Arial" panose="020B0604020202020204" pitchFamily="34" charset="0"/>
                    <a:cs typeface="Arial" panose="020B0604020202020204" pitchFamily="34" charset="0"/>
                  </a:rPr>
                  <a:t>Optimal policy</a:t>
                </a:r>
              </a:p>
              <a:p>
                <a:pPr lvl="1"/>
                <a:r>
                  <a:rPr lang="en-US" dirty="0">
                    <a:latin typeface="Arial" panose="020B0604020202020204" pitchFamily="34" charset="0"/>
                    <a:cs typeface="Arial" panose="020B0604020202020204" pitchFamily="34" charset="0"/>
                  </a:rPr>
                  <a:t>Policy </a:t>
                </a:r>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r>
                  <a:rPr lang="en-US" dirty="0">
                    <a:latin typeface="Arial" panose="020B0604020202020204" pitchFamily="34" charset="0"/>
                    <a:cs typeface="Arial" panose="020B0604020202020204" pitchFamily="34" charset="0"/>
                  </a:rPr>
                  <a:t>: a function from S to A that specifies which action to take in each state</a:t>
                </a:r>
              </a:p>
              <a:p>
                <a:pPr lvl="1"/>
                <a:r>
                  <a:rPr lang="en-US" dirty="0">
                    <a:latin typeface="Arial" panose="020B0604020202020204" pitchFamily="34" charset="0"/>
                    <a:cs typeface="Arial" panose="020B0604020202020204" pitchFamily="34" charset="0"/>
                  </a:rPr>
                  <a:t>Optimal policy </a:t>
                </a:r>
                <a14:m>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𝜋</m:t>
                        </m:r>
                      </m:e>
                      <m:sup>
                        <m:r>
                          <a:rPr lang="en-US" i="1" smtClean="0">
                            <a:latin typeface="Cambria Math" panose="02040503050406030204" pitchFamily="18" charset="0"/>
                          </a:rPr>
                          <m:t>∗</m:t>
                        </m:r>
                      </m:sup>
                    </m:sSup>
                  </m:oMath>
                </a14:m>
                <a:r>
                  <a:rPr lang="en-US" dirty="0">
                    <a:latin typeface="Arial" panose="020B0604020202020204" pitchFamily="34" charset="0"/>
                    <a:cs typeface="Arial" panose="020B0604020202020204" pitchFamily="34" charset="0"/>
                  </a:rPr>
                  <a:t>: a policy that maximizes the cumulated rewards  </a:t>
                </a:r>
                <a14:m>
                  <m:oMath xmlns:m="http://schemas.openxmlformats.org/officeDocument/2006/math">
                    <m:nary>
                      <m:naryPr>
                        <m:chr m:val="∑"/>
                        <m:ctrlPr>
                          <a:rPr lang="pt-BR" i="1" smtClean="0">
                            <a:latin typeface="Cambria Math" panose="02040503050406030204" pitchFamily="18" charset="0"/>
                          </a:rPr>
                        </m:ctrlPr>
                      </m:naryPr>
                      <m:sub>
                        <m:r>
                          <m:rPr>
                            <m:brk m:alnAt="23"/>
                          </m:rPr>
                          <a:rPr lang="en-US" i="1" smtClean="0">
                            <a:latin typeface="Cambria Math" panose="02040503050406030204" pitchFamily="18" charset="0"/>
                          </a:rPr>
                          <m:t>𝑡</m:t>
                        </m:r>
                        <m:r>
                          <a:rPr lang="en-US" i="1" smtClean="0">
                            <a:latin typeface="Cambria Math" panose="02040503050406030204" pitchFamily="18" charset="0"/>
                            <a:ea typeface="Cambria Math" panose="02040503050406030204" pitchFamily="18" charset="0"/>
                          </a:rPr>
                          <m:t>≥</m:t>
                        </m:r>
                        <m:r>
                          <a:rPr lang="pt-BR" i="1" smtClean="0">
                            <a:latin typeface="Cambria Math" panose="02040503050406030204" pitchFamily="18" charset="0"/>
                          </a:rPr>
                          <m:t>0</m:t>
                        </m:r>
                      </m:sub>
                      <m:sup/>
                      <m:e>
                        <m:sSup>
                          <m:sSupPr>
                            <m:ctrlPr>
                              <a:rPr lang="pt-BR" i="1" smtClean="0">
                                <a:latin typeface="Cambria Math" panose="02040503050406030204" pitchFamily="18" charset="0"/>
                              </a:rPr>
                            </m:ctrlPr>
                          </m:sSupPr>
                          <m:e>
                            <m:r>
                              <a:rPr lang="pt-BR" i="1" smtClean="0">
                                <a:latin typeface="Cambria Math" panose="02040503050406030204" pitchFamily="18" charset="0"/>
                                <a:ea typeface="Cambria Math" panose="02040503050406030204" pitchFamily="18" charset="0"/>
                              </a:rPr>
                              <m:t>𝛾</m:t>
                            </m:r>
                          </m:e>
                          <m:sup>
                            <m:r>
                              <a:rPr lang="en-US" i="1" smtClean="0">
                                <a:latin typeface="Cambria Math" panose="02040503050406030204" pitchFamily="18" charset="0"/>
                              </a:rPr>
                              <m:t>𝑡</m:t>
                            </m:r>
                          </m:sup>
                        </m:sSup>
                        <m:sSup>
                          <m:sSupPr>
                            <m:ctrlPr>
                              <a:rPr lang="pt-BR" i="1" smtClean="0">
                                <a:latin typeface="Cambria Math" panose="02040503050406030204" pitchFamily="18" charset="0"/>
                              </a:rPr>
                            </m:ctrlPr>
                          </m:sSupPr>
                          <m:e>
                            <m:sSub>
                              <m:sSubPr>
                                <m:ctrlPr>
                                  <a:rPr lang="pt-BR" i="1">
                                    <a:latin typeface="Cambria Math" panose="02040503050406030204" pitchFamily="18" charset="0"/>
                                  </a:rPr>
                                </m:ctrlPr>
                              </m:sSubPr>
                              <m:e>
                                <m:r>
                                  <a:rPr lang="en-US" i="1" smtClean="0">
                                    <a:latin typeface="Cambria Math" panose="02040503050406030204" pitchFamily="18" charset="0"/>
                                  </a:rPr>
                                  <m:t>𝑟</m:t>
                                </m:r>
                              </m:e>
                              <m:sub>
                                <m:r>
                                  <a:rPr lang="en-US" i="1" smtClean="0">
                                    <a:latin typeface="Cambria Math" panose="02040503050406030204" pitchFamily="18" charset="0"/>
                                  </a:rPr>
                                  <m:t>𝑡</m:t>
                                </m:r>
                              </m:sub>
                            </m:sSub>
                          </m:e>
                          <m:sup/>
                        </m:sSup>
                      </m:e>
                    </m:nary>
                  </m:oMath>
                </a14:m>
                <a:r>
                  <a:rPr lang="en-US" dirty="0">
                    <a:latin typeface="Arial" panose="020B0604020202020204" pitchFamily="34" charset="0"/>
                    <a:cs typeface="Arial" panose="020B0604020202020204" pitchFamily="34" charset="0"/>
                  </a:rPr>
                  <a:t>  </a:t>
                </a:r>
              </a:p>
              <a:p>
                <a:pPr lvl="2"/>
                <a14:m>
                  <m:oMath xmlns:m="http://schemas.openxmlformats.org/officeDocument/2006/math">
                    <m:sSup>
                      <m:sSupPr>
                        <m:ctrlPr>
                          <a:rPr lang="en-US" sz="2400" i="1">
                            <a:latin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𝜋</m:t>
                        </m:r>
                      </m:e>
                      <m:sup>
                        <m:r>
                          <a:rPr lang="en-US" sz="2400" i="1">
                            <a:latin typeface="Cambria Math" panose="02040503050406030204" pitchFamily="18" charset="0"/>
                          </a:rPr>
                          <m:t>∗</m:t>
                        </m:r>
                      </m:sup>
                    </m:sSup>
                    <m:r>
                      <a:rPr lang="en-US" sz="2400" i="1" smtClean="0">
                        <a:latin typeface="Cambria Math" panose="02040503050406030204" pitchFamily="18" charset="0"/>
                      </a:rPr>
                      <m:t>=</m:t>
                    </m:r>
                    <m:sSub>
                      <m:sSubPr>
                        <m:ctrlPr>
                          <a:rPr lang="en-US" sz="2400" i="1" smtClean="0">
                            <a:latin typeface="Cambria Math" panose="02040503050406030204" pitchFamily="18" charset="0"/>
                          </a:rPr>
                        </m:ctrlPr>
                      </m:sSubPr>
                      <m:e>
                        <m:r>
                          <a:rPr lang="en-US" sz="2400" i="1">
                            <a:latin typeface="Cambria Math" panose="02040503050406030204" pitchFamily="18" charset="0"/>
                          </a:rPr>
                          <m:t>𝑎𝑟𝑔𝑚𝑎𝑥</m:t>
                        </m:r>
                      </m:e>
                      <m:sub>
                        <m:r>
                          <a:rPr lang="en-US" sz="2400" i="1" smtClean="0">
                            <a:latin typeface="Cambria Math" panose="02040503050406030204" pitchFamily="18" charset="0"/>
                            <a:ea typeface="Cambria Math" panose="02040503050406030204" pitchFamily="18" charset="0"/>
                          </a:rPr>
                          <m:t>𝜋</m:t>
                        </m:r>
                      </m:sub>
                    </m:sSub>
                    <m:r>
                      <a:rPr lang="en-US" sz="2400" i="1" smtClean="0">
                        <a:latin typeface="Cambria Math" panose="02040503050406030204" pitchFamily="18" charset="0"/>
                      </a:rPr>
                      <m:t>𝐸</m:t>
                    </m:r>
                    <m:r>
                      <a:rPr lang="en-US" sz="2400" i="1" smtClean="0">
                        <a:latin typeface="Cambria Math" panose="02040503050406030204" pitchFamily="18" charset="0"/>
                      </a:rPr>
                      <m:t>[</m:t>
                    </m:r>
                    <m:nary>
                      <m:naryPr>
                        <m:chr m:val="∑"/>
                        <m:ctrlPr>
                          <a:rPr lang="pt-BR" sz="2400" i="1">
                            <a:latin typeface="Cambria Math" panose="02040503050406030204" pitchFamily="18" charset="0"/>
                          </a:rPr>
                        </m:ctrlPr>
                      </m:naryPr>
                      <m:sub>
                        <m:r>
                          <m:rPr>
                            <m:brk m:alnAt="23"/>
                          </m:rPr>
                          <a:rPr lang="en-US" sz="2400" i="1">
                            <a:latin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r>
                          <a:rPr lang="pt-BR" sz="2400" i="1">
                            <a:latin typeface="Cambria Math" panose="02040503050406030204" pitchFamily="18" charset="0"/>
                          </a:rPr>
                          <m:t>0</m:t>
                        </m:r>
                      </m:sub>
                      <m:sup/>
                      <m:e>
                        <m:sSup>
                          <m:sSupPr>
                            <m:ctrlPr>
                              <a:rPr lang="pt-BR" sz="2400" i="1">
                                <a:latin typeface="Cambria Math" panose="02040503050406030204" pitchFamily="18" charset="0"/>
                              </a:rPr>
                            </m:ctrlPr>
                          </m:sSupPr>
                          <m:e>
                            <m:r>
                              <a:rPr lang="pt-BR" sz="2400" i="1">
                                <a:latin typeface="Cambria Math" panose="02040503050406030204" pitchFamily="18" charset="0"/>
                                <a:ea typeface="Cambria Math" panose="02040503050406030204" pitchFamily="18" charset="0"/>
                              </a:rPr>
                              <m:t>𝛾</m:t>
                            </m:r>
                          </m:e>
                          <m:sup>
                            <m:r>
                              <a:rPr lang="en-US" sz="2400" i="1">
                                <a:latin typeface="Cambria Math" panose="02040503050406030204" pitchFamily="18" charset="0"/>
                              </a:rPr>
                              <m:t>𝑡</m:t>
                            </m:r>
                          </m:sup>
                        </m:sSup>
                        <m:sSub>
                          <m:sSubPr>
                            <m:ctrlPr>
                              <a:rPr lang="pt-BR" sz="2400" i="1">
                                <a:latin typeface="Cambria Math" panose="02040503050406030204" pitchFamily="18" charset="0"/>
                              </a:rPr>
                            </m:ctrlPr>
                          </m:sSubPr>
                          <m:e>
                            <m:r>
                              <a:rPr lang="en-US" sz="2400" i="1">
                                <a:latin typeface="Cambria Math" panose="02040503050406030204" pitchFamily="18" charset="0"/>
                              </a:rPr>
                              <m:t>𝑟</m:t>
                            </m:r>
                          </m:e>
                          <m:sub>
                            <m:r>
                              <a:rPr lang="en-US" sz="2400" i="1">
                                <a:latin typeface="Cambria Math" panose="02040503050406030204" pitchFamily="18" charset="0"/>
                              </a:rPr>
                              <m:t>𝑡</m:t>
                            </m:r>
                          </m:sub>
                        </m:sSub>
                        <m:r>
                          <a:rPr lang="en-US" sz="2400" i="1" smtClean="0">
                            <a:latin typeface="Cambria Math" panose="02040503050406030204" pitchFamily="18" charset="0"/>
                          </a:rPr>
                          <m:t>|</m:t>
                        </m:r>
                      </m:e>
                    </m:nary>
                  </m:oMath>
                </a14:m>
                <a:r>
                  <a:rPr lang="en-US" sz="24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𝜋</m:t>
                    </m:r>
                    <m:r>
                      <a:rPr lang="en-US" sz="2400" smtClean="0">
                        <a:latin typeface="Cambria Math" panose="02040503050406030204" pitchFamily="18" charset="0"/>
                        <a:ea typeface="Cambria Math" panose="02040503050406030204" pitchFamily="18" charset="0"/>
                      </a:rPr>
                      <m:t>]</m:t>
                    </m:r>
                  </m:oMath>
                </a14:m>
                <a:endParaRPr lang="en-US" dirty="0">
                  <a:latin typeface="Arial" panose="020B0604020202020204" pitchFamily="34" charset="0"/>
                  <a:cs typeface="Arial" panose="020B0604020202020204" pitchFamily="34" charset="0"/>
                </a:endParaRPr>
              </a:p>
              <a:p>
                <a:pPr lvl="2"/>
                <a:endParaRPr lang="en-US" sz="2400" dirty="0"/>
              </a:p>
            </p:txBody>
          </p:sp>
        </mc:Choice>
        <mc:Fallback xmlns="">
          <p:sp>
            <p:nvSpPr>
              <p:cNvPr id="9" name="Content Placeholder 1">
                <a:extLst>
                  <a:ext uri="{FF2B5EF4-FFF2-40B4-BE49-F238E27FC236}">
                    <a16:creationId xmlns:a16="http://schemas.microsoft.com/office/drawing/2014/main" id="{33B6A226-4740-4F00-9C12-4E84ADB8D615}"/>
                  </a:ext>
                </a:extLst>
              </p:cNvPr>
              <p:cNvSpPr txBox="1">
                <a:spLocks noRot="1" noChangeAspect="1" noMove="1" noResize="1" noEditPoints="1" noAdjustHandles="1" noChangeArrowheads="1" noChangeShapeType="1" noTextEdit="1"/>
              </p:cNvSpPr>
              <p:nvPr/>
            </p:nvSpPr>
            <p:spPr>
              <a:xfrm>
                <a:off x="334691" y="4630656"/>
                <a:ext cx="11379200" cy="1947793"/>
              </a:xfrm>
              <a:prstGeom prst="rect">
                <a:avLst/>
              </a:prstGeom>
              <a:blipFill>
                <a:blip r:embed="rId4"/>
                <a:stretch>
                  <a:fillRect l="-964" t="-5643" b="-313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981034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CA0C9C7-FBDE-4893-951C-49D0A69EAD92}"/>
              </a:ext>
            </a:extLst>
          </p:cNvPr>
          <p:cNvSpPr>
            <a:spLocks noGrp="1"/>
          </p:cNvSpPr>
          <p:nvPr>
            <p:ph type="sldNum" sz="quarter" idx="12"/>
          </p:nvPr>
        </p:nvSpPr>
        <p:spPr/>
        <p:txBody>
          <a:bodyPr/>
          <a:lstStyle/>
          <a:p>
            <a:fld id="{4760F0FC-AD0F-4770-B8B3-8B319AEAE5E5}" type="slidenum">
              <a:rPr lang="zh-CN" altLang="en-US" smtClean="0"/>
              <a:pPr/>
              <a:t>72</a:t>
            </a:fld>
            <a:endParaRPr lang="zh-CN" altLang="en-US"/>
          </a:p>
        </p:txBody>
      </p:sp>
      <p:sp>
        <p:nvSpPr>
          <p:cNvPr id="4" name="文本框 3">
            <a:extLst>
              <a:ext uri="{FF2B5EF4-FFF2-40B4-BE49-F238E27FC236}">
                <a16:creationId xmlns:a16="http://schemas.microsoft.com/office/drawing/2014/main" id="{7C2A8679-9817-4B8F-B14E-00060A9EC3A8}"/>
              </a:ext>
            </a:extLst>
          </p:cNvPr>
          <p:cNvSpPr txBox="1"/>
          <p:nvPr/>
        </p:nvSpPr>
        <p:spPr>
          <a:xfrm>
            <a:off x="211873" y="144966"/>
            <a:ext cx="9115166" cy="646331"/>
          </a:xfrm>
          <a:prstGeom prst="rect">
            <a:avLst/>
          </a:prstGeom>
          <a:noFill/>
        </p:spPr>
        <p:txBody>
          <a:bodyPr wrap="square" rtlCol="0">
            <a:spAutoFit/>
          </a:bodyPr>
          <a:lstStyle/>
          <a:p>
            <a:r>
              <a:rPr lang="en-US" altLang="zh-TW" sz="3600" b="1">
                <a:solidFill>
                  <a:schemeClr val="bg1"/>
                </a:solidFill>
                <a:latin typeface="Times New Roman" panose="02020603050405020304" pitchFamily="18" charset="0"/>
                <a:cs typeface="Times New Roman" panose="02020603050405020304" pitchFamily="18" charset="0"/>
              </a:rPr>
              <a:t>Reinforcement Learning</a:t>
            </a:r>
            <a:endParaRPr lang="zh-CN" altLang="en-US" sz="3600" b="1">
              <a:solidFill>
                <a:schemeClr val="bg1"/>
              </a:solidFill>
              <a:latin typeface="Times New Roman" panose="02020603050405020304" pitchFamily="18" charset="0"/>
              <a:cs typeface="Times New Roman" panose="02020603050405020304" pitchFamily="18" charset="0"/>
            </a:endParaRPr>
          </a:p>
        </p:txBody>
      </p:sp>
      <p:grpSp>
        <p:nvGrpSpPr>
          <p:cNvPr id="3" name="群組 2">
            <a:extLst>
              <a:ext uri="{FF2B5EF4-FFF2-40B4-BE49-F238E27FC236}">
                <a16:creationId xmlns:a16="http://schemas.microsoft.com/office/drawing/2014/main" id="{48837BED-1203-485F-A9D3-535FCBDA7349}"/>
              </a:ext>
            </a:extLst>
          </p:cNvPr>
          <p:cNvGrpSpPr/>
          <p:nvPr/>
        </p:nvGrpSpPr>
        <p:grpSpPr>
          <a:xfrm>
            <a:off x="406400" y="945409"/>
            <a:ext cx="11427828" cy="3987287"/>
            <a:chOff x="406400" y="945409"/>
            <a:chExt cx="11427828" cy="3987287"/>
          </a:xfrm>
        </p:grpSpPr>
        <p:grpSp>
          <p:nvGrpSpPr>
            <p:cNvPr id="8" name="Group 7"/>
            <p:cNvGrpSpPr/>
            <p:nvPr/>
          </p:nvGrpSpPr>
          <p:grpSpPr>
            <a:xfrm>
              <a:off x="406400" y="945409"/>
              <a:ext cx="11379200" cy="3913081"/>
              <a:chOff x="522136" y="2585585"/>
              <a:chExt cx="11379200" cy="2350111"/>
            </a:xfrm>
          </p:grpSpPr>
          <mc:AlternateContent xmlns:mc="http://schemas.openxmlformats.org/markup-compatibility/2006" xmlns:a14="http://schemas.microsoft.com/office/drawing/2010/main">
            <mc:Choice Requires="a14">
              <p:sp>
                <p:nvSpPr>
                  <p:cNvPr id="9" name="Content Placeholder 1"/>
                  <p:cNvSpPr txBox="1">
                    <a:spLocks/>
                  </p:cNvSpPr>
                  <p:nvPr/>
                </p:nvSpPr>
                <p:spPr>
                  <a:xfrm>
                    <a:off x="522136" y="2585585"/>
                    <a:ext cx="11379200" cy="2350111"/>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Ø"/>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Wingdings" panose="05000000000000000000" pitchFamily="2" charset="2"/>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400" b="1" i="1" u="sng" dirty="0">
                        <a:latin typeface="Arial" panose="020B0604020202020204" pitchFamily="34" charset="0"/>
                        <a:cs typeface="Arial" panose="020B0604020202020204" pitchFamily="34" charset="0"/>
                      </a:rPr>
                      <a:t>Standard Bellman operator </a:t>
                    </a:r>
                    <a:r>
                      <a:rPr lang="en-US" altLang="zh-TW" sz="2400" i="1" u="sng" dirty="0">
                        <a:latin typeface="Arial" panose="020B0604020202020204" pitchFamily="34" charset="0"/>
                        <a:cs typeface="Arial" panose="020B0604020202020204" pitchFamily="34" charset="0"/>
                      </a:rPr>
                      <a:t>for v</a:t>
                    </a:r>
                    <a:r>
                      <a:rPr lang="en-US" sz="2400" i="1" u="sng" dirty="0">
                        <a:latin typeface="Arial" panose="020B0604020202020204" pitchFamily="34" charset="0"/>
                        <a:cs typeface="Arial" panose="020B0604020202020204" pitchFamily="34" charset="0"/>
                      </a:rPr>
                      <a:t>alue function</a:t>
                    </a:r>
                  </a:p>
                  <a:p>
                    <a:pPr lvl="1"/>
                    <a:r>
                      <a:rPr lang="en-US" sz="2000" dirty="0">
                        <a:latin typeface="Arial" panose="020B0604020202020204" pitchFamily="34" charset="0"/>
                        <a:cs typeface="Arial" panose="020B0604020202020204" pitchFamily="34" charset="0"/>
                      </a:rPr>
                      <a:t>expected cumulated reward under certain </a:t>
                    </a:r>
                    <a:r>
                      <a:rPr lang="en-US" sz="2000" b="1" dirty="0">
                        <a:latin typeface="Arial" panose="020B0604020202020204" pitchFamily="34" charset="0"/>
                        <a:cs typeface="Arial" panose="020B0604020202020204" pitchFamily="34" charset="0"/>
                      </a:rPr>
                      <a:t>state</a:t>
                    </a:r>
                    <a:r>
                      <a:rPr lang="en-US" sz="2000" dirty="0">
                        <a:latin typeface="Arial" panose="020B0604020202020204" pitchFamily="34" charset="0"/>
                        <a:cs typeface="Arial" panose="020B0604020202020204" pitchFamily="34" charset="0"/>
                      </a:rPr>
                      <a:t> and following policy </a:t>
                    </a:r>
                    <a14:m>
                      <m:oMath xmlns:m="http://schemas.openxmlformats.org/officeDocument/2006/math">
                        <m:r>
                          <a:rPr lang="en-US" sz="2000" i="1">
                            <a:latin typeface="Cambria Math" panose="02040503050406030204" pitchFamily="18" charset="0"/>
                            <a:ea typeface="Cambria Math" panose="02040503050406030204" pitchFamily="18" charset="0"/>
                          </a:rPr>
                          <m:t>𝜋</m:t>
                        </m:r>
                      </m:oMath>
                    </a14:m>
                    <a:endParaRPr lang="en-US" sz="2000" dirty="0">
                      <a:latin typeface="Arial" panose="020B0604020202020204" pitchFamily="34" charset="0"/>
                      <a:cs typeface="Arial" panose="020B0604020202020204" pitchFamily="34" charset="0"/>
                    </a:endParaRPr>
                  </a:p>
                  <a:p>
                    <a:pPr lvl="1"/>
                    <a14:m>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𝑇</m:t>
                            </m:r>
                          </m:e>
                          <m:sup>
                            <m:r>
                              <a:rPr lang="en-US" sz="2400" i="1" smtClean="0">
                                <a:latin typeface="Cambria Math" panose="02040503050406030204" pitchFamily="18" charset="0"/>
                                <a:ea typeface="Cambria Math" panose="02040503050406030204" pitchFamily="18" charset="0"/>
                              </a:rPr>
                              <m:t>𝜋</m:t>
                            </m:r>
                          </m:sup>
                        </m:sSup>
                        <m:r>
                          <a:rPr lang="en-US" sz="2400" b="0" i="1" smtClean="0">
                            <a:latin typeface="Cambria Math" panose="02040503050406030204" pitchFamily="18" charset="0"/>
                            <a:ea typeface="Cambria Math" panose="02040503050406030204" pitchFamily="18" charset="0"/>
                          </a:rPr>
                          <m:t>𝑉</m:t>
                        </m:r>
                        <m:r>
                          <a:rPr lang="en-US" sz="2400" b="0" i="1" smtClean="0">
                            <a:latin typeface="Cambria Math" panose="02040503050406030204" pitchFamily="18" charset="0"/>
                            <a:ea typeface="Cambria Math" panose="02040503050406030204" pitchFamily="18" charset="0"/>
                          </a:rPr>
                          <m:t>]</m:t>
                        </m:r>
                        <m:d>
                          <m:dPr>
                            <m:ctrlPr>
                              <a:rPr lang="en-US" sz="2400" i="1" smtClean="0">
                                <a:latin typeface="Cambria Math" panose="02040503050406030204" pitchFamily="18" charset="0"/>
                              </a:rPr>
                            </m:ctrlPr>
                          </m:dPr>
                          <m:e>
                            <m:r>
                              <a:rPr lang="en-US" sz="2400" i="1" smtClean="0">
                                <a:latin typeface="Cambria Math" panose="02040503050406030204" pitchFamily="18" charset="0"/>
                              </a:rPr>
                              <m:t>𝑠</m:t>
                            </m:r>
                          </m:e>
                        </m:d>
                        <m:r>
                          <a:rPr lang="en-US" sz="2400" b="0" i="1" smtClean="0">
                            <a:latin typeface="Cambria Math" panose="02040503050406030204" pitchFamily="18" charset="0"/>
                          </a:rPr>
                          <m:t>:</m:t>
                        </m:r>
                        <m:r>
                          <a:rPr lang="en-US" sz="2400" i="1" smtClean="0">
                            <a:latin typeface="Cambria Math" panose="02040503050406030204" pitchFamily="18" charset="0"/>
                          </a:rPr>
                          <m:t>=</m:t>
                        </m:r>
                        <m:sSub>
                          <m:sSubPr>
                            <m:ctrlPr>
                              <a:rPr lang="pt-BR" sz="2400" i="1">
                                <a:latin typeface="Cambria Math" panose="02040503050406030204" pitchFamily="18" charset="0"/>
                              </a:rPr>
                            </m:ctrlPr>
                          </m:sSubPr>
                          <m:e>
                            <m:r>
                              <a:rPr lang="en-US" sz="2400" i="1" smtClean="0">
                                <a:latin typeface="Cambria Math" panose="02040503050406030204" pitchFamily="18" charset="0"/>
                              </a:rPr>
                              <m:t>𝐸</m:t>
                            </m:r>
                          </m:e>
                          <m:sub>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l-GR" sz="2400" i="1">
                                <a:latin typeface="Cambria Math" panose="02040503050406030204" pitchFamily="18" charset="0"/>
                              </a:rPr>
                              <m:t>𝜋</m:t>
                            </m:r>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r>
                              <a:rPr lang="en-US" sz="2400" b="0" i="1" smtClean="0">
                                <a:latin typeface="Cambria Math" panose="02040503050406030204" pitchFamily="18" charset="0"/>
                              </a:rPr>
                              <m:t>)</m:t>
                            </m:r>
                          </m:sub>
                        </m:sSub>
                        <m:d>
                          <m:dPr>
                            <m:begChr m:val="["/>
                            <m:endChr m:val="]"/>
                            <m:ctrlPr>
                              <a:rPr lang="en-US" sz="2400" i="1" smtClean="0">
                                <a:latin typeface="Cambria Math" panose="02040503050406030204" pitchFamily="18" charset="0"/>
                              </a:rPr>
                            </m:ctrlPr>
                          </m:dPr>
                          <m:e>
                            <m:nary>
                              <m:naryPr>
                                <m:chr m:val="∑"/>
                                <m:ctrlPr>
                                  <a:rPr lang="pt-BR" sz="2400" i="1">
                                    <a:latin typeface="Cambria Math" panose="02040503050406030204" pitchFamily="18" charset="0"/>
                                  </a:rPr>
                                </m:ctrlPr>
                              </m:naryPr>
                              <m:sub>
                                <m:r>
                                  <m:rPr>
                                    <m:brk m:alnAt="23"/>
                                  </m:rPr>
                                  <a:rPr lang="en-US" sz="2400" i="1">
                                    <a:latin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r>
                                  <a:rPr lang="pt-BR" sz="2400" i="1">
                                    <a:latin typeface="Cambria Math" panose="02040503050406030204" pitchFamily="18" charset="0"/>
                                  </a:rPr>
                                  <m:t>0</m:t>
                                </m:r>
                              </m:sub>
                              <m:sup/>
                              <m:e>
                                <m:sSup>
                                  <m:sSupPr>
                                    <m:ctrlPr>
                                      <a:rPr lang="pt-BR" sz="2400" i="1">
                                        <a:latin typeface="Cambria Math" panose="02040503050406030204" pitchFamily="18" charset="0"/>
                                      </a:rPr>
                                    </m:ctrlPr>
                                  </m:sSupPr>
                                  <m:e>
                                    <m:r>
                                      <a:rPr lang="pt-BR" sz="2400" i="1">
                                        <a:latin typeface="Cambria Math" panose="02040503050406030204" pitchFamily="18" charset="0"/>
                                        <a:ea typeface="Cambria Math" panose="02040503050406030204" pitchFamily="18" charset="0"/>
                                      </a:rPr>
                                      <m:t>𝛾</m:t>
                                    </m:r>
                                  </m:e>
                                  <m:sup>
                                    <m:r>
                                      <a:rPr lang="en-US" sz="2400" i="1">
                                        <a:latin typeface="Cambria Math" panose="02040503050406030204" pitchFamily="18" charset="0"/>
                                      </a:rPr>
                                      <m:t>𝑡</m:t>
                                    </m:r>
                                  </m:sup>
                                </m:sSup>
                                <m:sSub>
                                  <m:sSubPr>
                                    <m:ctrlPr>
                                      <a:rPr lang="pt-BR" sz="2400" i="1">
                                        <a:latin typeface="Cambria Math" panose="02040503050406030204" pitchFamily="18" charset="0"/>
                                      </a:rPr>
                                    </m:ctrlPr>
                                  </m:sSubPr>
                                  <m:e>
                                    <m:r>
                                      <a:rPr lang="en-US" sz="2400" i="1">
                                        <a:latin typeface="Cambria Math" panose="02040503050406030204" pitchFamily="18" charset="0"/>
                                      </a:rPr>
                                      <m:t>𝑟</m:t>
                                    </m:r>
                                  </m:e>
                                  <m:sub>
                                    <m:r>
                                      <a:rPr lang="en-US" sz="2400" i="1">
                                        <a:latin typeface="Cambria Math" panose="02040503050406030204" pitchFamily="18" charset="0"/>
                                      </a:rPr>
                                      <m:t>𝑡</m:t>
                                    </m:r>
                                  </m:sub>
                                </m:sSub>
                                <m:r>
                                  <a:rPr lang="en-US" sz="2400" i="1">
                                    <a:latin typeface="Cambria Math" panose="02040503050406030204" pitchFamily="18" charset="0"/>
                                  </a:rPr>
                                  <m:t>|</m:t>
                                </m:r>
                              </m:e>
                            </m:nary>
                            <m:sSub>
                              <m:sSubPr>
                                <m:ctrlPr>
                                  <a:rPr lang="pt-BR" sz="2400" i="1" smtClean="0">
                                    <a:latin typeface="Cambria Math" panose="02040503050406030204" pitchFamily="18" charset="0"/>
                                  </a:rPr>
                                </m:ctrlPr>
                              </m:sSubPr>
                              <m:e>
                                <m:r>
                                  <a:rPr lang="en-US" sz="2400" i="1" smtClean="0">
                                    <a:latin typeface="Cambria Math" panose="02040503050406030204" pitchFamily="18" charset="0"/>
                                  </a:rPr>
                                  <m:t>𝑠</m:t>
                                </m:r>
                              </m:e>
                              <m:sub>
                                <m:r>
                                  <a:rPr lang="en-US" sz="2400" i="1" smtClean="0">
                                    <a:latin typeface="Cambria Math" panose="02040503050406030204" pitchFamily="18" charset="0"/>
                                  </a:rPr>
                                  <m:t>0</m:t>
                                </m:r>
                              </m:sub>
                            </m:sSub>
                            <m:r>
                              <a:rPr lang="en-US" sz="2400" i="1" smtClean="0">
                                <a:latin typeface="Cambria Math" panose="02040503050406030204" pitchFamily="18" charset="0"/>
                              </a:rPr>
                              <m:t>=</m:t>
                            </m:r>
                            <m:r>
                              <a:rPr lang="en-US" sz="2400" i="1" smtClean="0">
                                <a:latin typeface="Cambria Math" panose="02040503050406030204" pitchFamily="18" charset="0"/>
                              </a:rPr>
                              <m:t>𝑠</m:t>
                            </m:r>
                            <m:r>
                              <a:rPr lang="en-US" sz="2400" i="1" smtClean="0">
                                <a:latin typeface="Cambria Math" panose="02040503050406030204" pitchFamily="18" charset="0"/>
                              </a:rPr>
                              <m:t>, </m:t>
                            </m:r>
                            <m:r>
                              <a:rPr lang="en-US" sz="2400" i="1">
                                <a:latin typeface="Cambria Math" panose="02040503050406030204" pitchFamily="18" charset="0"/>
                                <a:ea typeface="Cambria Math" panose="02040503050406030204" pitchFamily="18" charset="0"/>
                              </a:rPr>
                              <m:t>𝜋</m:t>
                            </m:r>
                          </m:e>
                        </m:d>
                      </m:oMath>
                    </a14:m>
                    <a:endParaRPr lang="en-US" sz="2400" i="1" dirty="0">
                      <a:latin typeface="Arial" panose="020B0604020202020204" pitchFamily="34" charset="0"/>
                      <a:ea typeface="Cambria Math" panose="02040503050406030204" pitchFamily="18" charset="0"/>
                      <a:cs typeface="Arial" panose="020B0604020202020204" pitchFamily="34" charset="0"/>
                    </a:endParaRPr>
                  </a:p>
                  <a:p>
                    <a:pPr marL="457200" lvl="1" indent="0">
                      <a:buNone/>
                    </a:pPr>
                    <a:r>
                      <a:rPr lang="pt-BR" sz="2400" dirty="0"/>
                      <a:t>                     </a:t>
                    </a:r>
                    <a14:m>
                      <m:oMath xmlns:m="http://schemas.openxmlformats.org/officeDocument/2006/math">
                        <m:sSub>
                          <m:sSubPr>
                            <m:ctrlPr>
                              <a:rPr lang="pt-BR" sz="2000" i="1" smtClean="0">
                                <a:latin typeface="Cambria Math" panose="02040503050406030204" pitchFamily="18" charset="0"/>
                              </a:rPr>
                            </m:ctrlPr>
                          </m:sSubPr>
                          <m:e>
                            <m:r>
                              <a:rPr lang="en-US" sz="2000" b="0" i="1" smtClean="0">
                                <a:latin typeface="Cambria Math" panose="02040503050406030204" pitchFamily="18" charset="0"/>
                              </a:rPr>
                              <m:t>= </m:t>
                            </m:r>
                            <m:r>
                              <a:rPr lang="en-US" sz="2000" i="1">
                                <a:latin typeface="Cambria Math" panose="02040503050406030204" pitchFamily="18" charset="0"/>
                              </a:rPr>
                              <m:t>𝐸</m:t>
                            </m:r>
                          </m:e>
                          <m:sub>
                            <m:r>
                              <a:rPr lang="en-US" sz="2000" i="1">
                                <a:latin typeface="Cambria Math" panose="02040503050406030204" pitchFamily="18" charset="0"/>
                              </a:rPr>
                              <m:t>𝑎</m:t>
                            </m:r>
                            <m:r>
                              <a:rPr lang="en-US" sz="2000" i="1">
                                <a:latin typeface="Cambria Math" panose="02040503050406030204" pitchFamily="18" charset="0"/>
                              </a:rPr>
                              <m:t>~</m:t>
                            </m:r>
                            <m:r>
                              <a:rPr lang="el-GR" sz="2000" i="1">
                                <a:latin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rPr>
                              <m:t>)</m:t>
                            </m:r>
                          </m:sub>
                        </m:sSub>
                        <m:r>
                          <a:rPr lang="en-US" sz="2000" i="1">
                            <a:latin typeface="Cambria Math" panose="02040503050406030204" pitchFamily="18" charset="0"/>
                          </a:rPr>
                          <m:t>[</m:t>
                        </m:r>
                        <m:r>
                          <a:rPr lang="en-US" sz="2000" b="0" i="1" smtClean="0">
                            <a:latin typeface="Cambria Math" panose="02040503050406030204" pitchFamily="18" charset="0"/>
                          </a:rPr>
                          <m:t>𝑟</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r>
                              <a:rPr lang="en-US" sz="2000" b="0" i="1" smtClean="0">
                                <a:latin typeface="Cambria Math" panose="02040503050406030204" pitchFamily="18" charset="0"/>
                              </a:rPr>
                              <m:t>,</m:t>
                            </m:r>
                            <m:r>
                              <a:rPr lang="en-US" sz="2000" b="0" i="1" smtClean="0">
                                <a:latin typeface="Cambria Math" panose="02040503050406030204" pitchFamily="18" charset="0"/>
                              </a:rPr>
                              <m:t>𝑎</m:t>
                            </m:r>
                          </m:e>
                        </m:d>
                        <m:r>
                          <a:rPr lang="en-US" sz="2000" b="0" i="1" smtClean="0">
                            <a:latin typeface="Cambria Math" panose="02040503050406030204" pitchFamily="18" charset="0"/>
                          </a:rPr>
                          <m:t>+</m:t>
                        </m:r>
                        <m:r>
                          <a:rPr lang="pt-BR" sz="2000" i="1">
                            <a:latin typeface="Cambria Math" panose="02040503050406030204" pitchFamily="18" charset="0"/>
                            <a:ea typeface="Cambria Math" panose="02040503050406030204" pitchFamily="18" charset="0"/>
                          </a:rPr>
                          <m:t>𝛾</m:t>
                        </m:r>
                        <m:sSub>
                          <m:sSubPr>
                            <m:ctrlPr>
                              <a:rPr lang="pt-BR"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rPr>
                              <m:t>𝐸</m:t>
                            </m:r>
                          </m:e>
                          <m:sub>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m:t>
                                </m:r>
                              </m:sup>
                            </m:sSup>
                            <m:r>
                              <a:rPr lang="en-US" sz="2000" i="1">
                                <a:latin typeface="Cambria Math" panose="02040503050406030204" pitchFamily="18" charset="0"/>
                              </a:rPr>
                              <m:t>~</m:t>
                            </m:r>
                            <m:r>
                              <a:rPr lang="en-US" sz="2000" b="0" i="1" smtClean="0">
                                <a:latin typeface="Cambria Math" panose="02040503050406030204" pitchFamily="18" charset="0"/>
                              </a:rPr>
                              <m:t>𝑝</m:t>
                            </m:r>
                            <m:d>
                              <m:dPr>
                                <m:ctrlPr>
                                  <a:rPr lang="en-US" sz="2000" b="0" i="1">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i="1">
                                        <a:latin typeface="Cambria Math" panose="02040503050406030204" pitchFamily="18" charset="0"/>
                                      </a:rPr>
                                      <m:t>𝑠</m:t>
                                    </m:r>
                                  </m:e>
                                  <m:sup>
                                    <m:r>
                                      <a:rPr lang="en-US" sz="2000" i="1">
                                        <a:latin typeface="Cambria Math" panose="02040503050406030204" pitchFamily="18" charset="0"/>
                                      </a:rPr>
                                      <m:t>′</m:t>
                                    </m:r>
                                  </m:sup>
                                </m:sSup>
                              </m:e>
                              <m:e>
                                <m:r>
                                  <a:rPr lang="en-US" sz="2000" i="1">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e>
                            </m:d>
                          </m:sub>
                        </m:sSub>
                        <m:r>
                          <a:rPr lang="en-US" sz="2000" b="0" i="1" smtClean="0">
                            <a:latin typeface="Cambria Math" panose="02040503050406030204" pitchFamily="18" charset="0"/>
                          </a:rPr>
                          <m:t>[</m:t>
                        </m:r>
                        <m:r>
                          <a:rPr lang="en-US" sz="2000" b="0" i="1" smtClean="0">
                            <a:latin typeface="Cambria Math" panose="02040503050406030204" pitchFamily="18" charset="0"/>
                          </a:rPr>
                          <m:t>𝑉</m:t>
                        </m:r>
                        <m:r>
                          <a:rPr lang="en-US" sz="2000" b="0" i="1" smtClean="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𝑠</m:t>
                            </m:r>
                          </m:e>
                          <m:sup>
                            <m:r>
                              <a:rPr lang="en-US" sz="2000" i="1">
                                <a:latin typeface="Cambria Math" panose="02040503050406030204" pitchFamily="18" charset="0"/>
                              </a:rPr>
                              <m:t>′</m:t>
                            </m:r>
                          </m:sup>
                        </m:sSup>
                        <m:r>
                          <a:rPr lang="en-US" sz="2000" b="0" i="1" smtClean="0">
                            <a:latin typeface="Cambria Math" panose="02040503050406030204" pitchFamily="18" charset="0"/>
                          </a:rPr>
                          <m:t>)]</m:t>
                        </m:r>
                        <m:r>
                          <a:rPr lang="en-US" sz="2000" i="1">
                            <a:latin typeface="Cambria Math" panose="02040503050406030204" pitchFamily="18" charset="0"/>
                          </a:rPr>
                          <m:t>]</m:t>
                        </m:r>
                      </m:oMath>
                    </a14:m>
                    <a:r>
                      <a:rPr lang="en-US" sz="2000" dirty="0"/>
                      <a:t>…</a:t>
                    </a:r>
                    <a:r>
                      <a:rPr lang="en-US" sz="2000" dirty="0">
                        <a:solidFill>
                          <a:srgbClr val="0070C0"/>
                        </a:solidFill>
                        <a:latin typeface="Arial" panose="020B0604020202020204" pitchFamily="34" charset="0"/>
                        <a:cs typeface="Arial" panose="020B0604020202020204" pitchFamily="34" charset="0"/>
                      </a:rPr>
                      <a:t>Bellman equation</a:t>
                    </a:r>
                  </a:p>
                  <a:p>
                    <a:pPr lvl="2"/>
                    <a:r>
                      <a:rPr lang="en-US" sz="1600" dirty="0">
                        <a:latin typeface="Arial" panose="020B0604020202020204" pitchFamily="34" charset="0"/>
                        <a:cs typeface="Arial" panose="020B0604020202020204" pitchFamily="34" charset="0"/>
                      </a:rPr>
                      <a:t>MDP meets the properties of dynamic programming</a:t>
                    </a:r>
                  </a:p>
                  <a:p>
                    <a:pPr lvl="2"/>
                    <a:r>
                      <a:rPr lang="en-US" sz="1600" dirty="0">
                        <a:latin typeface="Arial" panose="020B0604020202020204" pitchFamily="34" charset="0"/>
                        <a:cs typeface="Arial" panose="020B0604020202020204" pitchFamily="34" charset="0"/>
                      </a:rPr>
                      <a:t>Recursive structure in dynamic programming : Bellman equation</a:t>
                    </a:r>
                  </a:p>
                  <a:p>
                    <a:pPr lvl="2"/>
                    <a:r>
                      <a:rPr lang="en-US" sz="1600" dirty="0">
                        <a:latin typeface="Arial" panose="020B0604020202020204" pitchFamily="34" charset="0"/>
                        <a:cs typeface="Arial" panose="020B0604020202020204" pitchFamily="34" charset="0"/>
                      </a:rPr>
                      <a:t>Store the value for future used</a:t>
                    </a:r>
                  </a:p>
                  <a:p>
                    <a:pPr lvl="1"/>
                    <a:r>
                      <a:rPr lang="en-US" altLang="zh-TW" sz="2000" b="1" i="1" dirty="0">
                        <a:latin typeface="Arial" panose="020B0604020202020204" pitchFamily="34" charset="0"/>
                        <a:cs typeface="Arial" panose="020B0604020202020204" pitchFamily="34" charset="0"/>
                      </a:rPr>
                      <a:t>Bellman optimality operator</a:t>
                    </a:r>
                  </a:p>
                  <a:p>
                    <a:pPr lvl="2"/>
                    <a:r>
                      <a:rPr lang="en-US" altLang="zh-TW" sz="2000" dirty="0">
                        <a:latin typeface="Arial" panose="020B0604020202020204" pitchFamily="34" charset="0"/>
                        <a:cs typeface="Arial" panose="020B0604020202020204" pitchFamily="34" charset="0"/>
                      </a:rPr>
                      <a:t>Maximum value function</a:t>
                    </a:r>
                  </a:p>
                  <a:p>
                    <a:pPr lvl="2"/>
                    <a14:m>
                      <m:oMath xmlns:m="http://schemas.openxmlformats.org/officeDocument/2006/math">
                        <m:sSup>
                          <m:sSupPr>
                            <m:ctrlPr>
                              <a:rPr lang="en-US" altLang="zh-TW" sz="2000" i="1" smtClean="0">
                                <a:latin typeface="Cambria Math" panose="02040503050406030204" pitchFamily="18" charset="0"/>
                              </a:rPr>
                            </m:ctrlPr>
                          </m:sSupPr>
                          <m:e>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𝑇</m:t>
                            </m:r>
                          </m:e>
                          <m:sup>
                            <m:r>
                              <a:rPr lang="en-US" altLang="zh-TW" sz="2000" i="1" smtClean="0">
                                <a:latin typeface="Cambria Math" panose="02040503050406030204" pitchFamily="18" charset="0"/>
                                <a:sym typeface="Wingdings 2" panose="05020102010507070707" pitchFamily="18" charset="2"/>
                              </a:rPr>
                              <m:t></m:t>
                            </m:r>
                          </m:sup>
                        </m:sSup>
                        <m:r>
                          <a:rPr lang="en-US" altLang="zh-TW" sz="2000" b="0" i="1" smtClean="0">
                            <a:latin typeface="Cambria Math" panose="02040503050406030204" pitchFamily="18" charset="0"/>
                            <a:ea typeface="Cambria Math" panose="02040503050406030204" pitchFamily="18" charset="0"/>
                          </a:rPr>
                          <m:t>𝑉</m:t>
                        </m:r>
                        <m:r>
                          <a:rPr lang="en-US" altLang="zh-TW" sz="2000" b="0" i="1" smtClean="0">
                            <a:latin typeface="Cambria Math" panose="02040503050406030204" pitchFamily="18" charset="0"/>
                            <a:ea typeface="Cambria Math" panose="02040503050406030204" pitchFamily="18" charset="0"/>
                          </a:rPr>
                          <m:t>]</m:t>
                        </m:r>
                        <m:d>
                          <m:dPr>
                            <m:ctrlPr>
                              <a:rPr lang="en-US" altLang="zh-TW" sz="2000" i="1" smtClean="0">
                                <a:latin typeface="Cambria Math" panose="02040503050406030204" pitchFamily="18" charset="0"/>
                              </a:rPr>
                            </m:ctrlPr>
                          </m:dPr>
                          <m:e>
                            <m:r>
                              <a:rPr lang="en-US" altLang="zh-TW" sz="2000" i="1" smtClean="0">
                                <a:latin typeface="Cambria Math" panose="02040503050406030204" pitchFamily="18" charset="0"/>
                              </a:rPr>
                              <m:t>𝑠</m:t>
                            </m:r>
                          </m:e>
                        </m:d>
                        <m:box>
                          <m:boxPr>
                            <m:ctrlPr>
                              <a:rPr lang="en-US" altLang="zh-TW" sz="2000" i="1" smtClean="0">
                                <a:latin typeface="Cambria Math" panose="02040503050406030204" pitchFamily="18" charset="0"/>
                              </a:rPr>
                            </m:ctrlPr>
                          </m:boxPr>
                          <m:e>
                            <m:r>
                              <a:rPr lang="en-US" altLang="zh-TW" sz="2000" i="1" smtClean="0">
                                <a:latin typeface="Cambria Math" panose="02040503050406030204" pitchFamily="18" charset="0"/>
                              </a:rPr>
                              <m:t>≔</m:t>
                            </m:r>
                          </m:e>
                        </m:box>
                        <m:limLow>
                          <m:limLowPr>
                            <m:ctrlPr>
                              <a:rPr lang="en-US" altLang="zh-TW" sz="2000" b="0" i="1" smtClean="0">
                                <a:latin typeface="Cambria Math" panose="02040503050406030204" pitchFamily="18" charset="0"/>
                              </a:rPr>
                            </m:ctrlPr>
                          </m:limLowPr>
                          <m:e>
                            <m:r>
                              <m:rPr>
                                <m:sty m:val="p"/>
                              </m:rPr>
                              <a:rPr lang="en-US" altLang="zh-TW" sz="2000" b="0" i="1" smtClean="0">
                                <a:latin typeface="Cambria Math" panose="02040503050406030204" pitchFamily="18" charset="0"/>
                              </a:rPr>
                              <m:t>max</m:t>
                            </m:r>
                          </m:e>
                          <m:lim>
                            <m:r>
                              <a:rPr lang="el-GR" altLang="zh-TW" sz="2000" i="1">
                                <a:latin typeface="Cambria Math" panose="02040503050406030204" pitchFamily="18" charset="0"/>
                              </a:rPr>
                              <m:t>𝜋</m:t>
                            </m:r>
                            <m:r>
                              <a:rPr lang="en-US" altLang="zh-TW" sz="2000" i="1">
                                <a:latin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𝑠</m:t>
                            </m:r>
                            <m:r>
                              <a:rPr lang="en-US" altLang="zh-TW" sz="2000" i="1">
                                <a:latin typeface="Cambria Math" panose="02040503050406030204" pitchFamily="18" charset="0"/>
                              </a:rPr>
                              <m:t>)</m:t>
                            </m:r>
                            <m:r>
                              <a:rPr lang="en-US" altLang="zh-TW" sz="2000" b="0" i="1" smtClean="0">
                                <a:latin typeface="Cambria Math" panose="02040503050406030204" pitchFamily="18" charset="0"/>
                              </a:rPr>
                              <m:t>∈</m:t>
                            </m:r>
                            <m:r>
                              <m:rPr>
                                <m:sty m:val="p"/>
                              </m:rPr>
                              <a:rPr lang="en-US" altLang="zh-TW" sz="2000" b="0" i="1" smtClean="0">
                                <a:latin typeface="Cambria Math" panose="02040503050406030204" pitchFamily="18" charset="0"/>
                              </a:rPr>
                              <m:t>Δ</m:t>
                            </m:r>
                            <m:r>
                              <a:rPr lang="en-US" altLang="zh-TW" sz="2000" b="0" i="1" smtClean="0">
                                <a:latin typeface="Cambria Math" panose="02040503050406030204" pitchFamily="18" charset="0"/>
                              </a:rPr>
                              <m:t>𝐴</m:t>
                            </m:r>
                          </m:lim>
                        </m:limLow>
                        <m:sSubSup>
                          <m:sSubSupPr>
                            <m:ctrlPr>
                              <a:rPr lang="en-US" altLang="zh-TW" sz="2000" b="0" i="1" smtClean="0">
                                <a:latin typeface="Cambria Math" panose="02040503050406030204" pitchFamily="18" charset="0"/>
                              </a:rPr>
                            </m:ctrlPr>
                          </m:sSubSupPr>
                          <m:e>
                            <m:sSup>
                              <m:sSupPr>
                                <m:ctrlPr>
                                  <a:rPr lang="en-US" altLang="zh-TW" sz="2000" i="1">
                                    <a:latin typeface="Cambria Math" panose="02040503050406030204" pitchFamily="18" charset="0"/>
                                  </a:rPr>
                                </m:ctrlPr>
                              </m:sSupPr>
                              <m:e>
                                <m:r>
                                  <a:rPr lang="en-US" altLang="zh-TW" sz="2000" i="1">
                                    <a:latin typeface="Cambria Math" panose="02040503050406030204" pitchFamily="18" charset="0"/>
                                  </a:rPr>
                                  <m:t>[</m:t>
                                </m:r>
                                <m:r>
                                  <a:rPr lang="en-US" altLang="zh-TW" sz="2000" i="1">
                                    <a:latin typeface="Cambria Math" panose="02040503050406030204" pitchFamily="18" charset="0"/>
                                  </a:rPr>
                                  <m:t>𝑇</m:t>
                                </m:r>
                              </m:e>
                              <m:sup>
                                <m:r>
                                  <a:rPr lang="en-US" altLang="zh-TW" sz="2000" i="1">
                                    <a:latin typeface="Cambria Math" panose="02040503050406030204" pitchFamily="18" charset="0"/>
                                    <a:ea typeface="Cambria Math" panose="02040503050406030204" pitchFamily="18" charset="0"/>
                                  </a:rPr>
                                  <m:t>𝜋</m:t>
                                </m:r>
                              </m:sup>
                            </m:sSup>
                            <m:r>
                              <a:rPr lang="en-US" altLang="zh-TW" sz="2000" i="1">
                                <a:latin typeface="Cambria Math" panose="02040503050406030204" pitchFamily="18" charset="0"/>
                                <a:ea typeface="Cambria Math" panose="02040503050406030204" pitchFamily="18" charset="0"/>
                              </a:rPr>
                              <m:t>𝑉</m:t>
                            </m:r>
                            <m:r>
                              <a:rPr lang="en-US" altLang="zh-TW" sz="2000" i="1">
                                <a:latin typeface="Cambria Math" panose="02040503050406030204" pitchFamily="18" charset="0"/>
                                <a:ea typeface="Cambria Math" panose="02040503050406030204" pitchFamily="18" charset="0"/>
                              </a:rPr>
                              <m:t>]</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𝑠</m:t>
                                </m:r>
                              </m:e>
                            </m:d>
                          </m:e>
                          <m:sub/>
                          <m:sup/>
                        </m:sSubSup>
                      </m:oMath>
                    </a14:m>
                    <a:r>
                      <a:rPr lang="en-US" altLang="zh-TW" sz="2000" i="1" dirty="0">
                        <a:latin typeface="Cambria Math" panose="02040503050406030204" pitchFamily="18" charset="0"/>
                        <a:ea typeface="Cambria Math" panose="02040503050406030204" pitchFamily="18" charset="0"/>
                      </a:rPr>
                      <a:t>      </a:t>
                    </a:r>
                    <a14:m>
                      <m:oMath xmlns:m="http://schemas.openxmlformats.org/officeDocument/2006/math">
                        <m:r>
                          <a:rPr lang="en-US" altLang="zh-TW" sz="2000" i="1" dirty="0" smtClean="0">
                            <a:latin typeface="Cambria Math" panose="02040503050406030204" pitchFamily="18" charset="0"/>
                            <a:ea typeface="Cambria Math" panose="02040503050406030204" pitchFamily="18" charset="0"/>
                          </a:rPr>
                          <m:t>∀</m:t>
                        </m:r>
                        <m:r>
                          <a:rPr lang="en-US" altLang="zh-TW" sz="2000" b="0" i="1" dirty="0" smtClean="0">
                            <a:latin typeface="Cambria Math" panose="02040503050406030204" pitchFamily="18" charset="0"/>
                            <a:ea typeface="Cambria Math" panose="02040503050406030204" pitchFamily="18" charset="0"/>
                          </a:rPr>
                          <m:t>𝑠</m:t>
                        </m:r>
                        <m:r>
                          <a:rPr lang="en-US" altLang="zh-TW" sz="2000" i="1">
                            <a:latin typeface="Cambria Math" panose="02040503050406030204" pitchFamily="18" charset="0"/>
                          </a:rPr>
                          <m:t>∈</m:t>
                        </m:r>
                        <m:r>
                          <a:rPr lang="en-US" altLang="zh-TW" sz="2000" b="0" i="1" smtClean="0">
                            <a:latin typeface="Cambria Math" panose="02040503050406030204" pitchFamily="18" charset="0"/>
                          </a:rPr>
                          <m:t>𝑆</m:t>
                        </m:r>
                      </m:oMath>
                    </a14:m>
                    <a:endParaRPr lang="en-US" sz="2000" dirty="0">
                      <a:latin typeface="Arial" panose="020B0604020202020204" pitchFamily="34" charset="0"/>
                      <a:cs typeface="Arial" panose="020B0604020202020204" pitchFamily="34" charset="0"/>
                    </a:endParaRPr>
                  </a:p>
                  <a:p>
                    <a:pPr marL="457200" lvl="1" indent="0">
                      <a:buNone/>
                    </a:pPr>
                    <a:endParaRPr lang="en-US" altLang="zh-TW" sz="1600" i="1" dirty="0">
                      <a:latin typeface="Cambria Math" panose="02040503050406030204" pitchFamily="18" charset="0"/>
                      <a:ea typeface="Cambria Math" panose="02040503050406030204" pitchFamily="18" charset="0"/>
                    </a:endParaRPr>
                  </a:p>
                  <a:p>
                    <a:pPr lvl="1"/>
                    <a:endParaRPr lang="en-US" sz="16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dirty="0"/>
                  </a:p>
                  <a:p>
                    <a:pPr lvl="1"/>
                    <a:endParaRPr lang="en-US" dirty="0"/>
                  </a:p>
                  <a:p>
                    <a:pPr marL="0" indent="0">
                      <a:buNone/>
                    </a:pPr>
                    <a:endParaRPr lang="en-US" sz="2800" dirty="0"/>
                  </a:p>
                  <a:p>
                    <a:pPr lvl="2">
                      <a:buFont typeface="Arial" panose="020B0604020202020204" pitchFamily="34" charset="0"/>
                      <a:buChar char="•"/>
                    </a:pPr>
                    <a:endParaRPr lang="en-US" sz="2400" dirty="0"/>
                  </a:p>
                </p:txBody>
              </p:sp>
            </mc:Choice>
            <mc:Fallback xmlns="">
              <p:sp>
                <p:nvSpPr>
                  <p:cNvPr id="9" name="Content Placeholder 1"/>
                  <p:cNvSpPr txBox="1">
                    <a:spLocks noRot="1" noChangeAspect="1" noMove="1" noResize="1" noEditPoints="1" noAdjustHandles="1" noChangeArrowheads="1" noChangeShapeType="1" noTextEdit="1"/>
                  </p:cNvSpPr>
                  <p:nvPr/>
                </p:nvSpPr>
                <p:spPr>
                  <a:xfrm>
                    <a:off x="522136" y="2585585"/>
                    <a:ext cx="11379200" cy="2350111"/>
                  </a:xfrm>
                  <a:prstGeom prst="rect">
                    <a:avLst/>
                  </a:prstGeom>
                  <a:blipFill>
                    <a:blip r:embed="rId3"/>
                    <a:stretch>
                      <a:fillRect l="-750" t="-1090" b="-2492"/>
                    </a:stretch>
                  </a:blipFill>
                </p:spPr>
                <p:txBody>
                  <a:bodyPr/>
                  <a:lstStyle/>
                  <a:p>
                    <a:r>
                      <a:rPr lang="zh-TW" altLang="en-US">
                        <a:noFill/>
                      </a:rPr>
                      <a:t> </a:t>
                    </a:r>
                  </a:p>
                </p:txBody>
              </p:sp>
            </mc:Fallback>
          </mc:AlternateContent>
          <p:cxnSp>
            <p:nvCxnSpPr>
              <p:cNvPr id="11" name="Straight Connector 10"/>
              <p:cNvCxnSpPr/>
              <p:nvPr/>
            </p:nvCxnSpPr>
            <p:spPr>
              <a:xfrm>
                <a:off x="1437730" y="3368113"/>
                <a:ext cx="59787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26999" y="3348399"/>
                <a:ext cx="999524" cy="411237"/>
              </a:xfrm>
              <a:prstGeom prst="rect">
                <a:avLst/>
              </a:prstGeom>
              <a:noFill/>
            </p:spPr>
            <p:txBody>
              <a:bodyPr wrap="square" rtlCol="0">
                <a:spAutoFit/>
              </a:bodyPr>
              <a:lstStyle/>
              <a:p>
                <a:r>
                  <a:rPr lang="en-US" sz="1600" dirty="0">
                    <a:solidFill>
                      <a:srgbClr val="0070C0"/>
                    </a:solidFill>
                    <a:latin typeface="Arial" panose="020B0604020202020204" pitchFamily="34" charset="0"/>
                    <a:cs typeface="Arial" panose="020B0604020202020204" pitchFamily="34" charset="0"/>
                  </a:rPr>
                  <a:t>Bellman operator</a:t>
                </a:r>
              </a:p>
            </p:txBody>
          </p:sp>
        </p:grpSp>
        <p:grpSp>
          <p:nvGrpSpPr>
            <p:cNvPr id="14" name="群組 13">
              <a:extLst>
                <a:ext uri="{FF2B5EF4-FFF2-40B4-BE49-F238E27FC236}">
                  <a16:creationId xmlns:a16="http://schemas.microsoft.com/office/drawing/2014/main" id="{44CC66CA-46AD-4BCC-9921-988DFE50579D}"/>
                </a:ext>
              </a:extLst>
            </p:cNvPr>
            <p:cNvGrpSpPr/>
            <p:nvPr/>
          </p:nvGrpSpPr>
          <p:grpSpPr>
            <a:xfrm>
              <a:off x="6096000" y="3598807"/>
              <a:ext cx="5738228" cy="1333889"/>
              <a:chOff x="989744" y="747920"/>
              <a:chExt cx="5738228" cy="1333889"/>
            </a:xfrm>
          </p:grpSpPr>
          <p:sp>
            <p:nvSpPr>
              <p:cNvPr id="15" name="Content Placeholder 1">
                <a:extLst>
                  <a:ext uri="{FF2B5EF4-FFF2-40B4-BE49-F238E27FC236}">
                    <a16:creationId xmlns:a16="http://schemas.microsoft.com/office/drawing/2014/main" id="{F5278CC0-339A-4FD3-BCC8-BDD97A8F17A3}"/>
                  </a:ext>
                </a:extLst>
              </p:cNvPr>
              <p:cNvSpPr txBox="1">
                <a:spLocks/>
              </p:cNvSpPr>
              <p:nvPr/>
            </p:nvSpPr>
            <p:spPr>
              <a:xfrm>
                <a:off x="989744" y="747920"/>
                <a:ext cx="5738228" cy="1194570"/>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Ø"/>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Wingdings" panose="05000000000000000000" pitchFamily="2" charset="2"/>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ltLang="zh-TW" sz="2000" b="1" i="1" dirty="0">
                    <a:latin typeface="Arial" panose="020B0604020202020204" pitchFamily="34" charset="0"/>
                    <a:cs typeface="Arial" panose="020B0604020202020204" pitchFamily="34" charset="0"/>
                  </a:rPr>
                  <a:t>Set of greedy policies</a:t>
                </a:r>
              </a:p>
              <a:p>
                <a:pPr lvl="2"/>
                <a:r>
                  <a:rPr lang="en-US" altLang="zh-TW" sz="2000" dirty="0">
                    <a:latin typeface="Arial" panose="020B0604020202020204" pitchFamily="34" charset="0"/>
                    <a:cs typeface="Arial" panose="020B0604020202020204" pitchFamily="34" charset="0"/>
                  </a:rPr>
                  <a:t>Policies that maximum value function</a:t>
                </a:r>
              </a:p>
              <a:p>
                <a:pPr lvl="2"/>
                <a:r>
                  <a:rPr lang="en-US" altLang="zh-TW" sz="1600" dirty="0">
                    <a:latin typeface="Arial" panose="020B0604020202020204" pitchFamily="34" charset="0"/>
                    <a:cs typeface="Arial" panose="020B0604020202020204" pitchFamily="34" charset="0"/>
                  </a:rPr>
                  <a:t> </a:t>
                </a:r>
                <a:endParaRPr lang="en-US" dirty="0"/>
              </a:p>
              <a:p>
                <a:pPr marL="0" indent="0">
                  <a:buNone/>
                </a:pPr>
                <a:endParaRPr lang="en-US" sz="2800" dirty="0"/>
              </a:p>
            </p:txBody>
          </p:sp>
          <p:pic>
            <p:nvPicPr>
              <p:cNvPr id="16" name="Picture 13">
                <a:extLst>
                  <a:ext uri="{FF2B5EF4-FFF2-40B4-BE49-F238E27FC236}">
                    <a16:creationId xmlns:a16="http://schemas.microsoft.com/office/drawing/2014/main" id="{0C4AC2BD-E5FD-41A8-9739-602CD126FEB7}"/>
                  </a:ext>
                </a:extLst>
              </p:cNvPr>
              <p:cNvPicPr>
                <a:picLocks noChangeAspect="1"/>
              </p:cNvPicPr>
              <p:nvPr/>
            </p:nvPicPr>
            <p:blipFill>
              <a:blip r:embed="rId4"/>
              <a:stretch>
                <a:fillRect/>
              </a:stretch>
            </p:blipFill>
            <p:spPr>
              <a:xfrm>
                <a:off x="2166207" y="1499317"/>
                <a:ext cx="3622044" cy="582492"/>
              </a:xfrm>
              <a:prstGeom prst="rect">
                <a:avLst/>
              </a:prstGeom>
            </p:spPr>
          </p:pic>
        </p:grpSp>
      </p:grpSp>
      <mc:AlternateContent xmlns:mc="http://schemas.openxmlformats.org/markup-compatibility/2006" xmlns:a14="http://schemas.microsoft.com/office/drawing/2010/main">
        <mc:Choice Requires="a14">
          <p:sp>
            <p:nvSpPr>
              <p:cNvPr id="17" name="Content Placeholder 1">
                <a:extLst>
                  <a:ext uri="{FF2B5EF4-FFF2-40B4-BE49-F238E27FC236}">
                    <a16:creationId xmlns:a16="http://schemas.microsoft.com/office/drawing/2014/main" id="{77897C7A-9211-4B2B-ACD6-F44796AA4243}"/>
                  </a:ext>
                </a:extLst>
              </p:cNvPr>
              <p:cNvSpPr txBox="1">
                <a:spLocks/>
              </p:cNvSpPr>
              <p:nvPr/>
            </p:nvSpPr>
            <p:spPr>
              <a:xfrm>
                <a:off x="538349" y="5166714"/>
                <a:ext cx="11379200" cy="1292123"/>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Ø"/>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Wingdings" panose="05000000000000000000" pitchFamily="2" charset="2"/>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i="1" u="sng" dirty="0">
                    <a:latin typeface="Arial" panose="020B0604020202020204" pitchFamily="34" charset="0"/>
                    <a:cs typeface="Arial" panose="020B0604020202020204" pitchFamily="34" charset="0"/>
                  </a:rPr>
                  <a:t>Action-value function</a:t>
                </a:r>
              </a:p>
              <a:p>
                <a:pPr lvl="1"/>
                <a:r>
                  <a:rPr lang="en-US" sz="2000" dirty="0">
                    <a:latin typeface="Arial" panose="020B0604020202020204" pitchFamily="34" charset="0"/>
                    <a:cs typeface="Arial" panose="020B0604020202020204" pitchFamily="34" charset="0"/>
                  </a:rPr>
                  <a:t>expected cumulated reward under certain </a:t>
                </a:r>
                <a:r>
                  <a:rPr lang="en-US" sz="2000" b="1" dirty="0">
                    <a:latin typeface="Arial" panose="020B0604020202020204" pitchFamily="34" charset="0"/>
                    <a:cs typeface="Arial" panose="020B0604020202020204" pitchFamily="34" charset="0"/>
                  </a:rPr>
                  <a:t>state and action </a:t>
                </a:r>
                <a:r>
                  <a:rPr lang="en-US" sz="2000" dirty="0">
                    <a:latin typeface="Arial" panose="020B0604020202020204" pitchFamily="34" charset="0"/>
                    <a:cs typeface="Arial" panose="020B0604020202020204" pitchFamily="34" charset="0"/>
                  </a:rPr>
                  <a:t>and following policy </a:t>
                </a:r>
                <a14:m>
                  <m:oMath xmlns:m="http://schemas.openxmlformats.org/officeDocument/2006/math">
                    <m:r>
                      <a:rPr lang="en-US" sz="2000" i="1">
                        <a:latin typeface="Cambria Math" panose="02040503050406030204" pitchFamily="18" charset="0"/>
                        <a:ea typeface="Cambria Math" panose="02040503050406030204" pitchFamily="18" charset="0"/>
                      </a:rPr>
                      <m:t>𝜋</m:t>
                    </m:r>
                  </m:oMath>
                </a14:m>
                <a:endParaRPr lang="en-US" sz="2000" dirty="0">
                  <a:latin typeface="Arial" panose="020B0604020202020204" pitchFamily="34" charset="0"/>
                  <a:cs typeface="Arial" panose="020B0604020202020204" pitchFamily="34" charset="0"/>
                </a:endParaRPr>
              </a:p>
              <a:p>
                <a:pPr lvl="1"/>
                <a14:m>
                  <m:oMath xmlns:m="http://schemas.openxmlformats.org/officeDocument/2006/math">
                    <m:sSub>
                      <m:sSubPr>
                        <m:ctrlPr>
                          <a:rPr lang="pt-BR" sz="2000" i="1">
                            <a:latin typeface="Cambria Math" panose="02040503050406030204" pitchFamily="18" charset="0"/>
                          </a:rPr>
                        </m:ctrlPr>
                      </m:sSubPr>
                      <m:e>
                        <m:r>
                          <a:rPr lang="en-US" sz="2000" b="0" i="1" smtClean="0">
                            <a:latin typeface="Cambria Math" panose="02040503050406030204" pitchFamily="18" charset="0"/>
                          </a:rPr>
                          <m:t>𝑄</m:t>
                        </m:r>
                      </m:e>
                      <m:sub>
                        <m:r>
                          <a:rPr lang="en-US" sz="2000" b="0" i="1" smtClean="0">
                            <a:latin typeface="Cambria Math" panose="02040503050406030204" pitchFamily="18" charset="0"/>
                          </a:rPr>
                          <m:t>𝑉</m:t>
                        </m:r>
                      </m:sub>
                    </m:sSub>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𝑠</m:t>
                        </m:r>
                        <m:r>
                          <a:rPr lang="en-US" sz="2000" i="1" smtClean="0">
                            <a:latin typeface="Cambria Math" panose="02040503050406030204" pitchFamily="18" charset="0"/>
                          </a:rPr>
                          <m:t>,</m:t>
                        </m:r>
                        <m:r>
                          <a:rPr lang="en-US" sz="2000" i="1" smtClean="0">
                            <a:latin typeface="Cambria Math" panose="02040503050406030204" pitchFamily="18" charset="0"/>
                          </a:rPr>
                          <m:t>𝑎</m:t>
                        </m:r>
                      </m:e>
                    </m:d>
                    <m:r>
                      <a:rPr lang="en-US" sz="2000" i="1">
                        <a:latin typeface="Cambria Math" panose="02040503050406030204" pitchFamily="18" charset="0"/>
                      </a:rPr>
                      <m:t>=</m:t>
                    </m:r>
                    <m:sSub>
                      <m:sSubPr>
                        <m:ctrlPr>
                          <a:rPr lang="pt-BR" sz="2000" i="1">
                            <a:latin typeface="Cambria Math" panose="02040503050406030204" pitchFamily="18" charset="0"/>
                          </a:rPr>
                        </m:ctrlPr>
                      </m:sSubPr>
                      <m:e>
                        <m:r>
                          <a:rPr lang="en-US" sz="2000" i="1">
                            <a:latin typeface="Cambria Math" panose="02040503050406030204" pitchFamily="18" charset="0"/>
                          </a:rPr>
                          <m:t>𝐸</m:t>
                        </m:r>
                      </m:e>
                      <m:sub>
                        <m:r>
                          <a:rPr lang="el-GR" sz="2000" i="1">
                            <a:latin typeface="Cambria Math" panose="02040503050406030204" pitchFamily="18" charset="0"/>
                          </a:rPr>
                          <m:t>𝜋</m:t>
                        </m:r>
                      </m:sub>
                    </m:sSub>
                    <m:d>
                      <m:dPr>
                        <m:begChr m:val="["/>
                        <m:endChr m:val="]"/>
                        <m:ctrlPr>
                          <a:rPr lang="en-US" sz="2000" i="1">
                            <a:latin typeface="Cambria Math" panose="02040503050406030204" pitchFamily="18" charset="0"/>
                          </a:rPr>
                        </m:ctrlPr>
                      </m:dPr>
                      <m:e>
                        <m:nary>
                          <m:naryPr>
                            <m:chr m:val="∑"/>
                            <m:ctrlPr>
                              <a:rPr lang="pt-BR" sz="2000" i="1">
                                <a:latin typeface="Cambria Math" panose="02040503050406030204" pitchFamily="18" charset="0"/>
                              </a:rPr>
                            </m:ctrlPr>
                          </m:naryPr>
                          <m:sub>
                            <m:r>
                              <m:rPr>
                                <m:brk m:alnAt="23"/>
                              </m:rPr>
                              <a:rPr lang="en-US" sz="2000" i="1">
                                <a:latin typeface="Cambria Math" panose="02040503050406030204" pitchFamily="18" charset="0"/>
                              </a:rPr>
                              <m:t>𝑡</m:t>
                            </m:r>
                            <m:r>
                              <a:rPr lang="en-US" sz="2000" i="1">
                                <a:latin typeface="Cambria Math" panose="02040503050406030204" pitchFamily="18" charset="0"/>
                                <a:ea typeface="Cambria Math" panose="02040503050406030204" pitchFamily="18" charset="0"/>
                              </a:rPr>
                              <m:t>≥</m:t>
                            </m:r>
                            <m:r>
                              <a:rPr lang="pt-BR" sz="2000" i="1">
                                <a:latin typeface="Cambria Math" panose="02040503050406030204" pitchFamily="18" charset="0"/>
                              </a:rPr>
                              <m:t>0</m:t>
                            </m:r>
                          </m:sub>
                          <m:sup/>
                          <m:e>
                            <m:sSup>
                              <m:sSupPr>
                                <m:ctrlPr>
                                  <a:rPr lang="pt-BR" sz="2000" i="1">
                                    <a:latin typeface="Cambria Math" panose="02040503050406030204" pitchFamily="18" charset="0"/>
                                  </a:rPr>
                                </m:ctrlPr>
                              </m:sSupPr>
                              <m:e>
                                <m:r>
                                  <a:rPr lang="pt-BR" sz="2000" i="1">
                                    <a:latin typeface="Cambria Math" panose="02040503050406030204" pitchFamily="18" charset="0"/>
                                    <a:ea typeface="Cambria Math" panose="02040503050406030204" pitchFamily="18" charset="0"/>
                                  </a:rPr>
                                  <m:t>𝛾</m:t>
                                </m:r>
                              </m:e>
                              <m:sup>
                                <m:r>
                                  <a:rPr lang="en-US" sz="2000" i="1">
                                    <a:latin typeface="Cambria Math" panose="02040503050406030204" pitchFamily="18" charset="0"/>
                                  </a:rPr>
                                  <m:t>𝑡</m:t>
                                </m:r>
                              </m:sup>
                            </m:sSup>
                            <m:sSub>
                              <m:sSubPr>
                                <m:ctrlPr>
                                  <a:rPr lang="pt-BR"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𝑡</m:t>
                                </m:r>
                              </m:sub>
                            </m:sSub>
                            <m:r>
                              <a:rPr lang="en-US" sz="2000" i="1">
                                <a:latin typeface="Cambria Math" panose="02040503050406030204" pitchFamily="18" charset="0"/>
                              </a:rPr>
                              <m:t>|</m:t>
                            </m:r>
                          </m:e>
                        </m:nary>
                        <m:sSub>
                          <m:sSubPr>
                            <m:ctrlPr>
                              <a:rPr lang="pt-BR"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0</m:t>
                            </m:r>
                          </m:sub>
                        </m:sSub>
                        <m:r>
                          <a:rPr lang="en-US" sz="2000" i="1">
                            <a:latin typeface="Cambria Math" panose="02040503050406030204" pitchFamily="18" charset="0"/>
                          </a:rPr>
                          <m:t>=</m:t>
                        </m:r>
                        <m:r>
                          <a:rPr lang="en-US" sz="2000" i="1">
                            <a:latin typeface="Cambria Math" panose="02040503050406030204" pitchFamily="18" charset="0"/>
                          </a:rPr>
                          <m:t>𝑠</m:t>
                        </m:r>
                        <m:r>
                          <a:rPr lang="en-US" sz="2000" i="1">
                            <a:latin typeface="Cambria Math" panose="02040503050406030204" pitchFamily="18" charset="0"/>
                          </a:rPr>
                          <m:t>,</m:t>
                        </m:r>
                        <m:sSub>
                          <m:sSubPr>
                            <m:ctrlPr>
                              <a:rPr lang="pt-BR" sz="2000" i="1" smtClean="0">
                                <a:latin typeface="Cambria Math" panose="02040503050406030204" pitchFamily="18" charset="0"/>
                              </a:rPr>
                            </m:ctrlPr>
                          </m:sSubPr>
                          <m:e>
                            <m:r>
                              <a:rPr lang="en-US" sz="2000" i="1" smtClean="0">
                                <a:latin typeface="Cambria Math" panose="02040503050406030204" pitchFamily="18" charset="0"/>
                              </a:rPr>
                              <m:t>𝑎</m:t>
                            </m:r>
                          </m:e>
                          <m:sub>
                            <m:r>
                              <a:rPr lang="en-US" sz="2000" i="1">
                                <a:latin typeface="Cambria Math" panose="02040503050406030204" pitchFamily="18" charset="0"/>
                              </a:rPr>
                              <m:t>0</m:t>
                            </m:r>
                          </m:sub>
                        </m:sSub>
                        <m:r>
                          <a:rPr lang="en-US" sz="2000" i="1">
                            <a:latin typeface="Cambria Math" panose="02040503050406030204" pitchFamily="18" charset="0"/>
                          </a:rPr>
                          <m:t>=</m:t>
                        </m:r>
                        <m:r>
                          <a:rPr lang="en-US" sz="2000" i="1" smtClean="0">
                            <a:latin typeface="Cambria Math" panose="02040503050406030204" pitchFamily="18" charset="0"/>
                          </a:rPr>
                          <m:t>𝑎</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𝜋</m:t>
                        </m:r>
                      </m:e>
                    </m:d>
                    <m:r>
                      <a:rPr lang="en-US" sz="2000" b="0" i="1" smtClean="0">
                        <a:latin typeface="Cambria Math" panose="02040503050406030204" pitchFamily="18" charset="0"/>
                        <a:ea typeface="Cambria Math" panose="02040503050406030204" pitchFamily="18" charset="0"/>
                      </a:rPr>
                      <m:t> </m:t>
                    </m:r>
                  </m:oMath>
                </a14:m>
                <a:r>
                  <a:rPr lang="en-US" sz="2000" dirty="0"/>
                  <a:t>=</a:t>
                </a:r>
                <a:r>
                  <a:rPr lang="en-US" sz="2000" dirty="0">
                    <a:latin typeface="Arial" panose="020B0604020202020204" pitchFamily="34" charset="0"/>
                    <a:cs typeface="Arial" panose="020B0604020202020204" pitchFamily="34" charset="0"/>
                  </a:rPr>
                  <a:t> </a:t>
                </a:r>
                <a14:m>
                  <m:oMath xmlns:m="http://schemas.openxmlformats.org/officeDocument/2006/math">
                    <m:r>
                      <a:rPr lang="en-US" sz="2000" i="1">
                        <a:latin typeface="Cambria Math" panose="02040503050406030204" pitchFamily="18" charset="0"/>
                      </a:rPr>
                      <m:t>𝑟</m:t>
                    </m:r>
                    <m:d>
                      <m:dPr>
                        <m:ctrlPr>
                          <a:rPr lang="en-US" sz="2000" i="1">
                            <a:latin typeface="Cambria Math" panose="02040503050406030204" pitchFamily="18" charset="0"/>
                          </a:rPr>
                        </m:ctrlPr>
                      </m:dPr>
                      <m:e>
                        <m:r>
                          <a:rPr lang="en-US" sz="2000" i="1">
                            <a:latin typeface="Cambria Math" panose="02040503050406030204" pitchFamily="18" charset="0"/>
                          </a:rPr>
                          <m:t>𝑠</m:t>
                        </m:r>
                        <m:r>
                          <a:rPr lang="en-US" sz="2000" i="1">
                            <a:latin typeface="Cambria Math" panose="02040503050406030204" pitchFamily="18" charset="0"/>
                          </a:rPr>
                          <m:t>,</m:t>
                        </m:r>
                        <m:r>
                          <a:rPr lang="en-US" sz="2000" i="1">
                            <a:latin typeface="Cambria Math" panose="02040503050406030204" pitchFamily="18" charset="0"/>
                          </a:rPr>
                          <m:t>𝑎</m:t>
                        </m:r>
                      </m:e>
                    </m:d>
                    <m:r>
                      <a:rPr lang="en-US" sz="2000" i="1">
                        <a:latin typeface="Cambria Math" panose="02040503050406030204" pitchFamily="18" charset="0"/>
                      </a:rPr>
                      <m:t>+</m:t>
                    </m:r>
                    <m:r>
                      <a:rPr lang="pt-BR" sz="2000" i="1">
                        <a:latin typeface="Cambria Math" panose="02040503050406030204" pitchFamily="18" charset="0"/>
                        <a:ea typeface="Cambria Math" panose="02040503050406030204" pitchFamily="18" charset="0"/>
                      </a:rPr>
                      <m:t>𝛾</m:t>
                    </m:r>
                    <m:sSub>
                      <m:sSubPr>
                        <m:ctrlPr>
                          <a:rPr lang="pt-BR"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rPr>
                          <m:t>𝐸</m:t>
                        </m:r>
                      </m:e>
                      <m:sub>
                        <m:sSup>
                          <m:sSupPr>
                            <m:ctrlPr>
                              <a:rPr lang="en-US" sz="2000" i="1">
                                <a:latin typeface="Cambria Math" panose="02040503050406030204" pitchFamily="18" charset="0"/>
                              </a:rPr>
                            </m:ctrlPr>
                          </m:sSupPr>
                          <m:e>
                            <m:r>
                              <a:rPr lang="en-US" sz="2000" i="1">
                                <a:latin typeface="Cambria Math" panose="02040503050406030204" pitchFamily="18" charset="0"/>
                              </a:rPr>
                              <m:t>𝑠</m:t>
                            </m:r>
                          </m:e>
                          <m:sup>
                            <m:r>
                              <a:rPr lang="en-US" sz="2000" i="1">
                                <a:latin typeface="Cambria Math" panose="02040503050406030204" pitchFamily="18" charset="0"/>
                              </a:rPr>
                              <m:t>′</m:t>
                            </m:r>
                          </m:sup>
                        </m:sSup>
                        <m:r>
                          <a:rPr lang="en-US" sz="2000" i="1">
                            <a:latin typeface="Cambria Math" panose="02040503050406030204" pitchFamily="18" charset="0"/>
                          </a:rPr>
                          <m:t>~</m:t>
                        </m:r>
                        <m:r>
                          <a:rPr lang="en-US" sz="2000" i="1">
                            <a:latin typeface="Cambria Math" panose="02040503050406030204" pitchFamily="18" charset="0"/>
                          </a:rPr>
                          <m:t>𝑝</m:t>
                        </m:r>
                        <m:d>
                          <m:dPr>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𝑠</m:t>
                                </m:r>
                              </m:e>
                              <m:sup>
                                <m:r>
                                  <a:rPr lang="en-US" sz="2000" i="1">
                                    <a:latin typeface="Cambria Math" panose="02040503050406030204" pitchFamily="18" charset="0"/>
                                  </a:rPr>
                                  <m:t>′</m:t>
                                </m:r>
                              </m:sup>
                            </m:sSup>
                          </m:e>
                          <m:e>
                            <m:r>
                              <a:rPr lang="en-US" sz="2000" i="1">
                                <a:latin typeface="Cambria Math" panose="02040503050406030204" pitchFamily="18" charset="0"/>
                                <a:ea typeface="Cambria Math" panose="02040503050406030204" pitchFamily="18" charset="0"/>
                              </a:rPr>
                              <m:t>𝑠</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𝑎</m:t>
                            </m:r>
                          </m:e>
                        </m:d>
                      </m:sub>
                    </m:sSub>
                    <m:r>
                      <a:rPr lang="en-US" sz="2000" i="1">
                        <a:latin typeface="Cambria Math" panose="02040503050406030204" pitchFamily="18" charset="0"/>
                      </a:rPr>
                      <m:t>[</m:t>
                    </m:r>
                    <m:r>
                      <a:rPr lang="en-US" sz="2000" i="1">
                        <a:latin typeface="Cambria Math" panose="02040503050406030204" pitchFamily="18" charset="0"/>
                      </a:rPr>
                      <m:t>𝑉</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𝑠</m:t>
                        </m:r>
                      </m:e>
                      <m:sup>
                        <m:r>
                          <a:rPr lang="en-US" sz="2000" i="1">
                            <a:latin typeface="Cambria Math" panose="02040503050406030204" pitchFamily="18" charset="0"/>
                          </a:rPr>
                          <m:t>′</m:t>
                        </m:r>
                      </m:sup>
                    </m:sSup>
                    <m:r>
                      <a:rPr lang="en-US" sz="2000" i="1">
                        <a:latin typeface="Cambria Math" panose="02040503050406030204" pitchFamily="18" charset="0"/>
                      </a:rPr>
                      <m:t>)]</m:t>
                    </m:r>
                  </m:oMath>
                </a14:m>
                <a:endParaRPr lang="en-US" sz="2000" dirty="0">
                  <a:latin typeface="Arial" panose="020B0604020202020204" pitchFamily="34" charset="0"/>
                  <a:cs typeface="Arial" panose="020B0604020202020204" pitchFamily="34" charset="0"/>
                </a:endParaRPr>
              </a:p>
              <a:p>
                <a:pPr marL="0" indent="0">
                  <a:buNone/>
                </a:pPr>
                <a:endParaRPr lang="en-US" sz="2800" dirty="0"/>
              </a:p>
              <a:p>
                <a:pPr lvl="2">
                  <a:buFont typeface="Arial" panose="020B0604020202020204" pitchFamily="34" charset="0"/>
                  <a:buChar char="•"/>
                </a:pPr>
                <a:endParaRPr lang="en-US" sz="2400" dirty="0"/>
              </a:p>
            </p:txBody>
          </p:sp>
        </mc:Choice>
        <mc:Fallback xmlns="">
          <p:sp>
            <p:nvSpPr>
              <p:cNvPr id="17" name="Content Placeholder 1">
                <a:extLst>
                  <a:ext uri="{FF2B5EF4-FFF2-40B4-BE49-F238E27FC236}">
                    <a16:creationId xmlns:a16="http://schemas.microsoft.com/office/drawing/2014/main" id="{77897C7A-9211-4B2B-ACD6-F44796AA4243}"/>
                  </a:ext>
                </a:extLst>
              </p:cNvPr>
              <p:cNvSpPr txBox="1">
                <a:spLocks noRot="1" noChangeAspect="1" noMove="1" noResize="1" noEditPoints="1" noAdjustHandles="1" noChangeArrowheads="1" noChangeShapeType="1" noTextEdit="1"/>
              </p:cNvSpPr>
              <p:nvPr/>
            </p:nvSpPr>
            <p:spPr>
              <a:xfrm>
                <a:off x="538349" y="5166714"/>
                <a:ext cx="11379200" cy="1292123"/>
              </a:xfrm>
              <a:prstGeom prst="rect">
                <a:avLst/>
              </a:prstGeom>
              <a:blipFill>
                <a:blip r:embed="rId5"/>
                <a:stretch>
                  <a:fillRect l="-696" t="-3302" b="-5188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76321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灯片编号占位符 1">
            <a:extLst>
              <a:ext uri="{FF2B5EF4-FFF2-40B4-BE49-F238E27FC236}">
                <a16:creationId xmlns:a16="http://schemas.microsoft.com/office/drawing/2014/main" id="{2729A86D-B0FD-41D9-B03B-A5D2C934A5B9}"/>
              </a:ext>
            </a:extLst>
          </p:cNvPr>
          <p:cNvSpPr>
            <a:spLocks noGrp="1"/>
          </p:cNvSpPr>
          <p:nvPr>
            <p:ph type="sldNum" sz="quarter" idx="11"/>
          </p:nvPr>
        </p:nvSpPr>
        <p:spPr bwMode="auto">
          <a:xfrm>
            <a:off x="9326563" y="638492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algn="r" rtl="0" eaLnBrk="1" fontAlgn="base" hangingPunct="1">
              <a:spcBef>
                <a:spcPct val="0"/>
              </a:spcBef>
              <a:spcAft>
                <a:spcPct val="0"/>
              </a:spcAft>
              <a:defRPr sz="1600" b="1" kern="1200">
                <a:solidFill>
                  <a:srgbClr val="898989"/>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pPr>
              <a:lnSpc>
                <a:spcPct val="100000"/>
              </a:lnSpc>
              <a:spcBef>
                <a:spcPct val="0"/>
              </a:spcBef>
              <a:buFontTx/>
              <a:buNone/>
            </a:pPr>
            <a:fld id="{A8ED0E70-154F-4799-8B4C-230F0063C5AC}" type="slidenum">
              <a:rPr lang="zh-CN" altLang="en-US" smtClean="0"/>
              <a:pPr>
                <a:lnSpc>
                  <a:spcPct val="100000"/>
                </a:lnSpc>
                <a:spcBef>
                  <a:spcPct val="0"/>
                </a:spcBef>
                <a:buFontTx/>
                <a:buNone/>
              </a:pPr>
              <a:t>73</a:t>
            </a:fld>
            <a:endParaRPr lang="en-US" altLang="zh-CN" sz="1600">
              <a:solidFill>
                <a:srgbClr val="898989"/>
              </a:solidFill>
            </a:endParaRPr>
          </a:p>
        </p:txBody>
      </p:sp>
      <p:sp>
        <p:nvSpPr>
          <p:cNvPr id="5123" name="文本框 3">
            <a:extLst>
              <a:ext uri="{FF2B5EF4-FFF2-40B4-BE49-F238E27FC236}">
                <a16:creationId xmlns:a16="http://schemas.microsoft.com/office/drawing/2014/main" id="{EDCD0F46-554B-4357-822A-496E9EEB60B0}"/>
              </a:ext>
            </a:extLst>
          </p:cNvPr>
          <p:cNvSpPr txBox="1">
            <a:spLocks noChangeArrowheads="1"/>
          </p:cNvSpPr>
          <p:nvPr/>
        </p:nvSpPr>
        <p:spPr bwMode="auto">
          <a:xfrm>
            <a:off x="211138" y="144463"/>
            <a:ext cx="91154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r>
              <a:rPr lang="en-US" altLang="zh-TW" sz="3600" b="1" dirty="0">
                <a:solidFill>
                  <a:schemeClr val="bg1"/>
                </a:solidFill>
                <a:latin typeface="Times New Roman" panose="02020603050405020304" pitchFamily="18" charset="0"/>
                <a:cs typeface="Times New Roman" panose="02020603050405020304" pitchFamily="18" charset="0"/>
              </a:rPr>
              <a:t>Challenges of Reinforcement Learning</a:t>
            </a:r>
            <a:endParaRPr lang="zh-TW" altLang="zh-TW" sz="3600" b="1" dirty="0">
              <a:solidFill>
                <a:schemeClr val="bg1"/>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endParaRPr lang="en-US" altLang="zh-TW" sz="3600" b="1" dirty="0">
              <a:solidFill>
                <a:schemeClr val="bg1"/>
              </a:solidFill>
              <a:latin typeface="Arial" panose="020B0604020202020204" pitchFamily="34" charset="0"/>
              <a:ea typeface="新細明體" panose="02020500000000000000" pitchFamily="18" charset="-120"/>
              <a:cs typeface="Times New Roman" panose="02020603050405020304" pitchFamily="18" charset="0"/>
            </a:endParaRPr>
          </a:p>
        </p:txBody>
      </p:sp>
      <p:sp>
        <p:nvSpPr>
          <p:cNvPr id="5124" name="Rectangle 10">
            <a:extLst>
              <a:ext uri="{FF2B5EF4-FFF2-40B4-BE49-F238E27FC236}">
                <a16:creationId xmlns:a16="http://schemas.microsoft.com/office/drawing/2014/main" id="{99F65244-619F-477B-B873-2393990155C1}"/>
              </a:ext>
            </a:extLst>
          </p:cNvPr>
          <p:cNvSpPr>
            <a:spLocks noChangeArrowheads="1"/>
          </p:cNvSpPr>
          <p:nvPr/>
        </p:nvSpPr>
        <p:spPr bwMode="auto">
          <a:xfrm>
            <a:off x="355310" y="1181100"/>
            <a:ext cx="10515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buFont typeface="Wingdings" panose="05000000000000000000" pitchFamily="2" charset="2"/>
              <a:buChar char="Ø"/>
            </a:pPr>
            <a:r>
              <a:rPr lang="en-US" altLang="zh-TW" sz="2400" dirty="0">
                <a:latin typeface="Arial" panose="020B0604020202020204" pitchFamily="34" charset="0"/>
              </a:rPr>
              <a:t>Two possible ways to perform policy learning for</a:t>
            </a:r>
            <a:r>
              <a:rPr lang="zh-TW" altLang="en-US" sz="2400" dirty="0">
                <a:latin typeface="Arial" panose="020B0604020202020204" pitchFamily="34" charset="0"/>
              </a:rPr>
              <a:t> </a:t>
            </a:r>
            <a:r>
              <a:rPr lang="en-US" altLang="zh-TW" sz="2400" dirty="0">
                <a:latin typeface="Arial" panose="020B0604020202020204" pitchFamily="34" charset="0"/>
              </a:rPr>
              <a:t>real-world physical tasks:</a:t>
            </a:r>
          </a:p>
          <a:p>
            <a:pPr lvl="1" eaLnBrk="1" hangingPunct="1">
              <a:lnSpc>
                <a:spcPct val="150000"/>
              </a:lnSpc>
            </a:pPr>
            <a:r>
              <a:rPr lang="en-US" altLang="zh-TW" dirty="0">
                <a:latin typeface="Arial" panose="020B0604020202020204" pitchFamily="34" charset="0"/>
              </a:rPr>
              <a:t>Real-world Policy Learning</a:t>
            </a:r>
          </a:p>
          <a:p>
            <a:pPr lvl="2" eaLnBrk="1" hangingPunct="1">
              <a:lnSpc>
                <a:spcPct val="150000"/>
              </a:lnSpc>
              <a:buFont typeface="Wingdings" panose="05000000000000000000" pitchFamily="2" charset="2"/>
              <a:buChar char="ü"/>
            </a:pPr>
            <a:r>
              <a:rPr lang="zh-TW" altLang="en-US" sz="2400" dirty="0">
                <a:latin typeface="Arial" panose="020B0604020202020204" pitchFamily="34" charset="0"/>
              </a:rPr>
              <a:t> </a:t>
            </a:r>
            <a:r>
              <a:rPr lang="en-US" altLang="zh-TW" sz="2400" dirty="0">
                <a:latin typeface="Arial" panose="020B0604020202020204" pitchFamily="34" charset="0"/>
              </a:rPr>
              <a:t>Expensive, dangerous, and time-consuming</a:t>
            </a:r>
          </a:p>
          <a:p>
            <a:pPr lvl="2" eaLnBrk="1" hangingPunct="1">
              <a:lnSpc>
                <a:spcPct val="150000"/>
              </a:lnSpc>
              <a:buFont typeface="Wingdings" panose="05000000000000000000" pitchFamily="2" charset="2"/>
              <a:buChar char="ü"/>
            </a:pPr>
            <a:r>
              <a:rPr lang="en-US" altLang="zh-TW" sz="2400" dirty="0">
                <a:latin typeface="Arial" panose="020B0604020202020204" pitchFamily="34" charset="0"/>
              </a:rPr>
              <a:t>Scarce data and limited set of strategies leads to overfitting</a:t>
            </a:r>
          </a:p>
          <a:p>
            <a:pPr lvl="2" eaLnBrk="1" hangingPunct="1">
              <a:lnSpc>
                <a:spcPct val="150000"/>
              </a:lnSpc>
              <a:buFont typeface="Wingdings" panose="05000000000000000000" pitchFamily="2" charset="2"/>
              <a:buChar char="ü"/>
            </a:pPr>
            <a:r>
              <a:rPr lang="en-US" altLang="zh-TW" sz="2400" dirty="0">
                <a:latin typeface="Arial" panose="020B0604020202020204" pitchFamily="34" charset="0"/>
              </a:rPr>
              <a:t>Cannot be generalized in various test scenarios</a:t>
            </a:r>
          </a:p>
          <a:p>
            <a:pPr lvl="1" eaLnBrk="1" hangingPunct="1">
              <a:lnSpc>
                <a:spcPct val="150000"/>
              </a:lnSpc>
            </a:pPr>
            <a:r>
              <a:rPr lang="en-US" altLang="zh-TW" dirty="0">
                <a:latin typeface="Arial" panose="020B0604020202020204" pitchFamily="34" charset="0"/>
              </a:rPr>
              <a:t>Learning in simulation</a:t>
            </a:r>
          </a:p>
          <a:p>
            <a:pPr lvl="2" eaLnBrk="1" hangingPunct="1">
              <a:lnSpc>
                <a:spcPct val="150000"/>
              </a:lnSpc>
              <a:buFont typeface="Wingdings" panose="05000000000000000000" pitchFamily="2" charset="2"/>
              <a:buChar char="ü"/>
            </a:pPr>
            <a:r>
              <a:rPr lang="en-US" altLang="zh-TW" sz="2400" dirty="0">
                <a:latin typeface="Arial" panose="020B0604020202020204" pitchFamily="34" charset="0"/>
              </a:rPr>
              <a:t>Gap between real system and </a:t>
            </a:r>
          </a:p>
          <a:p>
            <a:pPr marL="914400" lvl="2" indent="0" eaLnBrk="1" hangingPunct="1">
              <a:lnSpc>
                <a:spcPct val="150000"/>
              </a:lnSpc>
              <a:buNone/>
            </a:pPr>
            <a:r>
              <a:rPr lang="en-US" altLang="zh-TW" sz="2400" dirty="0">
                <a:latin typeface="Arial" panose="020B0604020202020204" pitchFamily="34" charset="0"/>
              </a:rPr>
              <a:t>   simulation system </a:t>
            </a:r>
            <a:endParaRPr lang="zh-TW" altLang="en-US" sz="2400" dirty="0">
              <a:latin typeface="Arial" panose="020B0604020202020204" pitchFamily="34" charset="0"/>
            </a:endParaRPr>
          </a:p>
        </p:txBody>
      </p:sp>
      <p:pic>
        <p:nvPicPr>
          <p:cNvPr id="3" name="圖片 2">
            <a:extLst>
              <a:ext uri="{FF2B5EF4-FFF2-40B4-BE49-F238E27FC236}">
                <a16:creationId xmlns:a16="http://schemas.microsoft.com/office/drawing/2014/main" id="{CF3E2ED3-FD36-41F1-9C22-E24E8B8C1392}"/>
              </a:ext>
            </a:extLst>
          </p:cNvPr>
          <p:cNvPicPr>
            <a:picLocks noChangeAspect="1"/>
          </p:cNvPicPr>
          <p:nvPr/>
        </p:nvPicPr>
        <p:blipFill>
          <a:blip r:embed="rId3"/>
          <a:stretch>
            <a:fillRect/>
          </a:stretch>
        </p:blipFill>
        <p:spPr>
          <a:xfrm>
            <a:off x="8346014" y="3942139"/>
            <a:ext cx="3845986" cy="2807911"/>
          </a:xfrm>
          <a:prstGeom prst="rect">
            <a:avLst/>
          </a:prstGeom>
        </p:spPr>
      </p:pic>
    </p:spTree>
    <p:extLst>
      <p:ext uri="{BB962C8B-B14F-4D97-AF65-F5344CB8AC3E}">
        <p14:creationId xmlns:p14="http://schemas.microsoft.com/office/powerpoint/2010/main" val="27186530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灯片编号占位符 1">
            <a:extLst>
              <a:ext uri="{FF2B5EF4-FFF2-40B4-BE49-F238E27FC236}">
                <a16:creationId xmlns:a16="http://schemas.microsoft.com/office/drawing/2014/main" id="{1D930F07-ED06-40A1-864E-8A9423C764FD}"/>
              </a:ext>
            </a:extLst>
          </p:cNvPr>
          <p:cNvSpPr>
            <a:spLocks noGrp="1"/>
          </p:cNvSpPr>
          <p:nvPr>
            <p:ph type="sldNum" sz="quarter" idx="4294967295"/>
          </p:nvPr>
        </p:nvSpPr>
        <p:spPr bwMode="auto">
          <a:xfrm>
            <a:off x="9326563" y="638492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algn="r" rtl="0" eaLnBrk="1" fontAlgn="base" hangingPunct="1">
              <a:spcBef>
                <a:spcPct val="0"/>
              </a:spcBef>
              <a:spcAft>
                <a:spcPct val="0"/>
              </a:spcAft>
              <a:defRPr sz="1600" b="1" kern="1200">
                <a:solidFill>
                  <a:srgbClr val="898989"/>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pPr>
              <a:lnSpc>
                <a:spcPct val="100000"/>
              </a:lnSpc>
              <a:spcBef>
                <a:spcPct val="0"/>
              </a:spcBef>
              <a:buFontTx/>
              <a:buNone/>
            </a:pPr>
            <a:fld id="{A8ED0E70-154F-4799-8B4C-230F0063C5AC}" type="slidenum">
              <a:rPr lang="zh-CN" altLang="en-US" smtClean="0"/>
              <a:pPr>
                <a:lnSpc>
                  <a:spcPct val="100000"/>
                </a:lnSpc>
                <a:spcBef>
                  <a:spcPct val="0"/>
                </a:spcBef>
                <a:buFontTx/>
                <a:buNone/>
              </a:pPr>
              <a:t>74</a:t>
            </a:fld>
            <a:endParaRPr lang="en-US" altLang="zh-CN" sz="1600">
              <a:solidFill>
                <a:srgbClr val="898989"/>
              </a:solidFill>
            </a:endParaRPr>
          </a:p>
        </p:txBody>
      </p:sp>
      <p:sp>
        <p:nvSpPr>
          <p:cNvPr id="7171" name="文本框 3">
            <a:extLst>
              <a:ext uri="{FF2B5EF4-FFF2-40B4-BE49-F238E27FC236}">
                <a16:creationId xmlns:a16="http://schemas.microsoft.com/office/drawing/2014/main" id="{4C06010B-C243-4D2C-8AE5-71C8EA0287CC}"/>
              </a:ext>
            </a:extLst>
          </p:cNvPr>
          <p:cNvSpPr txBox="1">
            <a:spLocks noChangeArrowheads="1"/>
          </p:cNvSpPr>
          <p:nvPr/>
        </p:nvSpPr>
        <p:spPr bwMode="auto">
          <a:xfrm>
            <a:off x="211138" y="144463"/>
            <a:ext cx="91154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r>
              <a:rPr lang="en-US" altLang="zh-TW" sz="3600" b="1" dirty="0">
                <a:solidFill>
                  <a:schemeClr val="bg1"/>
                </a:solidFill>
                <a:latin typeface="Times New Roman" panose="02020603050405020304" pitchFamily="18" charset="0"/>
                <a:cs typeface="Times New Roman" panose="02020603050405020304" pitchFamily="18" charset="0"/>
              </a:rPr>
              <a:t>Robust Reinforcement Learning</a:t>
            </a:r>
            <a:endParaRPr lang="zh-TW" altLang="zh-TW" sz="3600" b="1" dirty="0">
              <a:solidFill>
                <a:schemeClr val="bg1"/>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endParaRPr lang="en-US" altLang="zh-TW" sz="3600" b="1" dirty="0">
              <a:solidFill>
                <a:schemeClr val="bg1"/>
              </a:solidFill>
              <a:latin typeface="Arial" panose="020B0604020202020204" pitchFamily="34" charset="0"/>
              <a:ea typeface="新細明體" panose="02020500000000000000" pitchFamily="18" charset="-120"/>
              <a:cs typeface="Times New Roman" panose="02020603050405020304" pitchFamily="18" charset="0"/>
            </a:endParaRPr>
          </a:p>
        </p:txBody>
      </p:sp>
      <p:sp>
        <p:nvSpPr>
          <p:cNvPr id="7172" name="Rectangle 10">
            <a:extLst>
              <a:ext uri="{FF2B5EF4-FFF2-40B4-BE49-F238E27FC236}">
                <a16:creationId xmlns:a16="http://schemas.microsoft.com/office/drawing/2014/main" id="{765F2C77-3C2F-402E-8396-8EBA2BAA9A23}"/>
              </a:ext>
            </a:extLst>
          </p:cNvPr>
          <p:cNvSpPr>
            <a:spLocks noChangeArrowheads="1"/>
          </p:cNvSpPr>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buFont typeface="Wingdings" panose="05000000000000000000" pitchFamily="2" charset="2"/>
              <a:buChar char="Ø"/>
            </a:pPr>
            <a:endParaRPr lang="zh-TW" altLang="en-US" sz="2400">
              <a:latin typeface="Arial" panose="020B0604020202020204" pitchFamily="34" charset="0"/>
            </a:endParaRPr>
          </a:p>
        </p:txBody>
      </p:sp>
      <p:sp>
        <p:nvSpPr>
          <p:cNvPr id="7173" name="Rectangle 10">
            <a:extLst>
              <a:ext uri="{FF2B5EF4-FFF2-40B4-BE49-F238E27FC236}">
                <a16:creationId xmlns:a16="http://schemas.microsoft.com/office/drawing/2014/main" id="{1878913B-7C47-4507-92DD-31410110BC6B}"/>
              </a:ext>
            </a:extLst>
          </p:cNvPr>
          <p:cNvSpPr>
            <a:spLocks noChangeArrowheads="1"/>
          </p:cNvSpPr>
          <p:nvPr/>
        </p:nvSpPr>
        <p:spPr bwMode="auto">
          <a:xfrm>
            <a:off x="635758" y="1132681"/>
            <a:ext cx="105156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buFont typeface="Wingdings" panose="05000000000000000000" pitchFamily="2" charset="2"/>
              <a:buChar char="Ø"/>
            </a:pPr>
            <a:r>
              <a:rPr lang="en-US" altLang="zh-TW" sz="2400" dirty="0">
                <a:latin typeface="Arial" panose="020B0604020202020204" pitchFamily="34" charset="0"/>
              </a:rPr>
              <a:t>Robustness</a:t>
            </a:r>
          </a:p>
          <a:p>
            <a:pPr lvl="1" eaLnBrk="1" hangingPunct="1">
              <a:lnSpc>
                <a:spcPct val="150000"/>
              </a:lnSpc>
            </a:pPr>
            <a:r>
              <a:rPr lang="en-US" altLang="zh-TW" sz="2200" dirty="0">
                <a:latin typeface="Arial" panose="020B0604020202020204" pitchFamily="34" charset="0"/>
              </a:rPr>
              <a:t>Model used requires </a:t>
            </a:r>
            <a:r>
              <a:rPr lang="en-US" altLang="zh-TW" sz="2200" b="1" dirty="0">
                <a:latin typeface="Arial" panose="020B0604020202020204" pitchFamily="34" charset="0"/>
              </a:rPr>
              <a:t>high accuracy</a:t>
            </a:r>
            <a:r>
              <a:rPr lang="en-US" altLang="zh-TW" sz="2200" dirty="0">
                <a:latin typeface="Arial" panose="020B0604020202020204" pitchFamily="34" charset="0"/>
              </a:rPr>
              <a:t> and </a:t>
            </a:r>
            <a:r>
              <a:rPr lang="en-US" altLang="zh-TW" sz="2200" b="1" dirty="0">
                <a:latin typeface="Arial" panose="020B0604020202020204" pitchFamily="34" charset="0"/>
              </a:rPr>
              <a:t>effectiveness</a:t>
            </a:r>
          </a:p>
          <a:p>
            <a:pPr lvl="1" eaLnBrk="1" hangingPunct="1">
              <a:lnSpc>
                <a:spcPct val="150000"/>
              </a:lnSpc>
            </a:pPr>
            <a:r>
              <a:rPr lang="zh-TW" altLang="zh-TW" sz="2200" dirty="0">
                <a:latin typeface="Arial" panose="020B0604020202020204" pitchFamily="34" charset="0"/>
              </a:rPr>
              <a:t>Small deviations(ex: noises) would only cause a </a:t>
            </a:r>
            <a:r>
              <a:rPr lang="zh-TW" altLang="zh-TW" sz="2200" b="1" dirty="0">
                <a:latin typeface="Arial" panose="020B0604020202020204" pitchFamily="34" charset="0"/>
              </a:rPr>
              <a:t>small</a:t>
            </a:r>
            <a:r>
              <a:rPr lang="zh-TW" altLang="zh-TW" sz="2200" dirty="0">
                <a:latin typeface="Arial" panose="020B0604020202020204" pitchFamily="34" charset="0"/>
              </a:rPr>
              <a:t> impact on the performance of the algorithm</a:t>
            </a:r>
            <a:r>
              <a:rPr lang="en-US" altLang="zh-TW" sz="2200" dirty="0">
                <a:latin typeface="Arial" panose="020B0604020202020204" pitchFamily="34" charset="0"/>
              </a:rPr>
              <a:t> </a:t>
            </a:r>
          </a:p>
          <a:p>
            <a:pPr lvl="1" eaLnBrk="1" hangingPunct="1">
              <a:lnSpc>
                <a:spcPct val="150000"/>
              </a:lnSpc>
            </a:pPr>
            <a:r>
              <a:rPr lang="en-US" altLang="zh-TW" sz="2200" dirty="0">
                <a:latin typeface="Arial" panose="020B0604020202020204" pitchFamily="34" charset="0"/>
              </a:rPr>
              <a:t>Huge deviations in the data must </a:t>
            </a:r>
            <a:r>
              <a:rPr lang="en-US" altLang="zh-TW" sz="2200" b="1" dirty="0">
                <a:latin typeface="Arial" panose="020B0604020202020204" pitchFamily="34" charset="0"/>
              </a:rPr>
              <a:t>not</a:t>
            </a:r>
            <a:r>
              <a:rPr lang="en-US" altLang="zh-TW" sz="2200" dirty="0">
                <a:latin typeface="Arial" panose="020B0604020202020204" pitchFamily="34" charset="0"/>
              </a:rPr>
              <a:t> cause a catastrophic impact on the performance of the algorithm</a:t>
            </a:r>
          </a:p>
          <a:p>
            <a:pPr eaLnBrk="1" hangingPunct="1">
              <a:lnSpc>
                <a:spcPct val="150000"/>
              </a:lnSpc>
              <a:buFont typeface="Wingdings" panose="05000000000000000000" pitchFamily="2" charset="2"/>
              <a:buChar char="Ø"/>
            </a:pPr>
            <a:r>
              <a:rPr lang="en-US" altLang="zh-TW" sz="2400" dirty="0">
                <a:latin typeface="Arial" panose="020B0604020202020204" pitchFamily="34" charset="0"/>
              </a:rPr>
              <a:t>Robust Reinforcement Learning</a:t>
            </a:r>
          </a:p>
          <a:p>
            <a:pPr lvl="1" eaLnBrk="1" hangingPunct="1">
              <a:lnSpc>
                <a:spcPct val="150000"/>
              </a:lnSpc>
            </a:pPr>
            <a:r>
              <a:rPr lang="en-US" altLang="zh-TW" sz="2200" dirty="0">
                <a:latin typeface="Arial" panose="020B0604020202020204" pitchFamily="34" charset="0"/>
              </a:rPr>
              <a:t>Search for strategies to achieve the best performance in the </a:t>
            </a:r>
            <a:r>
              <a:rPr lang="en-US" altLang="zh-TW" sz="2200" b="1" dirty="0">
                <a:latin typeface="Arial" panose="020B0604020202020204" pitchFamily="34" charset="0"/>
              </a:rPr>
              <a:t>worst case</a:t>
            </a:r>
            <a:r>
              <a:rPr lang="en-US" altLang="zh-TW" sz="2200" dirty="0">
                <a:latin typeface="Arial" panose="020B0604020202020204" pitchFamily="34" charset="0"/>
              </a:rPr>
              <a:t> of the simulation environment</a:t>
            </a:r>
            <a:endParaRPr lang="zh-TW" altLang="en-US" sz="2200" dirty="0">
              <a:latin typeface="Arial" panose="020B0604020202020204" pitchFamily="34" charset="0"/>
            </a:endParaRPr>
          </a:p>
        </p:txBody>
      </p:sp>
    </p:spTree>
    <p:extLst>
      <p:ext uri="{BB962C8B-B14F-4D97-AF65-F5344CB8AC3E}">
        <p14:creationId xmlns:p14="http://schemas.microsoft.com/office/powerpoint/2010/main" val="1264611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灯片编号占位符 1">
            <a:extLst>
              <a:ext uri="{FF2B5EF4-FFF2-40B4-BE49-F238E27FC236}">
                <a16:creationId xmlns:a16="http://schemas.microsoft.com/office/drawing/2014/main" id="{DD19EC42-03C7-47C8-82BD-CF39162597F9}"/>
              </a:ext>
            </a:extLst>
          </p:cNvPr>
          <p:cNvSpPr txBox="1">
            <a:spLocks noGrp="1"/>
          </p:cNvSpPr>
          <p:nvPr/>
        </p:nvSpPr>
        <p:spPr bwMode="auto">
          <a:xfrm>
            <a:off x="9326563" y="6384925"/>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r" eaLnBrk="1" hangingPunct="1">
              <a:lnSpc>
                <a:spcPct val="100000"/>
              </a:lnSpc>
              <a:spcBef>
                <a:spcPct val="0"/>
              </a:spcBef>
              <a:buFontTx/>
              <a:buNone/>
            </a:pPr>
            <a:fld id="{99F1A670-5566-4AA0-8201-3C05A38DD463}" type="slidenum">
              <a:rPr lang="zh-CN" altLang="en-US" sz="1600" b="1">
                <a:solidFill>
                  <a:srgbClr val="898989"/>
                </a:solidFill>
              </a:rPr>
              <a:pPr algn="r" eaLnBrk="1" hangingPunct="1">
                <a:lnSpc>
                  <a:spcPct val="100000"/>
                </a:lnSpc>
                <a:spcBef>
                  <a:spcPct val="0"/>
                </a:spcBef>
                <a:buFontTx/>
                <a:buNone/>
              </a:pPr>
              <a:t>75</a:t>
            </a:fld>
            <a:endParaRPr lang="en-US" altLang="zh-CN" sz="1600" b="1">
              <a:solidFill>
                <a:srgbClr val="898989"/>
              </a:solidFill>
            </a:endParaRPr>
          </a:p>
        </p:txBody>
      </p:sp>
      <p:sp>
        <p:nvSpPr>
          <p:cNvPr id="9219" name="文本框 3">
            <a:extLst>
              <a:ext uri="{FF2B5EF4-FFF2-40B4-BE49-F238E27FC236}">
                <a16:creationId xmlns:a16="http://schemas.microsoft.com/office/drawing/2014/main" id="{22D7B604-FF45-49FD-AE33-43EFE0673EE6}"/>
              </a:ext>
            </a:extLst>
          </p:cNvPr>
          <p:cNvSpPr txBox="1">
            <a:spLocks noChangeArrowheads="1"/>
          </p:cNvSpPr>
          <p:nvPr/>
        </p:nvSpPr>
        <p:spPr bwMode="auto">
          <a:xfrm>
            <a:off x="211138" y="192088"/>
            <a:ext cx="91154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r>
              <a:rPr lang="en-US" altLang="zh-TW" sz="3200" b="1" dirty="0">
                <a:solidFill>
                  <a:schemeClr val="bg1"/>
                </a:solidFill>
                <a:latin typeface="Times New Roman" panose="02020603050405020304" pitchFamily="18" charset="0"/>
                <a:cs typeface="Times New Roman" panose="02020603050405020304" pitchFamily="18" charset="0"/>
              </a:rPr>
              <a:t>Robust Adversarial</a:t>
            </a:r>
            <a:r>
              <a:rPr lang="en-US" altLang="zh-TW" sz="3200" dirty="0">
                <a:solidFill>
                  <a:schemeClr val="bg1"/>
                </a:solidFill>
                <a:latin typeface="Times New Roman" panose="02020603050405020304" pitchFamily="18" charset="0"/>
                <a:cs typeface="Times New Roman" panose="02020603050405020304" pitchFamily="18" charset="0"/>
              </a:rPr>
              <a:t> </a:t>
            </a:r>
            <a:r>
              <a:rPr lang="en-US" altLang="zh-TW" sz="3200" b="1" dirty="0">
                <a:solidFill>
                  <a:schemeClr val="bg1"/>
                </a:solidFill>
                <a:latin typeface="Times New Roman" panose="02020603050405020304" pitchFamily="18" charset="0"/>
                <a:cs typeface="Times New Roman" panose="02020603050405020304" pitchFamily="18" charset="0"/>
              </a:rPr>
              <a:t>Reinforcement Learning</a:t>
            </a:r>
            <a:endParaRPr lang="zh-TW" altLang="zh-TW" sz="3200" b="1" dirty="0">
              <a:solidFill>
                <a:schemeClr val="bg1"/>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endParaRPr lang="en-US" altLang="zh-TW" sz="3200" b="1" dirty="0">
              <a:solidFill>
                <a:schemeClr val="bg1"/>
              </a:solidFill>
              <a:latin typeface="Arial" panose="020B0604020202020204" pitchFamily="34" charset="0"/>
              <a:ea typeface="新細明體" panose="02020500000000000000" pitchFamily="18" charset="-120"/>
              <a:cs typeface="Times New Roman" panose="02020603050405020304" pitchFamily="18" charset="0"/>
            </a:endParaRPr>
          </a:p>
        </p:txBody>
      </p:sp>
      <p:pic>
        <p:nvPicPr>
          <p:cNvPr id="9220" name="Picture 10" descr="https://storage.googleapis.com/groundai-web-prod/media/users/user_131250/project_348891/images/x1.png">
            <a:extLst>
              <a:ext uri="{FF2B5EF4-FFF2-40B4-BE49-F238E27FC236}">
                <a16:creationId xmlns:a16="http://schemas.microsoft.com/office/drawing/2014/main" id="{08BA638F-8939-488F-B480-1DD2D94DD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2141538"/>
            <a:ext cx="6553200"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Rectangle 10">
            <a:extLst>
              <a:ext uri="{FF2B5EF4-FFF2-40B4-BE49-F238E27FC236}">
                <a16:creationId xmlns:a16="http://schemas.microsoft.com/office/drawing/2014/main" id="{5293AA26-1E92-4E2E-89A4-55D996820C34}"/>
              </a:ext>
            </a:extLst>
          </p:cNvPr>
          <p:cNvSpPr>
            <a:spLocks noChangeArrowheads="1"/>
          </p:cNvSpPr>
          <p:nvPr/>
        </p:nvSpPr>
        <p:spPr bwMode="auto">
          <a:xfrm>
            <a:off x="6945313" y="1350963"/>
            <a:ext cx="4805409"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buFont typeface="Wingdings" panose="05000000000000000000" pitchFamily="2" charset="2"/>
              <a:buChar char="Ø"/>
            </a:pPr>
            <a:r>
              <a:rPr lang="en-US" altLang="zh-TW" sz="2400" dirty="0">
                <a:latin typeface="Arial" panose="020B0604020202020204" pitchFamily="34" charset="0"/>
              </a:rPr>
              <a:t>Two competing agents</a:t>
            </a:r>
          </a:p>
          <a:p>
            <a:pPr lvl="1" eaLnBrk="1" hangingPunct="1">
              <a:lnSpc>
                <a:spcPct val="150000"/>
              </a:lnSpc>
            </a:pPr>
            <a:r>
              <a:rPr lang="en-US" altLang="zh-TW" dirty="0">
                <a:latin typeface="Arial" panose="020B0604020202020204" pitchFamily="34" charset="0"/>
              </a:rPr>
              <a:t>Protagonist (main agent)</a:t>
            </a:r>
          </a:p>
          <a:p>
            <a:pPr lvl="2" eaLnBrk="1" hangingPunct="1">
              <a:lnSpc>
                <a:spcPct val="150000"/>
              </a:lnSpc>
              <a:buFont typeface="Wingdings" panose="05000000000000000000" pitchFamily="2" charset="2"/>
              <a:buChar char="ü"/>
            </a:pPr>
            <a:r>
              <a:rPr lang="en-US" altLang="zh-TW" sz="2400" dirty="0">
                <a:latin typeface="Arial" panose="020B0604020202020204" pitchFamily="34" charset="0"/>
              </a:rPr>
              <a:t>Risk averse </a:t>
            </a:r>
          </a:p>
          <a:p>
            <a:pPr marL="914400" lvl="2" indent="0" eaLnBrk="1" hangingPunct="1">
              <a:lnSpc>
                <a:spcPct val="150000"/>
              </a:lnSpc>
              <a:buNone/>
            </a:pPr>
            <a:r>
              <a:rPr lang="zh-TW" altLang="en-US" sz="2400" dirty="0">
                <a:latin typeface="Arial" panose="020B0604020202020204" pitchFamily="34" charset="0"/>
              </a:rPr>
              <a:t>   </a:t>
            </a:r>
            <a:r>
              <a:rPr lang="en-US" altLang="zh-TW" sz="2400" dirty="0">
                <a:latin typeface="Arial" panose="020B0604020202020204" pitchFamily="34" charset="0"/>
              </a:rPr>
              <a:t>(achieve goals safely)</a:t>
            </a:r>
          </a:p>
          <a:p>
            <a:pPr lvl="1" eaLnBrk="1" hangingPunct="1">
              <a:lnSpc>
                <a:spcPct val="150000"/>
              </a:lnSpc>
            </a:pPr>
            <a:r>
              <a:rPr lang="en-US" altLang="zh-TW" dirty="0">
                <a:latin typeface="Arial" panose="020B0604020202020204" pitchFamily="34" charset="0"/>
              </a:rPr>
              <a:t>Adversary </a:t>
            </a:r>
          </a:p>
          <a:p>
            <a:pPr lvl="2" eaLnBrk="1" hangingPunct="1">
              <a:lnSpc>
                <a:spcPct val="150000"/>
              </a:lnSpc>
              <a:buFont typeface="Wingdings" panose="05000000000000000000" pitchFamily="2" charset="2"/>
              <a:buChar char="ü"/>
            </a:pPr>
            <a:r>
              <a:rPr lang="en-US" altLang="zh-TW" sz="2400" dirty="0">
                <a:latin typeface="Arial" panose="020B0604020202020204" pitchFamily="34" charset="0"/>
              </a:rPr>
              <a:t>Risk Seeking </a:t>
            </a:r>
          </a:p>
          <a:p>
            <a:pPr marL="914400" lvl="2" indent="0" eaLnBrk="1" hangingPunct="1">
              <a:lnSpc>
                <a:spcPct val="150000"/>
              </a:lnSpc>
              <a:buNone/>
            </a:pPr>
            <a:r>
              <a:rPr lang="zh-TW" altLang="en-US" sz="2400" dirty="0">
                <a:latin typeface="Arial" panose="020B0604020202020204" pitchFamily="34" charset="0"/>
              </a:rPr>
              <a:t>   </a:t>
            </a:r>
            <a:r>
              <a:rPr lang="en-US" altLang="zh-TW" sz="2400" dirty="0">
                <a:latin typeface="Arial" panose="020B0604020202020204" pitchFamily="34" charset="0"/>
              </a:rPr>
              <a:t>(providing random and </a:t>
            </a:r>
            <a:r>
              <a:rPr lang="zh-TW" altLang="en-US" sz="2400" dirty="0">
                <a:latin typeface="Arial" panose="020B0604020202020204" pitchFamily="34" charset="0"/>
              </a:rPr>
              <a:t>  </a:t>
            </a:r>
            <a:endParaRPr lang="en-US" altLang="zh-TW" sz="2400" dirty="0">
              <a:latin typeface="Arial" panose="020B0604020202020204" pitchFamily="34" charset="0"/>
            </a:endParaRPr>
          </a:p>
          <a:p>
            <a:pPr marL="914400" lvl="2" indent="0" eaLnBrk="1" hangingPunct="1">
              <a:lnSpc>
                <a:spcPct val="150000"/>
              </a:lnSpc>
              <a:buNone/>
            </a:pPr>
            <a:r>
              <a:rPr lang="zh-TW" altLang="en-US" sz="2400" dirty="0">
                <a:latin typeface="Arial" panose="020B0604020202020204" pitchFamily="34" charset="0"/>
              </a:rPr>
              <a:t>     </a:t>
            </a:r>
            <a:r>
              <a:rPr lang="en-US" altLang="zh-TW" sz="2400" dirty="0">
                <a:latin typeface="Arial" panose="020B0604020202020204" pitchFamily="34" charset="0"/>
              </a:rPr>
              <a:t>systematic attacks)</a:t>
            </a:r>
          </a:p>
          <a:p>
            <a:pPr lvl="2" eaLnBrk="1" hangingPunct="1">
              <a:lnSpc>
                <a:spcPct val="150000"/>
              </a:lnSpc>
              <a:buFont typeface="Arial" panose="020B0604020202020204" pitchFamily="34" charset="0"/>
              <a:buChar char="▪"/>
            </a:pPr>
            <a:endParaRPr lang="en-US" altLang="zh-TW" sz="1600" dirty="0">
              <a:latin typeface="Arial" panose="020B0604020202020204" pitchFamily="34" charset="0"/>
            </a:endParaRPr>
          </a:p>
        </p:txBody>
      </p:sp>
      <p:sp>
        <p:nvSpPr>
          <p:cNvPr id="3" name="矩形 2">
            <a:extLst>
              <a:ext uri="{FF2B5EF4-FFF2-40B4-BE49-F238E27FC236}">
                <a16:creationId xmlns:a16="http://schemas.microsoft.com/office/drawing/2014/main" id="{6E4E897D-A16E-44DD-9F6D-01624FB2C714}"/>
              </a:ext>
            </a:extLst>
          </p:cNvPr>
          <p:cNvSpPr/>
          <p:nvPr/>
        </p:nvSpPr>
        <p:spPr>
          <a:xfrm>
            <a:off x="0" y="6584950"/>
            <a:ext cx="10506075" cy="261938"/>
          </a:xfrm>
          <a:prstGeom prst="rect">
            <a:avLst/>
          </a:prstGeom>
        </p:spPr>
        <p:txBody>
          <a:bodyPr>
            <a:spAutoFit/>
          </a:bodyPr>
          <a:lstStyle/>
          <a:p>
            <a:pPr>
              <a:defRPr/>
            </a:pPr>
            <a:r>
              <a:rPr lang="en-US" altLang="zh-TW" sz="1050"/>
              <a:t>Pan, </a:t>
            </a:r>
            <a:r>
              <a:rPr lang="en-US" altLang="zh-TW" sz="1050" err="1"/>
              <a:t>Xinlei</a:t>
            </a:r>
            <a:r>
              <a:rPr lang="en-US" altLang="zh-TW" sz="1050"/>
              <a:t>, et al. "Risk averse robust adversarial reinforcement learning." </a:t>
            </a:r>
            <a:r>
              <a:rPr lang="en-US" altLang="zh-TW" sz="1050" i="1"/>
              <a:t>2019 International Conference on Robotics and Automation (ICRA)</a:t>
            </a:r>
            <a:r>
              <a:rPr lang="en-US" altLang="zh-TW" sz="1050"/>
              <a:t>. IEEE, 2019.</a:t>
            </a:r>
            <a:endParaRPr lang="zh-TW" altLang="en-US" sz="1050"/>
          </a:p>
        </p:txBody>
      </p:sp>
    </p:spTree>
    <p:extLst>
      <p:ext uri="{BB962C8B-B14F-4D97-AF65-F5344CB8AC3E}">
        <p14:creationId xmlns:p14="http://schemas.microsoft.com/office/powerpoint/2010/main" val="2585348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灯片编号占位符 1">
            <a:extLst>
              <a:ext uri="{FF2B5EF4-FFF2-40B4-BE49-F238E27FC236}">
                <a16:creationId xmlns:a16="http://schemas.microsoft.com/office/drawing/2014/main" id="{1D930F07-ED06-40A1-864E-8A9423C764FD}"/>
              </a:ext>
            </a:extLst>
          </p:cNvPr>
          <p:cNvSpPr>
            <a:spLocks noGrp="1"/>
          </p:cNvSpPr>
          <p:nvPr>
            <p:ph type="sldNum" sz="quarter" idx="4294967295"/>
          </p:nvPr>
        </p:nvSpPr>
        <p:spPr bwMode="auto">
          <a:xfrm>
            <a:off x="9326563" y="638492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zh-CN"/>
            </a:defPPr>
            <a:lvl1pPr algn="r" rtl="0" eaLnBrk="1" fontAlgn="base" hangingPunct="1">
              <a:spcBef>
                <a:spcPct val="0"/>
              </a:spcBef>
              <a:spcAft>
                <a:spcPct val="0"/>
              </a:spcAft>
              <a:defRPr sz="1600" b="1" kern="1200">
                <a:solidFill>
                  <a:srgbClr val="898989"/>
                </a:solidFill>
                <a:latin typeface="等线" panose="02010600030101010101" pitchFamily="2" charset="-122"/>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等线" panose="02010600030101010101" pitchFamily="2" charset="-122"/>
                <a:ea typeface="等线" panose="02010600030101010101" pitchFamily="2" charset="-122"/>
                <a:cs typeface="+mn-cs"/>
              </a:defRPr>
            </a:lvl5pPr>
            <a:lvl6pPr marL="22860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6pPr>
            <a:lvl7pPr marL="27432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7pPr>
            <a:lvl8pPr marL="32004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8pPr>
            <a:lvl9pPr marL="3657600" algn="l" defTabSz="914400" rtl="0" eaLnBrk="1" latinLnBrk="0" hangingPunct="1">
              <a:defRPr kern="1200">
                <a:solidFill>
                  <a:schemeClr val="tx1"/>
                </a:solidFill>
                <a:latin typeface="等线" panose="02010600030101010101" pitchFamily="2" charset="-122"/>
                <a:ea typeface="等线" panose="02010600030101010101" pitchFamily="2" charset="-122"/>
                <a:cs typeface="+mn-cs"/>
              </a:defRPr>
            </a:lvl9pPr>
          </a:lstStyle>
          <a:p>
            <a:pPr>
              <a:lnSpc>
                <a:spcPct val="100000"/>
              </a:lnSpc>
              <a:spcBef>
                <a:spcPct val="0"/>
              </a:spcBef>
              <a:buFontTx/>
              <a:buNone/>
            </a:pPr>
            <a:fld id="{A8ED0E70-154F-4799-8B4C-230F0063C5AC}" type="slidenum">
              <a:rPr lang="zh-CN" altLang="en-US" smtClean="0"/>
              <a:pPr>
                <a:lnSpc>
                  <a:spcPct val="100000"/>
                </a:lnSpc>
                <a:spcBef>
                  <a:spcPct val="0"/>
                </a:spcBef>
                <a:buFontTx/>
                <a:buNone/>
              </a:pPr>
              <a:t>76</a:t>
            </a:fld>
            <a:endParaRPr lang="en-US" altLang="zh-CN" sz="1600">
              <a:solidFill>
                <a:srgbClr val="898989"/>
              </a:solidFill>
            </a:endParaRPr>
          </a:p>
        </p:txBody>
      </p:sp>
      <p:sp>
        <p:nvSpPr>
          <p:cNvPr id="7171" name="文本框 3">
            <a:extLst>
              <a:ext uri="{FF2B5EF4-FFF2-40B4-BE49-F238E27FC236}">
                <a16:creationId xmlns:a16="http://schemas.microsoft.com/office/drawing/2014/main" id="{4C06010B-C243-4D2C-8AE5-71C8EA0287CC}"/>
              </a:ext>
            </a:extLst>
          </p:cNvPr>
          <p:cNvSpPr txBox="1">
            <a:spLocks noChangeArrowheads="1"/>
          </p:cNvSpPr>
          <p:nvPr/>
        </p:nvSpPr>
        <p:spPr bwMode="auto">
          <a:xfrm>
            <a:off x="211138" y="144463"/>
            <a:ext cx="91154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nSpc>
                <a:spcPct val="100000"/>
              </a:lnSpc>
              <a:spcBef>
                <a:spcPct val="0"/>
              </a:spcBef>
              <a:buFontTx/>
              <a:buNone/>
            </a:pPr>
            <a:r>
              <a:rPr lang="en-US" altLang="zh-TW" sz="3600" b="1" dirty="0">
                <a:solidFill>
                  <a:schemeClr val="bg1"/>
                </a:solidFill>
                <a:latin typeface="Times New Roman" panose="02020603050405020304" pitchFamily="18" charset="0"/>
                <a:cs typeface="Times New Roman" panose="02020603050405020304" pitchFamily="18" charset="0"/>
              </a:rPr>
              <a:t>Motivation</a:t>
            </a:r>
            <a:endParaRPr lang="zh-TW" altLang="zh-TW" sz="3600" b="1" dirty="0">
              <a:solidFill>
                <a:schemeClr val="bg1"/>
              </a:solidFill>
              <a:latin typeface="Times New Roman" panose="02020603050405020304" pitchFamily="18" charset="0"/>
              <a:cs typeface="Times New Roman" panose="02020603050405020304" pitchFamily="18" charset="0"/>
            </a:endParaRPr>
          </a:p>
          <a:p>
            <a:pPr eaLnBrk="1" hangingPunct="1">
              <a:lnSpc>
                <a:spcPct val="100000"/>
              </a:lnSpc>
              <a:spcBef>
                <a:spcPct val="0"/>
              </a:spcBef>
              <a:buFontTx/>
              <a:buNone/>
            </a:pPr>
            <a:endParaRPr lang="en-US" altLang="zh-TW" sz="3600" b="1" dirty="0">
              <a:solidFill>
                <a:schemeClr val="bg1"/>
              </a:solidFill>
              <a:latin typeface="Arial" panose="020B0604020202020204" pitchFamily="34" charset="0"/>
              <a:ea typeface="新細明體" panose="02020500000000000000" pitchFamily="18" charset="-120"/>
              <a:cs typeface="Times New Roman" panose="02020603050405020304" pitchFamily="18" charset="0"/>
            </a:endParaRPr>
          </a:p>
        </p:txBody>
      </p:sp>
      <p:sp>
        <p:nvSpPr>
          <p:cNvPr id="7172" name="Rectangle 10">
            <a:extLst>
              <a:ext uri="{FF2B5EF4-FFF2-40B4-BE49-F238E27FC236}">
                <a16:creationId xmlns:a16="http://schemas.microsoft.com/office/drawing/2014/main" id="{765F2C77-3C2F-402E-8396-8EBA2BAA9A23}"/>
              </a:ext>
            </a:extLst>
          </p:cNvPr>
          <p:cNvSpPr>
            <a:spLocks noChangeArrowheads="1"/>
          </p:cNvSpPr>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buFont typeface="Wingdings" panose="05000000000000000000" pitchFamily="2" charset="2"/>
              <a:buChar char="Ø"/>
            </a:pPr>
            <a:endParaRPr lang="zh-TW" altLang="en-US" sz="2400">
              <a:latin typeface="Arial" panose="020B0604020202020204" pitchFamily="34" charset="0"/>
            </a:endParaRPr>
          </a:p>
        </p:txBody>
      </p:sp>
      <p:sp>
        <p:nvSpPr>
          <p:cNvPr id="7173" name="Rectangle 10">
            <a:extLst>
              <a:ext uri="{FF2B5EF4-FFF2-40B4-BE49-F238E27FC236}">
                <a16:creationId xmlns:a16="http://schemas.microsoft.com/office/drawing/2014/main" id="{1878913B-7C47-4507-92DD-31410110BC6B}"/>
              </a:ext>
            </a:extLst>
          </p:cNvPr>
          <p:cNvSpPr>
            <a:spLocks noChangeArrowheads="1"/>
          </p:cNvSpPr>
          <p:nvPr/>
        </p:nvSpPr>
        <p:spPr bwMode="auto">
          <a:xfrm>
            <a:off x="635758" y="1132681"/>
            <a:ext cx="105156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eaLnBrk="1" hangingPunct="1">
              <a:lnSpc>
                <a:spcPct val="150000"/>
              </a:lnSpc>
              <a:buFont typeface="Wingdings" panose="05000000000000000000" pitchFamily="2" charset="2"/>
              <a:buChar char="Ø"/>
            </a:pPr>
            <a:r>
              <a:rPr lang="en-US" altLang="zh-TW" sz="2400" dirty="0">
                <a:latin typeface="Arial" panose="020B0604020202020204" pitchFamily="34" charset="0"/>
              </a:rPr>
              <a:t>Previous works considering robustness in Reinforcement Learning</a:t>
            </a:r>
          </a:p>
          <a:p>
            <a:pPr lvl="1" eaLnBrk="1" hangingPunct="1">
              <a:lnSpc>
                <a:spcPct val="150000"/>
              </a:lnSpc>
            </a:pPr>
            <a:r>
              <a:rPr lang="en-US" altLang="zh-TW" sz="2200" dirty="0">
                <a:latin typeface="Arial" panose="020B0604020202020204" pitchFamily="34" charset="0"/>
              </a:rPr>
              <a:t>Mainly focus on the uncertainty in environment</a:t>
            </a:r>
            <a:endParaRPr lang="en-US" altLang="zh-TW" sz="2200" b="1" dirty="0">
              <a:latin typeface="Arial" panose="020B0604020202020204" pitchFamily="34" charset="0"/>
            </a:endParaRPr>
          </a:p>
          <a:p>
            <a:pPr eaLnBrk="1" hangingPunct="1">
              <a:lnSpc>
                <a:spcPct val="150000"/>
              </a:lnSpc>
              <a:buFont typeface="Wingdings" panose="05000000000000000000" pitchFamily="2" charset="2"/>
              <a:buChar char="Ø"/>
            </a:pPr>
            <a:r>
              <a:rPr lang="en-US" altLang="zh-TW" sz="2400" dirty="0">
                <a:latin typeface="Arial" panose="020B0604020202020204" pitchFamily="34" charset="0"/>
              </a:rPr>
              <a:t>DRO RL</a:t>
            </a:r>
          </a:p>
          <a:p>
            <a:pPr lvl="1">
              <a:lnSpc>
                <a:spcPct val="150000"/>
              </a:lnSpc>
            </a:pPr>
            <a:r>
              <a:rPr lang="en-US" altLang="zh-TW" sz="2200" dirty="0">
                <a:latin typeface="Arial" panose="020B0604020202020204" pitchFamily="34" charset="0"/>
              </a:rPr>
              <a:t>Not only consider uncertain environment</a:t>
            </a:r>
          </a:p>
          <a:p>
            <a:pPr lvl="1">
              <a:lnSpc>
                <a:spcPct val="150000"/>
              </a:lnSpc>
            </a:pPr>
            <a:r>
              <a:rPr lang="en-US" altLang="zh-TW" sz="2200" dirty="0">
                <a:latin typeface="Arial" panose="020B0604020202020204" pitchFamily="34" charset="0"/>
              </a:rPr>
              <a:t>Limited collected samples when training</a:t>
            </a:r>
          </a:p>
          <a:p>
            <a:pPr marL="457200" lvl="1" indent="0">
              <a:lnSpc>
                <a:spcPct val="150000"/>
              </a:lnSpc>
              <a:buNone/>
            </a:pPr>
            <a:r>
              <a:rPr lang="zh-TW" altLang="en-US" sz="2200" b="1" dirty="0">
                <a:solidFill>
                  <a:srgbClr val="00B050"/>
                </a:solidFill>
                <a:latin typeface="Arial" panose="020B0604020202020204" pitchFamily="34" charset="0"/>
              </a:rPr>
              <a:t>→</a:t>
            </a:r>
            <a:r>
              <a:rPr lang="zh-TW" altLang="en-US" sz="2200" dirty="0">
                <a:latin typeface="Arial" panose="020B0604020202020204" pitchFamily="34" charset="0"/>
              </a:rPr>
              <a:t> </a:t>
            </a:r>
            <a:r>
              <a:rPr lang="en-US" altLang="zh-TW" sz="2200" dirty="0">
                <a:latin typeface="Arial" panose="020B0604020202020204" pitchFamily="34" charset="0"/>
              </a:rPr>
              <a:t>Affect how to transit to new state based on current state and action</a:t>
            </a:r>
          </a:p>
          <a:p>
            <a:pPr lvl="1">
              <a:lnSpc>
                <a:spcPct val="150000"/>
              </a:lnSpc>
            </a:pPr>
            <a:r>
              <a:rPr lang="en-US" altLang="zh-TW" sz="2200" dirty="0">
                <a:latin typeface="Arial" panose="020B0604020202020204" pitchFamily="34" charset="0"/>
              </a:rPr>
              <a:t>Concentrate on learning process for agent itself</a:t>
            </a:r>
          </a:p>
          <a:p>
            <a:pPr lvl="2">
              <a:lnSpc>
                <a:spcPct val="150000"/>
              </a:lnSpc>
              <a:buFont typeface="Wingdings" panose="05000000000000000000" pitchFamily="2" charset="2"/>
              <a:buChar char="ü"/>
            </a:pPr>
            <a:r>
              <a:rPr lang="en-US" altLang="zh-TW" dirty="0">
                <a:latin typeface="Arial" panose="020B0604020202020204" pitchFamily="34" charset="0"/>
              </a:rPr>
              <a:t>Conservative policy in unknown environment</a:t>
            </a:r>
          </a:p>
          <a:p>
            <a:pPr lvl="2">
              <a:lnSpc>
                <a:spcPct val="150000"/>
              </a:lnSpc>
              <a:buFont typeface="Wingdings" panose="05000000000000000000" pitchFamily="2" charset="2"/>
              <a:buChar char="ü"/>
            </a:pPr>
            <a:r>
              <a:rPr lang="en-US" altLang="zh-TW" dirty="0">
                <a:latin typeface="Arial" panose="020B0604020202020204" pitchFamily="34" charset="0"/>
              </a:rPr>
              <a:t>Optimistic policy in familiar environment</a:t>
            </a:r>
          </a:p>
          <a:p>
            <a:pPr lvl="1">
              <a:lnSpc>
                <a:spcPct val="150000"/>
              </a:lnSpc>
            </a:pPr>
            <a:endParaRPr lang="en-US" altLang="zh-TW" sz="2200" dirty="0">
              <a:latin typeface="Arial" panose="020B0604020202020204" pitchFamily="34" charset="0"/>
            </a:endParaRPr>
          </a:p>
          <a:p>
            <a:pPr lvl="1">
              <a:lnSpc>
                <a:spcPct val="150000"/>
              </a:lnSpc>
            </a:pPr>
            <a:endParaRPr lang="en-US" altLang="zh-TW" sz="2000" dirty="0">
              <a:latin typeface="Arial" panose="020B0604020202020204" pitchFamily="34" charset="0"/>
            </a:endParaRPr>
          </a:p>
        </p:txBody>
      </p:sp>
    </p:spTree>
    <p:extLst>
      <p:ext uri="{BB962C8B-B14F-4D97-AF65-F5344CB8AC3E}">
        <p14:creationId xmlns:p14="http://schemas.microsoft.com/office/powerpoint/2010/main" val="2555215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2B315E-B853-4719-B53D-5716DDF57D9B}"/>
              </a:ext>
            </a:extLst>
          </p:cNvPr>
          <p:cNvSpPr>
            <a:spLocks noGrp="1"/>
          </p:cNvSpPr>
          <p:nvPr>
            <p:ph type="sldNum" sz="quarter" idx="12"/>
          </p:nvPr>
        </p:nvSpPr>
        <p:spPr/>
        <p:txBody>
          <a:bodyPr/>
          <a:lstStyle/>
          <a:p>
            <a:fld id="{4760F0FC-AD0F-4770-B8B3-8B319AEAE5E5}" type="slidenum">
              <a:rPr lang="zh-CN" altLang="en-US" smtClean="0"/>
              <a:pPr/>
              <a:t>77</a:t>
            </a:fld>
            <a:endParaRPr lang="zh-CN" altLang="en-US"/>
          </a:p>
        </p:txBody>
      </p:sp>
      <p:sp>
        <p:nvSpPr>
          <p:cNvPr id="5" name="文本框 3">
            <a:extLst>
              <a:ext uri="{FF2B5EF4-FFF2-40B4-BE49-F238E27FC236}">
                <a16:creationId xmlns:a16="http://schemas.microsoft.com/office/drawing/2014/main" id="{46065475-30B3-4E16-AAFE-48828871544D}"/>
              </a:ext>
            </a:extLst>
          </p:cNvPr>
          <p:cNvSpPr txBox="1"/>
          <p:nvPr/>
        </p:nvSpPr>
        <p:spPr>
          <a:xfrm>
            <a:off x="211873" y="144966"/>
            <a:ext cx="9115166" cy="646331"/>
          </a:xfrm>
          <a:prstGeom prst="rect">
            <a:avLst/>
          </a:prstGeom>
          <a:noFill/>
        </p:spPr>
        <p:txBody>
          <a:bodyPr wrap="square" lIns="91440" tIns="45720" rIns="91440" bIns="45720" rtlCol="0" anchor="t">
            <a:spAutoFit/>
          </a:bodyPr>
          <a:lstStyle/>
          <a:p>
            <a:r>
              <a:rPr lang="en-US" sz="3600" b="1" dirty="0">
                <a:solidFill>
                  <a:schemeClr val="bg1"/>
                </a:solidFill>
                <a:latin typeface="Times New Roman"/>
                <a:ea typeface="+mn-lt"/>
                <a:cs typeface="Times New Roman"/>
              </a:rPr>
              <a:t>Policy Iteration</a:t>
            </a:r>
          </a:p>
        </p:txBody>
      </p:sp>
      <mc:AlternateContent xmlns:mc="http://schemas.openxmlformats.org/markup-compatibility/2006" xmlns:a14="http://schemas.microsoft.com/office/drawing/2010/main">
        <mc:Choice Requires="a14">
          <p:sp>
            <p:nvSpPr>
              <p:cNvPr id="9" name="文本框 11">
                <a:extLst>
                  <a:ext uri="{FF2B5EF4-FFF2-40B4-BE49-F238E27FC236}">
                    <a16:creationId xmlns:a16="http://schemas.microsoft.com/office/drawing/2014/main" id="{7220F166-810A-47FA-A834-B59F76228B79}"/>
                  </a:ext>
                </a:extLst>
              </p:cNvPr>
              <p:cNvSpPr txBox="1"/>
              <p:nvPr/>
            </p:nvSpPr>
            <p:spPr>
              <a:xfrm>
                <a:off x="342705" y="1367873"/>
                <a:ext cx="12047734" cy="538609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dirty="0">
                    <a:latin typeface="Arial" panose="020B0604020202020204" pitchFamily="34" charset="0"/>
                    <a:ea typeface="+mn-lt"/>
                    <a:cs typeface="Arial" panose="020B0604020202020204" pitchFamily="34" charset="0"/>
                  </a:rPr>
                  <a:t>an iterative algorithm</a:t>
                </a:r>
              </a:p>
              <a:p>
                <a:pPr marL="285750" indent="-285750">
                  <a:buFont typeface="Arial" panose="020B0604020202020204" pitchFamily="34" charset="0"/>
                  <a:buChar char="•"/>
                </a:pPr>
                <a:endParaRPr lang="en-US" sz="2400" dirty="0">
                  <a:latin typeface="Arial" panose="020B0604020202020204" pitchFamily="34" charset="0"/>
                  <a:ea typeface="+mn-lt"/>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ea typeface="+mn-lt"/>
                    <a:cs typeface="Arial" panose="020B0604020202020204" pitchFamily="34" charset="0"/>
                  </a:rPr>
                  <a:t>Process</a:t>
                </a:r>
              </a:p>
              <a:p>
                <a:pPr marL="800100" lvl="1" indent="-342900">
                  <a:buFont typeface="Arial" panose="020B0604020202020204" pitchFamily="34" charset="0"/>
                  <a:buChar char="•"/>
                </a:pPr>
                <a:r>
                  <a:rPr lang="en-US" sz="2400" dirty="0">
                    <a:latin typeface="Arial" panose="020B0604020202020204" pitchFamily="34" charset="0"/>
                    <a:ea typeface="+mn-lt"/>
                    <a:cs typeface="Arial" panose="020B0604020202020204" pitchFamily="34" charset="0"/>
                  </a:rPr>
                  <a:t>First Step - </a:t>
                </a:r>
                <a:r>
                  <a:rPr lang="en-US" sz="2400" b="1" dirty="0">
                    <a:latin typeface="Arial" panose="020B0604020202020204" pitchFamily="34" charset="0"/>
                    <a:ea typeface="+mn-lt"/>
                    <a:cs typeface="Arial" panose="020B0604020202020204" pitchFamily="34" charset="0"/>
                  </a:rPr>
                  <a:t>Policy evaluation </a:t>
                </a:r>
              </a:p>
              <a:p>
                <a:pPr marL="1257300" lvl="2" indent="-342900">
                  <a:buFont typeface="Wingdings" panose="05000000000000000000" pitchFamily="2" charset="2"/>
                  <a:buChar char="n"/>
                </a:pPr>
                <a:r>
                  <a:rPr lang="en-US" sz="2400" dirty="0">
                    <a:latin typeface="Arial" panose="020B0604020202020204" pitchFamily="34" charset="0"/>
                    <a:ea typeface="+mn-lt"/>
                    <a:cs typeface="Arial" panose="020B0604020202020204" pitchFamily="34" charset="0"/>
                  </a:rPr>
                  <a:t>Given current policy </a:t>
                </a:r>
                <a14:m>
                  <m:oMath xmlns:m="http://schemas.openxmlformats.org/officeDocument/2006/math">
                    <m:sSub>
                      <m:sSubPr>
                        <m:ctrlPr>
                          <a:rPr lang="en-US" altLang="zh-TW" sz="2400" i="1" smtClean="0">
                            <a:latin typeface="Cambria Math" panose="02040503050406030204" pitchFamily="18" charset="0"/>
                            <a:ea typeface="+mn-lt"/>
                            <a:cs typeface="Arial"/>
                          </a:rPr>
                        </m:ctrlPr>
                      </m:sSubPr>
                      <m:e>
                        <m:r>
                          <a:rPr lang="zh-TW" altLang="en-US" sz="2400" i="1" smtClean="0">
                            <a:latin typeface="Cambria Math" panose="02040503050406030204" pitchFamily="18" charset="0"/>
                            <a:ea typeface="+mn-lt"/>
                            <a:cs typeface="Arial"/>
                          </a:rPr>
                          <m:t>𝜋</m:t>
                        </m:r>
                      </m:e>
                      <m:sub>
                        <m:r>
                          <a:rPr lang="en-US" altLang="zh-TW" sz="2400" b="0" i="1" smtClean="0">
                            <a:latin typeface="Cambria Math" panose="02040503050406030204" pitchFamily="18" charset="0"/>
                            <a:ea typeface="+mn-lt"/>
                            <a:cs typeface="Arial"/>
                          </a:rPr>
                          <m:t>𝑡</m:t>
                        </m:r>
                      </m:sub>
                    </m:sSub>
                  </m:oMath>
                </a14:m>
                <a:r>
                  <a:rPr lang="en-US" sz="2400" dirty="0">
                    <a:latin typeface="Arial" panose="020B0604020202020204" pitchFamily="34" charset="0"/>
                    <a:ea typeface="+mn-lt"/>
                    <a:cs typeface="Arial" panose="020B0604020202020204" pitchFamily="34" charset="0"/>
                  </a:rPr>
                  <a:t> , calculate state value and iterate until converge</a:t>
                </a:r>
              </a:p>
              <a:p>
                <a:pPr marL="800100" lvl="1" indent="-342900">
                  <a:buFont typeface="Arial" panose="020B0604020202020204" pitchFamily="34" charset="0"/>
                  <a:buChar char="•"/>
                </a:pPr>
                <a:endParaRPr lang="en-US" sz="800" dirty="0">
                  <a:latin typeface="Arial" panose="020B0604020202020204" pitchFamily="34" charset="0"/>
                  <a:ea typeface="+mn-lt"/>
                  <a:cs typeface="Arial" panose="020B0604020202020204" pitchFamily="34" charset="0"/>
                </a:endParaRPr>
              </a:p>
              <a:p>
                <a:pPr lvl="1"/>
                <a:r>
                  <a:rPr lang="en-US" altLang="zh-TW" sz="2400" dirty="0">
                    <a:latin typeface="Arial" panose="020B0604020202020204" pitchFamily="34" charset="0"/>
                    <a:cs typeface="Arial" panose="020B0604020202020204" pitchFamily="34" charset="0"/>
                  </a:rPr>
                  <a:t>   </a:t>
                </a:r>
                <a:r>
                  <a:rPr lang="zh-TW" altLang="en-US" sz="2400" dirty="0">
                    <a:latin typeface="Arial" panose="020B0604020202020204" pitchFamily="34" charset="0"/>
                    <a:cs typeface="Arial" panose="020B0604020202020204" pitchFamily="34" charset="0"/>
                  </a:rPr>
                  <a:t>        </a:t>
                </a:r>
                <a:r>
                  <a:rPr lang="en-US" altLang="zh-TW" sz="2400" dirty="0">
                    <a:latin typeface="Arial" panose="020B0604020202020204" pitchFamily="34" charset="0"/>
                    <a:cs typeface="Arial" panose="020B0604020202020204" pitchFamily="34" charset="0"/>
                  </a:rPr>
                  <a:t>          </a:t>
                </a:r>
                <a14:m>
                  <m:oMath xmlns:m="http://schemas.openxmlformats.org/officeDocument/2006/math">
                    <m:sSubSup>
                      <m:sSubSupPr>
                        <m:ctrlPr>
                          <a:rPr lang="en-US" altLang="zh-TW" sz="2000" i="1" smtClean="0">
                            <a:latin typeface="Cambria Math" panose="02040503050406030204" pitchFamily="18" charset="0"/>
                          </a:rPr>
                        </m:ctrlPr>
                      </m:sSubSupPr>
                      <m:e>
                        <m:r>
                          <a:rPr lang="en-US" altLang="zh-TW" sz="2000" b="0" i="1" smtClean="0">
                            <a:latin typeface="Cambria Math" panose="02040503050406030204" pitchFamily="18" charset="0"/>
                          </a:rPr>
                          <m:t>𝑉</m:t>
                        </m:r>
                      </m:e>
                      <m:sub>
                        <m:r>
                          <a:rPr lang="en-US" altLang="zh-TW" sz="2000" b="0" i="1" smtClean="0">
                            <a:latin typeface="Cambria Math" panose="02040503050406030204" pitchFamily="18" charset="0"/>
                          </a:rPr>
                          <m:t>𝑖</m:t>
                        </m:r>
                        <m:r>
                          <a:rPr lang="en-US" altLang="zh-TW" sz="2000" b="0" i="1" smtClean="0">
                            <a:latin typeface="Cambria Math" panose="02040503050406030204" pitchFamily="18" charset="0"/>
                          </a:rPr>
                          <m:t>+1</m:t>
                        </m:r>
                      </m:sub>
                      <m:sup>
                        <m:sSub>
                          <m:sSubPr>
                            <m:ctrlPr>
                              <a:rPr lang="en-US" altLang="zh-TW" sz="2000" i="1" smtClean="0">
                                <a:latin typeface="Cambria Math" panose="02040503050406030204" pitchFamily="18" charset="0"/>
                              </a:rPr>
                            </m:ctrlPr>
                          </m:sSubPr>
                          <m:e>
                            <m:r>
                              <a:rPr lang="zh-TW" altLang="en-US" sz="2000" i="1" smtClean="0">
                                <a:latin typeface="Cambria Math" panose="02040503050406030204" pitchFamily="18" charset="0"/>
                              </a:rPr>
                              <m:t>𝜋</m:t>
                            </m:r>
                          </m:e>
                          <m:sub>
                            <m:r>
                              <a:rPr lang="en-US" altLang="zh-TW" sz="2000" b="0" i="1" smtClean="0">
                                <a:latin typeface="Cambria Math" panose="02040503050406030204" pitchFamily="18" charset="0"/>
                              </a:rPr>
                              <m:t>𝑡</m:t>
                            </m:r>
                          </m:sub>
                        </m:sSub>
                      </m:sup>
                    </m:sSubSup>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𝑠</m:t>
                    </m:r>
                    <m:r>
                      <a:rPr lang="en-US" altLang="zh-TW" sz="2000" b="0" i="1" smtClean="0">
                        <a:latin typeface="Cambria Math" panose="02040503050406030204" pitchFamily="18" charset="0"/>
                      </a:rPr>
                      <m:t>)←</m:t>
                    </m:r>
                    <m:nary>
                      <m:naryPr>
                        <m:chr m:val="∑"/>
                        <m:supHide m:val="on"/>
                        <m:ctrlPr>
                          <a:rPr lang="en-US" altLang="zh-TW" sz="2000" b="0" i="1" smtClean="0">
                            <a:latin typeface="Cambria Math" panose="02040503050406030204" pitchFamily="18" charset="0"/>
                            <a:ea typeface="Cambria Math" panose="02040503050406030204" pitchFamily="18" charset="0"/>
                          </a:rPr>
                        </m:ctrlPr>
                      </m:naryPr>
                      <m:sub>
                        <m:sSup>
                          <m:sSupPr>
                            <m:ctrlPr>
                              <a:rPr lang="en-US" altLang="zh-TW" sz="2000" b="0" i="1" smtClean="0">
                                <a:latin typeface="Cambria Math" panose="02040503050406030204" pitchFamily="18" charset="0"/>
                                <a:ea typeface="Cambria Math" panose="02040503050406030204" pitchFamily="18" charset="0"/>
                              </a:rPr>
                            </m:ctrlPr>
                          </m:sSupPr>
                          <m:e>
                            <m:r>
                              <a:rPr lang="en-US" altLang="zh-TW" sz="2000" b="0" i="1" smtClean="0">
                                <a:latin typeface="Cambria Math" panose="02040503050406030204" pitchFamily="18" charset="0"/>
                                <a:ea typeface="Cambria Math" panose="02040503050406030204" pitchFamily="18" charset="0"/>
                              </a:rPr>
                              <m:t>𝑠</m:t>
                            </m:r>
                          </m:e>
                          <m:sup>
                            <m:r>
                              <a:rPr lang="en-US" altLang="zh-TW" sz="2000" b="0" i="1" smtClean="0">
                                <a:latin typeface="Cambria Math" panose="02040503050406030204" pitchFamily="18" charset="0"/>
                                <a:ea typeface="Cambria Math" panose="02040503050406030204" pitchFamily="18" charset="0"/>
                              </a:rPr>
                              <m:t>′</m:t>
                            </m:r>
                          </m:sup>
                        </m:sSup>
                      </m:sub>
                      <m:sup/>
                      <m:e>
                        <m:r>
                          <a:rPr lang="en-US" altLang="zh-TW" sz="2000" b="0" i="1" smtClean="0">
                            <a:latin typeface="Cambria Math" panose="02040503050406030204" pitchFamily="18" charset="0"/>
                            <a:ea typeface="Cambria Math" panose="02040503050406030204" pitchFamily="18" charset="0"/>
                          </a:rPr>
                          <m:t>𝑃</m:t>
                        </m:r>
                        <m:d>
                          <m:dPr>
                            <m:ctrlPr>
                              <a:rPr lang="en-US" altLang="zh-TW" sz="2000" b="0" i="1" smtClean="0">
                                <a:latin typeface="Cambria Math" panose="02040503050406030204" pitchFamily="18" charset="0"/>
                                <a:ea typeface="Cambria Math" panose="02040503050406030204" pitchFamily="18" charset="0"/>
                              </a:rPr>
                            </m:ctrlPr>
                          </m:dPr>
                          <m:e>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𝑠</m:t>
                                </m:r>
                              </m:e>
                              <m:sup>
                                <m:r>
                                  <a:rPr lang="en-US" altLang="zh-TW" sz="2000" i="1">
                                    <a:latin typeface="Cambria Math" panose="02040503050406030204" pitchFamily="18" charset="0"/>
                                    <a:ea typeface="Cambria Math" panose="02040503050406030204" pitchFamily="18" charset="0"/>
                                  </a:rPr>
                                  <m:t>′</m:t>
                                </m:r>
                              </m:sup>
                            </m:sSup>
                          </m:e>
                          <m:e>
                            <m:r>
                              <a:rPr lang="en-US" altLang="zh-TW" sz="2000" b="0" i="1" smtClean="0">
                                <a:latin typeface="Cambria Math" panose="02040503050406030204" pitchFamily="18" charset="0"/>
                                <a:ea typeface="Cambria Math" panose="02040503050406030204" pitchFamily="18" charset="0"/>
                              </a:rPr>
                              <m:t>𝑠</m:t>
                            </m:r>
                            <m:r>
                              <a:rPr lang="en-US" altLang="zh-TW" sz="2000" b="0" i="1" smtClean="0">
                                <a:latin typeface="Cambria Math" panose="02040503050406030204" pitchFamily="18" charset="0"/>
                                <a:ea typeface="Cambria Math" panose="02040503050406030204" pitchFamily="18" charset="0"/>
                              </a:rPr>
                              <m:t>,</m:t>
                            </m:r>
                            <m:r>
                              <a:rPr lang="zh-TW" altLang="en-US" sz="2000" b="0" i="1" smtClean="0">
                                <a:latin typeface="Cambria Math" panose="02040503050406030204" pitchFamily="18" charset="0"/>
                                <a:ea typeface="Cambria Math" panose="02040503050406030204" pitchFamily="18" charset="0"/>
                              </a:rPr>
                              <m:t>𝜋</m:t>
                            </m:r>
                            <m:d>
                              <m:dPr>
                                <m:ctrlPr>
                                  <a:rPr lang="en-US" altLang="zh-TW" sz="2000" b="0" i="1" smtClean="0">
                                    <a:latin typeface="Cambria Math" panose="02040503050406030204" pitchFamily="18" charset="0"/>
                                    <a:ea typeface="Cambria Math" panose="02040503050406030204" pitchFamily="18" charset="0"/>
                                  </a:rPr>
                                </m:ctrlPr>
                              </m:dPr>
                              <m:e>
                                <m:r>
                                  <a:rPr lang="en-US" altLang="zh-TW" sz="2000" b="0" i="1" smtClean="0">
                                    <a:latin typeface="Cambria Math" panose="02040503050406030204" pitchFamily="18" charset="0"/>
                                    <a:ea typeface="Cambria Math" panose="02040503050406030204" pitchFamily="18" charset="0"/>
                                  </a:rPr>
                                  <m:t>𝑠</m:t>
                                </m:r>
                              </m:e>
                            </m:d>
                          </m:e>
                        </m:d>
                        <m:d>
                          <m:dPr>
                            <m:ctrlPr>
                              <a:rPr lang="en-US" altLang="zh-TW" sz="2000" b="0" i="1" smtClean="0">
                                <a:latin typeface="Cambria Math" panose="02040503050406030204" pitchFamily="18" charset="0"/>
                                <a:ea typeface="Cambria Math" panose="02040503050406030204" pitchFamily="18" charset="0"/>
                              </a:rPr>
                            </m:ctrlPr>
                          </m:dPr>
                          <m:e>
                            <m:r>
                              <a:rPr lang="en-US" altLang="zh-TW" sz="2000" i="1">
                                <a:latin typeface="Cambria Math" panose="02040503050406030204" pitchFamily="18" charset="0"/>
                              </a:rPr>
                              <m:t>𝑟</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𝑠</m:t>
                                </m:r>
                                <m:r>
                                  <a:rPr lang="en-US" altLang="zh-TW" sz="2000" i="1">
                                    <a:latin typeface="Cambria Math" panose="02040503050406030204" pitchFamily="18" charset="0"/>
                                  </a:rPr>
                                  <m:t>,</m:t>
                                </m:r>
                                <m:r>
                                  <a:rPr lang="zh-TW" altLang="en-US" sz="2000" i="1">
                                    <a:latin typeface="Cambria Math" panose="02040503050406030204" pitchFamily="18" charset="0"/>
                                  </a:rPr>
                                  <m:t>𝜋</m:t>
                                </m:r>
                                <m:d>
                                  <m:dPr>
                                    <m:ctrlPr>
                                      <a:rPr lang="en-US" altLang="zh-TW" sz="2000" i="1">
                                        <a:latin typeface="Cambria Math" panose="02040503050406030204" pitchFamily="18" charset="0"/>
                                      </a:rPr>
                                    </m:ctrlPr>
                                  </m:dPr>
                                  <m:e>
                                    <m:r>
                                      <a:rPr lang="zh-TW" altLang="en-US" sz="2000" i="1">
                                        <a:latin typeface="Cambria Math" panose="02040503050406030204" pitchFamily="18" charset="0"/>
                                      </a:rPr>
                                      <m:t>𝑠</m:t>
                                    </m:r>
                                  </m:e>
                                </m:d>
                                <m:r>
                                  <a:rPr lang="en-US" altLang="zh-TW" sz="2000" i="1">
                                    <a:latin typeface="Cambria Math" panose="02040503050406030204" pitchFamily="18" charset="0"/>
                                  </a:rPr>
                                  <m:t>,</m:t>
                                </m:r>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𝑠</m:t>
                                    </m:r>
                                  </m:e>
                                  <m:sup>
                                    <m:r>
                                      <a:rPr lang="en-US" altLang="zh-TW" sz="2000" i="1">
                                        <a:latin typeface="Cambria Math" panose="02040503050406030204" pitchFamily="18" charset="0"/>
                                        <a:ea typeface="Cambria Math" panose="02040503050406030204" pitchFamily="18" charset="0"/>
                                      </a:rPr>
                                      <m:t>′</m:t>
                                    </m:r>
                                  </m:sup>
                                </m:sSup>
                              </m:e>
                            </m:d>
                          </m:e>
                        </m:d>
                        <m:r>
                          <a:rPr lang="en-US" altLang="zh-TW" sz="2000" b="0" i="1" smtClean="0">
                            <a:latin typeface="Cambria Math" panose="02040503050406030204" pitchFamily="18" charset="0"/>
                            <a:ea typeface="Cambria Math" panose="02040503050406030204" pitchFamily="18" charset="0"/>
                          </a:rPr>
                          <m:t>+</m:t>
                        </m:r>
                        <m:r>
                          <a:rPr lang="zh-TW" altLang="en-US" sz="2000" b="0" i="1" smtClean="0">
                            <a:latin typeface="Cambria Math" panose="02040503050406030204" pitchFamily="18" charset="0"/>
                            <a:ea typeface="Cambria Math" panose="02040503050406030204" pitchFamily="18" charset="0"/>
                          </a:rPr>
                          <m:t>𝛾</m:t>
                        </m:r>
                        <m:sSubSup>
                          <m:sSubSupPr>
                            <m:ctrlPr>
                              <a:rPr lang="en-US" altLang="zh-TW" sz="2000" b="0" i="1" smtClean="0">
                                <a:latin typeface="Cambria Math" panose="02040503050406030204" pitchFamily="18" charset="0"/>
                                <a:ea typeface="Cambria Math" panose="02040503050406030204" pitchFamily="18" charset="0"/>
                              </a:rPr>
                            </m:ctrlPr>
                          </m:sSubSupPr>
                          <m:e>
                            <m:r>
                              <a:rPr lang="en-US" altLang="zh-TW" sz="2000" b="0" i="1" smtClean="0">
                                <a:latin typeface="Cambria Math" panose="02040503050406030204" pitchFamily="18" charset="0"/>
                                <a:ea typeface="Cambria Math" panose="02040503050406030204" pitchFamily="18" charset="0"/>
                              </a:rPr>
                              <m:t>𝑉</m:t>
                            </m:r>
                          </m:e>
                          <m:sub>
                            <m:r>
                              <a:rPr lang="en-US" altLang="zh-TW" sz="2000" b="0" i="1" smtClean="0">
                                <a:latin typeface="Cambria Math" panose="02040503050406030204" pitchFamily="18" charset="0"/>
                                <a:ea typeface="Cambria Math" panose="02040503050406030204" pitchFamily="18" charset="0"/>
                              </a:rPr>
                              <m:t>𝑖</m:t>
                            </m:r>
                          </m:sub>
                          <m:sup>
                            <m:sSub>
                              <m:sSubPr>
                                <m:ctrlPr>
                                  <a:rPr lang="en-US" altLang="zh-TW" sz="2000" i="1">
                                    <a:latin typeface="Cambria Math" panose="02040503050406030204" pitchFamily="18" charset="0"/>
                                    <a:ea typeface="+mn-lt"/>
                                    <a:cs typeface="Arial"/>
                                  </a:rPr>
                                </m:ctrlPr>
                              </m:sSubPr>
                              <m:e>
                                <m:r>
                                  <a:rPr lang="zh-TW" altLang="en-US" sz="2000" i="1">
                                    <a:latin typeface="Cambria Math" panose="02040503050406030204" pitchFamily="18" charset="0"/>
                                    <a:ea typeface="+mn-lt"/>
                                    <a:cs typeface="Arial"/>
                                  </a:rPr>
                                  <m:t>𝜋</m:t>
                                </m:r>
                              </m:e>
                              <m:sub>
                                <m:r>
                                  <a:rPr lang="en-US" altLang="zh-TW" sz="2000" i="1">
                                    <a:latin typeface="Cambria Math" panose="02040503050406030204" pitchFamily="18" charset="0"/>
                                    <a:ea typeface="+mn-lt"/>
                                    <a:cs typeface="Arial"/>
                                  </a:rPr>
                                  <m:t>𝑡</m:t>
                                </m:r>
                              </m:sub>
                            </m:sSub>
                          </m:sup>
                        </m:sSubSup>
                        <m:r>
                          <a:rPr lang="en-US" altLang="zh-TW" sz="2000" b="0" i="1" smtClean="0">
                            <a:latin typeface="Cambria Math" panose="02040503050406030204" pitchFamily="18" charset="0"/>
                            <a:ea typeface="Cambria Math" panose="02040503050406030204" pitchFamily="18" charset="0"/>
                          </a:rPr>
                          <m:t>(</m:t>
                        </m:r>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𝑠</m:t>
                            </m:r>
                          </m:e>
                          <m:sup>
                            <m:r>
                              <a:rPr lang="en-US" altLang="zh-TW" sz="2000" i="1">
                                <a:latin typeface="Cambria Math" panose="02040503050406030204" pitchFamily="18" charset="0"/>
                                <a:ea typeface="Cambria Math" panose="02040503050406030204" pitchFamily="18" charset="0"/>
                              </a:rPr>
                              <m:t>′</m:t>
                            </m:r>
                          </m:sup>
                        </m:sSup>
                        <m:r>
                          <a:rPr lang="en-US" altLang="zh-TW" sz="2000" b="0" i="1" smtClean="0">
                            <a:latin typeface="Cambria Math" panose="02040503050406030204" pitchFamily="18" charset="0"/>
                            <a:ea typeface="Cambria Math" panose="02040503050406030204" pitchFamily="18" charset="0"/>
                          </a:rPr>
                          <m:t>)</m:t>
                        </m:r>
                      </m:e>
                    </m:nary>
                  </m:oMath>
                </a14:m>
                <a:endParaRPr lang="en-US" altLang="zh-TW" sz="2000" dirty="0">
                  <a:latin typeface="Arial" panose="020B0604020202020204" pitchFamily="34" charset="0"/>
                  <a:cs typeface="Arial" panose="020B0604020202020204" pitchFamily="34" charset="0"/>
                </a:endParaRPr>
              </a:p>
              <a:p>
                <a:pPr lvl="1"/>
                <a:endParaRPr lang="en-US" altLang="zh-TW" sz="800" dirty="0">
                  <a:latin typeface="Arial" panose="020B0604020202020204" pitchFamily="34" charset="0"/>
                  <a:cs typeface="Arial" panose="020B0604020202020204" pitchFamily="34" charset="0"/>
                </a:endParaRPr>
              </a:p>
              <a:p>
                <a:pPr lvl="1"/>
                <a:endParaRPr lang="en-US" altLang="zh-TW" sz="8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altLang="zh-TW" sz="2400" dirty="0">
                    <a:latin typeface="Arial" panose="020B0604020202020204" pitchFamily="34" charset="0"/>
                    <a:ea typeface="+mn-lt"/>
                    <a:cs typeface="Arial" panose="020B0604020202020204" pitchFamily="34" charset="0"/>
                  </a:rPr>
                  <a:t>Second Step - </a:t>
                </a:r>
                <a:r>
                  <a:rPr lang="en-US" altLang="zh-TW" sz="2400" b="1" dirty="0">
                    <a:latin typeface="Arial" panose="020B0604020202020204" pitchFamily="34" charset="0"/>
                    <a:cs typeface="Arial" panose="020B0604020202020204" pitchFamily="34" charset="0"/>
                  </a:rPr>
                  <a:t>Policy improvement </a:t>
                </a:r>
              </a:p>
              <a:p>
                <a:pPr marL="1257300" lvl="2" indent="-342900">
                  <a:buFont typeface="Arial" panose="020B0604020202020204" pitchFamily="34" charset="0"/>
                  <a:buChar char="•"/>
                </a:pPr>
                <a:r>
                  <a:rPr lang="en-US" altLang="zh-TW" sz="2400" dirty="0">
                    <a:latin typeface="Arial" panose="020B0604020202020204" pitchFamily="34" charset="0"/>
                    <a:cs typeface="Arial" panose="020B0604020202020204" pitchFamily="34" charset="0"/>
                  </a:rPr>
                  <a:t>find the best action according to the converged state value from first step</a:t>
                </a:r>
                <a:br>
                  <a:rPr lang="en-US" altLang="zh-TW" sz="2400" dirty="0">
                    <a:latin typeface="Arial" panose="020B0604020202020204" pitchFamily="34" charset="0"/>
                    <a:cs typeface="Arial" panose="020B0604020202020204" pitchFamily="34" charset="0"/>
                  </a:rPr>
                </a:br>
                <a:endParaRPr lang="en-US" altLang="zh-TW" sz="2400" i="1" dirty="0">
                  <a:latin typeface="Arial" panose="020B0604020202020204" pitchFamily="34" charset="0"/>
                  <a:ea typeface="Cambria Math" panose="02040503050406030204" pitchFamily="18" charset="0"/>
                  <a:cs typeface="Arial" panose="020B0604020202020204" pitchFamily="34" charset="0"/>
                </a:endParaRPr>
              </a:p>
              <a:p>
                <a:pPr marL="457200" lvl="1" indent="0">
                  <a:buNone/>
                </a:pPr>
                <a:endParaRPr lang="pt-BR" altLang="zh-TW" sz="800" dirty="0">
                  <a:latin typeface="Arial" panose="020B0604020202020204" pitchFamily="34" charset="0"/>
                  <a:cs typeface="Arial" panose="020B0604020202020204" pitchFamily="34" charset="0"/>
                </a:endParaRPr>
              </a:p>
              <a:p>
                <a:pPr marL="457200" lvl="1" indent="0">
                  <a:buNone/>
                </a:pPr>
                <a:r>
                  <a:rPr lang="pt-BR" altLang="zh-TW" sz="2400" dirty="0">
                    <a:latin typeface="Arial" panose="020B0604020202020204" pitchFamily="34" charset="0"/>
                    <a:cs typeface="Arial" panose="020B0604020202020204" pitchFamily="34" charset="0"/>
                  </a:rPr>
                  <a:t>          </a:t>
                </a:r>
              </a:p>
              <a:p>
                <a:pPr marL="457200" lvl="1" indent="0">
                  <a:buNone/>
                </a:pPr>
                <a:r>
                  <a:rPr lang="pt-BR" altLang="zh-TW" sz="24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400" dirty="0">
                    <a:latin typeface="Arial" panose="020B0604020202020204" pitchFamily="34" charset="0"/>
                    <a:ea typeface="等线"/>
                    <a:cs typeface="Arial" panose="020B0604020202020204" pitchFamily="34" charset="0"/>
                  </a:rPr>
                  <a:t>Repeat steps until the policy convergences</a:t>
                </a:r>
              </a:p>
              <a:p>
                <a:pPr marL="342900" indent="-342900">
                  <a:buFont typeface="Arial" panose="020B0604020202020204" pitchFamily="34" charset="0"/>
                  <a:buChar char="•"/>
                </a:pPr>
                <a:endParaRPr lang="en-US" sz="2400" dirty="0">
                  <a:latin typeface="Arial"/>
                  <a:ea typeface="等线"/>
                  <a:cs typeface="Arial"/>
                </a:endParaRPr>
              </a:p>
            </p:txBody>
          </p:sp>
        </mc:Choice>
        <mc:Fallback xmlns="">
          <p:sp>
            <p:nvSpPr>
              <p:cNvPr id="9" name="文本框 11">
                <a:extLst>
                  <a:ext uri="{FF2B5EF4-FFF2-40B4-BE49-F238E27FC236}">
                    <a16:creationId xmlns:a16="http://schemas.microsoft.com/office/drawing/2014/main" id="{7220F166-810A-47FA-A834-B59F76228B79}"/>
                  </a:ext>
                </a:extLst>
              </p:cNvPr>
              <p:cNvSpPr txBox="1">
                <a:spLocks noRot="1" noChangeAspect="1" noMove="1" noResize="1" noEditPoints="1" noAdjustHandles="1" noChangeArrowheads="1" noChangeShapeType="1" noTextEdit="1"/>
              </p:cNvSpPr>
              <p:nvPr/>
            </p:nvSpPr>
            <p:spPr>
              <a:xfrm>
                <a:off x="342705" y="1367873"/>
                <a:ext cx="12047734" cy="5386090"/>
              </a:xfrm>
              <a:prstGeom prst="rect">
                <a:avLst/>
              </a:prstGeom>
              <a:blipFill>
                <a:blip r:embed="rId3"/>
                <a:stretch>
                  <a:fillRect l="-658" t="-79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91FA748-3DE3-4E0B-9DC7-380F5FC9DC04}"/>
                  </a:ext>
                </a:extLst>
              </p:cNvPr>
              <p:cNvSpPr txBox="1"/>
              <p:nvPr/>
            </p:nvSpPr>
            <p:spPr>
              <a:xfrm>
                <a:off x="2336640" y="4687423"/>
                <a:ext cx="6528062" cy="8495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latin typeface="Cambria Math" panose="02040503050406030204" pitchFamily="18" charset="0"/>
                            </a:rPr>
                          </m:ctrlPr>
                        </m:sSubPr>
                        <m:e>
                          <m:r>
                            <a:rPr lang="zh-TW" altLang="en-US" sz="2000" i="1" smtClean="0">
                              <a:latin typeface="Cambria Math" panose="02040503050406030204" pitchFamily="18" charset="0"/>
                            </a:rPr>
                            <m:t>𝜋</m:t>
                          </m:r>
                        </m:e>
                        <m:sub>
                          <m:r>
                            <a:rPr lang="en-US" altLang="zh-TW" sz="2000" b="0" i="1" smtClean="0">
                              <a:latin typeface="Cambria Math" panose="02040503050406030204" pitchFamily="18" charset="0"/>
                            </a:rPr>
                            <m:t>𝑡</m:t>
                          </m:r>
                          <m:r>
                            <a:rPr lang="en-US" altLang="zh-TW" sz="2000" b="0" i="1" smtClean="0">
                              <a:latin typeface="Cambria Math" panose="02040503050406030204" pitchFamily="18" charset="0"/>
                            </a:rPr>
                            <m:t>+1</m:t>
                          </m:r>
                        </m:sub>
                      </m:sSub>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𝑠</m:t>
                      </m:r>
                      <m:r>
                        <a:rPr lang="en-US" altLang="zh-TW" sz="2000" b="0" i="1" smtClean="0">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𝑎𝑟𝑔𝑚𝑎𝑥</m:t>
                          </m:r>
                        </m:e>
                        <m:sub>
                          <m:r>
                            <a:rPr lang="en-US" altLang="zh-TW" sz="2000" b="0" i="1" smtClean="0">
                              <a:latin typeface="Cambria Math" panose="02040503050406030204" pitchFamily="18" charset="0"/>
                            </a:rPr>
                            <m:t>𝑎</m:t>
                          </m:r>
                        </m:sub>
                      </m:sSub>
                      <m:nary>
                        <m:naryPr>
                          <m:chr m:val="∑"/>
                          <m:supHide m:val="on"/>
                          <m:ctrlPr>
                            <a:rPr lang="en-US" altLang="zh-TW" sz="2000" b="0" i="1" smtClean="0">
                              <a:latin typeface="Cambria Math" panose="02040503050406030204" pitchFamily="18" charset="0"/>
                              <a:ea typeface="Cambria Math" panose="02040503050406030204" pitchFamily="18" charset="0"/>
                            </a:rPr>
                          </m:ctrlPr>
                        </m:naryPr>
                        <m:sub>
                          <m:sSup>
                            <m:sSupPr>
                              <m:ctrlPr>
                                <a:rPr lang="en-US" altLang="zh-TW" sz="2000" b="0" i="1" smtClean="0">
                                  <a:latin typeface="Cambria Math" panose="02040503050406030204" pitchFamily="18" charset="0"/>
                                  <a:ea typeface="Cambria Math" panose="02040503050406030204" pitchFamily="18" charset="0"/>
                                </a:rPr>
                              </m:ctrlPr>
                            </m:sSupPr>
                            <m:e>
                              <m:r>
                                <a:rPr lang="en-US" altLang="zh-TW" sz="2000" b="0" i="1" smtClean="0">
                                  <a:latin typeface="Cambria Math" panose="02040503050406030204" pitchFamily="18" charset="0"/>
                                  <a:ea typeface="Cambria Math" panose="02040503050406030204" pitchFamily="18" charset="0"/>
                                </a:rPr>
                                <m:t>𝑠</m:t>
                              </m:r>
                            </m:e>
                            <m:sup>
                              <m:r>
                                <a:rPr lang="en-US" altLang="zh-TW" sz="2000" b="0" i="1" smtClean="0">
                                  <a:latin typeface="Cambria Math" panose="02040503050406030204" pitchFamily="18" charset="0"/>
                                  <a:ea typeface="Cambria Math" panose="02040503050406030204" pitchFamily="18" charset="0"/>
                                </a:rPr>
                                <m:t>′</m:t>
                              </m:r>
                            </m:sup>
                          </m:sSup>
                        </m:sub>
                        <m:sup/>
                        <m:e>
                          <m:r>
                            <a:rPr lang="en-US" altLang="zh-TW" sz="2000" b="0" i="1" smtClean="0">
                              <a:latin typeface="Cambria Math" panose="02040503050406030204" pitchFamily="18" charset="0"/>
                              <a:ea typeface="Cambria Math" panose="02040503050406030204" pitchFamily="18" charset="0"/>
                            </a:rPr>
                            <m:t>𝑃</m:t>
                          </m:r>
                          <m:d>
                            <m:dPr>
                              <m:ctrlPr>
                                <a:rPr lang="en-US" altLang="zh-TW" sz="2000" b="0" i="1" smtClean="0">
                                  <a:latin typeface="Cambria Math" panose="02040503050406030204" pitchFamily="18" charset="0"/>
                                  <a:ea typeface="Cambria Math" panose="02040503050406030204" pitchFamily="18" charset="0"/>
                                </a:rPr>
                              </m:ctrlPr>
                            </m:dPr>
                            <m:e>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𝑠</m:t>
                                  </m:r>
                                </m:e>
                                <m:sup>
                                  <m:r>
                                    <a:rPr lang="en-US" altLang="zh-TW" sz="2000" i="1">
                                      <a:latin typeface="Cambria Math" panose="02040503050406030204" pitchFamily="18" charset="0"/>
                                      <a:ea typeface="Cambria Math" panose="02040503050406030204" pitchFamily="18" charset="0"/>
                                    </a:rPr>
                                    <m:t>′</m:t>
                                  </m:r>
                                </m:sup>
                              </m:sSup>
                            </m:e>
                            <m:e>
                              <m:r>
                                <a:rPr lang="en-US" altLang="zh-TW" sz="2000" b="0" i="1" smtClean="0">
                                  <a:latin typeface="Cambria Math" panose="02040503050406030204" pitchFamily="18" charset="0"/>
                                  <a:ea typeface="Cambria Math" panose="02040503050406030204" pitchFamily="18" charset="0"/>
                                </a:rPr>
                                <m:t>𝑠</m:t>
                              </m:r>
                              <m:r>
                                <a:rPr lang="en-US" altLang="zh-TW" sz="2000" b="0" i="1" smtClean="0">
                                  <a:latin typeface="Cambria Math" panose="02040503050406030204" pitchFamily="18" charset="0"/>
                                  <a:ea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𝑎</m:t>
                              </m:r>
                            </m:e>
                          </m:d>
                          <m:r>
                            <a:rPr lang="en-US" altLang="zh-TW" sz="2000" b="0" i="1" smtClean="0">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rPr>
                            <m:t>𝑟</m:t>
                          </m:r>
                          <m:d>
                            <m:dPr>
                              <m:ctrlPr>
                                <a:rPr lang="en-US" altLang="zh-TW" sz="2000" i="1">
                                  <a:latin typeface="Cambria Math" panose="02040503050406030204" pitchFamily="18" charset="0"/>
                                </a:rPr>
                              </m:ctrlPr>
                            </m:dPr>
                            <m:e>
                              <m:r>
                                <a:rPr lang="en-US" altLang="zh-TW" sz="2000" i="1">
                                  <a:latin typeface="Cambria Math" panose="02040503050406030204" pitchFamily="18" charset="0"/>
                                </a:rPr>
                                <m:t>𝑠</m:t>
                              </m:r>
                              <m:r>
                                <a:rPr lang="en-US" altLang="zh-TW" sz="2000" i="1">
                                  <a:latin typeface="Cambria Math" panose="02040503050406030204" pitchFamily="18" charset="0"/>
                                </a:rPr>
                                <m:t>,</m:t>
                              </m:r>
                              <m:r>
                                <a:rPr lang="en-US" altLang="zh-TW" sz="2000" i="1">
                                  <a:latin typeface="Cambria Math" panose="02040503050406030204" pitchFamily="18" charset="0"/>
                                </a:rPr>
                                <m:t>𝑎</m:t>
                              </m:r>
                              <m:r>
                                <a:rPr lang="en-US" altLang="zh-TW" sz="2000" i="1">
                                  <a:latin typeface="Cambria Math" panose="02040503050406030204" pitchFamily="18" charset="0"/>
                                </a:rPr>
                                <m:t>,</m:t>
                              </m:r>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𝑠</m:t>
                                  </m:r>
                                </m:e>
                                <m:sup>
                                  <m:r>
                                    <a:rPr lang="en-US" altLang="zh-TW" sz="2000" i="1">
                                      <a:latin typeface="Cambria Math" panose="02040503050406030204" pitchFamily="18" charset="0"/>
                                      <a:ea typeface="Cambria Math" panose="02040503050406030204" pitchFamily="18" charset="0"/>
                                    </a:rPr>
                                    <m:t>′</m:t>
                                  </m:r>
                                </m:sup>
                              </m:sSup>
                            </m:e>
                          </m:d>
                          <m:r>
                            <a:rPr lang="en-US" altLang="zh-TW" sz="2000" b="0" i="1" smtClean="0">
                              <a:latin typeface="Cambria Math" panose="02040503050406030204" pitchFamily="18" charset="0"/>
                              <a:ea typeface="Cambria Math" panose="02040503050406030204" pitchFamily="18" charset="0"/>
                            </a:rPr>
                            <m:t>+</m:t>
                          </m:r>
                          <m:r>
                            <a:rPr lang="zh-TW" altLang="en-US" sz="2000" b="0" i="1" smtClean="0">
                              <a:latin typeface="Cambria Math" panose="02040503050406030204" pitchFamily="18" charset="0"/>
                              <a:ea typeface="Cambria Math" panose="02040503050406030204" pitchFamily="18" charset="0"/>
                            </a:rPr>
                            <m:t>𝛾</m:t>
                          </m:r>
                          <m:sSubSup>
                            <m:sSubSupPr>
                              <m:ctrlPr>
                                <a:rPr lang="en-US" altLang="zh-TW" sz="2000" b="0" i="1" smtClean="0">
                                  <a:latin typeface="Cambria Math" panose="02040503050406030204" pitchFamily="18" charset="0"/>
                                  <a:ea typeface="Cambria Math" panose="02040503050406030204" pitchFamily="18" charset="0"/>
                                </a:rPr>
                              </m:ctrlPr>
                            </m:sSubSupPr>
                            <m:e>
                              <m:r>
                                <a:rPr lang="en-US" altLang="zh-TW" sz="2000" b="0" i="1" smtClean="0">
                                  <a:latin typeface="Cambria Math" panose="02040503050406030204" pitchFamily="18" charset="0"/>
                                  <a:ea typeface="Cambria Math" panose="02040503050406030204" pitchFamily="18" charset="0"/>
                                </a:rPr>
                                <m:t>𝑉</m:t>
                              </m:r>
                            </m:e>
                            <m:sub/>
                            <m:sup>
                              <m:sSub>
                                <m:sSubPr>
                                  <m:ctrlPr>
                                    <a:rPr lang="en-US" altLang="zh-TW" sz="2000" i="1">
                                      <a:latin typeface="Cambria Math" panose="02040503050406030204" pitchFamily="18" charset="0"/>
                                      <a:ea typeface="+mn-lt"/>
                                      <a:cs typeface="Arial"/>
                                    </a:rPr>
                                  </m:ctrlPr>
                                </m:sSubPr>
                                <m:e>
                                  <m:r>
                                    <a:rPr lang="zh-TW" altLang="en-US" sz="2000" i="1">
                                      <a:latin typeface="Cambria Math" panose="02040503050406030204" pitchFamily="18" charset="0"/>
                                      <a:ea typeface="+mn-lt"/>
                                      <a:cs typeface="Arial"/>
                                    </a:rPr>
                                    <m:t>𝜋</m:t>
                                  </m:r>
                                </m:e>
                                <m:sub>
                                  <m:r>
                                    <a:rPr lang="en-US" altLang="zh-TW" sz="2000" i="1">
                                      <a:latin typeface="Cambria Math" panose="02040503050406030204" pitchFamily="18" charset="0"/>
                                      <a:ea typeface="+mn-lt"/>
                                      <a:cs typeface="Arial"/>
                                    </a:rPr>
                                    <m:t>𝑡</m:t>
                                  </m:r>
                                </m:sub>
                              </m:sSub>
                            </m:sup>
                          </m:sSubSup>
                          <m:d>
                            <m:dPr>
                              <m:ctrlPr>
                                <a:rPr lang="en-US" altLang="zh-TW" sz="2000" b="0" i="1" smtClean="0">
                                  <a:latin typeface="Cambria Math" panose="02040503050406030204" pitchFamily="18" charset="0"/>
                                  <a:ea typeface="Cambria Math" panose="02040503050406030204" pitchFamily="18" charset="0"/>
                                  <a:cs typeface="Arial"/>
                                </a:rPr>
                              </m:ctrlPr>
                            </m:dPr>
                            <m:e>
                              <m:sSup>
                                <m:sSupPr>
                                  <m:ctrlPr>
                                    <a:rPr lang="en-US" altLang="zh-TW" sz="2000" i="1">
                                      <a:latin typeface="Cambria Math" panose="02040503050406030204" pitchFamily="18" charset="0"/>
                                      <a:ea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𝑠</m:t>
                                  </m:r>
                                </m:e>
                                <m:sup>
                                  <m:r>
                                    <a:rPr lang="en-US" altLang="zh-TW" sz="2000" i="1">
                                      <a:latin typeface="Cambria Math" panose="02040503050406030204" pitchFamily="18" charset="0"/>
                                      <a:ea typeface="Cambria Math" panose="02040503050406030204" pitchFamily="18" charset="0"/>
                                    </a:rPr>
                                    <m:t>′</m:t>
                                  </m:r>
                                </m:sup>
                              </m:sSup>
                            </m:e>
                          </m:d>
                          <m:r>
                            <a:rPr lang="en-US" altLang="zh-TW" sz="2000" b="0" i="1" smtClean="0">
                              <a:latin typeface="Cambria Math" panose="02040503050406030204" pitchFamily="18" charset="0"/>
                              <a:ea typeface="Cambria Math" panose="02040503050406030204" pitchFamily="18" charset="0"/>
                            </a:rPr>
                            <m:t>]</m:t>
                          </m:r>
                        </m:e>
                      </m:nary>
                    </m:oMath>
                  </m:oMathPara>
                </a14:m>
                <a:endParaRPr lang="zh-TW" altLang="en-US" sz="2000" dirty="0"/>
              </a:p>
            </p:txBody>
          </p:sp>
        </mc:Choice>
        <mc:Fallback xmlns="">
          <p:sp>
            <p:nvSpPr>
              <p:cNvPr id="14" name="文字方塊 13">
                <a:extLst>
                  <a:ext uri="{FF2B5EF4-FFF2-40B4-BE49-F238E27FC236}">
                    <a16:creationId xmlns:a16="http://schemas.microsoft.com/office/drawing/2014/main" id="{391FA748-3DE3-4E0B-9DC7-380F5FC9DC04}"/>
                  </a:ext>
                </a:extLst>
              </p:cNvPr>
              <p:cNvSpPr txBox="1">
                <a:spLocks noRot="1" noChangeAspect="1" noMove="1" noResize="1" noEditPoints="1" noAdjustHandles="1" noChangeArrowheads="1" noChangeShapeType="1" noTextEdit="1"/>
              </p:cNvSpPr>
              <p:nvPr/>
            </p:nvSpPr>
            <p:spPr>
              <a:xfrm>
                <a:off x="2336640" y="4687423"/>
                <a:ext cx="6528062" cy="849592"/>
              </a:xfrm>
              <a:prstGeom prst="rect">
                <a:avLst/>
              </a:prstGeom>
              <a:blipFill>
                <a:blip r:embed="rId4"/>
                <a:stretch>
                  <a:fillRect/>
                </a:stretch>
              </a:blipFill>
            </p:spPr>
            <p:txBody>
              <a:bodyPr/>
              <a:lstStyle/>
              <a:p>
                <a:r>
                  <a:rPr lang="zh-TW" altLang="en-US">
                    <a:noFill/>
                  </a:rPr>
                  <a:t> </a:t>
                </a:r>
              </a:p>
            </p:txBody>
          </p:sp>
        </mc:Fallback>
      </mc:AlternateContent>
      <p:sp>
        <p:nvSpPr>
          <p:cNvPr id="17" name="Oval 18">
            <a:extLst>
              <a:ext uri="{FF2B5EF4-FFF2-40B4-BE49-F238E27FC236}">
                <a16:creationId xmlns:a16="http://schemas.microsoft.com/office/drawing/2014/main" id="{E01FCA86-4DEB-4A92-99FD-36284D2053FB}"/>
              </a:ext>
            </a:extLst>
          </p:cNvPr>
          <p:cNvSpPr/>
          <p:nvPr/>
        </p:nvSpPr>
        <p:spPr>
          <a:xfrm>
            <a:off x="7619236" y="3531739"/>
            <a:ext cx="168575" cy="282957"/>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mc:AlternateContent xmlns:mc="http://schemas.openxmlformats.org/markup-compatibility/2006" xmlns:a14="http://schemas.microsoft.com/office/drawing/2010/main">
        <mc:Choice Requires="a14">
          <p:sp>
            <p:nvSpPr>
              <p:cNvPr id="18" name="TextBox 19">
                <a:extLst>
                  <a:ext uri="{FF2B5EF4-FFF2-40B4-BE49-F238E27FC236}">
                    <a16:creationId xmlns:a16="http://schemas.microsoft.com/office/drawing/2014/main" id="{348747B2-9149-4B38-A94E-62B82B6C5129}"/>
                  </a:ext>
                </a:extLst>
              </p:cNvPr>
              <p:cNvSpPr txBox="1"/>
              <p:nvPr/>
            </p:nvSpPr>
            <p:spPr>
              <a:xfrm>
                <a:off x="7152771" y="3767004"/>
                <a:ext cx="1270080" cy="400110"/>
              </a:xfrm>
              <a:prstGeom prst="rect">
                <a:avLst/>
              </a:prstGeom>
              <a:noFill/>
            </p:spPr>
            <p:txBody>
              <a:bodyPr wrap="square" rtlCol="0">
                <a:spAutoFit/>
              </a:bodyPr>
              <a:lstStyle/>
              <a:p>
                <a:r>
                  <a:rPr lang="en-US" altLang="zh-TW" sz="2000" dirty="0">
                    <a:solidFill>
                      <a:srgbClr val="7030A0"/>
                    </a:solidFill>
                    <a:latin typeface="Arial" panose="020B0604020202020204" pitchFamily="34" charset="0"/>
                    <a:cs typeface="Arial" panose="020B0604020202020204" pitchFamily="34" charset="0"/>
                  </a:rPr>
                  <a:t>Iteration </a:t>
                </a:r>
                <a14:m>
                  <m:oMath xmlns:m="http://schemas.openxmlformats.org/officeDocument/2006/math">
                    <m:r>
                      <a:rPr lang="en-US" altLang="zh-TW" sz="2000" b="0" i="1" smtClean="0">
                        <a:solidFill>
                          <a:srgbClr val="7030A0"/>
                        </a:solidFill>
                        <a:latin typeface="Cambria Math" panose="02040503050406030204" pitchFamily="18" charset="0"/>
                        <a:cs typeface="Arial" panose="020B0604020202020204" pitchFamily="34" charset="0"/>
                      </a:rPr>
                      <m:t>𝑖</m:t>
                    </m:r>
                  </m:oMath>
                </a14:m>
                <a:endParaRPr lang="en-US" sz="2000" dirty="0">
                  <a:solidFill>
                    <a:srgbClr val="7030A0"/>
                  </a:solidFill>
                  <a:latin typeface="Arial" panose="020B0604020202020204" pitchFamily="34" charset="0"/>
                  <a:cs typeface="Arial" panose="020B0604020202020204" pitchFamily="34" charset="0"/>
                </a:endParaRPr>
              </a:p>
            </p:txBody>
          </p:sp>
        </mc:Choice>
        <mc:Fallback xmlns="">
          <p:sp>
            <p:nvSpPr>
              <p:cNvPr id="18" name="TextBox 19">
                <a:extLst>
                  <a:ext uri="{FF2B5EF4-FFF2-40B4-BE49-F238E27FC236}">
                    <a16:creationId xmlns:a16="http://schemas.microsoft.com/office/drawing/2014/main" id="{348747B2-9149-4B38-A94E-62B82B6C5129}"/>
                  </a:ext>
                </a:extLst>
              </p:cNvPr>
              <p:cNvSpPr txBox="1">
                <a:spLocks noRot="1" noChangeAspect="1" noMove="1" noResize="1" noEditPoints="1" noAdjustHandles="1" noChangeArrowheads="1" noChangeShapeType="1" noTextEdit="1"/>
              </p:cNvSpPr>
              <p:nvPr/>
            </p:nvSpPr>
            <p:spPr>
              <a:xfrm>
                <a:off x="7152771" y="3767004"/>
                <a:ext cx="1270080" cy="400110"/>
              </a:xfrm>
              <a:prstGeom prst="rect">
                <a:avLst/>
              </a:prstGeom>
              <a:blipFill>
                <a:blip r:embed="rId5"/>
                <a:stretch>
                  <a:fillRect l="-4785" t="-7576" b="-2727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9541969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2B315E-B853-4719-B53D-5716DDF57D9B}"/>
              </a:ext>
            </a:extLst>
          </p:cNvPr>
          <p:cNvSpPr>
            <a:spLocks noGrp="1"/>
          </p:cNvSpPr>
          <p:nvPr>
            <p:ph type="sldNum" sz="quarter" idx="12"/>
          </p:nvPr>
        </p:nvSpPr>
        <p:spPr/>
        <p:txBody>
          <a:bodyPr/>
          <a:lstStyle/>
          <a:p>
            <a:fld id="{4760F0FC-AD0F-4770-B8B3-8B319AEAE5E5}" type="slidenum">
              <a:rPr lang="zh-CN" altLang="en-US" smtClean="0"/>
              <a:pPr/>
              <a:t>78</a:t>
            </a:fld>
            <a:endParaRPr lang="zh-CN" altLang="en-US"/>
          </a:p>
        </p:txBody>
      </p:sp>
      <p:sp>
        <p:nvSpPr>
          <p:cNvPr id="5" name="文本框 3">
            <a:extLst>
              <a:ext uri="{FF2B5EF4-FFF2-40B4-BE49-F238E27FC236}">
                <a16:creationId xmlns:a16="http://schemas.microsoft.com/office/drawing/2014/main" id="{46065475-30B3-4E16-AAFE-48828871544D}"/>
              </a:ext>
            </a:extLst>
          </p:cNvPr>
          <p:cNvSpPr txBox="1"/>
          <p:nvPr/>
        </p:nvSpPr>
        <p:spPr>
          <a:xfrm>
            <a:off x="211873" y="144966"/>
            <a:ext cx="9115166" cy="646331"/>
          </a:xfrm>
          <a:prstGeom prst="rect">
            <a:avLst/>
          </a:prstGeom>
          <a:noFill/>
        </p:spPr>
        <p:txBody>
          <a:bodyPr wrap="square" lIns="91440" tIns="45720" rIns="91440" bIns="45720" rtlCol="0" anchor="t">
            <a:spAutoFit/>
          </a:bodyPr>
          <a:lstStyle/>
          <a:p>
            <a:r>
              <a:rPr lang="en-US" sz="3600" b="1" dirty="0">
                <a:solidFill>
                  <a:schemeClr val="bg1"/>
                </a:solidFill>
                <a:latin typeface="Times New Roman"/>
                <a:ea typeface="+mn-lt"/>
                <a:cs typeface="Times New Roman"/>
              </a:rPr>
              <a:t>Modified Policy Iteration (MPI)</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175EEDB-6D6B-4550-965A-545CFD1E8BD5}"/>
                  </a:ext>
                </a:extLst>
              </p:cNvPr>
              <p:cNvSpPr txBox="1"/>
              <p:nvPr/>
            </p:nvSpPr>
            <p:spPr>
              <a:xfrm>
                <a:off x="654015" y="1476726"/>
                <a:ext cx="1222275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latin typeface="Arial"/>
                    <a:cs typeface="Arial"/>
                  </a:rPr>
                  <a:t>Disadvantages of policy iteration: </a:t>
                </a:r>
              </a:p>
              <a:p>
                <a:pPr marL="742950" lvl="1" indent="-285750">
                  <a:buFont typeface="Arial" panose="020B0604020202020204" pitchFamily="34" charset="0"/>
                  <a:buChar char="•"/>
                </a:pPr>
                <a:r>
                  <a:rPr lang="en-US" sz="2400" dirty="0">
                    <a:latin typeface="Arial"/>
                    <a:cs typeface="Arial"/>
                  </a:rPr>
                  <a:t>For some cases, do not need to converge to actual </a:t>
                </a:r>
                <a14:m>
                  <m:oMath xmlns:m="http://schemas.openxmlformats.org/officeDocument/2006/math">
                    <m:sSup>
                      <m:sSupPr>
                        <m:ctrlPr>
                          <a:rPr lang="en-US" altLang="zh-TW" sz="2400" b="0" i="1" smtClean="0">
                            <a:latin typeface="Cambria Math" panose="02040503050406030204" pitchFamily="18" charset="0"/>
                            <a:cs typeface="Arial"/>
                          </a:rPr>
                        </m:ctrlPr>
                      </m:sSupPr>
                      <m:e>
                        <m:r>
                          <a:rPr lang="en-US" altLang="zh-TW" sz="2400" b="0" i="1" smtClean="0">
                            <a:latin typeface="Cambria Math" panose="02040503050406030204" pitchFamily="18" charset="0"/>
                            <a:cs typeface="Arial"/>
                          </a:rPr>
                          <m:t>𝑣</m:t>
                        </m:r>
                      </m:e>
                      <m:sup>
                        <m:r>
                          <a:rPr lang="zh-TW" altLang="en-US" sz="2400" b="0" i="1" smtClean="0">
                            <a:latin typeface="Cambria Math" panose="02040503050406030204" pitchFamily="18" charset="0"/>
                            <a:cs typeface="Arial"/>
                          </a:rPr>
                          <m:t>𝜋</m:t>
                        </m:r>
                      </m:sup>
                    </m:sSup>
                  </m:oMath>
                </a14:m>
                <a:endParaRPr lang="en-US" sz="2400" dirty="0">
                  <a:latin typeface="Arial"/>
                  <a:cs typeface="Arial"/>
                </a:endParaRPr>
              </a:p>
              <a:p>
                <a:pPr marL="742950" lvl="1" indent="-285750">
                  <a:buFont typeface="Arial" panose="020B0604020202020204" pitchFamily="34" charset="0"/>
                  <a:buChar char="•"/>
                </a:pPr>
                <a:endParaRPr lang="en-US" sz="2400" dirty="0">
                  <a:latin typeface="Arial"/>
                  <a:cs typeface="Arial"/>
                </a:endParaRPr>
              </a:p>
              <a:p>
                <a:pPr marL="285750" indent="-285750">
                  <a:buFont typeface="Arial" panose="020B0604020202020204" pitchFamily="34" charset="0"/>
                  <a:buChar char="•"/>
                </a:pPr>
                <a:r>
                  <a:rPr lang="en-US" sz="2400" dirty="0">
                    <a:latin typeface="Arial"/>
                    <a:cs typeface="Arial"/>
                  </a:rPr>
                  <a:t>Introduce stopping criterion</a:t>
                </a:r>
                <a:r>
                  <a:rPr lang="zh-TW" altLang="en-US" sz="2400" dirty="0">
                    <a:latin typeface="Arial"/>
                    <a:cs typeface="Arial"/>
                  </a:rPr>
                  <a:t> </a:t>
                </a:r>
                <a:r>
                  <a:rPr lang="en-US" altLang="zh-TW" sz="2400" dirty="0">
                    <a:latin typeface="Arial"/>
                    <a:cs typeface="Arial"/>
                  </a:rPr>
                  <a:t>when only little fluctuation occurs for value function</a:t>
                </a:r>
              </a:p>
              <a:p>
                <a:pPr marL="742950" lvl="1" indent="-285750">
                  <a:buFont typeface="Arial" panose="020B0604020202020204" pitchFamily="34" charset="0"/>
                  <a:buChar char="•"/>
                </a:pPr>
                <a:r>
                  <a:rPr lang="en-US" sz="2400" b="1" dirty="0">
                    <a:solidFill>
                      <a:srgbClr val="FF0000"/>
                    </a:solidFill>
                    <a:latin typeface="Arial"/>
                    <a:cs typeface="Arial"/>
                  </a:rPr>
                  <a:t>Stop after </a:t>
                </a:r>
                <a14:m>
                  <m:oMath xmlns:m="http://schemas.openxmlformats.org/officeDocument/2006/math">
                    <m:r>
                      <a:rPr lang="en-US" sz="2400" b="1" i="1" smtClean="0">
                        <a:solidFill>
                          <a:srgbClr val="FF0000"/>
                        </a:solidFill>
                        <a:latin typeface="Cambria Math" panose="02040503050406030204" pitchFamily="18" charset="0"/>
                        <a:cs typeface="Arial"/>
                      </a:rPr>
                      <m:t>𝒎</m:t>
                    </m:r>
                  </m:oMath>
                </a14:m>
                <a:r>
                  <a:rPr lang="en-US" sz="2400" b="1" dirty="0">
                    <a:solidFill>
                      <a:srgbClr val="FF0000"/>
                    </a:solidFill>
                    <a:latin typeface="Arial"/>
                    <a:cs typeface="Arial"/>
                  </a:rPr>
                  <a:t> iterations </a:t>
                </a:r>
                <a:r>
                  <a:rPr lang="en-US" sz="2400" dirty="0">
                    <a:latin typeface="Arial"/>
                    <a:cs typeface="Arial"/>
                  </a:rPr>
                  <a:t>of iterative policy evaluation</a:t>
                </a:r>
              </a:p>
              <a:p>
                <a:pPr marL="285750" indent="-285750">
                  <a:buFont typeface="Arial" panose="020B0604020202020204" pitchFamily="34" charset="0"/>
                  <a:buChar char="•"/>
                </a:pPr>
                <a:endParaRPr lang="en-US" altLang="zh-TW" sz="2400" dirty="0">
                  <a:latin typeface="Arial"/>
                  <a:cs typeface="Arial"/>
                </a:endParaRPr>
              </a:p>
              <a:p>
                <a:pPr marL="285750" indent="-285750">
                  <a:buFont typeface="Arial" panose="020B0604020202020204" pitchFamily="34" charset="0"/>
                  <a:buChar char="•"/>
                </a:pPr>
                <a:r>
                  <a:rPr lang="en-US" altLang="zh-TW" sz="2400" dirty="0">
                    <a:latin typeface="Arial"/>
                    <a:cs typeface="Arial"/>
                  </a:rPr>
                  <a:t>Process</a:t>
                </a:r>
              </a:p>
              <a:p>
                <a:pPr lvl="1"/>
                <a:r>
                  <a:rPr lang="en-US" altLang="zh-TW" sz="2400" dirty="0">
                    <a:latin typeface="Arial"/>
                    <a:cs typeface="Arial"/>
                  </a:rPr>
                  <a:t>Policy improvement</a:t>
                </a:r>
                <a:r>
                  <a:rPr lang="en-US" altLang="zh-TW" sz="2400" dirty="0">
                    <a:latin typeface="Arial"/>
                    <a:ea typeface="新細明體"/>
                    <a:cs typeface="Arial"/>
                  </a:rPr>
                  <a:t>:                                      (greedy step)                 </a:t>
                </a:r>
                <a:endParaRPr lang="en-US" altLang="zh-TW" sz="2400" dirty="0">
                  <a:latin typeface="Arial" panose="020B0604020202020204" pitchFamily="34" charset="0"/>
                  <a:cs typeface="Arial" panose="020B0604020202020204" pitchFamily="34" charset="0"/>
                </a:endParaRPr>
              </a:p>
              <a:p>
                <a:pPr lvl="1"/>
                <a:r>
                  <a:rPr lang="en-US" altLang="zh-TW" sz="2400" dirty="0">
                    <a:latin typeface="Arial"/>
                    <a:cs typeface="Arial"/>
                  </a:rPr>
                  <a:t>Policy evaluation</a:t>
                </a:r>
                <a:r>
                  <a:rPr lang="en-US" altLang="zh-TW" sz="2400" dirty="0">
                    <a:latin typeface="Arial"/>
                    <a:ea typeface="新細明體"/>
                    <a:cs typeface="Arial"/>
                  </a:rPr>
                  <a:t>:                                          (evaluation step)</a:t>
                </a:r>
              </a:p>
              <a:p>
                <a:pPr lvl="1"/>
                <a:endParaRPr lang="en-US" altLang="zh-TW" sz="2400" dirty="0">
                  <a:latin typeface="Arial"/>
                  <a:ea typeface="新細明體"/>
                  <a:cs typeface="Arial"/>
                </a:endParaRPr>
              </a:p>
              <a:p>
                <a:pPr marL="285750" indent="-285750">
                  <a:buFont typeface="Arial" panose="020B0604020202020204" pitchFamily="34" charset="0"/>
                  <a:buChar char="•"/>
                </a:pPr>
                <a:endParaRPr lang="en-US" sz="2400" dirty="0">
                  <a:latin typeface="Arial"/>
                  <a:cs typeface="Arial"/>
                </a:endParaRPr>
              </a:p>
            </p:txBody>
          </p:sp>
        </mc:Choice>
        <mc:Fallback xmlns="">
          <p:sp>
            <p:nvSpPr>
              <p:cNvPr id="8" name="TextBox 7">
                <a:extLst>
                  <a:ext uri="{FF2B5EF4-FFF2-40B4-BE49-F238E27FC236}">
                    <a16:creationId xmlns:a16="http://schemas.microsoft.com/office/drawing/2014/main" id="{5175EEDB-6D6B-4550-965A-545CFD1E8BD5}"/>
                  </a:ext>
                </a:extLst>
              </p:cNvPr>
              <p:cNvSpPr txBox="1">
                <a:spLocks noRot="1" noChangeAspect="1" noMove="1" noResize="1" noEditPoints="1" noAdjustHandles="1" noChangeArrowheads="1" noChangeShapeType="1" noTextEdit="1"/>
              </p:cNvSpPr>
              <p:nvPr/>
            </p:nvSpPr>
            <p:spPr>
              <a:xfrm>
                <a:off x="654015" y="1476726"/>
                <a:ext cx="12222759" cy="4154984"/>
              </a:xfrm>
              <a:prstGeom prst="rect">
                <a:avLst/>
              </a:prstGeom>
              <a:blipFill>
                <a:blip r:embed="rId3"/>
                <a:stretch>
                  <a:fillRect l="-648" t="-1026"/>
                </a:stretch>
              </a:blipFill>
            </p:spPr>
            <p:txBody>
              <a:bodyPr/>
              <a:lstStyle/>
              <a:p>
                <a:r>
                  <a:rPr lang="zh-TW" altLang="en-US">
                    <a:noFill/>
                  </a:rPr>
                  <a:t> </a:t>
                </a:r>
              </a:p>
            </p:txBody>
          </p:sp>
        </mc:Fallback>
      </mc:AlternateContent>
      <p:pic>
        <p:nvPicPr>
          <p:cNvPr id="17" name="Picture 16"/>
          <p:cNvPicPr>
            <a:picLocks noChangeAspect="1"/>
          </p:cNvPicPr>
          <p:nvPr/>
        </p:nvPicPr>
        <p:blipFill rotWithShape="1">
          <a:blip r:embed="rId4"/>
          <a:srcRect t="20224" r="61080" b="3548"/>
          <a:stretch/>
        </p:blipFill>
        <p:spPr>
          <a:xfrm>
            <a:off x="4242538" y="3999407"/>
            <a:ext cx="1964148" cy="447318"/>
          </a:xfrm>
          <a:prstGeom prst="rect">
            <a:avLst/>
          </a:prstGeom>
        </p:spPr>
      </p:pic>
      <p:pic>
        <p:nvPicPr>
          <p:cNvPr id="18" name="Picture 17"/>
          <p:cNvPicPr>
            <a:picLocks noChangeAspect="1"/>
          </p:cNvPicPr>
          <p:nvPr/>
        </p:nvPicPr>
        <p:blipFill rotWithShape="1">
          <a:blip r:embed="rId4"/>
          <a:srcRect l="44645" t="14751" b="2669"/>
          <a:stretch/>
        </p:blipFill>
        <p:spPr>
          <a:xfrm>
            <a:off x="4084120" y="4477951"/>
            <a:ext cx="2376048" cy="412170"/>
          </a:xfrm>
          <a:prstGeom prst="rect">
            <a:avLst/>
          </a:prstGeom>
        </p:spPr>
      </p:pic>
      <p:sp>
        <p:nvSpPr>
          <p:cNvPr id="4" name="TextBox 3">
            <a:extLst>
              <a:ext uri="{FF2B5EF4-FFF2-40B4-BE49-F238E27FC236}">
                <a16:creationId xmlns:a16="http://schemas.microsoft.com/office/drawing/2014/main" id="{617A00A9-2ED7-45AF-B482-7585831E370C}"/>
              </a:ext>
            </a:extLst>
          </p:cNvPr>
          <p:cNvSpPr txBox="1"/>
          <p:nvPr/>
        </p:nvSpPr>
        <p:spPr>
          <a:xfrm>
            <a:off x="-23988" y="6615289"/>
            <a:ext cx="1204242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err="1">
                <a:ea typeface="+mn-lt"/>
                <a:cs typeface="+mn-lt"/>
              </a:rPr>
              <a:t>Puterman</a:t>
            </a:r>
            <a:r>
              <a:rPr lang="en-US" sz="1100">
                <a:ea typeface="+mn-lt"/>
                <a:cs typeface="+mn-lt"/>
              </a:rPr>
              <a:t>, M. L. (1990). Markov decision processes. </a:t>
            </a:r>
            <a:r>
              <a:rPr lang="en-US" sz="1100" i="1">
                <a:ea typeface="+mn-lt"/>
                <a:cs typeface="+mn-lt"/>
              </a:rPr>
              <a:t>Handbooks in Operations Research and Management Science</a:t>
            </a:r>
            <a:r>
              <a:rPr lang="en-US" sz="1100">
                <a:ea typeface="+mn-lt"/>
                <a:cs typeface="+mn-lt"/>
              </a:rPr>
              <a:t>, </a:t>
            </a:r>
            <a:r>
              <a:rPr lang="en-US" sz="1100" i="1">
                <a:ea typeface="+mn-lt"/>
                <a:cs typeface="+mn-lt"/>
              </a:rPr>
              <a:t>2</a:t>
            </a:r>
            <a:r>
              <a:rPr lang="en-US" sz="1100">
                <a:ea typeface="+mn-lt"/>
                <a:cs typeface="+mn-lt"/>
              </a:rPr>
              <a:t>(C), 331–434. </a:t>
            </a:r>
            <a:r>
              <a:rPr lang="en-US" sz="1100">
                <a:ea typeface="+mn-lt"/>
                <a:cs typeface="+mn-lt"/>
                <a:hlinkClick r:id="rId5"/>
              </a:rPr>
              <a:t>https://doi.org/10.1016/S0927-0507(05)80172-0</a:t>
            </a:r>
            <a:endParaRPr lang="en-US" sz="1100">
              <a:ea typeface="等线"/>
            </a:endParaRPr>
          </a:p>
          <a:p>
            <a:pPr algn="l"/>
            <a:endParaRPr lang="en-US" sz="1100">
              <a:ea typeface="等线"/>
            </a:endParaRPr>
          </a:p>
        </p:txBody>
      </p:sp>
      <mc:AlternateContent xmlns:mc="http://schemas.openxmlformats.org/markup-compatibility/2006" xmlns:a14="http://schemas.microsoft.com/office/drawing/2010/main">
        <mc:Choice Requires="a14">
          <p:sp>
            <p:nvSpPr>
              <p:cNvPr id="11" name="TextBox 6">
                <a:extLst>
                  <a:ext uri="{FF2B5EF4-FFF2-40B4-BE49-F238E27FC236}">
                    <a16:creationId xmlns:a16="http://schemas.microsoft.com/office/drawing/2014/main" id="{2A5EF2E6-F632-4E5D-88E3-DE65B35C67E0}"/>
                  </a:ext>
                </a:extLst>
              </p:cNvPr>
              <p:cNvSpPr txBox="1"/>
              <p:nvPr/>
            </p:nvSpPr>
            <p:spPr>
              <a:xfrm>
                <a:off x="4084120" y="4967070"/>
                <a:ext cx="1286533"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b="0" i="1" smtClean="0">
                          <a:solidFill>
                            <a:srgbClr val="0070C0"/>
                          </a:solidFill>
                          <a:latin typeface="Cambria Math" panose="02040503050406030204" pitchFamily="18" charset="0"/>
                        </a:rPr>
                        <m:t>𝑚</m:t>
                      </m:r>
                      <m:r>
                        <a:rPr lang="en-US" sz="2000" b="0" i="1" smtClean="0">
                          <a:solidFill>
                            <a:srgbClr val="0070C0"/>
                          </a:solidFill>
                          <a:latin typeface="Cambria Math" panose="02040503050406030204" pitchFamily="18" charset="0"/>
                        </a:rPr>
                        <m:t>=∞ </m:t>
                      </m:r>
                    </m:oMath>
                  </m:oMathPara>
                </a14:m>
                <a:endParaRPr lang="en-US" sz="2000" b="0">
                  <a:ea typeface="Cambria Math" panose="02040503050406030204" pitchFamily="18" charset="0"/>
                </a:endParaRPr>
              </a:p>
            </p:txBody>
          </p:sp>
        </mc:Choice>
        <mc:Fallback xmlns="">
          <p:sp>
            <p:nvSpPr>
              <p:cNvPr id="11" name="TextBox 6">
                <a:extLst>
                  <a:ext uri="{FF2B5EF4-FFF2-40B4-BE49-F238E27FC236}">
                    <a16:creationId xmlns:a16="http://schemas.microsoft.com/office/drawing/2014/main" id="{2A5EF2E6-F632-4E5D-88E3-DE65B35C67E0}"/>
                  </a:ext>
                </a:extLst>
              </p:cNvPr>
              <p:cNvSpPr txBox="1">
                <a:spLocks noRot="1" noChangeAspect="1" noMove="1" noResize="1" noEditPoints="1" noAdjustHandles="1" noChangeArrowheads="1" noChangeShapeType="1" noTextEdit="1"/>
              </p:cNvSpPr>
              <p:nvPr/>
            </p:nvSpPr>
            <p:spPr>
              <a:xfrm>
                <a:off x="4084120" y="4967070"/>
                <a:ext cx="1286533" cy="400110"/>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TextBox 13">
                <a:extLst>
                  <a:ext uri="{FF2B5EF4-FFF2-40B4-BE49-F238E27FC236}">
                    <a16:creationId xmlns:a16="http://schemas.microsoft.com/office/drawing/2014/main" id="{AB6DC446-BEA7-429A-B80F-D098F039DF03}"/>
                  </a:ext>
                </a:extLst>
              </p:cNvPr>
              <p:cNvSpPr txBox="1"/>
              <p:nvPr/>
            </p:nvSpPr>
            <p:spPr>
              <a:xfrm>
                <a:off x="4109898" y="5291363"/>
                <a:ext cx="1001284"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b="0" i="1" smtClean="0">
                          <a:solidFill>
                            <a:srgbClr val="0070C0"/>
                          </a:solidFill>
                          <a:latin typeface="Cambria Math" panose="02040503050406030204" pitchFamily="18" charset="0"/>
                        </a:rPr>
                        <m:t>𝑚</m:t>
                      </m:r>
                      <m:r>
                        <a:rPr lang="en-US" sz="2000" b="0" i="1" smtClean="0">
                          <a:solidFill>
                            <a:srgbClr val="0070C0"/>
                          </a:solidFill>
                          <a:latin typeface="Cambria Math" panose="02040503050406030204" pitchFamily="18" charset="0"/>
                        </a:rPr>
                        <m:t>=1 </m:t>
                      </m:r>
                    </m:oMath>
                  </m:oMathPara>
                </a14:m>
                <a:endParaRPr lang="en-US" sz="2000" b="0">
                  <a:ea typeface="Cambria Math" panose="02040503050406030204" pitchFamily="18" charset="0"/>
                </a:endParaRPr>
              </a:p>
            </p:txBody>
          </p:sp>
        </mc:Choice>
        <mc:Fallback xmlns="">
          <p:sp>
            <p:nvSpPr>
              <p:cNvPr id="12" name="TextBox 13">
                <a:extLst>
                  <a:ext uri="{FF2B5EF4-FFF2-40B4-BE49-F238E27FC236}">
                    <a16:creationId xmlns:a16="http://schemas.microsoft.com/office/drawing/2014/main" id="{AB6DC446-BEA7-429A-B80F-D098F039DF03}"/>
                  </a:ext>
                </a:extLst>
              </p:cNvPr>
              <p:cNvSpPr txBox="1">
                <a:spLocks noRot="1" noChangeAspect="1" noMove="1" noResize="1" noEditPoints="1" noAdjustHandles="1" noChangeArrowheads="1" noChangeShapeType="1" noTextEdit="1"/>
              </p:cNvSpPr>
              <p:nvPr/>
            </p:nvSpPr>
            <p:spPr>
              <a:xfrm>
                <a:off x="4109898" y="5291363"/>
                <a:ext cx="1001284" cy="400110"/>
              </a:xfrm>
              <a:prstGeom prst="rect">
                <a:avLst/>
              </a:prstGeom>
              <a:blipFill>
                <a:blip r:embed="rId7"/>
                <a:stretch>
                  <a:fillRect/>
                </a:stretch>
              </a:blipFill>
            </p:spPr>
            <p:txBody>
              <a:bodyPr/>
              <a:lstStyle/>
              <a:p>
                <a:r>
                  <a:rPr lang="zh-TW" altLang="en-US">
                    <a:noFill/>
                  </a:rPr>
                  <a:t> </a:t>
                </a:r>
              </a:p>
            </p:txBody>
          </p:sp>
        </mc:Fallback>
      </mc:AlternateContent>
      <p:sp>
        <p:nvSpPr>
          <p:cNvPr id="13" name="TextBox 14">
            <a:extLst>
              <a:ext uri="{FF2B5EF4-FFF2-40B4-BE49-F238E27FC236}">
                <a16:creationId xmlns:a16="http://schemas.microsoft.com/office/drawing/2014/main" id="{A00C28A7-4667-4715-8FFC-397F8136B39D}"/>
              </a:ext>
            </a:extLst>
          </p:cNvPr>
          <p:cNvSpPr txBox="1"/>
          <p:nvPr/>
        </p:nvSpPr>
        <p:spPr>
          <a:xfrm>
            <a:off x="5170183" y="4949884"/>
            <a:ext cx="1997729" cy="400110"/>
          </a:xfrm>
          <a:prstGeom prst="rect">
            <a:avLst/>
          </a:prstGeom>
          <a:noFill/>
        </p:spPr>
        <p:txBody>
          <a:bodyPr wrap="square" rtlCol="0">
            <a:spAutoFit/>
          </a:bodyPr>
          <a:lstStyle/>
          <a:p>
            <a:r>
              <a:rPr lang="en-US" sz="2000">
                <a:solidFill>
                  <a:srgbClr val="0070C0"/>
                </a:solidFill>
              </a:rPr>
              <a:t>policy iteration</a:t>
            </a:r>
          </a:p>
        </p:txBody>
      </p:sp>
      <p:sp>
        <p:nvSpPr>
          <p:cNvPr id="14" name="TextBox 15">
            <a:extLst>
              <a:ext uri="{FF2B5EF4-FFF2-40B4-BE49-F238E27FC236}">
                <a16:creationId xmlns:a16="http://schemas.microsoft.com/office/drawing/2014/main" id="{D40A4328-562D-45C4-BFE2-817CB29031F0}"/>
              </a:ext>
            </a:extLst>
          </p:cNvPr>
          <p:cNvSpPr txBox="1"/>
          <p:nvPr/>
        </p:nvSpPr>
        <p:spPr>
          <a:xfrm>
            <a:off x="5175033" y="5299091"/>
            <a:ext cx="1792409" cy="400110"/>
          </a:xfrm>
          <a:prstGeom prst="rect">
            <a:avLst/>
          </a:prstGeom>
          <a:noFill/>
        </p:spPr>
        <p:txBody>
          <a:bodyPr wrap="square" rtlCol="0">
            <a:spAutoFit/>
          </a:bodyPr>
          <a:lstStyle/>
          <a:p>
            <a:r>
              <a:rPr lang="en-US" sz="2000">
                <a:solidFill>
                  <a:srgbClr val="0070C0"/>
                </a:solidFill>
              </a:rPr>
              <a:t>value iteration</a:t>
            </a:r>
          </a:p>
        </p:txBody>
      </p:sp>
    </p:spTree>
    <p:extLst>
      <p:ext uri="{BB962C8B-B14F-4D97-AF65-F5344CB8AC3E}">
        <p14:creationId xmlns:p14="http://schemas.microsoft.com/office/powerpoint/2010/main" val="16385269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2B315E-B853-4719-B53D-5716DDF57D9B}"/>
              </a:ext>
            </a:extLst>
          </p:cNvPr>
          <p:cNvSpPr>
            <a:spLocks noGrp="1"/>
          </p:cNvSpPr>
          <p:nvPr>
            <p:ph type="sldNum" sz="quarter" idx="12"/>
          </p:nvPr>
        </p:nvSpPr>
        <p:spPr/>
        <p:txBody>
          <a:bodyPr/>
          <a:lstStyle/>
          <a:p>
            <a:fld id="{4760F0FC-AD0F-4770-B8B3-8B319AEAE5E5}" type="slidenum">
              <a:rPr lang="zh-CN" altLang="en-US" smtClean="0"/>
              <a:pPr/>
              <a:t>79</a:t>
            </a:fld>
            <a:endParaRPr lang="zh-CN" altLang="en-US"/>
          </a:p>
        </p:txBody>
      </p:sp>
      <p:sp>
        <p:nvSpPr>
          <p:cNvPr id="5" name="文本框 3">
            <a:extLst>
              <a:ext uri="{FF2B5EF4-FFF2-40B4-BE49-F238E27FC236}">
                <a16:creationId xmlns:a16="http://schemas.microsoft.com/office/drawing/2014/main" id="{46065475-30B3-4E16-AAFE-48828871544D}"/>
              </a:ext>
            </a:extLst>
          </p:cNvPr>
          <p:cNvSpPr txBox="1"/>
          <p:nvPr/>
        </p:nvSpPr>
        <p:spPr>
          <a:xfrm>
            <a:off x="211873" y="144966"/>
            <a:ext cx="9115166" cy="1200329"/>
          </a:xfrm>
          <a:prstGeom prst="rect">
            <a:avLst/>
          </a:prstGeom>
          <a:noFill/>
        </p:spPr>
        <p:txBody>
          <a:bodyPr wrap="square" lIns="91440" tIns="45720" rIns="91440" bIns="45720" rtlCol="0" anchor="t">
            <a:spAutoFit/>
          </a:bodyPr>
          <a:lstStyle/>
          <a:p>
            <a:r>
              <a:rPr lang="en-US" sz="3600" b="1">
                <a:solidFill>
                  <a:schemeClr val="bg1"/>
                </a:solidFill>
                <a:latin typeface="Times New Roman"/>
                <a:ea typeface="+mn-lt"/>
                <a:cs typeface="Times New Roman"/>
              </a:rPr>
              <a:t>Approximate Modified Policy Iteration (MPI)</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97911E4-DF41-48F5-80B9-AEB712B4E1C7}"/>
                  </a:ext>
                </a:extLst>
              </p:cNvPr>
              <p:cNvSpPr txBox="1"/>
              <p:nvPr/>
            </p:nvSpPr>
            <p:spPr>
              <a:xfrm>
                <a:off x="285446" y="1027448"/>
                <a:ext cx="12222759"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Reasons for the </a:t>
                </a:r>
                <a:r>
                  <a:rPr lang="en-US" sz="2400" dirty="0">
                    <a:solidFill>
                      <a:srgbClr val="FF0000"/>
                    </a:solidFill>
                    <a:latin typeface="Arial" panose="020B0604020202020204" pitchFamily="34" charset="0"/>
                    <a:cs typeface="Arial" panose="020B0604020202020204" pitchFamily="34" charset="0"/>
                  </a:rPr>
                  <a:t>evaluation </a:t>
                </a:r>
                <a:r>
                  <a:rPr lang="en-US" sz="2400" dirty="0">
                    <a:latin typeface="Arial" panose="020B0604020202020204" pitchFamily="34" charset="0"/>
                    <a:cs typeface="Arial" panose="020B0604020202020204" pitchFamily="34" charset="0"/>
                  </a:rPr>
                  <a:t>step </a:t>
                </a:r>
                <a:r>
                  <a:rPr lang="en-US" sz="2400" dirty="0">
                    <a:latin typeface="Arial" panose="020B0604020202020204" pitchFamily="34" charset="0"/>
                    <a:ea typeface="+mn-lt"/>
                    <a:cs typeface="Arial" panose="020B0604020202020204" pitchFamily="34" charset="0"/>
                  </a:rPr>
                  <a:t>subject to an </a:t>
                </a:r>
                <a:r>
                  <a:rPr lang="en-US" sz="2400" dirty="0">
                    <a:solidFill>
                      <a:srgbClr val="FF0000"/>
                    </a:solidFill>
                    <a:latin typeface="Arial" panose="020B0604020202020204" pitchFamily="34" charset="0"/>
                    <a:ea typeface="+mn-lt"/>
                    <a:cs typeface="Arial" panose="020B0604020202020204" pitchFamily="34" charset="0"/>
                  </a:rPr>
                  <a:t>estimation error </a:t>
                </a:r>
                <a14:m>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i="1" smtClean="0">
                            <a:solidFill>
                              <a:srgbClr val="FF0000"/>
                            </a:solidFill>
                            <a:latin typeface="Cambria Math" panose="02040503050406030204" pitchFamily="18" charset="0"/>
                            <a:ea typeface="Cambria Math" panose="02040503050406030204" pitchFamily="18" charset="0"/>
                          </a:rPr>
                          <m:t>𝛿</m:t>
                        </m:r>
                      </m:e>
                      <m:sub>
                        <m:r>
                          <a:rPr lang="en-US" sz="2400" b="0" i="1" smtClean="0">
                            <a:solidFill>
                              <a:srgbClr val="FF0000"/>
                            </a:solidFill>
                            <a:latin typeface="Cambria Math" panose="02040503050406030204" pitchFamily="18" charset="0"/>
                          </a:rPr>
                          <m:t>𝑡</m:t>
                        </m:r>
                      </m:sub>
                    </m:sSub>
                  </m:oMath>
                </a14:m>
                <a:r>
                  <a:rPr lang="en-US" sz="2400" dirty="0">
                    <a:latin typeface="Arial" panose="020B0604020202020204" pitchFamily="34" charset="0"/>
                    <a:ea typeface="+mn-lt"/>
                    <a:cs typeface="Arial" panose="020B0604020202020204" pitchFamily="34" charset="0"/>
                  </a:rPr>
                  <a:t> </a:t>
                </a:r>
              </a:p>
              <a:p>
                <a:pPr marL="1257300" lvl="2" indent="-342900">
                  <a:buFont typeface="Arial" panose="020B0604020202020204" pitchFamily="34" charset="0"/>
                  <a:buChar char="•"/>
                </a:pPr>
                <a:r>
                  <a:rPr lang="en-US" sz="2400" dirty="0">
                    <a:solidFill>
                      <a:srgbClr val="FF0000"/>
                    </a:solidFill>
                    <a:latin typeface="Arial" panose="020B0604020202020204" pitchFamily="34" charset="0"/>
                    <a:ea typeface="+mn-lt"/>
                    <a:cs typeface="Arial" panose="020B0604020202020204" pitchFamily="34" charset="0"/>
                  </a:rPr>
                  <a:t>finite sample</a:t>
                </a:r>
                <a:r>
                  <a:rPr lang="en-US" sz="2400" dirty="0">
                    <a:latin typeface="Arial" panose="020B0604020202020204" pitchFamily="34" charset="0"/>
                    <a:ea typeface="+mn-lt"/>
                    <a:cs typeface="Arial" panose="020B0604020202020204" pitchFamily="34" charset="0"/>
                  </a:rPr>
                  <a:t> of </a:t>
                </a:r>
                <a:r>
                  <a:rPr lang="en-US" sz="2400" dirty="0">
                    <a:solidFill>
                      <a:srgbClr val="FF0000"/>
                    </a:solidFill>
                    <a:latin typeface="Arial" panose="020B0604020202020204" pitchFamily="34" charset="0"/>
                    <a:ea typeface="+mn-lt"/>
                    <a:cs typeface="Arial" panose="020B0604020202020204" pitchFamily="34" charset="0"/>
                  </a:rPr>
                  <a:t>transitions</a:t>
                </a:r>
                <a:r>
                  <a:rPr lang="en-US" sz="2400" dirty="0">
                    <a:latin typeface="Arial" panose="020B0604020202020204" pitchFamily="34" charset="0"/>
                    <a:ea typeface="+mn-lt"/>
                    <a:cs typeface="Arial" panose="020B0604020202020204" pitchFamily="34" charset="0"/>
                  </a:rPr>
                  <a:t> </a:t>
                </a:r>
              </a:p>
              <a:p>
                <a:pPr marL="1257300" lvl="2" indent="-342900">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disturbance of the environment </a:t>
                </a:r>
                <a:r>
                  <a:rPr lang="en-US" sz="2400" dirty="0">
                    <a:latin typeface="Arial" panose="020B0604020202020204" pitchFamily="34" charset="0"/>
                    <a:ea typeface="+mn-lt"/>
                    <a:cs typeface="Arial" panose="020B0604020202020204" pitchFamily="34" charset="0"/>
                  </a:rPr>
                  <a:t>used to perform evaluation.</a:t>
                </a:r>
              </a:p>
              <a:p>
                <a:pPr marL="285750" indent="-285750">
                  <a:buFont typeface="Arial" panose="020B0604020202020204" pitchFamily="34" charset="0"/>
                  <a:buChar char="•"/>
                </a:pPr>
                <a:endParaRPr lang="en-US" altLang="zh-TW" sz="2400" dirty="0">
                  <a:latin typeface="Arial"/>
                  <a:cs typeface="Arial"/>
                </a:endParaRPr>
              </a:p>
              <a:p>
                <a:pPr marL="285750" indent="-285750">
                  <a:buFont typeface="Arial" panose="020B0604020202020204" pitchFamily="34" charset="0"/>
                  <a:buChar char="•"/>
                </a:pPr>
                <a:r>
                  <a:rPr lang="en-US" altLang="zh-TW" sz="2400" dirty="0">
                    <a:latin typeface="Arial"/>
                    <a:cs typeface="Arial"/>
                  </a:rPr>
                  <a:t>Process</a:t>
                </a:r>
              </a:p>
              <a:p>
                <a:pPr lvl="1"/>
                <a:r>
                  <a:rPr lang="en-US" altLang="zh-TW" sz="2400" dirty="0">
                    <a:latin typeface="Arial"/>
                    <a:cs typeface="Arial"/>
                  </a:rPr>
                  <a:t>Policy improvement</a:t>
                </a:r>
                <a:r>
                  <a:rPr lang="en-US" altLang="zh-TW" sz="2400" dirty="0">
                    <a:latin typeface="Arial"/>
                    <a:ea typeface="新細明體"/>
                    <a:cs typeface="Arial"/>
                  </a:rPr>
                  <a:t>:                                          (greedy step)                 </a:t>
                </a:r>
                <a:endParaRPr lang="en-US" altLang="zh-TW" sz="2400" dirty="0">
                  <a:latin typeface="Arial" panose="020B0604020202020204" pitchFamily="34" charset="0"/>
                  <a:cs typeface="Arial" panose="020B0604020202020204" pitchFamily="34" charset="0"/>
                </a:endParaRPr>
              </a:p>
              <a:p>
                <a:pPr lvl="1"/>
                <a:r>
                  <a:rPr lang="en-US" altLang="zh-TW" sz="2400" dirty="0">
                    <a:latin typeface="Arial"/>
                    <a:cs typeface="Arial"/>
                  </a:rPr>
                  <a:t>Policy evaluation</a:t>
                </a:r>
                <a:r>
                  <a:rPr lang="en-US" altLang="zh-TW" sz="2400" dirty="0">
                    <a:latin typeface="Arial"/>
                    <a:ea typeface="新細明體"/>
                    <a:cs typeface="Arial"/>
                  </a:rPr>
                  <a:t>:                                               (evaluation step)</a:t>
                </a:r>
              </a:p>
              <a:p>
                <a:pPr marL="1257300" lvl="2"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zh-TW" sz="2400" dirty="0">
                    <a:solidFill>
                      <a:srgbClr val="7030A0"/>
                    </a:solidFill>
                    <a:latin typeface="Arial"/>
                    <a:cs typeface="Arial"/>
                  </a:rPr>
                  <a:t>Estimation error in Algorithm</a:t>
                </a:r>
              </a:p>
              <a:p>
                <a:pPr marL="742950" lvl="1" indent="-285750">
                  <a:buFont typeface="Arial" panose="020B0604020202020204" pitchFamily="34" charset="0"/>
                  <a:buChar char="•"/>
                </a:pPr>
                <a:r>
                  <a:rPr lang="en-US" altLang="zh-TW" sz="2400" dirty="0">
                    <a:latin typeface="Arial"/>
                    <a:cs typeface="Arial"/>
                  </a:rPr>
                  <a:t>On-policy algorithm: due to the finite number of trajectories</a:t>
                </a:r>
              </a:p>
              <a:p>
                <a:pPr marL="742950" lvl="1" indent="-285750">
                  <a:buFont typeface="Arial" panose="020B0604020202020204" pitchFamily="34" charset="0"/>
                  <a:buChar char="•"/>
                </a:pPr>
                <a:r>
                  <a:rPr lang="en-US" altLang="zh-TW" sz="2400" dirty="0">
                    <a:latin typeface="Arial"/>
                    <a:cs typeface="Arial"/>
                  </a:rPr>
                  <a:t>Off-policy algorithm: because of mini-batch of samples from a reply buffer</a:t>
                </a:r>
              </a:p>
              <a:p>
                <a:pPr marL="285750" indent="-285750">
                  <a:buFont typeface="Arial" panose="020B0604020202020204" pitchFamily="34" charset="0"/>
                  <a:buChar char="•"/>
                </a:pPr>
                <a:endParaRPr lang="en-US" altLang="zh-TW" sz="2400" dirty="0">
                  <a:latin typeface="Arial"/>
                  <a:cs typeface="Arial"/>
                </a:endParaRPr>
              </a:p>
              <a:p>
                <a:pPr marL="285750" indent="-285750">
                  <a:buFont typeface="Arial" panose="020B0604020202020204" pitchFamily="34" charset="0"/>
                  <a:buChar char="•"/>
                </a:pPr>
                <a:r>
                  <a:rPr lang="en-US" altLang="zh-TW" sz="2400" dirty="0">
                    <a:latin typeface="Arial"/>
                    <a:cs typeface="Arial"/>
                  </a:rPr>
                  <a:t>Since the amount of </a:t>
                </a:r>
                <a:r>
                  <a:rPr lang="en-US" altLang="zh-TW" sz="2400" dirty="0">
                    <a:solidFill>
                      <a:srgbClr val="FF0000"/>
                    </a:solidFill>
                    <a:latin typeface="Arial"/>
                    <a:cs typeface="Arial"/>
                  </a:rPr>
                  <a:t>collected experience is limited</a:t>
                </a:r>
                <a:r>
                  <a:rPr lang="en-US" altLang="zh-TW" sz="2400" dirty="0">
                    <a:latin typeface="Arial"/>
                    <a:cs typeface="Arial"/>
                  </a:rPr>
                  <a:t>, the </a:t>
                </a:r>
                <a:r>
                  <a:rPr lang="en-US" altLang="zh-TW" sz="2400" dirty="0">
                    <a:solidFill>
                      <a:srgbClr val="FF0000"/>
                    </a:solidFill>
                    <a:latin typeface="Arial"/>
                    <a:cs typeface="Arial"/>
                  </a:rPr>
                  <a:t>value function is uncertain</a:t>
                </a:r>
                <a:r>
                  <a:rPr lang="en-US" altLang="zh-TW" sz="2400" dirty="0">
                    <a:latin typeface="Arial"/>
                    <a:cs typeface="Arial"/>
                  </a:rPr>
                  <a:t>.</a:t>
                </a:r>
                <a:endParaRPr lang="en-US" altLang="zh-TW" sz="2400" dirty="0"/>
              </a:p>
              <a:p>
                <a:pPr marL="285750" indent="-285750">
                  <a:buFont typeface="Arial" panose="020B0604020202020204" pitchFamily="34" charset="0"/>
                  <a:buChar char="•"/>
                </a:pPr>
                <a:r>
                  <a:rPr lang="en-US" altLang="zh-TW" sz="2400" dirty="0">
                    <a:latin typeface="Arial"/>
                    <a:cs typeface="Arial"/>
                  </a:rPr>
                  <a:t>consider </a:t>
                </a:r>
                <a:r>
                  <a:rPr lang="en-US" altLang="zh-TW" sz="2400" b="1" dirty="0">
                    <a:solidFill>
                      <a:srgbClr val="FF0000"/>
                    </a:solidFill>
                    <a:latin typeface="Arial"/>
                    <a:cs typeface="Arial"/>
                  </a:rPr>
                  <a:t>training the agent safely under the finite sample estimates</a:t>
                </a:r>
                <a:r>
                  <a:rPr lang="en-US" altLang="zh-TW" sz="2400" dirty="0">
                    <a:latin typeface="Arial"/>
                    <a:cs typeface="Arial"/>
                  </a:rPr>
                  <a:t>.</a:t>
                </a:r>
              </a:p>
              <a:p>
                <a:pPr marL="742950" lvl="1" indent="-285750">
                  <a:buFont typeface="Arial" panose="020B0604020202020204" pitchFamily="34" charset="0"/>
                  <a:buChar char="•"/>
                </a:pPr>
                <a:endParaRPr lang="en-US" altLang="zh-TW" sz="2400" dirty="0">
                  <a:latin typeface="Arial"/>
                  <a:cs typeface="Arial"/>
                </a:endParaRPr>
              </a:p>
              <a:p>
                <a:endParaRPr lang="en-US" sz="2000" dirty="0">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E97911E4-DF41-48F5-80B9-AEB712B4E1C7}"/>
                  </a:ext>
                </a:extLst>
              </p:cNvPr>
              <p:cNvSpPr txBox="1">
                <a:spLocks noRot="1" noChangeAspect="1" noMove="1" noResize="1" noEditPoints="1" noAdjustHandles="1" noChangeArrowheads="1" noChangeShapeType="1" noTextEdit="1"/>
              </p:cNvSpPr>
              <p:nvPr/>
            </p:nvSpPr>
            <p:spPr>
              <a:xfrm>
                <a:off x="285446" y="1027448"/>
                <a:ext cx="12222759" cy="5940088"/>
              </a:xfrm>
              <a:prstGeom prst="rect">
                <a:avLst/>
              </a:prstGeom>
              <a:blipFill>
                <a:blip r:embed="rId3"/>
                <a:stretch>
                  <a:fillRect l="-698" t="-719"/>
                </a:stretch>
              </a:blipFill>
            </p:spPr>
            <p:txBody>
              <a:bodyPr/>
              <a:lstStyle/>
              <a:p>
                <a:r>
                  <a:rPr lang="zh-TW" altLang="en-US">
                    <a:noFill/>
                  </a:rPr>
                  <a:t> </a:t>
                </a:r>
              </a:p>
            </p:txBody>
          </p:sp>
        </mc:Fallback>
      </mc:AlternateContent>
      <p:pic>
        <p:nvPicPr>
          <p:cNvPr id="12" name="Picture 11"/>
          <p:cNvPicPr>
            <a:picLocks noChangeAspect="1"/>
          </p:cNvPicPr>
          <p:nvPr/>
        </p:nvPicPr>
        <p:blipFill rotWithShape="1">
          <a:blip r:embed="rId4"/>
          <a:srcRect t="15222" r="62586" b="-6046"/>
          <a:stretch/>
        </p:blipFill>
        <p:spPr>
          <a:xfrm>
            <a:off x="3762525" y="2875609"/>
            <a:ext cx="1824919" cy="451562"/>
          </a:xfrm>
          <a:prstGeom prst="rect">
            <a:avLst/>
          </a:prstGeom>
        </p:spPr>
      </p:pic>
      <p:pic>
        <p:nvPicPr>
          <p:cNvPr id="14" name="Picture 13"/>
          <p:cNvPicPr>
            <a:picLocks noChangeAspect="1"/>
          </p:cNvPicPr>
          <p:nvPr/>
        </p:nvPicPr>
        <p:blipFill rotWithShape="1">
          <a:blip r:embed="rId4"/>
          <a:srcRect l="40286" t="15684" r="989" b="3409"/>
          <a:stretch/>
        </p:blipFill>
        <p:spPr>
          <a:xfrm>
            <a:off x="3548255" y="3324926"/>
            <a:ext cx="2672609" cy="388110"/>
          </a:xfrm>
          <a:prstGeom prst="rect">
            <a:avLst/>
          </a:prstGeom>
        </p:spPr>
      </p:pic>
      <p:sp>
        <p:nvSpPr>
          <p:cNvPr id="19" name="Oval 18"/>
          <p:cNvSpPr/>
          <p:nvPr/>
        </p:nvSpPr>
        <p:spPr>
          <a:xfrm>
            <a:off x="5922562" y="3269372"/>
            <a:ext cx="379141" cy="556086"/>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0" name="TextBox 19"/>
          <p:cNvSpPr txBox="1"/>
          <p:nvPr/>
        </p:nvSpPr>
        <p:spPr>
          <a:xfrm>
            <a:off x="5412220" y="3841755"/>
            <a:ext cx="2018727" cy="400110"/>
          </a:xfrm>
          <a:prstGeom prst="rect">
            <a:avLst/>
          </a:prstGeom>
          <a:noFill/>
        </p:spPr>
        <p:txBody>
          <a:bodyPr wrap="square" rtlCol="0">
            <a:spAutoFit/>
          </a:bodyPr>
          <a:lstStyle/>
          <a:p>
            <a:r>
              <a:rPr lang="en-US" sz="2000" dirty="0">
                <a:solidFill>
                  <a:srgbClr val="7030A0"/>
                </a:solidFill>
                <a:latin typeface="Arial" panose="020B0604020202020204" pitchFamily="34" charset="0"/>
                <a:cs typeface="Arial" panose="020B0604020202020204" pitchFamily="34" charset="0"/>
              </a:rPr>
              <a:t>Estimation error</a:t>
            </a:r>
          </a:p>
        </p:txBody>
      </p:sp>
    </p:spTree>
    <p:extLst>
      <p:ext uri="{BB962C8B-B14F-4D97-AF65-F5344CB8AC3E}">
        <p14:creationId xmlns:p14="http://schemas.microsoft.com/office/powerpoint/2010/main" val="45482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942282B-401C-40E3-B98A-941BD50AE6C5}"/>
              </a:ext>
            </a:extLst>
          </p:cNvPr>
          <p:cNvSpPr/>
          <p:nvPr/>
        </p:nvSpPr>
        <p:spPr>
          <a:xfrm>
            <a:off x="585488" y="3390513"/>
            <a:ext cx="3831222" cy="381964"/>
          </a:xfrm>
          <a:prstGeom prst="rect">
            <a:avLst/>
          </a:prstGeom>
          <a:solidFill>
            <a:schemeClr val="accent1">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noFill/>
            </a:endParaRPr>
          </a:p>
        </p:txBody>
      </p:sp>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p:txBody>
          <a:bodyPr/>
          <a:lstStyle/>
          <a:p>
            <a:fld id="{4760F0FC-AD0F-4770-B8B3-8B319AEAE5E5}" type="slidenum">
              <a:rPr lang="zh-CN" altLang="en-US" smtClean="0"/>
              <a:pPr/>
              <a:t>8</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Introduction: DRO</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71187A09-DAB8-4E9F-9BD9-6DE6B4543EFD}"/>
              </a:ext>
            </a:extLst>
          </p:cNvPr>
          <p:cNvSpPr txBox="1"/>
          <p:nvPr/>
        </p:nvSpPr>
        <p:spPr>
          <a:xfrm>
            <a:off x="514283" y="915518"/>
            <a:ext cx="11360883"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b="1" dirty="0" err="1">
                <a:solidFill>
                  <a:srgbClr val="7030A0"/>
                </a:solidFill>
                <a:latin typeface="Times New Roman" panose="02020603050405020304" pitchFamily="18" charset="0"/>
                <a:cs typeface="Times New Roman" panose="02020603050405020304" pitchFamily="18" charset="0"/>
              </a:rPr>
              <a:t>Distributionally</a:t>
            </a:r>
            <a:r>
              <a:rPr lang="en-US" altLang="zh-CN" sz="2800" b="1" dirty="0">
                <a:solidFill>
                  <a:srgbClr val="7030A0"/>
                </a:solidFill>
                <a:latin typeface="Times New Roman" panose="02020603050405020304" pitchFamily="18" charset="0"/>
                <a:cs typeface="Times New Roman" panose="02020603050405020304" pitchFamily="18" charset="0"/>
              </a:rPr>
              <a:t> Robust Optimization (DRO)</a:t>
            </a:r>
          </a:p>
        </p:txBody>
      </p:sp>
      <p:sp>
        <p:nvSpPr>
          <p:cNvPr id="8" name="文本框 7">
            <a:extLst>
              <a:ext uri="{FF2B5EF4-FFF2-40B4-BE49-F238E27FC236}">
                <a16:creationId xmlns:a16="http://schemas.microsoft.com/office/drawing/2014/main" id="{19690168-A7A7-4D49-8183-9D52FC1888F3}"/>
              </a:ext>
            </a:extLst>
          </p:cNvPr>
          <p:cNvSpPr txBox="1"/>
          <p:nvPr/>
        </p:nvSpPr>
        <p:spPr>
          <a:xfrm>
            <a:off x="455105" y="1537401"/>
            <a:ext cx="11360883" cy="400110"/>
          </a:xfrm>
          <a:prstGeom prst="rect">
            <a:avLst/>
          </a:prstGeom>
          <a:noFill/>
        </p:spPr>
        <p:txBody>
          <a:bodyPr wrap="square">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In practice, the random parameters are </a:t>
            </a:r>
            <a:r>
              <a:rPr lang="en-US" altLang="zh-CN" sz="2000" i="1" dirty="0">
                <a:solidFill>
                  <a:srgbClr val="FF0000"/>
                </a:solidFill>
                <a:latin typeface="Arial" panose="020B0604020202020204" pitchFamily="34" charset="0"/>
                <a:cs typeface="Arial" panose="020B0604020202020204" pitchFamily="34" charset="0"/>
              </a:rPr>
              <a:t>uncertain</a:t>
            </a:r>
            <a:r>
              <a:rPr lang="en-US" altLang="zh-CN" sz="2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7E09EB74-F2E8-4CC4-9EBF-2A9DDAFE4AF0}"/>
                  </a:ext>
                </a:extLst>
              </p:cNvPr>
              <p:cNvSpPr txBox="1"/>
              <p:nvPr/>
            </p:nvSpPr>
            <p:spPr>
              <a:xfrm>
                <a:off x="376013" y="3125036"/>
                <a:ext cx="11360884" cy="2121222"/>
              </a:xfrm>
              <a:prstGeom prst="rect">
                <a:avLst/>
              </a:prstGeom>
              <a:noFill/>
            </p:spPr>
            <p:txBody>
              <a:bodyPr wrap="square" rtlCol="0">
                <a:spAutoFit/>
              </a:bodyPr>
              <a:lstStyle/>
              <a:p>
                <a:pPr algn="just"/>
                <a:endParaRPr lang="en-US" altLang="zh-CN" dirty="0">
                  <a:solidFill>
                    <a:schemeClr val="tx1"/>
                  </a:solidFill>
                </a:endParaRPr>
              </a:p>
              <a:p>
                <a:pPr algn="just"/>
                <a:r>
                  <a:rPr lang="en-US" altLang="zh-CN" dirty="0">
                    <a:solidFill>
                      <a:schemeClr val="tx1"/>
                    </a:solidFill>
                  </a:rPr>
                  <a:t>    </a:t>
                </a:r>
                <a:r>
                  <a:rPr lang="en-US" altLang="zh-CN" b="1" dirty="0">
                    <a:solidFill>
                      <a:schemeClr val="tx1"/>
                    </a:solidFill>
                  </a:rPr>
                  <a:t>C</a:t>
                </a:r>
                <a:r>
                  <a:rPr lang="en-US" altLang="zh-CN" b="1" dirty="0">
                    <a:latin typeface="Arial" pitchFamily="34" charset="0"/>
                    <a:ea typeface="宋体" pitchFamily="2" charset="-122"/>
                  </a:rPr>
                  <a:t>hoose an </a:t>
                </a:r>
                <a:r>
                  <a:rPr lang="en-US" altLang="zh-CN" b="1" dirty="0">
                    <a:solidFill>
                      <a:srgbClr val="FF0000"/>
                    </a:solidFill>
                    <a:latin typeface="Arial" pitchFamily="34" charset="0"/>
                    <a:ea typeface="宋体" pitchFamily="2" charset="-122"/>
                  </a:rPr>
                  <a:t>intermediate approach </a:t>
                </a:r>
                <a:r>
                  <a:rPr lang="en-US" altLang="zh-CN" dirty="0">
                    <a:latin typeface="Arial" pitchFamily="34" charset="0"/>
                    <a:ea typeface="宋体" pitchFamily="2" charset="-122"/>
                  </a:rPr>
                  <a:t>to obtain a robust form of distributed optimization problem </a:t>
                </a:r>
                <a:r>
                  <a:rPr lang="en-US" altLang="zh-CN" sz="2000" b="1" i="1" dirty="0">
                    <a:solidFill>
                      <a:schemeClr val="tx1"/>
                    </a:solidFill>
                  </a:rPr>
                  <a:t>(DRO):</a:t>
                </a:r>
              </a:p>
              <a:p>
                <a:pPr algn="just"/>
                <a:endParaRPr lang="en-US" altLang="zh-CN" dirty="0">
                  <a:solidFill>
                    <a:schemeClr val="tx1"/>
                  </a:solidFill>
                </a:endParaRPr>
              </a:p>
              <a:p>
                <a:pPr algn="just"/>
                <a:r>
                  <a:rPr lang="en-US" altLang="zh-CN" sz="2800" dirty="0">
                    <a:solidFill>
                      <a:schemeClr val="tx1"/>
                    </a:solidFill>
                  </a:rPr>
                  <a:t>                          </a:t>
                </a:r>
                <a14:m>
                  <m:oMath xmlns:m="http://schemas.openxmlformats.org/officeDocument/2006/math">
                    <m:func>
                      <m:funcPr>
                        <m:ctrlPr>
                          <a:rPr lang="en-US" sz="2800" i="1" smtClean="0">
                            <a:solidFill>
                              <a:schemeClr val="tx1"/>
                            </a:solidFill>
                            <a:latin typeface="Cambria Math" panose="02040503050406030204" pitchFamily="18" charset="0"/>
                          </a:rPr>
                        </m:ctrlPr>
                      </m:funcPr>
                      <m:fName>
                        <m:limLow>
                          <m:limLowPr>
                            <m:ctrlPr>
                              <a:rPr lang="en-US" sz="2800" i="1">
                                <a:solidFill>
                                  <a:schemeClr val="tx1"/>
                                </a:solidFill>
                                <a:latin typeface="Cambria Math" panose="02040503050406030204" pitchFamily="18" charset="0"/>
                              </a:rPr>
                            </m:ctrlPr>
                          </m:limLowPr>
                          <m:e>
                            <m:r>
                              <m:rPr>
                                <m:sty m:val="p"/>
                              </m:rPr>
                              <a:rPr lang="en-US" sz="2800">
                                <a:solidFill>
                                  <a:schemeClr val="tx1"/>
                                </a:solidFill>
                                <a:latin typeface="Cambria Math" panose="02040503050406030204" pitchFamily="18" charset="0"/>
                              </a:rPr>
                              <m:t>min</m:t>
                            </m:r>
                          </m:e>
                          <m:lim>
                            <m:r>
                              <a:rPr lang="en-US" sz="2800" i="1">
                                <a:solidFill>
                                  <a:schemeClr val="tx1"/>
                                </a:solidFill>
                                <a:latin typeface="Cambria Math" panose="02040503050406030204" pitchFamily="18" charset="0"/>
                              </a:rPr>
                              <m:t>𝑥</m:t>
                            </m:r>
                            <m:r>
                              <a:rPr lang="en-US" sz="2800" i="1">
                                <a:solidFill>
                                  <a:schemeClr val="tx1"/>
                                </a:solidFill>
                                <a:latin typeface="Cambria Math" panose="02040503050406030204" pitchFamily="18" charset="0"/>
                                <a:ea typeface="Cambria Math" panose="02040503050406030204" pitchFamily="18" charset="0"/>
                              </a:rPr>
                              <m:t>∈</m:t>
                            </m:r>
                            <m:r>
                              <a:rPr lang="zh-CN" altLang="en-US" sz="2800" i="1">
                                <a:solidFill>
                                  <a:schemeClr val="tx1"/>
                                </a:solidFill>
                                <a:latin typeface="Cambria Math" panose="02040503050406030204" pitchFamily="18" charset="0"/>
                              </a:rPr>
                              <m:t>𝜒</m:t>
                            </m:r>
                            <m:r>
                              <m:rPr>
                                <m:nor/>
                              </m:rPr>
                              <a:rPr lang="en-US" altLang="zh-CN" sz="2800" dirty="0">
                                <a:solidFill>
                                  <a:schemeClr val="tx1"/>
                                </a:solidFill>
                              </a:rPr>
                              <m:t> </m:t>
                            </m:r>
                          </m:lim>
                        </m:limLow>
                      </m:fName>
                      <m:e>
                        <m:sSub>
                          <m:sSubPr>
                            <m:ctrlPr>
                              <a:rPr lang="en-US" sz="2800" i="1">
                                <a:solidFill>
                                  <a:schemeClr val="tx1"/>
                                </a:solidFill>
                                <a:latin typeface="Cambria Math" panose="02040503050406030204" pitchFamily="18" charset="0"/>
                              </a:rPr>
                            </m:ctrlPr>
                          </m:sSubPr>
                          <m:e>
                            <m:r>
                              <a:rPr lang="en-US" sz="2800" i="1">
                                <a:solidFill>
                                  <a:schemeClr val="tx1"/>
                                </a:solidFill>
                                <a:latin typeface="Cambria Math" panose="02040503050406030204" pitchFamily="18" charset="0"/>
                              </a:rPr>
                              <m:t>𝐸</m:t>
                            </m:r>
                          </m:e>
                          <m:sub>
                            <m:r>
                              <a:rPr lang="en-US" sz="2800" i="1">
                                <a:solidFill>
                                  <a:schemeClr val="tx1"/>
                                </a:solidFill>
                                <a:latin typeface="Cambria Math" panose="02040503050406030204" pitchFamily="18" charset="0"/>
                              </a:rPr>
                              <m:t>𝑃</m:t>
                            </m:r>
                          </m:sub>
                        </m:sSub>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rPr>
                          <m:t>h</m:t>
                        </m:r>
                        <m:d>
                          <m:dPr>
                            <m:ctrlPr>
                              <a:rPr lang="en-US" sz="2800" i="1">
                                <a:solidFill>
                                  <a:schemeClr val="tx1"/>
                                </a:solidFill>
                                <a:latin typeface="Cambria Math" panose="02040503050406030204" pitchFamily="18" charset="0"/>
                              </a:rPr>
                            </m:ctrlPr>
                          </m:dPr>
                          <m:e>
                            <m:r>
                              <a:rPr lang="en-US" sz="2800" i="1">
                                <a:solidFill>
                                  <a:schemeClr val="tx1"/>
                                </a:solidFill>
                                <a:latin typeface="Cambria Math" panose="02040503050406030204" pitchFamily="18" charset="0"/>
                              </a:rPr>
                              <m:t>𝑥</m:t>
                            </m:r>
                            <m:r>
                              <a:rPr lang="en-US" sz="2800" i="1">
                                <a:solidFill>
                                  <a:schemeClr val="tx1"/>
                                </a:solidFill>
                                <a:latin typeface="Cambria Math" panose="02040503050406030204" pitchFamily="18" charset="0"/>
                              </a:rPr>
                              <m:t>,</m:t>
                            </m:r>
                            <m:r>
                              <a:rPr lang="en-US" sz="2800" i="1">
                                <a:solidFill>
                                  <a:schemeClr val="tx1"/>
                                </a:solidFill>
                                <a:latin typeface="Cambria Math" panose="02040503050406030204" pitchFamily="18" charset="0"/>
                                <a:ea typeface="Cambria Math" panose="02040503050406030204" pitchFamily="18" charset="0"/>
                              </a:rPr>
                              <m:t>𝜉</m:t>
                            </m:r>
                          </m:e>
                        </m:d>
                        <m:r>
                          <a:rPr lang="en-US" sz="2800" i="1">
                            <a:solidFill>
                              <a:schemeClr val="tx1"/>
                            </a:solidFill>
                            <a:latin typeface="Cambria Math" panose="02040503050406030204" pitchFamily="18" charset="0"/>
                          </a:rPr>
                          <m:t>]</m:t>
                        </m:r>
                      </m:e>
                    </m:func>
                  </m:oMath>
                </a14:m>
                <a:r>
                  <a:rPr lang="en-US" altLang="zh-CN" sz="2800" dirty="0">
                    <a:solidFill>
                      <a:schemeClr val="tx1"/>
                    </a:solidFill>
                  </a:rPr>
                  <a:t>          </a:t>
                </a:r>
                <a14:m>
                  <m:oMath xmlns:m="http://schemas.openxmlformats.org/officeDocument/2006/math">
                    <m:func>
                      <m:funcPr>
                        <m:ctrlPr>
                          <a:rPr lang="en-US" altLang="zh-CN" sz="2800" i="1" smtClean="0">
                            <a:solidFill>
                              <a:schemeClr val="tx1"/>
                            </a:solidFill>
                            <a:latin typeface="Cambria Math" panose="02040503050406030204" pitchFamily="18" charset="0"/>
                          </a:rPr>
                        </m:ctrlPr>
                      </m:funcPr>
                      <m:fName>
                        <m:limLow>
                          <m:limLowPr>
                            <m:ctrlPr>
                              <a:rPr lang="en-US" altLang="zh-CN" sz="2800" i="1" smtClean="0">
                                <a:solidFill>
                                  <a:schemeClr val="tx1"/>
                                </a:solidFill>
                                <a:latin typeface="Cambria Math" panose="02040503050406030204" pitchFamily="18" charset="0"/>
                              </a:rPr>
                            </m:ctrlPr>
                          </m:limLowPr>
                          <m:e>
                            <m:r>
                              <m:rPr>
                                <m:sty m:val="p"/>
                              </m:rPr>
                              <a:rPr lang="en-US" altLang="zh-CN" sz="2800" i="0" smtClean="0">
                                <a:solidFill>
                                  <a:schemeClr val="tx1"/>
                                </a:solidFill>
                                <a:latin typeface="Cambria Math" panose="02040503050406030204" pitchFamily="18" charset="0"/>
                              </a:rPr>
                              <m:t>min</m:t>
                            </m:r>
                          </m:e>
                          <m:lim>
                            <m:r>
                              <a:rPr lang="en-US" altLang="zh-CN" sz="2800" b="0" i="1" smtClean="0">
                                <a:solidFill>
                                  <a:schemeClr val="tx1"/>
                                </a:solidFill>
                                <a:latin typeface="Cambria Math" panose="02040503050406030204" pitchFamily="18" charset="0"/>
                              </a:rPr>
                              <m:t>𝑥</m:t>
                            </m:r>
                            <m:r>
                              <a:rPr lang="en-US" altLang="zh-CN" sz="2800" b="0" i="1" smtClean="0">
                                <a:solidFill>
                                  <a:schemeClr val="tx1"/>
                                </a:solidFill>
                                <a:latin typeface="Cambria Math" panose="02040503050406030204" pitchFamily="18" charset="0"/>
                                <a:ea typeface="Cambria Math" panose="02040503050406030204" pitchFamily="18" charset="0"/>
                              </a:rPr>
                              <m:t>∈</m:t>
                            </m:r>
                            <m:r>
                              <a:rPr lang="zh-CN" altLang="en-US" sz="2800" i="1">
                                <a:solidFill>
                                  <a:schemeClr val="tx1"/>
                                </a:solidFill>
                                <a:latin typeface="Cambria Math" panose="02040503050406030204" pitchFamily="18" charset="0"/>
                              </a:rPr>
                              <m:t>𝜒</m:t>
                            </m:r>
                          </m:lim>
                        </m:limLow>
                      </m:fName>
                      <m:e>
                        <m:func>
                          <m:funcPr>
                            <m:ctrlPr>
                              <a:rPr lang="en-US" altLang="zh-CN" sz="2800" i="1" smtClean="0">
                                <a:solidFill>
                                  <a:schemeClr val="tx1"/>
                                </a:solidFill>
                                <a:latin typeface="Cambria Math" panose="02040503050406030204" pitchFamily="18" charset="0"/>
                              </a:rPr>
                            </m:ctrlPr>
                          </m:funcPr>
                          <m:fName>
                            <m:limLow>
                              <m:limLowPr>
                                <m:ctrlPr>
                                  <a:rPr lang="en-US" altLang="zh-CN" sz="2800" i="1" smtClean="0">
                                    <a:solidFill>
                                      <a:srgbClr val="FF0000"/>
                                    </a:solidFill>
                                    <a:latin typeface="Cambria Math" panose="02040503050406030204" pitchFamily="18" charset="0"/>
                                  </a:rPr>
                                </m:ctrlPr>
                              </m:limLowPr>
                              <m:e>
                                <m:r>
                                  <m:rPr>
                                    <m:sty m:val="p"/>
                                  </m:rPr>
                                  <a:rPr lang="en-US" altLang="zh-CN" sz="2800" i="0" smtClean="0">
                                    <a:solidFill>
                                      <a:srgbClr val="FF0000"/>
                                    </a:solidFill>
                                    <a:latin typeface="Cambria Math" panose="02040503050406030204" pitchFamily="18" charset="0"/>
                                  </a:rPr>
                                  <m:t>max</m:t>
                                </m:r>
                              </m:e>
                              <m:lim>
                                <m:r>
                                  <a:rPr lang="en-US" altLang="zh-CN" sz="2800" b="0" i="1" smtClean="0">
                                    <a:solidFill>
                                      <a:srgbClr val="FF0000"/>
                                    </a:solidFill>
                                    <a:latin typeface="Cambria Math" panose="02040503050406030204" pitchFamily="18" charset="0"/>
                                  </a:rPr>
                                  <m:t>𝑃</m:t>
                                </m:r>
                                <m:r>
                                  <a:rPr lang="en-US" altLang="zh-CN" sz="2800" b="0" i="1" smtClean="0">
                                    <a:solidFill>
                                      <a:srgbClr val="FF0000"/>
                                    </a:solidFill>
                                    <a:latin typeface="Cambria Math" panose="02040503050406030204" pitchFamily="18" charset="0"/>
                                    <a:ea typeface="Cambria Math" panose="02040503050406030204" pitchFamily="18" charset="0"/>
                                  </a:rPr>
                                  <m:t>∈</m:t>
                                </m:r>
                                <m:r>
                                  <a:rPr lang="zh-CN" altLang="en-US" sz="2800" i="1">
                                    <a:solidFill>
                                      <a:srgbClr val="FF0000"/>
                                    </a:solidFill>
                                    <a:latin typeface="Cambria Math" panose="02040503050406030204" pitchFamily="18" charset="0"/>
                                  </a:rPr>
                                  <m:t>𝒫</m:t>
                                </m:r>
                              </m:lim>
                            </m:limLow>
                          </m:fName>
                          <m:e>
                            <m:sSub>
                              <m:sSubPr>
                                <m:ctrlPr>
                                  <a:rPr lang="en-US" altLang="zh-CN" sz="2800" i="1" smtClean="0">
                                    <a:solidFill>
                                      <a:schemeClr val="tx1"/>
                                    </a:solidFill>
                                    <a:latin typeface="Cambria Math" panose="02040503050406030204" pitchFamily="18" charset="0"/>
                                  </a:rPr>
                                </m:ctrlPr>
                              </m:sSubPr>
                              <m:e>
                                <m:r>
                                  <a:rPr lang="en-US" altLang="zh-CN" sz="2800" b="0" i="1" smtClean="0">
                                    <a:solidFill>
                                      <a:schemeClr val="tx1"/>
                                    </a:solidFill>
                                    <a:latin typeface="Cambria Math" panose="02040503050406030204" pitchFamily="18" charset="0"/>
                                  </a:rPr>
                                  <m:t>𝐸</m:t>
                                </m:r>
                              </m:e>
                              <m:sub>
                                <m:r>
                                  <a:rPr lang="en-US" altLang="zh-CN" sz="2800" b="0" i="1" smtClean="0">
                                    <a:solidFill>
                                      <a:schemeClr val="tx1"/>
                                    </a:solidFill>
                                    <a:latin typeface="Cambria Math" panose="02040503050406030204" pitchFamily="18" charset="0"/>
                                  </a:rPr>
                                  <m:t>𝑃</m:t>
                                </m:r>
                              </m:sub>
                            </m:sSub>
                            <m:r>
                              <a:rPr lang="en-US" altLang="zh-CN" sz="2800" b="0" i="1" smtClean="0">
                                <a:solidFill>
                                  <a:schemeClr val="tx1"/>
                                </a:solidFill>
                                <a:latin typeface="Cambria Math" panose="02040503050406030204" pitchFamily="18" charset="0"/>
                              </a:rPr>
                              <m:t>[</m:t>
                            </m:r>
                            <m:r>
                              <a:rPr lang="en-US" altLang="zh-CN" sz="2800" b="0" i="1" smtClean="0">
                                <a:solidFill>
                                  <a:schemeClr val="tx1"/>
                                </a:solidFill>
                                <a:latin typeface="Cambria Math" panose="02040503050406030204" pitchFamily="18" charset="0"/>
                              </a:rPr>
                              <m:t>h</m:t>
                            </m:r>
                            <m:d>
                              <m:dPr>
                                <m:ctrlPr>
                                  <a:rPr lang="en-US" altLang="zh-CN" sz="2800" b="0" i="1" smtClean="0">
                                    <a:solidFill>
                                      <a:schemeClr val="tx1"/>
                                    </a:solidFill>
                                    <a:latin typeface="Cambria Math" panose="02040503050406030204" pitchFamily="18" charset="0"/>
                                  </a:rPr>
                                </m:ctrlPr>
                              </m:dPr>
                              <m:e>
                                <m:r>
                                  <a:rPr lang="en-US" altLang="zh-CN" sz="2800" b="0" i="1" smtClean="0">
                                    <a:solidFill>
                                      <a:schemeClr val="tx1"/>
                                    </a:solidFill>
                                    <a:latin typeface="Cambria Math" panose="02040503050406030204" pitchFamily="18" charset="0"/>
                                  </a:rPr>
                                  <m:t>𝑥</m:t>
                                </m:r>
                                <m:r>
                                  <a:rPr lang="en-US" altLang="zh-CN" sz="2800" b="0" i="1" smtClean="0">
                                    <a:solidFill>
                                      <a:schemeClr val="tx1"/>
                                    </a:solidFill>
                                    <a:latin typeface="Cambria Math" panose="02040503050406030204" pitchFamily="18" charset="0"/>
                                  </a:rPr>
                                  <m:t>,</m:t>
                                </m:r>
                                <m:r>
                                  <a:rPr lang="zh-CN" altLang="en-US" sz="2800" b="0" i="1" smtClean="0">
                                    <a:solidFill>
                                      <a:schemeClr val="tx1"/>
                                    </a:solidFill>
                                    <a:latin typeface="Cambria Math" panose="02040503050406030204" pitchFamily="18" charset="0"/>
                                  </a:rPr>
                                  <m:t>𝜉</m:t>
                                </m:r>
                              </m:e>
                            </m:d>
                            <m:r>
                              <a:rPr lang="en-US" altLang="zh-CN" sz="2800" b="0" i="1" smtClean="0">
                                <a:solidFill>
                                  <a:schemeClr val="tx1"/>
                                </a:solidFill>
                                <a:latin typeface="Cambria Math" panose="02040503050406030204" pitchFamily="18" charset="0"/>
                              </a:rPr>
                              <m:t>]</m:t>
                            </m:r>
                          </m:e>
                        </m:func>
                      </m:e>
                    </m:func>
                  </m:oMath>
                </a14:m>
                <a:endParaRPr lang="en-US" altLang="zh-CN" b="0" i="0" dirty="0">
                  <a:solidFill>
                    <a:schemeClr val="tx1"/>
                  </a:solidFill>
                  <a:latin typeface="Cambria Math" panose="02040503050406030204" pitchFamily="18" charset="0"/>
                </a:endParaRPr>
              </a:p>
              <a:p>
                <a:pPr algn="just"/>
                <a:endParaRPr lang="en-US" altLang="zh-CN" b="0" i="0" dirty="0">
                  <a:solidFill>
                    <a:schemeClr val="tx1"/>
                  </a:solidFill>
                  <a:latin typeface="Cambria Math" panose="02040503050406030204" pitchFamily="18" charset="0"/>
                </a:endParaRPr>
              </a:p>
              <a:p>
                <a:pPr algn="just"/>
                <a:r>
                  <a:rPr lang="en-US" altLang="zh-CN" dirty="0">
                    <a:latin typeface="Arial" pitchFamily="34" charset="0"/>
                    <a:ea typeface="宋体" pitchFamily="2" charset="-122"/>
                  </a:rPr>
                  <a:t>    </a:t>
                </a:r>
                <a14:m>
                  <m:oMath xmlns:m="http://schemas.openxmlformats.org/officeDocument/2006/math">
                    <m:r>
                      <a:rPr lang="en-US" altLang="zh-CN">
                        <a:latin typeface="Cambria Math" panose="02040503050406030204" pitchFamily="18" charset="0"/>
                        <a:ea typeface="宋体" pitchFamily="2" charset="-122"/>
                      </a:rPr>
                      <m:t> </m:t>
                    </m:r>
                    <m:r>
                      <a:rPr lang="zh-CN" altLang="en-US">
                        <a:latin typeface="Cambria Math" panose="02040503050406030204" pitchFamily="18" charset="0"/>
                        <a:ea typeface="宋体" pitchFamily="2" charset="-122"/>
                      </a:rPr>
                      <m:t>𝒫</m:t>
                    </m:r>
                    <m:r>
                      <a:rPr lang="en-US" altLang="zh-CN">
                        <a:latin typeface="Cambria Math" panose="02040503050406030204" pitchFamily="18" charset="0"/>
                        <a:ea typeface="宋体" pitchFamily="2" charset="-122"/>
                      </a:rPr>
                      <m:t> </m:t>
                    </m:r>
                  </m:oMath>
                </a14:m>
                <a:r>
                  <a:rPr lang="en-US" altLang="zh-CN" dirty="0">
                    <a:latin typeface="Arial" pitchFamily="34" charset="0"/>
                    <a:ea typeface="宋体" pitchFamily="2" charset="-122"/>
                  </a:rPr>
                  <a:t>is an uncertain set of probability distributions constructed from the samples.</a:t>
                </a:r>
              </a:p>
            </p:txBody>
          </p:sp>
        </mc:Choice>
        <mc:Fallback xmlns="">
          <p:sp>
            <p:nvSpPr>
              <p:cNvPr id="9" name="文本框 8">
                <a:extLst>
                  <a:ext uri="{FF2B5EF4-FFF2-40B4-BE49-F238E27FC236}">
                    <a16:creationId xmlns:a16="http://schemas.microsoft.com/office/drawing/2014/main" id="{7E09EB74-F2E8-4CC4-9EBF-2A9DDAFE4AF0}"/>
                  </a:ext>
                </a:extLst>
              </p:cNvPr>
              <p:cNvSpPr txBox="1">
                <a:spLocks noRot="1" noChangeAspect="1" noMove="1" noResize="1" noEditPoints="1" noAdjustHandles="1" noChangeArrowheads="1" noChangeShapeType="1" noTextEdit="1"/>
              </p:cNvSpPr>
              <p:nvPr/>
            </p:nvSpPr>
            <p:spPr>
              <a:xfrm>
                <a:off x="376013" y="3125036"/>
                <a:ext cx="11360884" cy="2121222"/>
              </a:xfrm>
              <a:prstGeom prst="rect">
                <a:avLst/>
              </a:prstGeom>
              <a:blipFill>
                <a:blip r:embed="rId3"/>
                <a:stretch>
                  <a:fillRect b="-3736"/>
                </a:stretch>
              </a:blipFill>
            </p:spPr>
            <p:txBody>
              <a:bodyPr/>
              <a:lstStyle/>
              <a:p>
                <a:r>
                  <a:rPr lang="zh-CN" altLang="en-US">
                    <a:noFill/>
                  </a:rPr>
                  <a:t> </a:t>
                </a:r>
              </a:p>
            </p:txBody>
          </p:sp>
        </mc:Fallback>
      </mc:AlternateContent>
      <p:sp>
        <p:nvSpPr>
          <p:cNvPr id="11" name="箭头: 右 10">
            <a:extLst>
              <a:ext uri="{FF2B5EF4-FFF2-40B4-BE49-F238E27FC236}">
                <a16:creationId xmlns:a16="http://schemas.microsoft.com/office/drawing/2014/main" id="{0861089F-76D7-4C22-B5BF-E31DF57154CB}"/>
              </a:ext>
            </a:extLst>
          </p:cNvPr>
          <p:cNvSpPr/>
          <p:nvPr/>
        </p:nvSpPr>
        <p:spPr bwMode="auto">
          <a:xfrm>
            <a:off x="5444673" y="4203158"/>
            <a:ext cx="673951" cy="2880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p:sp>
        <p:nvSpPr>
          <p:cNvPr id="12" name="矩形 11">
            <a:extLst>
              <a:ext uri="{FF2B5EF4-FFF2-40B4-BE49-F238E27FC236}">
                <a16:creationId xmlns:a16="http://schemas.microsoft.com/office/drawing/2014/main" id="{362B26CA-7660-47D4-944D-6F5A40040DAA}"/>
              </a:ext>
            </a:extLst>
          </p:cNvPr>
          <p:cNvSpPr/>
          <p:nvPr/>
        </p:nvSpPr>
        <p:spPr bwMode="auto">
          <a:xfrm>
            <a:off x="6165446" y="3915126"/>
            <a:ext cx="3302678" cy="864096"/>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800" b="0" i="0" u="none" strike="noStrike" cap="none" normalizeH="0" baseline="0">
              <a:ln>
                <a:noFill/>
              </a:ln>
              <a:solidFill>
                <a:schemeClr val="tx1"/>
              </a:solidFill>
              <a:effectLst/>
              <a:latin typeface="Arial" pitchFamily="34" charset="0"/>
              <a:ea typeface="宋体" pitchFamily="2" charset="-122"/>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949914E7-4891-439B-A678-C2D4499E3B8A}"/>
                  </a:ext>
                </a:extLst>
              </p:cNvPr>
              <p:cNvSpPr txBox="1"/>
              <p:nvPr/>
            </p:nvSpPr>
            <p:spPr>
              <a:xfrm>
                <a:off x="3048965" y="5641136"/>
                <a:ext cx="6094070" cy="646331"/>
              </a:xfrm>
              <a:prstGeom prst="rect">
                <a:avLst/>
              </a:prstGeom>
              <a:solidFill>
                <a:schemeClr val="accent1">
                  <a:lumMod val="20000"/>
                  <a:lumOff val="80000"/>
                </a:schemeClr>
              </a:solidFill>
            </p:spPr>
            <p:txBody>
              <a:bodyPr wrap="square">
                <a:spAutoFit/>
              </a:bodyPr>
              <a:lstStyle/>
              <a:p>
                <a:r>
                  <a:rPr lang="en-US" altLang="zh-CN" sz="1800" b="1" dirty="0">
                    <a:latin typeface="Arial" panose="020B0604020202020204" pitchFamily="34" charset="0"/>
                    <a:cs typeface="Arial" panose="020B0604020202020204" pitchFamily="34" charset="0"/>
                  </a:rPr>
                  <a:t>Objective is </a:t>
                </a:r>
                <a:r>
                  <a:rPr lang="en-US" altLang="zh-CN" b="1" dirty="0">
                    <a:latin typeface="Arial" panose="020B0604020202020204" pitchFamily="34" charset="0"/>
                    <a:cs typeface="Arial" panose="020B0604020202020204" pitchFamily="34" charset="0"/>
                  </a:rPr>
                  <a:t>to </a:t>
                </a:r>
                <a:r>
                  <a:rPr lang="en-US" altLang="zh-CN" sz="1800" b="1" dirty="0">
                    <a:latin typeface="Arial" panose="020B0604020202020204" pitchFamily="34" charset="0"/>
                    <a:cs typeface="Arial" panose="020B0604020202020204" pitchFamily="34" charset="0"/>
                  </a:rPr>
                  <a:t>find a decision </a:t>
                </a:r>
                <a14:m>
                  <m:oMath xmlns:m="http://schemas.openxmlformats.org/officeDocument/2006/math">
                    <m:r>
                      <a:rPr lang="en-US" altLang="zh-CN" sz="1800" b="1" i="1">
                        <a:latin typeface="Cambria Math" panose="02040503050406030204" pitchFamily="18" charset="0"/>
                      </a:rPr>
                      <m:t>𝒙</m:t>
                    </m:r>
                    <m:r>
                      <a:rPr lang="en-US" altLang="zh-CN" sz="1800" b="1" i="1">
                        <a:latin typeface="Cambria Math" panose="02040503050406030204" pitchFamily="18" charset="0"/>
                      </a:rPr>
                      <m:t> </m:t>
                    </m:r>
                  </m:oMath>
                </a14:m>
                <a:r>
                  <a:rPr lang="en-US" altLang="zh-CN" sz="1800" b="1" dirty="0">
                    <a:latin typeface="Arial" panose="020B0604020202020204" pitchFamily="34" charset="0"/>
                    <a:cs typeface="Arial" panose="020B0604020202020204" pitchFamily="34" charset="0"/>
                  </a:rPr>
                  <a:t>that minimizes the </a:t>
                </a:r>
                <a:r>
                  <a:rPr lang="en-US" altLang="zh-CN" sz="1800" b="1" i="1" dirty="0">
                    <a:solidFill>
                      <a:srgbClr val="FF0000"/>
                    </a:solidFill>
                    <a:latin typeface="Arial" panose="020B0604020202020204" pitchFamily="34" charset="0"/>
                    <a:cs typeface="Arial" panose="020B0604020202020204" pitchFamily="34" charset="0"/>
                  </a:rPr>
                  <a:t>worst-case expected cost </a:t>
                </a:r>
                <a:r>
                  <a:rPr lang="en-US" altLang="zh-CN" sz="1800" b="1" dirty="0">
                    <a:latin typeface="Arial" panose="020B0604020202020204" pitchFamily="34" charset="0"/>
                    <a:cs typeface="Arial" panose="020B0604020202020204" pitchFamily="34" charset="0"/>
                  </a:rPr>
                  <a:t>over an </a:t>
                </a:r>
                <a:r>
                  <a:rPr lang="en-US" altLang="zh-CN" sz="1800" b="1" i="1" dirty="0">
                    <a:solidFill>
                      <a:srgbClr val="FF0000"/>
                    </a:solidFill>
                    <a:latin typeface="Arial" panose="020B0604020202020204" pitchFamily="34" charset="0"/>
                    <a:cs typeface="Arial" panose="020B0604020202020204" pitchFamily="34" charset="0"/>
                  </a:rPr>
                  <a:t>ambiguity set</a:t>
                </a:r>
                <a:r>
                  <a:rPr lang="en-US" altLang="zh-CN" sz="1800" b="1" dirty="0">
                    <a:latin typeface="Arial" panose="020B0604020202020204" pitchFamily="34" charset="0"/>
                    <a:cs typeface="Arial" panose="020B0604020202020204" pitchFamily="34" charset="0"/>
                  </a:rPr>
                  <a:t>.</a:t>
                </a:r>
                <a:endParaRPr lang="zh-CN" altLang="en-US" sz="1800" b="1" dirty="0">
                  <a:latin typeface="Arial" panose="020B0604020202020204" pitchFamily="34" charset="0"/>
                  <a:cs typeface="Arial" panose="020B0604020202020204" pitchFamily="34" charset="0"/>
                </a:endParaRPr>
              </a:p>
            </p:txBody>
          </p:sp>
        </mc:Choice>
        <mc:Fallback xmlns="">
          <p:sp>
            <p:nvSpPr>
              <p:cNvPr id="14" name="文本框 13">
                <a:extLst>
                  <a:ext uri="{FF2B5EF4-FFF2-40B4-BE49-F238E27FC236}">
                    <a16:creationId xmlns:a16="http://schemas.microsoft.com/office/drawing/2014/main" id="{949914E7-4891-439B-A678-C2D4499E3B8A}"/>
                  </a:ext>
                </a:extLst>
              </p:cNvPr>
              <p:cNvSpPr txBox="1">
                <a:spLocks noRot="1" noChangeAspect="1" noMove="1" noResize="1" noEditPoints="1" noAdjustHandles="1" noChangeArrowheads="1" noChangeShapeType="1" noTextEdit="1"/>
              </p:cNvSpPr>
              <p:nvPr/>
            </p:nvSpPr>
            <p:spPr>
              <a:xfrm>
                <a:off x="3048965" y="5641136"/>
                <a:ext cx="6094070" cy="646331"/>
              </a:xfrm>
              <a:prstGeom prst="rect">
                <a:avLst/>
              </a:prstGeom>
              <a:blipFill>
                <a:blip r:embed="rId4"/>
                <a:stretch>
                  <a:fillRect l="-800" t="-4717" b="-14151"/>
                </a:stretch>
              </a:blipFill>
            </p:spPr>
            <p:txBody>
              <a:bodyPr/>
              <a:lstStyle/>
              <a:p>
                <a:r>
                  <a:rPr lang="en-US">
                    <a:noFill/>
                  </a:rPr>
                  <a:t> </a:t>
                </a:r>
              </a:p>
            </p:txBody>
          </p:sp>
        </mc:Fallback>
      </mc:AlternateContent>
      <p:sp>
        <p:nvSpPr>
          <p:cNvPr id="13" name="文本框 12">
            <a:extLst>
              <a:ext uri="{FF2B5EF4-FFF2-40B4-BE49-F238E27FC236}">
                <a16:creationId xmlns:a16="http://schemas.microsoft.com/office/drawing/2014/main" id="{C23B21C4-5013-4959-9CD8-3CF6DE1DCB6D}"/>
              </a:ext>
            </a:extLst>
          </p:cNvPr>
          <p:cNvSpPr txBox="1"/>
          <p:nvPr/>
        </p:nvSpPr>
        <p:spPr>
          <a:xfrm>
            <a:off x="514282" y="2343950"/>
            <a:ext cx="11301705" cy="646331"/>
          </a:xfrm>
          <a:prstGeom prst="rect">
            <a:avLst/>
          </a:prstGeom>
          <a:noFill/>
        </p:spPr>
        <p:txBody>
          <a:bodyPr wrap="square">
            <a:spAutoFit/>
          </a:bodyPr>
          <a:lstStyle/>
          <a:p>
            <a:pPr marL="342900" indent="-342900">
              <a:buFont typeface="Arial" panose="020B0604020202020204" pitchFamily="34" charset="0"/>
              <a:buChar char="•"/>
            </a:pPr>
            <a:r>
              <a:rPr lang="en-US" altLang="zh-CN" sz="1800" dirty="0">
                <a:latin typeface="Arial" panose="020B0604020202020204" pitchFamily="34" charset="0"/>
                <a:cs typeface="Arial" panose="020B0604020202020204" pitchFamily="34" charset="0"/>
              </a:rPr>
              <a:t>Although the exact distribution of the random variables may not be known, people usually know </a:t>
            </a:r>
            <a:r>
              <a:rPr lang="en-US" altLang="zh-CN" sz="1800" dirty="0">
                <a:solidFill>
                  <a:srgbClr val="FF0000"/>
                </a:solidFill>
                <a:latin typeface="Arial" panose="020B0604020202020204" pitchFamily="34" charset="0"/>
                <a:cs typeface="Arial" panose="020B0604020202020204" pitchFamily="34" charset="0"/>
              </a:rPr>
              <a:t>partial statistic information</a:t>
            </a:r>
            <a:r>
              <a:rPr lang="en-US" altLang="zh-CN" sz="1800" dirty="0">
                <a:latin typeface="Arial" panose="020B0604020202020204" pitchFamily="34" charset="0"/>
                <a:cs typeface="Arial" panose="020B0604020202020204" pitchFamily="34" charset="0"/>
              </a:rPr>
              <a:t> via </a:t>
            </a:r>
            <a:r>
              <a:rPr lang="en-US" altLang="zh-CN" sz="1800" dirty="0">
                <a:solidFill>
                  <a:srgbClr val="FF0000"/>
                </a:solidFill>
                <a:latin typeface="Arial" panose="020B0604020202020204" pitchFamily="34" charset="0"/>
                <a:cs typeface="Arial" panose="020B0604020202020204" pitchFamily="34" charset="0"/>
              </a:rPr>
              <a:t>certain observed samples</a:t>
            </a:r>
            <a:r>
              <a:rPr lang="en-US" altLang="zh-CN" sz="1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091272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2B315E-B853-4719-B53D-5716DDF57D9B}"/>
              </a:ext>
            </a:extLst>
          </p:cNvPr>
          <p:cNvSpPr>
            <a:spLocks noGrp="1"/>
          </p:cNvSpPr>
          <p:nvPr>
            <p:ph type="sldNum" sz="quarter" idx="12"/>
          </p:nvPr>
        </p:nvSpPr>
        <p:spPr/>
        <p:txBody>
          <a:bodyPr/>
          <a:lstStyle/>
          <a:p>
            <a:fld id="{4760F0FC-AD0F-4770-B8B3-8B319AEAE5E5}" type="slidenum">
              <a:rPr lang="zh-CN" altLang="en-US" smtClean="0"/>
              <a:pPr/>
              <a:t>80</a:t>
            </a:fld>
            <a:endParaRPr lang="zh-CN" altLang="en-US"/>
          </a:p>
        </p:txBody>
      </p:sp>
      <p:sp>
        <p:nvSpPr>
          <p:cNvPr id="5" name="文本框 3">
            <a:extLst>
              <a:ext uri="{FF2B5EF4-FFF2-40B4-BE49-F238E27FC236}">
                <a16:creationId xmlns:a16="http://schemas.microsoft.com/office/drawing/2014/main" id="{46065475-30B3-4E16-AAFE-48828871544D}"/>
              </a:ext>
            </a:extLst>
          </p:cNvPr>
          <p:cNvSpPr txBox="1"/>
          <p:nvPr/>
        </p:nvSpPr>
        <p:spPr>
          <a:xfrm>
            <a:off x="211873" y="144966"/>
            <a:ext cx="9115166" cy="646331"/>
          </a:xfrm>
          <a:prstGeom prst="rect">
            <a:avLst/>
          </a:prstGeom>
          <a:noFill/>
        </p:spPr>
        <p:txBody>
          <a:bodyPr wrap="square" lIns="91440" tIns="45720" rIns="91440" bIns="45720" rtlCol="0" anchor="t">
            <a:spAutoFit/>
          </a:bodyPr>
          <a:lstStyle/>
          <a:p>
            <a:r>
              <a:rPr lang="en-US" sz="3600" b="1" dirty="0" err="1">
                <a:solidFill>
                  <a:schemeClr val="bg1"/>
                </a:solidFill>
                <a:latin typeface="Times New Roman" panose="02020603050405020304" pitchFamily="18" charset="0"/>
                <a:cs typeface="Times New Roman" panose="02020603050405020304" pitchFamily="18" charset="0"/>
              </a:rPr>
              <a:t>Distributionally</a:t>
            </a:r>
            <a:r>
              <a:rPr lang="en-US" sz="3600" b="1" dirty="0">
                <a:solidFill>
                  <a:schemeClr val="bg1"/>
                </a:solidFill>
                <a:latin typeface="Times New Roman" panose="02020603050405020304" pitchFamily="18" charset="0"/>
                <a:cs typeface="Times New Roman" panose="02020603050405020304" pitchFamily="18" charset="0"/>
              </a:rPr>
              <a:t> Robust Policy Evaluation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1" name="Content Placeholder 2"/>
          <p:cNvSpPr txBox="1">
            <a:spLocks/>
          </p:cNvSpPr>
          <p:nvPr/>
        </p:nvSpPr>
        <p:spPr>
          <a:xfrm>
            <a:off x="531340" y="1036289"/>
            <a:ext cx="5920852" cy="502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Uncertainty set:</a:t>
            </a:r>
          </a:p>
          <a:p>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Adversarial Bellman operator:</a:t>
            </a:r>
          </a:p>
        </p:txBody>
      </p:sp>
      <p:pic>
        <p:nvPicPr>
          <p:cNvPr id="14" name="Picture 13"/>
          <p:cNvPicPr>
            <a:picLocks noChangeAspect="1"/>
          </p:cNvPicPr>
          <p:nvPr/>
        </p:nvPicPr>
        <p:blipFill>
          <a:blip r:embed="rId3"/>
          <a:stretch>
            <a:fillRect/>
          </a:stretch>
        </p:blipFill>
        <p:spPr>
          <a:xfrm>
            <a:off x="943336" y="1687448"/>
            <a:ext cx="6934200" cy="466725"/>
          </a:xfrm>
          <a:prstGeom prst="rect">
            <a:avLst/>
          </a:prstGeom>
        </p:spPr>
      </p:pic>
      <p:pic>
        <p:nvPicPr>
          <p:cNvPr id="16" name="Picture 15"/>
          <p:cNvPicPr>
            <a:picLocks noChangeAspect="1"/>
          </p:cNvPicPr>
          <p:nvPr/>
        </p:nvPicPr>
        <p:blipFill>
          <a:blip r:embed="rId4"/>
          <a:stretch>
            <a:fillRect/>
          </a:stretch>
        </p:blipFill>
        <p:spPr>
          <a:xfrm>
            <a:off x="1147796" y="3915206"/>
            <a:ext cx="3321182" cy="722503"/>
          </a:xfrm>
          <a:prstGeom prst="rect">
            <a:avLst/>
          </a:prstGeom>
        </p:spPr>
      </p:pic>
      <p:grpSp>
        <p:nvGrpSpPr>
          <p:cNvPr id="17" name="Group 16"/>
          <p:cNvGrpSpPr>
            <a:grpSpLocks noChangeAspect="1"/>
          </p:cNvGrpSpPr>
          <p:nvPr/>
        </p:nvGrpSpPr>
        <p:grpSpPr>
          <a:xfrm>
            <a:off x="6416703" y="2517822"/>
            <a:ext cx="4946252" cy="2819643"/>
            <a:chOff x="8206144" y="1880891"/>
            <a:chExt cx="3075486" cy="1753200"/>
          </a:xfrm>
        </p:grpSpPr>
        <p:sp>
          <p:nvSpPr>
            <p:cNvPr id="18" name="Oval 17"/>
            <p:cNvSpPr/>
            <p:nvPr/>
          </p:nvSpPr>
          <p:spPr>
            <a:xfrm>
              <a:off x="8990250" y="1880891"/>
              <a:ext cx="1754660" cy="175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Oval 18"/>
            <p:cNvSpPr/>
            <p:nvPr/>
          </p:nvSpPr>
          <p:spPr>
            <a:xfrm>
              <a:off x="9795580" y="2685491"/>
              <a:ext cx="144000" cy="144000"/>
            </a:xfrm>
            <a:prstGeom prst="ellipse">
              <a:avLst/>
            </a:prstGeom>
            <a:solidFill>
              <a:srgbClr val="007A37"/>
            </a:solidFill>
            <a:ln>
              <a:solidFill>
                <a:srgbClr val="007A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9" idx="7"/>
              <a:endCxn id="18" idx="7"/>
            </p:cNvCxnSpPr>
            <p:nvPr/>
          </p:nvCxnSpPr>
          <p:spPr>
            <a:xfrm flipV="1">
              <a:off x="9918492" y="2137641"/>
              <a:ext cx="569454" cy="56893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p:cNvSpPr txBox="1"/>
                <p:nvPr/>
              </p:nvSpPr>
              <p:spPr>
                <a:xfrm>
                  <a:off x="9320320" y="2157694"/>
                  <a:ext cx="746721" cy="245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𝐾𝐿</m:t>
                            </m:r>
                          </m:sub>
                        </m:sSub>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𝜖</m:t>
                        </m:r>
                      </m:oMath>
                    </m:oMathPara>
                  </a14:m>
                  <a:endParaRPr lang="en-US" sz="2400"/>
                </a:p>
              </p:txBody>
            </p:sp>
          </mc:Choice>
          <mc:Fallback xmlns="">
            <p:sp>
              <p:nvSpPr>
                <p:cNvPr id="21" name="TextBox 20"/>
                <p:cNvSpPr txBox="1">
                  <a:spLocks noRot="1" noChangeAspect="1" noMove="1" noResize="1" noEditPoints="1" noAdjustHandles="1" noChangeArrowheads="1" noChangeShapeType="1" noTextEdit="1"/>
                </p:cNvSpPr>
                <p:nvPr/>
              </p:nvSpPr>
              <p:spPr>
                <a:xfrm>
                  <a:off x="9320320" y="2157694"/>
                  <a:ext cx="746721" cy="245708"/>
                </a:xfrm>
                <a:prstGeom prst="rect">
                  <a:avLst/>
                </a:prstGeom>
                <a:blipFill>
                  <a:blip r:embed="rId5"/>
                  <a:stretch>
                    <a:fillRect l="-2538" b="-9375"/>
                  </a:stretch>
                </a:blipFill>
              </p:spPr>
              <p:txBody>
                <a:bodyPr/>
                <a:lstStyle/>
                <a:p>
                  <a:r>
                    <a:rPr lang="zh-TW" altLang="en-US">
                      <a:noFill/>
                    </a:rPr>
                    <a:t> </a:t>
                  </a:r>
                </a:p>
              </p:txBody>
            </p:sp>
          </mc:Fallback>
        </mc:AlternateContent>
        <p:sp>
          <p:nvSpPr>
            <p:cNvPr id="22" name="Oval 21"/>
            <p:cNvSpPr/>
            <p:nvPr/>
          </p:nvSpPr>
          <p:spPr>
            <a:xfrm>
              <a:off x="9439277" y="3109677"/>
              <a:ext cx="144000" cy="1440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p:cNvSpPr txBox="1"/>
                <p:nvPr/>
              </p:nvSpPr>
              <p:spPr>
                <a:xfrm>
                  <a:off x="9635198" y="3163608"/>
                  <a:ext cx="311016" cy="245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𝜋</m:t>
                            </m:r>
                          </m:e>
                          <m:sup>
                            <m:r>
                              <a:rPr lang="en-US" sz="2400" i="1">
                                <a:latin typeface="Cambria Math" panose="02040503050406030204" pitchFamily="18" charset="0"/>
                                <a:ea typeface="Cambria Math" panose="02040503050406030204" pitchFamily="18" charset="0"/>
                              </a:rPr>
                              <m:t>𝜖</m:t>
                            </m:r>
                            <m:r>
                              <m:rPr>
                                <m:nor/>
                              </m:rPr>
                              <a:rPr lang="en-US" sz="2400" dirty="0"/>
                              <m:t> </m:t>
                            </m:r>
                          </m:sup>
                        </m:sSup>
                      </m:oMath>
                    </m:oMathPara>
                  </a14:m>
                  <a:endParaRPr lang="en-US" sz="2400"/>
                </a:p>
              </p:txBody>
            </p:sp>
          </mc:Choice>
          <mc:Fallback xmlns="">
            <p:sp>
              <p:nvSpPr>
                <p:cNvPr id="23" name="TextBox 22"/>
                <p:cNvSpPr txBox="1">
                  <a:spLocks noRot="1" noChangeAspect="1" noMove="1" noResize="1" noEditPoints="1" noAdjustHandles="1" noChangeArrowheads="1" noChangeShapeType="1" noTextEdit="1"/>
                </p:cNvSpPr>
                <p:nvPr/>
              </p:nvSpPr>
              <p:spPr>
                <a:xfrm>
                  <a:off x="9635198" y="3163608"/>
                  <a:ext cx="311016" cy="245708"/>
                </a:xfrm>
                <a:prstGeom prst="rect">
                  <a:avLst/>
                </a:prstGeom>
                <a:blipFill>
                  <a:blip r:embed="rId6"/>
                  <a:stretch>
                    <a:fillRect l="-7317"/>
                  </a:stretch>
                </a:blipFill>
              </p:spPr>
              <p:txBody>
                <a:bodyPr/>
                <a:lstStyle/>
                <a:p>
                  <a:r>
                    <a:rPr lang="zh-TW" altLang="en-US">
                      <a:noFill/>
                    </a:rPr>
                    <a:t> </a:t>
                  </a:r>
                </a:p>
              </p:txBody>
            </p:sp>
          </mc:Fallback>
        </mc:AlternateContent>
        <p:cxnSp>
          <p:nvCxnSpPr>
            <p:cNvPr id="24" name="Straight Arrow Connector 23"/>
            <p:cNvCxnSpPr/>
            <p:nvPr/>
          </p:nvCxnSpPr>
          <p:spPr>
            <a:xfrm>
              <a:off x="8610162" y="3024746"/>
              <a:ext cx="829115" cy="136746"/>
            </a:xfrm>
            <a:prstGeom prst="straightConnector1">
              <a:avLst/>
            </a:prstGeom>
            <a:ln w="38100">
              <a:solidFill>
                <a:srgbClr val="007A37"/>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379120" y="2829491"/>
              <a:ext cx="373048" cy="373451"/>
            </a:xfrm>
            <a:prstGeom prst="rect">
              <a:avLst/>
            </a:prstGeom>
          </p:spPr>
        </p:pic>
        <p:sp>
          <p:nvSpPr>
            <p:cNvPr id="26" name="TextBox 25"/>
            <p:cNvSpPr txBox="1"/>
            <p:nvPr/>
          </p:nvSpPr>
          <p:spPr>
            <a:xfrm>
              <a:off x="8206144" y="3223314"/>
              <a:ext cx="1334026" cy="248781"/>
            </a:xfrm>
            <a:prstGeom prst="rect">
              <a:avLst/>
            </a:prstGeom>
            <a:noFill/>
          </p:spPr>
          <p:txBody>
            <a:bodyPr wrap="square" rtlCol="0">
              <a:spAutoFit/>
            </a:bodyPr>
            <a:lstStyle/>
            <a:p>
              <a:r>
                <a:rPr lang="en-US" sz="2000" dirty="0">
                  <a:solidFill>
                    <a:srgbClr val="00B0F0"/>
                  </a:solidFill>
                  <a:latin typeface="Arial" panose="020B0604020202020204" pitchFamily="34" charset="0"/>
                  <a:cs typeface="Arial" panose="020B0604020202020204" pitchFamily="34" charset="0"/>
                </a:rPr>
                <a:t>worse case</a:t>
              </a:r>
            </a:p>
          </p:txBody>
        </p:sp>
        <mc:AlternateContent xmlns:mc="http://schemas.openxmlformats.org/markup-compatibility/2006" xmlns:a14="http://schemas.microsoft.com/office/drawing/2010/main">
          <mc:Choice Requires="a14">
            <p:sp>
              <p:nvSpPr>
                <p:cNvPr id="27" name="TextBox 26"/>
                <p:cNvSpPr txBox="1"/>
                <p:nvPr/>
              </p:nvSpPr>
              <p:spPr>
                <a:xfrm>
                  <a:off x="9867580" y="2803290"/>
                  <a:ext cx="233166" cy="245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𝜋</m:t>
                            </m:r>
                          </m:e>
                          <m:sup>
                            <m:r>
                              <m:rPr>
                                <m:nor/>
                              </m:rPr>
                              <a:rPr lang="en-US" sz="2400" dirty="0"/>
                              <m:t> </m:t>
                            </m:r>
                          </m:sup>
                        </m:sSup>
                      </m:oMath>
                    </m:oMathPara>
                  </a14:m>
                  <a:endParaRPr lang="en-US" sz="2400"/>
                </a:p>
              </p:txBody>
            </p:sp>
          </mc:Choice>
          <mc:Fallback xmlns="">
            <p:sp>
              <p:nvSpPr>
                <p:cNvPr id="27" name="TextBox 26"/>
                <p:cNvSpPr txBox="1">
                  <a:spLocks noRot="1" noChangeAspect="1" noMove="1" noResize="1" noEditPoints="1" noAdjustHandles="1" noChangeArrowheads="1" noChangeShapeType="1" noTextEdit="1"/>
                </p:cNvSpPr>
                <p:nvPr/>
              </p:nvSpPr>
              <p:spPr>
                <a:xfrm>
                  <a:off x="9867580" y="2803290"/>
                  <a:ext cx="233166" cy="245708"/>
                </a:xfrm>
                <a:prstGeom prst="rect">
                  <a:avLst/>
                </a:prstGeom>
                <a:blipFill>
                  <a:blip r:embed="rId8"/>
                  <a:stretch>
                    <a:fillRect l="-9836"/>
                  </a:stretch>
                </a:blipFill>
              </p:spPr>
              <p:txBody>
                <a:bodyPr/>
                <a:lstStyle/>
                <a:p>
                  <a:r>
                    <a:rPr lang="zh-TW" altLang="en-US">
                      <a:noFill/>
                    </a:rPr>
                    <a:t> </a:t>
                  </a:r>
                </a:p>
              </p:txBody>
            </p:sp>
          </mc:Fallback>
        </mc:AlternateContent>
        <p:sp>
          <p:nvSpPr>
            <p:cNvPr id="28" name="Oval 27"/>
            <p:cNvSpPr/>
            <p:nvPr/>
          </p:nvSpPr>
          <p:spPr>
            <a:xfrm>
              <a:off x="10282231" y="3118806"/>
              <a:ext cx="72000" cy="72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487946" y="3046806"/>
              <a:ext cx="72000" cy="72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402460" y="2889697"/>
              <a:ext cx="72000" cy="720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flipV="1">
              <a:off x="10519673" y="2934727"/>
              <a:ext cx="463319" cy="145562"/>
            </a:xfrm>
            <a:prstGeom prst="straightConnector1">
              <a:avLst/>
            </a:prstGeom>
            <a:ln w="38100">
              <a:solidFill>
                <a:srgbClr val="007A3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10611766" y="3108115"/>
              <a:ext cx="371226" cy="46691"/>
            </a:xfrm>
            <a:prstGeom prst="straightConnector1">
              <a:avLst/>
            </a:prstGeom>
            <a:ln w="38100">
              <a:solidFill>
                <a:srgbClr val="007A37"/>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10399645" y="3207540"/>
              <a:ext cx="583347" cy="23345"/>
            </a:xfrm>
            <a:prstGeom prst="straightConnector1">
              <a:avLst/>
            </a:prstGeom>
            <a:ln w="38100">
              <a:solidFill>
                <a:srgbClr val="007A37"/>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p:cNvSpPr txBox="1"/>
                <p:nvPr/>
              </p:nvSpPr>
              <p:spPr>
                <a:xfrm>
                  <a:off x="11048464" y="3016216"/>
                  <a:ext cx="233166" cy="2457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acc>
                              <m:accPr>
                                <m:chr m:val="̃"/>
                                <m:ctrlPr>
                                  <a:rPr lang="en-US" sz="2400" b="0" i="1" smtClean="0">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𝜋</m:t>
                                </m:r>
                              </m:e>
                            </m:acc>
                          </m:e>
                          <m:sup>
                            <m:r>
                              <m:rPr>
                                <m:nor/>
                              </m:rPr>
                              <a:rPr lang="en-US" sz="2400" dirty="0"/>
                              <m:t> </m:t>
                            </m:r>
                          </m:sup>
                        </m:sSup>
                      </m:oMath>
                    </m:oMathPara>
                  </a14:m>
                  <a:endParaRPr lang="en-US" sz="2400"/>
                </a:p>
              </p:txBody>
            </p:sp>
          </mc:Choice>
          <mc:Fallback xmlns="">
            <p:sp>
              <p:nvSpPr>
                <p:cNvPr id="34" name="TextBox 33"/>
                <p:cNvSpPr txBox="1">
                  <a:spLocks noRot="1" noChangeAspect="1" noMove="1" noResize="1" noEditPoints="1" noAdjustHandles="1" noChangeArrowheads="1" noChangeShapeType="1" noTextEdit="1"/>
                </p:cNvSpPr>
                <p:nvPr/>
              </p:nvSpPr>
              <p:spPr>
                <a:xfrm>
                  <a:off x="11048464" y="3016216"/>
                  <a:ext cx="233166" cy="245708"/>
                </a:xfrm>
                <a:prstGeom prst="rect">
                  <a:avLst/>
                </a:prstGeom>
                <a:blipFill>
                  <a:blip r:embed="rId9"/>
                  <a:stretch>
                    <a:fillRect l="-8065" t="-1538" r="-41935"/>
                  </a:stretch>
                </a:blipFill>
              </p:spPr>
              <p:txBody>
                <a:bodyPr/>
                <a:lstStyle/>
                <a:p>
                  <a:r>
                    <a:rPr lang="zh-TW" altLang="en-US">
                      <a:noFill/>
                    </a:rPr>
                    <a:t> </a:t>
                  </a:r>
                </a:p>
              </p:txBody>
            </p:sp>
          </mc:Fallback>
        </mc:AlternateContent>
      </p:grpSp>
      <p:sp>
        <p:nvSpPr>
          <p:cNvPr id="35" name="TextBox 34"/>
          <p:cNvSpPr txBox="1"/>
          <p:nvPr/>
        </p:nvSpPr>
        <p:spPr>
          <a:xfrm>
            <a:off x="1042498" y="4542849"/>
            <a:ext cx="1565956" cy="1631216"/>
          </a:xfrm>
          <a:prstGeom prst="rect">
            <a:avLst/>
          </a:prstGeom>
          <a:noFill/>
        </p:spPr>
        <p:txBody>
          <a:bodyPr wrap="square" rtlCol="0">
            <a:spAutoFit/>
          </a:bodyPr>
          <a:lstStyle/>
          <a:p>
            <a:r>
              <a:rPr lang="en-US" sz="2000" dirty="0">
                <a:solidFill>
                  <a:srgbClr val="0070C0"/>
                </a:solidFill>
                <a:latin typeface="Arial" panose="020B0604020202020204" pitchFamily="34" charset="0"/>
                <a:cs typeface="Arial" panose="020B0604020202020204" pitchFamily="34" charset="0"/>
              </a:rPr>
              <a:t>Evaluate with an adversarial policy</a:t>
            </a:r>
          </a:p>
          <a:p>
            <a:endParaRPr lang="en-US" sz="2000" dirty="0">
              <a:solidFill>
                <a:srgbClr val="0070C0"/>
              </a:solidFill>
              <a:latin typeface="Times New Roman" panose="02020603050405020304" pitchFamily="18" charset="0"/>
              <a:cs typeface="Times New Roman" panose="02020603050405020304" pitchFamily="18" charset="0"/>
            </a:endParaRPr>
          </a:p>
        </p:txBody>
      </p:sp>
      <p:sp>
        <p:nvSpPr>
          <p:cNvPr id="36" name="Oval 35"/>
          <p:cNvSpPr/>
          <p:nvPr/>
        </p:nvSpPr>
        <p:spPr>
          <a:xfrm>
            <a:off x="1399463" y="3834373"/>
            <a:ext cx="315525" cy="40299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4">
            <a:extLst>
              <a:ext uri="{FF2B5EF4-FFF2-40B4-BE49-F238E27FC236}">
                <a16:creationId xmlns:a16="http://schemas.microsoft.com/office/drawing/2014/main" id="{0B3706BE-60A8-4E86-9E0E-F994BD1DEE07}"/>
              </a:ext>
            </a:extLst>
          </p:cNvPr>
          <p:cNvSpPr txBox="1"/>
          <p:nvPr/>
        </p:nvSpPr>
        <p:spPr>
          <a:xfrm>
            <a:off x="4754039" y="2163879"/>
            <a:ext cx="1450582" cy="707886"/>
          </a:xfrm>
          <a:prstGeom prst="rect">
            <a:avLst/>
          </a:prstGeom>
          <a:noFill/>
        </p:spPr>
        <p:txBody>
          <a:bodyPr wrap="square" rtlCol="0">
            <a:spAutoFit/>
          </a:bodyPr>
          <a:lstStyle/>
          <a:p>
            <a:r>
              <a:rPr lang="en-US" sz="2000" dirty="0">
                <a:solidFill>
                  <a:srgbClr val="0070C0"/>
                </a:solidFill>
                <a:latin typeface="Arial" panose="020B0604020202020204" pitchFamily="34" charset="0"/>
                <a:cs typeface="Arial" panose="020B0604020202020204" pitchFamily="34" charset="0"/>
              </a:rPr>
              <a:t>Best policy</a:t>
            </a:r>
          </a:p>
          <a:p>
            <a:endParaRPr lang="en-US" sz="2000" dirty="0">
              <a:solidFill>
                <a:srgbClr val="0070C0"/>
              </a:solidFill>
              <a:latin typeface="Times New Roman" panose="02020603050405020304" pitchFamily="18" charset="0"/>
              <a:cs typeface="Times New Roman" panose="02020603050405020304" pitchFamily="18" charset="0"/>
            </a:endParaRPr>
          </a:p>
        </p:txBody>
      </p:sp>
      <p:cxnSp>
        <p:nvCxnSpPr>
          <p:cNvPr id="38" name="Straight Connector 15">
            <a:extLst>
              <a:ext uri="{FF2B5EF4-FFF2-40B4-BE49-F238E27FC236}">
                <a16:creationId xmlns:a16="http://schemas.microsoft.com/office/drawing/2014/main" id="{1C712CD1-7189-4C6B-B149-642FB66D6575}"/>
              </a:ext>
            </a:extLst>
          </p:cNvPr>
          <p:cNvCxnSpPr>
            <a:cxnSpLocks/>
          </p:cNvCxnSpPr>
          <p:nvPr/>
        </p:nvCxnSpPr>
        <p:spPr>
          <a:xfrm>
            <a:off x="4985634" y="2116595"/>
            <a:ext cx="72623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Oval 35">
            <a:extLst>
              <a:ext uri="{FF2B5EF4-FFF2-40B4-BE49-F238E27FC236}">
                <a16:creationId xmlns:a16="http://schemas.microsoft.com/office/drawing/2014/main" id="{566D8154-F0DD-4D1F-86E8-BC3771BE71B6}"/>
              </a:ext>
            </a:extLst>
          </p:cNvPr>
          <p:cNvSpPr/>
          <p:nvPr/>
        </p:nvSpPr>
        <p:spPr>
          <a:xfrm>
            <a:off x="2270927" y="1713604"/>
            <a:ext cx="233232" cy="402991"/>
          </a:xfrm>
          <a:prstGeom prst="ellipse">
            <a:avLst/>
          </a:prstGeom>
          <a:noFill/>
          <a:ln w="57150">
            <a:solidFill>
              <a:srgbClr val="A97A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4">
            <a:extLst>
              <a:ext uri="{FF2B5EF4-FFF2-40B4-BE49-F238E27FC236}">
                <a16:creationId xmlns:a16="http://schemas.microsoft.com/office/drawing/2014/main" id="{1886E4C7-5463-40FF-BB7D-A0E3FBA36954}"/>
              </a:ext>
            </a:extLst>
          </p:cNvPr>
          <p:cNvSpPr txBox="1"/>
          <p:nvPr/>
        </p:nvSpPr>
        <p:spPr>
          <a:xfrm>
            <a:off x="1872287" y="2016793"/>
            <a:ext cx="1544154" cy="1323439"/>
          </a:xfrm>
          <a:prstGeom prst="rect">
            <a:avLst/>
          </a:prstGeom>
          <a:noFill/>
        </p:spPr>
        <p:txBody>
          <a:bodyPr wrap="square" rtlCol="0">
            <a:spAutoFit/>
          </a:bodyPr>
          <a:lstStyle/>
          <a:p>
            <a:pPr algn="ctr"/>
            <a:r>
              <a:rPr lang="en-US" sz="2000" dirty="0">
                <a:solidFill>
                  <a:srgbClr val="0070C0"/>
                </a:solidFill>
                <a:latin typeface="Arial" panose="020B0604020202020204" pitchFamily="34" charset="0"/>
                <a:cs typeface="Arial" panose="020B0604020202020204" pitchFamily="34" charset="0"/>
              </a:rPr>
              <a:t>Considered </a:t>
            </a:r>
          </a:p>
          <a:p>
            <a:pPr algn="ctr"/>
            <a:r>
              <a:rPr lang="en-US" sz="2000" dirty="0">
                <a:solidFill>
                  <a:srgbClr val="0070C0"/>
                </a:solidFill>
                <a:latin typeface="Arial" panose="020B0604020202020204" pitchFamily="34" charset="0"/>
                <a:cs typeface="Arial" panose="020B0604020202020204" pitchFamily="34" charset="0"/>
              </a:rPr>
              <a:t>possible </a:t>
            </a:r>
          </a:p>
          <a:p>
            <a:pPr algn="ctr"/>
            <a:r>
              <a:rPr lang="en-US" sz="2000" dirty="0">
                <a:solidFill>
                  <a:srgbClr val="0070C0"/>
                </a:solidFill>
                <a:latin typeface="Arial" panose="020B0604020202020204" pitchFamily="34" charset="0"/>
                <a:cs typeface="Arial" panose="020B0604020202020204" pitchFamily="34" charset="0"/>
              </a:rPr>
              <a:t>policies</a:t>
            </a:r>
          </a:p>
          <a:p>
            <a:endParaRPr lang="en-US"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5075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2B315E-B853-4719-B53D-5716DDF57D9B}"/>
              </a:ext>
            </a:extLst>
          </p:cNvPr>
          <p:cNvSpPr>
            <a:spLocks noGrp="1"/>
          </p:cNvSpPr>
          <p:nvPr>
            <p:ph type="sldNum" sz="quarter" idx="12"/>
          </p:nvPr>
        </p:nvSpPr>
        <p:spPr/>
        <p:txBody>
          <a:bodyPr/>
          <a:lstStyle/>
          <a:p>
            <a:fld id="{4760F0FC-AD0F-4770-B8B3-8B319AEAE5E5}" type="slidenum">
              <a:rPr lang="zh-CN" altLang="en-US" smtClean="0"/>
              <a:pPr/>
              <a:t>81</a:t>
            </a:fld>
            <a:endParaRPr lang="zh-CN" altLang="en-US"/>
          </a:p>
        </p:txBody>
      </p:sp>
      <p:sp>
        <p:nvSpPr>
          <p:cNvPr id="5" name="文本框 3">
            <a:extLst>
              <a:ext uri="{FF2B5EF4-FFF2-40B4-BE49-F238E27FC236}">
                <a16:creationId xmlns:a16="http://schemas.microsoft.com/office/drawing/2014/main" id="{46065475-30B3-4E16-AAFE-48828871544D}"/>
              </a:ext>
            </a:extLst>
          </p:cNvPr>
          <p:cNvSpPr txBox="1"/>
          <p:nvPr/>
        </p:nvSpPr>
        <p:spPr>
          <a:xfrm>
            <a:off x="211873" y="144966"/>
            <a:ext cx="9115166" cy="646331"/>
          </a:xfrm>
          <a:prstGeom prst="rect">
            <a:avLst/>
          </a:prstGeom>
          <a:noFill/>
        </p:spPr>
        <p:txBody>
          <a:bodyPr wrap="square" lIns="91440" tIns="45720" rIns="91440" bIns="45720" rtlCol="0" anchor="t">
            <a:spAutoFit/>
          </a:bodyPr>
          <a:lstStyle/>
          <a:p>
            <a:r>
              <a:rPr lang="en-US" sz="3600" b="1" dirty="0" err="1">
                <a:solidFill>
                  <a:schemeClr val="bg1"/>
                </a:solidFill>
                <a:latin typeface="Times New Roman" panose="02020603050405020304" pitchFamily="18" charset="0"/>
                <a:cs typeface="Times New Roman" panose="02020603050405020304" pitchFamily="18" charset="0"/>
              </a:rPr>
              <a:t>Distributionally</a:t>
            </a:r>
            <a:r>
              <a:rPr lang="en-US" sz="3600" b="1" dirty="0">
                <a:solidFill>
                  <a:schemeClr val="bg1"/>
                </a:solidFill>
                <a:latin typeface="Times New Roman" panose="02020603050405020304" pitchFamily="18" charset="0"/>
                <a:cs typeface="Times New Roman" panose="02020603050405020304" pitchFamily="18" charset="0"/>
              </a:rPr>
              <a:t> Robust Policy Evaluation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1" name="Content Placeholder 2"/>
          <p:cNvSpPr txBox="1">
            <a:spLocks/>
          </p:cNvSpPr>
          <p:nvPr/>
        </p:nvSpPr>
        <p:spPr>
          <a:xfrm>
            <a:off x="531340" y="1036288"/>
            <a:ext cx="11379200" cy="5676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Rewrite the maximum problem by</a:t>
            </a: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 </a:t>
            </a:r>
            <a:r>
              <a:rPr lang="en-US" altLang="zh-TW" sz="2400" dirty="0" err="1">
                <a:latin typeface="Arial" panose="020B0604020202020204" pitchFamily="34" charset="0"/>
                <a:cs typeface="Arial" panose="020B0604020202020204" pitchFamily="34" charset="0"/>
              </a:rPr>
              <a:t>Distributionally</a:t>
            </a:r>
            <a:r>
              <a:rPr lang="en-US" altLang="zh-TW" sz="2400" dirty="0">
                <a:latin typeface="Arial" panose="020B0604020202020204" pitchFamily="34" charset="0"/>
                <a:cs typeface="Arial" panose="020B0604020202020204" pitchFamily="34" charset="0"/>
              </a:rPr>
              <a:t> robust modified policy iteration</a:t>
            </a:r>
          </a:p>
          <a:p>
            <a:pPr lvl="1"/>
            <a:r>
              <a:rPr lang="en-US" altLang="zh-TW" dirty="0">
                <a:latin typeface="Arial" panose="020B0604020202020204" pitchFamily="34" charset="0"/>
                <a:cs typeface="Arial" panose="020B0604020202020204" pitchFamily="34" charset="0"/>
              </a:rPr>
              <a:t>Policy improvement:</a:t>
            </a:r>
          </a:p>
          <a:p>
            <a:pPr lvl="1"/>
            <a:r>
              <a:rPr lang="en-US" altLang="zh-TW" dirty="0">
                <a:latin typeface="Arial" panose="020B0604020202020204" pitchFamily="34" charset="0"/>
                <a:cs typeface="Arial" panose="020B0604020202020204" pitchFamily="34" charset="0"/>
              </a:rPr>
              <a:t>Policy evaluation:</a:t>
            </a: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3"/>
          <a:srcRect t="2888" b="3945"/>
          <a:stretch/>
        </p:blipFill>
        <p:spPr>
          <a:xfrm>
            <a:off x="967897" y="1495824"/>
            <a:ext cx="6199533" cy="2189082"/>
          </a:xfrm>
          <a:prstGeom prst="rect">
            <a:avLst/>
          </a:prstGeom>
        </p:spPr>
      </p:pic>
      <p:pic>
        <p:nvPicPr>
          <p:cNvPr id="45" name="Picture 44"/>
          <p:cNvPicPr>
            <a:picLocks noChangeAspect="1"/>
          </p:cNvPicPr>
          <p:nvPr/>
        </p:nvPicPr>
        <p:blipFill>
          <a:blip r:embed="rId4"/>
          <a:stretch>
            <a:fillRect/>
          </a:stretch>
        </p:blipFill>
        <p:spPr>
          <a:xfrm>
            <a:off x="1493457" y="3977776"/>
            <a:ext cx="6133765" cy="581094"/>
          </a:xfrm>
          <a:prstGeom prst="rect">
            <a:avLst/>
          </a:prstGeom>
        </p:spPr>
      </p:pic>
      <p:pic>
        <p:nvPicPr>
          <p:cNvPr id="46" name="Picture 45"/>
          <p:cNvPicPr>
            <a:picLocks noChangeAspect="1"/>
          </p:cNvPicPr>
          <p:nvPr/>
        </p:nvPicPr>
        <p:blipFill>
          <a:blip r:embed="rId5"/>
          <a:stretch>
            <a:fillRect/>
          </a:stretch>
        </p:blipFill>
        <p:spPr>
          <a:xfrm>
            <a:off x="1493457" y="4598545"/>
            <a:ext cx="5837474" cy="691604"/>
          </a:xfrm>
          <a:prstGeom prst="rect">
            <a:avLst/>
          </a:prstGeom>
        </p:spPr>
      </p:pic>
      <p:sp>
        <p:nvSpPr>
          <p:cNvPr id="47" name="Right Arrow 46"/>
          <p:cNvSpPr/>
          <p:nvPr/>
        </p:nvSpPr>
        <p:spPr>
          <a:xfrm>
            <a:off x="566350" y="4144441"/>
            <a:ext cx="892097" cy="60216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Rounded Rectangular Callout 2"/>
          <p:cNvSpPr/>
          <p:nvPr/>
        </p:nvSpPr>
        <p:spPr>
          <a:xfrm>
            <a:off x="7459373" y="1036289"/>
            <a:ext cx="4638575" cy="2663808"/>
          </a:xfrm>
          <a:prstGeom prst="wedgeRoundRectCallout">
            <a:avLst>
              <a:gd name="adj1" fmla="val -20037"/>
              <a:gd name="adj2" fmla="val 60773"/>
              <a:gd name="adj3" fmla="val 16667"/>
            </a:avLst>
          </a:prstGeom>
          <a:noFill/>
          <a:ln w="3810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5" name="TextBox 54"/>
          <p:cNvSpPr txBox="1"/>
          <p:nvPr/>
        </p:nvSpPr>
        <p:spPr>
          <a:xfrm>
            <a:off x="7482944" y="2709188"/>
            <a:ext cx="4638576" cy="769441"/>
          </a:xfrm>
          <a:prstGeom prst="rect">
            <a:avLst/>
          </a:prstGeom>
          <a:noFill/>
        </p:spPr>
        <p:txBody>
          <a:bodyPr wrap="square" rtlCol="0">
            <a:spAutoFit/>
          </a:bodyPr>
          <a:lstStyle/>
          <a:p>
            <a:r>
              <a:rPr lang="en-US" sz="2200" dirty="0">
                <a:solidFill>
                  <a:srgbClr val="FF0000"/>
                </a:solidFill>
                <a:latin typeface="Arial" panose="020B0604020202020204" pitchFamily="34" charset="0"/>
                <a:cs typeface="Arial" panose="020B0604020202020204" pitchFamily="34" charset="0"/>
              </a:rPr>
              <a:t>Re-weight</a:t>
            </a:r>
            <a:r>
              <a:rPr lang="en-US" sz="2200" dirty="0">
                <a:solidFill>
                  <a:srgbClr val="0070C0"/>
                </a:solidFill>
                <a:latin typeface="Arial" panose="020B0604020202020204" pitchFamily="34" charset="0"/>
                <a:cs typeface="Arial" panose="020B0604020202020204" pitchFamily="34" charset="0"/>
              </a:rPr>
              <a:t> policy action probabilities </a:t>
            </a:r>
            <a:r>
              <a:rPr lang="en-US" sz="2200" dirty="0">
                <a:solidFill>
                  <a:srgbClr val="FF0000"/>
                </a:solidFill>
                <a:latin typeface="Arial" panose="020B0604020202020204" pitchFamily="34" charset="0"/>
                <a:cs typeface="Arial" panose="020B0604020202020204" pitchFamily="34" charset="0"/>
              </a:rPr>
              <a:t>opposite</a:t>
            </a:r>
            <a:r>
              <a:rPr lang="en-US" sz="2200" dirty="0">
                <a:solidFill>
                  <a:srgbClr val="0070C0"/>
                </a:solidFill>
                <a:latin typeface="Arial" panose="020B0604020202020204" pitchFamily="34" charset="0"/>
                <a:cs typeface="Arial" panose="020B0604020202020204" pitchFamily="34" charset="0"/>
              </a:rPr>
              <a:t> to Q-values</a:t>
            </a:r>
          </a:p>
        </p:txBody>
      </p:sp>
      <p:grpSp>
        <p:nvGrpSpPr>
          <p:cNvPr id="6" name="Group 5"/>
          <p:cNvGrpSpPr>
            <a:grpSpLocks noChangeAspect="1"/>
          </p:cNvGrpSpPr>
          <p:nvPr/>
        </p:nvGrpSpPr>
        <p:grpSpPr>
          <a:xfrm>
            <a:off x="7717675" y="1350861"/>
            <a:ext cx="4286569" cy="1274155"/>
            <a:chOff x="8024110" y="1202556"/>
            <a:chExt cx="3332338" cy="990516"/>
          </a:xfrm>
        </p:grpSpPr>
        <mc:AlternateContent xmlns:mc="http://schemas.openxmlformats.org/markup-compatibility/2006" xmlns:a14="http://schemas.microsoft.com/office/drawing/2010/main">
          <mc:Choice Requires="a14">
            <p:sp>
              <p:nvSpPr>
                <p:cNvPr id="51" name="TextBox 50"/>
                <p:cNvSpPr txBox="1"/>
                <p:nvPr/>
              </p:nvSpPr>
              <p:spPr>
                <a:xfrm>
                  <a:off x="8024110" y="1202556"/>
                  <a:ext cx="35048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𝜋</m:t>
                            </m:r>
                          </m:e>
                          <m:sup>
                            <m:r>
                              <m:rPr>
                                <m:nor/>
                              </m:rPr>
                              <a:rPr lang="en-US" sz="2400" dirty="0"/>
                              <m:t> </m:t>
                            </m:r>
                          </m:sup>
                        </m:sSup>
                      </m:oMath>
                    </m:oMathPara>
                  </a14:m>
                  <a:endParaRPr lang="en-US" sz="2400"/>
                </a:p>
              </p:txBody>
            </p:sp>
          </mc:Choice>
          <mc:Fallback xmlns="">
            <p:sp>
              <p:nvSpPr>
                <p:cNvPr id="51" name="TextBox 50"/>
                <p:cNvSpPr txBox="1">
                  <a:spLocks noRot="1" noChangeAspect="1" noMove="1" noResize="1" noEditPoints="1" noAdjustHandles="1" noChangeArrowheads="1" noChangeShapeType="1" noTextEdit="1"/>
                </p:cNvSpPr>
                <p:nvPr/>
              </p:nvSpPr>
              <p:spPr>
                <a:xfrm>
                  <a:off x="8024110" y="1202556"/>
                  <a:ext cx="350481" cy="369332"/>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10270104" y="1202556"/>
                  <a:ext cx="46750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𝜋</m:t>
                            </m:r>
                          </m:e>
                          <m:sup>
                            <m:r>
                              <a:rPr lang="en-US" sz="2400" i="1">
                                <a:latin typeface="Cambria Math" panose="02040503050406030204" pitchFamily="18" charset="0"/>
                                <a:ea typeface="Cambria Math" panose="02040503050406030204" pitchFamily="18" charset="0"/>
                              </a:rPr>
                              <m:t>𝜖</m:t>
                            </m:r>
                            <m:r>
                              <m:rPr>
                                <m:nor/>
                              </m:rPr>
                              <a:rPr lang="en-US" sz="2400" dirty="0"/>
                              <m:t> </m:t>
                            </m:r>
                          </m:sup>
                        </m:sSup>
                      </m:oMath>
                    </m:oMathPara>
                  </a14:m>
                  <a:endParaRPr lang="en-US" sz="2400"/>
                </a:p>
              </p:txBody>
            </p:sp>
          </mc:Choice>
          <mc:Fallback xmlns="">
            <p:sp>
              <p:nvSpPr>
                <p:cNvPr id="52" name="TextBox 51"/>
                <p:cNvSpPr txBox="1">
                  <a:spLocks noRot="1" noChangeAspect="1" noMove="1" noResize="1" noEditPoints="1" noAdjustHandles="1" noChangeArrowheads="1" noChangeShapeType="1" noTextEdit="1"/>
                </p:cNvSpPr>
                <p:nvPr/>
              </p:nvSpPr>
              <p:spPr>
                <a:xfrm>
                  <a:off x="10270104" y="1202556"/>
                  <a:ext cx="467500" cy="369332"/>
                </a:xfrm>
                <a:prstGeom prst="rect">
                  <a:avLst/>
                </a:prstGeom>
                <a:blipFill>
                  <a:blip r:embed="rId7"/>
                  <a:stretch>
                    <a:fillRect/>
                  </a:stretch>
                </a:blipFill>
              </p:spPr>
              <p:txBody>
                <a:bodyPr/>
                <a:lstStyle/>
                <a:p>
                  <a:r>
                    <a:rPr lang="zh-TW" altLang="en-US">
                      <a:noFill/>
                    </a:rPr>
                    <a:t> </a:t>
                  </a:r>
                </a:p>
              </p:txBody>
            </p:sp>
          </mc:Fallback>
        </mc:AlternateContent>
        <p:sp>
          <p:nvSpPr>
            <p:cNvPr id="53" name="Right Arrow 52"/>
            <p:cNvSpPr/>
            <p:nvPr/>
          </p:nvSpPr>
          <p:spPr>
            <a:xfrm>
              <a:off x="9373856" y="1587619"/>
              <a:ext cx="652031" cy="178455"/>
            </a:xfrm>
            <a:prstGeom prst="rightArrow">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TextBox 57"/>
                <p:cNvSpPr txBox="1"/>
                <p:nvPr/>
              </p:nvSpPr>
              <p:spPr>
                <a:xfrm>
                  <a:off x="10270104" y="1885295"/>
                  <a:ext cx="31406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oMath>
                    </m:oMathPara>
                  </a14:m>
                  <a:endParaRPr lang="en-US" sz="2000"/>
                </a:p>
              </p:txBody>
            </p:sp>
          </mc:Choice>
          <mc:Fallback xmlns="">
            <p:sp>
              <p:nvSpPr>
                <p:cNvPr id="58" name="TextBox 57"/>
                <p:cNvSpPr txBox="1">
                  <a:spLocks noRot="1" noChangeAspect="1" noMove="1" noResize="1" noEditPoints="1" noAdjustHandles="1" noChangeArrowheads="1" noChangeShapeType="1" noTextEdit="1"/>
                </p:cNvSpPr>
                <p:nvPr/>
              </p:nvSpPr>
              <p:spPr>
                <a:xfrm>
                  <a:off x="10270104" y="1885295"/>
                  <a:ext cx="314060" cy="307777"/>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10650282" y="1885295"/>
                  <a:ext cx="32002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oMath>
                    </m:oMathPara>
                  </a14:m>
                  <a:endParaRPr lang="en-US" sz="2000"/>
                </a:p>
              </p:txBody>
            </p:sp>
          </mc:Choice>
          <mc:Fallback xmlns="">
            <p:sp>
              <p:nvSpPr>
                <p:cNvPr id="59" name="TextBox 58"/>
                <p:cNvSpPr txBox="1">
                  <a:spLocks noRot="1" noChangeAspect="1" noMove="1" noResize="1" noEditPoints="1" noAdjustHandles="1" noChangeArrowheads="1" noChangeShapeType="1" noTextEdit="1"/>
                </p:cNvSpPr>
                <p:nvPr/>
              </p:nvSpPr>
              <p:spPr>
                <a:xfrm>
                  <a:off x="10650282" y="1885295"/>
                  <a:ext cx="320024" cy="307777"/>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1036424" y="1884374"/>
                  <a:ext cx="32002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3</m:t>
                            </m:r>
                          </m:sub>
                        </m:sSub>
                      </m:oMath>
                    </m:oMathPara>
                  </a14:m>
                  <a:endParaRPr lang="en-US" sz="2000"/>
                </a:p>
              </p:txBody>
            </p:sp>
          </mc:Choice>
          <mc:Fallback xmlns="">
            <p:sp>
              <p:nvSpPr>
                <p:cNvPr id="60" name="TextBox 59"/>
                <p:cNvSpPr txBox="1">
                  <a:spLocks noRot="1" noChangeAspect="1" noMove="1" noResize="1" noEditPoints="1" noAdjustHandles="1" noChangeArrowheads="1" noChangeShapeType="1" noTextEdit="1"/>
                </p:cNvSpPr>
                <p:nvPr/>
              </p:nvSpPr>
              <p:spPr>
                <a:xfrm>
                  <a:off x="11036424" y="1884374"/>
                  <a:ext cx="320024" cy="307777"/>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8024110" y="1885295"/>
                  <a:ext cx="31406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oMath>
                    </m:oMathPara>
                  </a14:m>
                  <a:endParaRPr lang="en-US" sz="2000"/>
                </a:p>
              </p:txBody>
            </p:sp>
          </mc:Choice>
          <mc:Fallback xmlns="">
            <p:sp>
              <p:nvSpPr>
                <p:cNvPr id="61" name="TextBox 60"/>
                <p:cNvSpPr txBox="1">
                  <a:spLocks noRot="1" noChangeAspect="1" noMove="1" noResize="1" noEditPoints="1" noAdjustHandles="1" noChangeArrowheads="1" noChangeShapeType="1" noTextEdit="1"/>
                </p:cNvSpPr>
                <p:nvPr/>
              </p:nvSpPr>
              <p:spPr>
                <a:xfrm>
                  <a:off x="8024110" y="1885295"/>
                  <a:ext cx="314060" cy="307777"/>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8404288" y="1885295"/>
                  <a:ext cx="32002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oMath>
                    </m:oMathPara>
                  </a14:m>
                  <a:endParaRPr lang="en-US" sz="2000"/>
                </a:p>
              </p:txBody>
            </p:sp>
          </mc:Choice>
          <mc:Fallback xmlns="">
            <p:sp>
              <p:nvSpPr>
                <p:cNvPr id="62" name="TextBox 61"/>
                <p:cNvSpPr txBox="1">
                  <a:spLocks noRot="1" noChangeAspect="1" noMove="1" noResize="1" noEditPoints="1" noAdjustHandles="1" noChangeArrowheads="1" noChangeShapeType="1" noTextEdit="1"/>
                </p:cNvSpPr>
                <p:nvPr/>
              </p:nvSpPr>
              <p:spPr>
                <a:xfrm>
                  <a:off x="8404288" y="1885295"/>
                  <a:ext cx="320024" cy="307777"/>
                </a:xfrm>
                <a:prstGeom prst="rect">
                  <a:avLst/>
                </a:prstGeom>
                <a:blipFill>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8790430" y="1884374"/>
                  <a:ext cx="320024"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3</m:t>
                            </m:r>
                          </m:sub>
                        </m:sSub>
                      </m:oMath>
                    </m:oMathPara>
                  </a14:m>
                  <a:endParaRPr lang="en-US" sz="2000"/>
                </a:p>
              </p:txBody>
            </p:sp>
          </mc:Choice>
          <mc:Fallback xmlns="">
            <p:sp>
              <p:nvSpPr>
                <p:cNvPr id="63" name="TextBox 62"/>
                <p:cNvSpPr txBox="1">
                  <a:spLocks noRot="1" noChangeAspect="1" noMove="1" noResize="1" noEditPoints="1" noAdjustHandles="1" noChangeArrowheads="1" noChangeShapeType="1" noTextEdit="1"/>
                </p:cNvSpPr>
                <p:nvPr/>
              </p:nvSpPr>
              <p:spPr>
                <a:xfrm>
                  <a:off x="8790430" y="1884374"/>
                  <a:ext cx="320024" cy="307777"/>
                </a:xfrm>
                <a:prstGeom prst="rect">
                  <a:avLst/>
                </a:prstGeom>
                <a:blipFill>
                  <a:blip r:embed="rId13"/>
                  <a:stretch>
                    <a:fillRect/>
                  </a:stretch>
                </a:blipFill>
              </p:spPr>
              <p:txBody>
                <a:bodyPr/>
                <a:lstStyle/>
                <a:p>
                  <a:r>
                    <a:rPr lang="zh-TW" altLang="en-US">
                      <a:noFill/>
                    </a:rPr>
                    <a:t> </a:t>
                  </a:r>
                </a:p>
              </p:txBody>
            </p:sp>
          </mc:Fallback>
        </mc:AlternateContent>
        <p:sp>
          <p:nvSpPr>
            <p:cNvPr id="4" name="Rectangle 3"/>
            <p:cNvSpPr/>
            <p:nvPr/>
          </p:nvSpPr>
          <p:spPr>
            <a:xfrm>
              <a:off x="8067040" y="1838960"/>
              <a:ext cx="193040" cy="812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4" name="Rectangle 63"/>
            <p:cNvSpPr/>
            <p:nvPr/>
          </p:nvSpPr>
          <p:spPr>
            <a:xfrm>
              <a:off x="8458475" y="1404486"/>
              <a:ext cx="193040" cy="5157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5" name="Rectangle 64"/>
            <p:cNvSpPr/>
            <p:nvPr/>
          </p:nvSpPr>
          <p:spPr>
            <a:xfrm>
              <a:off x="8818524" y="1848786"/>
              <a:ext cx="193040" cy="663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Rectangle 65"/>
            <p:cNvSpPr/>
            <p:nvPr/>
          </p:nvSpPr>
          <p:spPr>
            <a:xfrm>
              <a:off x="10315767" y="1715588"/>
              <a:ext cx="193040" cy="18625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7" name="Rectangle 66"/>
            <p:cNvSpPr/>
            <p:nvPr/>
          </p:nvSpPr>
          <p:spPr>
            <a:xfrm>
              <a:off x="10702122" y="1625061"/>
              <a:ext cx="193040" cy="27678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8" name="Rectangle 67"/>
            <p:cNvSpPr/>
            <p:nvPr/>
          </p:nvSpPr>
          <p:spPr>
            <a:xfrm>
              <a:off x="11064074" y="1715588"/>
              <a:ext cx="193040" cy="19341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7" name="文字方塊 6">
            <a:extLst>
              <a:ext uri="{FF2B5EF4-FFF2-40B4-BE49-F238E27FC236}">
                <a16:creationId xmlns:a16="http://schemas.microsoft.com/office/drawing/2014/main" id="{A7929634-39A3-41DF-B259-A95FBC99D7FD}"/>
              </a:ext>
            </a:extLst>
          </p:cNvPr>
          <p:cNvSpPr txBox="1"/>
          <p:nvPr/>
        </p:nvSpPr>
        <p:spPr>
          <a:xfrm>
            <a:off x="7672241" y="4067274"/>
            <a:ext cx="2792559" cy="461665"/>
          </a:xfrm>
          <a:prstGeom prst="rect">
            <a:avLst/>
          </a:prstGeom>
          <a:noFill/>
        </p:spPr>
        <p:txBody>
          <a:bodyPr wrap="square" rtlCol="0">
            <a:spAutoFit/>
          </a:bodyPr>
          <a:lstStyle/>
          <a:p>
            <a:r>
              <a:rPr lang="en-US" altLang="zh-TW" sz="2400" dirty="0">
                <a:solidFill>
                  <a:srgbClr val="0070C0"/>
                </a:solidFill>
                <a:latin typeface="Arial" panose="020B0604020202020204" pitchFamily="34" charset="0"/>
                <a:cs typeface="Arial" panose="020B0604020202020204" pitchFamily="34" charset="0"/>
              </a:rPr>
              <a:t>adversarial policy</a:t>
            </a:r>
          </a:p>
        </p:txBody>
      </p:sp>
      <p:sp>
        <p:nvSpPr>
          <p:cNvPr id="29" name="文字方塊 28">
            <a:extLst>
              <a:ext uri="{FF2B5EF4-FFF2-40B4-BE49-F238E27FC236}">
                <a16:creationId xmlns:a16="http://schemas.microsoft.com/office/drawing/2014/main" id="{D418A03E-DC13-4DA3-B85E-0DD322CC3C9D}"/>
              </a:ext>
            </a:extLst>
          </p:cNvPr>
          <p:cNvSpPr txBox="1"/>
          <p:nvPr/>
        </p:nvSpPr>
        <p:spPr>
          <a:xfrm>
            <a:off x="7651992" y="4660896"/>
            <a:ext cx="3457595" cy="461665"/>
          </a:xfrm>
          <a:prstGeom prst="rect">
            <a:avLst/>
          </a:prstGeom>
          <a:noFill/>
        </p:spPr>
        <p:txBody>
          <a:bodyPr wrap="square" rtlCol="0">
            <a:spAutoFit/>
          </a:bodyPr>
          <a:lstStyle/>
          <a:p>
            <a:r>
              <a:rPr lang="en-US" altLang="zh-TW" sz="2400" dirty="0">
                <a:solidFill>
                  <a:srgbClr val="0070C0"/>
                </a:solidFill>
                <a:latin typeface="Arial" panose="020B0604020202020204" pitchFamily="34" charset="0"/>
                <a:cs typeface="Arial" panose="020B0604020202020204" pitchFamily="34" charset="0"/>
              </a:rPr>
              <a:t>adversarial temperature</a:t>
            </a:r>
          </a:p>
        </p:txBody>
      </p:sp>
      <p:pic>
        <p:nvPicPr>
          <p:cNvPr id="30" name="Picture 14">
            <a:extLst>
              <a:ext uri="{FF2B5EF4-FFF2-40B4-BE49-F238E27FC236}">
                <a16:creationId xmlns:a16="http://schemas.microsoft.com/office/drawing/2014/main" id="{CF9B14B3-4437-4F7F-936B-82F7191398A0}"/>
              </a:ext>
            </a:extLst>
          </p:cNvPr>
          <p:cNvPicPr>
            <a:picLocks noChangeAspect="1"/>
          </p:cNvPicPr>
          <p:nvPr/>
        </p:nvPicPr>
        <p:blipFill rotWithShape="1">
          <a:blip r:embed="rId14"/>
          <a:srcRect l="5953" t="9609" r="29397" b="54446"/>
          <a:stretch/>
        </p:blipFill>
        <p:spPr>
          <a:xfrm>
            <a:off x="4264319" y="5839860"/>
            <a:ext cx="1956621" cy="421592"/>
          </a:xfrm>
          <a:prstGeom prst="rect">
            <a:avLst/>
          </a:prstGeom>
        </p:spPr>
      </p:pic>
      <p:pic>
        <p:nvPicPr>
          <p:cNvPr id="31" name="Picture 15">
            <a:extLst>
              <a:ext uri="{FF2B5EF4-FFF2-40B4-BE49-F238E27FC236}">
                <a16:creationId xmlns:a16="http://schemas.microsoft.com/office/drawing/2014/main" id="{FF670192-970C-4C51-8116-6247AB9A6B97}"/>
              </a:ext>
            </a:extLst>
          </p:cNvPr>
          <p:cNvPicPr>
            <a:picLocks noChangeAspect="1"/>
          </p:cNvPicPr>
          <p:nvPr/>
        </p:nvPicPr>
        <p:blipFill rotWithShape="1">
          <a:blip r:embed="rId14"/>
          <a:srcRect l="6489" t="47331" b="13038"/>
          <a:stretch/>
        </p:blipFill>
        <p:spPr>
          <a:xfrm>
            <a:off x="4360524" y="6272675"/>
            <a:ext cx="2574107" cy="422787"/>
          </a:xfrm>
          <a:prstGeom prst="rect">
            <a:avLst/>
          </a:prstGeom>
        </p:spPr>
      </p:pic>
    </p:spTree>
    <p:extLst>
      <p:ext uri="{BB962C8B-B14F-4D97-AF65-F5344CB8AC3E}">
        <p14:creationId xmlns:p14="http://schemas.microsoft.com/office/powerpoint/2010/main" val="2030193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CA0C9C7-FBDE-4893-951C-49D0A69EAD92}"/>
              </a:ext>
            </a:extLst>
          </p:cNvPr>
          <p:cNvSpPr>
            <a:spLocks noGrp="1"/>
          </p:cNvSpPr>
          <p:nvPr>
            <p:ph type="sldNum" sz="quarter" idx="12"/>
          </p:nvPr>
        </p:nvSpPr>
        <p:spPr/>
        <p:txBody>
          <a:bodyPr/>
          <a:lstStyle/>
          <a:p>
            <a:fld id="{4760F0FC-AD0F-4770-B8B3-8B319AEAE5E5}" type="slidenum">
              <a:rPr lang="zh-CN" altLang="en-US" smtClean="0"/>
              <a:pPr/>
              <a:t>82</a:t>
            </a:fld>
            <a:endParaRPr lang="zh-CN" altLang="en-US" dirty="0"/>
          </a:p>
        </p:txBody>
      </p:sp>
      <p:sp>
        <p:nvSpPr>
          <p:cNvPr id="4" name="文本框 3">
            <a:extLst>
              <a:ext uri="{FF2B5EF4-FFF2-40B4-BE49-F238E27FC236}">
                <a16:creationId xmlns:a16="http://schemas.microsoft.com/office/drawing/2014/main" id="{7C2A8679-9817-4B8F-B14E-00060A9EC3A8}"/>
              </a:ext>
            </a:extLst>
          </p:cNvPr>
          <p:cNvSpPr txBox="1"/>
          <p:nvPr/>
        </p:nvSpPr>
        <p:spPr>
          <a:xfrm>
            <a:off x="211873" y="142720"/>
            <a:ext cx="9115166" cy="1754326"/>
          </a:xfrm>
          <a:prstGeom prst="rect">
            <a:avLst/>
          </a:prstGeom>
          <a:noFill/>
        </p:spPr>
        <p:txBody>
          <a:bodyPr wrap="square" lIns="91440" tIns="45720" rIns="91440" bIns="45720" rtlCol="0" anchor="t">
            <a:spAutoFit/>
          </a:bodyPr>
          <a:lstStyle/>
          <a:p>
            <a:r>
              <a:rPr lang="en-US" sz="3600" b="1" dirty="0">
                <a:solidFill>
                  <a:schemeClr val="bg1"/>
                </a:solidFill>
                <a:latin typeface="Times New Roman"/>
                <a:cs typeface="Times New Roman"/>
              </a:rPr>
              <a:t>Regularized Bellman </a:t>
            </a:r>
            <a:r>
              <a:rPr lang="en-US" altLang="zh-TW" sz="3600" b="1" dirty="0">
                <a:solidFill>
                  <a:schemeClr val="bg1"/>
                </a:solidFill>
                <a:latin typeface="Times New Roman"/>
                <a:cs typeface="Times New Roman"/>
              </a:rPr>
              <a:t>O</a:t>
            </a:r>
            <a:r>
              <a:rPr lang="en-US" sz="3600" b="1" dirty="0">
                <a:solidFill>
                  <a:schemeClr val="bg1"/>
                </a:solidFill>
                <a:latin typeface="Times New Roman"/>
                <a:cs typeface="Times New Roman"/>
              </a:rPr>
              <a:t>ptimality </a:t>
            </a:r>
            <a:r>
              <a:rPr lang="en-US" altLang="zh-TW" sz="3600" b="1" dirty="0">
                <a:solidFill>
                  <a:schemeClr val="bg1"/>
                </a:solidFill>
                <a:latin typeface="Times New Roman"/>
                <a:cs typeface="Times New Roman"/>
              </a:rPr>
              <a:t>O</a:t>
            </a:r>
            <a:r>
              <a:rPr lang="en-US" sz="3600" b="1" dirty="0">
                <a:solidFill>
                  <a:schemeClr val="bg1"/>
                </a:solidFill>
                <a:latin typeface="Times New Roman"/>
                <a:cs typeface="Times New Roman"/>
              </a:rPr>
              <a:t>perator</a:t>
            </a:r>
          </a:p>
          <a:p>
            <a:endParaRPr lang="en" sz="3600" dirty="0">
              <a:ea typeface="+mn-lt"/>
              <a:cs typeface="+mn-lt"/>
            </a:endParaRPr>
          </a:p>
          <a:p>
            <a:endParaRPr lang="en-US" altLang="zh-TW" sz="3600" b="1" dirty="0">
              <a:solidFill>
                <a:schemeClr val="bg1"/>
              </a:solidFill>
              <a:latin typeface="Times New Roman" panose="02020603050405020304" pitchFamily="18" charset="0"/>
              <a:ea typeface="新細明體"/>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Content Placeholder 1"/>
              <p:cNvSpPr txBox="1">
                <a:spLocks/>
              </p:cNvSpPr>
              <p:nvPr/>
            </p:nvSpPr>
            <p:spPr>
              <a:xfrm>
                <a:off x="504902" y="962862"/>
                <a:ext cx="11379200" cy="2038720"/>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Ø"/>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Wingdings" panose="05000000000000000000" pitchFamily="2" charset="2"/>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400" i="1" dirty="0">
                    <a:latin typeface="Arial" panose="020B0604020202020204" pitchFamily="34" charset="0"/>
                    <a:cs typeface="Arial" panose="020B0604020202020204" pitchFamily="34" charset="0"/>
                  </a:rPr>
                  <a:t>Rewritten of Bellman operator for v</a:t>
                </a:r>
                <a:r>
                  <a:rPr lang="en-US" sz="2400" i="1" dirty="0">
                    <a:latin typeface="Arial" panose="020B0604020202020204" pitchFamily="34" charset="0"/>
                    <a:cs typeface="Arial" panose="020B0604020202020204" pitchFamily="34" charset="0"/>
                  </a:rPr>
                  <a:t>alue function</a:t>
                </a:r>
              </a:p>
              <a:p>
                <a:pPr lvl="1"/>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m:t>
                        </m:r>
                        <m:r>
                          <a:rPr lang="en-US" sz="2000" b="0" i="1" smtClean="0">
                            <a:latin typeface="Cambria Math" panose="02040503050406030204" pitchFamily="18" charset="0"/>
                          </a:rPr>
                          <m:t>𝑇</m:t>
                        </m:r>
                      </m:e>
                      <m:sup>
                        <m:r>
                          <a:rPr lang="en-US" sz="2000" i="1" smtClean="0">
                            <a:latin typeface="Cambria Math" panose="02040503050406030204" pitchFamily="18" charset="0"/>
                            <a:ea typeface="Cambria Math" panose="02040503050406030204" pitchFamily="18" charset="0"/>
                          </a:rPr>
                          <m:t>𝜋</m:t>
                        </m:r>
                      </m:sup>
                    </m:sSup>
                    <m:r>
                      <a:rPr lang="en-US" sz="2000" b="0" i="1" smtClean="0">
                        <a:latin typeface="Cambria Math" panose="02040503050406030204" pitchFamily="18" charset="0"/>
                        <a:ea typeface="Cambria Math" panose="02040503050406030204" pitchFamily="18" charset="0"/>
                      </a:rPr>
                      <m:t>𝑉</m:t>
                    </m:r>
                    <m:r>
                      <a:rPr lang="en-US" sz="2000" b="0" i="1" smtClean="0">
                        <a:latin typeface="Cambria Math" panose="02040503050406030204" pitchFamily="18" charset="0"/>
                        <a:ea typeface="Cambria Math" panose="02040503050406030204" pitchFamily="18" charset="0"/>
                      </a:rPr>
                      <m:t>]</m:t>
                    </m:r>
                    <m:d>
                      <m:dPr>
                        <m:ctrlPr>
                          <a:rPr lang="en-US" sz="2000" i="1" smtClean="0">
                            <a:latin typeface="Cambria Math" panose="02040503050406030204" pitchFamily="18" charset="0"/>
                          </a:rPr>
                        </m:ctrlPr>
                      </m:dPr>
                      <m:e>
                        <m:r>
                          <a:rPr lang="en-US" sz="2000" i="1" smtClean="0">
                            <a:latin typeface="Cambria Math" panose="02040503050406030204" pitchFamily="18" charset="0"/>
                          </a:rPr>
                          <m:t>𝑠</m:t>
                        </m:r>
                      </m:e>
                    </m:d>
                    <m:box>
                      <m:boxPr>
                        <m:ctrlPr>
                          <a:rPr lang="en-US" sz="2000" i="1" smtClean="0">
                            <a:latin typeface="Cambria Math" panose="02040503050406030204" pitchFamily="18" charset="0"/>
                          </a:rPr>
                        </m:ctrlPr>
                      </m:boxPr>
                      <m:e>
                        <m:r>
                          <a:rPr lang="en-US" sz="2000" i="1" smtClean="0">
                            <a:latin typeface="Cambria Math" panose="02040503050406030204" pitchFamily="18" charset="0"/>
                          </a:rPr>
                          <m:t>≔</m:t>
                        </m:r>
                      </m:e>
                    </m:box>
                    <m:sSub>
                      <m:sSubPr>
                        <m:ctrlPr>
                          <a:rPr lang="pt-BR" sz="2000" i="1">
                            <a:latin typeface="Cambria Math" panose="02040503050406030204" pitchFamily="18" charset="0"/>
                          </a:rPr>
                        </m:ctrlPr>
                      </m:sSubPr>
                      <m:e>
                        <m:r>
                          <a:rPr lang="en-US" sz="2000" i="1" smtClean="0">
                            <a:latin typeface="Cambria Math" panose="02040503050406030204" pitchFamily="18" charset="0"/>
                          </a:rPr>
                          <m:t>𝐸</m:t>
                        </m:r>
                      </m:e>
                      <m:sub>
                        <m:r>
                          <a:rPr lang="en-US" sz="2000" b="0" i="1" smtClean="0">
                            <a:latin typeface="Cambria Math" panose="02040503050406030204" pitchFamily="18" charset="0"/>
                          </a:rPr>
                          <m:t>𝑎</m:t>
                        </m:r>
                        <m:r>
                          <a:rPr lang="en-US" sz="2000" b="0" i="1" smtClean="0">
                            <a:latin typeface="Cambria Math" panose="02040503050406030204" pitchFamily="18" charset="0"/>
                          </a:rPr>
                          <m:t>~</m:t>
                        </m:r>
                        <m:r>
                          <a:rPr lang="el-GR" sz="2000" i="1">
                            <a:latin typeface="Cambria Math" panose="02040503050406030204" pitchFamily="18" charset="0"/>
                          </a:rPr>
                          <m:t>𝜋</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rPr>
                          <m:t>)</m:t>
                        </m:r>
                      </m:sub>
                    </m:sSub>
                    <m:d>
                      <m:dPr>
                        <m:begChr m:val="["/>
                        <m:endChr m:val="]"/>
                        <m:ctrlPr>
                          <a:rPr lang="en-US" sz="2000" i="1" smtClean="0">
                            <a:latin typeface="Cambria Math" panose="02040503050406030204" pitchFamily="18" charset="0"/>
                          </a:rPr>
                        </m:ctrlPr>
                      </m:dPr>
                      <m:e>
                        <m:nary>
                          <m:naryPr>
                            <m:chr m:val="∑"/>
                            <m:ctrlPr>
                              <a:rPr lang="pt-BR" sz="2000" i="1">
                                <a:latin typeface="Cambria Math" panose="02040503050406030204" pitchFamily="18" charset="0"/>
                              </a:rPr>
                            </m:ctrlPr>
                          </m:naryPr>
                          <m:sub>
                            <m:r>
                              <m:rPr>
                                <m:brk m:alnAt="23"/>
                              </m:rPr>
                              <a:rPr lang="en-US" sz="2000" i="1">
                                <a:latin typeface="Cambria Math" panose="02040503050406030204" pitchFamily="18" charset="0"/>
                              </a:rPr>
                              <m:t>𝑡</m:t>
                            </m:r>
                            <m:r>
                              <a:rPr lang="en-US" sz="2000" i="1">
                                <a:latin typeface="Cambria Math" panose="02040503050406030204" pitchFamily="18" charset="0"/>
                                <a:ea typeface="Cambria Math" panose="02040503050406030204" pitchFamily="18" charset="0"/>
                              </a:rPr>
                              <m:t>≥</m:t>
                            </m:r>
                            <m:r>
                              <a:rPr lang="pt-BR" sz="2000" i="1">
                                <a:latin typeface="Cambria Math" panose="02040503050406030204" pitchFamily="18" charset="0"/>
                              </a:rPr>
                              <m:t>0</m:t>
                            </m:r>
                          </m:sub>
                          <m:sup/>
                          <m:e>
                            <m:sSup>
                              <m:sSupPr>
                                <m:ctrlPr>
                                  <a:rPr lang="pt-BR" sz="2000" i="1">
                                    <a:latin typeface="Cambria Math" panose="02040503050406030204" pitchFamily="18" charset="0"/>
                                  </a:rPr>
                                </m:ctrlPr>
                              </m:sSupPr>
                              <m:e>
                                <m:r>
                                  <a:rPr lang="pt-BR" sz="2000" i="1">
                                    <a:latin typeface="Cambria Math" panose="02040503050406030204" pitchFamily="18" charset="0"/>
                                    <a:ea typeface="Cambria Math" panose="02040503050406030204" pitchFamily="18" charset="0"/>
                                  </a:rPr>
                                  <m:t>𝛾</m:t>
                                </m:r>
                              </m:e>
                              <m:sup>
                                <m:r>
                                  <a:rPr lang="en-US" sz="2000" i="1">
                                    <a:latin typeface="Cambria Math" panose="02040503050406030204" pitchFamily="18" charset="0"/>
                                  </a:rPr>
                                  <m:t>𝑡</m:t>
                                </m:r>
                              </m:sup>
                            </m:sSup>
                            <m:sSub>
                              <m:sSubPr>
                                <m:ctrlPr>
                                  <a:rPr lang="pt-BR"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𝑡</m:t>
                                </m:r>
                              </m:sub>
                            </m:sSub>
                            <m:r>
                              <a:rPr lang="en-US" sz="2000" i="1">
                                <a:latin typeface="Cambria Math" panose="02040503050406030204" pitchFamily="18" charset="0"/>
                              </a:rPr>
                              <m:t>|</m:t>
                            </m:r>
                          </m:e>
                        </m:nary>
                        <m:sSub>
                          <m:sSubPr>
                            <m:ctrlPr>
                              <a:rPr lang="pt-BR" sz="2000" i="1" smtClean="0">
                                <a:latin typeface="Cambria Math" panose="02040503050406030204" pitchFamily="18" charset="0"/>
                              </a:rPr>
                            </m:ctrlPr>
                          </m:sSubPr>
                          <m:e>
                            <m:r>
                              <a:rPr lang="en-US" sz="2000" i="1" smtClean="0">
                                <a:latin typeface="Cambria Math" panose="02040503050406030204" pitchFamily="18" charset="0"/>
                              </a:rPr>
                              <m:t>𝑠</m:t>
                            </m:r>
                          </m:e>
                          <m:sub>
                            <m:r>
                              <a:rPr lang="en-US" sz="2000" i="1" smtClean="0">
                                <a:latin typeface="Cambria Math" panose="02040503050406030204" pitchFamily="18" charset="0"/>
                              </a:rPr>
                              <m:t>0</m:t>
                            </m:r>
                          </m:sub>
                        </m:sSub>
                        <m:r>
                          <a:rPr lang="en-US" sz="2000" i="1" smtClean="0">
                            <a:latin typeface="Cambria Math" panose="02040503050406030204" pitchFamily="18" charset="0"/>
                          </a:rPr>
                          <m:t>=</m:t>
                        </m:r>
                        <m:r>
                          <a:rPr lang="en-US" sz="2000" i="1" smtClean="0">
                            <a:latin typeface="Cambria Math" panose="02040503050406030204" pitchFamily="18" charset="0"/>
                          </a:rPr>
                          <m:t>𝑠</m:t>
                        </m:r>
                        <m:r>
                          <a:rPr lang="en-US" sz="2000" i="1" smtClean="0">
                            <a:latin typeface="Cambria Math" panose="02040503050406030204" pitchFamily="18" charset="0"/>
                          </a:rPr>
                          <m:t>, </m:t>
                        </m:r>
                        <m:r>
                          <a:rPr lang="en-US" sz="2000" i="1">
                            <a:latin typeface="Cambria Math" panose="02040503050406030204" pitchFamily="18" charset="0"/>
                            <a:ea typeface="Cambria Math" panose="02040503050406030204" pitchFamily="18" charset="0"/>
                          </a:rPr>
                          <m:t>𝜋</m:t>
                        </m:r>
                      </m:e>
                    </m:d>
                  </m:oMath>
                </a14:m>
                <a:endParaRPr lang="en-US" sz="2000" i="1" dirty="0">
                  <a:latin typeface="Arial" panose="020B0604020202020204" pitchFamily="34" charset="0"/>
                  <a:ea typeface="Cambria Math" panose="02040503050406030204" pitchFamily="18" charset="0"/>
                  <a:cs typeface="Arial" panose="020B0604020202020204" pitchFamily="34" charset="0"/>
                </a:endParaRPr>
              </a:p>
              <a:p>
                <a:pPr marL="457200" lvl="1" indent="0">
                  <a:buNone/>
                </a:pPr>
                <a:r>
                  <a:rPr lang="pt-BR" sz="2000" dirty="0">
                    <a:latin typeface="Arial" panose="020B0604020202020204" pitchFamily="34" charset="0"/>
                    <a:cs typeface="Arial" panose="020B0604020202020204" pitchFamily="34" charset="0"/>
                  </a:rPr>
                  <a:t>                     </a:t>
                </a:r>
                <a14:m>
                  <m:oMath xmlns:m="http://schemas.openxmlformats.org/officeDocument/2006/math">
                    <m:sSub>
                      <m:sSubPr>
                        <m:ctrlPr>
                          <a:rPr lang="pt-BR" sz="2000" i="1" smtClean="0">
                            <a:latin typeface="Cambria Math" panose="02040503050406030204" pitchFamily="18" charset="0"/>
                          </a:rPr>
                        </m:ctrlPr>
                      </m:sSubPr>
                      <m:e>
                        <m:r>
                          <a:rPr lang="en-US" sz="2000" b="0" i="1" smtClean="0">
                            <a:latin typeface="Cambria Math" panose="02040503050406030204" pitchFamily="18" charset="0"/>
                          </a:rPr>
                          <m:t>= </m:t>
                        </m:r>
                        <m:r>
                          <a:rPr lang="en-US" sz="2000" i="1">
                            <a:latin typeface="Cambria Math" panose="02040503050406030204" pitchFamily="18" charset="0"/>
                          </a:rPr>
                          <m:t>𝐸</m:t>
                        </m:r>
                      </m:e>
                      <m:sub>
                        <m:r>
                          <a:rPr lang="en-US" sz="2000" i="1">
                            <a:latin typeface="Cambria Math" panose="02040503050406030204" pitchFamily="18" charset="0"/>
                          </a:rPr>
                          <m:t>𝑎</m:t>
                        </m:r>
                        <m:r>
                          <a:rPr lang="en-US" sz="2000" i="1">
                            <a:latin typeface="Cambria Math" panose="02040503050406030204" pitchFamily="18" charset="0"/>
                          </a:rPr>
                          <m:t>~</m:t>
                        </m:r>
                        <m:r>
                          <a:rPr lang="el-GR" sz="2000" i="1">
                            <a:latin typeface="Cambria Math" panose="02040503050406030204" pitchFamily="18" charset="0"/>
                          </a:rPr>
                          <m:t>𝜋</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i="1">
                            <a:latin typeface="Cambria Math" panose="02040503050406030204" pitchFamily="18" charset="0"/>
                          </a:rPr>
                          <m:t>)</m:t>
                        </m:r>
                      </m:sub>
                    </m:sSub>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𝑟</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𝑠</m:t>
                            </m:r>
                            <m:r>
                              <a:rPr lang="en-US" sz="2000" b="0" i="1" smtClean="0">
                                <a:latin typeface="Cambria Math" panose="02040503050406030204" pitchFamily="18" charset="0"/>
                              </a:rPr>
                              <m:t>,</m:t>
                            </m:r>
                            <m:r>
                              <a:rPr lang="en-US" sz="2000" b="0" i="1" smtClean="0">
                                <a:latin typeface="Cambria Math" panose="02040503050406030204" pitchFamily="18" charset="0"/>
                              </a:rPr>
                              <m:t>𝑎</m:t>
                            </m:r>
                          </m:e>
                        </m:d>
                        <m:r>
                          <a:rPr lang="en-US" sz="2000" b="0" i="1" smtClean="0">
                            <a:latin typeface="Cambria Math" panose="02040503050406030204" pitchFamily="18" charset="0"/>
                          </a:rPr>
                          <m:t>+</m:t>
                        </m:r>
                        <m:r>
                          <a:rPr lang="pt-BR" sz="2000" i="1">
                            <a:latin typeface="Cambria Math" panose="02040503050406030204" pitchFamily="18" charset="0"/>
                            <a:ea typeface="Cambria Math" panose="02040503050406030204" pitchFamily="18" charset="0"/>
                          </a:rPr>
                          <m:t>𝛾</m:t>
                        </m:r>
                        <m:sSub>
                          <m:sSubPr>
                            <m:ctrlPr>
                              <a:rPr lang="pt-BR" sz="2000" i="1">
                                <a:latin typeface="Cambria Math" panose="02040503050406030204" pitchFamily="18" charset="0"/>
                              </a:rPr>
                            </m:ctrlPr>
                          </m:sSubPr>
                          <m:e>
                            <m:r>
                              <a:rPr lang="en-US" sz="2000" i="1">
                                <a:latin typeface="Cambria Math" panose="02040503050406030204" pitchFamily="18" charset="0"/>
                              </a:rPr>
                              <m:t> </m:t>
                            </m:r>
                            <m:r>
                              <a:rPr lang="en-US" sz="2000" i="1">
                                <a:latin typeface="Cambria Math" panose="02040503050406030204" pitchFamily="18" charset="0"/>
                              </a:rPr>
                              <m:t>𝐸</m:t>
                            </m:r>
                          </m:e>
                          <m:sub>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𝑠</m:t>
                                </m:r>
                              </m:e>
                              <m:sup>
                                <m:r>
                                  <a:rPr lang="en-US" sz="2000" b="0" i="1" smtClean="0">
                                    <a:latin typeface="Cambria Math" panose="02040503050406030204" pitchFamily="18" charset="0"/>
                                  </a:rPr>
                                  <m:t>′</m:t>
                                </m:r>
                              </m:sup>
                            </m:sSup>
                            <m:r>
                              <a:rPr lang="en-US" sz="2000" i="1">
                                <a:latin typeface="Cambria Math" panose="02040503050406030204" pitchFamily="18" charset="0"/>
                              </a:rPr>
                              <m:t>~</m:t>
                            </m:r>
                            <m:r>
                              <a:rPr lang="en-US" sz="2000" b="0" i="1" smtClean="0">
                                <a:latin typeface="Cambria Math" panose="02040503050406030204" pitchFamily="18" charset="0"/>
                              </a:rPr>
                              <m:t>𝑝</m:t>
                            </m:r>
                            <m:d>
                              <m:dPr>
                                <m:ctrlPr>
                                  <a:rPr lang="en-US" sz="2000" b="0" i="1">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i="1">
                                        <a:latin typeface="Cambria Math" panose="02040503050406030204" pitchFamily="18" charset="0"/>
                                      </a:rPr>
                                      <m:t>𝑠</m:t>
                                    </m:r>
                                  </m:e>
                                  <m:sup>
                                    <m:r>
                                      <a:rPr lang="en-US" sz="2000" i="1">
                                        <a:latin typeface="Cambria Math" panose="02040503050406030204" pitchFamily="18" charset="0"/>
                                      </a:rPr>
                                      <m:t>′</m:t>
                                    </m:r>
                                  </m:sup>
                                </m:sSup>
                              </m:e>
                              <m:e>
                                <m:r>
                                  <a:rPr lang="en-US" sz="2000" i="1">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𝑎</m:t>
                                </m:r>
                              </m:e>
                            </m:d>
                          </m:sub>
                        </m:sSub>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𝑉</m:t>
                            </m:r>
                            <m:d>
                              <m:dPr>
                                <m:ctrlPr>
                                  <a:rPr lang="en-US" sz="2000" b="0" i="1" smtClean="0">
                                    <a:latin typeface="Cambria Math" panose="02040503050406030204" pitchFamily="18" charset="0"/>
                                  </a:rPr>
                                </m:ctrlPr>
                              </m:dPr>
                              <m:e>
                                <m:sSup>
                                  <m:sSupPr>
                                    <m:ctrlPr>
                                      <a:rPr lang="en-US" sz="2000" i="1">
                                        <a:latin typeface="Cambria Math" panose="02040503050406030204" pitchFamily="18" charset="0"/>
                                      </a:rPr>
                                    </m:ctrlPr>
                                  </m:sSupPr>
                                  <m:e>
                                    <m:r>
                                      <a:rPr lang="en-US" sz="2000" i="1">
                                        <a:latin typeface="Cambria Math" panose="02040503050406030204" pitchFamily="18" charset="0"/>
                                      </a:rPr>
                                      <m:t>𝑠</m:t>
                                    </m:r>
                                  </m:e>
                                  <m:sup>
                                    <m:r>
                                      <a:rPr lang="en-US" sz="2000" i="1">
                                        <a:latin typeface="Cambria Math" panose="02040503050406030204" pitchFamily="18" charset="0"/>
                                      </a:rPr>
                                      <m:t>′</m:t>
                                    </m:r>
                                  </m:sup>
                                </m:sSup>
                              </m:e>
                            </m:d>
                          </m:e>
                        </m:d>
                      </m:e>
                    </m:d>
                  </m:oMath>
                </a14:m>
                <a:endParaRPr lang="en-US" sz="2000" b="0" i="1" dirty="0">
                  <a:latin typeface="Arial" panose="020B0604020202020204" pitchFamily="34" charset="0"/>
                  <a:cs typeface="Arial" panose="020B0604020202020204" pitchFamily="34" charset="0"/>
                </a:endParaRPr>
              </a:p>
              <a:p>
                <a:pPr marL="457200" lvl="1" indent="0">
                  <a:buNone/>
                </a:pPr>
                <a:r>
                  <a:rPr lang="en-US" sz="2000" dirty="0">
                    <a:latin typeface="Arial" panose="020B0604020202020204" pitchFamily="34" charset="0"/>
                    <a:cs typeface="Arial" panose="020B0604020202020204" pitchFamily="34" charset="0"/>
                  </a:rPr>
                  <a:t>                    </a:t>
                </a:r>
                <a:r>
                  <a:rPr lang="en-US" sz="2000" dirty="0"/>
                  <a:t> = </a:t>
                </a:r>
                <a14:m>
                  <m:oMath xmlns:m="http://schemas.openxmlformats.org/officeDocument/2006/math">
                    <m:r>
                      <a:rPr lang="en-US" sz="2000" i="1">
                        <a:latin typeface="Cambria Math" panose="02040503050406030204" pitchFamily="18" charset="0"/>
                      </a:rPr>
                      <m:t>&lt;</m:t>
                    </m:r>
                    <m:r>
                      <a:rPr lang="el-GR" sz="2000" i="1">
                        <a:latin typeface="Cambria Math" panose="02040503050406030204" pitchFamily="18" charset="0"/>
                      </a:rPr>
                      <m:t>𝜋</m:t>
                    </m:r>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m:t>
                        </m:r>
                      </m:e>
                      <m:e>
                        <m:r>
                          <a:rPr lang="en-US" sz="2000" i="1">
                            <a:latin typeface="Cambria Math" panose="02040503050406030204" pitchFamily="18" charset="0"/>
                            <a:ea typeface="Cambria Math" panose="02040503050406030204" pitchFamily="18" charset="0"/>
                          </a:rPr>
                          <m:t>𝑠</m:t>
                        </m:r>
                      </m:e>
                    </m:d>
                    <m:r>
                      <a:rPr lang="en-US" sz="2000" i="1">
                        <a:latin typeface="Cambria Math" panose="02040503050406030204" pitchFamily="18" charset="0"/>
                      </a:rPr>
                      <m:t>,</m:t>
                    </m:r>
                    <m:sSub>
                      <m:sSubPr>
                        <m:ctrlPr>
                          <a:rPr lang="pt-BR"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𝑉</m:t>
                        </m:r>
                      </m:sub>
                    </m:sSub>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rPr>
                          <m:t>𝑠</m:t>
                        </m:r>
                        <m:r>
                          <a:rPr lang="en-US" sz="2000" i="1">
                            <a:latin typeface="Cambria Math" panose="02040503050406030204" pitchFamily="18" charset="0"/>
                          </a:rPr>
                          <m:t>,</m:t>
                        </m:r>
                        <m:r>
                          <a:rPr lang="en-US" sz="2000" i="1">
                            <a:latin typeface="Cambria Math" panose="02040503050406030204" pitchFamily="18" charset="0"/>
                          </a:rPr>
                          <m:t>𝑎</m:t>
                        </m:r>
                      </m:e>
                    </m:d>
                    <m:r>
                      <a:rPr lang="en-US" sz="2000" i="1">
                        <a:latin typeface="Cambria Math" panose="02040503050406030204" pitchFamily="18" charset="0"/>
                      </a:rPr>
                      <m:t>&gt;</m:t>
                    </m:r>
                  </m:oMath>
                </a14:m>
                <a:r>
                  <a:rPr lang="en-US" sz="2000" dirty="0">
                    <a:latin typeface="Arial" panose="020B0604020202020204" pitchFamily="34" charset="0"/>
                    <a:cs typeface="Arial" panose="020B0604020202020204" pitchFamily="34" charset="0"/>
                  </a:rPr>
                  <a:t> … inner product</a:t>
                </a:r>
                <a:r>
                  <a:rPr lang="zh-TW" altLang="en-US" sz="2000" dirty="0">
                    <a:latin typeface="Arial" panose="020B0604020202020204" pitchFamily="34" charset="0"/>
                    <a:cs typeface="Arial" panose="020B0604020202020204" pitchFamily="34" charset="0"/>
                  </a:rPr>
                  <a:t> </a:t>
                </a:r>
                <a:r>
                  <a:rPr lang="en-US" altLang="zh-TW" sz="2000" dirty="0">
                    <a:latin typeface="Arial" panose="020B0604020202020204" pitchFamily="34" charset="0"/>
                    <a:cs typeface="Arial" panose="020B0604020202020204" pitchFamily="34" charset="0"/>
                  </a:rPr>
                  <a:t>of the policy and Q-function</a:t>
                </a:r>
                <a:endParaRPr lang="en-US" sz="2000" dirty="0">
                  <a:latin typeface="Arial" panose="020B0604020202020204" pitchFamily="34" charset="0"/>
                  <a:cs typeface="Arial" panose="020B0604020202020204" pitchFamily="34" charset="0"/>
                </a:endParaRPr>
              </a:p>
            </p:txBody>
          </p:sp>
        </mc:Choice>
        <mc:Fallback xmlns="">
          <p:sp>
            <p:nvSpPr>
              <p:cNvPr id="15" name="Content Placeholder 1"/>
              <p:cNvSpPr txBox="1">
                <a:spLocks noRot="1" noChangeAspect="1" noMove="1" noResize="1" noEditPoints="1" noAdjustHandles="1" noChangeArrowheads="1" noChangeShapeType="1" noTextEdit="1"/>
              </p:cNvSpPr>
              <p:nvPr/>
            </p:nvSpPr>
            <p:spPr>
              <a:xfrm>
                <a:off x="504902" y="962862"/>
                <a:ext cx="11379200" cy="2038720"/>
              </a:xfrm>
              <a:prstGeom prst="rect">
                <a:avLst/>
              </a:prstGeom>
              <a:blipFill>
                <a:blip r:embed="rId3"/>
                <a:stretch>
                  <a:fillRect l="-750" t="-2096"/>
                </a:stretch>
              </a:blipFill>
            </p:spPr>
            <p:txBody>
              <a:bodyPr/>
              <a:lstStyle/>
              <a:p>
                <a:r>
                  <a:rPr lang="zh-TW" altLang="en-US">
                    <a:noFill/>
                  </a:rPr>
                  <a:t> </a:t>
                </a:r>
              </a:p>
            </p:txBody>
          </p:sp>
        </mc:Fallback>
      </mc:AlternateContent>
      <p:cxnSp>
        <p:nvCxnSpPr>
          <p:cNvPr id="16" name="Straight Connector 15"/>
          <p:cNvCxnSpPr>
            <a:cxnSpLocks/>
          </p:cNvCxnSpPr>
          <p:nvPr/>
        </p:nvCxnSpPr>
        <p:spPr>
          <a:xfrm flipV="1">
            <a:off x="3797025" y="2476358"/>
            <a:ext cx="354480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7007790" y="1956691"/>
            <a:ext cx="1837677" cy="465724"/>
            <a:chOff x="8253045" y="3719638"/>
            <a:chExt cx="1828801" cy="614260"/>
          </a:xfrm>
        </p:grpSpPr>
        <p:sp>
          <p:nvSpPr>
            <p:cNvPr id="18" name="Rectangle 17"/>
            <p:cNvSpPr/>
            <p:nvPr/>
          </p:nvSpPr>
          <p:spPr>
            <a:xfrm>
              <a:off x="8745414" y="3821703"/>
              <a:ext cx="1148863" cy="512195"/>
            </a:xfrm>
            <a:prstGeom prst="rect">
              <a:avLst/>
            </a:prstGeom>
            <a:ln w="38100">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9" name="Content Placeholder 1"/>
                <p:cNvSpPr txBox="1">
                  <a:spLocks/>
                </p:cNvSpPr>
                <p:nvPr/>
              </p:nvSpPr>
              <p:spPr>
                <a:xfrm>
                  <a:off x="8253045" y="3719638"/>
                  <a:ext cx="1828801" cy="604599"/>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Ø"/>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Wingdings" panose="05000000000000000000" pitchFamily="2" charset="2"/>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14:m>
                    <m:oMathPara xmlns:m="http://schemas.openxmlformats.org/officeDocument/2006/math">
                      <m:oMathParaPr>
                        <m:jc m:val="centerGroup"/>
                      </m:oMathParaPr>
                      <m:oMath xmlns:m="http://schemas.openxmlformats.org/officeDocument/2006/math">
                        <m:sSub>
                          <m:sSubPr>
                            <m:ctrlPr>
                              <a:rPr lang="pt-BR" sz="2400" i="1">
                                <a:latin typeface="Cambria Math" panose="02040503050406030204" pitchFamily="18" charset="0"/>
                              </a:rPr>
                            </m:ctrlPr>
                          </m:sSubPr>
                          <m:e>
                            <m:r>
                              <a:rPr lang="en-US" sz="2400" i="1">
                                <a:latin typeface="Cambria Math" panose="02040503050406030204" pitchFamily="18" charset="0"/>
                              </a:rPr>
                              <m:t>𝑄</m:t>
                            </m:r>
                          </m:e>
                          <m:sub>
                            <m:r>
                              <a:rPr lang="en-US" sz="2400" i="1">
                                <a:latin typeface="Cambria Math" panose="02040503050406030204" pitchFamily="18" charset="0"/>
                              </a:rPr>
                              <m:t>𝑉</m:t>
                            </m:r>
                          </m:sub>
                        </m:sSub>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rPr>
                              <m:t>𝑠</m:t>
                            </m:r>
                            <m:r>
                              <a:rPr lang="en-US" sz="2400" i="1">
                                <a:latin typeface="Cambria Math" panose="02040503050406030204" pitchFamily="18" charset="0"/>
                              </a:rPr>
                              <m:t>,</m:t>
                            </m:r>
                            <m:r>
                              <a:rPr lang="en-US" sz="2400" i="1">
                                <a:latin typeface="Cambria Math" panose="02040503050406030204" pitchFamily="18" charset="0"/>
                              </a:rPr>
                              <m:t>𝑎</m:t>
                            </m:r>
                          </m:e>
                        </m:d>
                      </m:oMath>
                    </m:oMathPara>
                  </a14:m>
                  <a:endParaRPr lang="en-US" sz="2400" dirty="0"/>
                </a:p>
                <a:p>
                  <a:pPr lvl="2">
                    <a:buFont typeface="Arial" panose="020B0604020202020204" pitchFamily="34" charset="0"/>
                    <a:buChar char="•"/>
                  </a:pPr>
                  <a:endParaRPr lang="en-US" sz="2400" dirty="0"/>
                </a:p>
              </p:txBody>
            </p:sp>
          </mc:Choice>
          <mc:Fallback xmlns="">
            <p:sp>
              <p:nvSpPr>
                <p:cNvPr id="19" name="Content Placeholder 1"/>
                <p:cNvSpPr txBox="1">
                  <a:spLocks noRot="1" noChangeAspect="1" noMove="1" noResize="1" noEditPoints="1" noAdjustHandles="1" noChangeArrowheads="1" noChangeShapeType="1" noTextEdit="1"/>
                </p:cNvSpPr>
                <p:nvPr/>
              </p:nvSpPr>
              <p:spPr>
                <a:xfrm>
                  <a:off x="8253045" y="3719638"/>
                  <a:ext cx="1828801" cy="604599"/>
                </a:xfrm>
                <a:prstGeom prst="rect">
                  <a:avLst/>
                </a:prstGeom>
                <a:blipFill>
                  <a:blip r:embed="rId4"/>
                  <a:stretch>
                    <a:fillRect b="-14667"/>
                  </a:stretch>
                </a:blipFill>
              </p:spPr>
              <p:txBody>
                <a:bodyPr/>
                <a:lstStyle/>
                <a:p>
                  <a:r>
                    <a:rPr lang="zh-TW" altLang="en-US">
                      <a:noFill/>
                    </a:rPr>
                    <a:t> </a:t>
                  </a:r>
                </a:p>
              </p:txBody>
            </p:sp>
          </mc:Fallback>
        </mc:AlternateContent>
      </p:grpSp>
      <p:grpSp>
        <p:nvGrpSpPr>
          <p:cNvPr id="23" name="Group 12">
            <a:extLst>
              <a:ext uri="{FF2B5EF4-FFF2-40B4-BE49-F238E27FC236}">
                <a16:creationId xmlns:a16="http://schemas.microsoft.com/office/drawing/2014/main" id="{13BAC51E-F5C8-400F-B82E-6FDFA06481CE}"/>
              </a:ext>
            </a:extLst>
          </p:cNvPr>
          <p:cNvGrpSpPr/>
          <p:nvPr/>
        </p:nvGrpSpPr>
        <p:grpSpPr>
          <a:xfrm>
            <a:off x="504902" y="2897479"/>
            <a:ext cx="11379200" cy="2077670"/>
            <a:chOff x="504902" y="3512667"/>
            <a:chExt cx="11379200" cy="2077670"/>
          </a:xfrm>
        </p:grpSpPr>
        <mc:AlternateContent xmlns:mc="http://schemas.openxmlformats.org/markup-compatibility/2006" xmlns:a14="http://schemas.microsoft.com/office/drawing/2010/main">
          <mc:Choice Requires="a14">
            <p:sp>
              <p:nvSpPr>
                <p:cNvPr id="24" name="Content Placeholder 1">
                  <a:extLst>
                    <a:ext uri="{FF2B5EF4-FFF2-40B4-BE49-F238E27FC236}">
                      <a16:creationId xmlns:a16="http://schemas.microsoft.com/office/drawing/2014/main" id="{C366794B-3685-4ABC-ADD7-0DD9745FF18D}"/>
                    </a:ext>
                  </a:extLst>
                </p:cNvPr>
                <p:cNvSpPr txBox="1">
                  <a:spLocks/>
                </p:cNvSpPr>
                <p:nvPr/>
              </p:nvSpPr>
              <p:spPr>
                <a:xfrm>
                  <a:off x="504902" y="3512667"/>
                  <a:ext cx="11379200" cy="1862252"/>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Ø"/>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Wingdings" panose="05000000000000000000" pitchFamily="2" charset="2"/>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400" i="1" dirty="0">
                      <a:latin typeface="Arial" panose="020B0604020202020204" pitchFamily="34" charset="0"/>
                      <a:cs typeface="Arial" panose="020B0604020202020204" pitchFamily="34" charset="0"/>
                    </a:rPr>
                    <a:t>Regularized Bellman optimality operator</a:t>
                  </a:r>
                  <a:endParaRPr lang="en-US" sz="2400" i="1" dirty="0">
                    <a:latin typeface="Arial" panose="020B0604020202020204" pitchFamily="34" charset="0"/>
                    <a:cs typeface="Arial" panose="020B0604020202020204" pitchFamily="34" charset="0"/>
                  </a:endParaRPr>
                </a:p>
                <a:p>
                  <a:pPr lvl="1"/>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𝑇</m:t>
                          </m:r>
                        </m:e>
                        <m:sup>
                          <m:r>
                            <a:rPr lang="en-US" sz="2000" i="1">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𝛺</m:t>
                          </m:r>
                        </m:sup>
                      </m:sSup>
                      <m:r>
                        <a:rPr lang="en-US" sz="2000" i="1">
                          <a:latin typeface="Cambria Math" panose="02040503050406030204" pitchFamily="18" charset="0"/>
                          <a:ea typeface="Cambria Math" panose="02040503050406030204" pitchFamily="18" charset="0"/>
                        </a:rPr>
                        <m:t>𝑉</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𝑠</m:t>
                          </m:r>
                        </m:e>
                      </m:d>
                      <m:box>
                        <m:boxPr>
                          <m:ctrlPr>
                            <a:rPr lang="en-US" sz="2000" i="1">
                              <a:latin typeface="Cambria Math" panose="02040503050406030204" pitchFamily="18" charset="0"/>
                            </a:rPr>
                          </m:ctrlPr>
                        </m:boxPr>
                        <m:e>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𝑇</m:t>
                              </m:r>
                            </m:e>
                            <m:sup>
                              <m:r>
                                <a:rPr lang="en-US" sz="2000" i="1">
                                  <a:latin typeface="Cambria Math" panose="02040503050406030204" pitchFamily="18" charset="0"/>
                                  <a:ea typeface="Cambria Math" panose="02040503050406030204" pitchFamily="18" charset="0"/>
                                </a:rPr>
                                <m:t>𝜋</m:t>
                              </m:r>
                            </m:sup>
                          </m:sSup>
                          <m:r>
                            <a:rPr lang="en-US" sz="2000" i="1">
                              <a:latin typeface="Cambria Math" panose="02040503050406030204" pitchFamily="18" charset="0"/>
                              <a:ea typeface="Cambria Math" panose="02040503050406030204" pitchFamily="18" charset="0"/>
                            </a:rPr>
                            <m:t>𝑉</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𝛺</m:t>
                          </m:r>
                          <m:r>
                            <a:rPr lang="en-US" sz="2000" i="1">
                              <a:latin typeface="Cambria Math" panose="02040503050406030204" pitchFamily="18" charset="0"/>
                            </a:rPr>
                            <m:t>(</m:t>
                          </m:r>
                          <m:r>
                            <a:rPr lang="el-GR" sz="2000" i="1">
                              <a:latin typeface="Cambria Math" panose="02040503050406030204" pitchFamily="18" charset="0"/>
                            </a:rPr>
                            <m:t>𝜋</m:t>
                          </m:r>
                          <m:r>
                            <a:rPr lang="en-US" sz="2000" i="1">
                              <a:latin typeface="Cambria Math" panose="02040503050406030204" pitchFamily="18" charset="0"/>
                            </a:rPr>
                            <m:t>)</m:t>
                          </m:r>
                          <m:r>
                            <a:rPr lang="en-US" sz="2000" i="1" smtClean="0">
                              <a:latin typeface="Cambria Math" panose="02040503050406030204" pitchFamily="18" charset="0"/>
                            </a:rPr>
                            <m:t> </m:t>
                          </m:r>
                        </m:e>
                      </m:box>
                    </m:oMath>
                  </a14:m>
                  <a:r>
                    <a:rPr lang="en-US" sz="2000" dirty="0"/>
                    <a:t> </a:t>
                  </a:r>
                  <a:r>
                    <a:rPr lang="en-US" sz="2000" dirty="0">
                      <a:latin typeface="Arial" panose="020B0604020202020204" pitchFamily="34" charset="0"/>
                      <a:cs typeface="Arial" panose="020B0604020202020204" pitchFamily="34" charset="0"/>
                    </a:rPr>
                    <a:t>is a </a:t>
                  </a:r>
                  <a:r>
                    <a:rPr lang="en-US" sz="2000" dirty="0" err="1">
                      <a:solidFill>
                        <a:srgbClr val="FF0000"/>
                      </a:solidFill>
                      <a:latin typeface="Arial" panose="020B0604020202020204" pitchFamily="34" charset="0"/>
                      <a:cs typeface="Arial" panose="020B0604020202020204" pitchFamily="34" charset="0"/>
                    </a:rPr>
                    <a:t>Fenchel</a:t>
                  </a:r>
                  <a:r>
                    <a:rPr lang="en-US" sz="2000" dirty="0">
                      <a:solidFill>
                        <a:srgbClr val="FF0000"/>
                      </a:solidFill>
                      <a:latin typeface="Arial" panose="020B0604020202020204" pitchFamily="34" charset="0"/>
                      <a:cs typeface="Arial" panose="020B0604020202020204" pitchFamily="34" charset="0"/>
                    </a:rPr>
                    <a:t> dual function</a:t>
                  </a:r>
                  <a:r>
                    <a:rPr lang="en-US" sz="2000" dirty="0">
                      <a:latin typeface="Arial" panose="020B0604020202020204" pitchFamily="34" charset="0"/>
                      <a:cs typeface="Arial" panose="020B0604020202020204" pitchFamily="34" charset="0"/>
                    </a:rPr>
                    <a:t> and can be seen as the normal value function minus the baseline.</a:t>
                  </a:r>
                  <a:r>
                    <a:rPr lang="pt-BR"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lvl="1"/>
                  <a:r>
                    <a:rPr lang="en-US" altLang="zh-TW" sz="2000" i="1" dirty="0">
                      <a:latin typeface="Arial" panose="020B0604020202020204" pitchFamily="34" charset="0"/>
                      <a:cs typeface="Arial" panose="020B0604020202020204" pitchFamily="34" charset="0"/>
                    </a:rPr>
                    <a:t>Set of optimal policies</a:t>
                  </a:r>
                  <a:r>
                    <a:rPr lang="zh-TW" altLang="en-US" sz="2000" i="1" dirty="0">
                      <a:latin typeface="Arial" panose="020B0604020202020204" pitchFamily="34" charset="0"/>
                      <a:cs typeface="Arial" panose="020B0604020202020204" pitchFamily="34" charset="0"/>
                    </a:rPr>
                    <a:t> </a:t>
                  </a:r>
                  <a:endParaRPr lang="en-US" sz="2000" i="1" dirty="0">
                    <a:latin typeface="Arial" panose="020B0604020202020204" pitchFamily="34" charset="0"/>
                    <a:cs typeface="Arial" panose="020B0604020202020204" pitchFamily="34" charset="0"/>
                  </a:endParaRPr>
                </a:p>
                <a:p>
                  <a:pPr lvl="2"/>
                  <a:r>
                    <a:rPr lang="en-US" dirty="0">
                      <a:latin typeface="Arial" panose="020B0604020202020204" pitchFamily="34" charset="0"/>
                      <a:cs typeface="Arial" panose="020B0604020202020204" pitchFamily="34" charset="0"/>
                    </a:rPr>
                    <a:t> </a:t>
                  </a:r>
                </a:p>
                <a:p>
                  <a:pPr marL="0" indent="0">
                    <a:buNone/>
                  </a:pPr>
                  <a:endParaRPr lang="en-US" sz="2800" dirty="0"/>
                </a:p>
                <a:p>
                  <a:pPr lvl="2">
                    <a:buFont typeface="Arial" panose="020B0604020202020204" pitchFamily="34" charset="0"/>
                    <a:buChar char="•"/>
                  </a:pPr>
                  <a:endParaRPr lang="en-US" sz="2400" dirty="0"/>
                </a:p>
              </p:txBody>
            </p:sp>
          </mc:Choice>
          <mc:Fallback xmlns="">
            <p:sp>
              <p:nvSpPr>
                <p:cNvPr id="24" name="Content Placeholder 1">
                  <a:extLst>
                    <a:ext uri="{FF2B5EF4-FFF2-40B4-BE49-F238E27FC236}">
                      <a16:creationId xmlns:a16="http://schemas.microsoft.com/office/drawing/2014/main" id="{C366794B-3685-4ABC-ADD7-0DD9745FF18D}"/>
                    </a:ext>
                  </a:extLst>
                </p:cNvPr>
                <p:cNvSpPr txBox="1">
                  <a:spLocks noRot="1" noChangeAspect="1" noMove="1" noResize="1" noEditPoints="1" noAdjustHandles="1" noChangeArrowheads="1" noChangeShapeType="1" noTextEdit="1"/>
                </p:cNvSpPr>
                <p:nvPr/>
              </p:nvSpPr>
              <p:spPr>
                <a:xfrm>
                  <a:off x="504902" y="3512667"/>
                  <a:ext cx="11379200" cy="1862252"/>
                </a:xfrm>
                <a:prstGeom prst="rect">
                  <a:avLst/>
                </a:prstGeom>
                <a:blipFill>
                  <a:blip r:embed="rId5"/>
                  <a:stretch>
                    <a:fillRect l="-750" t="-2288" b="-15359"/>
                  </a:stretch>
                </a:blipFill>
              </p:spPr>
              <p:txBody>
                <a:bodyPr/>
                <a:lstStyle/>
                <a:p>
                  <a:r>
                    <a:rPr lang="zh-TW" altLang="en-US">
                      <a:noFill/>
                    </a:rPr>
                    <a:t> </a:t>
                  </a:r>
                </a:p>
              </p:txBody>
            </p:sp>
          </mc:Fallback>
        </mc:AlternateContent>
        <p:pic>
          <p:nvPicPr>
            <p:cNvPr id="32" name="Picture 14">
              <a:extLst>
                <a:ext uri="{FF2B5EF4-FFF2-40B4-BE49-F238E27FC236}">
                  <a16:creationId xmlns:a16="http://schemas.microsoft.com/office/drawing/2014/main" id="{03F19EDE-95B6-4ACA-B333-C54AAFCB6376}"/>
                </a:ext>
              </a:extLst>
            </p:cNvPr>
            <p:cNvPicPr>
              <a:picLocks noChangeAspect="1"/>
            </p:cNvPicPr>
            <p:nvPr/>
          </p:nvPicPr>
          <p:blipFill>
            <a:blip r:embed="rId6"/>
            <a:stretch>
              <a:fillRect/>
            </a:stretch>
          </p:blipFill>
          <p:spPr>
            <a:xfrm>
              <a:off x="1630171" y="5056847"/>
              <a:ext cx="5526410" cy="533490"/>
            </a:xfrm>
            <a:prstGeom prst="rect">
              <a:avLst/>
            </a:prstGeom>
          </p:spPr>
        </p:pic>
      </p:grpSp>
      <mc:AlternateContent xmlns:mc="http://schemas.openxmlformats.org/markup-compatibility/2006" xmlns:a14="http://schemas.microsoft.com/office/drawing/2010/main">
        <mc:Choice Requires="a14">
          <p:sp>
            <p:nvSpPr>
              <p:cNvPr id="44" name="Content Placeholder 1">
                <a:extLst>
                  <a:ext uri="{FF2B5EF4-FFF2-40B4-BE49-F238E27FC236}">
                    <a16:creationId xmlns:a16="http://schemas.microsoft.com/office/drawing/2014/main" id="{9CBF6B0D-D872-4994-B5C9-4DDB8891C5AF}"/>
                  </a:ext>
                </a:extLst>
              </p:cNvPr>
              <p:cNvSpPr txBox="1">
                <a:spLocks/>
              </p:cNvSpPr>
              <p:nvPr/>
            </p:nvSpPr>
            <p:spPr>
              <a:xfrm>
                <a:off x="447529" y="5000255"/>
                <a:ext cx="8737600" cy="2385124"/>
              </a:xfrm>
              <a:prstGeom prst="rect">
                <a:avLst/>
              </a:prstGeom>
            </p:spPr>
            <p:txBody>
              <a:bodyPr/>
              <a:lstStyle>
                <a:lvl1pPr marL="342900" indent="-342900" algn="l" defTabSz="914400" rtl="0" eaLnBrk="1" latinLnBrk="0" hangingPunct="1">
                  <a:spcBef>
                    <a:spcPct val="20000"/>
                  </a:spcBef>
                  <a:buFont typeface="Wingdings" panose="05000000000000000000" pitchFamily="2" charset="2"/>
                  <a:buChar char="Ø"/>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Wingdings" panose="05000000000000000000" pitchFamily="2" charset="2"/>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400" i="1" dirty="0" err="1">
                    <a:latin typeface="Arial" panose="020B0604020202020204" pitchFamily="34" charset="0"/>
                    <a:cs typeface="Arial" panose="020B0604020202020204" pitchFamily="34" charset="0"/>
                  </a:rPr>
                  <a:t>Lengendre-Fenchel</a:t>
                </a:r>
                <a:r>
                  <a:rPr lang="en-US" altLang="zh-TW" sz="2400" i="1" dirty="0">
                    <a:latin typeface="Arial" panose="020B0604020202020204" pitchFamily="34" charset="0"/>
                    <a:cs typeface="Arial" panose="020B0604020202020204" pitchFamily="34" charset="0"/>
                  </a:rPr>
                  <a:t> duality (Conjugate function)</a:t>
                </a:r>
                <a:r>
                  <a:rPr lang="en-US" sz="2400" i="1" dirty="0">
                    <a:latin typeface="Arial" panose="020B0604020202020204" pitchFamily="34" charset="0"/>
                    <a:cs typeface="Arial" panose="020B0604020202020204" pitchFamily="34" charset="0"/>
                  </a:rPr>
                  <a:t>     </a:t>
                </a:r>
              </a:p>
              <a:p>
                <a:pPr lvl="1"/>
                <a:r>
                  <a:rPr lang="en-US" sz="2000" dirty="0" err="1">
                    <a:latin typeface="Arial" panose="020B0604020202020204" pitchFamily="34" charset="0"/>
                    <a:ea typeface="Cambria Math" panose="02040503050406030204" pitchFamily="18" charset="0"/>
                    <a:cs typeface="Arial" panose="020B0604020202020204" pitchFamily="34" charset="0"/>
                  </a:rPr>
                  <a:t>Fenchel</a:t>
                </a:r>
                <a:r>
                  <a:rPr lang="en-US" sz="2000" dirty="0">
                    <a:latin typeface="Arial" panose="020B0604020202020204" pitchFamily="34" charset="0"/>
                    <a:ea typeface="Cambria Math" panose="02040503050406030204" pitchFamily="18" charset="0"/>
                    <a:cs typeface="Arial" panose="020B0604020202020204" pitchFamily="34" charset="0"/>
                  </a:rPr>
                  <a:t> dual :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𝛺</m:t>
                        </m:r>
                      </m:e>
                      <m:sup>
                        <m:r>
                          <a:rPr lang="en-US" sz="2000" i="1">
                            <a:latin typeface="Cambria Math" panose="02040503050406030204" pitchFamily="18" charset="0"/>
                            <a:sym typeface="Wingdings 2" panose="05020102010507070707" pitchFamily="18" charset="2"/>
                          </a:rPr>
                          <m:t></m:t>
                        </m:r>
                      </m:sup>
                    </m:sSup>
                    <m:r>
                      <a:rPr lang="en-US" sz="2000" i="1">
                        <a:latin typeface="Cambria Math" panose="02040503050406030204" pitchFamily="18" charset="0"/>
                        <a:ea typeface="Cambria Math" panose="02040503050406030204" pitchFamily="18" charset="0"/>
                      </a:rPr>
                      <m:t>𝑉</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rPr>
                        </m:ctrlPr>
                      </m:dPr>
                      <m:e>
                        <m:sSub>
                          <m:sSubPr>
                            <m:ctrlPr>
                              <a:rPr lang="pt-BR"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𝑉</m:t>
                            </m:r>
                          </m:sub>
                        </m:sSub>
                      </m:e>
                    </m:d>
                    <m:box>
                      <m:boxPr>
                        <m:ctrlPr>
                          <a:rPr lang="en-US" sz="2000" i="1">
                            <a:latin typeface="Cambria Math" panose="02040503050406030204" pitchFamily="18" charset="0"/>
                          </a:rPr>
                        </m:ctrlPr>
                      </m:boxPr>
                      <m:e>
                        <m:r>
                          <a:rPr lang="en-US" sz="2000" b="0" i="1" smtClean="0">
                            <a:latin typeface="Cambria Math" panose="02040503050406030204" pitchFamily="18" charset="0"/>
                          </a:rPr>
                          <m:t>=</m:t>
                        </m:r>
                      </m:e>
                    </m:box>
                    <m:limLow>
                      <m:limLowPr>
                        <m:ctrlPr>
                          <a:rPr lang="en-US" sz="2000" i="1">
                            <a:latin typeface="Cambria Math" panose="02040503050406030204" pitchFamily="18" charset="0"/>
                          </a:rPr>
                        </m:ctrlPr>
                      </m:limLowPr>
                      <m:e>
                        <m:r>
                          <m:rPr>
                            <m:sty m:val="p"/>
                          </m:rPr>
                          <a:rPr lang="en-US" sz="2000" i="1">
                            <a:latin typeface="Cambria Math" panose="02040503050406030204" pitchFamily="18" charset="0"/>
                          </a:rPr>
                          <m:t>max</m:t>
                        </m:r>
                      </m:e>
                      <m:lim>
                        <m:r>
                          <a:rPr lang="el-GR" sz="2000" i="1">
                            <a:latin typeface="Cambria Math" panose="02040503050406030204" pitchFamily="18" charset="0"/>
                          </a:rPr>
                          <m:t>𝜋</m:t>
                        </m:r>
                        <m:r>
                          <a:rPr lang="en-US" sz="2000" i="1">
                            <a:latin typeface="Cambria Math" panose="02040503050406030204" pitchFamily="18" charset="0"/>
                          </a:rPr>
                          <m:t>∈</m:t>
                        </m:r>
                        <m:r>
                          <m:rPr>
                            <m:sty m:val="p"/>
                          </m:rPr>
                          <a:rPr lang="en-US" sz="2000" i="1">
                            <a:latin typeface="Cambria Math" panose="02040503050406030204" pitchFamily="18" charset="0"/>
                          </a:rPr>
                          <m:t>Δ</m:t>
                        </m:r>
                        <m:r>
                          <a:rPr lang="en-US" sz="2000" i="1">
                            <a:latin typeface="Cambria Math" panose="02040503050406030204" pitchFamily="18" charset="0"/>
                          </a:rPr>
                          <m:t>𝐴</m:t>
                        </m:r>
                      </m:lim>
                    </m:limLow>
                    <m:sSubSup>
                      <m:sSubSupPr>
                        <m:ctrlPr>
                          <a:rPr lang="en-US" sz="2000" i="1">
                            <a:latin typeface="Cambria Math" panose="02040503050406030204" pitchFamily="18" charset="0"/>
                          </a:rPr>
                        </m:ctrlPr>
                      </m:sSubSupPr>
                      <m:e>
                        <m:r>
                          <a:rPr lang="en-US" sz="2000" b="0" i="1" smtClean="0">
                            <a:latin typeface="Cambria Math" panose="02040503050406030204" pitchFamily="18" charset="0"/>
                          </a:rPr>
                          <m:t>(</m:t>
                        </m:r>
                        <m:r>
                          <a:rPr lang="en-US" sz="2000" i="1">
                            <a:latin typeface="Cambria Math" panose="02040503050406030204" pitchFamily="18" charset="0"/>
                          </a:rPr>
                          <m:t>&lt;</m:t>
                        </m:r>
                        <m:r>
                          <a:rPr lang="el-GR" sz="2000" i="1">
                            <a:latin typeface="Cambria Math" panose="02040503050406030204" pitchFamily="18" charset="0"/>
                          </a:rPr>
                          <m:t>𝜋</m:t>
                        </m:r>
                        <m:r>
                          <a:rPr lang="en-US" sz="2000" i="1">
                            <a:latin typeface="Cambria Math" panose="02040503050406030204" pitchFamily="18" charset="0"/>
                          </a:rPr>
                          <m:t>,</m:t>
                        </m:r>
                        <m:sSub>
                          <m:sSubPr>
                            <m:ctrlPr>
                              <a:rPr lang="pt-BR"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𝑉</m:t>
                            </m:r>
                          </m:sub>
                        </m:sSub>
                        <m:r>
                          <a:rPr lang="en-US" sz="2000" b="0" i="1" smtClean="0">
                            <a:latin typeface="Cambria Math" panose="02040503050406030204" pitchFamily="18" charset="0"/>
                          </a:rPr>
                          <m:t>&gt;−</m:t>
                        </m:r>
                        <m:r>
                          <a:rPr lang="en-US" sz="2000" i="1">
                            <a:latin typeface="Cambria Math" panose="02040503050406030204" pitchFamily="18" charset="0"/>
                          </a:rPr>
                          <m:t>𝛺</m:t>
                        </m:r>
                        <m:r>
                          <a:rPr lang="en-US" sz="2000" b="0" i="1" smtClean="0">
                            <a:latin typeface="Cambria Math" panose="02040503050406030204" pitchFamily="18" charset="0"/>
                          </a:rPr>
                          <m:t>(</m:t>
                        </m:r>
                        <m:r>
                          <a:rPr lang="el-GR" sz="2000" i="1">
                            <a:latin typeface="Cambria Math" panose="02040503050406030204" pitchFamily="18" charset="0"/>
                          </a:rPr>
                          <m:t>𝜋</m:t>
                        </m:r>
                        <m:r>
                          <a:rPr lang="en-US" sz="2000" b="0" i="1" smtClean="0">
                            <a:latin typeface="Cambria Math" panose="02040503050406030204" pitchFamily="18" charset="0"/>
                          </a:rPr>
                          <m:t>))</m:t>
                        </m:r>
                      </m:e>
                      <m:sub/>
                      <m:sup/>
                    </m:sSubSup>
                  </m:oMath>
                </a14:m>
                <a:endParaRPr lang="en-US" sz="2000" dirty="0">
                  <a:latin typeface="Arial" panose="020B0604020202020204" pitchFamily="34" charset="0"/>
                  <a:ea typeface="Cambria Math" panose="02040503050406030204" pitchFamily="18" charset="0"/>
                  <a:cs typeface="Arial" panose="020B0604020202020204" pitchFamily="34" charset="0"/>
                </a:endParaRPr>
              </a:p>
              <a:p>
                <a:pPr lvl="1"/>
                <a:r>
                  <a:rPr lang="en-US" sz="2000" dirty="0">
                    <a:latin typeface="Arial" panose="020B0604020202020204" pitchFamily="34" charset="0"/>
                    <a:ea typeface="Cambria Math" panose="02040503050406030204" pitchFamily="18" charset="0"/>
                    <a:cs typeface="Arial" panose="020B0604020202020204" pitchFamily="34" charset="0"/>
                  </a:rPr>
                  <a:t>Gradient form: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𝛻𝛺</m:t>
                        </m:r>
                      </m:e>
                      <m:sup>
                        <m:r>
                          <a:rPr lang="en-US" sz="2000" i="1">
                            <a:latin typeface="Cambria Math" panose="02040503050406030204" pitchFamily="18" charset="0"/>
                            <a:sym typeface="Wingdings 2" panose="05020102010507070707" pitchFamily="18" charset="2"/>
                          </a:rPr>
                          <m:t></m:t>
                        </m:r>
                      </m:sup>
                    </m:sSup>
                    <m:r>
                      <a:rPr lang="en-US" sz="2000" i="1">
                        <a:latin typeface="Cambria Math" panose="02040503050406030204" pitchFamily="18" charset="0"/>
                        <a:ea typeface="Cambria Math" panose="02040503050406030204" pitchFamily="18" charset="0"/>
                      </a:rPr>
                      <m:t>𝑉</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rPr>
                        </m:ctrlPr>
                      </m:dPr>
                      <m:e>
                        <m:sSub>
                          <m:sSubPr>
                            <m:ctrlPr>
                              <a:rPr lang="pt-BR"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𝑉</m:t>
                            </m:r>
                          </m:sub>
                        </m:sSub>
                      </m:e>
                    </m:d>
                    <m:box>
                      <m:boxPr>
                        <m:ctrlPr>
                          <a:rPr lang="en-US" sz="2000" i="1">
                            <a:latin typeface="Cambria Math" panose="02040503050406030204" pitchFamily="18" charset="0"/>
                          </a:rPr>
                        </m:ctrlPr>
                      </m:boxPr>
                      <m:e>
                        <m:r>
                          <a:rPr lang="en-US" sz="2000" i="1">
                            <a:latin typeface="Cambria Math" panose="02040503050406030204" pitchFamily="18" charset="0"/>
                          </a:rPr>
                          <m:t>=</m:t>
                        </m:r>
                      </m:e>
                    </m:box>
                    <m:limLow>
                      <m:limLowPr>
                        <m:ctrlPr>
                          <a:rPr lang="en-US" sz="2000" i="1">
                            <a:latin typeface="Cambria Math" panose="02040503050406030204" pitchFamily="18" charset="0"/>
                          </a:rPr>
                        </m:ctrlPr>
                      </m:limLowPr>
                      <m:e>
                        <m:r>
                          <a:rPr lang="en-US" sz="2000" b="0" i="1" smtClean="0">
                            <a:latin typeface="Cambria Math" panose="02040503050406030204" pitchFamily="18" charset="0"/>
                          </a:rPr>
                          <m:t>𝑎𝑟𝑔</m:t>
                        </m:r>
                        <m:r>
                          <m:rPr>
                            <m:sty m:val="p"/>
                          </m:rPr>
                          <a:rPr lang="en-US" sz="2000" i="1">
                            <a:latin typeface="Cambria Math" panose="02040503050406030204" pitchFamily="18" charset="0"/>
                          </a:rPr>
                          <m:t>max</m:t>
                        </m:r>
                      </m:e>
                      <m:lim>
                        <m:r>
                          <a:rPr lang="el-GR" sz="2000" i="1">
                            <a:latin typeface="Cambria Math" panose="02040503050406030204" pitchFamily="18" charset="0"/>
                          </a:rPr>
                          <m:t>𝜋</m:t>
                        </m:r>
                        <m:r>
                          <a:rPr lang="en-US" sz="2000" i="1">
                            <a:latin typeface="Cambria Math" panose="02040503050406030204" pitchFamily="18" charset="0"/>
                          </a:rPr>
                          <m:t>∈</m:t>
                        </m:r>
                        <m:r>
                          <m:rPr>
                            <m:sty m:val="p"/>
                          </m:rPr>
                          <a:rPr lang="en-US" sz="2000" i="1">
                            <a:latin typeface="Cambria Math" panose="02040503050406030204" pitchFamily="18" charset="0"/>
                          </a:rPr>
                          <m:t>Δ</m:t>
                        </m:r>
                        <m:r>
                          <a:rPr lang="en-US" sz="2000" i="1">
                            <a:latin typeface="Cambria Math" panose="02040503050406030204" pitchFamily="18" charset="0"/>
                          </a:rPr>
                          <m:t>𝐴</m:t>
                        </m:r>
                      </m:lim>
                    </m:limLow>
                    <m:sSubSup>
                      <m:sSubSupPr>
                        <m:ctrlPr>
                          <a:rPr lang="en-US" sz="2000" i="1">
                            <a:latin typeface="Cambria Math" panose="02040503050406030204" pitchFamily="18" charset="0"/>
                          </a:rPr>
                        </m:ctrlPr>
                      </m:sSubSupPr>
                      <m:e>
                        <m:r>
                          <a:rPr lang="en-US" sz="2000" i="1">
                            <a:latin typeface="Cambria Math" panose="02040503050406030204" pitchFamily="18" charset="0"/>
                          </a:rPr>
                          <m:t>(&lt;</m:t>
                        </m:r>
                        <m:r>
                          <a:rPr lang="el-GR" sz="2000" i="1">
                            <a:latin typeface="Cambria Math" panose="02040503050406030204" pitchFamily="18" charset="0"/>
                          </a:rPr>
                          <m:t>𝜋</m:t>
                        </m:r>
                        <m:r>
                          <a:rPr lang="en-US" sz="2000" i="1">
                            <a:latin typeface="Cambria Math" panose="02040503050406030204" pitchFamily="18" charset="0"/>
                          </a:rPr>
                          <m:t>,</m:t>
                        </m:r>
                        <m:sSub>
                          <m:sSubPr>
                            <m:ctrlPr>
                              <a:rPr lang="pt-BR"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𝑉</m:t>
                            </m:r>
                          </m:sub>
                        </m:sSub>
                        <m:r>
                          <a:rPr lang="en-US" sz="2000" i="1">
                            <a:latin typeface="Cambria Math" panose="02040503050406030204" pitchFamily="18" charset="0"/>
                          </a:rPr>
                          <m:t>&gt;−</m:t>
                        </m:r>
                        <m:r>
                          <a:rPr lang="en-US" sz="2000" i="1">
                            <a:latin typeface="Cambria Math" panose="02040503050406030204" pitchFamily="18" charset="0"/>
                          </a:rPr>
                          <m:t>𝛺</m:t>
                        </m:r>
                        <m:r>
                          <a:rPr lang="en-US" sz="2000" i="1">
                            <a:latin typeface="Cambria Math" panose="02040503050406030204" pitchFamily="18" charset="0"/>
                          </a:rPr>
                          <m:t>(</m:t>
                        </m:r>
                        <m:r>
                          <a:rPr lang="el-GR" sz="2000" i="1">
                            <a:latin typeface="Cambria Math" panose="02040503050406030204" pitchFamily="18" charset="0"/>
                          </a:rPr>
                          <m:t>𝜋</m:t>
                        </m:r>
                        <m:r>
                          <a:rPr lang="en-US" sz="2000" i="1">
                            <a:latin typeface="Cambria Math" panose="02040503050406030204" pitchFamily="18" charset="0"/>
                          </a:rPr>
                          <m:t>))</m:t>
                        </m:r>
                      </m:e>
                      <m:sub/>
                      <m:sup/>
                    </m:sSubSup>
                  </m:oMath>
                </a14:m>
                <a:endParaRPr lang="en-US" sz="2000" dirty="0">
                  <a:latin typeface="Arial" panose="020B0604020202020204" pitchFamily="34" charset="0"/>
                  <a:ea typeface="Cambria Math" panose="02040503050406030204" pitchFamily="18" charset="0"/>
                  <a:cs typeface="Arial" panose="020B0604020202020204" pitchFamily="34" charset="0"/>
                </a:endParaRPr>
              </a:p>
              <a:p>
                <a:pPr marL="1314450" lvl="3" indent="0">
                  <a:buNone/>
                </a:pPr>
                <a:r>
                  <a:rPr lang="pt-BR" sz="24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lvl="3"/>
                <a:endParaRPr lang="en-US" dirty="0"/>
              </a:p>
              <a:p>
                <a:pPr marL="0" indent="0">
                  <a:buNone/>
                </a:pPr>
                <a:endParaRPr lang="en-US" sz="2800" dirty="0"/>
              </a:p>
              <a:p>
                <a:pPr lvl="2">
                  <a:buFont typeface="Arial" panose="020B0604020202020204" pitchFamily="34" charset="0"/>
                  <a:buChar char="•"/>
                </a:pPr>
                <a:endParaRPr lang="en-US" sz="2400" dirty="0"/>
              </a:p>
            </p:txBody>
          </p:sp>
        </mc:Choice>
        <mc:Fallback xmlns="">
          <p:sp>
            <p:nvSpPr>
              <p:cNvPr id="44" name="Content Placeholder 1">
                <a:extLst>
                  <a:ext uri="{FF2B5EF4-FFF2-40B4-BE49-F238E27FC236}">
                    <a16:creationId xmlns:a16="http://schemas.microsoft.com/office/drawing/2014/main" id="{9CBF6B0D-D872-4994-B5C9-4DDB8891C5AF}"/>
                  </a:ext>
                </a:extLst>
              </p:cNvPr>
              <p:cNvSpPr txBox="1">
                <a:spLocks noRot="1" noChangeAspect="1" noMove="1" noResize="1" noEditPoints="1" noAdjustHandles="1" noChangeArrowheads="1" noChangeShapeType="1" noTextEdit="1"/>
              </p:cNvSpPr>
              <p:nvPr/>
            </p:nvSpPr>
            <p:spPr>
              <a:xfrm>
                <a:off x="447529" y="5000255"/>
                <a:ext cx="8737600" cy="2385124"/>
              </a:xfrm>
              <a:prstGeom prst="rect">
                <a:avLst/>
              </a:prstGeom>
              <a:blipFill>
                <a:blip r:embed="rId7"/>
                <a:stretch>
                  <a:fillRect l="-907" t="-1786"/>
                </a:stretch>
              </a:blipFill>
            </p:spPr>
            <p:txBody>
              <a:bodyPr/>
              <a:lstStyle/>
              <a:p>
                <a:r>
                  <a:rPr lang="zh-TW" altLang="en-US">
                    <a:noFill/>
                  </a:rPr>
                  <a:t> </a:t>
                </a:r>
              </a:p>
            </p:txBody>
          </p:sp>
        </mc:Fallback>
      </mc:AlternateContent>
      <p:sp>
        <p:nvSpPr>
          <p:cNvPr id="45" name="Rounded Rectangular Callout 15">
            <a:extLst>
              <a:ext uri="{FF2B5EF4-FFF2-40B4-BE49-F238E27FC236}">
                <a16:creationId xmlns:a16="http://schemas.microsoft.com/office/drawing/2014/main" id="{8CB8D827-22F5-4433-BF73-612AB3D09818}"/>
              </a:ext>
            </a:extLst>
          </p:cNvPr>
          <p:cNvSpPr/>
          <p:nvPr/>
        </p:nvSpPr>
        <p:spPr>
          <a:xfrm>
            <a:off x="504902" y="5000255"/>
            <a:ext cx="7230176" cy="1680441"/>
          </a:xfrm>
          <a:prstGeom prst="wedgeRoundRectCallout">
            <a:avLst>
              <a:gd name="adj1" fmla="val 39511"/>
              <a:gd name="adj2" fmla="val -49331"/>
              <a:gd name="adj3" fmla="val 16667"/>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17">
            <a:extLst>
              <a:ext uri="{FF2B5EF4-FFF2-40B4-BE49-F238E27FC236}">
                <a16:creationId xmlns:a16="http://schemas.microsoft.com/office/drawing/2014/main" id="{AEE8F143-F7D2-4FF3-A376-6C5BE13E2CDF}"/>
              </a:ext>
            </a:extLst>
          </p:cNvPr>
          <p:cNvCxnSpPr>
            <a:cxnSpLocks/>
          </p:cNvCxnSpPr>
          <p:nvPr/>
        </p:nvCxnSpPr>
        <p:spPr>
          <a:xfrm>
            <a:off x="6420529" y="5912713"/>
            <a:ext cx="587261"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48" name="Right Arrow 2">
            <a:extLst>
              <a:ext uri="{FF2B5EF4-FFF2-40B4-BE49-F238E27FC236}">
                <a16:creationId xmlns:a16="http://schemas.microsoft.com/office/drawing/2014/main" id="{B36338CB-94BF-46E3-AD4B-F1E3AC752C86}"/>
              </a:ext>
            </a:extLst>
          </p:cNvPr>
          <p:cNvSpPr/>
          <p:nvPr/>
        </p:nvSpPr>
        <p:spPr>
          <a:xfrm>
            <a:off x="7076684" y="5762524"/>
            <a:ext cx="871006" cy="250165"/>
          </a:xfrm>
          <a:prstGeom prst="rightArrow">
            <a:avLst>
              <a:gd name="adj1" fmla="val 39230"/>
              <a:gd name="adj2" fmla="val 5013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2" name="直線單箭頭接點 11">
            <a:extLst>
              <a:ext uri="{FF2B5EF4-FFF2-40B4-BE49-F238E27FC236}">
                <a16:creationId xmlns:a16="http://schemas.microsoft.com/office/drawing/2014/main" id="{A2864635-6317-4A96-8242-62C8023F5B16}"/>
              </a:ext>
            </a:extLst>
          </p:cNvPr>
          <p:cNvCxnSpPr>
            <a:cxnSpLocks/>
          </p:cNvCxnSpPr>
          <p:nvPr/>
        </p:nvCxnSpPr>
        <p:spPr>
          <a:xfrm flipV="1">
            <a:off x="7170260" y="3675897"/>
            <a:ext cx="0" cy="1324358"/>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1FE72BAA-8366-460C-9E78-3C80C125DEAA}"/>
              </a:ext>
            </a:extLst>
          </p:cNvPr>
          <p:cNvGrpSpPr/>
          <p:nvPr/>
        </p:nvGrpSpPr>
        <p:grpSpPr>
          <a:xfrm>
            <a:off x="7947690" y="5000255"/>
            <a:ext cx="4269550" cy="1385558"/>
            <a:chOff x="7947690" y="5000255"/>
            <a:chExt cx="4269550" cy="1385558"/>
          </a:xfrm>
        </p:grpSpPr>
        <p:grpSp>
          <p:nvGrpSpPr>
            <p:cNvPr id="36" name="群組 35">
              <a:extLst>
                <a:ext uri="{FF2B5EF4-FFF2-40B4-BE49-F238E27FC236}">
                  <a16:creationId xmlns:a16="http://schemas.microsoft.com/office/drawing/2014/main" id="{29E20A16-3158-4714-893B-0EC9F8217902}"/>
                </a:ext>
              </a:extLst>
            </p:cNvPr>
            <p:cNvGrpSpPr/>
            <p:nvPr/>
          </p:nvGrpSpPr>
          <p:grpSpPr>
            <a:xfrm>
              <a:off x="7947690" y="5123929"/>
              <a:ext cx="4269550" cy="1261884"/>
              <a:chOff x="7959320" y="5234795"/>
              <a:chExt cx="4269550" cy="1261884"/>
            </a:xfrm>
          </p:grpSpPr>
          <p:sp>
            <p:nvSpPr>
              <p:cNvPr id="47" name="TextBox 18">
                <a:extLst>
                  <a:ext uri="{FF2B5EF4-FFF2-40B4-BE49-F238E27FC236}">
                    <a16:creationId xmlns:a16="http://schemas.microsoft.com/office/drawing/2014/main" id="{52969A26-C7A2-4314-8783-479DB3FF26A7}"/>
                  </a:ext>
                </a:extLst>
              </p:cNvPr>
              <p:cNvSpPr txBox="1"/>
              <p:nvPr/>
            </p:nvSpPr>
            <p:spPr>
              <a:xfrm>
                <a:off x="7959320" y="5234795"/>
                <a:ext cx="4269550" cy="1261884"/>
              </a:xfrm>
              <a:prstGeom prst="rect">
                <a:avLst/>
              </a:prstGeom>
              <a:noFill/>
            </p:spPr>
            <p:txBody>
              <a:bodyPr wrap="square" rtlCol="0">
                <a:spAutoFit/>
              </a:bodyPr>
              <a:lstStyle/>
              <a:p>
                <a:pPr>
                  <a:buFont typeface="Wingdings" panose="05000000000000000000" pitchFamily="2" charset="2"/>
                  <a:buChar char="Ø"/>
                </a:pPr>
                <a:r>
                  <a:rPr lang="en-US" altLang="zh-TW" sz="1600" dirty="0">
                    <a:latin typeface="Arial" panose="020B0604020202020204" pitchFamily="34" charset="0"/>
                    <a:cs typeface="Arial" panose="020B0604020202020204" pitchFamily="34" charset="0"/>
                  </a:rPr>
                  <a:t>Soft </a:t>
                </a:r>
                <a:r>
                  <a:rPr lang="en-US" altLang="zh-TW" sz="1600" dirty="0" err="1">
                    <a:latin typeface="Arial" panose="020B0604020202020204" pitchFamily="34" charset="0"/>
                    <a:cs typeface="Arial" panose="020B0604020202020204" pitchFamily="34" charset="0"/>
                  </a:rPr>
                  <a:t>distributionally</a:t>
                </a:r>
                <a:r>
                  <a:rPr lang="en-US" altLang="zh-TW" sz="1600" dirty="0">
                    <a:latin typeface="Arial" panose="020B0604020202020204" pitchFamily="34" charset="0"/>
                    <a:cs typeface="Arial" panose="020B0604020202020204" pitchFamily="34" charset="0"/>
                  </a:rPr>
                  <a:t> robust modified policy</a:t>
                </a:r>
              </a:p>
              <a:p>
                <a:pPr>
                  <a:buFont typeface="Wingdings" panose="05000000000000000000" pitchFamily="2" charset="2"/>
                  <a:buChar char="Ø"/>
                </a:pPr>
                <a:endParaRPr lang="en-US" altLang="zh-TW" sz="16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altLang="zh-TW" sz="8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altLang="zh-TW" sz="1600" dirty="0" err="1">
                    <a:latin typeface="Arial" panose="020B0604020202020204" pitchFamily="34" charset="0"/>
                    <a:cs typeface="Arial" panose="020B0604020202020204" pitchFamily="34" charset="0"/>
                  </a:rPr>
                  <a:t>Distributionally</a:t>
                </a:r>
                <a:r>
                  <a:rPr lang="en-US" altLang="zh-TW" sz="1600" dirty="0">
                    <a:latin typeface="Arial" panose="020B0604020202020204" pitchFamily="34" charset="0"/>
                    <a:cs typeface="Arial" panose="020B0604020202020204" pitchFamily="34" charset="0"/>
                  </a:rPr>
                  <a:t> robust soft actor-critic</a:t>
                </a:r>
              </a:p>
              <a:p>
                <a:endParaRPr lang="en-US" sz="2000" dirty="0">
                  <a:solidFill>
                    <a:srgbClr val="0070C0"/>
                  </a:solidFill>
                  <a:latin typeface="Times New Roman" panose="02020603050405020304" pitchFamily="18" charset="0"/>
                  <a:cs typeface="Times New Roman" panose="02020603050405020304" pitchFamily="18" charset="0"/>
                </a:endParaRPr>
              </a:p>
            </p:txBody>
          </p:sp>
          <p:pic>
            <p:nvPicPr>
              <p:cNvPr id="57" name="Picture 17">
                <a:extLst>
                  <a:ext uri="{FF2B5EF4-FFF2-40B4-BE49-F238E27FC236}">
                    <a16:creationId xmlns:a16="http://schemas.microsoft.com/office/drawing/2014/main" id="{E29BD9FB-73B2-49AD-9519-5D31264C1963}"/>
                  </a:ext>
                </a:extLst>
              </p:cNvPr>
              <p:cNvPicPr>
                <a:picLocks noChangeAspect="1"/>
              </p:cNvPicPr>
              <p:nvPr/>
            </p:nvPicPr>
            <p:blipFill>
              <a:blip r:embed="rId8"/>
              <a:stretch>
                <a:fillRect/>
              </a:stretch>
            </p:blipFill>
            <p:spPr>
              <a:xfrm>
                <a:off x="8561053" y="5556965"/>
                <a:ext cx="2807494" cy="305011"/>
              </a:xfrm>
              <a:prstGeom prst="rect">
                <a:avLst/>
              </a:prstGeom>
            </p:spPr>
          </p:pic>
          <p:grpSp>
            <p:nvGrpSpPr>
              <p:cNvPr id="35" name="群組 34">
                <a:extLst>
                  <a:ext uri="{FF2B5EF4-FFF2-40B4-BE49-F238E27FC236}">
                    <a16:creationId xmlns:a16="http://schemas.microsoft.com/office/drawing/2014/main" id="{DC632EE6-0D6C-4DF7-8A71-8F6E616347BC}"/>
                  </a:ext>
                </a:extLst>
              </p:cNvPr>
              <p:cNvGrpSpPr/>
              <p:nvPr/>
            </p:nvGrpSpPr>
            <p:grpSpPr>
              <a:xfrm>
                <a:off x="8235050" y="6102500"/>
                <a:ext cx="3963129" cy="338554"/>
                <a:chOff x="8297964" y="6194355"/>
                <a:chExt cx="3963129" cy="338554"/>
              </a:xfrm>
            </p:grpSpPr>
            <mc:AlternateContent xmlns:mc="http://schemas.openxmlformats.org/markup-compatibility/2006" xmlns:a14="http://schemas.microsoft.com/office/drawing/2010/main">
              <mc:Choice Requires="a14">
                <p:sp>
                  <p:nvSpPr>
                    <p:cNvPr id="59" name="Rectangle 17">
                      <a:extLst>
                        <a:ext uri="{FF2B5EF4-FFF2-40B4-BE49-F238E27FC236}">
                          <a16:creationId xmlns:a16="http://schemas.microsoft.com/office/drawing/2014/main" id="{ACD220EA-B644-4A6B-BE73-53D4B859D6C3}"/>
                        </a:ext>
                      </a:extLst>
                    </p:cNvPr>
                    <p:cNvSpPr/>
                    <p:nvPr/>
                  </p:nvSpPr>
                  <p:spPr>
                    <a:xfrm>
                      <a:off x="9273352" y="6194355"/>
                      <a:ext cx="2987741"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𝜆</m:t>
                            </m:r>
                            <m:r>
                              <a:rPr lang="en-US" sz="1600" b="0" i="1" smtClean="0">
                                <a:latin typeface="Cambria Math" panose="02040503050406030204" pitchFamily="18" charset="0"/>
                                <a:ea typeface="Cambria Math" panose="02040503050406030204" pitchFamily="18" charset="0"/>
                              </a:rPr>
                              <m:t>× (                                            )</m:t>
                            </m:r>
                          </m:oMath>
                        </m:oMathPara>
                      </a14:m>
                      <a:endParaRPr lang="en-US" sz="1600" dirty="0"/>
                    </a:p>
                  </p:txBody>
                </p:sp>
              </mc:Choice>
              <mc:Fallback xmlns="">
                <p:sp>
                  <p:nvSpPr>
                    <p:cNvPr id="59" name="Rectangle 17">
                      <a:extLst>
                        <a:ext uri="{FF2B5EF4-FFF2-40B4-BE49-F238E27FC236}">
                          <a16:creationId xmlns:a16="http://schemas.microsoft.com/office/drawing/2014/main" id="{ACD220EA-B644-4A6B-BE73-53D4B859D6C3}"/>
                        </a:ext>
                      </a:extLst>
                    </p:cNvPr>
                    <p:cNvSpPr>
                      <a:spLocks noRot="1" noChangeAspect="1" noMove="1" noResize="1" noEditPoints="1" noAdjustHandles="1" noChangeArrowheads="1" noChangeShapeType="1" noTextEdit="1"/>
                    </p:cNvSpPr>
                    <p:nvPr/>
                  </p:nvSpPr>
                  <p:spPr>
                    <a:xfrm>
                      <a:off x="9273352" y="6194355"/>
                      <a:ext cx="2987741" cy="338554"/>
                    </a:xfrm>
                    <a:prstGeom prst="rect">
                      <a:avLst/>
                    </a:prstGeom>
                    <a:blipFill>
                      <a:blip r:embed="rId9"/>
                      <a:stretch>
                        <a:fillRect b="-10909"/>
                      </a:stretch>
                    </a:blipFill>
                  </p:spPr>
                  <p:txBody>
                    <a:bodyPr/>
                    <a:lstStyle/>
                    <a:p>
                      <a:r>
                        <a:rPr lang="zh-TW" altLang="en-US">
                          <a:noFill/>
                        </a:rPr>
                        <a:t> </a:t>
                      </a:r>
                    </a:p>
                  </p:txBody>
                </p:sp>
              </mc:Fallback>
            </mc:AlternateContent>
            <p:pic>
              <p:nvPicPr>
                <p:cNvPr id="64" name="Picture 15">
                  <a:extLst>
                    <a:ext uri="{FF2B5EF4-FFF2-40B4-BE49-F238E27FC236}">
                      <a16:creationId xmlns:a16="http://schemas.microsoft.com/office/drawing/2014/main" id="{0A9AF68B-8B7D-4938-9E49-3CFD48BE25F6}"/>
                    </a:ext>
                  </a:extLst>
                </p:cNvPr>
                <p:cNvPicPr>
                  <a:picLocks noChangeAspect="1"/>
                </p:cNvPicPr>
                <p:nvPr/>
              </p:nvPicPr>
              <p:blipFill rotWithShape="1">
                <a:blip r:embed="rId10"/>
                <a:srcRect r="1909" b="13622"/>
                <a:stretch/>
              </p:blipFill>
              <p:spPr>
                <a:xfrm>
                  <a:off x="10105869" y="6255886"/>
                  <a:ext cx="1921641" cy="216383"/>
                </a:xfrm>
                <a:prstGeom prst="rect">
                  <a:avLst/>
                </a:prstGeom>
              </p:spPr>
            </p:pic>
            <p:pic>
              <p:nvPicPr>
                <p:cNvPr id="65" name="Picture 11">
                  <a:extLst>
                    <a:ext uri="{FF2B5EF4-FFF2-40B4-BE49-F238E27FC236}">
                      <a16:creationId xmlns:a16="http://schemas.microsoft.com/office/drawing/2014/main" id="{658F18A3-3BA9-42A6-970D-D5B68B64F48A}"/>
                    </a:ext>
                  </a:extLst>
                </p:cNvPr>
                <p:cNvPicPr>
                  <a:picLocks noChangeAspect="1"/>
                </p:cNvPicPr>
                <p:nvPr/>
              </p:nvPicPr>
              <p:blipFill rotWithShape="1">
                <a:blip r:embed="rId11"/>
                <a:srcRect l="74236" t="4382" r="6020" b="51598"/>
                <a:stretch/>
              </p:blipFill>
              <p:spPr>
                <a:xfrm>
                  <a:off x="8297964" y="6241130"/>
                  <a:ext cx="1095006" cy="250008"/>
                </a:xfrm>
                <a:prstGeom prst="rect">
                  <a:avLst/>
                </a:prstGeom>
              </p:spPr>
            </p:pic>
          </p:grpSp>
        </p:grpSp>
        <p:sp>
          <p:nvSpPr>
            <p:cNvPr id="67" name="Rounded Rectangular Callout 15">
              <a:extLst>
                <a:ext uri="{FF2B5EF4-FFF2-40B4-BE49-F238E27FC236}">
                  <a16:creationId xmlns:a16="http://schemas.microsoft.com/office/drawing/2014/main" id="{EFEFB9F5-CE53-4B52-9AEF-1423078EEDF3}"/>
                </a:ext>
              </a:extLst>
            </p:cNvPr>
            <p:cNvSpPr/>
            <p:nvPr/>
          </p:nvSpPr>
          <p:spPr>
            <a:xfrm>
              <a:off x="7985183" y="5000255"/>
              <a:ext cx="4133735" cy="1384376"/>
            </a:xfrm>
            <a:prstGeom prst="wedgeRoundRectCallout">
              <a:avLst>
                <a:gd name="adj1" fmla="val 39511"/>
                <a:gd name="adj2" fmla="val -49331"/>
                <a:gd name="adj3" fmla="val 16667"/>
              </a:avLst>
            </a:prstGeom>
            <a:noFill/>
            <a:ln w="38100">
              <a:solidFill>
                <a:srgbClr val="2BA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Box 18">
            <a:extLst>
              <a:ext uri="{FF2B5EF4-FFF2-40B4-BE49-F238E27FC236}">
                <a16:creationId xmlns:a16="http://schemas.microsoft.com/office/drawing/2014/main" id="{965C9EA8-9297-45F7-97B7-8AFB5C2B91FF}"/>
              </a:ext>
            </a:extLst>
          </p:cNvPr>
          <p:cNvSpPr txBox="1"/>
          <p:nvPr/>
        </p:nvSpPr>
        <p:spPr>
          <a:xfrm>
            <a:off x="5298529" y="5889612"/>
            <a:ext cx="2485710" cy="646331"/>
          </a:xfrm>
          <a:prstGeom prst="rect">
            <a:avLst/>
          </a:prstGeom>
          <a:noFill/>
        </p:spPr>
        <p:txBody>
          <a:bodyPr wrap="square" rtlCol="0">
            <a:spAutoFit/>
          </a:bodyPr>
          <a:lstStyle/>
          <a:p>
            <a:r>
              <a:rPr lang="en-US" sz="1600" dirty="0">
                <a:solidFill>
                  <a:srgbClr val="0070C0"/>
                </a:solidFill>
                <a:latin typeface="Arial" panose="020B0604020202020204" pitchFamily="34" charset="0"/>
                <a:cs typeface="Arial" panose="020B0604020202020204" pitchFamily="34" charset="0"/>
              </a:rPr>
              <a:t>Strongly</a:t>
            </a:r>
            <a:r>
              <a:rPr lang="zh-TW" altLang="en-US" sz="1600" dirty="0">
                <a:solidFill>
                  <a:srgbClr val="0070C0"/>
                </a:solidFill>
                <a:latin typeface="Arial" panose="020B0604020202020204" pitchFamily="34" charset="0"/>
                <a:cs typeface="Arial" panose="020B0604020202020204" pitchFamily="34" charset="0"/>
              </a:rPr>
              <a:t> </a:t>
            </a:r>
            <a:r>
              <a:rPr lang="en-US" sz="1600" dirty="0">
                <a:solidFill>
                  <a:srgbClr val="0070C0"/>
                </a:solidFill>
                <a:latin typeface="Arial" panose="020B0604020202020204" pitchFamily="34" charset="0"/>
                <a:cs typeface="Arial" panose="020B0604020202020204" pitchFamily="34" charset="0"/>
              </a:rPr>
              <a:t>convex function</a:t>
            </a:r>
          </a:p>
          <a:p>
            <a:endParaRPr lang="en-US"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5276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8368D-526C-4266-AF3C-E4B5702F3512}"/>
              </a:ext>
            </a:extLst>
          </p:cNvPr>
          <p:cNvSpPr>
            <a:spLocks noGrp="1"/>
          </p:cNvSpPr>
          <p:nvPr>
            <p:ph type="sldNum" sz="quarter" idx="12"/>
          </p:nvPr>
        </p:nvSpPr>
        <p:spPr/>
        <p:txBody>
          <a:bodyPr/>
          <a:lstStyle/>
          <a:p>
            <a:fld id="{4760F0FC-AD0F-4770-B8B3-8B319AEAE5E5}" type="slidenum">
              <a:rPr lang="zh-CN" altLang="en-US" smtClean="0"/>
              <a:pPr/>
              <a:t>83</a:t>
            </a:fld>
            <a:endParaRPr lang="zh-CN" altLang="en-US"/>
          </a:p>
        </p:txBody>
      </p:sp>
      <p:sp>
        <p:nvSpPr>
          <p:cNvPr id="3" name="文本框 3">
            <a:extLst>
              <a:ext uri="{FF2B5EF4-FFF2-40B4-BE49-F238E27FC236}">
                <a16:creationId xmlns:a16="http://schemas.microsoft.com/office/drawing/2014/main" id="{24521B81-FBBD-4EE8-8397-FB2D93F87DF9}"/>
              </a:ext>
            </a:extLst>
          </p:cNvPr>
          <p:cNvSpPr txBox="1"/>
          <p:nvPr/>
        </p:nvSpPr>
        <p:spPr>
          <a:xfrm>
            <a:off x="211873" y="144966"/>
            <a:ext cx="9115166" cy="1569660"/>
          </a:xfrm>
          <a:prstGeom prst="rect">
            <a:avLst/>
          </a:prstGeom>
          <a:noFill/>
        </p:spPr>
        <p:txBody>
          <a:bodyPr wrap="square" lIns="91440" tIns="45720" rIns="91440" bIns="45720" rtlCol="0" anchor="t">
            <a:spAutoFit/>
          </a:bodyPr>
          <a:lstStyle/>
          <a:p>
            <a:r>
              <a:rPr lang="en-US" sz="3200" b="1" dirty="0">
                <a:solidFill>
                  <a:schemeClr val="bg1"/>
                </a:solidFill>
                <a:latin typeface="Times New Roman"/>
                <a:ea typeface="+mn-lt"/>
                <a:cs typeface="Times New Roman"/>
              </a:rPr>
              <a:t>Extension to Entropy-Regularized Policy Maximum Entropy</a:t>
            </a:r>
            <a:endParaRPr lang="en-US" sz="3200" dirty="0">
              <a:solidFill>
                <a:schemeClr val="bg1"/>
              </a:solidFill>
              <a:ea typeface="+mn-lt"/>
              <a:cs typeface="+mn-lt"/>
            </a:endParaRPr>
          </a:p>
          <a:p>
            <a:endParaRPr lang="en-US" sz="3200" b="1" dirty="0">
              <a:solidFill>
                <a:schemeClr val="bg1"/>
              </a:solidFill>
              <a:latin typeface="Times New Roman"/>
              <a:ea typeface="+mn-lt"/>
              <a:cs typeface="Times New Roman"/>
            </a:endParaRPr>
          </a:p>
        </p:txBody>
      </p:sp>
      <p:sp>
        <p:nvSpPr>
          <p:cNvPr id="11" name="Content Placeholder 2"/>
          <p:cNvSpPr txBox="1">
            <a:spLocks/>
          </p:cNvSpPr>
          <p:nvPr/>
        </p:nvSpPr>
        <p:spPr>
          <a:xfrm>
            <a:off x="211873" y="978309"/>
            <a:ext cx="11379200" cy="5734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altLang="zh-TW" sz="2400" dirty="0">
                <a:latin typeface="Arial" panose="020B0604020202020204" pitchFamily="34" charset="0"/>
                <a:cs typeface="Arial" panose="020B0604020202020204" pitchFamily="34" charset="0"/>
              </a:rPr>
              <a:t>Soft </a:t>
            </a:r>
            <a:r>
              <a:rPr lang="en-US" altLang="zh-TW" sz="2400" dirty="0" err="1">
                <a:latin typeface="Arial" panose="020B0604020202020204" pitchFamily="34" charset="0"/>
                <a:cs typeface="Arial" panose="020B0604020202020204" pitchFamily="34" charset="0"/>
              </a:rPr>
              <a:t>distributionally</a:t>
            </a:r>
            <a:r>
              <a:rPr lang="en-US" altLang="zh-TW" sz="2400" dirty="0">
                <a:latin typeface="Arial" panose="020B0604020202020204" pitchFamily="34" charset="0"/>
                <a:cs typeface="Arial" panose="020B0604020202020204" pitchFamily="34" charset="0"/>
              </a:rPr>
              <a:t> robust modified policy</a:t>
            </a:r>
          </a:p>
          <a:p>
            <a:pPr lvl="1"/>
            <a:r>
              <a:rPr lang="en-US" altLang="zh-TW" dirty="0">
                <a:latin typeface="Arial" panose="020B0604020202020204" pitchFamily="34" charset="0"/>
                <a:cs typeface="Arial" panose="020B0604020202020204" pitchFamily="34" charset="0"/>
              </a:rPr>
              <a:t>Policy improvement: </a:t>
            </a:r>
          </a:p>
          <a:p>
            <a:pPr lvl="1"/>
            <a:r>
              <a:rPr lang="en-US" altLang="zh-TW" dirty="0">
                <a:latin typeface="Arial" panose="020B0604020202020204" pitchFamily="34" charset="0"/>
                <a:cs typeface="Arial" panose="020B0604020202020204" pitchFamily="34" charset="0"/>
              </a:rPr>
              <a:t>Policy evaluation:</a:t>
            </a: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Soft adversarial Bellman operator</a:t>
            </a:r>
          </a:p>
          <a:p>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lvl="1"/>
            <a:r>
              <a:rPr lang="en-US" altLang="zh-TW" dirty="0">
                <a:latin typeface="Arial" panose="020B0604020202020204" pitchFamily="34" charset="0"/>
                <a:cs typeface="Arial" panose="020B0604020202020204" pitchFamily="34" charset="0"/>
              </a:rPr>
              <a:t>Here, we take </a:t>
            </a:r>
            <a:r>
              <a:rPr lang="en-US" altLang="zh-TW" dirty="0">
                <a:solidFill>
                  <a:srgbClr val="FF0000"/>
                </a:solidFill>
                <a:latin typeface="Arial" panose="020B0604020202020204" pitchFamily="34" charset="0"/>
                <a:cs typeface="Arial" panose="020B0604020202020204" pitchFamily="34" charset="0"/>
              </a:rPr>
              <a:t>entropy form </a:t>
            </a:r>
            <a:r>
              <a:rPr lang="en-US" altLang="zh-TW" dirty="0">
                <a:latin typeface="Arial" panose="020B0604020202020204" pitchFamily="34" charset="0"/>
                <a:cs typeface="Arial" panose="020B0604020202020204" pitchFamily="34" charset="0"/>
              </a:rPr>
              <a:t>into consideration to obtain </a:t>
            </a:r>
            <a:r>
              <a:rPr lang="en-US" dirty="0">
                <a:solidFill>
                  <a:srgbClr val="FF0000"/>
                </a:solidFill>
                <a:latin typeface="Arial" panose="020B0604020202020204" pitchFamily="34" charset="0"/>
                <a:cs typeface="Arial" panose="020B0604020202020204" pitchFamily="34" charset="0"/>
              </a:rPr>
              <a:t>robustness guarantees on exploration process</a:t>
            </a:r>
            <a:r>
              <a:rPr lang="en-US" dirty="0">
                <a:latin typeface="Arial" panose="020B0604020202020204" pitchFamily="34" charset="0"/>
                <a:cs typeface="Arial" panose="020B0604020202020204" pitchFamily="34" charset="0"/>
              </a:rPr>
              <a:t>.</a:t>
            </a: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Adversarial entropy-regularized policy</a:t>
            </a:r>
          </a:p>
          <a:p>
            <a:pPr marL="457200" lvl="1" indent="0">
              <a:buNone/>
            </a:pPr>
            <a:endParaRPr lang="en-US" altLang="zh-TW" dirty="0">
              <a:latin typeface="Arial" panose="020B0604020202020204" pitchFamily="34" charset="0"/>
              <a:cs typeface="Arial" panose="020B0604020202020204" pitchFamily="34" charset="0"/>
            </a:endParaRPr>
          </a:p>
          <a:p>
            <a:pPr marL="457200" lvl="1" indent="0">
              <a:buNone/>
            </a:pPr>
            <a:endParaRPr lang="en-US" altLang="zh-TW" sz="800" dirty="0">
              <a:latin typeface="Arial" panose="020B0604020202020204" pitchFamily="34" charset="0"/>
              <a:cs typeface="Arial" panose="020B0604020202020204" pitchFamily="34" charset="0"/>
            </a:endParaRPr>
          </a:p>
          <a:p>
            <a:pPr lvl="1"/>
            <a:r>
              <a:rPr lang="en-US" altLang="zh-TW" dirty="0">
                <a:latin typeface="Arial" panose="020B0604020202020204" pitchFamily="34" charset="0"/>
                <a:cs typeface="Arial" panose="020B0604020202020204" pitchFamily="34" charset="0"/>
              </a:rPr>
              <a:t>Recall the adversarial policy</a:t>
            </a:r>
            <a:endParaRPr lang="en-US"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grpSp>
        <p:nvGrpSpPr>
          <p:cNvPr id="10" name="群組 9">
            <a:extLst>
              <a:ext uri="{FF2B5EF4-FFF2-40B4-BE49-F238E27FC236}">
                <a16:creationId xmlns:a16="http://schemas.microsoft.com/office/drawing/2014/main" id="{EB8D71CF-07F6-4ED9-9950-6AE5FB2137CF}"/>
              </a:ext>
            </a:extLst>
          </p:cNvPr>
          <p:cNvGrpSpPr/>
          <p:nvPr/>
        </p:nvGrpSpPr>
        <p:grpSpPr>
          <a:xfrm>
            <a:off x="3867917" y="1321533"/>
            <a:ext cx="2717235" cy="901074"/>
            <a:chOff x="3919188" y="5652021"/>
            <a:chExt cx="2717235" cy="851281"/>
          </a:xfrm>
        </p:grpSpPr>
        <p:pic>
          <p:nvPicPr>
            <p:cNvPr id="22" name="Picture 21"/>
            <p:cNvPicPr>
              <a:picLocks noChangeAspect="1"/>
            </p:cNvPicPr>
            <p:nvPr/>
          </p:nvPicPr>
          <p:blipFill rotWithShape="1">
            <a:blip r:embed="rId3"/>
            <a:srcRect l="7970" t="10633" r="26341" b="50309"/>
            <a:stretch/>
          </p:blipFill>
          <p:spPr>
            <a:xfrm>
              <a:off x="3933928" y="5652021"/>
              <a:ext cx="1927122" cy="412955"/>
            </a:xfrm>
            <a:prstGeom prst="rect">
              <a:avLst/>
            </a:prstGeom>
          </p:spPr>
        </p:pic>
        <p:pic>
          <p:nvPicPr>
            <p:cNvPr id="23" name="Picture 22"/>
            <p:cNvPicPr>
              <a:picLocks noChangeAspect="1"/>
            </p:cNvPicPr>
            <p:nvPr/>
          </p:nvPicPr>
          <p:blipFill rotWithShape="1">
            <a:blip r:embed="rId3"/>
            <a:srcRect l="7378" t="50591" b="7560"/>
            <a:stretch/>
          </p:blipFill>
          <p:spPr>
            <a:xfrm>
              <a:off x="3919188" y="6060850"/>
              <a:ext cx="2717235" cy="442452"/>
            </a:xfrm>
            <a:prstGeom prst="rect">
              <a:avLst/>
            </a:prstGeom>
          </p:spPr>
        </p:pic>
      </p:grpSp>
      <p:cxnSp>
        <p:nvCxnSpPr>
          <p:cNvPr id="6" name="直線接點 5">
            <a:extLst>
              <a:ext uri="{FF2B5EF4-FFF2-40B4-BE49-F238E27FC236}">
                <a16:creationId xmlns:a16="http://schemas.microsoft.com/office/drawing/2014/main" id="{FC72FA41-3949-4409-9393-03E5550C8DE9}"/>
              </a:ext>
            </a:extLst>
          </p:cNvPr>
          <p:cNvCxnSpPr>
            <a:cxnSpLocks/>
          </p:cNvCxnSpPr>
          <p:nvPr/>
        </p:nvCxnSpPr>
        <p:spPr>
          <a:xfrm>
            <a:off x="7144893" y="3029729"/>
            <a:ext cx="118965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3" name="群組 12">
            <a:extLst>
              <a:ext uri="{FF2B5EF4-FFF2-40B4-BE49-F238E27FC236}">
                <a16:creationId xmlns:a16="http://schemas.microsoft.com/office/drawing/2014/main" id="{186CFC8F-0289-4C0C-9F31-7BAE3FFF4B56}"/>
              </a:ext>
            </a:extLst>
          </p:cNvPr>
          <p:cNvGrpSpPr/>
          <p:nvPr/>
        </p:nvGrpSpPr>
        <p:grpSpPr>
          <a:xfrm>
            <a:off x="807139" y="2565404"/>
            <a:ext cx="10532804" cy="4198494"/>
            <a:chOff x="858410" y="1305052"/>
            <a:chExt cx="10532804" cy="4198494"/>
          </a:xfrm>
        </p:grpSpPr>
        <p:grpSp>
          <p:nvGrpSpPr>
            <p:cNvPr id="4" name="群組 3">
              <a:extLst>
                <a:ext uri="{FF2B5EF4-FFF2-40B4-BE49-F238E27FC236}">
                  <a16:creationId xmlns:a16="http://schemas.microsoft.com/office/drawing/2014/main" id="{409A8AEF-9294-467C-9E15-34596FE94645}"/>
                </a:ext>
              </a:extLst>
            </p:cNvPr>
            <p:cNvGrpSpPr/>
            <p:nvPr/>
          </p:nvGrpSpPr>
          <p:grpSpPr>
            <a:xfrm>
              <a:off x="858410" y="1305052"/>
              <a:ext cx="10086126" cy="946989"/>
              <a:chOff x="2077535" y="2922570"/>
              <a:chExt cx="10086126" cy="946989"/>
            </a:xfrm>
          </p:grpSpPr>
          <p:pic>
            <p:nvPicPr>
              <p:cNvPr id="17" name="Picture 16"/>
              <p:cNvPicPr>
                <a:picLocks noChangeAspect="1"/>
              </p:cNvPicPr>
              <p:nvPr/>
            </p:nvPicPr>
            <p:blipFill>
              <a:blip r:embed="rId4"/>
              <a:stretch>
                <a:fillRect/>
              </a:stretch>
            </p:blipFill>
            <p:spPr>
              <a:xfrm>
                <a:off x="2077535" y="3132120"/>
                <a:ext cx="3343275" cy="695325"/>
              </a:xfrm>
              <a:prstGeom prst="rect">
                <a:avLst/>
              </a:prstGeom>
            </p:spPr>
          </p:pic>
          <p:pic>
            <p:nvPicPr>
              <p:cNvPr id="18" name="Picture 17"/>
              <p:cNvPicPr>
                <a:picLocks noChangeAspect="1"/>
              </p:cNvPicPr>
              <p:nvPr/>
            </p:nvPicPr>
            <p:blipFill>
              <a:blip r:embed="rId5"/>
              <a:stretch>
                <a:fillRect/>
              </a:stretch>
            </p:blipFill>
            <p:spPr>
              <a:xfrm>
                <a:off x="6741610" y="2922570"/>
                <a:ext cx="3857625" cy="419100"/>
              </a:xfrm>
              <a:prstGeom prst="rect">
                <a:avLst/>
              </a:prstGeom>
            </p:spPr>
          </p:pic>
          <p:cxnSp>
            <p:nvCxnSpPr>
              <p:cNvPr id="19" name="Straight Connector 18"/>
              <p:cNvCxnSpPr/>
              <p:nvPr/>
            </p:nvCxnSpPr>
            <p:spPr>
              <a:xfrm>
                <a:off x="4904138" y="3479782"/>
                <a:ext cx="23417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021225" y="3132120"/>
                <a:ext cx="1579456" cy="9285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78537" y="3407894"/>
                <a:ext cx="2021712" cy="461665"/>
              </a:xfrm>
              <a:prstGeom prst="rect">
                <a:avLst/>
              </a:prstGeom>
              <a:noFill/>
            </p:spPr>
            <p:txBody>
              <a:bodyPr wrap="square" rtlCol="0">
                <a:spAutoFit/>
              </a:bodyPr>
              <a:lstStyle/>
              <a:p>
                <a:r>
                  <a:rPr lang="en-US" sz="2400" dirty="0">
                    <a:solidFill>
                      <a:srgbClr val="0070C0"/>
                    </a:solidFill>
                    <a:latin typeface="Arial" panose="020B0604020202020204" pitchFamily="34" charset="0"/>
                    <a:cs typeface="Arial" panose="020B0604020202020204" pitchFamily="34" charset="0"/>
                  </a:rPr>
                  <a:t>entropy form</a:t>
                </a:r>
              </a:p>
            </p:txBody>
          </p:sp>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24426705-3C9C-4F63-848F-473B61DB10C8}"/>
                      </a:ext>
                    </a:extLst>
                  </p:cNvPr>
                  <p:cNvSpPr txBox="1"/>
                  <p:nvPr/>
                </p:nvSpPr>
                <p:spPr>
                  <a:xfrm>
                    <a:off x="9170126" y="3361390"/>
                    <a:ext cx="2993535" cy="487569"/>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altLang="zh-TW" sz="2400" i="1" dirty="0" smtClean="0">
                                  <a:solidFill>
                                    <a:srgbClr val="7030A0"/>
                                  </a:solidFill>
                                  <a:latin typeface="Cambria Math" panose="02040503050406030204" pitchFamily="18" charset="0"/>
                                  <a:cs typeface="Arial" panose="020B0604020202020204" pitchFamily="34" charset="0"/>
                                </a:rPr>
                              </m:ctrlPr>
                            </m:sSubPr>
                            <m:e>
                              <m:r>
                                <m:rPr>
                                  <m:sty m:val="p"/>
                                </m:rPr>
                                <a:rPr lang="en-US" altLang="zh-TW" sz="2400" i="1" dirty="0">
                                  <a:solidFill>
                                    <a:srgbClr val="7030A0"/>
                                  </a:solidFill>
                                  <a:latin typeface="Cambria Math" panose="02040503050406030204" pitchFamily="18" charset="0"/>
                                  <a:cs typeface="Arial" panose="020B0604020202020204" pitchFamily="34" charset="0"/>
                                </a:rPr>
                                <m:t>E</m:t>
                              </m:r>
                            </m:e>
                            <m:sub>
                              <m:r>
                                <a:rPr lang="en-US" altLang="zh-TW" sz="2400" b="0" i="1" dirty="0" smtClean="0">
                                  <a:solidFill>
                                    <a:srgbClr val="7030A0"/>
                                  </a:solidFill>
                                  <a:latin typeface="Cambria Math" panose="02040503050406030204" pitchFamily="18" charset="0"/>
                                  <a:cs typeface="Arial" panose="020B0604020202020204" pitchFamily="34" charset="0"/>
                                </a:rPr>
                                <m:t>𝑎</m:t>
                              </m:r>
                              <m:r>
                                <a:rPr lang="en-US" altLang="zh-TW" sz="2400" b="0" i="1" dirty="0" smtClean="0">
                                  <a:solidFill>
                                    <a:srgbClr val="7030A0"/>
                                  </a:solidFill>
                                  <a:latin typeface="Cambria Math" panose="02040503050406030204" pitchFamily="18" charset="0"/>
                                  <a:cs typeface="Arial" panose="020B0604020202020204" pitchFamily="34" charset="0"/>
                                </a:rPr>
                                <m:t>~</m:t>
                              </m:r>
                              <m:r>
                                <a:rPr lang="zh-TW" altLang="en-US" sz="2400" b="0" i="1" dirty="0" smtClean="0">
                                  <a:solidFill>
                                    <a:srgbClr val="7030A0"/>
                                  </a:solidFill>
                                  <a:latin typeface="Cambria Math" panose="02040503050406030204" pitchFamily="18" charset="0"/>
                                  <a:cs typeface="Arial" panose="020B0604020202020204" pitchFamily="34" charset="0"/>
                                </a:rPr>
                                <m:t>𝜋</m:t>
                              </m:r>
                              <m:d>
                                <m:dPr>
                                  <m:ctrlPr>
                                    <a:rPr lang="en-US" altLang="zh-TW" sz="2400" b="0" i="1" dirty="0" smtClean="0">
                                      <a:solidFill>
                                        <a:srgbClr val="7030A0"/>
                                      </a:solidFill>
                                      <a:latin typeface="Cambria Math" panose="02040503050406030204" pitchFamily="18" charset="0"/>
                                      <a:cs typeface="Arial" panose="020B0604020202020204" pitchFamily="34" charset="0"/>
                                    </a:rPr>
                                  </m:ctrlPr>
                                </m:dPr>
                                <m:e>
                                  <m:r>
                                    <a:rPr lang="en-US" altLang="zh-TW" sz="2400" b="0" i="1" dirty="0" smtClean="0">
                                      <a:solidFill>
                                        <a:srgbClr val="7030A0"/>
                                      </a:solidFill>
                                      <a:latin typeface="Cambria Math" panose="02040503050406030204" pitchFamily="18" charset="0"/>
                                      <a:ea typeface="Cambria Math" panose="02040503050406030204" pitchFamily="18" charset="0"/>
                                      <a:cs typeface="Arial" panose="020B0604020202020204" pitchFamily="34" charset="0"/>
                                    </a:rPr>
                                    <m:t>∙</m:t>
                                  </m:r>
                                </m:e>
                                <m:e>
                                  <m:r>
                                    <a:rPr lang="en-US" altLang="zh-TW" sz="2400" b="0" i="1" dirty="0" smtClean="0">
                                      <a:solidFill>
                                        <a:srgbClr val="7030A0"/>
                                      </a:solidFill>
                                      <a:latin typeface="Cambria Math" panose="02040503050406030204" pitchFamily="18" charset="0"/>
                                      <a:cs typeface="Arial" panose="020B0604020202020204" pitchFamily="34" charset="0"/>
                                    </a:rPr>
                                    <m:t>𝑠</m:t>
                                  </m:r>
                                </m:e>
                              </m:d>
                            </m:sub>
                          </m:sSub>
                          <m:r>
                            <m:rPr>
                              <m:sty m:val="p"/>
                            </m:rPr>
                            <a:rPr lang="en-US" altLang="zh-TW" sz="2400" b="0" i="0" dirty="0" smtClean="0">
                              <a:solidFill>
                                <a:srgbClr val="7030A0"/>
                              </a:solidFill>
                              <a:latin typeface="Cambria Math" panose="02040503050406030204" pitchFamily="18" charset="0"/>
                              <a:cs typeface="Arial" panose="020B0604020202020204" pitchFamily="34" charset="0"/>
                            </a:rPr>
                            <m:t>log</m:t>
                          </m:r>
                          <m:r>
                            <a:rPr lang="en-US" altLang="zh-TW" sz="2400" b="0" i="1" dirty="0" smtClean="0">
                              <a:solidFill>
                                <a:srgbClr val="7030A0"/>
                              </a:solidFill>
                              <a:latin typeface="Cambria Math" panose="02040503050406030204" pitchFamily="18" charset="0"/>
                              <a:cs typeface="Arial" panose="020B0604020202020204" pitchFamily="34" charset="0"/>
                            </a:rPr>
                            <m:t>⁡[</m:t>
                          </m:r>
                          <m:r>
                            <a:rPr lang="zh-TW" altLang="en-US" sz="2400" i="1" dirty="0">
                              <a:solidFill>
                                <a:srgbClr val="7030A0"/>
                              </a:solidFill>
                              <a:latin typeface="Cambria Math" panose="02040503050406030204" pitchFamily="18" charset="0"/>
                              <a:cs typeface="Arial" panose="020B0604020202020204" pitchFamily="34" charset="0"/>
                            </a:rPr>
                            <m:t>𝜋</m:t>
                          </m:r>
                          <m:r>
                            <a:rPr lang="en-US" altLang="zh-TW" sz="2400" i="1" dirty="0">
                              <a:solidFill>
                                <a:srgbClr val="7030A0"/>
                              </a:solidFill>
                              <a:latin typeface="Cambria Math" panose="02040503050406030204" pitchFamily="18" charset="0"/>
                              <a:cs typeface="Arial" panose="020B0604020202020204" pitchFamily="34" charset="0"/>
                            </a:rPr>
                            <m:t>(</m:t>
                          </m:r>
                          <m:r>
                            <a:rPr lang="en-US" altLang="zh-TW" sz="2400" b="0" i="1" dirty="0" smtClean="0">
                              <a:solidFill>
                                <a:srgbClr val="7030A0"/>
                              </a:solidFill>
                              <a:latin typeface="Cambria Math" panose="02040503050406030204" pitchFamily="18" charset="0"/>
                              <a:cs typeface="Arial" panose="020B0604020202020204" pitchFamily="34" charset="0"/>
                            </a:rPr>
                            <m:t>𝑎</m:t>
                          </m:r>
                          <m:r>
                            <a:rPr lang="en-US" altLang="zh-TW" sz="2400" i="1" dirty="0">
                              <a:solidFill>
                                <a:srgbClr val="7030A0"/>
                              </a:solidFill>
                              <a:latin typeface="Cambria Math" panose="02040503050406030204" pitchFamily="18" charset="0"/>
                              <a:cs typeface="Arial" panose="020B0604020202020204" pitchFamily="34" charset="0"/>
                            </a:rPr>
                            <m:t>|</m:t>
                          </m:r>
                          <m:r>
                            <a:rPr lang="en-US" altLang="zh-TW" sz="2400" i="1" dirty="0">
                              <a:solidFill>
                                <a:srgbClr val="7030A0"/>
                              </a:solidFill>
                              <a:latin typeface="Cambria Math" panose="02040503050406030204" pitchFamily="18" charset="0"/>
                              <a:cs typeface="Arial" panose="020B0604020202020204" pitchFamily="34" charset="0"/>
                            </a:rPr>
                            <m:t>𝑠</m:t>
                          </m:r>
                          <m:r>
                            <a:rPr lang="en-US" altLang="zh-TW" sz="2400" b="0" i="1" dirty="0" smtClean="0">
                              <a:solidFill>
                                <a:srgbClr val="7030A0"/>
                              </a:solidFill>
                              <a:latin typeface="Cambria Math" panose="02040503050406030204" pitchFamily="18" charset="0"/>
                              <a:cs typeface="Arial" panose="020B0604020202020204" pitchFamily="34" charset="0"/>
                            </a:rPr>
                            <m:t>)]</m:t>
                          </m:r>
                        </m:oMath>
                      </m:oMathPara>
                    </a14:m>
                    <a:endParaRPr lang="en-US" altLang="zh-TW" sz="2400" dirty="0">
                      <a:latin typeface="Arial" panose="020B0604020202020204" pitchFamily="34" charset="0"/>
                      <a:cs typeface="Arial" panose="020B0604020202020204" pitchFamily="34" charset="0"/>
                    </a:endParaRPr>
                  </a:p>
                </p:txBody>
              </p:sp>
            </mc:Choice>
            <mc:Fallback xmlns="">
              <p:sp>
                <p:nvSpPr>
                  <p:cNvPr id="24" name="文字方塊 23">
                    <a:extLst>
                      <a:ext uri="{FF2B5EF4-FFF2-40B4-BE49-F238E27FC236}">
                        <a16:creationId xmlns:a16="http://schemas.microsoft.com/office/drawing/2014/main" id="{24426705-3C9C-4F63-848F-473B61DB10C8}"/>
                      </a:ext>
                    </a:extLst>
                  </p:cNvPr>
                  <p:cNvSpPr txBox="1">
                    <a:spLocks noRot="1" noChangeAspect="1" noMove="1" noResize="1" noEditPoints="1" noAdjustHandles="1" noChangeArrowheads="1" noChangeShapeType="1" noTextEdit="1"/>
                  </p:cNvSpPr>
                  <p:nvPr/>
                </p:nvSpPr>
                <p:spPr>
                  <a:xfrm>
                    <a:off x="9170126" y="3361390"/>
                    <a:ext cx="2993535" cy="487569"/>
                  </a:xfrm>
                  <a:prstGeom prst="rect">
                    <a:avLst/>
                  </a:prstGeom>
                  <a:blipFill>
                    <a:blip r:embed="rId6"/>
                    <a:stretch>
                      <a:fillRect b="-12500"/>
                    </a:stretch>
                  </a:blipFill>
                </p:spPr>
                <p:txBody>
                  <a:bodyPr/>
                  <a:lstStyle/>
                  <a:p>
                    <a:r>
                      <a:rPr lang="zh-TW" altLang="en-US">
                        <a:noFill/>
                      </a:rPr>
                      <a:t> </a:t>
                    </a:r>
                  </a:p>
                </p:txBody>
              </p:sp>
            </mc:Fallback>
          </mc:AlternateContent>
        </p:grpSp>
        <p:pic>
          <p:nvPicPr>
            <p:cNvPr id="7" name="圖片 6">
              <a:extLst>
                <a:ext uri="{FF2B5EF4-FFF2-40B4-BE49-F238E27FC236}">
                  <a16:creationId xmlns:a16="http://schemas.microsoft.com/office/drawing/2014/main" id="{6FEE97A4-B095-4FBB-8528-6B7DB18F58E6}"/>
                </a:ext>
              </a:extLst>
            </p:cNvPr>
            <p:cNvPicPr>
              <a:picLocks noChangeAspect="1"/>
            </p:cNvPicPr>
            <p:nvPr/>
          </p:nvPicPr>
          <p:blipFill>
            <a:blip r:embed="rId7"/>
            <a:stretch>
              <a:fillRect/>
            </a:stretch>
          </p:blipFill>
          <p:spPr>
            <a:xfrm>
              <a:off x="1568697" y="3487262"/>
              <a:ext cx="6838599" cy="491170"/>
            </a:xfrm>
            <a:prstGeom prst="rect">
              <a:avLst/>
            </a:prstGeom>
          </p:spPr>
        </p:pic>
        <p:pic>
          <p:nvPicPr>
            <p:cNvPr id="25" name="Picture 44">
              <a:extLst>
                <a:ext uri="{FF2B5EF4-FFF2-40B4-BE49-F238E27FC236}">
                  <a16:creationId xmlns:a16="http://schemas.microsoft.com/office/drawing/2014/main" id="{8930E312-E0E0-48F1-AC37-AD91A50DAB12}"/>
                </a:ext>
              </a:extLst>
            </p:cNvPr>
            <p:cNvPicPr>
              <a:picLocks noChangeAspect="1"/>
            </p:cNvPicPr>
            <p:nvPr/>
          </p:nvPicPr>
          <p:blipFill>
            <a:blip r:embed="rId8"/>
            <a:stretch>
              <a:fillRect/>
            </a:stretch>
          </p:blipFill>
          <p:spPr>
            <a:xfrm>
              <a:off x="4897489" y="4015151"/>
              <a:ext cx="5138073" cy="486765"/>
            </a:xfrm>
            <a:prstGeom prst="rect">
              <a:avLst/>
            </a:prstGeom>
          </p:spPr>
        </p:pic>
        <p:pic>
          <p:nvPicPr>
            <p:cNvPr id="9" name="圖片 8">
              <a:extLst>
                <a:ext uri="{FF2B5EF4-FFF2-40B4-BE49-F238E27FC236}">
                  <a16:creationId xmlns:a16="http://schemas.microsoft.com/office/drawing/2014/main" id="{B3575F7D-6D20-48C3-8063-BB141943F4E1}"/>
                </a:ext>
              </a:extLst>
            </p:cNvPr>
            <p:cNvPicPr>
              <a:picLocks noChangeAspect="1"/>
            </p:cNvPicPr>
            <p:nvPr/>
          </p:nvPicPr>
          <p:blipFill>
            <a:blip r:embed="rId9"/>
            <a:stretch>
              <a:fillRect/>
            </a:stretch>
          </p:blipFill>
          <p:spPr>
            <a:xfrm>
              <a:off x="8656152" y="4744523"/>
              <a:ext cx="2288384" cy="378999"/>
            </a:xfrm>
            <a:prstGeom prst="rect">
              <a:avLst/>
            </a:prstGeom>
          </p:spPr>
        </p:pic>
        <p:sp>
          <p:nvSpPr>
            <p:cNvPr id="26" name="TextBox 20">
              <a:extLst>
                <a:ext uri="{FF2B5EF4-FFF2-40B4-BE49-F238E27FC236}">
                  <a16:creationId xmlns:a16="http://schemas.microsoft.com/office/drawing/2014/main" id="{9C717616-BE25-40BD-90F1-1ADE77757ED3}"/>
                </a:ext>
              </a:extLst>
            </p:cNvPr>
            <p:cNvSpPr txBox="1"/>
            <p:nvPr/>
          </p:nvSpPr>
          <p:spPr>
            <a:xfrm>
              <a:off x="8444220" y="5072659"/>
              <a:ext cx="2946994" cy="430887"/>
            </a:xfrm>
            <a:prstGeom prst="rect">
              <a:avLst/>
            </a:prstGeom>
            <a:noFill/>
          </p:spPr>
          <p:txBody>
            <a:bodyPr wrap="square" rtlCol="0">
              <a:spAutoFit/>
            </a:bodyPr>
            <a:lstStyle/>
            <a:p>
              <a:pPr algn="ctr"/>
              <a:r>
                <a:rPr lang="en-US" sz="2200" dirty="0">
                  <a:solidFill>
                    <a:srgbClr val="0070C0"/>
                  </a:solidFill>
                  <a:latin typeface="Arial" panose="020B0604020202020204" pitchFamily="34" charset="0"/>
                  <a:cs typeface="Arial" panose="020B0604020202020204" pitchFamily="34" charset="0"/>
                </a:rPr>
                <a:t>regularized policy</a:t>
              </a:r>
            </a:p>
          </p:txBody>
        </p:sp>
        <p:cxnSp>
          <p:nvCxnSpPr>
            <p:cNvPr id="27" name="Straight Arrow Connector 19">
              <a:extLst>
                <a:ext uri="{FF2B5EF4-FFF2-40B4-BE49-F238E27FC236}">
                  <a16:creationId xmlns:a16="http://schemas.microsoft.com/office/drawing/2014/main" id="{95A860D4-B530-408B-821B-B73C505B8CF0}"/>
                </a:ext>
              </a:extLst>
            </p:cNvPr>
            <p:cNvCxnSpPr>
              <a:cxnSpLocks/>
            </p:cNvCxnSpPr>
            <p:nvPr/>
          </p:nvCxnSpPr>
          <p:spPr>
            <a:xfrm flipH="1" flipV="1">
              <a:off x="9559107" y="4439437"/>
              <a:ext cx="14838" cy="28272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18">
              <a:extLst>
                <a:ext uri="{FF2B5EF4-FFF2-40B4-BE49-F238E27FC236}">
                  <a16:creationId xmlns:a16="http://schemas.microsoft.com/office/drawing/2014/main" id="{8F74AE21-EDE9-491F-8C97-17DF2065D9EE}"/>
                </a:ext>
              </a:extLst>
            </p:cNvPr>
            <p:cNvCxnSpPr>
              <a:cxnSpLocks/>
            </p:cNvCxnSpPr>
            <p:nvPr/>
          </p:nvCxnSpPr>
          <p:spPr>
            <a:xfrm>
              <a:off x="9189047" y="4417075"/>
              <a:ext cx="7697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24236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8368D-526C-4266-AF3C-E4B5702F3512}"/>
              </a:ext>
            </a:extLst>
          </p:cNvPr>
          <p:cNvSpPr>
            <a:spLocks noGrp="1"/>
          </p:cNvSpPr>
          <p:nvPr>
            <p:ph type="sldNum" sz="quarter" idx="12"/>
          </p:nvPr>
        </p:nvSpPr>
        <p:spPr/>
        <p:txBody>
          <a:bodyPr/>
          <a:lstStyle/>
          <a:p>
            <a:fld id="{4760F0FC-AD0F-4770-B8B3-8B319AEAE5E5}" type="slidenum">
              <a:rPr lang="zh-CN" altLang="en-US" smtClean="0"/>
              <a:pPr/>
              <a:t>84</a:t>
            </a:fld>
            <a:endParaRPr lang="zh-CN" altLang="en-US"/>
          </a:p>
        </p:txBody>
      </p:sp>
      <p:sp>
        <p:nvSpPr>
          <p:cNvPr id="6" name="TextBox 5">
            <a:extLst>
              <a:ext uri="{FF2B5EF4-FFF2-40B4-BE49-F238E27FC236}">
                <a16:creationId xmlns:a16="http://schemas.microsoft.com/office/drawing/2014/main" id="{7E98D198-64EC-4058-8313-2483071E3AFB}"/>
              </a:ext>
            </a:extLst>
          </p:cNvPr>
          <p:cNvSpPr txBox="1"/>
          <p:nvPr/>
        </p:nvSpPr>
        <p:spPr>
          <a:xfrm>
            <a:off x="132479" y="833999"/>
            <a:ext cx="1173605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Ø"/>
            </a:pPr>
            <a:r>
              <a:rPr lang="en-US" sz="2400" dirty="0">
                <a:latin typeface="Arial"/>
                <a:ea typeface="+mn-lt"/>
                <a:cs typeface="Arial"/>
              </a:rPr>
              <a:t>Apply this distributional robust MPI to the </a:t>
            </a:r>
            <a:r>
              <a:rPr lang="en-US" sz="2400" dirty="0">
                <a:solidFill>
                  <a:srgbClr val="FF0000"/>
                </a:solidFill>
                <a:latin typeface="Arial"/>
                <a:ea typeface="+mn-lt"/>
                <a:cs typeface="Arial"/>
              </a:rPr>
              <a:t>continuous control problem</a:t>
            </a:r>
            <a:r>
              <a:rPr lang="en-US" sz="2400" dirty="0">
                <a:latin typeface="Arial"/>
                <a:ea typeface="+mn-lt"/>
                <a:cs typeface="Arial"/>
              </a:rPr>
              <a:t>. </a:t>
            </a:r>
          </a:p>
          <a:p>
            <a:pPr marL="342900" indent="-342900">
              <a:buFont typeface="Wingdings" panose="05000000000000000000" pitchFamily="2" charset="2"/>
              <a:buChar char="Ø"/>
            </a:pPr>
            <a:r>
              <a:rPr lang="en-US" sz="2400" dirty="0">
                <a:latin typeface="Arial"/>
                <a:ea typeface="+mn-lt"/>
                <a:cs typeface="Arial"/>
              </a:rPr>
              <a:t>The formulation is intractable and we get the </a:t>
            </a:r>
            <a:r>
              <a:rPr lang="en-US" sz="2400" b="1" dirty="0">
                <a:solidFill>
                  <a:srgbClr val="FF0000"/>
                </a:solidFill>
                <a:latin typeface="Arial"/>
                <a:ea typeface="+mn-lt"/>
                <a:cs typeface="Arial"/>
              </a:rPr>
              <a:t>approximate </a:t>
            </a:r>
            <a:r>
              <a:rPr lang="en-US" sz="2400" dirty="0">
                <a:latin typeface="Arial"/>
                <a:ea typeface="+mn-lt"/>
                <a:cs typeface="Arial"/>
              </a:rPr>
              <a:t>formula as follows:</a:t>
            </a:r>
          </a:p>
          <a:p>
            <a:endParaRPr lang="en-US" sz="1600" dirty="0">
              <a:latin typeface="Arial" panose="020B0604020202020204" pitchFamily="34" charset="0"/>
              <a:ea typeface="等线" panose="020F0502020204030204"/>
              <a:cs typeface="Arial" panose="020B0604020202020204" pitchFamily="34" charset="0"/>
            </a:endParaRPr>
          </a:p>
        </p:txBody>
      </p:sp>
      <p:sp>
        <p:nvSpPr>
          <p:cNvPr id="3" name="文本框 3">
            <a:extLst>
              <a:ext uri="{FF2B5EF4-FFF2-40B4-BE49-F238E27FC236}">
                <a16:creationId xmlns:a16="http://schemas.microsoft.com/office/drawing/2014/main" id="{24521B81-FBBD-4EE8-8397-FB2D93F87DF9}"/>
              </a:ext>
            </a:extLst>
          </p:cNvPr>
          <p:cNvSpPr txBox="1"/>
          <p:nvPr/>
        </p:nvSpPr>
        <p:spPr>
          <a:xfrm>
            <a:off x="211873" y="144966"/>
            <a:ext cx="9115166" cy="584775"/>
          </a:xfrm>
          <a:prstGeom prst="rect">
            <a:avLst/>
          </a:prstGeom>
          <a:noFill/>
        </p:spPr>
        <p:txBody>
          <a:bodyPr wrap="square" lIns="91440" tIns="45720" rIns="91440" bIns="45720" rtlCol="0" anchor="t">
            <a:spAutoFit/>
          </a:bodyPr>
          <a:lstStyle/>
          <a:p>
            <a:r>
              <a:rPr lang="en-US" sz="3200" b="1">
                <a:solidFill>
                  <a:schemeClr val="bg1"/>
                </a:solidFill>
                <a:latin typeface="Times New Roman"/>
                <a:ea typeface="+mn-lt"/>
                <a:cs typeface="Times New Roman"/>
              </a:rPr>
              <a:t>Extended to Continuous Control</a:t>
            </a:r>
          </a:p>
        </p:txBody>
      </p:sp>
      <p:sp>
        <p:nvSpPr>
          <p:cNvPr id="54" name="TextBox 12">
            <a:extLst>
              <a:ext uri="{FF2B5EF4-FFF2-40B4-BE49-F238E27FC236}">
                <a16:creationId xmlns:a16="http://schemas.microsoft.com/office/drawing/2014/main" id="{1B15979F-1B60-4215-AB8B-3C8D588D3C35}"/>
              </a:ext>
            </a:extLst>
          </p:cNvPr>
          <p:cNvSpPr txBox="1"/>
          <p:nvPr/>
        </p:nvSpPr>
        <p:spPr>
          <a:xfrm>
            <a:off x="219714" y="5672365"/>
            <a:ext cx="1215189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Ø"/>
            </a:pPr>
            <a:endParaRPr lang="en-US" altLang="zh-TW" sz="2400" dirty="0">
              <a:latin typeface="Arial" panose="020B0604020202020204" pitchFamily="34" charset="0"/>
              <a:ea typeface="+mn-lt"/>
              <a:cs typeface="Arial" panose="020B0604020202020204" pitchFamily="34" charset="0"/>
            </a:endParaRPr>
          </a:p>
          <a:p>
            <a:pPr marL="342900" indent="-342900">
              <a:buFont typeface="Wingdings" panose="05000000000000000000" pitchFamily="2" charset="2"/>
              <a:buChar char="Ø"/>
            </a:pPr>
            <a:r>
              <a:rPr lang="en-US" altLang="zh-TW" sz="2400" dirty="0">
                <a:latin typeface="Arial" panose="020B0604020202020204" pitchFamily="34" charset="0"/>
                <a:ea typeface="+mn-lt"/>
                <a:cs typeface="Arial" panose="020B0604020202020204" pitchFamily="34" charset="0"/>
              </a:rPr>
              <a:t>W</a:t>
            </a:r>
            <a:r>
              <a:rPr lang="en-US" sz="2400" dirty="0">
                <a:latin typeface="Arial" panose="020B0604020202020204" pitchFamily="34" charset="0"/>
                <a:ea typeface="+mn-lt"/>
                <a:cs typeface="Arial" panose="020B0604020202020204" pitchFamily="34" charset="0"/>
              </a:rPr>
              <a:t>hen it come to the implementation, it‘s quite simple.</a:t>
            </a:r>
            <a:r>
              <a:rPr lang="zh-TW" altLang="en-US" sz="2400" dirty="0">
                <a:latin typeface="Arial" panose="020B0604020202020204" pitchFamily="34" charset="0"/>
                <a:ea typeface="+mn-lt"/>
                <a:cs typeface="Arial" panose="020B0604020202020204" pitchFamily="34" charset="0"/>
              </a:rPr>
              <a:t>        </a:t>
            </a:r>
            <a:r>
              <a:rPr lang="en-US" altLang="zh-TW" sz="2400" dirty="0">
                <a:latin typeface="Arial" panose="020B0604020202020204" pitchFamily="34" charset="0"/>
                <a:ea typeface="+mn-lt"/>
                <a:cs typeface="Arial" panose="020B0604020202020204" pitchFamily="34" charset="0"/>
              </a:rPr>
              <a:t>Just change the reward</a:t>
            </a:r>
          </a:p>
          <a:p>
            <a:pPr marL="800100" lvl="1" indent="-342900">
              <a:buFont typeface="Arial" panose="020B0604020202020204" pitchFamily="34" charset="0"/>
              <a:buChar char="•"/>
            </a:pPr>
            <a:r>
              <a:rPr lang="en-US" altLang="zh-TW" sz="2400" dirty="0">
                <a:solidFill>
                  <a:srgbClr val="FF0000"/>
                </a:solidFill>
                <a:latin typeface="Arial" panose="020B0604020202020204" pitchFamily="34" charset="0"/>
                <a:ea typeface="+mn-lt"/>
                <a:cs typeface="Arial" panose="020B0604020202020204" pitchFamily="34" charset="0"/>
              </a:rPr>
              <a:t>encourage the agent to visit states </a:t>
            </a:r>
            <a:r>
              <a:rPr lang="en-US" altLang="zh-TW" sz="2400" b="1" dirty="0">
                <a:solidFill>
                  <a:srgbClr val="0070C0"/>
                </a:solidFill>
                <a:latin typeface="Arial" panose="020B0604020202020204" pitchFamily="34" charset="0"/>
                <a:ea typeface="+mn-lt"/>
                <a:cs typeface="Arial" panose="020B0604020202020204" pitchFamily="34" charset="0"/>
              </a:rPr>
              <a:t>with smaller variance</a:t>
            </a:r>
            <a:endParaRPr lang="en-US" sz="2400" dirty="0">
              <a:latin typeface="Arial" panose="020B0604020202020204" pitchFamily="34" charset="0"/>
              <a:ea typeface="+mn-lt"/>
              <a:cs typeface="Arial" panose="020B0604020202020204" pitchFamily="34" charset="0"/>
            </a:endParaRPr>
          </a:p>
        </p:txBody>
      </p:sp>
      <p:grpSp>
        <p:nvGrpSpPr>
          <p:cNvPr id="31" name="群組 30">
            <a:extLst>
              <a:ext uri="{FF2B5EF4-FFF2-40B4-BE49-F238E27FC236}">
                <a16:creationId xmlns:a16="http://schemas.microsoft.com/office/drawing/2014/main" id="{D50CF5A1-705D-44C1-9C91-7D81751D7525}"/>
              </a:ext>
            </a:extLst>
          </p:cNvPr>
          <p:cNvGrpSpPr/>
          <p:nvPr/>
        </p:nvGrpSpPr>
        <p:grpSpPr>
          <a:xfrm>
            <a:off x="593086" y="1675889"/>
            <a:ext cx="11598914" cy="5029200"/>
            <a:chOff x="460607" y="1796621"/>
            <a:chExt cx="11598914" cy="5029200"/>
          </a:xfrm>
        </p:grpSpPr>
        <p:sp>
          <p:nvSpPr>
            <p:cNvPr id="11" name="Content Placeholder 2">
              <a:extLst>
                <a:ext uri="{FF2B5EF4-FFF2-40B4-BE49-F238E27FC236}">
                  <a16:creationId xmlns:a16="http://schemas.microsoft.com/office/drawing/2014/main" id="{3A7F9AEA-5921-40D9-87B9-2F9E4530D1AF}"/>
                </a:ext>
              </a:extLst>
            </p:cNvPr>
            <p:cNvSpPr txBox="1">
              <a:spLocks/>
            </p:cNvSpPr>
            <p:nvPr/>
          </p:nvSpPr>
          <p:spPr>
            <a:xfrm>
              <a:off x="460607" y="1796621"/>
              <a:ext cx="11379200" cy="502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dirty="0">
                  <a:latin typeface="Arial" panose="020B0604020202020204" pitchFamily="34" charset="0"/>
                  <a:cs typeface="Arial" panose="020B0604020202020204" pitchFamily="34" charset="0"/>
                </a:rPr>
                <a:t> </a:t>
              </a:r>
              <a:r>
                <a:rPr lang="en-US" altLang="zh-TW" sz="2400" dirty="0">
                  <a:latin typeface="Arial" panose="020B0604020202020204" pitchFamily="34" charset="0"/>
                  <a:cs typeface="Arial" panose="020B0604020202020204" pitchFamily="34" charset="0"/>
                </a:rPr>
                <a:t>Regularized Bellman operator can be written in terms of </a:t>
              </a:r>
              <a:r>
                <a:rPr lang="en-US" altLang="zh-TW" sz="2400" dirty="0" err="1">
                  <a:latin typeface="Arial" panose="020B0604020202020204" pitchFamily="34" charset="0"/>
                  <a:cs typeface="Arial" panose="020B0604020202020204" pitchFamily="34" charset="0"/>
                </a:rPr>
                <a:t>Fenchel</a:t>
              </a:r>
              <a:r>
                <a:rPr lang="en-US" altLang="zh-TW" sz="2400" dirty="0">
                  <a:latin typeface="Arial" panose="020B0604020202020204" pitchFamily="34" charset="0"/>
                  <a:cs typeface="Arial" panose="020B0604020202020204" pitchFamily="34" charset="0"/>
                </a:rPr>
                <a:t> conjugate</a:t>
              </a:r>
            </a:p>
            <a:p>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8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Fenchel</a:t>
              </a:r>
              <a:r>
                <a:rPr lang="en-US" sz="2400" dirty="0">
                  <a:latin typeface="Arial" panose="020B0604020202020204" pitchFamily="34" charset="0"/>
                  <a:cs typeface="Arial" panose="020B0604020202020204" pitchFamily="34" charset="0"/>
                </a:rPr>
                <a:t> conjugate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grpSp>
          <p:nvGrpSpPr>
            <p:cNvPr id="14" name="Group 24">
              <a:extLst>
                <a:ext uri="{FF2B5EF4-FFF2-40B4-BE49-F238E27FC236}">
                  <a16:creationId xmlns:a16="http://schemas.microsoft.com/office/drawing/2014/main" id="{2DB0B1A7-1512-444F-8BEE-3CB15E801E8A}"/>
                </a:ext>
              </a:extLst>
            </p:cNvPr>
            <p:cNvGrpSpPr/>
            <p:nvPr/>
          </p:nvGrpSpPr>
          <p:grpSpPr>
            <a:xfrm>
              <a:off x="5669643" y="2590085"/>
              <a:ext cx="6389878" cy="720031"/>
              <a:chOff x="1153570" y="2738777"/>
              <a:chExt cx="6389878" cy="720031"/>
            </a:xfrm>
          </p:grpSpPr>
          <p:grpSp>
            <p:nvGrpSpPr>
              <p:cNvPr id="15" name="Group 14">
                <a:extLst>
                  <a:ext uri="{FF2B5EF4-FFF2-40B4-BE49-F238E27FC236}">
                    <a16:creationId xmlns:a16="http://schemas.microsoft.com/office/drawing/2014/main" id="{E15FDCA0-41DA-4D00-8BC4-8026CC9AB5D0}"/>
                  </a:ext>
                </a:extLst>
              </p:cNvPr>
              <p:cNvGrpSpPr/>
              <p:nvPr/>
            </p:nvGrpSpPr>
            <p:grpSpPr>
              <a:xfrm>
                <a:off x="1153570" y="2738777"/>
                <a:ext cx="3034972" cy="338975"/>
                <a:chOff x="933603" y="2692586"/>
                <a:chExt cx="3180916" cy="383896"/>
              </a:xfrm>
            </p:grpSpPr>
            <p:pic>
              <p:nvPicPr>
                <p:cNvPr id="21" name="Picture 11">
                  <a:extLst>
                    <a:ext uri="{FF2B5EF4-FFF2-40B4-BE49-F238E27FC236}">
                      <a16:creationId xmlns:a16="http://schemas.microsoft.com/office/drawing/2014/main" id="{70FA0FA3-29D8-4FEB-94E8-33E132D78DDB}"/>
                    </a:ext>
                  </a:extLst>
                </p:cNvPr>
                <p:cNvPicPr>
                  <a:picLocks noChangeAspect="1"/>
                </p:cNvPicPr>
                <p:nvPr/>
              </p:nvPicPr>
              <p:blipFill rotWithShape="1">
                <a:blip r:embed="rId3"/>
                <a:srcRect l="74236" t="4382" b="53563"/>
                <a:stretch/>
              </p:blipFill>
              <p:spPr>
                <a:xfrm>
                  <a:off x="933603" y="2692586"/>
                  <a:ext cx="1796354" cy="324465"/>
                </a:xfrm>
                <a:prstGeom prst="rect">
                  <a:avLst/>
                </a:prstGeom>
              </p:spPr>
            </p:pic>
            <p:pic>
              <p:nvPicPr>
                <p:cNvPr id="22" name="Picture 13">
                  <a:extLst>
                    <a:ext uri="{FF2B5EF4-FFF2-40B4-BE49-F238E27FC236}">
                      <a16:creationId xmlns:a16="http://schemas.microsoft.com/office/drawing/2014/main" id="{47406ED6-F2A6-410F-B31E-FA38AAB98786}"/>
                    </a:ext>
                  </a:extLst>
                </p:cNvPr>
                <p:cNvPicPr>
                  <a:picLocks noChangeAspect="1"/>
                </p:cNvPicPr>
                <p:nvPr/>
              </p:nvPicPr>
              <p:blipFill rotWithShape="1">
                <a:blip r:embed="rId3"/>
                <a:srcRect t="52037" r="79872" b="2006"/>
                <a:stretch/>
              </p:blipFill>
              <p:spPr>
                <a:xfrm>
                  <a:off x="2711138" y="2721905"/>
                  <a:ext cx="1403381" cy="354577"/>
                </a:xfrm>
                <a:prstGeom prst="rect">
                  <a:avLst/>
                </a:prstGeom>
              </p:spPr>
            </p:pic>
          </p:grpSp>
          <p:grpSp>
            <p:nvGrpSpPr>
              <p:cNvPr id="16" name="Group 18">
                <a:extLst>
                  <a:ext uri="{FF2B5EF4-FFF2-40B4-BE49-F238E27FC236}">
                    <a16:creationId xmlns:a16="http://schemas.microsoft.com/office/drawing/2014/main" id="{2268180F-1879-4470-9D50-F469670B3DC0}"/>
                  </a:ext>
                </a:extLst>
              </p:cNvPr>
              <p:cNvGrpSpPr/>
              <p:nvPr/>
            </p:nvGrpSpPr>
            <p:grpSpPr>
              <a:xfrm>
                <a:off x="2425767" y="3077367"/>
                <a:ext cx="4013085" cy="366017"/>
                <a:chOff x="2425767" y="3089407"/>
                <a:chExt cx="4013085" cy="400110"/>
              </a:xfrm>
            </p:grpSpPr>
            <p:pic>
              <p:nvPicPr>
                <p:cNvPr id="19" name="Picture 15">
                  <a:extLst>
                    <a:ext uri="{FF2B5EF4-FFF2-40B4-BE49-F238E27FC236}">
                      <a16:creationId xmlns:a16="http://schemas.microsoft.com/office/drawing/2014/main" id="{F070F314-197A-4369-83E8-39669E7CBD82}"/>
                    </a:ext>
                  </a:extLst>
                </p:cNvPr>
                <p:cNvPicPr>
                  <a:picLocks noChangeAspect="1"/>
                </p:cNvPicPr>
                <p:nvPr/>
              </p:nvPicPr>
              <p:blipFill rotWithShape="1">
                <a:blip r:embed="rId4"/>
                <a:srcRect r="1909" b="13622"/>
                <a:stretch/>
              </p:blipFill>
              <p:spPr>
                <a:xfrm>
                  <a:off x="3485283" y="3135600"/>
                  <a:ext cx="2606760" cy="320871"/>
                </a:xfrm>
                <a:prstGeom prst="rect">
                  <a:avLst/>
                </a:prstGeom>
              </p:spPr>
            </p:pic>
            <mc:AlternateContent xmlns:mc="http://schemas.openxmlformats.org/markup-compatibility/2006" xmlns:a14="http://schemas.microsoft.com/office/drawing/2010/main">
              <mc:Choice Requires="a14">
                <p:sp>
                  <p:nvSpPr>
                    <p:cNvPr id="20" name="Rectangle 17">
                      <a:extLst>
                        <a:ext uri="{FF2B5EF4-FFF2-40B4-BE49-F238E27FC236}">
                          <a16:creationId xmlns:a16="http://schemas.microsoft.com/office/drawing/2014/main" id="{583A1460-4254-48C1-B5B1-C256776DEC48}"/>
                        </a:ext>
                      </a:extLst>
                    </p:cNvPr>
                    <p:cNvSpPr/>
                    <p:nvPr/>
                  </p:nvSpPr>
                  <p:spPr>
                    <a:xfrm>
                      <a:off x="2425767" y="3089407"/>
                      <a:ext cx="4013085"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𝜆</m:t>
                            </m:r>
                            <m:r>
                              <a:rPr lang="en-US" sz="2000" b="0" i="1" smtClean="0">
                                <a:latin typeface="Cambria Math" panose="02040503050406030204" pitchFamily="18" charset="0"/>
                                <a:ea typeface="Cambria Math" panose="02040503050406030204" pitchFamily="18" charset="0"/>
                              </a:rPr>
                              <m:t>× (                                                  )</m:t>
                            </m:r>
                          </m:oMath>
                        </m:oMathPara>
                      </a14:m>
                      <a:endParaRPr lang="en-US" sz="2000" dirty="0"/>
                    </a:p>
                  </p:txBody>
                </p:sp>
              </mc:Choice>
              <mc:Fallback xmlns="">
                <p:sp>
                  <p:nvSpPr>
                    <p:cNvPr id="18" name="Rectangle 17"/>
                    <p:cNvSpPr>
                      <a:spLocks noRot="1" noChangeAspect="1" noMove="1" noResize="1" noEditPoints="1" noAdjustHandles="1" noChangeArrowheads="1" noChangeShapeType="1" noTextEdit="1"/>
                    </p:cNvSpPr>
                    <p:nvPr/>
                  </p:nvSpPr>
                  <p:spPr>
                    <a:xfrm>
                      <a:off x="2425767" y="3089407"/>
                      <a:ext cx="4013085" cy="400110"/>
                    </a:xfrm>
                    <a:prstGeom prst="rect">
                      <a:avLst/>
                    </a:prstGeom>
                    <a:blipFill>
                      <a:blip r:embed="rId9"/>
                      <a:stretch>
                        <a:fillRect b="-26667"/>
                      </a:stretch>
                    </a:blipFill>
                  </p:spPr>
                  <p:txBody>
                    <a:bodyPr/>
                    <a:lstStyle/>
                    <a:p>
                      <a:r>
                        <a:rPr lang="en-US">
                          <a:noFill/>
                        </a:rPr>
                        <a:t> </a:t>
                      </a:r>
                    </a:p>
                  </p:txBody>
                </p:sp>
              </mc:Fallback>
            </mc:AlternateContent>
          </p:grpSp>
          <p:cxnSp>
            <p:nvCxnSpPr>
              <p:cNvPr id="17" name="Straight Connector 19">
                <a:extLst>
                  <a:ext uri="{FF2B5EF4-FFF2-40B4-BE49-F238E27FC236}">
                    <a16:creationId xmlns:a16="http://schemas.microsoft.com/office/drawing/2014/main" id="{99D51D79-4DBF-4ABA-95FA-005650E74572}"/>
                  </a:ext>
                </a:extLst>
              </p:cNvPr>
              <p:cNvCxnSpPr>
                <a:cxnSpLocks/>
              </p:cNvCxnSpPr>
              <p:nvPr/>
            </p:nvCxnSpPr>
            <p:spPr>
              <a:xfrm>
                <a:off x="5304024" y="3458808"/>
                <a:ext cx="14570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20">
                <a:extLst>
                  <a:ext uri="{FF2B5EF4-FFF2-40B4-BE49-F238E27FC236}">
                    <a16:creationId xmlns:a16="http://schemas.microsoft.com/office/drawing/2014/main" id="{EB55ABE4-E711-4F5E-B024-5CA49779229A}"/>
                  </a:ext>
                </a:extLst>
              </p:cNvPr>
              <p:cNvSpPr txBox="1"/>
              <p:nvPr/>
            </p:nvSpPr>
            <p:spPr>
              <a:xfrm>
                <a:off x="5628446" y="2754997"/>
                <a:ext cx="1915002" cy="400110"/>
              </a:xfrm>
              <a:prstGeom prst="rect">
                <a:avLst/>
              </a:prstGeom>
              <a:noFill/>
            </p:spPr>
            <p:txBody>
              <a:bodyPr wrap="square" rtlCol="0">
                <a:spAutoFit/>
              </a:bodyPr>
              <a:lstStyle/>
              <a:p>
                <a:r>
                  <a:rPr lang="en-US" sz="2000" dirty="0">
                    <a:solidFill>
                      <a:schemeClr val="accent1"/>
                    </a:solidFill>
                    <a:latin typeface="Arial" panose="020B0604020202020204" pitchFamily="34" charset="0"/>
                    <a:cs typeface="Arial" panose="020B0604020202020204" pitchFamily="34" charset="0"/>
                  </a:rPr>
                  <a:t>Prior policy </a:t>
                </a:r>
              </a:p>
            </p:txBody>
          </p:sp>
        </p:grpSp>
        <p:pic>
          <p:nvPicPr>
            <p:cNvPr id="23" name="Picture 10">
              <a:extLst>
                <a:ext uri="{FF2B5EF4-FFF2-40B4-BE49-F238E27FC236}">
                  <a16:creationId xmlns:a16="http://schemas.microsoft.com/office/drawing/2014/main" id="{A84CF942-1BD8-424D-8F3B-2614A2B3475E}"/>
                </a:ext>
              </a:extLst>
            </p:cNvPr>
            <p:cNvPicPr>
              <a:picLocks noChangeAspect="1"/>
            </p:cNvPicPr>
            <p:nvPr/>
          </p:nvPicPr>
          <p:blipFill>
            <a:blip r:embed="rId10"/>
            <a:stretch>
              <a:fillRect/>
            </a:stretch>
          </p:blipFill>
          <p:spPr>
            <a:xfrm>
              <a:off x="1093874" y="2361279"/>
              <a:ext cx="3152775" cy="352425"/>
            </a:xfrm>
            <a:prstGeom prst="rect">
              <a:avLst/>
            </a:prstGeom>
          </p:spPr>
        </p:pic>
        <p:grpSp>
          <p:nvGrpSpPr>
            <p:cNvPr id="37" name="群組 36">
              <a:extLst>
                <a:ext uri="{FF2B5EF4-FFF2-40B4-BE49-F238E27FC236}">
                  <a16:creationId xmlns:a16="http://schemas.microsoft.com/office/drawing/2014/main" id="{7161C195-AA57-4D2D-89E5-C0D40F536C8A}"/>
                </a:ext>
              </a:extLst>
            </p:cNvPr>
            <p:cNvGrpSpPr/>
            <p:nvPr/>
          </p:nvGrpSpPr>
          <p:grpSpPr>
            <a:xfrm>
              <a:off x="470371" y="3528203"/>
              <a:ext cx="11589150" cy="2156154"/>
              <a:chOff x="578942" y="3870956"/>
              <a:chExt cx="11589150" cy="2156154"/>
            </a:xfrm>
          </p:grpSpPr>
          <p:pic>
            <p:nvPicPr>
              <p:cNvPr id="38" name="Picture 5">
                <a:extLst>
                  <a:ext uri="{FF2B5EF4-FFF2-40B4-BE49-F238E27FC236}">
                    <a16:creationId xmlns:a16="http://schemas.microsoft.com/office/drawing/2014/main" id="{37022F3D-3E0F-4C5B-9515-3FCA117ED678}"/>
                  </a:ext>
                </a:extLst>
              </p:cNvPr>
              <p:cNvPicPr>
                <a:picLocks noChangeAspect="1"/>
              </p:cNvPicPr>
              <p:nvPr/>
            </p:nvPicPr>
            <p:blipFill>
              <a:blip r:embed="rId11"/>
              <a:stretch>
                <a:fillRect/>
              </a:stretch>
            </p:blipFill>
            <p:spPr>
              <a:xfrm>
                <a:off x="9594548" y="5442318"/>
                <a:ext cx="2336178" cy="462431"/>
              </a:xfrm>
              <a:prstGeom prst="rect">
                <a:avLst/>
              </a:prstGeom>
            </p:spPr>
          </p:pic>
          <p:sp>
            <p:nvSpPr>
              <p:cNvPr id="39" name="TextBox 23">
                <a:extLst>
                  <a:ext uri="{FF2B5EF4-FFF2-40B4-BE49-F238E27FC236}">
                    <a16:creationId xmlns:a16="http://schemas.microsoft.com/office/drawing/2014/main" id="{699805BA-931D-4EA3-9A49-0B6920A0E5E2}"/>
                  </a:ext>
                </a:extLst>
              </p:cNvPr>
              <p:cNvSpPr txBox="1"/>
              <p:nvPr/>
            </p:nvSpPr>
            <p:spPr>
              <a:xfrm>
                <a:off x="7083099" y="3882075"/>
                <a:ext cx="4600901" cy="369332"/>
              </a:xfrm>
              <a:prstGeom prst="rect">
                <a:avLst/>
              </a:prstGeom>
              <a:noFill/>
            </p:spPr>
            <p:txBody>
              <a:bodyPr wrap="square" rtlCol="0">
                <a:spAutoFit/>
              </a:bodyPr>
              <a:lstStyle/>
              <a:p>
                <a:r>
                  <a:rPr lang="en-US" dirty="0">
                    <a:solidFill>
                      <a:srgbClr val="0070C0"/>
                    </a:solidFill>
                    <a:latin typeface="Arial" panose="020B0604020202020204" pitchFamily="34" charset="0"/>
                    <a:cs typeface="Arial" panose="020B0604020202020204" pitchFamily="34" charset="0"/>
                  </a:rPr>
                  <a:t>Logarithm of moment-generating function</a:t>
                </a:r>
                <a:endParaRPr lang="en-US" sz="2000" dirty="0">
                  <a:solidFill>
                    <a:srgbClr val="0070C0"/>
                  </a:solidFill>
                  <a:latin typeface="Arial" panose="020B0604020202020204" pitchFamily="34" charset="0"/>
                  <a:cs typeface="Arial" panose="020B0604020202020204" pitchFamily="34" charset="0"/>
                </a:endParaRPr>
              </a:p>
            </p:txBody>
          </p:sp>
          <p:grpSp>
            <p:nvGrpSpPr>
              <p:cNvPr id="40" name="Group 16">
                <a:extLst>
                  <a:ext uri="{FF2B5EF4-FFF2-40B4-BE49-F238E27FC236}">
                    <a16:creationId xmlns:a16="http://schemas.microsoft.com/office/drawing/2014/main" id="{96A87025-BFBA-4C73-BACF-0A8A523FC00C}"/>
                  </a:ext>
                </a:extLst>
              </p:cNvPr>
              <p:cNvGrpSpPr/>
              <p:nvPr/>
            </p:nvGrpSpPr>
            <p:grpSpPr>
              <a:xfrm>
                <a:off x="578942" y="3870956"/>
                <a:ext cx="7005686" cy="2156154"/>
                <a:chOff x="534132" y="4143822"/>
                <a:chExt cx="7005686" cy="2156154"/>
              </a:xfrm>
            </p:grpSpPr>
            <p:pic>
              <p:nvPicPr>
                <p:cNvPr id="47" name="Picture 3">
                  <a:extLst>
                    <a:ext uri="{FF2B5EF4-FFF2-40B4-BE49-F238E27FC236}">
                      <a16:creationId xmlns:a16="http://schemas.microsoft.com/office/drawing/2014/main" id="{568E0E0D-B29B-415B-9236-D9C32A58D2A7}"/>
                    </a:ext>
                  </a:extLst>
                </p:cNvPr>
                <p:cNvPicPr>
                  <a:picLocks noChangeAspect="1"/>
                </p:cNvPicPr>
                <p:nvPr/>
              </p:nvPicPr>
              <p:blipFill>
                <a:blip r:embed="rId12"/>
                <a:stretch>
                  <a:fillRect/>
                </a:stretch>
              </p:blipFill>
              <p:spPr>
                <a:xfrm>
                  <a:off x="987217" y="4143822"/>
                  <a:ext cx="5915025" cy="390525"/>
                </a:xfrm>
                <a:prstGeom prst="rect">
                  <a:avLst/>
                </a:prstGeom>
              </p:spPr>
            </p:pic>
            <p:pic>
              <p:nvPicPr>
                <p:cNvPr id="48" name="Picture 4">
                  <a:extLst>
                    <a:ext uri="{FF2B5EF4-FFF2-40B4-BE49-F238E27FC236}">
                      <a16:creationId xmlns:a16="http://schemas.microsoft.com/office/drawing/2014/main" id="{33C182DB-EEF0-4F9C-9F4C-7E300029037E}"/>
                    </a:ext>
                  </a:extLst>
                </p:cNvPr>
                <p:cNvPicPr>
                  <a:picLocks noChangeAspect="1"/>
                </p:cNvPicPr>
                <p:nvPr/>
              </p:nvPicPr>
              <p:blipFill rotWithShape="1">
                <a:blip r:embed="rId13"/>
                <a:srcRect l="28307" b="63590"/>
                <a:stretch/>
              </p:blipFill>
              <p:spPr>
                <a:xfrm>
                  <a:off x="2760250" y="4575574"/>
                  <a:ext cx="4204318" cy="469948"/>
                </a:xfrm>
                <a:prstGeom prst="rect">
                  <a:avLst/>
                </a:prstGeom>
              </p:spPr>
            </p:pic>
            <p:pic>
              <p:nvPicPr>
                <p:cNvPr id="49" name="Picture 7">
                  <a:extLst>
                    <a:ext uri="{FF2B5EF4-FFF2-40B4-BE49-F238E27FC236}">
                      <a16:creationId xmlns:a16="http://schemas.microsoft.com/office/drawing/2014/main" id="{B6959B0E-83B6-4C67-9387-6626ACAF73F4}"/>
                    </a:ext>
                  </a:extLst>
                </p:cNvPr>
                <p:cNvPicPr>
                  <a:picLocks noChangeAspect="1"/>
                </p:cNvPicPr>
                <p:nvPr/>
              </p:nvPicPr>
              <p:blipFill rotWithShape="1">
                <a:blip r:embed="rId14"/>
                <a:srcRect l="25820"/>
                <a:stretch/>
              </p:blipFill>
              <p:spPr>
                <a:xfrm>
                  <a:off x="2664542" y="5185551"/>
                  <a:ext cx="4875276" cy="1114425"/>
                </a:xfrm>
                <a:prstGeom prst="rect">
                  <a:avLst/>
                </a:prstGeom>
              </p:spPr>
            </p:pic>
            <p:sp>
              <p:nvSpPr>
                <p:cNvPr id="50" name="Curved Right Arrow 27">
                  <a:extLst>
                    <a:ext uri="{FF2B5EF4-FFF2-40B4-BE49-F238E27FC236}">
                      <a16:creationId xmlns:a16="http://schemas.microsoft.com/office/drawing/2014/main" id="{E4B79E67-FC05-40E0-AE7C-5C6678C0C9C8}"/>
                    </a:ext>
                  </a:extLst>
                </p:cNvPr>
                <p:cNvSpPr/>
                <p:nvPr/>
              </p:nvSpPr>
              <p:spPr>
                <a:xfrm>
                  <a:off x="2460020" y="4550640"/>
                  <a:ext cx="204522" cy="283774"/>
                </a:xfrm>
                <a:prstGeom prst="curvedRightArrow">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51" name="TextBox 28">
                  <a:extLst>
                    <a:ext uri="{FF2B5EF4-FFF2-40B4-BE49-F238E27FC236}">
                      <a16:creationId xmlns:a16="http://schemas.microsoft.com/office/drawing/2014/main" id="{28FACEF0-6802-44C3-A10A-24B4D42B605C}"/>
                    </a:ext>
                  </a:extLst>
                </p:cNvPr>
                <p:cNvSpPr txBox="1"/>
                <p:nvPr/>
              </p:nvSpPr>
              <p:spPr>
                <a:xfrm>
                  <a:off x="1227800" y="4494489"/>
                  <a:ext cx="1756645" cy="646331"/>
                </a:xfrm>
                <a:prstGeom prst="rect">
                  <a:avLst/>
                </a:prstGeom>
                <a:noFill/>
              </p:spPr>
              <p:txBody>
                <a:bodyPr wrap="square" rtlCol="0">
                  <a:spAutoFit/>
                </a:bodyPr>
                <a:lstStyle/>
                <a:p>
                  <a:r>
                    <a:rPr lang="en-US" dirty="0">
                      <a:solidFill>
                        <a:srgbClr val="0070C0"/>
                      </a:solidFill>
                      <a:latin typeface="Arial" panose="020B0604020202020204" pitchFamily="34" charset="0"/>
                      <a:cs typeface="Arial" panose="020B0604020202020204" pitchFamily="34" charset="0"/>
                    </a:rPr>
                    <a:t>Taylor expansion</a:t>
                  </a:r>
                  <a:endParaRPr lang="en-US" sz="2000" dirty="0">
                    <a:solidFill>
                      <a:srgbClr val="0070C0"/>
                    </a:solidFill>
                    <a:latin typeface="Arial" panose="020B0604020202020204" pitchFamily="34" charset="0"/>
                    <a:cs typeface="Arial" panose="020B0604020202020204" pitchFamily="34" charset="0"/>
                  </a:endParaRPr>
                </a:p>
              </p:txBody>
            </p:sp>
            <p:sp>
              <p:nvSpPr>
                <p:cNvPr id="52" name="Curved Right Arrow 31">
                  <a:extLst>
                    <a:ext uri="{FF2B5EF4-FFF2-40B4-BE49-F238E27FC236}">
                      <a16:creationId xmlns:a16="http://schemas.microsoft.com/office/drawing/2014/main" id="{0CFD0AD1-7634-46FA-8921-ABC2CEC4FFF4}"/>
                    </a:ext>
                  </a:extLst>
                </p:cNvPr>
                <p:cNvSpPr/>
                <p:nvPr/>
              </p:nvSpPr>
              <p:spPr>
                <a:xfrm>
                  <a:off x="2518240" y="5783531"/>
                  <a:ext cx="204522" cy="283774"/>
                </a:xfrm>
                <a:prstGeom prst="curvedRightArrow">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53" name="TextBox 32">
                  <a:extLst>
                    <a:ext uri="{FF2B5EF4-FFF2-40B4-BE49-F238E27FC236}">
                      <a16:creationId xmlns:a16="http://schemas.microsoft.com/office/drawing/2014/main" id="{3F996E84-0772-45DD-8323-506C2ABC7F35}"/>
                    </a:ext>
                  </a:extLst>
                </p:cNvPr>
                <p:cNvSpPr txBox="1"/>
                <p:nvPr/>
              </p:nvSpPr>
              <p:spPr>
                <a:xfrm>
                  <a:off x="534132" y="5542726"/>
                  <a:ext cx="1952020" cy="707886"/>
                </a:xfrm>
                <a:prstGeom prst="rect">
                  <a:avLst/>
                </a:prstGeom>
                <a:noFill/>
              </p:spPr>
              <p:txBody>
                <a:bodyPr wrap="square" rtlCol="0">
                  <a:spAutoFit/>
                </a:bodyPr>
                <a:lstStyle/>
                <a:p>
                  <a:r>
                    <a:rPr lang="en-US" sz="2000" dirty="0">
                      <a:solidFill>
                        <a:srgbClr val="0070C0"/>
                      </a:solidFill>
                      <a:latin typeface="Arial" panose="020B0604020202020204" pitchFamily="34" charset="0"/>
                      <a:cs typeface="Arial" panose="020B0604020202020204" pitchFamily="34" charset="0"/>
                    </a:rPr>
                    <a:t>Potential-based reward shaping</a:t>
                  </a:r>
                </a:p>
              </p:txBody>
            </p:sp>
          </p:grpSp>
          <p:pic>
            <p:nvPicPr>
              <p:cNvPr id="42" name="Picture 6">
                <a:extLst>
                  <a:ext uri="{FF2B5EF4-FFF2-40B4-BE49-F238E27FC236}">
                    <a16:creationId xmlns:a16="http://schemas.microsoft.com/office/drawing/2014/main" id="{FEBEB1BC-4F20-444D-A9E6-4E5445537147}"/>
                  </a:ext>
                </a:extLst>
              </p:cNvPr>
              <p:cNvPicPr>
                <a:picLocks noChangeAspect="1"/>
              </p:cNvPicPr>
              <p:nvPr/>
            </p:nvPicPr>
            <p:blipFill rotWithShape="1">
              <a:blip r:embed="rId15"/>
              <a:srcRect r="1465" b="8507"/>
              <a:stretch/>
            </p:blipFill>
            <p:spPr>
              <a:xfrm>
                <a:off x="8070182" y="5023567"/>
                <a:ext cx="3860544" cy="365633"/>
              </a:xfrm>
              <a:prstGeom prst="rect">
                <a:avLst/>
              </a:prstGeom>
            </p:spPr>
          </p:pic>
          <p:sp>
            <p:nvSpPr>
              <p:cNvPr id="43" name="TextBox 29">
                <a:extLst>
                  <a:ext uri="{FF2B5EF4-FFF2-40B4-BE49-F238E27FC236}">
                    <a16:creationId xmlns:a16="http://schemas.microsoft.com/office/drawing/2014/main" id="{3580A2F1-489E-45E4-A5BA-BFCF4652BB0A}"/>
                  </a:ext>
                </a:extLst>
              </p:cNvPr>
              <p:cNvSpPr txBox="1"/>
              <p:nvPr/>
            </p:nvSpPr>
            <p:spPr>
              <a:xfrm>
                <a:off x="9090153" y="4540792"/>
                <a:ext cx="1952020" cy="400110"/>
              </a:xfrm>
              <a:prstGeom prst="rect">
                <a:avLst/>
              </a:prstGeom>
              <a:noFill/>
            </p:spPr>
            <p:txBody>
              <a:bodyPr wrap="square" rtlCol="0">
                <a:spAutoFit/>
              </a:bodyPr>
              <a:lstStyle/>
              <a:p>
                <a:r>
                  <a:rPr lang="en-US" sz="2000" dirty="0">
                    <a:solidFill>
                      <a:schemeClr val="accent5">
                        <a:lumMod val="50000"/>
                      </a:schemeClr>
                    </a:solidFill>
                  </a:rPr>
                  <a:t>reward shaping</a:t>
                </a:r>
              </a:p>
            </p:txBody>
          </p:sp>
          <p:pic>
            <p:nvPicPr>
              <p:cNvPr id="44" name="Picture 26">
                <a:extLst>
                  <a:ext uri="{FF2B5EF4-FFF2-40B4-BE49-F238E27FC236}">
                    <a16:creationId xmlns:a16="http://schemas.microsoft.com/office/drawing/2014/main" id="{A5C30A0C-8AB4-4E32-997F-91A7CD573099}"/>
                  </a:ext>
                </a:extLst>
              </p:cNvPr>
              <p:cNvPicPr>
                <a:picLocks noChangeAspect="1"/>
              </p:cNvPicPr>
              <p:nvPr/>
            </p:nvPicPr>
            <p:blipFill rotWithShape="1">
              <a:blip r:embed="rId13"/>
              <a:srcRect l="28307" t="43426"/>
              <a:stretch/>
            </p:blipFill>
            <p:spPr>
              <a:xfrm>
                <a:off x="5010095" y="4306212"/>
                <a:ext cx="3687180" cy="640399"/>
              </a:xfrm>
              <a:prstGeom prst="rect">
                <a:avLst/>
              </a:prstGeom>
            </p:spPr>
          </p:pic>
          <p:cxnSp>
            <p:nvCxnSpPr>
              <p:cNvPr id="45" name="Straight Connector 30">
                <a:extLst>
                  <a:ext uri="{FF2B5EF4-FFF2-40B4-BE49-F238E27FC236}">
                    <a16:creationId xmlns:a16="http://schemas.microsoft.com/office/drawing/2014/main" id="{8EC8D2C4-5AAA-46B2-B14F-1C45A4C538F1}"/>
                  </a:ext>
                </a:extLst>
              </p:cNvPr>
              <p:cNvCxnSpPr/>
              <p:nvPr/>
            </p:nvCxnSpPr>
            <p:spPr>
              <a:xfrm>
                <a:off x="10649336" y="5417128"/>
                <a:ext cx="50439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33">
                <a:extLst>
                  <a:ext uri="{FF2B5EF4-FFF2-40B4-BE49-F238E27FC236}">
                    <a16:creationId xmlns:a16="http://schemas.microsoft.com/office/drawing/2014/main" id="{FC523F78-2D62-442A-A732-20BB22FC9E01}"/>
                  </a:ext>
                </a:extLst>
              </p:cNvPr>
              <p:cNvCxnSpPr/>
              <p:nvPr/>
            </p:nvCxnSpPr>
            <p:spPr>
              <a:xfrm>
                <a:off x="11426331" y="5417128"/>
                <a:ext cx="504395"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Rounded Rectangle 12">
                <a:extLst>
                  <a:ext uri="{FF2B5EF4-FFF2-40B4-BE49-F238E27FC236}">
                    <a16:creationId xmlns:a16="http://schemas.microsoft.com/office/drawing/2014/main" id="{1B4C6217-700F-47CD-AA10-8CCC1F7BAF30}"/>
                  </a:ext>
                </a:extLst>
              </p:cNvPr>
              <p:cNvSpPr/>
              <p:nvPr/>
            </p:nvSpPr>
            <p:spPr>
              <a:xfrm>
                <a:off x="7832816" y="4966393"/>
                <a:ext cx="4335276" cy="1000034"/>
              </a:xfrm>
              <a:prstGeom prst="roundRect">
                <a:avLst/>
              </a:prstGeom>
              <a:noFill/>
              <a:ln w="571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grpSp>
        <p:sp>
          <p:nvSpPr>
            <p:cNvPr id="9" name="文字方塊 8">
              <a:extLst>
                <a:ext uri="{FF2B5EF4-FFF2-40B4-BE49-F238E27FC236}">
                  <a16:creationId xmlns:a16="http://schemas.microsoft.com/office/drawing/2014/main" id="{8D8346D0-C52F-4C34-81A2-A14C13EBAB4F}"/>
                </a:ext>
              </a:extLst>
            </p:cNvPr>
            <p:cNvSpPr txBox="1"/>
            <p:nvPr/>
          </p:nvSpPr>
          <p:spPr>
            <a:xfrm>
              <a:off x="5269957" y="2256032"/>
              <a:ext cx="3518672" cy="646331"/>
            </a:xfrm>
            <a:prstGeom prst="rect">
              <a:avLst/>
            </a:prstGeom>
            <a:noFill/>
          </p:spPr>
          <p:txBody>
            <a:bodyPr wrap="square" rtlCol="0">
              <a:spAutoFit/>
            </a:bodyPr>
            <a:lstStyle/>
            <a:p>
              <a:pPr marL="285750" indent="-285750">
                <a:buFont typeface="Arial" panose="020B0604020202020204" pitchFamily="34" charset="0"/>
                <a:buChar char="•"/>
              </a:pPr>
              <a:r>
                <a:rPr lang="en-US" altLang="zh-TW" sz="1800" dirty="0">
                  <a:latin typeface="Arial" panose="020B0604020202020204" pitchFamily="34" charset="0"/>
                  <a:cs typeface="Arial" panose="020B0604020202020204" pitchFamily="34" charset="0"/>
                </a:rPr>
                <a:t>Regularization parameter</a:t>
              </a:r>
            </a:p>
            <a:p>
              <a:endParaRPr lang="zh-TW" altLang="en-US" dirty="0"/>
            </a:p>
          </p:txBody>
        </p:sp>
        <p:cxnSp>
          <p:nvCxnSpPr>
            <p:cNvPr id="55" name="Straight Connector 19">
              <a:extLst>
                <a:ext uri="{FF2B5EF4-FFF2-40B4-BE49-F238E27FC236}">
                  <a16:creationId xmlns:a16="http://schemas.microsoft.com/office/drawing/2014/main" id="{9BF15B48-3A26-46CC-84D3-295899768A06}"/>
                </a:ext>
              </a:extLst>
            </p:cNvPr>
            <p:cNvCxnSpPr>
              <a:cxnSpLocks/>
            </p:cNvCxnSpPr>
            <p:nvPr/>
          </p:nvCxnSpPr>
          <p:spPr>
            <a:xfrm>
              <a:off x="4868096" y="5701616"/>
              <a:ext cx="1282111"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 name="群組 29">
              <a:extLst>
                <a:ext uri="{FF2B5EF4-FFF2-40B4-BE49-F238E27FC236}">
                  <a16:creationId xmlns:a16="http://schemas.microsoft.com/office/drawing/2014/main" id="{6A7222ED-E7DA-41AF-9060-3077B9862A68}"/>
                </a:ext>
              </a:extLst>
            </p:cNvPr>
            <p:cNvGrpSpPr/>
            <p:nvPr/>
          </p:nvGrpSpPr>
          <p:grpSpPr>
            <a:xfrm>
              <a:off x="5341743" y="5623674"/>
              <a:ext cx="4550140" cy="427543"/>
              <a:chOff x="5341743" y="5623674"/>
              <a:chExt cx="4550140" cy="427543"/>
            </a:xfrm>
          </p:grpSpPr>
          <p:cxnSp>
            <p:nvCxnSpPr>
              <p:cNvPr id="5" name="直線接點 4">
                <a:extLst>
                  <a:ext uri="{FF2B5EF4-FFF2-40B4-BE49-F238E27FC236}">
                    <a16:creationId xmlns:a16="http://schemas.microsoft.com/office/drawing/2014/main" id="{B0B42A9A-34FC-49EC-B7F6-24F7C2569EE4}"/>
                  </a:ext>
                </a:extLst>
              </p:cNvPr>
              <p:cNvCxnSpPr/>
              <p:nvPr/>
            </p:nvCxnSpPr>
            <p:spPr>
              <a:xfrm>
                <a:off x="5341743" y="6051217"/>
                <a:ext cx="455014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D31D4632-7F15-4A66-A924-09F347289F3B}"/>
                  </a:ext>
                </a:extLst>
              </p:cNvPr>
              <p:cNvCxnSpPr>
                <a:cxnSpLocks/>
                <a:stCxn id="41" idx="2"/>
              </p:cNvCxnSpPr>
              <p:nvPr/>
            </p:nvCxnSpPr>
            <p:spPr>
              <a:xfrm>
                <a:off x="9891883" y="5623674"/>
                <a:ext cx="0" cy="42754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325DD72D-554A-46A0-92BA-117382C15ED8}"/>
                  </a:ext>
                </a:extLst>
              </p:cNvPr>
              <p:cNvCxnSpPr>
                <a:cxnSpLocks/>
              </p:cNvCxnSpPr>
              <p:nvPr/>
            </p:nvCxnSpPr>
            <p:spPr>
              <a:xfrm flipV="1">
                <a:off x="5364850" y="5718876"/>
                <a:ext cx="0" cy="33234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2" name="箭號: 向右 31">
            <a:extLst>
              <a:ext uri="{FF2B5EF4-FFF2-40B4-BE49-F238E27FC236}">
                <a16:creationId xmlns:a16="http://schemas.microsoft.com/office/drawing/2014/main" id="{BAF4BF12-B636-4580-8148-351699B93B9F}"/>
              </a:ext>
            </a:extLst>
          </p:cNvPr>
          <p:cNvSpPr/>
          <p:nvPr/>
        </p:nvSpPr>
        <p:spPr>
          <a:xfrm>
            <a:off x="7896213" y="6117005"/>
            <a:ext cx="542770" cy="3305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22149983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8368D-526C-4266-AF3C-E4B5702F3512}"/>
              </a:ext>
            </a:extLst>
          </p:cNvPr>
          <p:cNvSpPr>
            <a:spLocks noGrp="1"/>
          </p:cNvSpPr>
          <p:nvPr>
            <p:ph type="sldNum" sz="quarter" idx="12"/>
          </p:nvPr>
        </p:nvSpPr>
        <p:spPr/>
        <p:txBody>
          <a:bodyPr/>
          <a:lstStyle/>
          <a:p>
            <a:fld id="{4760F0FC-AD0F-4770-B8B3-8B319AEAE5E5}" type="slidenum">
              <a:rPr lang="zh-CN" altLang="en-US" smtClean="0"/>
              <a:pPr/>
              <a:t>85</a:t>
            </a:fld>
            <a:endParaRPr lang="zh-CN" altLang="en-US"/>
          </a:p>
        </p:txBody>
      </p:sp>
      <p:sp>
        <p:nvSpPr>
          <p:cNvPr id="3" name="文本框 3">
            <a:extLst>
              <a:ext uri="{FF2B5EF4-FFF2-40B4-BE49-F238E27FC236}">
                <a16:creationId xmlns:a16="http://schemas.microsoft.com/office/drawing/2014/main" id="{24521B81-FBBD-4EE8-8397-FB2D93F87DF9}"/>
              </a:ext>
            </a:extLst>
          </p:cNvPr>
          <p:cNvSpPr txBox="1"/>
          <p:nvPr/>
        </p:nvSpPr>
        <p:spPr>
          <a:xfrm>
            <a:off x="211873" y="144966"/>
            <a:ext cx="9115166" cy="1077218"/>
          </a:xfrm>
          <a:prstGeom prst="rect">
            <a:avLst/>
          </a:prstGeom>
          <a:noFill/>
        </p:spPr>
        <p:txBody>
          <a:bodyPr wrap="square" lIns="91440" tIns="45720" rIns="91440" bIns="45720" rtlCol="0" anchor="t">
            <a:spAutoFit/>
          </a:bodyPr>
          <a:lstStyle/>
          <a:p>
            <a:r>
              <a:rPr lang="en-US" sz="3200" b="1" dirty="0">
                <a:solidFill>
                  <a:schemeClr val="bg1"/>
                </a:solidFill>
                <a:latin typeface="Times New Roman" panose="02020603050405020304" pitchFamily="18" charset="0"/>
                <a:ea typeface="+mn-lt"/>
                <a:cs typeface="Times New Roman" panose="02020603050405020304" pitchFamily="18" charset="0"/>
              </a:rPr>
              <a:t>Soft Actor-Critic (SAC)</a:t>
            </a:r>
          </a:p>
          <a:p>
            <a:endParaRPr lang="en-US" sz="3200" b="1" dirty="0">
              <a:solidFill>
                <a:schemeClr val="bg1"/>
              </a:solidFill>
              <a:latin typeface="Times New Roman"/>
              <a:ea typeface="+mn-lt"/>
              <a:cs typeface="Times New Roman"/>
            </a:endParaRPr>
          </a:p>
        </p:txBody>
      </p:sp>
      <p:sp>
        <p:nvSpPr>
          <p:cNvPr id="42" name="Content Placeholder 2">
            <a:extLst>
              <a:ext uri="{FF2B5EF4-FFF2-40B4-BE49-F238E27FC236}">
                <a16:creationId xmlns:a16="http://schemas.microsoft.com/office/drawing/2014/main" id="{86AB1D60-B9F7-4531-A64B-EA586E20DFD1}"/>
              </a:ext>
            </a:extLst>
          </p:cNvPr>
          <p:cNvSpPr txBox="1">
            <a:spLocks/>
          </p:cNvSpPr>
          <p:nvPr/>
        </p:nvSpPr>
        <p:spPr>
          <a:xfrm>
            <a:off x="196718" y="957893"/>
            <a:ext cx="11379200" cy="5734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altLang="zh-TW" sz="2400" dirty="0">
                <a:latin typeface="Arial" panose="020B0604020202020204" pitchFamily="34" charset="0"/>
                <a:cs typeface="Arial" panose="020B0604020202020204" pitchFamily="34" charset="0"/>
              </a:rPr>
              <a:t>Taxonomy of RL Algorithms</a:t>
            </a: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en-US" sz="2400" dirty="0">
                <a:latin typeface="Arial" panose="020B0604020202020204" pitchFamily="34" charset="0"/>
                <a:cs typeface="Arial" panose="020B0604020202020204" pitchFamily="34" charset="0"/>
              </a:rPr>
              <a:t>Soft Actor-Critic</a:t>
            </a:r>
          </a:p>
          <a:p>
            <a:pPr lvl="1"/>
            <a:r>
              <a:rPr lang="en-US" sz="2000" dirty="0">
                <a:latin typeface="Arial" panose="020B0604020202020204" pitchFamily="34" charset="0"/>
                <a:cs typeface="Arial" panose="020B0604020202020204" pitchFamily="34" charset="0"/>
              </a:rPr>
              <a:t>Based on actor-critic (AC) algorithm</a:t>
            </a:r>
          </a:p>
          <a:p>
            <a:pPr lvl="1"/>
            <a:r>
              <a:rPr lang="en-US" sz="2000" dirty="0">
                <a:latin typeface="Arial" panose="020B0604020202020204" pitchFamily="34" charset="0"/>
                <a:cs typeface="Arial" panose="020B0604020202020204" pitchFamily="34" charset="0"/>
              </a:rPr>
              <a:t>Difference from AC</a:t>
            </a:r>
          </a:p>
        </p:txBody>
      </p:sp>
      <p:pic>
        <p:nvPicPr>
          <p:cNvPr id="43" name="Picture 5" descr="Text&#10;&#10;Description automatically generated">
            <a:extLst>
              <a:ext uri="{FF2B5EF4-FFF2-40B4-BE49-F238E27FC236}">
                <a16:creationId xmlns:a16="http://schemas.microsoft.com/office/drawing/2014/main" id="{3F67BCE1-E846-47EF-8468-98231E4BDBB1}"/>
              </a:ext>
            </a:extLst>
          </p:cNvPr>
          <p:cNvPicPr>
            <a:picLocks noChangeAspect="1"/>
          </p:cNvPicPr>
          <p:nvPr/>
        </p:nvPicPr>
        <p:blipFill rotWithShape="1">
          <a:blip r:embed="rId4"/>
          <a:srcRect t="14610" b="10693"/>
          <a:stretch/>
        </p:blipFill>
        <p:spPr>
          <a:xfrm>
            <a:off x="1027995" y="5710879"/>
            <a:ext cx="5468515" cy="731520"/>
          </a:xfrm>
          <a:prstGeom prst="rect">
            <a:avLst/>
          </a:prstGeom>
        </p:spPr>
      </p:pic>
      <p:pic>
        <p:nvPicPr>
          <p:cNvPr id="44" name="Picture 6">
            <a:extLst>
              <a:ext uri="{FF2B5EF4-FFF2-40B4-BE49-F238E27FC236}">
                <a16:creationId xmlns:a16="http://schemas.microsoft.com/office/drawing/2014/main" id="{CF30F86E-EF8A-4098-A774-5E01DF331F56}"/>
              </a:ext>
            </a:extLst>
          </p:cNvPr>
          <p:cNvPicPr>
            <a:picLocks noChangeAspect="1"/>
          </p:cNvPicPr>
          <p:nvPr/>
        </p:nvPicPr>
        <p:blipFill rotWithShape="1">
          <a:blip r:embed="rId5"/>
          <a:srcRect t="10075" b="1"/>
          <a:stretch/>
        </p:blipFill>
        <p:spPr>
          <a:xfrm>
            <a:off x="6653717" y="5917620"/>
            <a:ext cx="3907085" cy="423729"/>
          </a:xfrm>
          <a:prstGeom prst="rect">
            <a:avLst/>
          </a:prstGeom>
        </p:spPr>
      </p:pic>
      <p:grpSp>
        <p:nvGrpSpPr>
          <p:cNvPr id="32" name="群組 31">
            <a:extLst>
              <a:ext uri="{FF2B5EF4-FFF2-40B4-BE49-F238E27FC236}">
                <a16:creationId xmlns:a16="http://schemas.microsoft.com/office/drawing/2014/main" id="{86831374-4933-4816-92B2-00FE4174E05B}"/>
              </a:ext>
            </a:extLst>
          </p:cNvPr>
          <p:cNvGrpSpPr/>
          <p:nvPr/>
        </p:nvGrpSpPr>
        <p:grpSpPr>
          <a:xfrm>
            <a:off x="313813" y="1553100"/>
            <a:ext cx="11878187" cy="2834425"/>
            <a:chOff x="313813" y="1433642"/>
            <a:chExt cx="11878187" cy="2834425"/>
          </a:xfrm>
        </p:grpSpPr>
        <p:grpSp>
          <p:nvGrpSpPr>
            <p:cNvPr id="9" name="Group 2">
              <a:extLst>
                <a:ext uri="{FF2B5EF4-FFF2-40B4-BE49-F238E27FC236}">
                  <a16:creationId xmlns:a16="http://schemas.microsoft.com/office/drawing/2014/main" id="{7AB0AA9B-D876-4D96-B227-BEAC12EE6E1A}"/>
                </a:ext>
              </a:extLst>
            </p:cNvPr>
            <p:cNvGrpSpPr>
              <a:grpSpLocks/>
            </p:cNvGrpSpPr>
            <p:nvPr/>
          </p:nvGrpSpPr>
          <p:grpSpPr bwMode="auto">
            <a:xfrm>
              <a:off x="313813" y="1433642"/>
              <a:ext cx="11878187" cy="2830326"/>
              <a:chOff x="-1942" y="5778"/>
              <a:chExt cx="18704" cy="4456"/>
            </a:xfrm>
          </p:grpSpPr>
          <p:graphicFrame>
            <p:nvGraphicFramePr>
              <p:cNvPr id="10" name="物件 9">
                <a:extLst>
                  <a:ext uri="{FF2B5EF4-FFF2-40B4-BE49-F238E27FC236}">
                    <a16:creationId xmlns:a16="http://schemas.microsoft.com/office/drawing/2014/main" id="{32D01520-2285-4409-B523-B1FF4379021E}"/>
                  </a:ext>
                </a:extLst>
              </p:cNvPr>
              <p:cNvGraphicFramePr>
                <a:graphicFrameLocks noChangeAspect="1"/>
              </p:cNvGraphicFramePr>
              <p:nvPr/>
            </p:nvGraphicFramePr>
            <p:xfrm>
              <a:off x="-1942" y="7430"/>
              <a:ext cx="2820" cy="1692"/>
            </p:xfrm>
            <a:graphic>
              <a:graphicData uri="http://schemas.openxmlformats.org/presentationml/2006/ole">
                <mc:AlternateContent xmlns:mc="http://schemas.openxmlformats.org/markup-compatibility/2006">
                  <mc:Choice xmlns:v="urn:schemas-microsoft-com:vml" Requires="v">
                    <p:oleObj spid="_x0000_s6236" name="Equation" r:id="rId6" imgW="1790640" imgH="1066680" progId="Equation.DSMT4">
                      <p:embed/>
                    </p:oleObj>
                  </mc:Choice>
                  <mc:Fallback>
                    <p:oleObj name="Equation" r:id="rId6" imgW="1790640" imgH="1066680" progId="Equation.DSMT4">
                      <p:embed/>
                      <p:pic>
                        <p:nvPicPr>
                          <p:cNvPr id="10" name="物件 9">
                            <a:extLst>
                              <a:ext uri="{FF2B5EF4-FFF2-40B4-BE49-F238E27FC236}">
                                <a16:creationId xmlns:a16="http://schemas.microsoft.com/office/drawing/2014/main" id="{32D01520-2285-4409-B523-B1FF4379021E}"/>
                              </a:ext>
                            </a:extLst>
                          </p:cNvPr>
                          <p:cNvPicPr>
                            <a:picLocks noChangeAspect="1" noChangeArrowheads="1"/>
                          </p:cNvPicPr>
                          <p:nvPr/>
                        </p:nvPicPr>
                        <p:blipFill>
                          <a:blip r:embed="rId7"/>
                          <a:srcRect/>
                          <a:stretch>
                            <a:fillRect/>
                          </a:stretch>
                        </p:blipFill>
                        <p:spPr bwMode="auto">
                          <a:xfrm>
                            <a:off x="-1942" y="7430"/>
                            <a:ext cx="2820" cy="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Left Brace 1">
                <a:extLst>
                  <a:ext uri="{FF2B5EF4-FFF2-40B4-BE49-F238E27FC236}">
                    <a16:creationId xmlns:a16="http://schemas.microsoft.com/office/drawing/2014/main" id="{61E1FF1B-2F04-40C5-ACDA-0A284B03AC98}"/>
                  </a:ext>
                </a:extLst>
              </p:cNvPr>
              <p:cNvSpPr>
                <a:spLocks/>
              </p:cNvSpPr>
              <p:nvPr/>
            </p:nvSpPr>
            <p:spPr bwMode="auto">
              <a:xfrm>
                <a:off x="968" y="7009"/>
                <a:ext cx="588" cy="2504"/>
              </a:xfrm>
              <a:prstGeom prst="leftBrace">
                <a:avLst>
                  <a:gd name="adj1" fmla="val 84717"/>
                  <a:gd name="adj2" fmla="val 47458"/>
                </a:avLst>
              </a:prstGeom>
              <a:noFill/>
              <a:ln w="4445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zh-TW" altLang="en-US" dirty="0"/>
              </a:p>
            </p:txBody>
          </p:sp>
          <p:graphicFrame>
            <p:nvGraphicFramePr>
              <p:cNvPr id="13" name="物件 12">
                <a:extLst>
                  <a:ext uri="{FF2B5EF4-FFF2-40B4-BE49-F238E27FC236}">
                    <a16:creationId xmlns:a16="http://schemas.microsoft.com/office/drawing/2014/main" id="{1ACAE010-EE82-4B1B-B4B9-0D4C4E024295}"/>
                  </a:ext>
                </a:extLst>
              </p:cNvPr>
              <p:cNvGraphicFramePr>
                <a:graphicFrameLocks noChangeAspect="1"/>
              </p:cNvGraphicFramePr>
              <p:nvPr>
                <p:extLst>
                  <p:ext uri="{D42A27DB-BD31-4B8C-83A1-F6EECF244321}">
                    <p14:modId xmlns:p14="http://schemas.microsoft.com/office/powerpoint/2010/main" val="3122962063"/>
                  </p:ext>
                </p:extLst>
              </p:nvPr>
            </p:nvGraphicFramePr>
            <p:xfrm>
              <a:off x="1585" y="9331"/>
              <a:ext cx="2195" cy="402"/>
            </p:xfrm>
            <a:graphic>
              <a:graphicData uri="http://schemas.openxmlformats.org/presentationml/2006/ole">
                <mc:AlternateContent xmlns:mc="http://schemas.openxmlformats.org/markup-compatibility/2006">
                  <mc:Choice xmlns:v="urn:schemas-microsoft-com:vml" Requires="v">
                    <p:oleObj spid="_x0000_s6237" name="Equation" r:id="rId8" imgW="1396800" imgH="253800" progId="Equation.DSMT4">
                      <p:embed/>
                    </p:oleObj>
                  </mc:Choice>
                  <mc:Fallback>
                    <p:oleObj name="Equation" r:id="rId8" imgW="1396800" imgH="253800" progId="Equation.DSMT4">
                      <p:embed/>
                      <p:pic>
                        <p:nvPicPr>
                          <p:cNvPr id="13" name="物件 12">
                            <a:extLst>
                              <a:ext uri="{FF2B5EF4-FFF2-40B4-BE49-F238E27FC236}">
                                <a16:creationId xmlns:a16="http://schemas.microsoft.com/office/drawing/2014/main" id="{1ACAE010-EE82-4B1B-B4B9-0D4C4E024295}"/>
                              </a:ext>
                            </a:extLst>
                          </p:cNvPr>
                          <p:cNvPicPr>
                            <a:picLocks noChangeAspect="1" noChangeArrowheads="1"/>
                          </p:cNvPicPr>
                          <p:nvPr/>
                        </p:nvPicPr>
                        <p:blipFill>
                          <a:blip r:embed="rId9"/>
                          <a:srcRect/>
                          <a:stretch>
                            <a:fillRect/>
                          </a:stretch>
                        </p:blipFill>
                        <p:spPr bwMode="auto">
                          <a:xfrm>
                            <a:off x="1585" y="9331"/>
                            <a:ext cx="2195"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物件 13">
                <a:extLst>
                  <a:ext uri="{FF2B5EF4-FFF2-40B4-BE49-F238E27FC236}">
                    <a16:creationId xmlns:a16="http://schemas.microsoft.com/office/drawing/2014/main" id="{827414FB-3FCC-4707-BD28-DCB5599B48D8}"/>
                  </a:ext>
                </a:extLst>
              </p:cNvPr>
              <p:cNvGraphicFramePr>
                <a:graphicFrameLocks noChangeAspect="1"/>
              </p:cNvGraphicFramePr>
              <p:nvPr>
                <p:extLst>
                  <p:ext uri="{D42A27DB-BD31-4B8C-83A1-F6EECF244321}">
                    <p14:modId xmlns:p14="http://schemas.microsoft.com/office/powerpoint/2010/main" val="3253576205"/>
                  </p:ext>
                </p:extLst>
              </p:nvPr>
            </p:nvGraphicFramePr>
            <p:xfrm>
              <a:off x="1618" y="6803"/>
              <a:ext cx="1940" cy="405"/>
            </p:xfrm>
            <a:graphic>
              <a:graphicData uri="http://schemas.openxmlformats.org/presentationml/2006/ole">
                <mc:AlternateContent xmlns:mc="http://schemas.openxmlformats.org/markup-compatibility/2006">
                  <mc:Choice xmlns:v="urn:schemas-microsoft-com:vml" Requires="v">
                    <p:oleObj spid="_x0000_s6238" name="Equation" r:id="rId10" imgW="1231560" imgH="253800" progId="Equation.DSMT4">
                      <p:embed/>
                    </p:oleObj>
                  </mc:Choice>
                  <mc:Fallback>
                    <p:oleObj name="Equation" r:id="rId10" imgW="1231560" imgH="253800" progId="Equation.DSMT4">
                      <p:embed/>
                      <p:pic>
                        <p:nvPicPr>
                          <p:cNvPr id="14" name="物件 13">
                            <a:extLst>
                              <a:ext uri="{FF2B5EF4-FFF2-40B4-BE49-F238E27FC236}">
                                <a16:creationId xmlns:a16="http://schemas.microsoft.com/office/drawing/2014/main" id="{827414FB-3FCC-4707-BD28-DCB5599B48D8}"/>
                              </a:ext>
                            </a:extLst>
                          </p:cNvPr>
                          <p:cNvPicPr>
                            <a:picLocks noChangeAspect="1" noChangeArrowheads="1"/>
                          </p:cNvPicPr>
                          <p:nvPr/>
                        </p:nvPicPr>
                        <p:blipFill>
                          <a:blip r:embed="rId11"/>
                          <a:srcRect/>
                          <a:stretch>
                            <a:fillRect/>
                          </a:stretch>
                        </p:blipFill>
                        <p:spPr bwMode="auto">
                          <a:xfrm>
                            <a:off x="1618" y="6803"/>
                            <a:ext cx="1940"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Left Brace 1">
                <a:extLst>
                  <a:ext uri="{FF2B5EF4-FFF2-40B4-BE49-F238E27FC236}">
                    <a16:creationId xmlns:a16="http://schemas.microsoft.com/office/drawing/2014/main" id="{908F1668-3C90-478F-9AAD-6430500EE7C5}"/>
                  </a:ext>
                </a:extLst>
              </p:cNvPr>
              <p:cNvSpPr>
                <a:spLocks/>
              </p:cNvSpPr>
              <p:nvPr/>
            </p:nvSpPr>
            <p:spPr bwMode="auto">
              <a:xfrm>
                <a:off x="4210" y="6292"/>
                <a:ext cx="588" cy="1428"/>
              </a:xfrm>
              <a:prstGeom prst="leftBrace">
                <a:avLst>
                  <a:gd name="adj1" fmla="val 44220"/>
                  <a:gd name="adj2" fmla="val 47458"/>
                </a:avLst>
              </a:prstGeom>
              <a:noFill/>
              <a:ln w="4445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zh-TW" altLang="en-US" dirty="0"/>
              </a:p>
            </p:txBody>
          </p:sp>
          <p:graphicFrame>
            <p:nvGraphicFramePr>
              <p:cNvPr id="16" name="物件 15">
                <a:extLst>
                  <a:ext uri="{FF2B5EF4-FFF2-40B4-BE49-F238E27FC236}">
                    <a16:creationId xmlns:a16="http://schemas.microsoft.com/office/drawing/2014/main" id="{3D58292A-459E-4FB1-A555-85760982FA2D}"/>
                  </a:ext>
                </a:extLst>
              </p:cNvPr>
              <p:cNvGraphicFramePr>
                <a:graphicFrameLocks noChangeAspect="1"/>
              </p:cNvGraphicFramePr>
              <p:nvPr/>
            </p:nvGraphicFramePr>
            <p:xfrm>
              <a:off x="4784" y="6057"/>
              <a:ext cx="2240" cy="1085"/>
            </p:xfrm>
            <a:graphic>
              <a:graphicData uri="http://schemas.openxmlformats.org/presentationml/2006/ole">
                <mc:AlternateContent xmlns:mc="http://schemas.openxmlformats.org/markup-compatibility/2006">
                  <mc:Choice xmlns:v="urn:schemas-microsoft-com:vml" Requires="v">
                    <p:oleObj spid="_x0000_s6239" name="Equation" r:id="rId12" imgW="1422360" imgH="685800" progId="Equation.DSMT4">
                      <p:embed/>
                    </p:oleObj>
                  </mc:Choice>
                  <mc:Fallback>
                    <p:oleObj name="Equation" r:id="rId12" imgW="1422360" imgH="685800" progId="Equation.DSMT4">
                      <p:embed/>
                      <p:pic>
                        <p:nvPicPr>
                          <p:cNvPr id="16" name="物件 15">
                            <a:extLst>
                              <a:ext uri="{FF2B5EF4-FFF2-40B4-BE49-F238E27FC236}">
                                <a16:creationId xmlns:a16="http://schemas.microsoft.com/office/drawing/2014/main" id="{3D58292A-459E-4FB1-A555-85760982FA2D}"/>
                              </a:ext>
                            </a:extLst>
                          </p:cNvPr>
                          <p:cNvPicPr>
                            <a:picLocks noChangeAspect="1" noChangeArrowheads="1"/>
                          </p:cNvPicPr>
                          <p:nvPr/>
                        </p:nvPicPr>
                        <p:blipFill>
                          <a:blip r:embed="rId13"/>
                          <a:srcRect/>
                          <a:stretch>
                            <a:fillRect/>
                          </a:stretch>
                        </p:blipFill>
                        <p:spPr bwMode="auto">
                          <a:xfrm>
                            <a:off x="4784" y="6057"/>
                            <a:ext cx="2240" cy="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物件 16">
                <a:extLst>
                  <a:ext uri="{FF2B5EF4-FFF2-40B4-BE49-F238E27FC236}">
                    <a16:creationId xmlns:a16="http://schemas.microsoft.com/office/drawing/2014/main" id="{236C0B52-CA8C-4AF5-88F2-1A92815F41BD}"/>
                  </a:ext>
                </a:extLst>
              </p:cNvPr>
              <p:cNvGraphicFramePr>
                <a:graphicFrameLocks noChangeAspect="1"/>
              </p:cNvGraphicFramePr>
              <p:nvPr/>
            </p:nvGraphicFramePr>
            <p:xfrm>
              <a:off x="4828" y="7332"/>
              <a:ext cx="1880" cy="1695"/>
            </p:xfrm>
            <a:graphic>
              <a:graphicData uri="http://schemas.openxmlformats.org/presentationml/2006/ole">
                <mc:AlternateContent xmlns:mc="http://schemas.openxmlformats.org/markup-compatibility/2006">
                  <mc:Choice xmlns:v="urn:schemas-microsoft-com:vml" Requires="v">
                    <p:oleObj spid="_x0000_s6240" name="Equation" r:id="rId14" imgW="1193760" imgH="1066680" progId="Equation.DSMT4">
                      <p:embed/>
                    </p:oleObj>
                  </mc:Choice>
                  <mc:Fallback>
                    <p:oleObj name="Equation" r:id="rId14" imgW="1193760" imgH="1066680" progId="Equation.DSMT4">
                      <p:embed/>
                      <p:pic>
                        <p:nvPicPr>
                          <p:cNvPr id="17" name="物件 16">
                            <a:extLst>
                              <a:ext uri="{FF2B5EF4-FFF2-40B4-BE49-F238E27FC236}">
                                <a16:creationId xmlns:a16="http://schemas.microsoft.com/office/drawing/2014/main" id="{236C0B52-CA8C-4AF5-88F2-1A92815F41BD}"/>
                              </a:ext>
                            </a:extLst>
                          </p:cNvPr>
                          <p:cNvPicPr>
                            <a:picLocks noChangeAspect="1" noChangeArrowheads="1"/>
                          </p:cNvPicPr>
                          <p:nvPr/>
                        </p:nvPicPr>
                        <p:blipFill>
                          <a:blip r:embed="rId15"/>
                          <a:srcRect/>
                          <a:stretch>
                            <a:fillRect/>
                          </a:stretch>
                        </p:blipFill>
                        <p:spPr bwMode="auto">
                          <a:xfrm>
                            <a:off x="4828" y="7332"/>
                            <a:ext cx="1880"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Left Brace 1">
                <a:extLst>
                  <a:ext uri="{FF2B5EF4-FFF2-40B4-BE49-F238E27FC236}">
                    <a16:creationId xmlns:a16="http://schemas.microsoft.com/office/drawing/2014/main" id="{8DD00A69-E9E8-46DB-8C77-01C6BC3AE13C}"/>
                  </a:ext>
                </a:extLst>
              </p:cNvPr>
              <p:cNvSpPr>
                <a:spLocks/>
              </p:cNvSpPr>
              <p:nvPr/>
            </p:nvSpPr>
            <p:spPr bwMode="auto">
              <a:xfrm>
                <a:off x="6853" y="7401"/>
                <a:ext cx="588" cy="1826"/>
              </a:xfrm>
              <a:prstGeom prst="leftBrace">
                <a:avLst>
                  <a:gd name="adj1" fmla="val 44220"/>
                  <a:gd name="adj2" fmla="val 47458"/>
                </a:avLst>
              </a:prstGeom>
              <a:noFill/>
              <a:ln w="4445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zh-TW" altLang="en-US" dirty="0"/>
              </a:p>
            </p:txBody>
          </p:sp>
          <p:graphicFrame>
            <p:nvGraphicFramePr>
              <p:cNvPr id="19" name="物件 18">
                <a:extLst>
                  <a:ext uri="{FF2B5EF4-FFF2-40B4-BE49-F238E27FC236}">
                    <a16:creationId xmlns:a16="http://schemas.microsoft.com/office/drawing/2014/main" id="{6138B7F5-3386-4EB9-BB87-58926C839794}"/>
                  </a:ext>
                </a:extLst>
              </p:cNvPr>
              <p:cNvGraphicFramePr>
                <a:graphicFrameLocks noChangeAspect="1"/>
              </p:cNvGraphicFramePr>
              <p:nvPr/>
            </p:nvGraphicFramePr>
            <p:xfrm>
              <a:off x="7472" y="7273"/>
              <a:ext cx="2120" cy="405"/>
            </p:xfrm>
            <a:graphic>
              <a:graphicData uri="http://schemas.openxmlformats.org/presentationml/2006/ole">
                <mc:AlternateContent xmlns:mc="http://schemas.openxmlformats.org/markup-compatibility/2006">
                  <mc:Choice xmlns:v="urn:schemas-microsoft-com:vml" Requires="v">
                    <p:oleObj spid="_x0000_s6241" name="Equation" r:id="rId16" imgW="1346040" imgH="253800" progId="Equation.DSMT4">
                      <p:embed/>
                    </p:oleObj>
                  </mc:Choice>
                  <mc:Fallback>
                    <p:oleObj name="Equation" r:id="rId16" imgW="1346040" imgH="253800" progId="Equation.DSMT4">
                      <p:embed/>
                      <p:pic>
                        <p:nvPicPr>
                          <p:cNvPr id="19" name="物件 18">
                            <a:extLst>
                              <a:ext uri="{FF2B5EF4-FFF2-40B4-BE49-F238E27FC236}">
                                <a16:creationId xmlns:a16="http://schemas.microsoft.com/office/drawing/2014/main" id="{6138B7F5-3386-4EB9-BB87-58926C839794}"/>
                              </a:ext>
                            </a:extLst>
                          </p:cNvPr>
                          <p:cNvPicPr>
                            <a:picLocks noChangeAspect="1" noChangeArrowheads="1"/>
                          </p:cNvPicPr>
                          <p:nvPr/>
                        </p:nvPicPr>
                        <p:blipFill>
                          <a:blip r:embed="rId17"/>
                          <a:srcRect/>
                          <a:stretch>
                            <a:fillRect/>
                          </a:stretch>
                        </p:blipFill>
                        <p:spPr bwMode="auto">
                          <a:xfrm>
                            <a:off x="7472" y="7273"/>
                            <a:ext cx="2120"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物件 19">
                <a:extLst>
                  <a:ext uri="{FF2B5EF4-FFF2-40B4-BE49-F238E27FC236}">
                    <a16:creationId xmlns:a16="http://schemas.microsoft.com/office/drawing/2014/main" id="{3C356122-DC01-4516-B877-85558A20DB02}"/>
                  </a:ext>
                </a:extLst>
              </p:cNvPr>
              <p:cNvGraphicFramePr>
                <a:graphicFrameLocks noChangeAspect="1"/>
              </p:cNvGraphicFramePr>
              <p:nvPr/>
            </p:nvGraphicFramePr>
            <p:xfrm>
              <a:off x="7439" y="8939"/>
              <a:ext cx="2180" cy="482"/>
            </p:xfrm>
            <a:graphic>
              <a:graphicData uri="http://schemas.openxmlformats.org/presentationml/2006/ole">
                <mc:AlternateContent xmlns:mc="http://schemas.openxmlformats.org/markup-compatibility/2006">
                  <mc:Choice xmlns:v="urn:schemas-microsoft-com:vml" Requires="v">
                    <p:oleObj spid="_x0000_s6242" name="Equation" r:id="rId18" imgW="1384200" imgH="304560" progId="Equation.DSMT4">
                      <p:embed/>
                    </p:oleObj>
                  </mc:Choice>
                  <mc:Fallback>
                    <p:oleObj name="Equation" r:id="rId18" imgW="1384200" imgH="304560" progId="Equation.DSMT4">
                      <p:embed/>
                      <p:pic>
                        <p:nvPicPr>
                          <p:cNvPr id="20" name="物件 19">
                            <a:extLst>
                              <a:ext uri="{FF2B5EF4-FFF2-40B4-BE49-F238E27FC236}">
                                <a16:creationId xmlns:a16="http://schemas.microsoft.com/office/drawing/2014/main" id="{3C356122-DC01-4516-B877-85558A20DB02}"/>
                              </a:ext>
                            </a:extLst>
                          </p:cNvPr>
                          <p:cNvPicPr>
                            <a:picLocks noChangeAspect="1" noChangeArrowheads="1"/>
                          </p:cNvPicPr>
                          <p:nvPr/>
                        </p:nvPicPr>
                        <p:blipFill>
                          <a:blip r:embed="rId19"/>
                          <a:srcRect/>
                          <a:stretch>
                            <a:fillRect/>
                          </a:stretch>
                        </p:blipFill>
                        <p:spPr bwMode="auto">
                          <a:xfrm>
                            <a:off x="7439" y="8939"/>
                            <a:ext cx="21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Left Brace 1">
                <a:extLst>
                  <a:ext uri="{FF2B5EF4-FFF2-40B4-BE49-F238E27FC236}">
                    <a16:creationId xmlns:a16="http://schemas.microsoft.com/office/drawing/2014/main" id="{3751A7FE-CF61-4EBE-A84D-F18166F95F3A}"/>
                  </a:ext>
                </a:extLst>
              </p:cNvPr>
              <p:cNvSpPr>
                <a:spLocks/>
              </p:cNvSpPr>
              <p:nvPr/>
            </p:nvSpPr>
            <p:spPr bwMode="auto">
              <a:xfrm>
                <a:off x="9893" y="6851"/>
                <a:ext cx="588" cy="1428"/>
              </a:xfrm>
              <a:prstGeom prst="leftBrace">
                <a:avLst>
                  <a:gd name="adj1" fmla="val 44220"/>
                  <a:gd name="adj2" fmla="val 47458"/>
                </a:avLst>
              </a:prstGeom>
              <a:noFill/>
              <a:ln w="4445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zh-TW" altLang="en-US"/>
              </a:p>
            </p:txBody>
          </p:sp>
          <p:graphicFrame>
            <p:nvGraphicFramePr>
              <p:cNvPr id="22" name="物件 21">
                <a:extLst>
                  <a:ext uri="{FF2B5EF4-FFF2-40B4-BE49-F238E27FC236}">
                    <a16:creationId xmlns:a16="http://schemas.microsoft.com/office/drawing/2014/main" id="{CDD0D646-0772-4417-813C-4EFDFA342E10}"/>
                  </a:ext>
                </a:extLst>
              </p:cNvPr>
              <p:cNvGraphicFramePr>
                <a:graphicFrameLocks noChangeAspect="1"/>
              </p:cNvGraphicFramePr>
              <p:nvPr/>
            </p:nvGraphicFramePr>
            <p:xfrm>
              <a:off x="10537" y="6525"/>
              <a:ext cx="1700" cy="482"/>
            </p:xfrm>
            <a:graphic>
              <a:graphicData uri="http://schemas.openxmlformats.org/presentationml/2006/ole">
                <mc:AlternateContent xmlns:mc="http://schemas.openxmlformats.org/markup-compatibility/2006">
                  <mc:Choice xmlns:v="urn:schemas-microsoft-com:vml" Requires="v">
                    <p:oleObj spid="_x0000_s6243" name="Equation" r:id="rId20" imgW="1079280" imgH="304560" progId="Equation.DSMT4">
                      <p:embed/>
                    </p:oleObj>
                  </mc:Choice>
                  <mc:Fallback>
                    <p:oleObj name="Equation" r:id="rId20" imgW="1079280" imgH="304560" progId="Equation.DSMT4">
                      <p:embed/>
                      <p:pic>
                        <p:nvPicPr>
                          <p:cNvPr id="22" name="物件 21">
                            <a:extLst>
                              <a:ext uri="{FF2B5EF4-FFF2-40B4-BE49-F238E27FC236}">
                                <a16:creationId xmlns:a16="http://schemas.microsoft.com/office/drawing/2014/main" id="{CDD0D646-0772-4417-813C-4EFDFA342E10}"/>
                              </a:ext>
                            </a:extLst>
                          </p:cNvPr>
                          <p:cNvPicPr>
                            <a:picLocks noChangeAspect="1" noChangeArrowheads="1"/>
                          </p:cNvPicPr>
                          <p:nvPr/>
                        </p:nvPicPr>
                        <p:blipFill>
                          <a:blip r:embed="rId21"/>
                          <a:srcRect/>
                          <a:stretch>
                            <a:fillRect/>
                          </a:stretch>
                        </p:blipFill>
                        <p:spPr bwMode="auto">
                          <a:xfrm>
                            <a:off x="10537" y="6525"/>
                            <a:ext cx="170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物件 22">
                <a:extLst>
                  <a:ext uri="{FF2B5EF4-FFF2-40B4-BE49-F238E27FC236}">
                    <a16:creationId xmlns:a16="http://schemas.microsoft.com/office/drawing/2014/main" id="{0C7EDAF9-3C1C-4BD6-BEBD-BA00AA3ABF79}"/>
                  </a:ext>
                </a:extLst>
              </p:cNvPr>
              <p:cNvGraphicFramePr>
                <a:graphicFrameLocks noChangeAspect="1"/>
              </p:cNvGraphicFramePr>
              <p:nvPr/>
            </p:nvGraphicFramePr>
            <p:xfrm>
              <a:off x="10548" y="7987"/>
              <a:ext cx="1760" cy="485"/>
            </p:xfrm>
            <a:graphic>
              <a:graphicData uri="http://schemas.openxmlformats.org/presentationml/2006/ole">
                <mc:AlternateContent xmlns:mc="http://schemas.openxmlformats.org/markup-compatibility/2006">
                  <mc:Choice xmlns:v="urn:schemas-microsoft-com:vml" Requires="v">
                    <p:oleObj spid="_x0000_s6244" name="Equation" r:id="rId22" imgW="1117440" imgH="304560" progId="Equation.DSMT4">
                      <p:embed/>
                    </p:oleObj>
                  </mc:Choice>
                  <mc:Fallback>
                    <p:oleObj name="Equation" r:id="rId22" imgW="1117440" imgH="304560" progId="Equation.DSMT4">
                      <p:embed/>
                      <p:pic>
                        <p:nvPicPr>
                          <p:cNvPr id="23" name="物件 22">
                            <a:extLst>
                              <a:ext uri="{FF2B5EF4-FFF2-40B4-BE49-F238E27FC236}">
                                <a16:creationId xmlns:a16="http://schemas.microsoft.com/office/drawing/2014/main" id="{0C7EDAF9-3C1C-4BD6-BEBD-BA00AA3ABF79}"/>
                              </a:ext>
                            </a:extLst>
                          </p:cNvPr>
                          <p:cNvPicPr>
                            <a:picLocks noChangeAspect="1" noChangeArrowheads="1"/>
                          </p:cNvPicPr>
                          <p:nvPr/>
                        </p:nvPicPr>
                        <p:blipFill>
                          <a:blip r:embed="rId23"/>
                          <a:srcRect/>
                          <a:stretch>
                            <a:fillRect/>
                          </a:stretch>
                        </p:blipFill>
                        <p:spPr bwMode="auto">
                          <a:xfrm>
                            <a:off x="10548" y="7987"/>
                            <a:ext cx="176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40" name="AutoShape 16">
                <a:extLst>
                  <a:ext uri="{FF2B5EF4-FFF2-40B4-BE49-F238E27FC236}">
                    <a16:creationId xmlns:a16="http://schemas.microsoft.com/office/drawing/2014/main" id="{2EBEB995-874D-4876-AE85-016B4162E4D1}"/>
                  </a:ext>
                </a:extLst>
              </p:cNvPr>
              <p:cNvCxnSpPr>
                <a:cxnSpLocks noChangeShapeType="1"/>
              </p:cNvCxnSpPr>
              <p:nvPr/>
            </p:nvCxnSpPr>
            <p:spPr bwMode="auto">
              <a:xfrm>
                <a:off x="12267" y="6747"/>
                <a:ext cx="360" cy="0"/>
              </a:xfrm>
              <a:prstGeom prst="straightConnector1">
                <a:avLst/>
              </a:prstGeom>
              <a:noFill/>
              <a:ln w="44450">
                <a:solidFill>
                  <a:srgbClr val="00B050"/>
                </a:solidFill>
                <a:round/>
                <a:headEnd/>
                <a:tailEnd/>
              </a:ln>
              <a:extLst>
                <a:ext uri="{909E8E84-426E-40DD-AFC4-6F175D3DCCD1}">
                  <a14:hiddenFill xmlns:a14="http://schemas.microsoft.com/office/drawing/2010/main">
                    <a:noFill/>
                  </a14:hiddenFill>
                </a:ext>
              </a:extLst>
            </p:spPr>
          </p:cxnSp>
          <p:graphicFrame>
            <p:nvGraphicFramePr>
              <p:cNvPr id="24" name="物件 23">
                <a:extLst>
                  <a:ext uri="{FF2B5EF4-FFF2-40B4-BE49-F238E27FC236}">
                    <a16:creationId xmlns:a16="http://schemas.microsoft.com/office/drawing/2014/main" id="{01C74BBD-FB31-4CCD-9E99-80F8C898CB2D}"/>
                  </a:ext>
                </a:extLst>
              </p:cNvPr>
              <p:cNvGraphicFramePr>
                <a:graphicFrameLocks noChangeAspect="1"/>
              </p:cNvGraphicFramePr>
              <p:nvPr/>
            </p:nvGraphicFramePr>
            <p:xfrm>
              <a:off x="12684" y="6536"/>
              <a:ext cx="1340" cy="385"/>
            </p:xfrm>
            <a:graphic>
              <a:graphicData uri="http://schemas.openxmlformats.org/presentationml/2006/ole">
                <mc:AlternateContent xmlns:mc="http://schemas.openxmlformats.org/markup-compatibility/2006">
                  <mc:Choice xmlns:v="urn:schemas-microsoft-com:vml" Requires="v">
                    <p:oleObj spid="_x0000_s6245" name="Equation" r:id="rId24" imgW="850680" imgH="241200" progId="Equation.DSMT4">
                      <p:embed/>
                    </p:oleObj>
                  </mc:Choice>
                  <mc:Fallback>
                    <p:oleObj name="Equation" r:id="rId24" imgW="850680" imgH="241200" progId="Equation.DSMT4">
                      <p:embed/>
                      <p:pic>
                        <p:nvPicPr>
                          <p:cNvPr id="24" name="物件 23">
                            <a:extLst>
                              <a:ext uri="{FF2B5EF4-FFF2-40B4-BE49-F238E27FC236}">
                                <a16:creationId xmlns:a16="http://schemas.microsoft.com/office/drawing/2014/main" id="{01C74BBD-FB31-4CCD-9E99-80F8C898CB2D}"/>
                              </a:ext>
                            </a:extLst>
                          </p:cNvPr>
                          <p:cNvPicPr>
                            <a:picLocks noChangeAspect="1" noChangeArrowheads="1"/>
                          </p:cNvPicPr>
                          <p:nvPr/>
                        </p:nvPicPr>
                        <p:blipFill>
                          <a:blip r:embed="rId25"/>
                          <a:srcRect/>
                          <a:stretch>
                            <a:fillRect/>
                          </a:stretch>
                        </p:blipFill>
                        <p:spPr bwMode="auto">
                          <a:xfrm>
                            <a:off x="12684" y="6536"/>
                            <a:ext cx="1340"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42" name="AutoShape 18">
                <a:extLst>
                  <a:ext uri="{FF2B5EF4-FFF2-40B4-BE49-F238E27FC236}">
                    <a16:creationId xmlns:a16="http://schemas.microsoft.com/office/drawing/2014/main" id="{BBF9F09A-C6F0-43D7-9CF0-56B3C81C4D66}"/>
                  </a:ext>
                </a:extLst>
              </p:cNvPr>
              <p:cNvCxnSpPr>
                <a:cxnSpLocks noChangeShapeType="1"/>
              </p:cNvCxnSpPr>
              <p:nvPr/>
            </p:nvCxnSpPr>
            <p:spPr bwMode="auto">
              <a:xfrm>
                <a:off x="12364" y="8233"/>
                <a:ext cx="360" cy="0"/>
              </a:xfrm>
              <a:prstGeom prst="straightConnector1">
                <a:avLst/>
              </a:prstGeom>
              <a:noFill/>
              <a:ln w="44450">
                <a:solidFill>
                  <a:srgbClr val="00B050"/>
                </a:solidFill>
                <a:round/>
                <a:headEnd/>
                <a:tailEnd/>
              </a:ln>
              <a:extLst>
                <a:ext uri="{909E8E84-426E-40DD-AFC4-6F175D3DCCD1}">
                  <a14:hiddenFill xmlns:a14="http://schemas.microsoft.com/office/drawing/2010/main">
                    <a:noFill/>
                  </a14:hiddenFill>
                </a:ext>
              </a:extLst>
            </p:spPr>
          </p:cxnSp>
          <p:graphicFrame>
            <p:nvGraphicFramePr>
              <p:cNvPr id="25" name="物件 24">
                <a:extLst>
                  <a:ext uri="{FF2B5EF4-FFF2-40B4-BE49-F238E27FC236}">
                    <a16:creationId xmlns:a16="http://schemas.microsoft.com/office/drawing/2014/main" id="{0AC40363-0B6C-42CC-B47B-96F0970C4A1C}"/>
                  </a:ext>
                </a:extLst>
              </p:cNvPr>
              <p:cNvGraphicFramePr>
                <a:graphicFrameLocks noChangeAspect="1"/>
              </p:cNvGraphicFramePr>
              <p:nvPr/>
            </p:nvGraphicFramePr>
            <p:xfrm>
              <a:off x="12770" y="7974"/>
              <a:ext cx="1917" cy="485"/>
            </p:xfrm>
            <a:graphic>
              <a:graphicData uri="http://schemas.openxmlformats.org/presentationml/2006/ole">
                <mc:AlternateContent xmlns:mc="http://schemas.openxmlformats.org/markup-compatibility/2006">
                  <mc:Choice xmlns:v="urn:schemas-microsoft-com:vml" Requires="v">
                    <p:oleObj spid="_x0000_s6246" name="Equation" r:id="rId26" imgW="1218960" imgH="304560" progId="Equation.DSMT4">
                      <p:embed/>
                    </p:oleObj>
                  </mc:Choice>
                  <mc:Fallback>
                    <p:oleObj name="Equation" r:id="rId26" imgW="1218960" imgH="304560" progId="Equation.DSMT4">
                      <p:embed/>
                      <p:pic>
                        <p:nvPicPr>
                          <p:cNvPr id="25" name="物件 24">
                            <a:extLst>
                              <a:ext uri="{FF2B5EF4-FFF2-40B4-BE49-F238E27FC236}">
                                <a16:creationId xmlns:a16="http://schemas.microsoft.com/office/drawing/2014/main" id="{0AC40363-0B6C-42CC-B47B-96F0970C4A1C}"/>
                              </a:ext>
                            </a:extLst>
                          </p:cNvPr>
                          <p:cNvPicPr>
                            <a:picLocks noChangeAspect="1" noChangeArrowheads="1"/>
                          </p:cNvPicPr>
                          <p:nvPr/>
                        </p:nvPicPr>
                        <p:blipFill>
                          <a:blip r:embed="rId27"/>
                          <a:srcRect/>
                          <a:stretch>
                            <a:fillRect/>
                          </a:stretch>
                        </p:blipFill>
                        <p:spPr bwMode="auto">
                          <a:xfrm>
                            <a:off x="12770" y="7974"/>
                            <a:ext cx="1917"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44" name="AutoShape 20">
                <a:extLst>
                  <a:ext uri="{FF2B5EF4-FFF2-40B4-BE49-F238E27FC236}">
                    <a16:creationId xmlns:a16="http://schemas.microsoft.com/office/drawing/2014/main" id="{EAE6A700-7288-45EC-89E5-580F6C22E0F1}"/>
                  </a:ext>
                </a:extLst>
              </p:cNvPr>
              <p:cNvCxnSpPr>
                <a:cxnSpLocks noChangeShapeType="1"/>
              </p:cNvCxnSpPr>
              <p:nvPr/>
            </p:nvCxnSpPr>
            <p:spPr bwMode="auto">
              <a:xfrm>
                <a:off x="9682" y="9193"/>
                <a:ext cx="360" cy="0"/>
              </a:xfrm>
              <a:prstGeom prst="straightConnector1">
                <a:avLst/>
              </a:prstGeom>
              <a:noFill/>
              <a:ln w="44450">
                <a:solidFill>
                  <a:srgbClr val="00B050"/>
                </a:solidFill>
                <a:round/>
                <a:headEnd/>
                <a:tailEnd/>
              </a:ln>
              <a:extLst>
                <a:ext uri="{909E8E84-426E-40DD-AFC4-6F175D3DCCD1}">
                  <a14:hiddenFill xmlns:a14="http://schemas.microsoft.com/office/drawing/2010/main">
                    <a:noFill/>
                  </a14:hiddenFill>
                </a:ext>
              </a:extLst>
            </p:spPr>
          </p:cxnSp>
          <p:graphicFrame>
            <p:nvGraphicFramePr>
              <p:cNvPr id="26" name="物件 25">
                <a:extLst>
                  <a:ext uri="{FF2B5EF4-FFF2-40B4-BE49-F238E27FC236}">
                    <a16:creationId xmlns:a16="http://schemas.microsoft.com/office/drawing/2014/main" id="{3C4C2A15-CA75-4298-A6ED-C5132CC6D2A5}"/>
                  </a:ext>
                </a:extLst>
              </p:cNvPr>
              <p:cNvGraphicFramePr>
                <a:graphicFrameLocks noChangeAspect="1"/>
              </p:cNvGraphicFramePr>
              <p:nvPr/>
            </p:nvGraphicFramePr>
            <p:xfrm>
              <a:off x="10047" y="8956"/>
              <a:ext cx="2580" cy="482"/>
            </p:xfrm>
            <a:graphic>
              <a:graphicData uri="http://schemas.openxmlformats.org/presentationml/2006/ole">
                <mc:AlternateContent xmlns:mc="http://schemas.openxmlformats.org/markup-compatibility/2006">
                  <mc:Choice xmlns:v="urn:schemas-microsoft-com:vml" Requires="v">
                    <p:oleObj spid="_x0000_s6247" name="Equation" r:id="rId28" imgW="1638000" imgH="304560" progId="Equation.DSMT4">
                      <p:embed/>
                    </p:oleObj>
                  </mc:Choice>
                  <mc:Fallback>
                    <p:oleObj name="Equation" r:id="rId28" imgW="1638000" imgH="304560" progId="Equation.DSMT4">
                      <p:embed/>
                      <p:pic>
                        <p:nvPicPr>
                          <p:cNvPr id="26" name="物件 25">
                            <a:extLst>
                              <a:ext uri="{FF2B5EF4-FFF2-40B4-BE49-F238E27FC236}">
                                <a16:creationId xmlns:a16="http://schemas.microsoft.com/office/drawing/2014/main" id="{3C4C2A15-CA75-4298-A6ED-C5132CC6D2A5}"/>
                              </a:ext>
                            </a:extLst>
                          </p:cNvPr>
                          <p:cNvPicPr>
                            <a:picLocks noChangeAspect="1" noChangeArrowheads="1"/>
                          </p:cNvPicPr>
                          <p:nvPr/>
                        </p:nvPicPr>
                        <p:blipFill>
                          <a:blip r:embed="rId29"/>
                          <a:srcRect/>
                          <a:stretch>
                            <a:fillRect/>
                          </a:stretch>
                        </p:blipFill>
                        <p:spPr bwMode="auto">
                          <a:xfrm>
                            <a:off x="10047" y="8956"/>
                            <a:ext cx="2580"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46" name="AutoShape 22">
                <a:extLst>
                  <a:ext uri="{FF2B5EF4-FFF2-40B4-BE49-F238E27FC236}">
                    <a16:creationId xmlns:a16="http://schemas.microsoft.com/office/drawing/2014/main" id="{D3FB3ACA-2968-4446-8B84-0C6FE6DB8CC6}"/>
                  </a:ext>
                </a:extLst>
              </p:cNvPr>
              <p:cNvCxnSpPr>
                <a:cxnSpLocks noChangeShapeType="1"/>
              </p:cNvCxnSpPr>
              <p:nvPr/>
            </p:nvCxnSpPr>
            <p:spPr bwMode="auto">
              <a:xfrm>
                <a:off x="12744" y="9135"/>
                <a:ext cx="432" cy="0"/>
              </a:xfrm>
              <a:prstGeom prst="straightConnector1">
                <a:avLst/>
              </a:prstGeom>
              <a:noFill/>
              <a:ln w="44450">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1047" name="AutoShape 23">
                <a:extLst>
                  <a:ext uri="{FF2B5EF4-FFF2-40B4-BE49-F238E27FC236}">
                    <a16:creationId xmlns:a16="http://schemas.microsoft.com/office/drawing/2014/main" id="{EABDB067-4298-4EFA-9796-D0C6626AE74A}"/>
                  </a:ext>
                </a:extLst>
              </p:cNvPr>
              <p:cNvCxnSpPr>
                <a:cxnSpLocks noChangeShapeType="1"/>
              </p:cNvCxnSpPr>
              <p:nvPr/>
            </p:nvCxnSpPr>
            <p:spPr bwMode="auto">
              <a:xfrm>
                <a:off x="13799" y="8421"/>
                <a:ext cx="0" cy="468"/>
              </a:xfrm>
              <a:prstGeom prst="straightConnector1">
                <a:avLst/>
              </a:prstGeom>
              <a:noFill/>
              <a:ln w="44450">
                <a:solidFill>
                  <a:srgbClr val="00B050"/>
                </a:solidFill>
                <a:round/>
                <a:headEnd/>
                <a:tailEnd type="triangle" w="med" len="med"/>
              </a:ln>
              <a:extLst>
                <a:ext uri="{909E8E84-426E-40DD-AFC4-6F175D3DCCD1}">
                  <a14:hiddenFill xmlns:a14="http://schemas.microsoft.com/office/drawing/2010/main">
                    <a:noFill/>
                  </a14:hiddenFill>
                </a:ext>
              </a:extLst>
            </p:spPr>
          </p:cxnSp>
          <p:graphicFrame>
            <p:nvGraphicFramePr>
              <p:cNvPr id="27" name="物件 26">
                <a:extLst>
                  <a:ext uri="{FF2B5EF4-FFF2-40B4-BE49-F238E27FC236}">
                    <a16:creationId xmlns:a16="http://schemas.microsoft.com/office/drawing/2014/main" id="{BEBC76FE-41ED-400B-927B-9DDD4A18358E}"/>
                  </a:ext>
                </a:extLst>
              </p:cNvPr>
              <p:cNvGraphicFramePr>
                <a:graphicFrameLocks noChangeAspect="1"/>
              </p:cNvGraphicFramePr>
              <p:nvPr/>
            </p:nvGraphicFramePr>
            <p:xfrm>
              <a:off x="13262" y="8866"/>
              <a:ext cx="2000" cy="400"/>
            </p:xfrm>
            <a:graphic>
              <a:graphicData uri="http://schemas.openxmlformats.org/presentationml/2006/ole">
                <mc:AlternateContent xmlns:mc="http://schemas.openxmlformats.org/markup-compatibility/2006">
                  <mc:Choice xmlns:v="urn:schemas-microsoft-com:vml" Requires="v">
                    <p:oleObj spid="_x0000_s6248" name="Equation" r:id="rId30" imgW="1269720" imgH="253800" progId="Equation.DSMT4">
                      <p:embed/>
                    </p:oleObj>
                  </mc:Choice>
                  <mc:Fallback>
                    <p:oleObj name="Equation" r:id="rId30" imgW="1269720" imgH="253800" progId="Equation.DSMT4">
                      <p:embed/>
                      <p:pic>
                        <p:nvPicPr>
                          <p:cNvPr id="27" name="物件 26">
                            <a:extLst>
                              <a:ext uri="{FF2B5EF4-FFF2-40B4-BE49-F238E27FC236}">
                                <a16:creationId xmlns:a16="http://schemas.microsoft.com/office/drawing/2014/main" id="{BEBC76FE-41ED-400B-927B-9DDD4A18358E}"/>
                              </a:ext>
                            </a:extLst>
                          </p:cNvPr>
                          <p:cNvPicPr>
                            <a:picLocks noChangeAspect="1" noChangeArrowheads="1"/>
                          </p:cNvPicPr>
                          <p:nvPr/>
                        </p:nvPicPr>
                        <p:blipFill>
                          <a:blip r:embed="rId31"/>
                          <a:srcRect/>
                          <a:stretch>
                            <a:fillRect/>
                          </a:stretch>
                        </p:blipFill>
                        <p:spPr bwMode="auto">
                          <a:xfrm>
                            <a:off x="13262" y="8866"/>
                            <a:ext cx="2000" cy="400"/>
                          </a:xfrm>
                          <a:prstGeom prst="rect">
                            <a:avLst/>
                          </a:prstGeom>
                          <a:noFill/>
                          <a:ln>
                            <a:noFill/>
                          </a:ln>
                        </p:spPr>
                      </p:pic>
                    </p:oleObj>
                  </mc:Fallback>
                </mc:AlternateContent>
              </a:graphicData>
            </a:graphic>
          </p:graphicFrame>
          <p:cxnSp>
            <p:nvCxnSpPr>
              <p:cNvPr id="1049" name="AutoShape 25">
                <a:extLst>
                  <a:ext uri="{FF2B5EF4-FFF2-40B4-BE49-F238E27FC236}">
                    <a16:creationId xmlns:a16="http://schemas.microsoft.com/office/drawing/2014/main" id="{E733BA35-51B2-4FDC-91AB-FC4D42589177}"/>
                  </a:ext>
                </a:extLst>
              </p:cNvPr>
              <p:cNvCxnSpPr>
                <a:cxnSpLocks noChangeShapeType="1"/>
              </p:cNvCxnSpPr>
              <p:nvPr/>
            </p:nvCxnSpPr>
            <p:spPr bwMode="auto">
              <a:xfrm>
                <a:off x="13800" y="9305"/>
                <a:ext cx="0" cy="493"/>
              </a:xfrm>
              <a:prstGeom prst="straightConnector1">
                <a:avLst/>
              </a:prstGeom>
              <a:noFill/>
              <a:ln w="44450">
                <a:solidFill>
                  <a:srgbClr val="00B050"/>
                </a:solidFill>
                <a:round/>
                <a:headEnd/>
                <a:tailEnd type="triangle" w="med" len="med"/>
              </a:ln>
              <a:extLst>
                <a:ext uri="{909E8E84-426E-40DD-AFC4-6F175D3DCCD1}">
                  <a14:hiddenFill xmlns:a14="http://schemas.microsoft.com/office/drawing/2010/main">
                    <a:noFill/>
                  </a14:hiddenFill>
                </a:ext>
              </a:extLst>
            </p:spPr>
          </p:cxnSp>
          <p:graphicFrame>
            <p:nvGraphicFramePr>
              <p:cNvPr id="28" name="物件 27">
                <a:extLst>
                  <a:ext uri="{FF2B5EF4-FFF2-40B4-BE49-F238E27FC236}">
                    <a16:creationId xmlns:a16="http://schemas.microsoft.com/office/drawing/2014/main" id="{62B01D9E-A936-48D9-B5EF-C7FBFB39699D}"/>
                  </a:ext>
                </a:extLst>
              </p:cNvPr>
              <p:cNvGraphicFramePr>
                <a:graphicFrameLocks noChangeAspect="1"/>
              </p:cNvGraphicFramePr>
              <p:nvPr/>
            </p:nvGraphicFramePr>
            <p:xfrm>
              <a:off x="13483" y="9852"/>
              <a:ext cx="820" cy="382"/>
            </p:xfrm>
            <a:graphic>
              <a:graphicData uri="http://schemas.openxmlformats.org/presentationml/2006/ole">
                <mc:AlternateContent xmlns:mc="http://schemas.openxmlformats.org/markup-compatibility/2006">
                  <mc:Choice xmlns:v="urn:schemas-microsoft-com:vml" Requires="v">
                    <p:oleObj spid="_x0000_s6249" name="Equation" r:id="rId32" imgW="520560" imgH="241200" progId="Equation.DSMT4">
                      <p:embed/>
                    </p:oleObj>
                  </mc:Choice>
                  <mc:Fallback>
                    <p:oleObj name="Equation" r:id="rId32" imgW="520560" imgH="241200" progId="Equation.DSMT4">
                      <p:embed/>
                      <p:pic>
                        <p:nvPicPr>
                          <p:cNvPr id="28" name="物件 27">
                            <a:extLst>
                              <a:ext uri="{FF2B5EF4-FFF2-40B4-BE49-F238E27FC236}">
                                <a16:creationId xmlns:a16="http://schemas.microsoft.com/office/drawing/2014/main" id="{62B01D9E-A936-48D9-B5EF-C7FBFB39699D}"/>
                              </a:ext>
                            </a:extLst>
                          </p:cNvPr>
                          <p:cNvPicPr>
                            <a:picLocks noChangeAspect="1" noChangeArrowheads="1"/>
                          </p:cNvPicPr>
                          <p:nvPr/>
                        </p:nvPicPr>
                        <p:blipFill>
                          <a:blip r:embed="rId33"/>
                          <a:srcRect/>
                          <a:stretch>
                            <a:fillRect/>
                          </a:stretch>
                        </p:blipFill>
                        <p:spPr bwMode="auto">
                          <a:xfrm>
                            <a:off x="13483" y="9852"/>
                            <a:ext cx="820" cy="382"/>
                          </a:xfrm>
                          <a:prstGeom prst="rect">
                            <a:avLst/>
                          </a:prstGeom>
                          <a:noFill/>
                          <a:ln>
                            <a:noFill/>
                          </a:ln>
                        </p:spPr>
                      </p:pic>
                    </p:oleObj>
                  </mc:Fallback>
                </mc:AlternateContent>
              </a:graphicData>
            </a:graphic>
          </p:graphicFrame>
          <p:cxnSp>
            <p:nvCxnSpPr>
              <p:cNvPr id="1051" name="AutoShape 27">
                <a:extLst>
                  <a:ext uri="{FF2B5EF4-FFF2-40B4-BE49-F238E27FC236}">
                    <a16:creationId xmlns:a16="http://schemas.microsoft.com/office/drawing/2014/main" id="{C3BAEDB3-514F-416B-85EE-26DEC3B77423}"/>
                  </a:ext>
                </a:extLst>
              </p:cNvPr>
              <p:cNvCxnSpPr>
                <a:cxnSpLocks noChangeShapeType="1"/>
              </p:cNvCxnSpPr>
              <p:nvPr/>
            </p:nvCxnSpPr>
            <p:spPr bwMode="auto">
              <a:xfrm>
                <a:off x="14752" y="8233"/>
                <a:ext cx="1020" cy="0"/>
              </a:xfrm>
              <a:prstGeom prst="straightConnector1">
                <a:avLst/>
              </a:prstGeom>
              <a:noFill/>
              <a:ln w="44450">
                <a:solidFill>
                  <a:srgbClr val="00B050"/>
                </a:solidFill>
                <a:round/>
                <a:headEnd/>
                <a:tailEnd type="triangle" w="med" len="med"/>
              </a:ln>
              <a:extLst>
                <a:ext uri="{909E8E84-426E-40DD-AFC4-6F175D3DCCD1}">
                  <a14:hiddenFill xmlns:a14="http://schemas.microsoft.com/office/drawing/2010/main">
                    <a:noFill/>
                  </a14:hiddenFill>
                </a:ext>
              </a:extLst>
            </p:spPr>
          </p:cxnSp>
          <p:graphicFrame>
            <p:nvGraphicFramePr>
              <p:cNvPr id="29" name="物件 28">
                <a:extLst>
                  <a:ext uri="{FF2B5EF4-FFF2-40B4-BE49-F238E27FC236}">
                    <a16:creationId xmlns:a16="http://schemas.microsoft.com/office/drawing/2014/main" id="{98FC01E4-DE11-4A88-B4A7-A1FB8DE79973}"/>
                  </a:ext>
                </a:extLst>
              </p:cNvPr>
              <p:cNvGraphicFramePr>
                <a:graphicFrameLocks noChangeAspect="1"/>
              </p:cNvGraphicFramePr>
              <p:nvPr/>
            </p:nvGraphicFramePr>
            <p:xfrm>
              <a:off x="15822" y="8017"/>
              <a:ext cx="940" cy="442"/>
            </p:xfrm>
            <a:graphic>
              <a:graphicData uri="http://schemas.openxmlformats.org/presentationml/2006/ole">
                <mc:AlternateContent xmlns:mc="http://schemas.openxmlformats.org/markup-compatibility/2006">
                  <mc:Choice xmlns:v="urn:schemas-microsoft-com:vml" Requires="v">
                    <p:oleObj spid="_x0000_s6250" name="Equation" r:id="rId34" imgW="596880" imgH="279360" progId="Equation.DSMT4">
                      <p:embed/>
                    </p:oleObj>
                  </mc:Choice>
                  <mc:Fallback>
                    <p:oleObj name="Equation" r:id="rId34" imgW="596880" imgH="279360" progId="Equation.DSMT4">
                      <p:embed/>
                      <p:pic>
                        <p:nvPicPr>
                          <p:cNvPr id="29" name="物件 28">
                            <a:extLst>
                              <a:ext uri="{FF2B5EF4-FFF2-40B4-BE49-F238E27FC236}">
                                <a16:creationId xmlns:a16="http://schemas.microsoft.com/office/drawing/2014/main" id="{98FC01E4-DE11-4A88-B4A7-A1FB8DE79973}"/>
                              </a:ext>
                            </a:extLst>
                          </p:cNvPr>
                          <p:cNvPicPr>
                            <a:picLocks noChangeAspect="1" noChangeArrowheads="1"/>
                          </p:cNvPicPr>
                          <p:nvPr/>
                        </p:nvPicPr>
                        <p:blipFill>
                          <a:blip r:embed="rId35"/>
                          <a:srcRect/>
                          <a:stretch>
                            <a:fillRect/>
                          </a:stretch>
                        </p:blipFill>
                        <p:spPr bwMode="auto">
                          <a:xfrm>
                            <a:off x="15822" y="8017"/>
                            <a:ext cx="9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物件 29">
                <a:extLst>
                  <a:ext uri="{FF2B5EF4-FFF2-40B4-BE49-F238E27FC236}">
                    <a16:creationId xmlns:a16="http://schemas.microsoft.com/office/drawing/2014/main" id="{BC7F315F-690E-40E5-83C7-27DB5B8EFF95}"/>
                  </a:ext>
                </a:extLst>
              </p:cNvPr>
              <p:cNvGraphicFramePr>
                <a:graphicFrameLocks noChangeAspect="1"/>
              </p:cNvGraphicFramePr>
              <p:nvPr/>
            </p:nvGraphicFramePr>
            <p:xfrm>
              <a:off x="15713" y="9837"/>
              <a:ext cx="820" cy="382"/>
            </p:xfrm>
            <a:graphic>
              <a:graphicData uri="http://schemas.openxmlformats.org/presentationml/2006/ole">
                <mc:AlternateContent xmlns:mc="http://schemas.openxmlformats.org/markup-compatibility/2006">
                  <mc:Choice xmlns:v="urn:schemas-microsoft-com:vml" Requires="v">
                    <p:oleObj spid="_x0000_s6251" name="Equation" r:id="rId36" imgW="520560" imgH="241200" progId="Equation.DSMT4">
                      <p:embed/>
                    </p:oleObj>
                  </mc:Choice>
                  <mc:Fallback>
                    <p:oleObj name="Equation" r:id="rId36" imgW="520560" imgH="241200" progId="Equation.DSMT4">
                      <p:embed/>
                      <p:pic>
                        <p:nvPicPr>
                          <p:cNvPr id="30" name="物件 29">
                            <a:extLst>
                              <a:ext uri="{FF2B5EF4-FFF2-40B4-BE49-F238E27FC236}">
                                <a16:creationId xmlns:a16="http://schemas.microsoft.com/office/drawing/2014/main" id="{BC7F315F-690E-40E5-83C7-27DB5B8EFF95}"/>
                              </a:ext>
                            </a:extLst>
                          </p:cNvPr>
                          <p:cNvPicPr>
                            <a:picLocks noChangeAspect="1" noChangeArrowheads="1"/>
                          </p:cNvPicPr>
                          <p:nvPr/>
                        </p:nvPicPr>
                        <p:blipFill>
                          <a:blip r:embed="rId37"/>
                          <a:srcRect/>
                          <a:stretch>
                            <a:fillRect/>
                          </a:stretch>
                        </p:blipFill>
                        <p:spPr bwMode="auto">
                          <a:xfrm>
                            <a:off x="15713" y="9837"/>
                            <a:ext cx="820"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54" name="AutoShape 30">
                <a:extLst>
                  <a:ext uri="{FF2B5EF4-FFF2-40B4-BE49-F238E27FC236}">
                    <a16:creationId xmlns:a16="http://schemas.microsoft.com/office/drawing/2014/main" id="{9911A583-830A-4092-9D12-7B20A49BF837}"/>
                  </a:ext>
                </a:extLst>
              </p:cNvPr>
              <p:cNvCxnSpPr>
                <a:cxnSpLocks noChangeShapeType="1"/>
              </p:cNvCxnSpPr>
              <p:nvPr/>
            </p:nvCxnSpPr>
            <p:spPr bwMode="auto">
              <a:xfrm>
                <a:off x="14440" y="10039"/>
                <a:ext cx="1056" cy="0"/>
              </a:xfrm>
              <a:prstGeom prst="straightConnector1">
                <a:avLst/>
              </a:prstGeom>
              <a:noFill/>
              <a:ln w="44450">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1055" name="AutoShape 31">
                <a:extLst>
                  <a:ext uri="{FF2B5EF4-FFF2-40B4-BE49-F238E27FC236}">
                    <a16:creationId xmlns:a16="http://schemas.microsoft.com/office/drawing/2014/main" id="{F44FA0FC-EE86-4BC4-9E44-471764176595}"/>
                  </a:ext>
                </a:extLst>
              </p:cNvPr>
              <p:cNvCxnSpPr>
                <a:cxnSpLocks noChangeShapeType="1"/>
              </p:cNvCxnSpPr>
              <p:nvPr/>
            </p:nvCxnSpPr>
            <p:spPr bwMode="auto">
              <a:xfrm>
                <a:off x="16186" y="8560"/>
                <a:ext cx="1" cy="1262"/>
              </a:xfrm>
              <a:prstGeom prst="straightConnector1">
                <a:avLst/>
              </a:prstGeom>
              <a:noFill/>
              <a:ln w="44450">
                <a:solidFill>
                  <a:srgbClr val="00B050"/>
                </a:solidFill>
                <a:round/>
                <a:headEnd/>
                <a:tailEnd type="triangle" w="med" len="med"/>
              </a:ln>
              <a:extLst>
                <a:ext uri="{909E8E84-426E-40DD-AFC4-6F175D3DCCD1}">
                  <a14:hiddenFill xmlns:a14="http://schemas.microsoft.com/office/drawing/2010/main">
                    <a:noFill/>
                  </a14:hiddenFill>
                </a:ext>
              </a:extLst>
            </p:spPr>
          </p:cxnSp>
          <p:graphicFrame>
            <p:nvGraphicFramePr>
              <p:cNvPr id="31" name="物件 30">
                <a:extLst>
                  <a:ext uri="{FF2B5EF4-FFF2-40B4-BE49-F238E27FC236}">
                    <a16:creationId xmlns:a16="http://schemas.microsoft.com/office/drawing/2014/main" id="{107A8071-18B7-4890-BF2E-E8ED94261651}"/>
                  </a:ext>
                </a:extLst>
              </p:cNvPr>
              <p:cNvGraphicFramePr>
                <a:graphicFrameLocks noChangeAspect="1"/>
              </p:cNvGraphicFramePr>
              <p:nvPr/>
            </p:nvGraphicFramePr>
            <p:xfrm>
              <a:off x="14799" y="7780"/>
              <a:ext cx="660" cy="380"/>
            </p:xfrm>
            <a:graphic>
              <a:graphicData uri="http://schemas.openxmlformats.org/presentationml/2006/ole">
                <mc:AlternateContent xmlns:mc="http://schemas.openxmlformats.org/markup-compatibility/2006">
                  <mc:Choice xmlns:v="urn:schemas-microsoft-com:vml" Requires="v">
                    <p:oleObj spid="_x0000_s6252" name="Equation" r:id="rId38" imgW="419040" imgH="241200" progId="Equation.DSMT4">
                      <p:embed/>
                    </p:oleObj>
                  </mc:Choice>
                  <mc:Fallback>
                    <p:oleObj name="Equation" r:id="rId38" imgW="419040" imgH="241200" progId="Equation.DSMT4">
                      <p:embed/>
                      <p:pic>
                        <p:nvPicPr>
                          <p:cNvPr id="31" name="物件 30">
                            <a:extLst>
                              <a:ext uri="{FF2B5EF4-FFF2-40B4-BE49-F238E27FC236}">
                                <a16:creationId xmlns:a16="http://schemas.microsoft.com/office/drawing/2014/main" id="{107A8071-18B7-4890-BF2E-E8ED94261651}"/>
                              </a:ext>
                            </a:extLst>
                          </p:cNvPr>
                          <p:cNvPicPr>
                            <a:picLocks noChangeAspect="1" noChangeArrowheads="1"/>
                          </p:cNvPicPr>
                          <p:nvPr/>
                        </p:nvPicPr>
                        <p:blipFill>
                          <a:blip r:embed="rId39"/>
                          <a:srcRect/>
                          <a:stretch>
                            <a:fillRect/>
                          </a:stretch>
                        </p:blipFill>
                        <p:spPr bwMode="auto">
                          <a:xfrm>
                            <a:off x="14799" y="7780"/>
                            <a:ext cx="660"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57" name="AutoShape 33">
                <a:extLst>
                  <a:ext uri="{FF2B5EF4-FFF2-40B4-BE49-F238E27FC236}">
                    <a16:creationId xmlns:a16="http://schemas.microsoft.com/office/drawing/2014/main" id="{0471295F-78C5-4D6B-B7F2-B1F8D98F2982}"/>
                  </a:ext>
                </a:extLst>
              </p:cNvPr>
              <p:cNvCxnSpPr>
                <a:cxnSpLocks noChangeShapeType="1"/>
              </p:cNvCxnSpPr>
              <p:nvPr/>
            </p:nvCxnSpPr>
            <p:spPr bwMode="auto">
              <a:xfrm>
                <a:off x="6979" y="6292"/>
                <a:ext cx="360" cy="0"/>
              </a:xfrm>
              <a:prstGeom prst="straightConnector1">
                <a:avLst/>
              </a:prstGeom>
              <a:noFill/>
              <a:ln w="44450">
                <a:solidFill>
                  <a:srgbClr val="00B050"/>
                </a:solidFill>
                <a:round/>
                <a:headEnd/>
                <a:tailEnd/>
              </a:ln>
              <a:extLst>
                <a:ext uri="{909E8E84-426E-40DD-AFC4-6F175D3DCCD1}">
                  <a14:hiddenFill xmlns:a14="http://schemas.microsoft.com/office/drawing/2010/main">
                    <a:noFill/>
                  </a14:hiddenFill>
                </a:ext>
              </a:extLst>
            </p:spPr>
          </p:cxnSp>
          <p:graphicFrame>
            <p:nvGraphicFramePr>
              <p:cNvPr id="1024" name="物件 1023">
                <a:extLst>
                  <a:ext uri="{FF2B5EF4-FFF2-40B4-BE49-F238E27FC236}">
                    <a16:creationId xmlns:a16="http://schemas.microsoft.com/office/drawing/2014/main" id="{98F6E238-91E6-44F2-8F9C-0962A9D97DD1}"/>
                  </a:ext>
                </a:extLst>
              </p:cNvPr>
              <p:cNvGraphicFramePr>
                <a:graphicFrameLocks noChangeAspect="1"/>
              </p:cNvGraphicFramePr>
              <p:nvPr/>
            </p:nvGraphicFramePr>
            <p:xfrm>
              <a:off x="7466" y="5778"/>
              <a:ext cx="2240" cy="1007"/>
            </p:xfrm>
            <a:graphic>
              <a:graphicData uri="http://schemas.openxmlformats.org/presentationml/2006/ole">
                <mc:AlternateContent xmlns:mc="http://schemas.openxmlformats.org/markup-compatibility/2006">
                  <mc:Choice xmlns:v="urn:schemas-microsoft-com:vml" Requires="v">
                    <p:oleObj spid="_x0000_s6253" name="Equation" r:id="rId40" imgW="1422360" imgH="634680" progId="Equation.DSMT4">
                      <p:embed/>
                    </p:oleObj>
                  </mc:Choice>
                  <mc:Fallback>
                    <p:oleObj name="Equation" r:id="rId40" imgW="1422360" imgH="634680" progId="Equation.DSMT4">
                      <p:embed/>
                      <p:pic>
                        <p:nvPicPr>
                          <p:cNvPr id="1024" name="物件 1023">
                            <a:extLst>
                              <a:ext uri="{FF2B5EF4-FFF2-40B4-BE49-F238E27FC236}">
                                <a16:creationId xmlns:a16="http://schemas.microsoft.com/office/drawing/2014/main" id="{98F6E238-91E6-44F2-8F9C-0962A9D97DD1}"/>
                              </a:ext>
                            </a:extLst>
                          </p:cNvPr>
                          <p:cNvPicPr>
                            <a:picLocks noChangeAspect="1" noChangeArrowheads="1"/>
                          </p:cNvPicPr>
                          <p:nvPr/>
                        </p:nvPicPr>
                        <p:blipFill>
                          <a:blip r:embed="rId41"/>
                          <a:srcRect/>
                          <a:stretch>
                            <a:fillRect/>
                          </a:stretch>
                        </p:blipFill>
                        <p:spPr bwMode="auto">
                          <a:xfrm>
                            <a:off x="7466" y="5778"/>
                            <a:ext cx="2240" cy="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8" name="矩形 7">
              <a:extLst>
                <a:ext uri="{FF2B5EF4-FFF2-40B4-BE49-F238E27FC236}">
                  <a16:creationId xmlns:a16="http://schemas.microsoft.com/office/drawing/2014/main" id="{C20258BB-0FBB-4C44-9C8E-704FB2E4F8FC}"/>
                </a:ext>
              </a:extLst>
            </p:cNvPr>
            <p:cNvSpPr/>
            <p:nvPr/>
          </p:nvSpPr>
          <p:spPr>
            <a:xfrm>
              <a:off x="11431139" y="4001540"/>
              <a:ext cx="693919" cy="266527"/>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grpSp>
      <p:sp>
        <p:nvSpPr>
          <p:cNvPr id="35" name="箭號: 弧形右彎 34">
            <a:extLst>
              <a:ext uri="{FF2B5EF4-FFF2-40B4-BE49-F238E27FC236}">
                <a16:creationId xmlns:a16="http://schemas.microsoft.com/office/drawing/2014/main" id="{F58CA559-7EB2-4521-AD02-BC706BD3FA85}"/>
              </a:ext>
            </a:extLst>
          </p:cNvPr>
          <p:cNvSpPr/>
          <p:nvPr/>
        </p:nvSpPr>
        <p:spPr>
          <a:xfrm rot="5400000">
            <a:off x="6741907" y="4153813"/>
            <a:ext cx="731520" cy="2744195"/>
          </a:xfrm>
          <a:prstGeom prst="curvedRightArrow">
            <a:avLst/>
          </a:prstGeom>
          <a:solidFill>
            <a:srgbClr val="FF7C80"/>
          </a:solid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solidFill>
                <a:schemeClr val="tx1"/>
              </a:solidFill>
            </a:endParaRPr>
          </a:p>
        </p:txBody>
      </p:sp>
      <p:sp>
        <p:nvSpPr>
          <p:cNvPr id="36" name="橢圓 35">
            <a:extLst>
              <a:ext uri="{FF2B5EF4-FFF2-40B4-BE49-F238E27FC236}">
                <a16:creationId xmlns:a16="http://schemas.microsoft.com/office/drawing/2014/main" id="{4EBC822E-477E-4725-A100-DB565009455B}"/>
              </a:ext>
            </a:extLst>
          </p:cNvPr>
          <p:cNvSpPr/>
          <p:nvPr/>
        </p:nvSpPr>
        <p:spPr>
          <a:xfrm>
            <a:off x="5193801" y="5891671"/>
            <a:ext cx="181154" cy="353837"/>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7" name="文字方塊 36">
            <a:extLst>
              <a:ext uri="{FF2B5EF4-FFF2-40B4-BE49-F238E27FC236}">
                <a16:creationId xmlns:a16="http://schemas.microsoft.com/office/drawing/2014/main" id="{F9B09012-170A-401E-BC90-4030FACC8209}"/>
              </a:ext>
            </a:extLst>
          </p:cNvPr>
          <p:cNvSpPr txBox="1"/>
          <p:nvPr/>
        </p:nvSpPr>
        <p:spPr>
          <a:xfrm>
            <a:off x="3900676" y="6367298"/>
            <a:ext cx="3587462" cy="369332"/>
          </a:xfrm>
          <a:prstGeom prst="rect">
            <a:avLst/>
          </a:prstGeom>
          <a:noFill/>
        </p:spPr>
        <p:txBody>
          <a:bodyPr wrap="square" rtlCol="0">
            <a:spAutoFit/>
          </a:bodyPr>
          <a:lstStyle/>
          <a:p>
            <a:r>
              <a:rPr lang="en-US" altLang="zh-TW" dirty="0">
                <a:solidFill>
                  <a:srgbClr val="0070C0"/>
                </a:solidFill>
                <a:latin typeface="Arial" panose="020B0604020202020204" pitchFamily="34" charset="0"/>
                <a:cs typeface="Arial" panose="020B0604020202020204" pitchFamily="34" charset="0"/>
              </a:rPr>
              <a:t>Importance: entropy V.S. reward </a:t>
            </a:r>
            <a:endParaRPr lang="zh-TW" altLang="en-US"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6354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8368D-526C-4266-AF3C-E4B5702F3512}"/>
              </a:ext>
            </a:extLst>
          </p:cNvPr>
          <p:cNvSpPr>
            <a:spLocks noGrp="1"/>
          </p:cNvSpPr>
          <p:nvPr>
            <p:ph type="sldNum" sz="quarter" idx="12"/>
          </p:nvPr>
        </p:nvSpPr>
        <p:spPr/>
        <p:txBody>
          <a:bodyPr/>
          <a:lstStyle/>
          <a:p>
            <a:fld id="{4760F0FC-AD0F-4770-B8B3-8B319AEAE5E5}" type="slidenum">
              <a:rPr lang="zh-CN" altLang="en-US" smtClean="0"/>
              <a:pPr/>
              <a:t>86</a:t>
            </a:fld>
            <a:endParaRPr lang="zh-CN" altLang="en-US"/>
          </a:p>
        </p:txBody>
      </p:sp>
      <p:sp>
        <p:nvSpPr>
          <p:cNvPr id="3" name="文本框 3">
            <a:extLst>
              <a:ext uri="{FF2B5EF4-FFF2-40B4-BE49-F238E27FC236}">
                <a16:creationId xmlns:a16="http://schemas.microsoft.com/office/drawing/2014/main" id="{24521B81-FBBD-4EE8-8397-FB2D93F87DF9}"/>
              </a:ext>
            </a:extLst>
          </p:cNvPr>
          <p:cNvSpPr txBox="1"/>
          <p:nvPr/>
        </p:nvSpPr>
        <p:spPr>
          <a:xfrm>
            <a:off x="-2244" y="170156"/>
            <a:ext cx="10531823" cy="523220"/>
          </a:xfrm>
          <a:prstGeom prst="rect">
            <a:avLst/>
          </a:prstGeom>
          <a:noFill/>
        </p:spPr>
        <p:txBody>
          <a:bodyPr wrap="square" lIns="91440" tIns="45720" rIns="91440" bIns="45720" rtlCol="0" anchor="t">
            <a:spAutoFit/>
          </a:bodyPr>
          <a:lstStyle/>
          <a:p>
            <a:r>
              <a:rPr lang="en-US" sz="2800" b="1" dirty="0" err="1">
                <a:solidFill>
                  <a:schemeClr val="bg1"/>
                </a:solidFill>
                <a:latin typeface="Times New Roman" panose="02020603050405020304" pitchFamily="18" charset="0"/>
                <a:ea typeface="+mn-lt"/>
                <a:cs typeface="Times New Roman" panose="02020603050405020304" pitchFamily="18" charset="0"/>
              </a:rPr>
              <a:t>Distributionally</a:t>
            </a:r>
            <a:r>
              <a:rPr lang="en-US" sz="2800" b="1" dirty="0">
                <a:solidFill>
                  <a:schemeClr val="bg1"/>
                </a:solidFill>
                <a:latin typeface="Times New Roman" panose="02020603050405020304" pitchFamily="18" charset="0"/>
                <a:ea typeface="+mn-lt"/>
                <a:cs typeface="Times New Roman" panose="02020603050405020304" pitchFamily="18" charset="0"/>
              </a:rPr>
              <a:t> Robust Soft Actor-Critic (DRSAC)</a:t>
            </a:r>
            <a:endParaRPr lang="en-US" sz="2800" b="1" dirty="0">
              <a:solidFill>
                <a:schemeClr val="bg1"/>
              </a:solidFill>
              <a:latin typeface="Times New Roman" panose="02020603050405020304" pitchFamily="18" charset="0"/>
              <a:ea typeface="等线"/>
              <a:cs typeface="Times New Roman" panose="02020603050405020304" pitchFamily="18" charset="0"/>
            </a:endParaRPr>
          </a:p>
        </p:txBody>
      </p:sp>
      <p:sp>
        <p:nvSpPr>
          <p:cNvPr id="30" name="Content Placeholder 2">
            <a:extLst>
              <a:ext uri="{FF2B5EF4-FFF2-40B4-BE49-F238E27FC236}">
                <a16:creationId xmlns:a16="http://schemas.microsoft.com/office/drawing/2014/main" id="{15065EEB-2256-4441-92ED-42B915BF039A}"/>
              </a:ext>
            </a:extLst>
          </p:cNvPr>
          <p:cNvSpPr txBox="1">
            <a:spLocks/>
          </p:cNvSpPr>
          <p:nvPr/>
        </p:nvSpPr>
        <p:spPr>
          <a:xfrm>
            <a:off x="104185" y="1094096"/>
            <a:ext cx="12274334" cy="502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zh-TW" altLang="en-US" dirty="0"/>
              <a:t> </a:t>
            </a:r>
            <a:r>
              <a:rPr lang="en-US" altLang="zh-TW" sz="2400" dirty="0">
                <a:latin typeface="Arial" panose="020B0604020202020204" pitchFamily="34" charset="0"/>
                <a:cs typeface="Arial" panose="020B0604020202020204" pitchFamily="34" charset="0"/>
              </a:rPr>
              <a:t>In this </a:t>
            </a:r>
            <a:r>
              <a:rPr lang="en-US" altLang="zh-TW" sz="2400" b="1" dirty="0">
                <a:latin typeface="Arial" panose="020B0604020202020204" pitchFamily="34" charset="0"/>
                <a:cs typeface="Arial" panose="020B0604020202020204" pitchFamily="34" charset="0"/>
              </a:rPr>
              <a:t>continuous control case</a:t>
            </a:r>
            <a:r>
              <a:rPr lang="en-US" altLang="zh-TW" sz="2400" dirty="0">
                <a:latin typeface="Arial" panose="020B0604020202020204" pitchFamily="34" charset="0"/>
                <a:cs typeface="Arial" panose="020B0604020202020204" pitchFamily="34" charset="0"/>
              </a:rPr>
              <a:t>: the distribution of the policy is </a:t>
            </a:r>
            <a:r>
              <a:rPr lang="en-US" altLang="zh-TW" sz="2400" b="1" dirty="0">
                <a:latin typeface="Arial" panose="020B0604020202020204" pitchFamily="34" charset="0"/>
                <a:cs typeface="Arial" panose="020B0604020202020204" pitchFamily="34" charset="0"/>
              </a:rPr>
              <a:t>Normal distribution</a:t>
            </a:r>
            <a:r>
              <a:rPr lang="en-US" altLang="zh-TW" sz="2400" dirty="0">
                <a:latin typeface="Arial" panose="020B0604020202020204" pitchFamily="34" charset="0"/>
                <a:cs typeface="Arial" panose="020B0604020202020204" pitchFamily="34" charset="0"/>
              </a:rPr>
              <a:t>.</a:t>
            </a:r>
            <a:r>
              <a:rPr lang="en-US" altLang="zh-TW" sz="2400" dirty="0">
                <a:latin typeface="Arial" panose="020B0604020202020204" pitchFamily="34" charset="0"/>
                <a:ea typeface="+mn-lt"/>
                <a:cs typeface="Arial" panose="020B0604020202020204" pitchFamily="34" charset="0"/>
              </a:rPr>
              <a:t> </a:t>
            </a:r>
          </a:p>
          <a:p>
            <a:pPr lvl="1"/>
            <a:r>
              <a:rPr lang="en-US" dirty="0">
                <a:latin typeface="Arial" panose="020B0604020202020204" pitchFamily="34" charset="0"/>
                <a:cs typeface="Arial" panose="020B0604020202020204" pitchFamily="34" charset="0"/>
              </a:rPr>
              <a:t>parametrized Gaussian policies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Approximation the variance of Q-values by </a:t>
            </a:r>
            <a:r>
              <a:rPr lang="en-US" altLang="zh-TW" sz="2400" dirty="0">
                <a:latin typeface="Arial"/>
                <a:ea typeface="+mn-lt"/>
                <a:cs typeface="Arial"/>
              </a:rPr>
              <a:t>using the 1st order </a:t>
            </a:r>
            <a:r>
              <a:rPr lang="en-US" altLang="zh-TW" sz="2400" b="1" dirty="0">
                <a:latin typeface="Arial"/>
                <a:ea typeface="+mn-lt"/>
                <a:cs typeface="Arial"/>
              </a:rPr>
              <a:t>Taylor approximation  </a:t>
            </a:r>
          </a:p>
          <a:p>
            <a:pPr marL="0" indent="0">
              <a:buNone/>
            </a:pPr>
            <a:r>
              <a:rPr lang="en-US" altLang="zh-TW" sz="2400" b="1" dirty="0">
                <a:latin typeface="Arial"/>
                <a:ea typeface="+mn-lt"/>
                <a:cs typeface="Arial"/>
              </a:rPr>
              <a:t>   of Q-values</a:t>
            </a:r>
            <a:r>
              <a:rPr lang="en-US" altLang="zh-TW" sz="2400" dirty="0">
                <a:latin typeface="Arial"/>
                <a:ea typeface="+mn-lt"/>
                <a:cs typeface="Arial"/>
              </a:rPr>
              <a:t> around the mean action</a:t>
            </a:r>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Combined with the soft-actor critic algorithm</a:t>
            </a:r>
          </a:p>
          <a:p>
            <a:endParaRPr lang="en-US" dirty="0"/>
          </a:p>
          <a:p>
            <a:endParaRPr lang="en-US" dirty="0"/>
          </a:p>
          <a:p>
            <a:endParaRPr lang="en-US" dirty="0"/>
          </a:p>
          <a:p>
            <a:endParaRPr lang="en-US" dirty="0"/>
          </a:p>
          <a:p>
            <a:pPr marL="0" indent="0">
              <a:buFont typeface="Arial" panose="020B0604020202020204" pitchFamily="34" charset="0"/>
              <a:buNone/>
            </a:pPr>
            <a:endParaRPr lang="en-US" dirty="0"/>
          </a:p>
        </p:txBody>
      </p:sp>
      <p:pic>
        <p:nvPicPr>
          <p:cNvPr id="31" name="Picture 34">
            <a:extLst>
              <a:ext uri="{FF2B5EF4-FFF2-40B4-BE49-F238E27FC236}">
                <a16:creationId xmlns:a16="http://schemas.microsoft.com/office/drawing/2014/main" id="{6D302E68-B2E0-41D4-8900-9968BFCF3A7C}"/>
              </a:ext>
            </a:extLst>
          </p:cNvPr>
          <p:cNvPicPr>
            <a:picLocks noChangeAspect="1"/>
          </p:cNvPicPr>
          <p:nvPr/>
        </p:nvPicPr>
        <p:blipFill>
          <a:blip r:embed="rId3"/>
          <a:stretch>
            <a:fillRect/>
          </a:stretch>
        </p:blipFill>
        <p:spPr>
          <a:xfrm>
            <a:off x="3648361" y="2184687"/>
            <a:ext cx="3999959" cy="462423"/>
          </a:xfrm>
          <a:prstGeom prst="rect">
            <a:avLst/>
          </a:prstGeom>
        </p:spPr>
      </p:pic>
      <p:grpSp>
        <p:nvGrpSpPr>
          <p:cNvPr id="32" name="Group 48">
            <a:extLst>
              <a:ext uri="{FF2B5EF4-FFF2-40B4-BE49-F238E27FC236}">
                <a16:creationId xmlns:a16="http://schemas.microsoft.com/office/drawing/2014/main" id="{2C3147E9-1DDE-4BBD-ACFA-B13F396B5930}"/>
              </a:ext>
            </a:extLst>
          </p:cNvPr>
          <p:cNvGrpSpPr/>
          <p:nvPr/>
        </p:nvGrpSpPr>
        <p:grpSpPr>
          <a:xfrm>
            <a:off x="1220633" y="3915083"/>
            <a:ext cx="9979213" cy="1971941"/>
            <a:chOff x="514494" y="2439911"/>
            <a:chExt cx="9829999" cy="1807956"/>
          </a:xfrm>
        </p:grpSpPr>
        <p:pic>
          <p:nvPicPr>
            <p:cNvPr id="33" name="Picture 36">
              <a:extLst>
                <a:ext uri="{FF2B5EF4-FFF2-40B4-BE49-F238E27FC236}">
                  <a16:creationId xmlns:a16="http://schemas.microsoft.com/office/drawing/2014/main" id="{D5FE94C3-638A-4705-A00B-1DEA2FED1781}"/>
                </a:ext>
              </a:extLst>
            </p:cNvPr>
            <p:cNvPicPr>
              <a:picLocks noChangeAspect="1"/>
            </p:cNvPicPr>
            <p:nvPr/>
          </p:nvPicPr>
          <p:blipFill>
            <a:blip r:embed="rId4"/>
            <a:stretch>
              <a:fillRect/>
            </a:stretch>
          </p:blipFill>
          <p:spPr>
            <a:xfrm>
              <a:off x="1960614" y="2649449"/>
              <a:ext cx="4667250" cy="457200"/>
            </a:xfrm>
            <a:prstGeom prst="rect">
              <a:avLst/>
            </a:prstGeom>
          </p:spPr>
        </p:pic>
        <p:sp>
          <p:nvSpPr>
            <p:cNvPr id="34" name="TextBox 37">
              <a:extLst>
                <a:ext uri="{FF2B5EF4-FFF2-40B4-BE49-F238E27FC236}">
                  <a16:creationId xmlns:a16="http://schemas.microsoft.com/office/drawing/2014/main" id="{B2F5E06A-5E46-4136-A9AC-8A383054EFD5}"/>
                </a:ext>
              </a:extLst>
            </p:cNvPr>
            <p:cNvSpPr txBox="1"/>
            <p:nvPr/>
          </p:nvSpPr>
          <p:spPr>
            <a:xfrm>
              <a:off x="6813650" y="2439911"/>
              <a:ext cx="3530843" cy="592583"/>
            </a:xfrm>
            <a:prstGeom prst="rect">
              <a:avLst/>
            </a:prstGeom>
            <a:noFill/>
          </p:spPr>
          <p:txBody>
            <a:bodyPr wrap="square" rtlCol="0">
              <a:spAutoFit/>
            </a:bodyPr>
            <a:lstStyle/>
            <a:p>
              <a:r>
                <a:rPr lang="en-US" dirty="0">
                  <a:solidFill>
                    <a:srgbClr val="0070C0"/>
                  </a:solidFill>
                  <a:latin typeface="Arial" panose="020B0604020202020204" pitchFamily="34" charset="0"/>
                  <a:cs typeface="Arial" panose="020B0604020202020204" pitchFamily="34" charset="0"/>
                </a:rPr>
                <a:t>1st order Taylor approximation of</a:t>
              </a:r>
            </a:p>
            <a:p>
              <a:r>
                <a:rPr lang="en-US" dirty="0">
                  <a:solidFill>
                    <a:srgbClr val="0070C0"/>
                  </a:solidFill>
                  <a:latin typeface="Arial" panose="020B0604020202020204" pitchFamily="34" charset="0"/>
                  <a:cs typeface="Arial" panose="020B0604020202020204" pitchFamily="34" charset="0"/>
                </a:rPr>
                <a:t>Q-values around the mean action</a:t>
              </a:r>
            </a:p>
          </p:txBody>
        </p:sp>
        <p:pic>
          <p:nvPicPr>
            <p:cNvPr id="35" name="Picture 38">
              <a:extLst>
                <a:ext uri="{FF2B5EF4-FFF2-40B4-BE49-F238E27FC236}">
                  <a16:creationId xmlns:a16="http://schemas.microsoft.com/office/drawing/2014/main" id="{B688418C-2B71-4180-B791-0BD7DEDDA5ED}"/>
                </a:ext>
              </a:extLst>
            </p:cNvPr>
            <p:cNvPicPr>
              <a:picLocks noChangeAspect="1"/>
            </p:cNvPicPr>
            <p:nvPr/>
          </p:nvPicPr>
          <p:blipFill>
            <a:blip r:embed="rId5"/>
            <a:stretch>
              <a:fillRect/>
            </a:stretch>
          </p:blipFill>
          <p:spPr>
            <a:xfrm>
              <a:off x="4436314" y="3212080"/>
              <a:ext cx="2981736" cy="390367"/>
            </a:xfrm>
            <a:prstGeom prst="rect">
              <a:avLst/>
            </a:prstGeom>
          </p:spPr>
        </p:pic>
        <p:cxnSp>
          <p:nvCxnSpPr>
            <p:cNvPr id="36" name="Straight Connector 39">
              <a:extLst>
                <a:ext uri="{FF2B5EF4-FFF2-40B4-BE49-F238E27FC236}">
                  <a16:creationId xmlns:a16="http://schemas.microsoft.com/office/drawing/2014/main" id="{EAE51E03-4445-49DB-A3CF-81685D1CB174}"/>
                </a:ext>
              </a:extLst>
            </p:cNvPr>
            <p:cNvCxnSpPr/>
            <p:nvPr/>
          </p:nvCxnSpPr>
          <p:spPr>
            <a:xfrm>
              <a:off x="4436314" y="3093754"/>
              <a:ext cx="63713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42">
              <a:extLst>
                <a:ext uri="{FF2B5EF4-FFF2-40B4-BE49-F238E27FC236}">
                  <a16:creationId xmlns:a16="http://schemas.microsoft.com/office/drawing/2014/main" id="{608C0D62-367B-4839-BA8B-3CE06AB40EF9}"/>
                </a:ext>
              </a:extLst>
            </p:cNvPr>
            <p:cNvCxnSpPr/>
            <p:nvPr/>
          </p:nvCxnSpPr>
          <p:spPr>
            <a:xfrm flipH="1" flipV="1">
              <a:off x="4875997" y="3164019"/>
              <a:ext cx="430190" cy="1430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44">
              <a:extLst>
                <a:ext uri="{FF2B5EF4-FFF2-40B4-BE49-F238E27FC236}">
                  <a16:creationId xmlns:a16="http://schemas.microsoft.com/office/drawing/2014/main" id="{76D97C84-7B12-4A89-B32D-6F184B3A2B2D}"/>
                </a:ext>
              </a:extLst>
            </p:cNvPr>
            <p:cNvPicPr>
              <a:picLocks noChangeAspect="1"/>
            </p:cNvPicPr>
            <p:nvPr/>
          </p:nvPicPr>
          <p:blipFill>
            <a:blip r:embed="rId6"/>
            <a:stretch>
              <a:fillRect/>
            </a:stretch>
          </p:blipFill>
          <p:spPr>
            <a:xfrm>
              <a:off x="4069807" y="3638267"/>
              <a:ext cx="3714750" cy="609600"/>
            </a:xfrm>
            <a:prstGeom prst="rect">
              <a:avLst/>
            </a:prstGeom>
          </p:spPr>
        </p:pic>
        <p:sp>
          <p:nvSpPr>
            <p:cNvPr id="39" name="Curved Right Arrow 45">
              <a:extLst>
                <a:ext uri="{FF2B5EF4-FFF2-40B4-BE49-F238E27FC236}">
                  <a16:creationId xmlns:a16="http://schemas.microsoft.com/office/drawing/2014/main" id="{D60AC5AB-C7D8-45F3-B298-ACE1A25A0A06}"/>
                </a:ext>
              </a:extLst>
            </p:cNvPr>
            <p:cNvSpPr/>
            <p:nvPr/>
          </p:nvSpPr>
          <p:spPr>
            <a:xfrm>
              <a:off x="3797641" y="3093754"/>
              <a:ext cx="204203" cy="857763"/>
            </a:xfrm>
            <a:prstGeom prst="curv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40" name="TextBox 46">
              <a:extLst>
                <a:ext uri="{FF2B5EF4-FFF2-40B4-BE49-F238E27FC236}">
                  <a16:creationId xmlns:a16="http://schemas.microsoft.com/office/drawing/2014/main" id="{88B9DB2F-2935-47D8-9491-FF6EBEA90A65}"/>
                </a:ext>
              </a:extLst>
            </p:cNvPr>
            <p:cNvSpPr txBox="1"/>
            <p:nvPr/>
          </p:nvSpPr>
          <p:spPr>
            <a:xfrm>
              <a:off x="1250962" y="3227022"/>
              <a:ext cx="2616520" cy="366837"/>
            </a:xfrm>
            <a:prstGeom prst="rect">
              <a:avLst/>
            </a:prstGeom>
            <a:noFill/>
          </p:spPr>
          <p:txBody>
            <a:bodyPr wrap="square" rtlCol="0">
              <a:spAutoFit/>
            </a:bodyPr>
            <a:lstStyle/>
            <a:p>
              <a:r>
                <a:rPr lang="en-US" sz="2000" dirty="0">
                  <a:solidFill>
                    <a:srgbClr val="0070C0"/>
                  </a:solidFill>
                  <a:latin typeface="Arial" panose="020B0604020202020204" pitchFamily="34" charset="0"/>
                  <a:cs typeface="Arial" panose="020B0604020202020204" pitchFamily="34" charset="0"/>
                </a:rPr>
                <a:t>Independent actions</a:t>
              </a:r>
            </a:p>
          </p:txBody>
        </p:sp>
        <p:pic>
          <p:nvPicPr>
            <p:cNvPr id="41" name="Picture 47">
              <a:extLst>
                <a:ext uri="{FF2B5EF4-FFF2-40B4-BE49-F238E27FC236}">
                  <a16:creationId xmlns:a16="http://schemas.microsoft.com/office/drawing/2014/main" id="{001844D5-F720-49C5-BC01-DF8D4572D94D}"/>
                </a:ext>
              </a:extLst>
            </p:cNvPr>
            <p:cNvPicPr>
              <a:picLocks noChangeAspect="1"/>
            </p:cNvPicPr>
            <p:nvPr/>
          </p:nvPicPr>
          <p:blipFill>
            <a:blip r:embed="rId7"/>
            <a:stretch>
              <a:fillRect/>
            </a:stretch>
          </p:blipFill>
          <p:spPr>
            <a:xfrm>
              <a:off x="514494" y="3589666"/>
              <a:ext cx="3215184" cy="317288"/>
            </a:xfrm>
            <a:prstGeom prst="rect">
              <a:avLst/>
            </a:prstGeom>
          </p:spPr>
        </p:pic>
      </p:grpSp>
      <p:sp>
        <p:nvSpPr>
          <p:cNvPr id="42" name="Rectangle 3">
            <a:extLst>
              <a:ext uri="{FF2B5EF4-FFF2-40B4-BE49-F238E27FC236}">
                <a16:creationId xmlns:a16="http://schemas.microsoft.com/office/drawing/2014/main" id="{65C9FDBD-05E5-4FAD-ADCF-59D7F64F70B7}"/>
              </a:ext>
            </a:extLst>
          </p:cNvPr>
          <p:cNvSpPr/>
          <p:nvPr/>
        </p:nvSpPr>
        <p:spPr>
          <a:xfrm>
            <a:off x="251154" y="6546691"/>
            <a:ext cx="10948692" cy="246221"/>
          </a:xfrm>
          <a:prstGeom prst="rect">
            <a:avLst/>
          </a:prstGeom>
        </p:spPr>
        <p:txBody>
          <a:bodyPr wrap="square">
            <a:spAutoFit/>
          </a:bodyPr>
          <a:lstStyle/>
          <a:p>
            <a:r>
              <a:rPr lang="en-US" sz="1000" dirty="0" err="1">
                <a:latin typeface="Arial" panose="020B0604020202020204" pitchFamily="34" charset="0"/>
                <a:cs typeface="Arial" panose="020B0604020202020204" pitchFamily="34" charset="0"/>
              </a:rPr>
              <a:t>Haarnoja</a:t>
            </a:r>
            <a:r>
              <a:rPr lang="en-US" sz="1000" dirty="0">
                <a:latin typeface="Arial" panose="020B0604020202020204" pitchFamily="34" charset="0"/>
                <a:cs typeface="Arial" panose="020B0604020202020204" pitchFamily="34" charset="0"/>
              </a:rPr>
              <a:t>, T., Zhou, A., </a:t>
            </a:r>
            <a:r>
              <a:rPr lang="en-US" sz="1000" dirty="0" err="1">
                <a:latin typeface="Arial" panose="020B0604020202020204" pitchFamily="34" charset="0"/>
                <a:cs typeface="Arial" panose="020B0604020202020204" pitchFamily="34" charset="0"/>
              </a:rPr>
              <a:t>Abbeel</a:t>
            </a:r>
            <a:r>
              <a:rPr lang="en-US" sz="1000" dirty="0">
                <a:latin typeface="Arial" panose="020B0604020202020204" pitchFamily="34" charset="0"/>
                <a:cs typeface="Arial" panose="020B0604020202020204" pitchFamily="34" charset="0"/>
              </a:rPr>
              <a:t>, P., and Levine, S. Soft actor-critic: Off-policy maximum entropy deep reinforcement learning with a stochastic actor. </a:t>
            </a:r>
            <a:r>
              <a:rPr lang="en-US" sz="1000" dirty="0" err="1">
                <a:latin typeface="Arial" panose="020B0604020202020204" pitchFamily="34" charset="0"/>
                <a:cs typeface="Arial" panose="020B0604020202020204" pitchFamily="34" charset="0"/>
              </a:rPr>
              <a:t>arXiv</a:t>
            </a:r>
            <a:r>
              <a:rPr lang="en-US" sz="1000" dirty="0">
                <a:latin typeface="Arial" panose="020B0604020202020204" pitchFamily="34" charset="0"/>
                <a:cs typeface="Arial" panose="020B0604020202020204" pitchFamily="34" charset="0"/>
              </a:rPr>
              <a:t> preprint arXiv:1801.01290, 2018a.</a:t>
            </a:r>
          </a:p>
        </p:txBody>
      </p:sp>
    </p:spTree>
    <p:extLst>
      <p:ext uri="{BB962C8B-B14F-4D97-AF65-F5344CB8AC3E}">
        <p14:creationId xmlns:p14="http://schemas.microsoft.com/office/powerpoint/2010/main" val="13267172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87</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212014" cy="646331"/>
          </a:xfrm>
          <a:prstGeom prst="rect">
            <a:avLst/>
          </a:prstGeom>
          <a:noFill/>
        </p:spPr>
        <p:txBody>
          <a:bodyPr wrap="square" lIns="91440" tIns="45720" rIns="91440" bIns="45720" rtlCol="0" anchor="t">
            <a:spAutoFit/>
          </a:bodyPr>
          <a:lstStyle/>
          <a:p>
            <a:r>
              <a:rPr lang="en-US" altLang="zh-CN" sz="3600" b="1" dirty="0">
                <a:solidFill>
                  <a:schemeClr val="bg1"/>
                </a:solidFill>
                <a:latin typeface="Times New Roman"/>
                <a:ea typeface="等线"/>
                <a:cs typeface="Times New Roman"/>
              </a:rPr>
              <a:t>Application 1: Signal Localization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6F942C06-5097-49E0-8A9B-743B75AE47CA}"/>
              </a:ext>
            </a:extLst>
          </p:cNvPr>
          <p:cNvSpPr txBox="1"/>
          <p:nvPr/>
        </p:nvSpPr>
        <p:spPr>
          <a:xfrm>
            <a:off x="211873" y="1476984"/>
            <a:ext cx="6096000" cy="400110"/>
          </a:xfrm>
          <a:prstGeom prst="rect">
            <a:avLst/>
          </a:prstGeom>
          <a:noFill/>
        </p:spPr>
        <p:txBody>
          <a:bodyPr wrap="square" lIns="91440" tIns="45720" rIns="91440" bIns="45720" anchor="t">
            <a:spAutoFit/>
          </a:bodyPr>
          <a:lstStyle/>
          <a:p>
            <a:r>
              <a:rPr lang="zh-CN" altLang="en-US" sz="2000" b="1">
                <a:latin typeface="Arial"/>
                <a:ea typeface="等线"/>
                <a:cs typeface="Arial"/>
              </a:rPr>
              <a:t>Gamma-Ray Signal </a:t>
            </a:r>
            <a:r>
              <a:rPr lang="en-US" altLang="zh-CN" sz="2000" b="1" dirty="0">
                <a:latin typeface="Arial"/>
                <a:ea typeface="等线"/>
                <a:cs typeface="Arial"/>
              </a:rPr>
              <a:t>Localization </a:t>
            </a:r>
            <a:r>
              <a:rPr lang="zh-CN" altLang="en-US" sz="2000" b="1">
                <a:latin typeface="Arial"/>
                <a:ea typeface="等线"/>
                <a:cs typeface="Arial"/>
              </a:rPr>
              <a:t>Task</a:t>
            </a:r>
          </a:p>
        </p:txBody>
      </p:sp>
      <p:sp>
        <p:nvSpPr>
          <p:cNvPr id="12" name="文本框 11">
            <a:extLst>
              <a:ext uri="{FF2B5EF4-FFF2-40B4-BE49-F238E27FC236}">
                <a16:creationId xmlns:a16="http://schemas.microsoft.com/office/drawing/2014/main" id="{D9534845-7D53-4987-85E4-25B3F057A1E8}"/>
              </a:ext>
            </a:extLst>
          </p:cNvPr>
          <p:cNvSpPr txBox="1"/>
          <p:nvPr/>
        </p:nvSpPr>
        <p:spPr>
          <a:xfrm>
            <a:off x="211873" y="1918124"/>
            <a:ext cx="6654185" cy="1059008"/>
          </a:xfrm>
          <a:prstGeom prst="rect">
            <a:avLst/>
          </a:prstGeom>
          <a:noFill/>
        </p:spPr>
        <p:txBody>
          <a:bodyPr wrap="square" lIns="91440" tIns="45720" rIns="91440" bIns="45720" anchor="t">
            <a:spAutoFit/>
          </a:bodyPr>
          <a:lstStyle/>
          <a:p>
            <a:pPr>
              <a:lnSpc>
                <a:spcPct val="120000"/>
              </a:lnSpc>
            </a:pPr>
            <a:r>
              <a:rPr lang="en-US" altLang="zh-CN" dirty="0">
                <a:latin typeface="Arial"/>
                <a:ea typeface="等线"/>
                <a:cs typeface="Arial"/>
              </a:rPr>
              <a:t>Many 1D</a:t>
            </a:r>
            <a:r>
              <a:rPr lang="en-US" altLang="zh-CN" sz="1800" dirty="0">
                <a:latin typeface="Arial"/>
                <a:ea typeface="等线"/>
                <a:cs typeface="Arial"/>
              </a:rPr>
              <a:t> </a:t>
            </a:r>
            <a:r>
              <a:rPr lang="en-US" altLang="zh-CN" dirty="0">
                <a:latin typeface="Arial"/>
                <a:ea typeface="等线"/>
                <a:cs typeface="Arial"/>
              </a:rPr>
              <a:t>signals containing the same signal pattern are collected by</a:t>
            </a:r>
            <a:r>
              <a:rPr lang="en-US" altLang="zh-CN" sz="1800" dirty="0">
                <a:latin typeface="Arial"/>
                <a:ea typeface="等线"/>
                <a:cs typeface="Arial"/>
              </a:rPr>
              <a:t> the </a:t>
            </a:r>
            <a:r>
              <a:rPr lang="en-US" altLang="zh-CN" dirty="0">
                <a:latin typeface="Arial"/>
                <a:ea typeface="等线"/>
                <a:cs typeface="Arial"/>
              </a:rPr>
              <a:t>well-logging process and sent to human-expert to do hand-picking for </a:t>
            </a:r>
            <a:r>
              <a:rPr lang="en-US" altLang="zh-CN" dirty="0" err="1">
                <a:latin typeface="Arial"/>
                <a:ea typeface="等线"/>
                <a:cs typeface="Arial"/>
              </a:rPr>
              <a:t>oil&amp;gas</a:t>
            </a:r>
            <a:r>
              <a:rPr lang="en-US" altLang="zh-CN" dirty="0">
                <a:latin typeface="Arial"/>
                <a:ea typeface="等线"/>
                <a:cs typeface="Arial"/>
              </a:rPr>
              <a:t> localization.</a:t>
            </a:r>
            <a:endParaRPr lang="zh-CN" altLang="en-US" dirty="0">
              <a:latin typeface="Arial"/>
              <a:ea typeface="等线"/>
              <a:cs typeface="Arial"/>
            </a:endParaRPr>
          </a:p>
        </p:txBody>
      </p:sp>
      <p:sp>
        <p:nvSpPr>
          <p:cNvPr id="13" name="文本框 12">
            <a:extLst>
              <a:ext uri="{FF2B5EF4-FFF2-40B4-BE49-F238E27FC236}">
                <a16:creationId xmlns:a16="http://schemas.microsoft.com/office/drawing/2014/main" id="{31A4827C-3EE4-4BF9-8990-97C021D46A30}"/>
              </a:ext>
            </a:extLst>
          </p:cNvPr>
          <p:cNvSpPr txBox="1"/>
          <p:nvPr/>
        </p:nvSpPr>
        <p:spPr>
          <a:xfrm>
            <a:off x="211873" y="3686482"/>
            <a:ext cx="6652842" cy="1954638"/>
          </a:xfrm>
          <a:prstGeom prst="rect">
            <a:avLst/>
          </a:prstGeom>
          <a:noFill/>
        </p:spPr>
        <p:txBody>
          <a:bodyPr wrap="square" lIns="91440" tIns="45720" rIns="91440" bIns="45720" anchor="t">
            <a:spAutoFit/>
          </a:bodyPr>
          <a:lstStyle/>
          <a:p>
            <a:pPr marL="285750" indent="-285750">
              <a:lnSpc>
                <a:spcPct val="120000"/>
              </a:lnSpc>
              <a:spcBef>
                <a:spcPts val="600"/>
              </a:spcBef>
              <a:buFont typeface="Arial" panose="020B0604020202020204" pitchFamily="34" charset="0"/>
              <a:buChar char="•"/>
            </a:pPr>
            <a:r>
              <a:rPr lang="en-US" altLang="zh-CN" dirty="0">
                <a:latin typeface="Arial"/>
                <a:ea typeface="等线"/>
                <a:cs typeface="Arial"/>
              </a:rPr>
              <a:t>The human experts pick the patterns associated with interested rock based on one reference signal: </a:t>
            </a:r>
            <a:endParaRPr lang="en-US" b="1" dirty="0">
              <a:solidFill>
                <a:srgbClr val="54585A"/>
              </a:solidFill>
              <a:latin typeface="Times"/>
              <a:ea typeface="等线"/>
              <a:cs typeface="Times"/>
            </a:endParaRPr>
          </a:p>
          <a:p>
            <a:pPr marL="742950" lvl="1" indent="-285750">
              <a:lnSpc>
                <a:spcPct val="120000"/>
              </a:lnSpc>
              <a:spcBef>
                <a:spcPts val="600"/>
              </a:spcBef>
              <a:buFont typeface="Arial" panose="020B0604020202020204" pitchFamily="34" charset="0"/>
              <a:buChar char="•"/>
            </a:pPr>
            <a:r>
              <a:rPr lang="en-US" altLang="zh-CN" dirty="0">
                <a:latin typeface="Arial"/>
                <a:ea typeface="等线"/>
                <a:cs typeface="Arial"/>
              </a:rPr>
              <a:t>Recognize the pattern with domain prior knowledges.</a:t>
            </a:r>
          </a:p>
          <a:p>
            <a:pPr marL="742950" lvl="1" indent="-285750">
              <a:lnSpc>
                <a:spcPct val="120000"/>
              </a:lnSpc>
              <a:spcBef>
                <a:spcPts val="600"/>
              </a:spcBef>
              <a:buFont typeface="Arial" panose="020B0604020202020204" pitchFamily="34" charset="0"/>
              <a:buChar char="•"/>
            </a:pPr>
            <a:r>
              <a:rPr lang="en-US" dirty="0">
                <a:latin typeface="Arial"/>
                <a:ea typeface="等线"/>
                <a:cs typeface="Arial"/>
              </a:rPr>
              <a:t>Roughly matching with correlation matching methods.</a:t>
            </a:r>
            <a:endParaRPr lang="en-US" altLang="zh-CN" dirty="0">
              <a:latin typeface="Arial"/>
              <a:ea typeface="等线"/>
              <a:cs typeface="Arial"/>
            </a:endParaRPr>
          </a:p>
          <a:p>
            <a:pPr>
              <a:lnSpc>
                <a:spcPct val="120000"/>
              </a:lnSpc>
              <a:spcBef>
                <a:spcPts val="600"/>
              </a:spcBef>
            </a:pPr>
            <a:endParaRPr lang="en-US" altLang="zh-CN" sz="1800" dirty="0">
              <a:latin typeface="Arial" panose="020B0604020202020204" pitchFamily="34" charset="0"/>
              <a:ea typeface="等线"/>
              <a:cs typeface="Arial" panose="020B0604020202020204" pitchFamily="34" charset="0"/>
            </a:endParaRPr>
          </a:p>
        </p:txBody>
      </p:sp>
      <p:grpSp>
        <p:nvGrpSpPr>
          <p:cNvPr id="11" name="Group 10">
            <a:extLst>
              <a:ext uri="{FF2B5EF4-FFF2-40B4-BE49-F238E27FC236}">
                <a16:creationId xmlns:a16="http://schemas.microsoft.com/office/drawing/2014/main" id="{CF58D462-A24E-4C38-AE5C-03BC4B76280A}"/>
              </a:ext>
            </a:extLst>
          </p:cNvPr>
          <p:cNvGrpSpPr/>
          <p:nvPr/>
        </p:nvGrpSpPr>
        <p:grpSpPr>
          <a:xfrm>
            <a:off x="6864547" y="1297151"/>
            <a:ext cx="4381546" cy="4504996"/>
            <a:chOff x="7160150" y="1881351"/>
            <a:chExt cx="4125356" cy="4209394"/>
          </a:xfrm>
        </p:grpSpPr>
        <p:pic>
          <p:nvPicPr>
            <p:cNvPr id="3" name="Picture 4" descr="Diagram, schematic&#10;&#10;Description automatically generated">
              <a:extLst>
                <a:ext uri="{FF2B5EF4-FFF2-40B4-BE49-F238E27FC236}">
                  <a16:creationId xmlns:a16="http://schemas.microsoft.com/office/drawing/2014/main" id="{196DD8F5-93EC-4830-82CB-561CC9A0AF88}"/>
                </a:ext>
              </a:extLst>
            </p:cNvPr>
            <p:cNvPicPr>
              <a:picLocks noChangeAspect="1"/>
            </p:cNvPicPr>
            <p:nvPr/>
          </p:nvPicPr>
          <p:blipFill>
            <a:blip r:embed="rId3"/>
            <a:stretch>
              <a:fillRect/>
            </a:stretch>
          </p:blipFill>
          <p:spPr>
            <a:xfrm>
              <a:off x="7160150" y="1943100"/>
              <a:ext cx="1681701" cy="4114800"/>
            </a:xfrm>
            <a:prstGeom prst="rect">
              <a:avLst/>
            </a:prstGeom>
          </p:spPr>
        </p:pic>
        <p:pic>
          <p:nvPicPr>
            <p:cNvPr id="22" name="Picture 4" descr="Diagram, schematic&#10;&#10;Description automatically generated">
              <a:extLst>
                <a:ext uri="{FF2B5EF4-FFF2-40B4-BE49-F238E27FC236}">
                  <a16:creationId xmlns:a16="http://schemas.microsoft.com/office/drawing/2014/main" id="{186C3F51-DFC4-4312-B20F-3238F54EFADD}"/>
                </a:ext>
              </a:extLst>
            </p:cNvPr>
            <p:cNvPicPr>
              <a:picLocks noChangeAspect="1"/>
            </p:cNvPicPr>
            <p:nvPr/>
          </p:nvPicPr>
          <p:blipFill>
            <a:blip r:embed="rId3"/>
            <a:stretch>
              <a:fillRect/>
            </a:stretch>
          </p:blipFill>
          <p:spPr>
            <a:xfrm>
              <a:off x="9603805" y="1975945"/>
              <a:ext cx="1681701" cy="4114800"/>
            </a:xfrm>
            <a:prstGeom prst="rect">
              <a:avLst/>
            </a:prstGeom>
          </p:spPr>
        </p:pic>
        <p:pic>
          <p:nvPicPr>
            <p:cNvPr id="21" name="Picture 4" descr="Diagram, schematic&#10;&#10;Description automatically generated">
              <a:extLst>
                <a:ext uri="{FF2B5EF4-FFF2-40B4-BE49-F238E27FC236}">
                  <a16:creationId xmlns:a16="http://schemas.microsoft.com/office/drawing/2014/main" id="{C1D38405-5132-46EF-889C-8E6E2DDF3F0D}"/>
                </a:ext>
              </a:extLst>
            </p:cNvPr>
            <p:cNvPicPr>
              <a:picLocks noChangeAspect="1"/>
            </p:cNvPicPr>
            <p:nvPr/>
          </p:nvPicPr>
          <p:blipFill rotWithShape="1">
            <a:blip r:embed="rId3"/>
            <a:srcRect t="77069" r="519" b="18820"/>
            <a:stretch/>
          </p:blipFill>
          <p:spPr>
            <a:xfrm>
              <a:off x="9603804" y="4966292"/>
              <a:ext cx="1672977" cy="169168"/>
            </a:xfrm>
            <a:prstGeom prst="rect">
              <a:avLst/>
            </a:prstGeom>
          </p:spPr>
        </p:pic>
        <p:pic>
          <p:nvPicPr>
            <p:cNvPr id="23" name="Picture 4" descr="Diagram, schematic&#10;&#10;Description automatically generated">
              <a:extLst>
                <a:ext uri="{FF2B5EF4-FFF2-40B4-BE49-F238E27FC236}">
                  <a16:creationId xmlns:a16="http://schemas.microsoft.com/office/drawing/2014/main" id="{5B5BAADB-FFB6-41A0-9258-DDAF71BC7627}"/>
                </a:ext>
              </a:extLst>
            </p:cNvPr>
            <p:cNvPicPr>
              <a:picLocks noChangeAspect="1"/>
            </p:cNvPicPr>
            <p:nvPr/>
          </p:nvPicPr>
          <p:blipFill rotWithShape="1">
            <a:blip r:embed="rId3"/>
            <a:srcRect t="77069" r="519" b="18820"/>
            <a:stretch/>
          </p:blipFill>
          <p:spPr>
            <a:xfrm>
              <a:off x="9603804" y="4795499"/>
              <a:ext cx="1672977" cy="169168"/>
            </a:xfrm>
            <a:prstGeom prst="rect">
              <a:avLst/>
            </a:prstGeom>
          </p:spPr>
        </p:pic>
        <p:pic>
          <p:nvPicPr>
            <p:cNvPr id="24" name="Picture 4" descr="Diagram, schematic&#10;&#10;Description automatically generated">
              <a:extLst>
                <a:ext uri="{FF2B5EF4-FFF2-40B4-BE49-F238E27FC236}">
                  <a16:creationId xmlns:a16="http://schemas.microsoft.com/office/drawing/2014/main" id="{B72A41E3-A2FD-4BBC-A611-9F99C3132B98}"/>
                </a:ext>
              </a:extLst>
            </p:cNvPr>
            <p:cNvPicPr>
              <a:picLocks noChangeAspect="1"/>
            </p:cNvPicPr>
            <p:nvPr/>
          </p:nvPicPr>
          <p:blipFill rotWithShape="1">
            <a:blip r:embed="rId3"/>
            <a:srcRect t="70175" r="519" b="23445"/>
            <a:stretch/>
          </p:blipFill>
          <p:spPr>
            <a:xfrm>
              <a:off x="9610375" y="4531274"/>
              <a:ext cx="1672977" cy="262513"/>
            </a:xfrm>
            <a:prstGeom prst="rect">
              <a:avLst/>
            </a:prstGeom>
          </p:spPr>
        </p:pic>
        <p:sp>
          <p:nvSpPr>
            <p:cNvPr id="8" name="Rectangle 7">
              <a:extLst>
                <a:ext uri="{FF2B5EF4-FFF2-40B4-BE49-F238E27FC236}">
                  <a16:creationId xmlns:a16="http://schemas.microsoft.com/office/drawing/2014/main" id="{948C1345-FC53-4C24-AC10-B399AB96A81A}"/>
                </a:ext>
              </a:extLst>
            </p:cNvPr>
            <p:cNvSpPr/>
            <p:nvPr/>
          </p:nvSpPr>
          <p:spPr>
            <a:xfrm>
              <a:off x="7254766" y="1881352"/>
              <a:ext cx="1484586" cy="2430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a:ea typeface="等线"/>
                  <a:cs typeface="Arial"/>
                </a:rPr>
                <a:t>Well 1</a:t>
              </a:r>
              <a:endParaRPr lang="en-US" dirty="0">
                <a:latin typeface="Arial"/>
                <a:cs typeface="Arial"/>
              </a:endParaRPr>
            </a:p>
          </p:txBody>
        </p:sp>
        <p:sp>
          <p:nvSpPr>
            <p:cNvPr id="25" name="Rectangle 24">
              <a:extLst>
                <a:ext uri="{FF2B5EF4-FFF2-40B4-BE49-F238E27FC236}">
                  <a16:creationId xmlns:a16="http://schemas.microsoft.com/office/drawing/2014/main" id="{27837AF7-0C2F-44F2-8347-147873351C53}"/>
                </a:ext>
              </a:extLst>
            </p:cNvPr>
            <p:cNvSpPr/>
            <p:nvPr/>
          </p:nvSpPr>
          <p:spPr>
            <a:xfrm>
              <a:off x="9606455" y="1881351"/>
              <a:ext cx="1484586" cy="24305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Arial"/>
                  <a:ea typeface="等线"/>
                  <a:cs typeface="Arial"/>
                </a:rPr>
                <a:t>Well 2</a:t>
              </a:r>
              <a:endParaRPr lang="en-US" dirty="0">
                <a:latin typeface="Arial"/>
                <a:cs typeface="Arial"/>
              </a:endParaRPr>
            </a:p>
          </p:txBody>
        </p:sp>
        <p:sp>
          <p:nvSpPr>
            <p:cNvPr id="10" name="Arrow: Right 9">
              <a:extLst>
                <a:ext uri="{FF2B5EF4-FFF2-40B4-BE49-F238E27FC236}">
                  <a16:creationId xmlns:a16="http://schemas.microsoft.com/office/drawing/2014/main" id="{519AEB8D-D8D6-4FD0-AD43-4B36DFD424E7}"/>
                </a:ext>
              </a:extLst>
            </p:cNvPr>
            <p:cNvSpPr/>
            <p:nvPr/>
          </p:nvSpPr>
          <p:spPr>
            <a:xfrm rot="20760000">
              <a:off x="8859350" y="4693325"/>
              <a:ext cx="952500" cy="282465"/>
            </a:xfrm>
            <a:prstGeom prst="rightArrow">
              <a:avLst/>
            </a:prstGeom>
            <a:solidFill>
              <a:srgbClr val="CFB6DC"/>
            </a:solidFill>
            <a:ln>
              <a:solidFill>
                <a:srgbClr val="CFB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CC761E0B-C772-422A-B79B-E43CED936ED2}"/>
              </a:ext>
            </a:extLst>
          </p:cNvPr>
          <p:cNvSpPr/>
          <p:nvPr/>
        </p:nvSpPr>
        <p:spPr>
          <a:xfrm>
            <a:off x="10220654" y="3816350"/>
            <a:ext cx="105103" cy="11627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文本框 8">
            <a:extLst>
              <a:ext uri="{FF2B5EF4-FFF2-40B4-BE49-F238E27FC236}">
                <a16:creationId xmlns:a16="http://schemas.microsoft.com/office/drawing/2014/main" id="{D28DEDA7-5616-45B4-BF77-3B5568160D50}"/>
              </a:ext>
            </a:extLst>
          </p:cNvPr>
          <p:cNvSpPr txBox="1"/>
          <p:nvPr/>
        </p:nvSpPr>
        <p:spPr>
          <a:xfrm>
            <a:off x="211873" y="3152070"/>
            <a:ext cx="6096000" cy="400110"/>
          </a:xfrm>
          <a:prstGeom prst="rect">
            <a:avLst/>
          </a:prstGeom>
          <a:noFill/>
        </p:spPr>
        <p:txBody>
          <a:bodyPr wrap="square" lIns="91440" tIns="45720" rIns="91440" bIns="45720" anchor="t">
            <a:spAutoFit/>
          </a:bodyPr>
          <a:lstStyle/>
          <a:p>
            <a:r>
              <a:rPr lang="zh-CN" altLang="en-US" sz="2000" b="1">
                <a:latin typeface="Arial"/>
                <a:ea typeface="等线"/>
                <a:cs typeface="Arial"/>
              </a:rPr>
              <a:t>Traditional methods</a:t>
            </a:r>
            <a:endParaRPr lang="en-US" altLang="zh-CN"/>
          </a:p>
        </p:txBody>
      </p:sp>
      <p:sp>
        <p:nvSpPr>
          <p:cNvPr id="5" name="Rectangle 4">
            <a:extLst>
              <a:ext uri="{FF2B5EF4-FFF2-40B4-BE49-F238E27FC236}">
                <a16:creationId xmlns:a16="http://schemas.microsoft.com/office/drawing/2014/main" id="{7854822E-059D-1B43-B488-79B11CF99F2A}"/>
              </a:ext>
            </a:extLst>
          </p:cNvPr>
          <p:cNvSpPr/>
          <p:nvPr/>
        </p:nvSpPr>
        <p:spPr>
          <a:xfrm>
            <a:off x="516672" y="6055972"/>
            <a:ext cx="11024953" cy="646331"/>
          </a:xfrm>
          <a:prstGeom prst="rect">
            <a:avLst/>
          </a:prstGeom>
        </p:spPr>
        <p:txBody>
          <a:bodyPr wrap="square">
            <a:spAutoFit/>
          </a:bodyPr>
          <a:lstStyle/>
          <a:p>
            <a:r>
              <a:rPr lang="en-US" dirty="0"/>
              <a:t>Yuan </a:t>
            </a:r>
            <a:r>
              <a:rPr lang="en-US" dirty="0" err="1"/>
              <a:t>Zi</a:t>
            </a:r>
            <a:r>
              <a:rPr lang="en-US" dirty="0"/>
              <a:t>, Lei Fan, </a:t>
            </a:r>
            <a:r>
              <a:rPr lang="en-US" dirty="0" err="1"/>
              <a:t>Jiefu</a:t>
            </a:r>
            <a:r>
              <a:rPr lang="en-US" dirty="0"/>
              <a:t> Chen, and Zhu Han, “Active Gamma-ray Log Pattern Localization with Distributional Robust Reinforcement Learning,” submitted to IEEE Transactions on Neural Networks and Learning Systems.</a:t>
            </a:r>
          </a:p>
        </p:txBody>
      </p:sp>
    </p:spTree>
    <p:extLst>
      <p:ext uri="{BB962C8B-B14F-4D97-AF65-F5344CB8AC3E}">
        <p14:creationId xmlns:p14="http://schemas.microsoft.com/office/powerpoint/2010/main" val="6281866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88</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lIns="91440" tIns="45720" rIns="91440" bIns="45720" rtlCol="0" anchor="t">
            <a:spAutoFit/>
          </a:bodyPr>
          <a:lstStyle/>
          <a:p>
            <a:r>
              <a:rPr lang="en-US" altLang="zh-CN" sz="3600" b="1" dirty="0">
                <a:solidFill>
                  <a:schemeClr val="bg1"/>
                </a:solidFill>
                <a:latin typeface="Times New Roman"/>
                <a:ea typeface="等线"/>
                <a:cs typeface="Times New Roman"/>
              </a:rPr>
              <a:t>Application 1: </a:t>
            </a:r>
            <a:r>
              <a:rPr lang="en-US" sz="3600" b="1" dirty="0">
                <a:solidFill>
                  <a:schemeClr val="bg1"/>
                </a:solidFill>
                <a:latin typeface="Times New Roman"/>
                <a:cs typeface="Times New Roman"/>
              </a:rPr>
              <a:t>Signal Localization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538ACC37-267B-4BF9-A0A2-FAB7DC6CC745}"/>
              </a:ext>
            </a:extLst>
          </p:cNvPr>
          <p:cNvSpPr txBox="1"/>
          <p:nvPr/>
        </p:nvSpPr>
        <p:spPr>
          <a:xfrm>
            <a:off x="345765" y="993703"/>
            <a:ext cx="11662708" cy="523220"/>
          </a:xfrm>
          <a:prstGeom prst="rect">
            <a:avLst/>
          </a:prstGeom>
          <a:noFill/>
        </p:spPr>
        <p:txBody>
          <a:bodyPr wrap="square" lIns="91440" tIns="45720" rIns="91440" bIns="45720" rtlCol="0" anchor="t">
            <a:spAutoFit/>
          </a:bodyPr>
          <a:lstStyle/>
          <a:p>
            <a:r>
              <a:rPr lang="en-US" altLang="zh-CN" sz="2800" b="1" dirty="0">
                <a:solidFill>
                  <a:srgbClr val="7030A0"/>
                </a:solidFill>
                <a:latin typeface="Arial"/>
                <a:ea typeface="华文楷体"/>
                <a:cs typeface="Arial"/>
              </a:rPr>
              <a:t>Reinforcement Learning Signal Localization Scheme</a:t>
            </a:r>
            <a:endParaRPr lang="en-US" altLang="zh-CN" sz="2800" b="1" dirty="0">
              <a:solidFill>
                <a:srgbClr val="7030A0"/>
              </a:solidFill>
              <a:latin typeface="Arial" panose="020B0604020202020204" pitchFamily="34" charset="0"/>
              <a:ea typeface="华文楷体" panose="02010600040101010101" pitchFamily="2" charset="-122"/>
              <a:cs typeface="Arial" panose="020B0604020202020204" pitchFamily="34" charset="0"/>
            </a:endParaRPr>
          </a:p>
        </p:txBody>
      </p:sp>
      <p:pic>
        <p:nvPicPr>
          <p:cNvPr id="12" name="Picture 12" descr="Timeline&#10;&#10;Description automatically generated">
            <a:extLst>
              <a:ext uri="{FF2B5EF4-FFF2-40B4-BE49-F238E27FC236}">
                <a16:creationId xmlns:a16="http://schemas.microsoft.com/office/drawing/2014/main" id="{58F1F6F8-50F2-473B-A399-FFEE9955E286}"/>
              </a:ext>
            </a:extLst>
          </p:cNvPr>
          <p:cNvPicPr>
            <a:picLocks noChangeAspect="1"/>
          </p:cNvPicPr>
          <p:nvPr/>
        </p:nvPicPr>
        <p:blipFill>
          <a:blip r:embed="rId3"/>
          <a:stretch>
            <a:fillRect/>
          </a:stretch>
        </p:blipFill>
        <p:spPr>
          <a:xfrm>
            <a:off x="-1397" y="1979571"/>
            <a:ext cx="5833143" cy="3290344"/>
          </a:xfrm>
          <a:prstGeom prst="rect">
            <a:avLst/>
          </a:prstGeom>
        </p:spPr>
      </p:pic>
      <p:pic>
        <p:nvPicPr>
          <p:cNvPr id="3" name="Picture 4">
            <a:extLst>
              <a:ext uri="{FF2B5EF4-FFF2-40B4-BE49-F238E27FC236}">
                <a16:creationId xmlns:a16="http://schemas.microsoft.com/office/drawing/2014/main" id="{2E589868-3612-485B-AD3B-31EF87AC28F3}"/>
              </a:ext>
            </a:extLst>
          </p:cNvPr>
          <p:cNvPicPr>
            <a:picLocks noChangeAspect="1"/>
          </p:cNvPicPr>
          <p:nvPr/>
        </p:nvPicPr>
        <p:blipFill>
          <a:blip r:embed="rId4"/>
          <a:stretch>
            <a:fillRect/>
          </a:stretch>
        </p:blipFill>
        <p:spPr>
          <a:xfrm>
            <a:off x="5633207" y="1608852"/>
            <a:ext cx="6238612" cy="3514462"/>
          </a:xfrm>
          <a:prstGeom prst="rect">
            <a:avLst/>
          </a:prstGeom>
        </p:spPr>
      </p:pic>
      <p:sp>
        <p:nvSpPr>
          <p:cNvPr id="13" name="Rectangle 12">
            <a:extLst>
              <a:ext uri="{FF2B5EF4-FFF2-40B4-BE49-F238E27FC236}">
                <a16:creationId xmlns:a16="http://schemas.microsoft.com/office/drawing/2014/main" id="{88C5C020-6DCD-4885-A039-8E155E388701}"/>
              </a:ext>
            </a:extLst>
          </p:cNvPr>
          <p:cNvSpPr/>
          <p:nvPr/>
        </p:nvSpPr>
        <p:spPr>
          <a:xfrm>
            <a:off x="5464029" y="1447800"/>
            <a:ext cx="41946" cy="5410898"/>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2">
            <a:extLst>
              <a:ext uri="{FF2B5EF4-FFF2-40B4-BE49-F238E27FC236}">
                <a16:creationId xmlns:a16="http://schemas.microsoft.com/office/drawing/2014/main" id="{D4A24026-1DAF-4E51-8492-49B627CECE2D}"/>
              </a:ext>
            </a:extLst>
          </p:cNvPr>
          <p:cNvSpPr txBox="1"/>
          <p:nvPr/>
        </p:nvSpPr>
        <p:spPr>
          <a:xfrm>
            <a:off x="610350" y="5368241"/>
            <a:ext cx="4597540" cy="1332096"/>
          </a:xfrm>
          <a:prstGeom prst="rect">
            <a:avLst/>
          </a:prstGeom>
          <a:noFill/>
        </p:spPr>
        <p:txBody>
          <a:bodyPr wrap="square" lIns="91440" tIns="45720" rIns="91440" bIns="45720" anchor="t">
            <a:spAutoFit/>
          </a:bodyPr>
          <a:lstStyle/>
          <a:p>
            <a:pPr marL="285750" indent="-285750">
              <a:lnSpc>
                <a:spcPct val="120000"/>
              </a:lnSpc>
              <a:spcBef>
                <a:spcPts val="600"/>
              </a:spcBef>
              <a:buFont typeface="Arial" panose="020B0604020202020204" pitchFamily="34" charset="0"/>
              <a:buChar char="•"/>
            </a:pPr>
            <a:r>
              <a:rPr lang="en-US" sz="1600" dirty="0">
                <a:latin typeface="Arial"/>
                <a:ea typeface="+mn-lt"/>
                <a:cs typeface="+mn-lt"/>
              </a:rPr>
              <a:t>Thoroughly studied log with interested signal fragment as reference/target.</a:t>
            </a:r>
          </a:p>
          <a:p>
            <a:pPr marL="285750" indent="-285750">
              <a:lnSpc>
                <a:spcPct val="120000"/>
              </a:lnSpc>
              <a:spcBef>
                <a:spcPts val="600"/>
              </a:spcBef>
              <a:buFont typeface="Arial" panose="020B0604020202020204" pitchFamily="34" charset="0"/>
              <a:buChar char="•"/>
            </a:pPr>
            <a:r>
              <a:rPr lang="en-US" sz="1600" dirty="0">
                <a:latin typeface="Arial"/>
                <a:ea typeface="等线"/>
                <a:cs typeface="Arial"/>
              </a:rPr>
              <a:t>In the new log, there is a signal fragment that has the same pattern as the reference</a:t>
            </a:r>
            <a:endParaRPr lang="en-US" sz="1600">
              <a:latin typeface="Arial"/>
              <a:ea typeface="等线"/>
              <a:cs typeface="Arial" panose="020B0604020202020204" pitchFamily="34" charset="0"/>
            </a:endParaRPr>
          </a:p>
        </p:txBody>
      </p:sp>
      <p:sp>
        <p:nvSpPr>
          <p:cNvPr id="22" name="文本框 12">
            <a:extLst>
              <a:ext uri="{FF2B5EF4-FFF2-40B4-BE49-F238E27FC236}">
                <a16:creationId xmlns:a16="http://schemas.microsoft.com/office/drawing/2014/main" id="{E8FF65D6-AC19-497E-86E6-F915A15F6684}"/>
              </a:ext>
            </a:extLst>
          </p:cNvPr>
          <p:cNvSpPr txBox="1"/>
          <p:nvPr/>
        </p:nvSpPr>
        <p:spPr>
          <a:xfrm>
            <a:off x="6671395" y="5270369"/>
            <a:ext cx="4597540" cy="1323952"/>
          </a:xfrm>
          <a:prstGeom prst="rect">
            <a:avLst/>
          </a:prstGeom>
          <a:noFill/>
        </p:spPr>
        <p:txBody>
          <a:bodyPr wrap="square" lIns="91440" tIns="45720" rIns="91440" bIns="45720" anchor="t">
            <a:spAutoFit/>
          </a:bodyPr>
          <a:lstStyle/>
          <a:p>
            <a:pPr marL="285750" indent="-285750">
              <a:lnSpc>
                <a:spcPct val="120000"/>
              </a:lnSpc>
              <a:spcBef>
                <a:spcPts val="600"/>
              </a:spcBef>
              <a:buFont typeface="Arial" panose="020B0604020202020204" pitchFamily="34" charset="0"/>
              <a:buChar char="•"/>
            </a:pPr>
            <a:r>
              <a:rPr lang="en-US" sz="1600" dirty="0">
                <a:latin typeface="Arial"/>
                <a:ea typeface="+mn-lt"/>
                <a:cs typeface="+mn-lt"/>
              </a:rPr>
              <a:t>Initial the whole new log trace as the agent's observation.</a:t>
            </a:r>
          </a:p>
          <a:p>
            <a:pPr marL="285750" indent="-285750">
              <a:lnSpc>
                <a:spcPct val="120000"/>
              </a:lnSpc>
              <a:spcBef>
                <a:spcPts val="600"/>
              </a:spcBef>
              <a:buFont typeface="Arial" panose="020B0604020202020204" pitchFamily="34" charset="0"/>
              <a:buChar char="•"/>
            </a:pPr>
            <a:r>
              <a:rPr lang="en-US" sz="1600" dirty="0">
                <a:latin typeface="Arial"/>
                <a:ea typeface="等线"/>
                <a:cs typeface="Arial"/>
              </a:rPr>
              <a:t>Let the agent move (left, right, expand, shrink) to search the reference pattern.</a:t>
            </a:r>
            <a:endParaRPr lang="en-US" sz="1600" dirty="0">
              <a:latin typeface="Arial"/>
              <a:ea typeface="等线"/>
              <a:cs typeface="Arial" panose="020B0604020202020204" pitchFamily="34" charset="0"/>
            </a:endParaRPr>
          </a:p>
        </p:txBody>
      </p:sp>
    </p:spTree>
    <p:extLst>
      <p:ext uri="{BB962C8B-B14F-4D97-AF65-F5344CB8AC3E}">
        <p14:creationId xmlns:p14="http://schemas.microsoft.com/office/powerpoint/2010/main" val="14234883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89</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1200329"/>
          </a:xfrm>
          <a:prstGeom prst="rect">
            <a:avLst/>
          </a:prstGeom>
          <a:noFill/>
        </p:spPr>
        <p:txBody>
          <a:bodyPr wrap="square" lIns="91440" tIns="45720" rIns="91440" bIns="45720" rtlCol="0" anchor="t">
            <a:spAutoFit/>
          </a:bodyPr>
          <a:lstStyle/>
          <a:p>
            <a:r>
              <a:rPr lang="en-US" altLang="zh-CN" sz="3600" b="1" dirty="0">
                <a:solidFill>
                  <a:schemeClr val="bg1"/>
                </a:solidFill>
                <a:latin typeface="Times New Roman"/>
                <a:ea typeface="等线"/>
                <a:cs typeface="Times New Roman"/>
              </a:rPr>
              <a:t>Application 1: </a:t>
            </a:r>
            <a:r>
              <a:rPr lang="en-US" sz="3600" b="1" dirty="0">
                <a:solidFill>
                  <a:schemeClr val="bg1"/>
                </a:solidFill>
                <a:latin typeface="Times New Roman"/>
                <a:cs typeface="Times New Roman"/>
              </a:rPr>
              <a:t>Signal Localization</a:t>
            </a:r>
            <a:endParaRPr lang="en-US" sz="3600" dirty="0">
              <a:solidFill>
                <a:schemeClr val="bg1"/>
              </a:solidFill>
              <a:ea typeface="+mn-lt"/>
              <a:cs typeface="+mn-lt"/>
            </a:endParaRPr>
          </a:p>
          <a:p>
            <a:endParaRPr lang="en-US" altLang="zh-CN" sz="3600" b="1" dirty="0">
              <a:solidFill>
                <a:schemeClr val="bg1"/>
              </a:solidFill>
              <a:latin typeface="Times New Roman" panose="02020603050405020304" pitchFamily="18" charset="0"/>
              <a:ea typeface="等线"/>
              <a:cs typeface="Times New Roman" panose="02020603050405020304" pitchFamily="18" charset="0"/>
            </a:endParaRPr>
          </a:p>
        </p:txBody>
      </p:sp>
      <p:sp>
        <p:nvSpPr>
          <p:cNvPr id="18" name="文本框 17">
            <a:extLst>
              <a:ext uri="{FF2B5EF4-FFF2-40B4-BE49-F238E27FC236}">
                <a16:creationId xmlns:a16="http://schemas.microsoft.com/office/drawing/2014/main" id="{52A4FB1B-6442-41F1-B2C8-AFCB24CD470F}"/>
              </a:ext>
            </a:extLst>
          </p:cNvPr>
          <p:cNvSpPr txBox="1"/>
          <p:nvPr/>
        </p:nvSpPr>
        <p:spPr>
          <a:xfrm>
            <a:off x="343220" y="934100"/>
            <a:ext cx="5210628" cy="523220"/>
          </a:xfrm>
          <a:prstGeom prst="rect">
            <a:avLst/>
          </a:prstGeom>
          <a:noFill/>
        </p:spPr>
        <p:txBody>
          <a:bodyPr wrap="square" lIns="91440" tIns="45720" rIns="91440" bIns="45720" rtlCol="0" anchor="t">
            <a:spAutoFit/>
          </a:bodyPr>
          <a:lstStyle/>
          <a:p>
            <a:r>
              <a:rPr lang="zh-CN" altLang="en-US" sz="2800" b="1">
                <a:solidFill>
                  <a:srgbClr val="7030A0"/>
                </a:solidFill>
                <a:latin typeface="Arial"/>
                <a:ea typeface="华文楷体"/>
                <a:cs typeface="Arial"/>
              </a:rPr>
              <a:t>Neural Network Architecture</a:t>
            </a:r>
            <a:endParaRPr lang="zh-CN" altLang="en-US" sz="2800">
              <a:ea typeface="+mn-lt"/>
              <a:cs typeface="+mn-lt"/>
            </a:endParaRPr>
          </a:p>
        </p:txBody>
      </p:sp>
      <p:pic>
        <p:nvPicPr>
          <p:cNvPr id="19" name="Picture 18" descr="A picture containing diagram&#10;&#10;Description automatically generated">
            <a:extLst>
              <a:ext uri="{FF2B5EF4-FFF2-40B4-BE49-F238E27FC236}">
                <a16:creationId xmlns:a16="http://schemas.microsoft.com/office/drawing/2014/main" id="{A6B71B98-B509-4E43-89B9-45B111721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66" y="1830089"/>
            <a:ext cx="8026400" cy="4514850"/>
          </a:xfrm>
          <a:prstGeom prst="rect">
            <a:avLst/>
          </a:prstGeom>
        </p:spPr>
      </p:pic>
      <p:pic>
        <p:nvPicPr>
          <p:cNvPr id="20" name="Picture 19" descr="Icon&#10;&#10;Description automatically generated">
            <a:extLst>
              <a:ext uri="{FF2B5EF4-FFF2-40B4-BE49-F238E27FC236}">
                <a16:creationId xmlns:a16="http://schemas.microsoft.com/office/drawing/2014/main" id="{B975B755-78B4-42B0-83F1-DFF080BE6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5523" y="2125690"/>
            <a:ext cx="3090089" cy="476292"/>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A8757A61-E44C-4DBE-AD3B-47D4F6327A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805600" y="926657"/>
            <a:ext cx="2345466" cy="1105404"/>
          </a:xfrm>
          <a:prstGeom prst="rect">
            <a:avLst/>
          </a:prstGeom>
        </p:spPr>
      </p:pic>
      <p:sp>
        <p:nvSpPr>
          <p:cNvPr id="24" name="Arrow: Bent-Up 23">
            <a:extLst>
              <a:ext uri="{FF2B5EF4-FFF2-40B4-BE49-F238E27FC236}">
                <a16:creationId xmlns:a16="http://schemas.microsoft.com/office/drawing/2014/main" id="{AFA89A2C-FF01-48BD-88A5-8B52A4BF69CE}"/>
              </a:ext>
            </a:extLst>
          </p:cNvPr>
          <p:cNvSpPr/>
          <p:nvPr/>
        </p:nvSpPr>
        <p:spPr>
          <a:xfrm>
            <a:off x="8460459" y="2695611"/>
            <a:ext cx="1351280" cy="42107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文本框 12">
            <a:extLst>
              <a:ext uri="{FF2B5EF4-FFF2-40B4-BE49-F238E27FC236}">
                <a16:creationId xmlns:a16="http://schemas.microsoft.com/office/drawing/2014/main" id="{013B0DF2-9397-439A-B55D-B1A189FE92F3}"/>
              </a:ext>
            </a:extLst>
          </p:cNvPr>
          <p:cNvSpPr txBox="1"/>
          <p:nvPr/>
        </p:nvSpPr>
        <p:spPr>
          <a:xfrm>
            <a:off x="8300257" y="4452442"/>
            <a:ext cx="3730679" cy="2210349"/>
          </a:xfrm>
          <a:prstGeom prst="rect">
            <a:avLst/>
          </a:prstGeom>
          <a:noFill/>
        </p:spPr>
        <p:txBody>
          <a:bodyPr wrap="square" lIns="91440" tIns="45720" rIns="91440" bIns="45720" anchor="t">
            <a:spAutoFit/>
          </a:bodyPr>
          <a:lstStyle/>
          <a:p>
            <a:pPr marL="285750" indent="-285750">
              <a:lnSpc>
                <a:spcPct val="120000"/>
              </a:lnSpc>
              <a:spcBef>
                <a:spcPts val="600"/>
              </a:spcBef>
              <a:buFont typeface="Arial" panose="020B0604020202020204" pitchFamily="34" charset="0"/>
              <a:buChar char="•"/>
            </a:pPr>
            <a:r>
              <a:rPr lang="en-US" sz="1600" dirty="0">
                <a:latin typeface="Arial"/>
                <a:ea typeface="+mn-lt"/>
                <a:cs typeface="+mn-lt"/>
              </a:rPr>
              <a:t>The neural network took both target fragment and current observation as input to make search move decisions.</a:t>
            </a:r>
          </a:p>
          <a:p>
            <a:pPr marL="285750" indent="-285750">
              <a:lnSpc>
                <a:spcPct val="120000"/>
              </a:lnSpc>
              <a:spcBef>
                <a:spcPts val="600"/>
              </a:spcBef>
              <a:buFont typeface="Arial" panose="020B0604020202020204" pitchFamily="34" charset="0"/>
              <a:buChar char="•"/>
            </a:pPr>
            <a:r>
              <a:rPr lang="en-US" sz="1600" dirty="0">
                <a:latin typeface="Arial"/>
                <a:ea typeface="等线"/>
                <a:cs typeface="Arial"/>
              </a:rPr>
              <a:t>Then, it output the probability distribution of discrete movement as action.</a:t>
            </a:r>
            <a:endParaRPr lang="en-US" sz="1600" dirty="0">
              <a:latin typeface="Arial"/>
              <a:ea typeface="等线"/>
              <a:cs typeface="Arial" panose="020B0604020202020204" pitchFamily="34" charset="0"/>
            </a:endParaRPr>
          </a:p>
        </p:txBody>
      </p:sp>
    </p:spTree>
    <p:extLst>
      <p:ext uri="{BB962C8B-B14F-4D97-AF65-F5344CB8AC3E}">
        <p14:creationId xmlns:p14="http://schemas.microsoft.com/office/powerpoint/2010/main" val="2218930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F30FB886-952E-46F7-90E8-CBCD6B79B4CD}"/>
              </a:ext>
            </a:extLst>
          </p:cNvPr>
          <p:cNvSpPr/>
          <p:nvPr/>
        </p:nvSpPr>
        <p:spPr>
          <a:xfrm>
            <a:off x="514282" y="2622349"/>
            <a:ext cx="11258550" cy="16723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D6DC8801-7861-41B3-AE93-918A3CD2249B}"/>
              </a:ext>
            </a:extLst>
          </p:cNvPr>
          <p:cNvSpPr>
            <a:spLocks noGrp="1"/>
          </p:cNvSpPr>
          <p:nvPr>
            <p:ph type="sldNum" sz="quarter" idx="12"/>
          </p:nvPr>
        </p:nvSpPr>
        <p:spPr>
          <a:xfrm>
            <a:off x="9365948" y="6384631"/>
            <a:ext cx="2743200" cy="365125"/>
          </a:xfrm>
        </p:spPr>
        <p:txBody>
          <a:bodyPr/>
          <a:lstStyle/>
          <a:p>
            <a:fld id="{4760F0FC-AD0F-4770-B8B3-8B319AEAE5E5}" type="slidenum">
              <a:rPr lang="zh-CN" altLang="en-US" smtClean="0"/>
              <a:pPr/>
              <a:t>9</a:t>
            </a:fld>
            <a:endParaRPr lang="zh-CN" altLang="en-US" dirty="0"/>
          </a:p>
        </p:txBody>
      </p:sp>
      <p:sp>
        <p:nvSpPr>
          <p:cNvPr id="4" name="文本框 3">
            <a:extLst>
              <a:ext uri="{FF2B5EF4-FFF2-40B4-BE49-F238E27FC236}">
                <a16:creationId xmlns:a16="http://schemas.microsoft.com/office/drawing/2014/main" id="{BCB91299-0CF7-4619-8B60-7C866EE811AA}"/>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Introduction: Uncertainty Sets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861D3FA7-580D-441C-BA4F-827727B1D9F0}"/>
              </a:ext>
            </a:extLst>
          </p:cNvPr>
          <p:cNvSpPr txBox="1"/>
          <p:nvPr/>
        </p:nvSpPr>
        <p:spPr>
          <a:xfrm>
            <a:off x="514283" y="1059033"/>
            <a:ext cx="9962216" cy="523220"/>
          </a:xfrm>
          <a:prstGeom prst="rect">
            <a:avLst/>
          </a:prstGeom>
          <a:noFill/>
        </p:spPr>
        <p:txBody>
          <a:bodyPr wrap="square" rtlCol="0">
            <a:spAutoFit/>
          </a:bodyPr>
          <a:lstStyle/>
          <a:p>
            <a:pPr marL="457200" indent="-457200">
              <a:buFont typeface="Wingdings" panose="05000000000000000000" pitchFamily="2" charset="2"/>
              <a:buChar char="ü"/>
            </a:pPr>
            <a:r>
              <a:rPr lang="en-US" altLang="zh-CN" sz="2800" b="1" dirty="0">
                <a:solidFill>
                  <a:srgbClr val="7030A0"/>
                </a:solidFill>
                <a:latin typeface="Times New Roman" panose="02020603050405020304" pitchFamily="18" charset="0"/>
                <a:cs typeface="Times New Roman" panose="02020603050405020304" pitchFamily="18" charset="0"/>
              </a:rPr>
              <a:t>Key question: </a:t>
            </a:r>
            <a:r>
              <a:rPr lang="en-US" altLang="zh-CN" sz="2800" b="1" dirty="0">
                <a:solidFill>
                  <a:srgbClr val="FF0000"/>
                </a:solidFill>
                <a:latin typeface="Times New Roman" panose="02020603050405020304" pitchFamily="18" charset="0"/>
                <a:cs typeface="Times New Roman" panose="02020603050405020304" pitchFamily="18" charset="0"/>
              </a:rPr>
              <a:t>How to build ambiguity sets (uncertain sets)?</a:t>
            </a:r>
          </a:p>
        </p:txBody>
      </p:sp>
      <p:sp>
        <p:nvSpPr>
          <p:cNvPr id="46" name="文本框 45">
            <a:extLst>
              <a:ext uri="{FF2B5EF4-FFF2-40B4-BE49-F238E27FC236}">
                <a16:creationId xmlns:a16="http://schemas.microsoft.com/office/drawing/2014/main" id="{3907418A-7827-4A33-98BA-833D9B276081}"/>
              </a:ext>
            </a:extLst>
          </p:cNvPr>
          <p:cNvSpPr txBox="1"/>
          <p:nvPr/>
        </p:nvSpPr>
        <p:spPr>
          <a:xfrm>
            <a:off x="559434" y="1693480"/>
            <a:ext cx="11258551" cy="707886"/>
          </a:xfrm>
          <a:prstGeom prst="rect">
            <a:avLst/>
          </a:prstGeom>
          <a:noFill/>
        </p:spPr>
        <p:txBody>
          <a:bodyPr wrap="square">
            <a:spAutoFit/>
          </a:bodyPr>
          <a:lstStyle/>
          <a:p>
            <a:pPr algn="just"/>
            <a:r>
              <a:rPr lang="en-US" altLang="zh-CN" sz="2000" dirty="0">
                <a:latin typeface="Arial" panose="020B0604020202020204" pitchFamily="34" charset="0"/>
                <a:cs typeface="Arial" panose="020B0604020202020204" pitchFamily="34" charset="0"/>
              </a:rPr>
              <a:t>The probability distribution quantifying the model parameter uncertainty is known </a:t>
            </a:r>
            <a:r>
              <a:rPr lang="en-US" altLang="zh-CN" sz="2000" b="1" i="1" dirty="0">
                <a:latin typeface="Arial" panose="020B0604020202020204" pitchFamily="34" charset="0"/>
                <a:cs typeface="Arial" panose="020B0604020202020204" pitchFamily="34" charset="0"/>
              </a:rPr>
              <a:t>ambiguously</a:t>
            </a:r>
            <a:r>
              <a:rPr lang="en-US" altLang="zh-CN" sz="2000" dirty="0">
                <a:latin typeface="Arial" panose="020B0604020202020204" pitchFamily="34" charset="0"/>
                <a:cs typeface="Arial" panose="020B0604020202020204" pitchFamily="34" charset="0"/>
              </a:rPr>
              <a:t>. </a:t>
            </a:r>
            <a:r>
              <a:rPr lang="en-US" altLang="zh-CN" sz="2000" b="0" i="0" u="none" strike="noStrike" baseline="0" dirty="0">
                <a:solidFill>
                  <a:srgbClr val="000000"/>
                </a:solidFill>
                <a:latin typeface="Arial" panose="020B0604020202020204" pitchFamily="34" charset="0"/>
                <a:cs typeface="Arial" panose="020B0604020202020204" pitchFamily="34" charset="0"/>
              </a:rPr>
              <a:t>When choosing </a:t>
            </a:r>
            <a:r>
              <a:rPr lang="en-US" altLang="zh-CN" sz="2000" dirty="0">
                <a:latin typeface="Arial" panose="020B0604020202020204" pitchFamily="34" charset="0"/>
                <a:cs typeface="Arial" panose="020B0604020202020204" pitchFamily="34" charset="0"/>
              </a:rPr>
              <a:t>ambiguity sets</a:t>
            </a:r>
            <a:r>
              <a:rPr lang="en-US" altLang="zh-CN" sz="2000" b="0" i="0" u="none" strike="noStrike" baseline="0" dirty="0">
                <a:solidFill>
                  <a:srgbClr val="000000"/>
                </a:solidFill>
                <a:latin typeface="Arial" panose="020B0604020202020204" pitchFamily="34" charset="0"/>
                <a:cs typeface="Arial" panose="020B0604020202020204" pitchFamily="34" charset="0"/>
              </a:rPr>
              <a:t>, we need to consider the following:</a:t>
            </a:r>
          </a:p>
        </p:txBody>
      </p:sp>
      <p:sp>
        <p:nvSpPr>
          <p:cNvPr id="48" name="文本框 47">
            <a:extLst>
              <a:ext uri="{FF2B5EF4-FFF2-40B4-BE49-F238E27FC236}">
                <a16:creationId xmlns:a16="http://schemas.microsoft.com/office/drawing/2014/main" id="{3B6362C1-4AED-45AA-B679-F3E97618F60B}"/>
              </a:ext>
            </a:extLst>
          </p:cNvPr>
          <p:cNvSpPr txBox="1"/>
          <p:nvPr/>
        </p:nvSpPr>
        <p:spPr>
          <a:xfrm>
            <a:off x="514282" y="2743673"/>
            <a:ext cx="11348854" cy="1477328"/>
          </a:xfrm>
          <a:prstGeom prst="rect">
            <a:avLst/>
          </a:prstGeom>
          <a:noFill/>
        </p:spPr>
        <p:txBody>
          <a:bodyPr wrap="square">
            <a:spAutoFit/>
          </a:bodyPr>
          <a:lstStyle/>
          <a:p>
            <a:pPr marL="285750" indent="-285750" algn="just">
              <a:buFont typeface="Wingdings" panose="05000000000000000000" pitchFamily="2" charset="2"/>
              <a:buChar char="Ø"/>
            </a:pPr>
            <a:r>
              <a:rPr lang="en-US" altLang="zh-CN" sz="1800" dirty="0">
                <a:latin typeface="Arial" panose="020B0604020202020204" pitchFamily="34" charset="0"/>
                <a:cs typeface="Arial" panose="020B0604020202020204" pitchFamily="34" charset="0"/>
              </a:rPr>
              <a:t> Rich enough to contain the </a:t>
            </a:r>
            <a:r>
              <a:rPr lang="en-US" altLang="zh-CN" sz="1800" dirty="0">
                <a:solidFill>
                  <a:srgbClr val="FF0000"/>
                </a:solidFill>
                <a:latin typeface="Arial" panose="020B0604020202020204" pitchFamily="34" charset="0"/>
                <a:cs typeface="Arial" panose="020B0604020202020204" pitchFamily="34" charset="0"/>
              </a:rPr>
              <a:t>true data-generating distribution </a:t>
            </a:r>
            <a:r>
              <a:rPr lang="en-US" altLang="zh-CN" sz="1800" dirty="0">
                <a:latin typeface="Arial" panose="020B0604020202020204" pitchFamily="34" charset="0"/>
                <a:cs typeface="Arial" panose="020B0604020202020204" pitchFamily="34" charset="0"/>
              </a:rPr>
              <a:t>with high confidence. </a:t>
            </a:r>
          </a:p>
          <a:p>
            <a:pPr marL="342900" indent="-342900" algn="just">
              <a:buFont typeface="Wingdings" panose="05000000000000000000" pitchFamily="2" charset="2"/>
              <a:buChar char="Ø"/>
            </a:pPr>
            <a:r>
              <a:rPr lang="en-US" altLang="zh-CN" sz="1800" dirty="0">
                <a:latin typeface="Arial" panose="020B0604020202020204" pitchFamily="34" charset="0"/>
                <a:cs typeface="Arial" panose="020B0604020202020204" pitchFamily="34" charset="0"/>
              </a:rPr>
              <a:t>Small enough to exclude </a:t>
            </a:r>
            <a:r>
              <a:rPr lang="en-US" altLang="zh-CN" sz="1800" dirty="0">
                <a:solidFill>
                  <a:srgbClr val="FF0000"/>
                </a:solidFill>
                <a:latin typeface="Arial" panose="020B0604020202020204" pitchFamily="34" charset="0"/>
                <a:cs typeface="Arial" panose="020B0604020202020204" pitchFamily="34" charset="0"/>
              </a:rPr>
              <a:t>pathological distributions</a:t>
            </a:r>
            <a:r>
              <a:rPr lang="en-US" altLang="zh-CN" sz="1800" dirty="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n-US" altLang="zh-CN" sz="1800" dirty="0">
                <a:solidFill>
                  <a:srgbClr val="FF0000"/>
                </a:solidFill>
                <a:latin typeface="Arial" panose="020B0604020202020204" pitchFamily="34" charset="0"/>
                <a:cs typeface="Arial" panose="020B0604020202020204" pitchFamily="34" charset="0"/>
              </a:rPr>
              <a:t> Tractability</a:t>
            </a:r>
          </a:p>
          <a:p>
            <a:pPr marL="285750" indent="-285750" algn="just">
              <a:buFont typeface="Wingdings" panose="05000000000000000000" pitchFamily="2" charset="2"/>
              <a:buChar char="Ø"/>
            </a:pPr>
            <a:r>
              <a:rPr lang="en-US" altLang="zh-CN" sz="1800" dirty="0">
                <a:solidFill>
                  <a:srgbClr val="FF0000"/>
                </a:solidFill>
                <a:latin typeface="Arial" panose="020B0604020202020204" pitchFamily="34" charset="0"/>
                <a:cs typeface="Arial" panose="020B0604020202020204" pitchFamily="34" charset="0"/>
              </a:rPr>
              <a:t> Practical (Statistical) Meanings</a:t>
            </a:r>
          </a:p>
          <a:p>
            <a:pPr marL="342900" indent="-342900" algn="just">
              <a:buFont typeface="Wingdings" panose="05000000000000000000" pitchFamily="2" charset="2"/>
              <a:buChar char="Ø"/>
            </a:pPr>
            <a:r>
              <a:rPr lang="en-US" altLang="zh-CN" sz="1800" dirty="0">
                <a:latin typeface="Arial" panose="020B0604020202020204" pitchFamily="34" charset="0"/>
                <a:cs typeface="Arial" panose="020B0604020202020204" pitchFamily="34" charset="0"/>
              </a:rPr>
              <a:t>Performance (the potential loss comparing to the benchmark cases)</a:t>
            </a:r>
          </a:p>
        </p:txBody>
      </p:sp>
      <p:sp>
        <p:nvSpPr>
          <p:cNvPr id="49" name="文本框 48">
            <a:extLst>
              <a:ext uri="{FF2B5EF4-FFF2-40B4-BE49-F238E27FC236}">
                <a16:creationId xmlns:a16="http://schemas.microsoft.com/office/drawing/2014/main" id="{54202A40-6ECA-46A6-9E73-46C4B75EBA13}"/>
              </a:ext>
            </a:extLst>
          </p:cNvPr>
          <p:cNvSpPr txBox="1"/>
          <p:nvPr/>
        </p:nvSpPr>
        <p:spPr>
          <a:xfrm>
            <a:off x="514283" y="4731798"/>
            <a:ext cx="11258550" cy="369332"/>
          </a:xfrm>
          <a:prstGeom prst="rect">
            <a:avLst/>
          </a:prstGeom>
          <a:noFill/>
        </p:spPr>
        <p:txBody>
          <a:bodyPr wrap="square">
            <a:spAutoFit/>
          </a:bodyPr>
          <a:lstStyle/>
          <a:p>
            <a:pPr algn="just"/>
            <a:r>
              <a:rPr lang="en-US" altLang="zh-CN" sz="1800" dirty="0">
                <a:latin typeface="Arial" panose="020B0604020202020204" pitchFamily="34" charset="0"/>
                <a:cs typeface="Arial" panose="020B0604020202020204" pitchFamily="34" charset="0"/>
              </a:rPr>
              <a:t>The form of </a:t>
            </a:r>
            <a:r>
              <a:rPr lang="en-US" altLang="zh-CN" sz="1800" dirty="0">
                <a:solidFill>
                  <a:srgbClr val="FF0000"/>
                </a:solidFill>
                <a:latin typeface="Arial" panose="020B0604020202020204" pitchFamily="34" charset="0"/>
                <a:cs typeface="Arial" panose="020B0604020202020204" pitchFamily="34" charset="0"/>
              </a:rPr>
              <a:t>ambiguity sets </a:t>
            </a:r>
            <a:r>
              <a:rPr lang="en-US" altLang="zh-CN" sz="1800" dirty="0">
                <a:latin typeface="Arial" panose="020B0604020202020204" pitchFamily="34" charset="0"/>
                <a:cs typeface="Arial" panose="020B0604020202020204" pitchFamily="34" charset="0"/>
              </a:rPr>
              <a:t>can be used to classify the </a:t>
            </a:r>
            <a:r>
              <a:rPr lang="en-US" altLang="zh-CN" sz="1800" dirty="0" err="1">
                <a:latin typeface="Arial" panose="020B0604020202020204" pitchFamily="34" charset="0"/>
                <a:cs typeface="Arial" panose="020B0604020202020204" pitchFamily="34" charset="0"/>
              </a:rPr>
              <a:t>distributionally</a:t>
            </a:r>
            <a:r>
              <a:rPr lang="en-US" altLang="zh-CN" sz="1800" dirty="0">
                <a:latin typeface="Arial" panose="020B0604020202020204" pitchFamily="34" charset="0"/>
                <a:cs typeface="Arial" panose="020B0604020202020204" pitchFamily="34" charset="0"/>
              </a:rPr>
              <a:t> robust optimization problems.</a:t>
            </a:r>
            <a:endParaRPr lang="zh-CN" altLang="en-US"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7611E847-E5BA-44CD-BB9E-8056B82A0F25}"/>
                  </a:ext>
                </a:extLst>
              </p:cNvPr>
              <p:cNvSpPr txBox="1"/>
              <p:nvPr/>
            </p:nvSpPr>
            <p:spPr>
              <a:xfrm>
                <a:off x="612320" y="5319836"/>
                <a:ext cx="9418401" cy="369332"/>
              </a:xfrm>
              <a:prstGeom prst="rect">
                <a:avLst/>
              </a:prstGeom>
              <a:noFill/>
            </p:spPr>
            <p:txBody>
              <a:bodyPr wrap="square">
                <a:spAutoFit/>
              </a:bodyPr>
              <a:lstStyle/>
              <a:p>
                <a:pPr marL="285750" indent="-285750">
                  <a:buFont typeface="Arial" panose="020B0604020202020204" pitchFamily="34" charset="0"/>
                  <a:buChar char="•"/>
                </a:pPr>
                <a:r>
                  <a:rPr lang="en-US" altLang="zh-CN" sz="1800" b="1" i="1" dirty="0">
                    <a:solidFill>
                      <a:srgbClr val="FF0000"/>
                    </a:solidFill>
                    <a:ea typeface="Cambria Math" panose="02040503050406030204" pitchFamily="18" charset="0"/>
                    <a:cs typeface="Arial" panose="020B0604020202020204" pitchFamily="34" charset="0"/>
                  </a:rPr>
                  <a:t>Moment-based ambiguity sets :   </a:t>
                </a:r>
                <a14:m>
                  <m:oMath xmlns:m="http://schemas.openxmlformats.org/officeDocument/2006/math">
                    <m:r>
                      <a:rPr lang="zh-CN" altLang="en-US" sz="1800" i="1" smtClean="0">
                        <a:latin typeface="Cambria Math" panose="02040503050406030204" pitchFamily="18" charset="0"/>
                      </a:rPr>
                      <m:t>𝒫</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𝜉</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𝐸</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𝜉</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𝜇</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𝐸</m:t>
                    </m:r>
                    <m:r>
                      <a:rPr lang="en-US" altLang="zh-CN" sz="1800" b="0" i="1" smtClean="0">
                        <a:latin typeface="Cambria Math" panose="02040503050406030204" pitchFamily="18" charset="0"/>
                        <a:ea typeface="Cambria Math" panose="02040503050406030204" pitchFamily="18" charset="0"/>
                      </a:rPr>
                      <m:t>[</m:t>
                    </m:r>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𝜉</m:t>
                        </m:r>
                      </m:e>
                      <m:sup>
                        <m:r>
                          <a:rPr lang="en-US" altLang="zh-CN" sz="1800" b="0" i="1" smtClean="0">
                            <a:latin typeface="Cambria Math" panose="02040503050406030204" pitchFamily="18" charset="0"/>
                            <a:ea typeface="Cambria Math" panose="02040503050406030204" pitchFamily="18" charset="0"/>
                          </a:rPr>
                          <m:t>𝑇</m:t>
                        </m:r>
                      </m:sup>
                    </m:sSup>
                    <m:r>
                      <a:rPr lang="en-US" altLang="zh-CN" sz="1800" b="0" i="1" smtClean="0">
                        <a:latin typeface="Cambria Math" panose="02040503050406030204" pitchFamily="18" charset="0"/>
                        <a:ea typeface="Cambria Math" panose="02040503050406030204" pitchFamily="18" charset="0"/>
                      </a:rPr>
                      <m:t>𝜉</m:t>
                    </m:r>
                    <m:r>
                      <a:rPr lang="en-US" altLang="zh-CN" sz="1800" b="0" i="1" smtClean="0">
                        <a:latin typeface="Cambria Math" panose="02040503050406030204" pitchFamily="18" charset="0"/>
                        <a:ea typeface="Cambria Math" panose="02040503050406030204" pitchFamily="18" charset="0"/>
                      </a:rPr>
                      <m:t>]≤</m:t>
                    </m:r>
                    <m:r>
                      <m:rPr>
                        <m:sty m:val="p"/>
                      </m:rPr>
                      <a:rPr lang="el-GR" altLang="zh-CN" sz="1800" b="0" i="1" smtClean="0">
                        <a:latin typeface="Cambria Math" panose="02040503050406030204" pitchFamily="18" charset="0"/>
                        <a:ea typeface="Cambria Math" panose="02040503050406030204" pitchFamily="18" charset="0"/>
                      </a:rPr>
                      <m:t>Σ</m:t>
                    </m:r>
                    <m:r>
                      <a:rPr lang="en-US" altLang="zh-CN" sz="1800" b="0" i="1" smtClean="0">
                        <a:latin typeface="Cambria Math" panose="02040503050406030204" pitchFamily="18" charset="0"/>
                        <a:ea typeface="Cambria Math" panose="02040503050406030204" pitchFamily="18" charset="0"/>
                      </a:rPr>
                      <m:t>,…} </m:t>
                    </m:r>
                  </m:oMath>
                </a14:m>
                <a:endParaRPr lang="en-US" altLang="zh-CN" sz="1800" b="1" i="1" dirty="0">
                  <a:solidFill>
                    <a:srgbClr val="FF0000"/>
                  </a:solidFill>
                  <a:ea typeface="Cambria Math" panose="02040503050406030204" pitchFamily="18" charset="0"/>
                  <a:cs typeface="Arial" panose="020B0604020202020204" pitchFamily="34" charset="0"/>
                </a:endParaRPr>
              </a:p>
            </p:txBody>
          </p:sp>
        </mc:Choice>
        <mc:Fallback xmlns="">
          <p:sp>
            <p:nvSpPr>
              <p:cNvPr id="50" name="文本框 49">
                <a:extLst>
                  <a:ext uri="{FF2B5EF4-FFF2-40B4-BE49-F238E27FC236}">
                    <a16:creationId xmlns:a16="http://schemas.microsoft.com/office/drawing/2014/main" id="{7611E847-E5BA-44CD-BB9E-8056B82A0F25}"/>
                  </a:ext>
                </a:extLst>
              </p:cNvPr>
              <p:cNvSpPr txBox="1">
                <a:spLocks noRot="1" noChangeAspect="1" noMove="1" noResize="1" noEditPoints="1" noAdjustHandles="1" noChangeArrowheads="1" noChangeShapeType="1" noTextEdit="1"/>
              </p:cNvSpPr>
              <p:nvPr/>
            </p:nvSpPr>
            <p:spPr>
              <a:xfrm>
                <a:off x="612320" y="5319836"/>
                <a:ext cx="9418401" cy="369332"/>
              </a:xfrm>
              <a:prstGeom prst="rect">
                <a:avLst/>
              </a:prstGeom>
              <a:blipFill>
                <a:blip r:embed="rId3"/>
                <a:stretch>
                  <a:fillRect l="-388"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CDAB0536-F658-431F-9B47-5A4D4CD83D84}"/>
                  </a:ext>
                </a:extLst>
              </p:cNvPr>
              <p:cNvSpPr txBox="1"/>
              <p:nvPr/>
            </p:nvSpPr>
            <p:spPr>
              <a:xfrm>
                <a:off x="612320" y="5975922"/>
                <a:ext cx="8543255" cy="376834"/>
              </a:xfrm>
              <a:prstGeom prst="rect">
                <a:avLst/>
              </a:prstGeom>
              <a:noFill/>
            </p:spPr>
            <p:txBody>
              <a:bodyPr wrap="square">
                <a:spAutoFit/>
              </a:bodyPr>
              <a:lstStyle/>
              <a:p>
                <a:pPr marL="285750" indent="-285750">
                  <a:buFont typeface="Arial" panose="020B0604020202020204" pitchFamily="34" charset="0"/>
                  <a:buChar char="•"/>
                </a:pPr>
                <a:r>
                  <a:rPr lang="en-US" altLang="zh-CN" sz="1800" b="1" i="1" dirty="0">
                    <a:solidFill>
                      <a:srgbClr val="FF0000"/>
                    </a:solidFill>
                    <a:ea typeface="Cambria Math" panose="02040503050406030204" pitchFamily="18" charset="0"/>
                    <a:cs typeface="Arial" panose="020B0604020202020204" pitchFamily="34" charset="0"/>
                  </a:rPr>
                  <a:t>Discrepancy-based ambiguity sets:</a:t>
                </a:r>
                <a14:m>
                  <m:oMath xmlns:m="http://schemas.openxmlformats.org/officeDocument/2006/math">
                    <m:r>
                      <a:rPr lang="en-US" altLang="zh-CN" sz="1800" b="1" i="1" smtClean="0">
                        <a:latin typeface="Cambria Math" panose="02040503050406030204" pitchFamily="18" charset="0"/>
                      </a:rPr>
                      <m:t>      </m:t>
                    </m:r>
                    <m:r>
                      <a:rPr lang="zh-CN" altLang="en-US" sz="1800" i="1" smtClean="0">
                        <a:latin typeface="Cambria Math" panose="02040503050406030204" pitchFamily="18" charset="0"/>
                      </a:rPr>
                      <m:t>𝒫</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𝑃</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𝑑</m:t>
                    </m:r>
                    <m:r>
                      <a:rPr lang="en-US" altLang="zh-CN" sz="1800" b="0" i="1" smtClean="0">
                        <a:latin typeface="Cambria Math" panose="02040503050406030204" pitchFamily="18" charset="0"/>
                      </a:rPr>
                      <m:t>(</m:t>
                    </m:r>
                    <m:acc>
                      <m:accPr>
                        <m:chr m:val="̂"/>
                        <m:ctrlPr>
                          <a:rPr lang="en-US" altLang="zh-CN" sz="1800" i="1">
                            <a:latin typeface="Cambria Math" panose="02040503050406030204" pitchFamily="18" charset="0"/>
                          </a:rPr>
                        </m:ctrlPr>
                      </m:acc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𝑃</m:t>
                            </m:r>
                          </m:e>
                          <m:sub>
                            <m:r>
                              <a:rPr lang="en-US" altLang="zh-CN" sz="1800" i="1">
                                <a:latin typeface="Cambria Math" panose="02040503050406030204" pitchFamily="18" charset="0"/>
                              </a:rPr>
                              <m:t>𝑁</m:t>
                            </m:r>
                          </m:sub>
                        </m:sSub>
                      </m:e>
                    </m:acc>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𝑃</m:t>
                    </m:r>
                    <m:r>
                      <a:rPr lang="en-US" altLang="zh-CN" sz="1800" b="0" i="1" smtClean="0">
                        <a:latin typeface="Cambria Math" panose="02040503050406030204" pitchFamily="18" charset="0"/>
                      </a:rPr>
                      <m:t>)≤</m:t>
                    </m:r>
                    <m:r>
                      <a:rPr lang="zh-CN" altLang="en-US" sz="1800" b="0" i="1" smtClean="0">
                        <a:latin typeface="Cambria Math" panose="02040503050406030204" pitchFamily="18" charset="0"/>
                        <a:ea typeface="Cambria Math" panose="02040503050406030204" pitchFamily="18" charset="0"/>
                      </a:rPr>
                      <m:t>𝜌</m:t>
                    </m:r>
                    <m:r>
                      <a:rPr lang="en-US" altLang="zh-CN" sz="1800" b="0" i="1" smtClean="0">
                        <a:latin typeface="Cambria Math" panose="02040503050406030204" pitchFamily="18" charset="0"/>
                      </a:rPr>
                      <m:t>}</m:t>
                    </m:r>
                  </m:oMath>
                </a14:m>
                <a:r>
                  <a:rPr lang="en-US" altLang="zh-CN" sz="1800" dirty="0"/>
                  <a:t> </a:t>
                </a:r>
                <a:endParaRPr lang="en-US" altLang="zh-CN" sz="1800" b="1" i="1" dirty="0">
                  <a:solidFill>
                    <a:srgbClr val="FF0000"/>
                  </a:solidFill>
                  <a:ea typeface="Cambria Math" panose="02040503050406030204" pitchFamily="18" charset="0"/>
                  <a:cs typeface="Arial" panose="020B0604020202020204" pitchFamily="34" charset="0"/>
                </a:endParaRPr>
              </a:p>
            </p:txBody>
          </p:sp>
        </mc:Choice>
        <mc:Fallback xmlns="">
          <p:sp>
            <p:nvSpPr>
              <p:cNvPr id="52" name="文本框 51">
                <a:extLst>
                  <a:ext uri="{FF2B5EF4-FFF2-40B4-BE49-F238E27FC236}">
                    <a16:creationId xmlns:a16="http://schemas.microsoft.com/office/drawing/2014/main" id="{CDAB0536-F658-431F-9B47-5A4D4CD83D84}"/>
                  </a:ext>
                </a:extLst>
              </p:cNvPr>
              <p:cNvSpPr txBox="1">
                <a:spLocks noRot="1" noChangeAspect="1" noMove="1" noResize="1" noEditPoints="1" noAdjustHandles="1" noChangeArrowheads="1" noChangeShapeType="1" noTextEdit="1"/>
              </p:cNvSpPr>
              <p:nvPr/>
            </p:nvSpPr>
            <p:spPr>
              <a:xfrm>
                <a:off x="612320" y="5975922"/>
                <a:ext cx="8543255" cy="376834"/>
              </a:xfrm>
              <a:prstGeom prst="rect">
                <a:avLst/>
              </a:prstGeom>
              <a:blipFill>
                <a:blip r:embed="rId4"/>
                <a:stretch>
                  <a:fillRect l="-428" t="-4839" b="-2580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621011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90</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lIns="91440" tIns="45720" rIns="91440" bIns="45720" rtlCol="0" anchor="t">
            <a:spAutoFit/>
          </a:bodyPr>
          <a:lstStyle/>
          <a:p>
            <a:r>
              <a:rPr lang="en-US" altLang="zh-CN" sz="3600" b="1" dirty="0">
                <a:solidFill>
                  <a:schemeClr val="bg1"/>
                </a:solidFill>
                <a:latin typeface="Times New Roman"/>
                <a:ea typeface="等线"/>
                <a:cs typeface="Times New Roman"/>
              </a:rPr>
              <a:t>Application 1: </a:t>
            </a:r>
            <a:r>
              <a:rPr lang="en-US" sz="3600" b="1" dirty="0">
                <a:solidFill>
                  <a:schemeClr val="bg1"/>
                </a:solidFill>
                <a:latin typeface="Times New Roman"/>
                <a:cs typeface="Times New Roman"/>
              </a:rPr>
              <a:t>Signal Localization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6640E1EC-4885-473D-8144-05C557D3EFA8}"/>
              </a:ext>
            </a:extLst>
          </p:cNvPr>
          <p:cNvSpPr txBox="1"/>
          <p:nvPr/>
        </p:nvSpPr>
        <p:spPr>
          <a:xfrm>
            <a:off x="405114" y="966153"/>
            <a:ext cx="11482086" cy="523220"/>
          </a:xfrm>
          <a:prstGeom prst="rect">
            <a:avLst/>
          </a:prstGeom>
          <a:noFill/>
        </p:spPr>
        <p:txBody>
          <a:bodyPr wrap="square" lIns="91440" tIns="45720" rIns="91440" bIns="45720" rtlCol="0" anchor="t">
            <a:spAutoFit/>
          </a:bodyPr>
          <a:lstStyle/>
          <a:p>
            <a:r>
              <a:rPr lang="en-US" sz="2800" b="1" dirty="0">
                <a:solidFill>
                  <a:srgbClr val="7030A0"/>
                </a:solidFill>
                <a:latin typeface="Arial"/>
                <a:ea typeface="华文楷体"/>
                <a:cs typeface="Arial"/>
              </a:rPr>
              <a:t>Extended DR-RL to Discrete Control Reformulation</a:t>
            </a:r>
            <a:endParaRPr lang="en-US" dirty="0"/>
          </a:p>
        </p:txBody>
      </p:sp>
      <p:grpSp>
        <p:nvGrpSpPr>
          <p:cNvPr id="44" name="Group 43">
            <a:extLst>
              <a:ext uri="{FF2B5EF4-FFF2-40B4-BE49-F238E27FC236}">
                <a16:creationId xmlns:a16="http://schemas.microsoft.com/office/drawing/2014/main" id="{29B62524-41CD-477E-B69E-29ACA5B77DCA}"/>
              </a:ext>
            </a:extLst>
          </p:cNvPr>
          <p:cNvGrpSpPr/>
          <p:nvPr/>
        </p:nvGrpSpPr>
        <p:grpSpPr>
          <a:xfrm>
            <a:off x="253697" y="1806171"/>
            <a:ext cx="6862964" cy="4021007"/>
            <a:chOff x="5329036" y="1365750"/>
            <a:chExt cx="6862964" cy="4021007"/>
          </a:xfrm>
        </p:grpSpPr>
        <p:pic>
          <p:nvPicPr>
            <p:cNvPr id="45" name="Picture 44" descr="A picture containing text, watch&#10;&#10;Description automatically generated">
              <a:extLst>
                <a:ext uri="{FF2B5EF4-FFF2-40B4-BE49-F238E27FC236}">
                  <a16:creationId xmlns:a16="http://schemas.microsoft.com/office/drawing/2014/main" id="{7C28DE12-1236-4A6B-9C0B-7B5D8BFB7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161" y="1722773"/>
              <a:ext cx="4773679" cy="770821"/>
            </a:xfrm>
            <a:prstGeom prst="rect">
              <a:avLst/>
            </a:prstGeom>
          </p:spPr>
        </p:pic>
        <p:pic>
          <p:nvPicPr>
            <p:cNvPr id="46" name="Picture 45">
              <a:extLst>
                <a:ext uri="{FF2B5EF4-FFF2-40B4-BE49-F238E27FC236}">
                  <a16:creationId xmlns:a16="http://schemas.microsoft.com/office/drawing/2014/main" id="{3EEB7C3E-5445-4844-8AFA-49FD27F2F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866" y="2697953"/>
              <a:ext cx="4541134" cy="586392"/>
            </a:xfrm>
            <a:prstGeom prst="rect">
              <a:avLst/>
            </a:prstGeom>
          </p:spPr>
        </p:pic>
        <p:pic>
          <p:nvPicPr>
            <p:cNvPr id="47" name="Picture 46" descr="Text&#10;&#10;Description automatically generated">
              <a:extLst>
                <a:ext uri="{FF2B5EF4-FFF2-40B4-BE49-F238E27FC236}">
                  <a16:creationId xmlns:a16="http://schemas.microsoft.com/office/drawing/2014/main" id="{5E455F38-908D-4527-854F-EB1EA0F95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6340" y="4195564"/>
              <a:ext cx="4580145" cy="916029"/>
            </a:xfrm>
            <a:prstGeom prst="rect">
              <a:avLst/>
            </a:prstGeom>
          </p:spPr>
        </p:pic>
        <p:pic>
          <p:nvPicPr>
            <p:cNvPr id="48" name="Picture 47" descr="A picture containing text, watch&#10;&#10;Description automatically generated">
              <a:extLst>
                <a:ext uri="{FF2B5EF4-FFF2-40B4-BE49-F238E27FC236}">
                  <a16:creationId xmlns:a16="http://schemas.microsoft.com/office/drawing/2014/main" id="{E23924C3-87B3-46B1-AE04-665ED31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3255" y="3398521"/>
              <a:ext cx="4382685" cy="702198"/>
            </a:xfrm>
            <a:prstGeom prst="rect">
              <a:avLst/>
            </a:prstGeom>
          </p:spPr>
        </p:pic>
        <p:sp>
          <p:nvSpPr>
            <p:cNvPr id="49" name="TextBox 6">
              <a:extLst>
                <a:ext uri="{FF2B5EF4-FFF2-40B4-BE49-F238E27FC236}">
                  <a16:creationId xmlns:a16="http://schemas.microsoft.com/office/drawing/2014/main" id="{BDAF3C69-4314-40ED-9C3A-BC34E372CB77}"/>
                </a:ext>
              </a:extLst>
            </p:cNvPr>
            <p:cNvSpPr txBox="1"/>
            <p:nvPr/>
          </p:nvSpPr>
          <p:spPr>
            <a:xfrm>
              <a:off x="6338973" y="1606726"/>
              <a:ext cx="192071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Value of the state</a:t>
              </a:r>
            </a:p>
          </p:txBody>
        </p:sp>
        <p:sp>
          <p:nvSpPr>
            <p:cNvPr id="50" name="TextBox 7">
              <a:extLst>
                <a:ext uri="{FF2B5EF4-FFF2-40B4-BE49-F238E27FC236}">
                  <a16:creationId xmlns:a16="http://schemas.microsoft.com/office/drawing/2014/main" id="{330102B6-3C9F-4CBF-A404-22F109ECF094}"/>
                </a:ext>
              </a:extLst>
            </p:cNvPr>
            <p:cNvSpPr txBox="1"/>
            <p:nvPr/>
          </p:nvSpPr>
          <p:spPr>
            <a:xfrm>
              <a:off x="7358974" y="1365750"/>
              <a:ext cx="4450257"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Policy: distribution of actions’ probabilities</a:t>
              </a:r>
            </a:p>
          </p:txBody>
        </p:sp>
        <p:sp>
          <p:nvSpPr>
            <p:cNvPr id="51" name="TextBox 8">
              <a:extLst>
                <a:ext uri="{FF2B5EF4-FFF2-40B4-BE49-F238E27FC236}">
                  <a16:creationId xmlns:a16="http://schemas.microsoft.com/office/drawing/2014/main" id="{52879842-D91F-4315-BD6A-E1C57A41E442}"/>
                </a:ext>
              </a:extLst>
            </p:cNvPr>
            <p:cNvSpPr txBox="1"/>
            <p:nvPr/>
          </p:nvSpPr>
          <p:spPr>
            <a:xfrm>
              <a:off x="7946386" y="2408371"/>
              <a:ext cx="370005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Temperature: one hyperparameter</a:t>
              </a:r>
            </a:p>
          </p:txBody>
        </p:sp>
        <p:sp>
          <p:nvSpPr>
            <p:cNvPr id="52" name="TextBox 9">
              <a:extLst>
                <a:ext uri="{FF2B5EF4-FFF2-40B4-BE49-F238E27FC236}">
                  <a16:creationId xmlns:a16="http://schemas.microsoft.com/office/drawing/2014/main" id="{D3932D1B-41BC-48ED-8C4A-DFCE0ACB3348}"/>
                </a:ext>
              </a:extLst>
            </p:cNvPr>
            <p:cNvSpPr txBox="1"/>
            <p:nvPr/>
          </p:nvSpPr>
          <p:spPr>
            <a:xfrm>
              <a:off x="6545900" y="3013194"/>
              <a:ext cx="2169184"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Loss of temperature</a:t>
              </a:r>
            </a:p>
          </p:txBody>
        </p:sp>
        <p:sp>
          <p:nvSpPr>
            <p:cNvPr id="53" name="TextBox 10">
              <a:extLst>
                <a:ext uri="{FF2B5EF4-FFF2-40B4-BE49-F238E27FC236}">
                  <a16:creationId xmlns:a16="http://schemas.microsoft.com/office/drawing/2014/main" id="{527AA40D-18CD-4E33-8E1D-3ACD4EC01DCF}"/>
                </a:ext>
              </a:extLst>
            </p:cNvPr>
            <p:cNvSpPr txBox="1"/>
            <p:nvPr/>
          </p:nvSpPr>
          <p:spPr>
            <a:xfrm>
              <a:off x="10293680" y="3199030"/>
              <a:ext cx="1657826"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Target entropy</a:t>
              </a:r>
            </a:p>
          </p:txBody>
        </p:sp>
        <p:sp>
          <p:nvSpPr>
            <p:cNvPr id="54" name="TextBox 11">
              <a:extLst>
                <a:ext uri="{FF2B5EF4-FFF2-40B4-BE49-F238E27FC236}">
                  <a16:creationId xmlns:a16="http://schemas.microsoft.com/office/drawing/2014/main" id="{69720240-A283-40D0-9E36-D8E0C9EA33DF}"/>
                </a:ext>
              </a:extLst>
            </p:cNvPr>
            <p:cNvSpPr txBox="1"/>
            <p:nvPr/>
          </p:nvSpPr>
          <p:spPr>
            <a:xfrm>
              <a:off x="9873302" y="3943274"/>
              <a:ext cx="202811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Number of actions</a:t>
              </a:r>
            </a:p>
          </p:txBody>
        </p:sp>
        <p:sp>
          <p:nvSpPr>
            <p:cNvPr id="55" name="TextBox 12">
              <a:extLst>
                <a:ext uri="{FF2B5EF4-FFF2-40B4-BE49-F238E27FC236}">
                  <a16:creationId xmlns:a16="http://schemas.microsoft.com/office/drawing/2014/main" id="{701A8440-FE60-4140-909B-388C68951B76}"/>
                </a:ext>
              </a:extLst>
            </p:cNvPr>
            <p:cNvSpPr txBox="1"/>
            <p:nvPr/>
          </p:nvSpPr>
          <p:spPr>
            <a:xfrm>
              <a:off x="6754393" y="4827272"/>
              <a:ext cx="2383986"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Loss of policy network</a:t>
              </a:r>
            </a:p>
          </p:txBody>
        </p:sp>
        <p:sp>
          <p:nvSpPr>
            <p:cNvPr id="56" name="TextBox 13">
              <a:extLst>
                <a:ext uri="{FF2B5EF4-FFF2-40B4-BE49-F238E27FC236}">
                  <a16:creationId xmlns:a16="http://schemas.microsoft.com/office/drawing/2014/main" id="{A79D4769-A432-491D-BC38-4217C6D0F3ED}"/>
                </a:ext>
              </a:extLst>
            </p:cNvPr>
            <p:cNvSpPr txBox="1"/>
            <p:nvPr/>
          </p:nvSpPr>
          <p:spPr>
            <a:xfrm>
              <a:off x="5329036" y="3916830"/>
              <a:ext cx="3068469"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Parameters of policy network</a:t>
              </a:r>
            </a:p>
          </p:txBody>
        </p:sp>
        <p:sp>
          <p:nvSpPr>
            <p:cNvPr id="57" name="TextBox 14">
              <a:extLst>
                <a:ext uri="{FF2B5EF4-FFF2-40B4-BE49-F238E27FC236}">
                  <a16:creationId xmlns:a16="http://schemas.microsoft.com/office/drawing/2014/main" id="{8732BDA6-1378-43CB-889B-882B0C71C43C}"/>
                </a:ext>
              </a:extLst>
            </p:cNvPr>
            <p:cNvSpPr txBox="1"/>
            <p:nvPr/>
          </p:nvSpPr>
          <p:spPr>
            <a:xfrm>
              <a:off x="9323864" y="5017425"/>
              <a:ext cx="2627642" cy="369332"/>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Entropy of current policy</a:t>
              </a:r>
            </a:p>
          </p:txBody>
        </p:sp>
        <p:sp>
          <p:nvSpPr>
            <p:cNvPr id="58" name="Arrow: Right 57">
              <a:extLst>
                <a:ext uri="{FF2B5EF4-FFF2-40B4-BE49-F238E27FC236}">
                  <a16:creationId xmlns:a16="http://schemas.microsoft.com/office/drawing/2014/main" id="{FD162EC9-B666-48CD-B19A-C788912F2F1C}"/>
                </a:ext>
              </a:extLst>
            </p:cNvPr>
            <p:cNvSpPr/>
            <p:nvPr/>
          </p:nvSpPr>
          <p:spPr>
            <a:xfrm rot="12719294">
              <a:off x="7416904" y="1944523"/>
              <a:ext cx="209871" cy="71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Arrow: Right 58">
              <a:extLst>
                <a:ext uri="{FF2B5EF4-FFF2-40B4-BE49-F238E27FC236}">
                  <a16:creationId xmlns:a16="http://schemas.microsoft.com/office/drawing/2014/main" id="{980B30E4-686F-4138-BF06-957E9B7AD89D}"/>
                </a:ext>
              </a:extLst>
            </p:cNvPr>
            <p:cNvSpPr/>
            <p:nvPr/>
          </p:nvSpPr>
          <p:spPr>
            <a:xfrm rot="16048254">
              <a:off x="8575762" y="1811951"/>
              <a:ext cx="278644" cy="216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Arrow: Right 59">
              <a:extLst>
                <a:ext uri="{FF2B5EF4-FFF2-40B4-BE49-F238E27FC236}">
                  <a16:creationId xmlns:a16="http://schemas.microsoft.com/office/drawing/2014/main" id="{4FB08C32-9D3F-4BF2-BE86-54B4A7D195A5}"/>
                </a:ext>
              </a:extLst>
            </p:cNvPr>
            <p:cNvSpPr/>
            <p:nvPr/>
          </p:nvSpPr>
          <p:spPr>
            <a:xfrm rot="8347299">
              <a:off x="10078617" y="2340468"/>
              <a:ext cx="306687" cy="147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Arrow: Right 60">
              <a:extLst>
                <a:ext uri="{FF2B5EF4-FFF2-40B4-BE49-F238E27FC236}">
                  <a16:creationId xmlns:a16="http://schemas.microsoft.com/office/drawing/2014/main" id="{906CA314-D431-435B-8146-BEC58AC13AF4}"/>
                </a:ext>
              </a:extLst>
            </p:cNvPr>
            <p:cNvSpPr/>
            <p:nvPr/>
          </p:nvSpPr>
          <p:spPr>
            <a:xfrm rot="8347299">
              <a:off x="7489326" y="2943309"/>
              <a:ext cx="306687" cy="147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Arrow: Right 61">
              <a:extLst>
                <a:ext uri="{FF2B5EF4-FFF2-40B4-BE49-F238E27FC236}">
                  <a16:creationId xmlns:a16="http://schemas.microsoft.com/office/drawing/2014/main" id="{8DAA56E8-668F-4F44-93E9-DC68E09216CC}"/>
                </a:ext>
              </a:extLst>
            </p:cNvPr>
            <p:cNvSpPr/>
            <p:nvPr/>
          </p:nvSpPr>
          <p:spPr>
            <a:xfrm rot="8347299">
              <a:off x="11123371" y="3131260"/>
              <a:ext cx="306687" cy="147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Arrow: Right 62">
              <a:extLst>
                <a:ext uri="{FF2B5EF4-FFF2-40B4-BE49-F238E27FC236}">
                  <a16:creationId xmlns:a16="http://schemas.microsoft.com/office/drawing/2014/main" id="{96BB8A25-7D5A-475B-8702-79454CDC8532}"/>
                </a:ext>
              </a:extLst>
            </p:cNvPr>
            <p:cNvSpPr/>
            <p:nvPr/>
          </p:nvSpPr>
          <p:spPr>
            <a:xfrm rot="9768679">
              <a:off x="10254236" y="3906882"/>
              <a:ext cx="306687" cy="147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Arrow: Right 63">
              <a:extLst>
                <a:ext uri="{FF2B5EF4-FFF2-40B4-BE49-F238E27FC236}">
                  <a16:creationId xmlns:a16="http://schemas.microsoft.com/office/drawing/2014/main" id="{154CFB95-922A-42A9-8D5F-BC76C4EC356B}"/>
                </a:ext>
              </a:extLst>
            </p:cNvPr>
            <p:cNvSpPr/>
            <p:nvPr/>
          </p:nvSpPr>
          <p:spPr>
            <a:xfrm rot="13328912">
              <a:off x="7725763" y="4247228"/>
              <a:ext cx="306687" cy="147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Arrow: Right 64">
              <a:extLst>
                <a:ext uri="{FF2B5EF4-FFF2-40B4-BE49-F238E27FC236}">
                  <a16:creationId xmlns:a16="http://schemas.microsoft.com/office/drawing/2014/main" id="{6B98FFF9-83B3-4A61-8917-61994EDDCD41}"/>
                </a:ext>
              </a:extLst>
            </p:cNvPr>
            <p:cNvSpPr/>
            <p:nvPr/>
          </p:nvSpPr>
          <p:spPr>
            <a:xfrm rot="5641849">
              <a:off x="7585142" y="4687818"/>
              <a:ext cx="306687" cy="147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Arrow: Right 65">
              <a:extLst>
                <a:ext uri="{FF2B5EF4-FFF2-40B4-BE49-F238E27FC236}">
                  <a16:creationId xmlns:a16="http://schemas.microsoft.com/office/drawing/2014/main" id="{C39A5BC1-88CD-4FE0-BEF2-D15F3B8F2DD6}"/>
                </a:ext>
              </a:extLst>
            </p:cNvPr>
            <p:cNvSpPr/>
            <p:nvPr/>
          </p:nvSpPr>
          <p:spPr>
            <a:xfrm rot="5641849">
              <a:off x="10169994" y="4707878"/>
              <a:ext cx="306687" cy="147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Star: 5 Points 66">
              <a:extLst>
                <a:ext uri="{FF2B5EF4-FFF2-40B4-BE49-F238E27FC236}">
                  <a16:creationId xmlns:a16="http://schemas.microsoft.com/office/drawing/2014/main" id="{2228FEE2-8C88-440D-969B-5BC6A2F97EC1}"/>
                </a:ext>
              </a:extLst>
            </p:cNvPr>
            <p:cNvSpPr/>
            <p:nvPr/>
          </p:nvSpPr>
          <p:spPr>
            <a:xfrm>
              <a:off x="7140451" y="2006741"/>
              <a:ext cx="315877" cy="344388"/>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Star: 5 Points 67">
              <a:extLst>
                <a:ext uri="{FF2B5EF4-FFF2-40B4-BE49-F238E27FC236}">
                  <a16:creationId xmlns:a16="http://schemas.microsoft.com/office/drawing/2014/main" id="{8A2AE2A2-CDB5-46B7-9D38-C0F4B6957372}"/>
                </a:ext>
              </a:extLst>
            </p:cNvPr>
            <p:cNvSpPr/>
            <p:nvPr/>
          </p:nvSpPr>
          <p:spPr>
            <a:xfrm>
              <a:off x="7187229" y="2728394"/>
              <a:ext cx="315877" cy="344388"/>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Star: 5 Points 68">
              <a:extLst>
                <a:ext uri="{FF2B5EF4-FFF2-40B4-BE49-F238E27FC236}">
                  <a16:creationId xmlns:a16="http://schemas.microsoft.com/office/drawing/2014/main" id="{67DF87AD-FF6C-4A02-81DD-D61C0440415A}"/>
                </a:ext>
              </a:extLst>
            </p:cNvPr>
            <p:cNvSpPr/>
            <p:nvPr/>
          </p:nvSpPr>
          <p:spPr>
            <a:xfrm>
              <a:off x="7330682" y="3576012"/>
              <a:ext cx="315877" cy="344388"/>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Star: 5 Points 69">
              <a:extLst>
                <a:ext uri="{FF2B5EF4-FFF2-40B4-BE49-F238E27FC236}">
                  <a16:creationId xmlns:a16="http://schemas.microsoft.com/office/drawing/2014/main" id="{80F1D8CE-003B-43A9-B961-3230232CD54A}"/>
                </a:ext>
              </a:extLst>
            </p:cNvPr>
            <p:cNvSpPr/>
            <p:nvPr/>
          </p:nvSpPr>
          <p:spPr>
            <a:xfrm>
              <a:off x="7321213" y="4247468"/>
              <a:ext cx="315877" cy="344388"/>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 name="文本框 12">
            <a:extLst>
              <a:ext uri="{FF2B5EF4-FFF2-40B4-BE49-F238E27FC236}">
                <a16:creationId xmlns:a16="http://schemas.microsoft.com/office/drawing/2014/main" id="{A640ED35-249F-4718-99CE-D0D7A484C92D}"/>
              </a:ext>
            </a:extLst>
          </p:cNvPr>
          <p:cNvSpPr txBox="1"/>
          <p:nvPr/>
        </p:nvSpPr>
        <p:spPr>
          <a:xfrm>
            <a:off x="7461358" y="1753984"/>
            <a:ext cx="3730679" cy="4626138"/>
          </a:xfrm>
          <a:prstGeom prst="rect">
            <a:avLst/>
          </a:prstGeom>
          <a:noFill/>
        </p:spPr>
        <p:txBody>
          <a:bodyPr wrap="square" lIns="91440" tIns="45720" rIns="91440" bIns="45720" anchor="t">
            <a:spAutoFit/>
          </a:bodyPr>
          <a:lstStyle/>
          <a:p>
            <a:r>
              <a:rPr lang="en-US" dirty="0">
                <a:latin typeface="Arial"/>
                <a:ea typeface="+mn-lt"/>
                <a:cs typeface="+mn-lt"/>
              </a:rPr>
              <a:t>Advantages brought by discrete reformulation: </a:t>
            </a:r>
          </a:p>
          <a:p>
            <a:pPr marL="285750" indent="-285750">
              <a:buFont typeface="Arial"/>
              <a:buChar char="•"/>
            </a:pPr>
            <a:r>
              <a:rPr lang="en-US" dirty="0">
                <a:latin typeface="Arial"/>
                <a:ea typeface="+mn-lt"/>
                <a:cs typeface="+mn-lt"/>
              </a:rPr>
              <a:t>Q function moves from Q(S, A) to Q(S). </a:t>
            </a:r>
          </a:p>
          <a:p>
            <a:pPr marL="285750" indent="-285750">
              <a:buFont typeface="Arial"/>
              <a:buChar char="•"/>
            </a:pPr>
            <a:r>
              <a:rPr lang="en-US" dirty="0">
                <a:latin typeface="Arial"/>
                <a:ea typeface="+mn-lt"/>
                <a:cs typeface="+mn-lt"/>
              </a:rPr>
              <a:t>Distributions like loss function of temperature, Q, V, A become calculatable directly rather than approximate with a gaussian distribution. </a:t>
            </a:r>
          </a:p>
          <a:p>
            <a:pPr marL="285750" indent="-285750">
              <a:buFont typeface="Arial"/>
              <a:buChar char="•"/>
            </a:pPr>
            <a:r>
              <a:rPr lang="en-US" dirty="0">
                <a:latin typeface="Arial"/>
                <a:ea typeface="+mn-lt"/>
                <a:cs typeface="+mn-lt"/>
              </a:rPr>
              <a:t>The variance of Q becomes calculatable rather than approximate with gradient. </a:t>
            </a:r>
          </a:p>
          <a:p>
            <a:pPr marL="285750" indent="-285750">
              <a:buFont typeface="Arial"/>
              <a:buChar char="•"/>
            </a:pPr>
            <a:r>
              <a:rPr lang="en-US" dirty="0">
                <a:latin typeface="Arial"/>
                <a:ea typeface="+mn-lt"/>
                <a:cs typeface="+mn-lt"/>
              </a:rPr>
              <a:t>DRO </a:t>
            </a:r>
            <a:r>
              <a:rPr lang="en-US" dirty="0" err="1">
                <a:latin typeface="Arial"/>
                <a:ea typeface="+mn-lt"/>
                <a:cs typeface="+mn-lt"/>
              </a:rPr>
              <a:t>regularizer</a:t>
            </a:r>
            <a:r>
              <a:rPr lang="en-US" dirty="0">
                <a:latin typeface="Arial"/>
                <a:ea typeface="+mn-lt"/>
                <a:cs typeface="+mn-lt"/>
              </a:rPr>
              <a:t> is easier to obtain with higher accuracy. </a:t>
            </a:r>
          </a:p>
          <a:p>
            <a:pPr marL="285750" indent="-285750">
              <a:buFont typeface="Arial"/>
              <a:buChar char="•"/>
            </a:pPr>
            <a:endParaRPr lang="en-US" dirty="0">
              <a:latin typeface="Arial"/>
              <a:ea typeface="+mn-lt"/>
              <a:cs typeface="+mn-lt"/>
            </a:endParaRPr>
          </a:p>
          <a:p>
            <a:pPr>
              <a:lnSpc>
                <a:spcPct val="120000"/>
              </a:lnSpc>
              <a:spcBef>
                <a:spcPts val="600"/>
              </a:spcBef>
            </a:pPr>
            <a:endParaRPr lang="en-US" dirty="0">
              <a:latin typeface="Arial"/>
              <a:ea typeface="等线"/>
              <a:cs typeface="Arial" panose="020B0604020202020204" pitchFamily="34" charset="0"/>
            </a:endParaRPr>
          </a:p>
        </p:txBody>
      </p:sp>
    </p:spTree>
    <p:extLst>
      <p:ext uri="{BB962C8B-B14F-4D97-AF65-F5344CB8AC3E}">
        <p14:creationId xmlns:p14="http://schemas.microsoft.com/office/powerpoint/2010/main" val="11556363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91</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1200329"/>
          </a:xfrm>
          <a:prstGeom prst="rect">
            <a:avLst/>
          </a:prstGeom>
          <a:noFill/>
        </p:spPr>
        <p:txBody>
          <a:bodyPr wrap="square" lIns="91440" tIns="45720" rIns="91440" bIns="45720" rtlCol="0" anchor="t">
            <a:spAutoFit/>
          </a:bodyPr>
          <a:lstStyle/>
          <a:p>
            <a:r>
              <a:rPr lang="en-US" altLang="zh-CN" sz="3600" b="1" dirty="0">
                <a:solidFill>
                  <a:schemeClr val="bg1"/>
                </a:solidFill>
                <a:latin typeface="Times New Roman"/>
                <a:ea typeface="等线"/>
                <a:cs typeface="Times New Roman"/>
              </a:rPr>
              <a:t>Application 1: </a:t>
            </a:r>
            <a:r>
              <a:rPr lang="en-US" sz="3600" b="1" dirty="0">
                <a:solidFill>
                  <a:schemeClr val="bg1"/>
                </a:solidFill>
                <a:latin typeface="Times New Roman"/>
                <a:cs typeface="Times New Roman"/>
              </a:rPr>
              <a:t>Signal Localization</a:t>
            </a:r>
            <a:endParaRPr lang="en-US" sz="3600" dirty="0">
              <a:solidFill>
                <a:schemeClr val="bg1"/>
              </a:solidFill>
              <a:ea typeface="+mn-lt"/>
              <a:cs typeface="+mn-lt"/>
            </a:endParaRPr>
          </a:p>
          <a:p>
            <a:endParaRPr lang="en-US" altLang="zh-CN" sz="3600" b="1" dirty="0">
              <a:solidFill>
                <a:schemeClr val="bg1"/>
              </a:solidFill>
              <a:latin typeface="Times New Roman" panose="02020603050405020304" pitchFamily="18" charset="0"/>
              <a:ea typeface="等线"/>
              <a:cs typeface="Times New Roman" panose="02020603050405020304" pitchFamily="18" charset="0"/>
            </a:endParaRPr>
          </a:p>
        </p:txBody>
      </p:sp>
      <p:sp>
        <p:nvSpPr>
          <p:cNvPr id="31" name="文本框 30">
            <a:extLst>
              <a:ext uri="{FF2B5EF4-FFF2-40B4-BE49-F238E27FC236}">
                <a16:creationId xmlns:a16="http://schemas.microsoft.com/office/drawing/2014/main" id="{BADB59F9-DDF4-4092-970C-049EB7FDEA04}"/>
              </a:ext>
            </a:extLst>
          </p:cNvPr>
          <p:cNvSpPr txBox="1"/>
          <p:nvPr/>
        </p:nvSpPr>
        <p:spPr>
          <a:xfrm>
            <a:off x="295275" y="1090804"/>
            <a:ext cx="9467850" cy="954107"/>
          </a:xfrm>
          <a:prstGeom prst="rect">
            <a:avLst/>
          </a:prstGeom>
          <a:noFill/>
        </p:spPr>
        <p:txBody>
          <a:bodyPr wrap="square" lIns="91440" tIns="45720" rIns="91440" bIns="45720" rtlCol="0" anchor="t">
            <a:spAutoFit/>
          </a:bodyPr>
          <a:lstStyle/>
          <a:p>
            <a:r>
              <a:rPr lang="en-US" sz="2800" b="1" dirty="0">
                <a:solidFill>
                  <a:srgbClr val="7030A0"/>
                </a:solidFill>
                <a:latin typeface="Arial"/>
                <a:ea typeface="华文楷体"/>
                <a:cs typeface="Arial"/>
              </a:rPr>
              <a:t>Algorithm</a:t>
            </a:r>
            <a:r>
              <a:rPr lang="en-US" sz="2800" b="1" dirty="0">
                <a:solidFill>
                  <a:srgbClr val="7030A0"/>
                </a:solidFill>
                <a:latin typeface="Arial"/>
                <a:cs typeface="Arial"/>
              </a:rPr>
              <a:t> based on Discrete DRRL Reformulation</a:t>
            </a:r>
            <a:endParaRPr lang="en-US" sz="2800" dirty="0">
              <a:ea typeface="+mn-lt"/>
              <a:cs typeface="+mn-lt"/>
            </a:endParaRPr>
          </a:p>
          <a:p>
            <a:endParaRPr lang="en-US" sz="2800" b="1" dirty="0">
              <a:solidFill>
                <a:srgbClr val="7030A0"/>
              </a:solidFill>
              <a:latin typeface="Arial"/>
              <a:cs typeface="Arial"/>
            </a:endParaRPr>
          </a:p>
        </p:txBody>
      </p:sp>
      <p:pic>
        <p:nvPicPr>
          <p:cNvPr id="3" name="Picture 4" descr="Text&#10;&#10;Description automatically generated">
            <a:extLst>
              <a:ext uri="{FF2B5EF4-FFF2-40B4-BE49-F238E27FC236}">
                <a16:creationId xmlns:a16="http://schemas.microsoft.com/office/drawing/2014/main" id="{DE92D385-95E1-4D64-8245-382C418553A4}"/>
              </a:ext>
            </a:extLst>
          </p:cNvPr>
          <p:cNvPicPr>
            <a:picLocks noChangeAspect="1"/>
          </p:cNvPicPr>
          <p:nvPr/>
        </p:nvPicPr>
        <p:blipFill rotWithShape="1">
          <a:blip r:embed="rId3"/>
          <a:srcRect l="19362" t="24528" r="49007" b="1887"/>
          <a:stretch/>
        </p:blipFill>
        <p:spPr>
          <a:xfrm>
            <a:off x="1019263" y="1608852"/>
            <a:ext cx="3794700" cy="4967221"/>
          </a:xfrm>
          <a:prstGeom prst="rect">
            <a:avLst/>
          </a:prstGeom>
        </p:spPr>
      </p:pic>
      <p:sp>
        <p:nvSpPr>
          <p:cNvPr id="5" name="文本框 8">
            <a:extLst>
              <a:ext uri="{FF2B5EF4-FFF2-40B4-BE49-F238E27FC236}">
                <a16:creationId xmlns:a16="http://schemas.microsoft.com/office/drawing/2014/main" id="{789E3C81-BB94-405D-8533-9F0A57E0BD51}"/>
              </a:ext>
            </a:extLst>
          </p:cNvPr>
          <p:cNvSpPr txBox="1"/>
          <p:nvPr/>
        </p:nvSpPr>
        <p:spPr>
          <a:xfrm>
            <a:off x="5074508" y="2682903"/>
            <a:ext cx="7071986" cy="2828338"/>
          </a:xfrm>
          <a:prstGeom prst="rect">
            <a:avLst/>
          </a:prstGeom>
          <a:noFill/>
          <a:ln>
            <a:noFill/>
          </a:ln>
        </p:spPr>
        <p:txBody>
          <a:bodyPr wrap="square" lIns="91440" tIns="45720" rIns="91440" bIns="45720" rtlCol="0" anchor="t">
            <a:spAutoFit/>
          </a:bodyPr>
          <a:lstStyle/>
          <a:p>
            <a:pPr>
              <a:lnSpc>
                <a:spcPct val="125000"/>
              </a:lnSpc>
            </a:pPr>
            <a:r>
              <a:rPr lang="en-US" altLang="zh-CN" dirty="0">
                <a:latin typeface="Arial"/>
                <a:ea typeface="等线"/>
                <a:cs typeface="Arial"/>
              </a:rPr>
              <a:t>Compare to the vanilla SAC algorithm</a:t>
            </a:r>
            <a:endParaRPr lang="en-US" altLang="zh-CN" dirty="0">
              <a:latin typeface="Arial"/>
              <a:ea typeface="等线"/>
              <a:cs typeface="Arial" panose="020B0604020202020204" pitchFamily="34" charset="0"/>
            </a:endParaRPr>
          </a:p>
          <a:p>
            <a:pPr marL="285750" indent="-285750">
              <a:lnSpc>
                <a:spcPct val="125000"/>
              </a:lnSpc>
              <a:buFont typeface="Arial" panose="020B0604020202020204" pitchFamily="34" charset="0"/>
              <a:buChar char="•"/>
            </a:pPr>
            <a:r>
              <a:rPr lang="en-US" altLang="zh-CN" dirty="0">
                <a:latin typeface="Arial"/>
                <a:ea typeface="等线"/>
                <a:cs typeface="Arial"/>
              </a:rPr>
              <a:t>This algorithm stores visited states to a data pool as its comfortable and confident zone.</a:t>
            </a:r>
          </a:p>
          <a:p>
            <a:pPr marL="285750" indent="-285750">
              <a:lnSpc>
                <a:spcPct val="125000"/>
              </a:lnSpc>
              <a:buFont typeface="Arial" panose="020B0604020202020204" pitchFamily="34" charset="0"/>
              <a:buChar char="•"/>
            </a:pPr>
            <a:r>
              <a:rPr lang="en-US" altLang="zh-CN" dirty="0">
                <a:latin typeface="Arial"/>
                <a:ea typeface="等线"/>
                <a:cs typeface="Arial"/>
              </a:rPr>
              <a:t>Then calculate the size of uncertainty based on the "strange level" of new visited state (difference between familiar states and new visited state).</a:t>
            </a:r>
            <a:endParaRPr lang="en-US" altLang="zh-CN" dirty="0">
              <a:latin typeface="Arial" panose="020B0604020202020204" pitchFamily="34" charset="0"/>
              <a:ea typeface="等线"/>
              <a:cs typeface="Arial" panose="020B0604020202020204" pitchFamily="34" charset="0"/>
            </a:endParaRPr>
          </a:p>
          <a:p>
            <a:pPr marL="285750" indent="-285750">
              <a:lnSpc>
                <a:spcPct val="125000"/>
              </a:lnSpc>
              <a:buFont typeface="Arial" panose="020B0604020202020204" pitchFamily="34" charset="0"/>
              <a:buChar char="•"/>
            </a:pPr>
            <a:r>
              <a:rPr lang="en-US" altLang="zh-CN" dirty="0">
                <a:latin typeface="Arial"/>
                <a:ea typeface="等线"/>
                <a:cs typeface="Arial"/>
              </a:rPr>
              <a:t>Add DRO </a:t>
            </a:r>
            <a:r>
              <a:rPr lang="en-US" altLang="zh-CN" dirty="0" err="1">
                <a:latin typeface="Arial"/>
                <a:ea typeface="等线"/>
                <a:cs typeface="Arial"/>
              </a:rPr>
              <a:t>regularizer</a:t>
            </a:r>
            <a:r>
              <a:rPr lang="en-US" altLang="zh-CN" dirty="0">
                <a:latin typeface="Arial"/>
                <a:ea typeface="等线"/>
                <a:cs typeface="Arial"/>
              </a:rPr>
              <a:t> to reward to penalize the blindly confident action on not familiar states.</a:t>
            </a:r>
            <a:endParaRPr lang="en-US" altLang="zh-CN" dirty="0">
              <a:latin typeface="Arial" panose="020B0604020202020204" pitchFamily="34" charset="0"/>
              <a:ea typeface="等线"/>
              <a:cs typeface="Arial" panose="020B0604020202020204" pitchFamily="34" charset="0"/>
            </a:endParaRPr>
          </a:p>
        </p:txBody>
      </p:sp>
    </p:spTree>
    <p:extLst>
      <p:ext uri="{BB962C8B-B14F-4D97-AF65-F5344CB8AC3E}">
        <p14:creationId xmlns:p14="http://schemas.microsoft.com/office/powerpoint/2010/main" val="35201003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92</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lIns="91440" tIns="45720" rIns="91440" bIns="45720" rtlCol="0" anchor="t">
            <a:spAutoFit/>
          </a:bodyPr>
          <a:lstStyle/>
          <a:p>
            <a:r>
              <a:rPr lang="en-US" altLang="zh-CN" sz="3600" b="1" dirty="0">
                <a:solidFill>
                  <a:schemeClr val="bg1"/>
                </a:solidFill>
                <a:latin typeface="Times New Roman"/>
                <a:ea typeface="等线"/>
                <a:cs typeface="Times New Roman"/>
              </a:rPr>
              <a:t>Application 1: Signal Localization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BADB59F9-DDF4-4092-970C-049EB7FDEA04}"/>
              </a:ext>
            </a:extLst>
          </p:cNvPr>
          <p:cNvSpPr txBox="1"/>
          <p:nvPr/>
        </p:nvSpPr>
        <p:spPr>
          <a:xfrm>
            <a:off x="5541879" y="1198680"/>
            <a:ext cx="5969372" cy="289310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ea typeface="等线"/>
                <a:cs typeface="Arial"/>
              </a:rPr>
              <a:t>Experiment 1: full training dataset can represent the true distribution of signals.</a:t>
            </a:r>
          </a:p>
          <a:p>
            <a:pPr marL="285750" indent="-285750">
              <a:buFont typeface="Arial" panose="020B0604020202020204" pitchFamily="34" charset="0"/>
              <a:buChar char="•"/>
            </a:pPr>
            <a:r>
              <a:rPr lang="en-US">
                <a:latin typeface="Arial"/>
                <a:ea typeface="等线"/>
                <a:cs typeface="Arial"/>
              </a:rPr>
              <a:t>Experiment 2: 15 training dataset removed, which no more true distribution of signals</a:t>
            </a:r>
          </a:p>
          <a:p>
            <a:pPr marL="285750" indent="-285750">
              <a:buFont typeface="Arial" panose="020B0604020202020204" pitchFamily="34" charset="0"/>
              <a:buChar char="•"/>
            </a:pPr>
            <a:r>
              <a:rPr lang="en-US">
                <a:latin typeface="Arial"/>
                <a:ea typeface="等线"/>
                <a:cs typeface="Arial"/>
              </a:rPr>
              <a:t>Although the DRSAC sacrifice some accuracy when training dataset is good, it can resistent the unexpected damage and stay robust.</a:t>
            </a:r>
            <a:endParaRPr lang="en-US" dirty="0">
              <a:latin typeface="Arial"/>
              <a:ea typeface="等线"/>
              <a:cs typeface="Arial"/>
            </a:endParaRPr>
          </a:p>
          <a:p>
            <a:pPr marL="285750" indent="-285750">
              <a:buFont typeface="Arial" panose="020B0604020202020204" pitchFamily="34" charset="0"/>
              <a:buChar char="•"/>
            </a:pPr>
            <a:r>
              <a:rPr lang="en-US">
                <a:latin typeface="Arial"/>
                <a:ea typeface="等线"/>
                <a:cs typeface="Arial"/>
              </a:rPr>
              <a:t>The DRSAC usually took more actions per search because of its conservative strategy.</a:t>
            </a:r>
            <a:endParaRPr lang="en-US" dirty="0">
              <a:latin typeface="Arial"/>
              <a:ea typeface="等线"/>
              <a:cs typeface="Arial"/>
            </a:endParaRPr>
          </a:p>
        </p:txBody>
      </p:sp>
      <p:pic>
        <p:nvPicPr>
          <p:cNvPr id="8" name="Picture 8" descr="Chart&#10;&#10;Description automatically generated">
            <a:extLst>
              <a:ext uri="{FF2B5EF4-FFF2-40B4-BE49-F238E27FC236}">
                <a16:creationId xmlns:a16="http://schemas.microsoft.com/office/drawing/2014/main" id="{713F6E12-978F-4C2D-8393-FD914BE16758}"/>
              </a:ext>
            </a:extLst>
          </p:cNvPr>
          <p:cNvPicPr>
            <a:picLocks noChangeAspect="1"/>
          </p:cNvPicPr>
          <p:nvPr/>
        </p:nvPicPr>
        <p:blipFill rotWithShape="1">
          <a:blip r:embed="rId3"/>
          <a:srcRect l="19495" t="21954" r="49025" b="5584"/>
          <a:stretch/>
        </p:blipFill>
        <p:spPr>
          <a:xfrm>
            <a:off x="846482" y="801618"/>
            <a:ext cx="4521326" cy="5923174"/>
          </a:xfrm>
          <a:prstGeom prst="rect">
            <a:avLst/>
          </a:prstGeom>
        </p:spPr>
      </p:pic>
      <p:sp>
        <p:nvSpPr>
          <p:cNvPr id="3" name="TextBox 2">
            <a:extLst>
              <a:ext uri="{FF2B5EF4-FFF2-40B4-BE49-F238E27FC236}">
                <a16:creationId xmlns:a16="http://schemas.microsoft.com/office/drawing/2014/main" id="{1372057B-F1C3-4667-A49E-22B45F138376}"/>
              </a:ext>
            </a:extLst>
          </p:cNvPr>
          <p:cNvSpPr txBox="1"/>
          <p:nvPr/>
        </p:nvSpPr>
        <p:spPr>
          <a:xfrm>
            <a:off x="5618922" y="4812748"/>
            <a:ext cx="58243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rPr>
              <a:t>The </a:t>
            </a:r>
            <a:r>
              <a:rPr lang="en-US" b="1">
                <a:latin typeface="Arial"/>
              </a:rPr>
              <a:t>distributionally robust reinforcement learning</a:t>
            </a:r>
            <a:r>
              <a:rPr lang="en-US">
                <a:latin typeface="Arial"/>
              </a:rPr>
              <a:t> searching model guarantees </a:t>
            </a:r>
            <a:r>
              <a:rPr lang="en-US" b="1">
                <a:latin typeface="Arial"/>
              </a:rPr>
              <a:t>robustness </a:t>
            </a:r>
            <a:r>
              <a:rPr lang="en-US">
                <a:latin typeface="Arial"/>
              </a:rPr>
              <a:t>even in training </a:t>
            </a:r>
            <a:r>
              <a:rPr lang="en-US">
                <a:solidFill>
                  <a:srgbClr val="FF0000"/>
                </a:solidFill>
                <a:latin typeface="Arial"/>
              </a:rPr>
              <a:t>data shortage</a:t>
            </a:r>
            <a:r>
              <a:rPr lang="en-US">
                <a:latin typeface="Arial"/>
              </a:rPr>
              <a:t> situations with some sacrifice of accuracy.</a:t>
            </a:r>
            <a:r>
              <a:rPr lang="en-US">
                <a:latin typeface="Arial"/>
                <a:cs typeface="Arial"/>
              </a:rPr>
              <a:t>​</a:t>
            </a:r>
            <a:endParaRPr lang="en-US"/>
          </a:p>
        </p:txBody>
      </p:sp>
    </p:spTree>
    <p:extLst>
      <p:ext uri="{BB962C8B-B14F-4D97-AF65-F5344CB8AC3E}">
        <p14:creationId xmlns:p14="http://schemas.microsoft.com/office/powerpoint/2010/main" val="30159585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EF5B78F-B73D-4E42-91CB-31B7E4666B07}"/>
              </a:ext>
            </a:extLst>
          </p:cNvPr>
          <p:cNvSpPr>
            <a:spLocks noGrp="1"/>
          </p:cNvSpPr>
          <p:nvPr>
            <p:ph type="sldNum" sz="quarter" idx="12"/>
          </p:nvPr>
        </p:nvSpPr>
        <p:spPr/>
        <p:txBody>
          <a:bodyPr/>
          <a:lstStyle/>
          <a:p>
            <a:fld id="{4760F0FC-AD0F-4770-B8B3-8B319AEAE5E5}" type="slidenum">
              <a:rPr lang="zh-CN" altLang="en-US" smtClean="0">
                <a:latin typeface="Arial" panose="020B0604020202020204" pitchFamily="34" charset="0"/>
                <a:cs typeface="Arial" panose="020B0604020202020204" pitchFamily="34" charset="0"/>
              </a:rPr>
              <a:pPr/>
              <a:t>93</a:t>
            </a:fld>
            <a:endParaRPr lang="zh-CN" altLang="en-US" dirty="0">
              <a:latin typeface="Arial" panose="020B0604020202020204" pitchFamily="34" charset="0"/>
              <a:cs typeface="Arial" panose="020B0604020202020204" pitchFamily="34" charset="0"/>
            </a:endParaRPr>
          </a:p>
        </p:txBody>
      </p:sp>
      <p:sp>
        <p:nvSpPr>
          <p:cNvPr id="4" name="文本框 3">
            <a:extLst>
              <a:ext uri="{FF2B5EF4-FFF2-40B4-BE49-F238E27FC236}">
                <a16:creationId xmlns:a16="http://schemas.microsoft.com/office/drawing/2014/main" id="{7DCDBF53-524A-4EFC-97BB-7BA29CDA352F}"/>
              </a:ext>
            </a:extLst>
          </p:cNvPr>
          <p:cNvSpPr txBox="1"/>
          <p:nvPr/>
        </p:nvSpPr>
        <p:spPr>
          <a:xfrm>
            <a:off x="211873" y="144966"/>
            <a:ext cx="9115166" cy="646331"/>
          </a:xfrm>
          <a:prstGeom prst="rect">
            <a:avLst/>
          </a:prstGeom>
          <a:noFill/>
        </p:spPr>
        <p:txBody>
          <a:bodyPr wrap="square" lIns="91440" tIns="45720" rIns="91440" bIns="45720" rtlCol="0" anchor="t">
            <a:spAutoFit/>
          </a:bodyPr>
          <a:lstStyle/>
          <a:p>
            <a:r>
              <a:rPr lang="en-US" altLang="zh-CN" sz="3600" b="1" dirty="0">
                <a:solidFill>
                  <a:schemeClr val="bg1"/>
                </a:solidFill>
                <a:latin typeface="Times New Roman"/>
                <a:ea typeface="等线"/>
                <a:cs typeface="Times New Roman"/>
              </a:rPr>
              <a:t>Application 1: Signal Localization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BADB59F9-DDF4-4092-970C-049EB7FDEA04}"/>
              </a:ext>
            </a:extLst>
          </p:cNvPr>
          <p:cNvSpPr txBox="1"/>
          <p:nvPr/>
        </p:nvSpPr>
        <p:spPr>
          <a:xfrm>
            <a:off x="152662" y="5339983"/>
            <a:ext cx="11800328" cy="95410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a:ea typeface="等线"/>
                <a:cs typeface="Arial"/>
              </a:rPr>
              <a:t>The Top-down attention reinforcement learning searching model can successfully and efficiently localize </a:t>
            </a:r>
            <a:r>
              <a:rPr lang="en-US">
                <a:latin typeface="Arial"/>
                <a:ea typeface="等线"/>
                <a:cs typeface="Arial"/>
              </a:rPr>
              <a:t>the target. </a:t>
            </a:r>
          </a:p>
        </p:txBody>
      </p:sp>
      <p:pic>
        <p:nvPicPr>
          <p:cNvPr id="7" name="Picture 7" descr="A picture containing graphical user interface&#10;&#10;Description automatically generated">
            <a:extLst>
              <a:ext uri="{FF2B5EF4-FFF2-40B4-BE49-F238E27FC236}">
                <a16:creationId xmlns:a16="http://schemas.microsoft.com/office/drawing/2014/main" id="{622CD43B-6846-40F4-912A-BBDE2D74733B}"/>
              </a:ext>
            </a:extLst>
          </p:cNvPr>
          <p:cNvPicPr>
            <a:picLocks noChangeAspect="1"/>
          </p:cNvPicPr>
          <p:nvPr/>
        </p:nvPicPr>
        <p:blipFill>
          <a:blip r:embed="rId3"/>
          <a:stretch>
            <a:fillRect/>
          </a:stretch>
        </p:blipFill>
        <p:spPr>
          <a:xfrm>
            <a:off x="2448505" y="1428750"/>
            <a:ext cx="7086600" cy="3990975"/>
          </a:xfrm>
          <a:prstGeom prst="rect">
            <a:avLst/>
          </a:prstGeom>
        </p:spPr>
      </p:pic>
    </p:spTree>
    <p:extLst>
      <p:ext uri="{BB962C8B-B14F-4D97-AF65-F5344CB8AC3E}">
        <p14:creationId xmlns:p14="http://schemas.microsoft.com/office/powerpoint/2010/main" val="15353732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CA0C9C7-FBDE-4893-951C-49D0A69EAD92}"/>
              </a:ext>
            </a:extLst>
          </p:cNvPr>
          <p:cNvSpPr>
            <a:spLocks noGrp="1"/>
          </p:cNvSpPr>
          <p:nvPr>
            <p:ph type="sldNum" sz="quarter" idx="12"/>
          </p:nvPr>
        </p:nvSpPr>
        <p:spPr/>
        <p:txBody>
          <a:bodyPr/>
          <a:lstStyle/>
          <a:p>
            <a:fld id="{4760F0FC-AD0F-4770-B8B3-8B319AEAE5E5}" type="slidenum">
              <a:rPr lang="zh-CN" altLang="en-US" smtClean="0"/>
              <a:pPr/>
              <a:t>94</a:t>
            </a:fld>
            <a:endParaRPr lang="zh-CN" altLang="en-US" dirty="0"/>
          </a:p>
        </p:txBody>
      </p:sp>
      <p:sp>
        <p:nvSpPr>
          <p:cNvPr id="4" name="文本框 3">
            <a:extLst>
              <a:ext uri="{FF2B5EF4-FFF2-40B4-BE49-F238E27FC236}">
                <a16:creationId xmlns:a16="http://schemas.microsoft.com/office/drawing/2014/main" id="{7C2A8679-9817-4B8F-B14E-00060A9EC3A8}"/>
              </a:ext>
            </a:extLst>
          </p:cNvPr>
          <p:cNvSpPr txBox="1"/>
          <p:nvPr/>
        </p:nvSpPr>
        <p:spPr>
          <a:xfrm>
            <a:off x="211873" y="144966"/>
            <a:ext cx="9115166"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Conclusion</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BD2C0866-E217-4EFB-9DEE-19682FD0D345}"/>
              </a:ext>
            </a:extLst>
          </p:cNvPr>
          <p:cNvSpPr txBox="1"/>
          <p:nvPr/>
        </p:nvSpPr>
        <p:spPr>
          <a:xfrm>
            <a:off x="0" y="791297"/>
            <a:ext cx="11858366" cy="6032421"/>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Motivation</a:t>
            </a:r>
          </a:p>
          <a:p>
            <a:pPr marL="800100" lvl="1" indent="-342900">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DRO accounts for the fact that one is never able to exactly specify a </a:t>
            </a:r>
            <a:r>
              <a:rPr lang="en-US" altLang="zh-CN" sz="2200" dirty="0">
                <a:solidFill>
                  <a:srgbClr val="FF0000"/>
                </a:solidFill>
                <a:latin typeface="Arial" panose="020B0604020202020204" pitchFamily="34" charset="0"/>
                <a:cs typeface="Arial" panose="020B0604020202020204" pitchFamily="34" charset="0"/>
              </a:rPr>
              <a:t>probability distribution</a:t>
            </a:r>
            <a:r>
              <a:rPr lang="en-US" altLang="zh-CN" sz="2200" dirty="0">
                <a:latin typeface="Arial" panose="020B0604020202020204" pitchFamily="34" charset="0"/>
                <a:cs typeface="Arial" panose="020B0604020202020204" pitchFamily="34" charset="0"/>
              </a:rPr>
              <a:t> in practice.</a:t>
            </a:r>
          </a:p>
          <a:p>
            <a:pPr marL="800100" lvl="1" indent="-342900">
              <a:buFont typeface="Arial" panose="020B0604020202020204" pitchFamily="34" charset="0"/>
              <a:buChar char="•"/>
            </a:pPr>
            <a:r>
              <a:rPr lang="en-US" altLang="zh-CN" sz="2200" dirty="0">
                <a:latin typeface="Arial" panose="020B0604020202020204" pitchFamily="34" charset="0"/>
                <a:ea typeface="等线"/>
                <a:cs typeface="Arial" panose="020B0604020202020204" pitchFamily="34" charset="0"/>
              </a:rPr>
              <a:t>Due to the </a:t>
            </a:r>
            <a:r>
              <a:rPr lang="en-US" altLang="zh-CN" sz="2200" dirty="0">
                <a:solidFill>
                  <a:srgbClr val="FF0000"/>
                </a:solidFill>
                <a:latin typeface="Arial" panose="020B0604020202020204" pitchFamily="34" charset="0"/>
                <a:ea typeface="等线"/>
                <a:cs typeface="Arial" panose="020B0604020202020204" pitchFamily="34" charset="0"/>
              </a:rPr>
              <a:t>finite experience sample</a:t>
            </a:r>
            <a:r>
              <a:rPr lang="en-US" altLang="zh-CN" sz="2200" dirty="0">
                <a:latin typeface="Arial" panose="020B0604020202020204" pitchFamily="34" charset="0"/>
                <a:ea typeface="等线"/>
                <a:cs typeface="Arial" panose="020B0604020202020204" pitchFamily="34" charset="0"/>
              </a:rPr>
              <a:t>, the distribution of the real experience is hard to get.</a:t>
            </a:r>
          </a:p>
          <a:p>
            <a:pPr marL="342900" indent="-342900">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DRO Optimization</a:t>
            </a:r>
          </a:p>
          <a:p>
            <a:pPr marL="800100" lvl="1" indent="-342900">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The </a:t>
            </a:r>
            <a:r>
              <a:rPr lang="en-US" altLang="zh-CN" sz="2200" dirty="0">
                <a:solidFill>
                  <a:srgbClr val="FF0000"/>
                </a:solidFill>
                <a:latin typeface="Arial" panose="020B0604020202020204" pitchFamily="34" charset="0"/>
                <a:cs typeface="Arial" panose="020B0604020202020204" pitchFamily="34" charset="0"/>
              </a:rPr>
              <a:t>Wasserstein </a:t>
            </a:r>
            <a:r>
              <a:rPr lang="en-US" altLang="zh-CN" sz="2200" dirty="0" err="1">
                <a:solidFill>
                  <a:srgbClr val="FF0000"/>
                </a:solidFill>
                <a:latin typeface="Arial" panose="020B0604020202020204" pitchFamily="34" charset="0"/>
                <a:cs typeface="Arial" panose="020B0604020202020204" pitchFamily="34" charset="0"/>
              </a:rPr>
              <a:t>distributionally</a:t>
            </a:r>
            <a:r>
              <a:rPr lang="en-US" altLang="zh-CN" sz="2200" dirty="0">
                <a:solidFill>
                  <a:srgbClr val="FF0000"/>
                </a:solidFill>
                <a:latin typeface="Arial" panose="020B0604020202020204" pitchFamily="34" charset="0"/>
                <a:cs typeface="Arial" panose="020B0604020202020204" pitchFamily="34" charset="0"/>
              </a:rPr>
              <a:t> robust problems</a:t>
            </a:r>
            <a:r>
              <a:rPr lang="en-US" altLang="zh-CN" sz="2200" dirty="0">
                <a:latin typeface="Arial" panose="020B0604020202020204" pitchFamily="34" charset="0"/>
                <a:cs typeface="Arial" panose="020B0604020202020204" pitchFamily="34" charset="0"/>
              </a:rPr>
              <a:t> can often be reformulated as (or tightly approximated by) finite convex programs within a certain </a:t>
            </a:r>
            <a:r>
              <a:rPr lang="en-US" altLang="zh-CN" sz="2200" dirty="0">
                <a:solidFill>
                  <a:srgbClr val="FF0000"/>
                </a:solidFill>
                <a:latin typeface="Arial" panose="020B0604020202020204" pitchFamily="34" charset="0"/>
                <a:cs typeface="Arial" panose="020B0604020202020204" pitchFamily="34" charset="0"/>
              </a:rPr>
              <a:t>Wasserstein distance </a:t>
            </a:r>
            <a:r>
              <a:rPr lang="en-US" altLang="zh-CN" sz="2200" dirty="0">
                <a:latin typeface="Arial" panose="020B0604020202020204" pitchFamily="34" charset="0"/>
                <a:cs typeface="Arial" panose="020B0604020202020204" pitchFamily="34" charset="0"/>
              </a:rPr>
              <a:t>from the empirical distribution constructed from training samples</a:t>
            </a:r>
            <a:r>
              <a:rPr lang="en-US" altLang="zh-CN" sz="2200" dirty="0">
                <a:latin typeface="SFSS1095"/>
              </a:rPr>
              <a:t>.</a:t>
            </a:r>
          </a:p>
          <a:p>
            <a:pPr marL="342900" indent="-342900">
              <a:buFont typeface="Arial" panose="020B0604020202020204" pitchFamily="34" charset="0"/>
              <a:buChar char="•"/>
            </a:pPr>
            <a:r>
              <a:rPr lang="en-US" altLang="zh-CN" sz="2200" dirty="0">
                <a:latin typeface="Arial" panose="020B0604020202020204" pitchFamily="34" charset="0"/>
                <a:cs typeface="Arial" panose="020B0604020202020204" pitchFamily="34" charset="0"/>
              </a:rPr>
              <a:t>CVAR</a:t>
            </a:r>
            <a:endParaRPr lang="en-US" altLang="zh-CN" sz="1000" dirty="0">
              <a:solidFill>
                <a:srgbClr val="FF000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altLang="zh-CN" sz="2200" dirty="0" err="1">
                <a:solidFill>
                  <a:srgbClr val="FF0000"/>
                </a:solidFill>
                <a:latin typeface="Arial" panose="020B0604020202020204" pitchFamily="34" charset="0"/>
                <a:cs typeface="Arial" panose="020B0604020202020204" pitchFamily="34" charset="0"/>
              </a:rPr>
              <a:t>Distributionally</a:t>
            </a:r>
            <a:r>
              <a:rPr lang="en-US" altLang="zh-CN" sz="2200" dirty="0">
                <a:solidFill>
                  <a:srgbClr val="FF0000"/>
                </a:solidFill>
                <a:latin typeface="Arial" panose="020B0604020202020204" pitchFamily="34" charset="0"/>
                <a:cs typeface="Arial" panose="020B0604020202020204" pitchFamily="34" charset="0"/>
              </a:rPr>
              <a:t> </a:t>
            </a:r>
            <a:r>
              <a:rPr lang="en-US" altLang="zh-CN" sz="2200" dirty="0">
                <a:solidFill>
                  <a:srgbClr val="FF0000"/>
                </a:solidFill>
                <a:latin typeface="Arial" panose="020B0604020202020204" pitchFamily="34" charset="0"/>
                <a:cs typeface="Arial" panose="020B0604020202020204" pitchFamily="34" charset="0"/>
                <a:sym typeface="Calibri" pitchFamily="34" charset="0"/>
              </a:rPr>
              <a:t>robust chance constraints </a:t>
            </a:r>
            <a:r>
              <a:rPr lang="en-US" altLang="zh-CN" sz="2200" dirty="0">
                <a:latin typeface="Arial" panose="020B0604020202020204" pitchFamily="34" charset="0"/>
                <a:cs typeface="Arial" panose="020B0604020202020204" pitchFamily="34" charset="0"/>
                <a:sym typeface="Calibri" pitchFamily="34" charset="0"/>
              </a:rPr>
              <a:t>can be conservatively approximated by </a:t>
            </a:r>
            <a:r>
              <a:rPr lang="en-US" altLang="zh-CN" sz="2200" dirty="0">
                <a:solidFill>
                  <a:srgbClr val="FF0000"/>
                </a:solidFill>
                <a:latin typeface="Arial" panose="020B0604020202020204" pitchFamily="34" charset="0"/>
                <a:cs typeface="Arial" panose="020B0604020202020204" pitchFamily="34" charset="0"/>
                <a:sym typeface="Calibri" pitchFamily="34" charset="0"/>
              </a:rPr>
              <a:t>worst-case </a:t>
            </a:r>
            <a:r>
              <a:rPr lang="en-US" altLang="zh-CN" sz="2200" dirty="0" err="1">
                <a:solidFill>
                  <a:srgbClr val="FF0000"/>
                </a:solidFill>
                <a:latin typeface="Arial" panose="020B0604020202020204" pitchFamily="34" charset="0"/>
                <a:cs typeface="Arial" panose="020B0604020202020204" pitchFamily="34" charset="0"/>
                <a:sym typeface="Calibri" pitchFamily="34" charset="0"/>
              </a:rPr>
              <a:t>CVaR</a:t>
            </a:r>
            <a:r>
              <a:rPr lang="en-US" altLang="zh-CN" sz="2200" dirty="0">
                <a:solidFill>
                  <a:srgbClr val="FF0000"/>
                </a:solidFill>
                <a:latin typeface="Arial" panose="020B0604020202020204" pitchFamily="34" charset="0"/>
                <a:cs typeface="Arial" panose="020B0604020202020204" pitchFamily="34" charset="0"/>
                <a:sym typeface="Calibri" pitchFamily="34" charset="0"/>
              </a:rPr>
              <a:t> constraints</a:t>
            </a:r>
            <a:r>
              <a:rPr lang="en-US" altLang="zh-CN" sz="2200" dirty="0">
                <a:latin typeface="Arial" panose="020B0604020202020204" pitchFamily="34" charset="0"/>
                <a:cs typeface="Arial" panose="020B0604020202020204" pitchFamily="34" charset="0"/>
                <a:sym typeface="Calibri" pitchFamily="34" charset="0"/>
              </a:rPr>
              <a:t>.</a:t>
            </a:r>
            <a:endParaRPr lang="en-US" altLang="zh-CN" sz="10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zh-TW" sz="2400" dirty="0">
                <a:latin typeface="Arial" panose="020B0604020202020204" pitchFamily="34" charset="0"/>
                <a:ea typeface="+mn-lt"/>
                <a:cs typeface="Arial" panose="020B0604020202020204" pitchFamily="34" charset="0"/>
              </a:rPr>
              <a:t>DRO RL</a:t>
            </a:r>
          </a:p>
          <a:p>
            <a:pPr marL="800100" lvl="1" indent="-342900">
              <a:buFont typeface="Arial" panose="020B0604020202020204" pitchFamily="34" charset="0"/>
              <a:buChar char="•"/>
            </a:pPr>
            <a:r>
              <a:rPr lang="en-US" altLang="zh-TW" sz="2400" dirty="0">
                <a:latin typeface="Arial" panose="020B0604020202020204" pitchFamily="34" charset="0"/>
                <a:ea typeface="+mn-lt"/>
                <a:cs typeface="Arial" panose="020B0604020202020204" pitchFamily="34" charset="0"/>
              </a:rPr>
              <a:t>The risk-averse exploration in approximate RL setting is required and we can use the </a:t>
            </a:r>
            <a:r>
              <a:rPr lang="en-US" altLang="zh-TW" sz="2400" dirty="0" err="1">
                <a:latin typeface="Arial" panose="020B0604020202020204" pitchFamily="34" charset="0"/>
                <a:ea typeface="+mn-lt"/>
                <a:cs typeface="Arial" panose="020B0604020202020204" pitchFamily="34" charset="0"/>
              </a:rPr>
              <a:t>distributionally</a:t>
            </a:r>
            <a:r>
              <a:rPr lang="en-US" altLang="zh-TW" sz="2400" dirty="0">
                <a:latin typeface="Arial" panose="020B0604020202020204" pitchFamily="34" charset="0"/>
                <a:ea typeface="+mn-lt"/>
                <a:cs typeface="Arial" panose="020B0604020202020204" pitchFamily="34" charset="0"/>
              </a:rPr>
              <a:t> robust modified policy iteration scheme that implements </a:t>
            </a:r>
            <a:r>
              <a:rPr lang="en-US" altLang="zh-TW" sz="2400" dirty="0">
                <a:solidFill>
                  <a:srgbClr val="FF0000"/>
                </a:solidFill>
                <a:latin typeface="Arial" panose="020B0604020202020204" pitchFamily="34" charset="0"/>
                <a:ea typeface="+mn-lt"/>
                <a:cs typeface="Arial" panose="020B0604020202020204" pitchFamily="34" charset="0"/>
              </a:rPr>
              <a:t>safety in policy evaluation step </a:t>
            </a:r>
            <a:r>
              <a:rPr lang="en-US" altLang="zh-TW" sz="2400" dirty="0" err="1">
                <a:solidFill>
                  <a:srgbClr val="FF0000"/>
                </a:solidFill>
                <a:latin typeface="Arial" panose="020B0604020202020204" pitchFamily="34" charset="0"/>
                <a:ea typeface="+mn-lt"/>
                <a:cs typeface="Arial" panose="020B0604020202020204" pitchFamily="34" charset="0"/>
              </a:rPr>
              <a:t>w.r.t</a:t>
            </a:r>
            <a:r>
              <a:rPr lang="en-US" altLang="zh-TW" sz="2400" dirty="0">
                <a:solidFill>
                  <a:srgbClr val="FF0000"/>
                </a:solidFill>
                <a:latin typeface="Arial" panose="020B0604020202020204" pitchFamily="34" charset="0"/>
                <a:ea typeface="+mn-lt"/>
                <a:cs typeface="Arial" panose="020B0604020202020204" pitchFamily="34" charset="0"/>
              </a:rPr>
              <a:t>. estimation errors</a:t>
            </a:r>
            <a:r>
              <a:rPr lang="en-US" altLang="zh-TW" sz="2400" dirty="0">
                <a:latin typeface="Arial" panose="020B0604020202020204" pitchFamily="34" charset="0"/>
                <a:ea typeface="+mn-lt"/>
                <a:cs typeface="Arial" panose="020B0604020202020204" pitchFamily="34" charset="0"/>
              </a:rPr>
              <a:t> to avoid.</a:t>
            </a:r>
            <a:endParaRPr lang="en-US" altLang="zh-TW" sz="1000" dirty="0">
              <a:solidFill>
                <a:srgbClr val="000000"/>
              </a:solidFill>
              <a:latin typeface="Arial" panose="020B0604020202020204" pitchFamily="34" charset="0"/>
              <a:ea typeface="等线" panose="02010600030101010101" pitchFamily="2" charset="-122"/>
              <a:cs typeface="Arial" panose="020B0604020202020204" pitchFamily="34" charset="0"/>
            </a:endParaRPr>
          </a:p>
          <a:p>
            <a:pPr marL="800100" lvl="1" indent="-342900">
              <a:buFont typeface="Arial" panose="020B0604020202020204" pitchFamily="34" charset="0"/>
              <a:buChar char="•"/>
            </a:pPr>
            <a:r>
              <a:rPr lang="en-US" altLang="zh-CN" sz="2400" dirty="0">
                <a:latin typeface="Arial" panose="020B0604020202020204" pitchFamily="34" charset="0"/>
                <a:ea typeface="+mn-lt"/>
                <a:cs typeface="Arial" panose="020B0604020202020204" pitchFamily="34" charset="0"/>
              </a:rPr>
              <a:t>Implement DRO</a:t>
            </a:r>
            <a:r>
              <a:rPr lang="en-US" altLang="zh-CN" sz="2400" dirty="0">
                <a:latin typeface="Arial" panose="020B0604020202020204" pitchFamily="34" charset="0"/>
                <a:ea typeface="等线"/>
                <a:cs typeface="Arial" panose="020B0604020202020204" pitchFamily="34" charset="0"/>
              </a:rPr>
              <a:t> to the Reinforcement Learning is just add one safe </a:t>
            </a:r>
            <a:r>
              <a:rPr lang="en-US" altLang="zh-CN" sz="2400" dirty="0" err="1">
                <a:latin typeface="Arial" panose="020B0604020202020204" pitchFamily="34" charset="0"/>
                <a:ea typeface="等线"/>
                <a:cs typeface="Arial" panose="020B0604020202020204" pitchFamily="34" charset="0"/>
              </a:rPr>
              <a:t>regularizer</a:t>
            </a:r>
            <a:r>
              <a:rPr lang="en-US" altLang="zh-CN" sz="2400" dirty="0">
                <a:latin typeface="Arial" panose="020B0604020202020204" pitchFamily="34" charset="0"/>
                <a:ea typeface="等线"/>
                <a:cs typeface="Arial" panose="020B0604020202020204" pitchFamily="34" charset="0"/>
              </a:rPr>
              <a:t> to </a:t>
            </a:r>
            <a:r>
              <a:rPr lang="en-US" altLang="zh-CN" sz="2400" dirty="0">
                <a:solidFill>
                  <a:srgbClr val="FF0000"/>
                </a:solidFill>
                <a:latin typeface="Arial" panose="020B0604020202020204" pitchFamily="34" charset="0"/>
                <a:ea typeface="等线"/>
                <a:cs typeface="Arial" panose="020B0604020202020204" pitchFamily="34" charset="0"/>
              </a:rPr>
              <a:t>encourage agent visit the state with smaller variance</a:t>
            </a:r>
            <a:r>
              <a:rPr lang="en-US" altLang="zh-CN" sz="2400" dirty="0">
                <a:latin typeface="Arial" panose="020B0604020202020204" pitchFamily="34" charset="0"/>
                <a:ea typeface="等线"/>
                <a:cs typeface="Arial" panose="020B0604020202020204" pitchFamily="34" charset="0"/>
              </a:rPr>
              <a:t>.</a:t>
            </a:r>
            <a:endParaRPr lang="en-US" altLang="zh-CN" sz="2400" b="0" i="0" u="none" strike="noStrike" baseline="0" dirty="0">
              <a:solidFill>
                <a:srgbClr val="7030A0"/>
              </a:solidFill>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0441364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A6D6A23-E053-46B8-A273-9F88617B7200}"/>
              </a:ext>
            </a:extLst>
          </p:cNvPr>
          <p:cNvPicPr>
            <a:picLocks noChangeAspect="1"/>
          </p:cNvPicPr>
          <p:nvPr/>
        </p:nvPicPr>
        <p:blipFill>
          <a:blip r:embed="rId3"/>
          <a:stretch>
            <a:fillRect/>
          </a:stretch>
        </p:blipFill>
        <p:spPr>
          <a:xfrm>
            <a:off x="496112" y="998706"/>
            <a:ext cx="524537" cy="330180"/>
          </a:xfrm>
          <a:prstGeom prst="rect">
            <a:avLst/>
          </a:prstGeom>
        </p:spPr>
      </p:pic>
      <p:sp>
        <p:nvSpPr>
          <p:cNvPr id="5" name="文本框 4">
            <a:extLst>
              <a:ext uri="{FF2B5EF4-FFF2-40B4-BE49-F238E27FC236}">
                <a16:creationId xmlns:a16="http://schemas.microsoft.com/office/drawing/2014/main" id="{06B81C81-D3F8-42DC-B4BC-1F2469B5ACC3}"/>
              </a:ext>
            </a:extLst>
          </p:cNvPr>
          <p:cNvSpPr txBox="1"/>
          <p:nvPr/>
        </p:nvSpPr>
        <p:spPr>
          <a:xfrm>
            <a:off x="1147863" y="908266"/>
            <a:ext cx="10742579" cy="400110"/>
          </a:xfrm>
          <a:prstGeom prst="rect">
            <a:avLst/>
          </a:prstGeom>
          <a:noFill/>
        </p:spPr>
        <p:txBody>
          <a:bodyPr wrap="square" rtlCol="0">
            <a:spAutoFit/>
          </a:bodyPr>
          <a:lstStyle/>
          <a:p>
            <a:r>
              <a:rPr lang="en-US" altLang="zh-CN" sz="2000" dirty="0" err="1">
                <a:latin typeface="Arial" panose="020B0604020202020204" pitchFamily="34" charset="0"/>
                <a:cs typeface="Arial" panose="020B0604020202020204" pitchFamily="34" charset="0"/>
              </a:rPr>
              <a:t>Rahimian</a:t>
            </a:r>
            <a:r>
              <a:rPr lang="en-US" altLang="zh-CN" sz="2000" dirty="0">
                <a:latin typeface="Arial" panose="020B0604020202020204" pitchFamily="34" charset="0"/>
                <a:cs typeface="Arial" panose="020B0604020202020204" pitchFamily="34" charset="0"/>
              </a:rPr>
              <a:t> H, and Mehrotra S. </a:t>
            </a:r>
            <a:endParaRPr lang="zh-CN" altLang="en-US" sz="2000"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19F54C88-E374-416D-8493-D04C182869F9}"/>
              </a:ext>
            </a:extLst>
          </p:cNvPr>
          <p:cNvSpPr txBox="1"/>
          <p:nvPr/>
        </p:nvSpPr>
        <p:spPr>
          <a:xfrm>
            <a:off x="1154350" y="1289303"/>
            <a:ext cx="10736092" cy="406137"/>
          </a:xfrm>
          <a:prstGeom prst="rect">
            <a:avLst/>
          </a:prstGeom>
          <a:noFill/>
        </p:spPr>
        <p:txBody>
          <a:bodyPr wrap="square" rtlCol="0">
            <a:spAutoFit/>
          </a:bodyPr>
          <a:lstStyle/>
          <a:p>
            <a:pPr>
              <a:lnSpc>
                <a:spcPct val="125000"/>
              </a:lnSpc>
            </a:pPr>
            <a:r>
              <a:rPr lang="en-US" altLang="zh-CN" b="1" dirty="0" err="1">
                <a:solidFill>
                  <a:srgbClr val="7030A0"/>
                </a:solidFill>
                <a:latin typeface="Times New Roman" panose="02020603050405020304" pitchFamily="18" charset="0"/>
                <a:cs typeface="Times New Roman" panose="02020603050405020304" pitchFamily="18" charset="0"/>
              </a:rPr>
              <a:t>Distributionally</a:t>
            </a:r>
            <a:r>
              <a:rPr lang="en-US" altLang="zh-CN" b="1" dirty="0">
                <a:solidFill>
                  <a:srgbClr val="7030A0"/>
                </a:solidFill>
                <a:latin typeface="Times New Roman" panose="02020603050405020304" pitchFamily="18" charset="0"/>
                <a:cs typeface="Times New Roman" panose="02020603050405020304" pitchFamily="18" charset="0"/>
              </a:rPr>
              <a:t> robust optimization: A review. </a:t>
            </a:r>
            <a:r>
              <a:rPr lang="en-US" altLang="zh-CN" dirty="0">
                <a:latin typeface="Times New Roman" panose="02020603050405020304" pitchFamily="18" charset="0"/>
                <a:cs typeface="Times New Roman" panose="02020603050405020304" pitchFamily="18" charset="0"/>
              </a:rPr>
              <a:t>2019</a:t>
            </a:r>
          </a:p>
        </p:txBody>
      </p:sp>
      <p:pic>
        <p:nvPicPr>
          <p:cNvPr id="18" name="图片 17">
            <a:extLst>
              <a:ext uri="{FF2B5EF4-FFF2-40B4-BE49-F238E27FC236}">
                <a16:creationId xmlns:a16="http://schemas.microsoft.com/office/drawing/2014/main" id="{3FF26399-762E-4214-8ECB-4D61921623E6}"/>
              </a:ext>
            </a:extLst>
          </p:cNvPr>
          <p:cNvPicPr>
            <a:picLocks noChangeAspect="1"/>
          </p:cNvPicPr>
          <p:nvPr/>
        </p:nvPicPr>
        <p:blipFill>
          <a:blip r:embed="rId3"/>
          <a:stretch>
            <a:fillRect/>
          </a:stretch>
        </p:blipFill>
        <p:spPr>
          <a:xfrm>
            <a:off x="502598" y="1860583"/>
            <a:ext cx="524537" cy="330180"/>
          </a:xfrm>
          <a:prstGeom prst="rect">
            <a:avLst/>
          </a:prstGeom>
        </p:spPr>
      </p:pic>
      <p:sp>
        <p:nvSpPr>
          <p:cNvPr id="20" name="文本框 19">
            <a:extLst>
              <a:ext uri="{FF2B5EF4-FFF2-40B4-BE49-F238E27FC236}">
                <a16:creationId xmlns:a16="http://schemas.microsoft.com/office/drawing/2014/main" id="{9E5CFD2B-EF5D-4796-99A1-B5CB4B876F7F}"/>
              </a:ext>
            </a:extLst>
          </p:cNvPr>
          <p:cNvSpPr txBox="1"/>
          <p:nvPr/>
        </p:nvSpPr>
        <p:spPr>
          <a:xfrm>
            <a:off x="1154350" y="1760415"/>
            <a:ext cx="10762031" cy="400110"/>
          </a:xfrm>
          <a:prstGeom prst="rect">
            <a:avLst/>
          </a:prstGeom>
          <a:noFill/>
        </p:spPr>
        <p:txBody>
          <a:bodyPr wrap="square" rtlCol="0">
            <a:spAutoFit/>
          </a:bodyPr>
          <a:lstStyle/>
          <a:p>
            <a:r>
              <a:rPr lang="en-US" altLang="zh-CN" sz="2000" dirty="0" err="1">
                <a:latin typeface="Arial" panose="020B0604020202020204" pitchFamily="34" charset="0"/>
                <a:cs typeface="Arial" panose="020B0604020202020204" pitchFamily="34" charset="0"/>
              </a:rPr>
              <a:t>Zymler</a:t>
            </a:r>
            <a:r>
              <a:rPr lang="en-US" altLang="zh-CN" sz="2000" dirty="0">
                <a:latin typeface="Arial" panose="020B0604020202020204" pitchFamily="34" charset="0"/>
                <a:cs typeface="Arial" panose="020B0604020202020204" pitchFamily="34" charset="0"/>
              </a:rPr>
              <a:t> S, Kuhn D, and </a:t>
            </a:r>
            <a:r>
              <a:rPr lang="en-US" altLang="zh-CN" sz="2000" dirty="0" err="1">
                <a:latin typeface="Arial" panose="020B0604020202020204" pitchFamily="34" charset="0"/>
                <a:cs typeface="Arial" panose="020B0604020202020204" pitchFamily="34" charset="0"/>
              </a:rPr>
              <a:t>Rustem</a:t>
            </a:r>
            <a:r>
              <a:rPr lang="en-US" altLang="zh-CN" sz="2000" dirty="0">
                <a:latin typeface="Arial" panose="020B0604020202020204" pitchFamily="34" charset="0"/>
                <a:cs typeface="Arial" panose="020B0604020202020204" pitchFamily="34" charset="0"/>
              </a:rPr>
              <a:t> B. </a:t>
            </a:r>
            <a:endParaRPr lang="zh-CN" altLang="en-US" sz="2000" dirty="0">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3FE6E06D-4513-45B9-A7D5-4A1DC835CC4F}"/>
              </a:ext>
            </a:extLst>
          </p:cNvPr>
          <p:cNvSpPr txBox="1"/>
          <p:nvPr/>
        </p:nvSpPr>
        <p:spPr>
          <a:xfrm>
            <a:off x="1134897" y="2151973"/>
            <a:ext cx="10755546" cy="406137"/>
          </a:xfrm>
          <a:prstGeom prst="rect">
            <a:avLst/>
          </a:prstGeom>
          <a:noFill/>
        </p:spPr>
        <p:txBody>
          <a:bodyPr wrap="square" rtlCol="0">
            <a:spAutoFit/>
          </a:bodyPr>
          <a:lstStyle/>
          <a:p>
            <a:pPr>
              <a:lnSpc>
                <a:spcPct val="125000"/>
              </a:lnSpc>
            </a:pPr>
            <a:r>
              <a:rPr lang="en-US" altLang="zh-CN" b="1" dirty="0" err="1">
                <a:solidFill>
                  <a:srgbClr val="7030A0"/>
                </a:solidFill>
                <a:latin typeface="Times New Roman" panose="02020603050405020304" pitchFamily="18" charset="0"/>
                <a:cs typeface="Times New Roman" panose="02020603050405020304" pitchFamily="18" charset="0"/>
              </a:rPr>
              <a:t>Distributionally</a:t>
            </a:r>
            <a:r>
              <a:rPr lang="en-US" altLang="zh-CN" b="1" dirty="0">
                <a:solidFill>
                  <a:srgbClr val="7030A0"/>
                </a:solidFill>
                <a:latin typeface="Times New Roman" panose="02020603050405020304" pitchFamily="18" charset="0"/>
                <a:cs typeface="Times New Roman" panose="02020603050405020304" pitchFamily="18" charset="0"/>
              </a:rPr>
              <a:t> robust joint chance constraints with second-order moment information. </a:t>
            </a:r>
            <a:r>
              <a:rPr lang="en-US" altLang="zh-CN" dirty="0">
                <a:latin typeface="Times New Roman" panose="02020603050405020304" pitchFamily="18" charset="0"/>
                <a:cs typeface="Times New Roman" panose="02020603050405020304" pitchFamily="18" charset="0"/>
              </a:rPr>
              <a:t>2013</a:t>
            </a:r>
            <a:endParaRPr lang="zh-CN" altLang="en-US" dirty="0">
              <a:latin typeface="Times New Roman" panose="02020603050405020304" pitchFamily="18" charset="0"/>
              <a:cs typeface="Times New Roman" panose="02020603050405020304" pitchFamily="18" charset="0"/>
            </a:endParaRPr>
          </a:p>
        </p:txBody>
      </p:sp>
      <p:pic>
        <p:nvPicPr>
          <p:cNvPr id="24" name="图片 23">
            <a:extLst>
              <a:ext uri="{FF2B5EF4-FFF2-40B4-BE49-F238E27FC236}">
                <a16:creationId xmlns:a16="http://schemas.microsoft.com/office/drawing/2014/main" id="{DC1D6F1A-DAEB-4238-B213-DDE6AB2783F4}"/>
              </a:ext>
            </a:extLst>
          </p:cNvPr>
          <p:cNvPicPr>
            <a:picLocks noChangeAspect="1"/>
          </p:cNvPicPr>
          <p:nvPr/>
        </p:nvPicPr>
        <p:blipFill>
          <a:blip r:embed="rId3"/>
          <a:stretch>
            <a:fillRect/>
          </a:stretch>
        </p:blipFill>
        <p:spPr>
          <a:xfrm>
            <a:off x="499355" y="2650359"/>
            <a:ext cx="524537" cy="330180"/>
          </a:xfrm>
          <a:prstGeom prst="rect">
            <a:avLst/>
          </a:prstGeom>
        </p:spPr>
      </p:pic>
      <p:sp>
        <p:nvSpPr>
          <p:cNvPr id="26" name="文本框 25">
            <a:extLst>
              <a:ext uri="{FF2B5EF4-FFF2-40B4-BE49-F238E27FC236}">
                <a16:creationId xmlns:a16="http://schemas.microsoft.com/office/drawing/2014/main" id="{D9A373C6-6734-49D9-B4CF-CF39C42F37CC}"/>
              </a:ext>
            </a:extLst>
          </p:cNvPr>
          <p:cNvSpPr txBox="1"/>
          <p:nvPr/>
        </p:nvSpPr>
        <p:spPr>
          <a:xfrm>
            <a:off x="1151107" y="2607368"/>
            <a:ext cx="5476673" cy="400110"/>
          </a:xfrm>
          <a:prstGeom prst="rect">
            <a:avLst/>
          </a:prstGeom>
          <a:noFill/>
        </p:spPr>
        <p:txBody>
          <a:bodyPr wrap="square" rtlCol="0">
            <a:spAutoFit/>
          </a:bodyPr>
          <a:lstStyle/>
          <a:p>
            <a:r>
              <a:rPr lang="fi-FI" altLang="zh-CN" sz="2000" dirty="0">
                <a:latin typeface="Arial" panose="020B0604020202020204" pitchFamily="34" charset="0"/>
                <a:cs typeface="Arial" panose="020B0604020202020204" pitchFamily="34" charset="0"/>
              </a:rPr>
              <a:t>Esfahani P M, and Kuhn D.</a:t>
            </a:r>
            <a:endParaRPr lang="zh-CN" altLang="en-US" sz="2000"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A55F9B72-DA8D-48FF-AD3C-FB425A4135AC}"/>
              </a:ext>
            </a:extLst>
          </p:cNvPr>
          <p:cNvSpPr txBox="1"/>
          <p:nvPr/>
        </p:nvSpPr>
        <p:spPr>
          <a:xfrm>
            <a:off x="1138138" y="2983501"/>
            <a:ext cx="10758790" cy="752385"/>
          </a:xfrm>
          <a:prstGeom prst="rect">
            <a:avLst/>
          </a:prstGeom>
          <a:noFill/>
        </p:spPr>
        <p:txBody>
          <a:bodyPr wrap="square" rtlCol="0">
            <a:spAutoFit/>
          </a:bodyPr>
          <a:lstStyle/>
          <a:p>
            <a:pPr>
              <a:lnSpc>
                <a:spcPct val="125000"/>
              </a:lnSpc>
            </a:pPr>
            <a:r>
              <a:rPr lang="en-US" altLang="zh-CN" b="1" dirty="0">
                <a:solidFill>
                  <a:srgbClr val="7030A0"/>
                </a:solidFill>
                <a:latin typeface="Times New Roman" panose="02020603050405020304" pitchFamily="18" charset="0"/>
                <a:cs typeface="Times New Roman" panose="02020603050405020304" pitchFamily="18" charset="0"/>
              </a:rPr>
              <a:t>Data-driven </a:t>
            </a:r>
            <a:r>
              <a:rPr lang="en-US" altLang="zh-CN" b="1" dirty="0" err="1">
                <a:solidFill>
                  <a:srgbClr val="7030A0"/>
                </a:solidFill>
                <a:latin typeface="Times New Roman" panose="02020603050405020304" pitchFamily="18" charset="0"/>
                <a:cs typeface="Times New Roman" panose="02020603050405020304" pitchFamily="18" charset="0"/>
              </a:rPr>
              <a:t>distributionally</a:t>
            </a:r>
            <a:r>
              <a:rPr lang="en-US" altLang="zh-CN" b="1" dirty="0">
                <a:solidFill>
                  <a:srgbClr val="7030A0"/>
                </a:solidFill>
                <a:latin typeface="Times New Roman" panose="02020603050405020304" pitchFamily="18" charset="0"/>
                <a:cs typeface="Times New Roman" panose="02020603050405020304" pitchFamily="18" charset="0"/>
              </a:rPr>
              <a:t> robust optimization using the Wasserstein metric: Performance guarantees and tractable reformulations</a:t>
            </a:r>
            <a:r>
              <a:rPr lang="en-US" altLang="zh-CN" dirty="0">
                <a:latin typeface="Times New Roman" panose="02020603050405020304" pitchFamily="18" charset="0"/>
                <a:cs typeface="Times New Roman" panose="02020603050405020304" pitchFamily="18" charset="0"/>
              </a:rPr>
              <a:t>. 2018</a:t>
            </a:r>
          </a:p>
        </p:txBody>
      </p:sp>
      <p:sp>
        <p:nvSpPr>
          <p:cNvPr id="36" name="文本框 35">
            <a:extLst>
              <a:ext uri="{FF2B5EF4-FFF2-40B4-BE49-F238E27FC236}">
                <a16:creationId xmlns:a16="http://schemas.microsoft.com/office/drawing/2014/main" id="{CC9E3A0B-7009-4856-B9FF-3F8B8E072F09}"/>
              </a:ext>
            </a:extLst>
          </p:cNvPr>
          <p:cNvSpPr txBox="1"/>
          <p:nvPr/>
        </p:nvSpPr>
        <p:spPr>
          <a:xfrm>
            <a:off x="211873" y="144966"/>
            <a:ext cx="5169752" cy="646331"/>
          </a:xfrm>
          <a:prstGeom prst="rect">
            <a:avLst/>
          </a:prstGeom>
          <a:noFill/>
        </p:spPr>
        <p:txBody>
          <a:bodyPr wrap="square" rtlCol="0">
            <a:spAutoFit/>
          </a:bodyPr>
          <a:lstStyle/>
          <a:p>
            <a:r>
              <a:rPr lang="en-US" altLang="zh-CN" sz="3600" b="1" dirty="0">
                <a:solidFill>
                  <a:schemeClr val="bg1"/>
                </a:solidFill>
                <a:latin typeface="Times New Roman" panose="02020603050405020304" pitchFamily="18" charset="0"/>
                <a:cs typeface="Times New Roman" panose="02020603050405020304" pitchFamily="18" charset="0"/>
              </a:rPr>
              <a:t>Main References</a:t>
            </a:r>
            <a:endParaRPr lang="zh-CN" altLang="en-US" sz="3600" b="1" dirty="0">
              <a:solidFill>
                <a:schemeClr val="bg1"/>
              </a:solidFill>
              <a:latin typeface="Times New Roman" panose="02020603050405020304" pitchFamily="18" charset="0"/>
              <a:cs typeface="Times New Roman" panose="02020603050405020304" pitchFamily="18" charset="0"/>
            </a:endParaRPr>
          </a:p>
        </p:txBody>
      </p:sp>
      <p:sp>
        <p:nvSpPr>
          <p:cNvPr id="19" name="灯片编号占位符 1">
            <a:extLst>
              <a:ext uri="{FF2B5EF4-FFF2-40B4-BE49-F238E27FC236}">
                <a16:creationId xmlns:a16="http://schemas.microsoft.com/office/drawing/2014/main" id="{407E9D96-E1B0-4BEA-9EAF-7766D022CD5D}"/>
              </a:ext>
            </a:extLst>
          </p:cNvPr>
          <p:cNvSpPr>
            <a:spLocks noGrp="1"/>
          </p:cNvSpPr>
          <p:nvPr>
            <p:ph type="sldNum" sz="quarter" idx="12"/>
          </p:nvPr>
        </p:nvSpPr>
        <p:spPr>
          <a:xfrm>
            <a:off x="9327039" y="6384631"/>
            <a:ext cx="2743200" cy="365125"/>
          </a:xfrm>
        </p:spPr>
        <p:txBody>
          <a:bodyPr/>
          <a:lstStyle/>
          <a:p>
            <a:fld id="{4760F0FC-AD0F-4770-B8B3-8B319AEAE5E5}" type="slidenum">
              <a:rPr lang="zh-CN" altLang="en-US" smtClean="0"/>
              <a:pPr/>
              <a:t>95</a:t>
            </a:fld>
            <a:endParaRPr lang="zh-CN" altLang="en-US" dirty="0"/>
          </a:p>
        </p:txBody>
      </p:sp>
      <p:pic>
        <p:nvPicPr>
          <p:cNvPr id="13" name="图片 2">
            <a:extLst>
              <a:ext uri="{FF2B5EF4-FFF2-40B4-BE49-F238E27FC236}">
                <a16:creationId xmlns:a16="http://schemas.microsoft.com/office/drawing/2014/main" id="{958DE1A8-5850-48F8-91B6-F2EA6D180D04}"/>
              </a:ext>
            </a:extLst>
          </p:cNvPr>
          <p:cNvPicPr>
            <a:picLocks noChangeAspect="1"/>
          </p:cNvPicPr>
          <p:nvPr/>
        </p:nvPicPr>
        <p:blipFill>
          <a:blip r:embed="rId3"/>
          <a:stretch>
            <a:fillRect/>
          </a:stretch>
        </p:blipFill>
        <p:spPr>
          <a:xfrm>
            <a:off x="470173" y="3866911"/>
            <a:ext cx="524537" cy="330180"/>
          </a:xfrm>
          <a:prstGeom prst="rect">
            <a:avLst/>
          </a:prstGeom>
        </p:spPr>
      </p:pic>
      <p:sp>
        <p:nvSpPr>
          <p:cNvPr id="14" name="文本框 4">
            <a:extLst>
              <a:ext uri="{FF2B5EF4-FFF2-40B4-BE49-F238E27FC236}">
                <a16:creationId xmlns:a16="http://schemas.microsoft.com/office/drawing/2014/main" id="{08100012-DFBA-46B8-B23B-9946A4084C09}"/>
              </a:ext>
            </a:extLst>
          </p:cNvPr>
          <p:cNvSpPr txBox="1"/>
          <p:nvPr/>
        </p:nvSpPr>
        <p:spPr>
          <a:xfrm>
            <a:off x="1121924" y="3776471"/>
            <a:ext cx="10742579" cy="400110"/>
          </a:xfrm>
          <a:prstGeom prst="rect">
            <a:avLst/>
          </a:prstGeom>
          <a:noFill/>
        </p:spPr>
        <p:txBody>
          <a:bodyPr wrap="square" lIns="91440" tIns="45720" rIns="91440" bIns="45720" rtlCol="0" anchor="t">
            <a:spAutoFit/>
          </a:bodyPr>
          <a:lstStyle/>
          <a:p>
            <a:r>
              <a:rPr lang="en-US" sz="2000" dirty="0">
                <a:latin typeface="Arial" panose="020B0604020202020204" pitchFamily="34" charset="0"/>
                <a:ea typeface="+mn-lt"/>
                <a:cs typeface="Arial" panose="020B0604020202020204" pitchFamily="34" charset="0"/>
              </a:rPr>
              <a:t>T. </a:t>
            </a:r>
            <a:r>
              <a:rPr lang="en-US" sz="2000" dirty="0" err="1">
                <a:latin typeface="Arial" panose="020B0604020202020204" pitchFamily="34" charset="0"/>
                <a:ea typeface="+mn-lt"/>
                <a:cs typeface="Arial" panose="020B0604020202020204" pitchFamily="34" charset="0"/>
              </a:rPr>
              <a:t>Haarnoja</a:t>
            </a:r>
            <a:r>
              <a:rPr lang="en-US" sz="2000" dirty="0">
                <a:latin typeface="Arial" panose="020B0604020202020204" pitchFamily="34" charset="0"/>
                <a:ea typeface="+mn-lt"/>
                <a:cs typeface="Arial" panose="020B0604020202020204" pitchFamily="34" charset="0"/>
              </a:rPr>
              <a:t>, A. Zhou, P. </a:t>
            </a:r>
            <a:r>
              <a:rPr lang="en-US" sz="2000" dirty="0" err="1">
                <a:latin typeface="Arial" panose="020B0604020202020204" pitchFamily="34" charset="0"/>
                <a:ea typeface="+mn-lt"/>
                <a:cs typeface="Arial" panose="020B0604020202020204" pitchFamily="34" charset="0"/>
              </a:rPr>
              <a:t>Abbeel</a:t>
            </a:r>
            <a:r>
              <a:rPr lang="en-US" sz="2000" dirty="0">
                <a:latin typeface="Arial" panose="020B0604020202020204" pitchFamily="34" charset="0"/>
                <a:ea typeface="+mn-lt"/>
                <a:cs typeface="Arial" panose="020B0604020202020204" pitchFamily="34" charset="0"/>
              </a:rPr>
              <a:t>, and S. Levine.</a:t>
            </a:r>
            <a:endParaRPr lang="en-US" altLang="zh-CN" sz="2000" dirty="0">
              <a:latin typeface="Arial" panose="020B0604020202020204" pitchFamily="34" charset="0"/>
              <a:cs typeface="Arial" panose="020B0604020202020204" pitchFamily="34" charset="0"/>
            </a:endParaRPr>
          </a:p>
        </p:txBody>
      </p:sp>
      <p:sp>
        <p:nvSpPr>
          <p:cNvPr id="15" name="文本框 16">
            <a:extLst>
              <a:ext uri="{FF2B5EF4-FFF2-40B4-BE49-F238E27FC236}">
                <a16:creationId xmlns:a16="http://schemas.microsoft.com/office/drawing/2014/main" id="{A1DF3A6C-6024-4DE6-8CCA-52F527EF02A6}"/>
              </a:ext>
            </a:extLst>
          </p:cNvPr>
          <p:cNvSpPr txBox="1"/>
          <p:nvPr/>
        </p:nvSpPr>
        <p:spPr>
          <a:xfrm>
            <a:off x="1128411" y="4227846"/>
            <a:ext cx="10736092" cy="412036"/>
          </a:xfrm>
          <a:prstGeom prst="rect">
            <a:avLst/>
          </a:prstGeom>
          <a:noFill/>
        </p:spPr>
        <p:txBody>
          <a:bodyPr wrap="square" lIns="91440" tIns="45720" rIns="91440" bIns="45720" rtlCol="0" anchor="t">
            <a:spAutoFit/>
          </a:bodyPr>
          <a:lstStyle/>
          <a:p>
            <a:pPr>
              <a:lnSpc>
                <a:spcPct val="125000"/>
              </a:lnSpc>
            </a:pPr>
            <a:r>
              <a:rPr lang="en-US" altLang="zh-CN" b="1" dirty="0">
                <a:solidFill>
                  <a:srgbClr val="7030A0"/>
                </a:solidFill>
                <a:latin typeface="Times New Roman"/>
                <a:ea typeface="等线"/>
                <a:cs typeface="Times New Roman"/>
              </a:rPr>
              <a:t>Soft actor-critic: Off-policy maximum entropy deep reinforcement learning with a stochastic actor</a:t>
            </a:r>
            <a:r>
              <a:rPr lang="en-US" altLang="zh-CN" b="1" dirty="0">
                <a:solidFill>
                  <a:srgbClr val="7030A0"/>
                </a:solidFill>
                <a:latin typeface="Times New Roman"/>
                <a:ea typeface="+mn-lt"/>
                <a:cs typeface="Times New Roman"/>
              </a:rPr>
              <a:t>. </a:t>
            </a:r>
            <a:r>
              <a:rPr lang="en-US" dirty="0">
                <a:ea typeface="+mn-lt"/>
                <a:cs typeface="+mn-lt"/>
              </a:rPr>
              <a:t>2018</a:t>
            </a:r>
            <a:endParaRPr lang="en-US" dirty="0">
              <a:ea typeface="等线" panose="020F0502020204030204"/>
            </a:endParaRPr>
          </a:p>
        </p:txBody>
      </p:sp>
      <p:pic>
        <p:nvPicPr>
          <p:cNvPr id="16" name="图片 17">
            <a:extLst>
              <a:ext uri="{FF2B5EF4-FFF2-40B4-BE49-F238E27FC236}">
                <a16:creationId xmlns:a16="http://schemas.microsoft.com/office/drawing/2014/main" id="{0E060031-75A9-43D1-9C6D-4EB47D18B52C}"/>
              </a:ext>
            </a:extLst>
          </p:cNvPr>
          <p:cNvPicPr>
            <a:picLocks noChangeAspect="1"/>
          </p:cNvPicPr>
          <p:nvPr/>
        </p:nvPicPr>
        <p:blipFill>
          <a:blip r:embed="rId3"/>
          <a:stretch>
            <a:fillRect/>
          </a:stretch>
        </p:blipFill>
        <p:spPr>
          <a:xfrm>
            <a:off x="476659" y="4831670"/>
            <a:ext cx="524537" cy="330180"/>
          </a:xfrm>
          <a:prstGeom prst="rect">
            <a:avLst/>
          </a:prstGeom>
        </p:spPr>
      </p:pic>
      <p:sp>
        <p:nvSpPr>
          <p:cNvPr id="21" name="文本框 19">
            <a:extLst>
              <a:ext uri="{FF2B5EF4-FFF2-40B4-BE49-F238E27FC236}">
                <a16:creationId xmlns:a16="http://schemas.microsoft.com/office/drawing/2014/main" id="{B9FE06FE-E003-4F91-B1F8-F53121BDBEA3}"/>
              </a:ext>
            </a:extLst>
          </p:cNvPr>
          <p:cNvSpPr txBox="1"/>
          <p:nvPr/>
        </p:nvSpPr>
        <p:spPr>
          <a:xfrm>
            <a:off x="1128411" y="4731502"/>
            <a:ext cx="10762031" cy="400110"/>
          </a:xfrm>
          <a:prstGeom prst="rect">
            <a:avLst/>
          </a:prstGeom>
          <a:noFill/>
        </p:spPr>
        <p:txBody>
          <a:bodyPr wrap="square" lIns="91440" tIns="45720" rIns="91440" bIns="45720" rtlCol="0" anchor="t">
            <a:spAutoFit/>
          </a:bodyPr>
          <a:lstStyle/>
          <a:p>
            <a:r>
              <a:rPr lang="en-US" sz="2000" dirty="0">
                <a:latin typeface="Arial" panose="020B0604020202020204" pitchFamily="34" charset="0"/>
                <a:ea typeface="+mn-lt"/>
                <a:cs typeface="Arial" panose="020B0604020202020204" pitchFamily="34" charset="0"/>
              </a:rPr>
              <a:t>B. Scherrer, M. </a:t>
            </a:r>
            <a:r>
              <a:rPr lang="en-US" sz="2000" dirty="0" err="1">
                <a:latin typeface="Arial" panose="020B0604020202020204" pitchFamily="34" charset="0"/>
                <a:ea typeface="+mn-lt"/>
                <a:cs typeface="Arial" panose="020B0604020202020204" pitchFamily="34" charset="0"/>
              </a:rPr>
              <a:t>Ghavamzadeh</a:t>
            </a:r>
            <a:r>
              <a:rPr lang="en-US" sz="2000" dirty="0">
                <a:latin typeface="Arial" panose="020B0604020202020204" pitchFamily="34" charset="0"/>
                <a:ea typeface="+mn-lt"/>
                <a:cs typeface="Arial" panose="020B0604020202020204" pitchFamily="34" charset="0"/>
              </a:rPr>
              <a:t>, V. </a:t>
            </a:r>
            <a:r>
              <a:rPr lang="en-US" sz="2000" dirty="0" err="1">
                <a:latin typeface="Arial" panose="020B0604020202020204" pitchFamily="34" charset="0"/>
                <a:ea typeface="+mn-lt"/>
                <a:cs typeface="Arial" panose="020B0604020202020204" pitchFamily="34" charset="0"/>
              </a:rPr>
              <a:t>Gabillon</a:t>
            </a:r>
            <a:r>
              <a:rPr lang="en-US" sz="2000" dirty="0">
                <a:latin typeface="Arial" panose="020B0604020202020204" pitchFamily="34" charset="0"/>
                <a:ea typeface="+mn-lt"/>
                <a:cs typeface="Arial" panose="020B0604020202020204" pitchFamily="34" charset="0"/>
              </a:rPr>
              <a:t>, B. Lesner, and M. Geist.</a:t>
            </a:r>
            <a:endParaRPr lang="en-US" altLang="zh-CN" sz="2000" dirty="0">
              <a:latin typeface="Arial" panose="020B0604020202020204" pitchFamily="34" charset="0"/>
              <a:cs typeface="Arial" panose="020B0604020202020204" pitchFamily="34" charset="0"/>
            </a:endParaRPr>
          </a:p>
        </p:txBody>
      </p:sp>
      <p:sp>
        <p:nvSpPr>
          <p:cNvPr id="23" name="文本框 21">
            <a:extLst>
              <a:ext uri="{FF2B5EF4-FFF2-40B4-BE49-F238E27FC236}">
                <a16:creationId xmlns:a16="http://schemas.microsoft.com/office/drawing/2014/main" id="{7C86B201-4A7D-463C-A443-469194D7A33C}"/>
              </a:ext>
            </a:extLst>
          </p:cNvPr>
          <p:cNvSpPr txBox="1"/>
          <p:nvPr/>
        </p:nvSpPr>
        <p:spPr>
          <a:xfrm>
            <a:off x="1108958" y="5040999"/>
            <a:ext cx="10755546" cy="759952"/>
          </a:xfrm>
          <a:prstGeom prst="rect">
            <a:avLst/>
          </a:prstGeom>
          <a:noFill/>
        </p:spPr>
        <p:txBody>
          <a:bodyPr wrap="square" lIns="91440" tIns="45720" rIns="91440" bIns="45720" rtlCol="0" anchor="t">
            <a:spAutoFit/>
          </a:bodyPr>
          <a:lstStyle/>
          <a:p>
            <a:pPr>
              <a:lnSpc>
                <a:spcPct val="125000"/>
              </a:lnSpc>
            </a:pPr>
            <a:r>
              <a:rPr lang="en-US" b="1" dirty="0">
                <a:solidFill>
                  <a:srgbClr val="7030A0"/>
                </a:solidFill>
                <a:latin typeface="Times New Roman"/>
                <a:ea typeface="等线"/>
                <a:cs typeface="Times New Roman"/>
              </a:rPr>
              <a:t>Approximate modified policy iteration and its application to the game of </a:t>
            </a:r>
            <a:r>
              <a:rPr lang="en-US" b="1" dirty="0" err="1">
                <a:solidFill>
                  <a:srgbClr val="7030A0"/>
                </a:solidFill>
                <a:latin typeface="Times New Roman"/>
                <a:ea typeface="等线"/>
                <a:cs typeface="Times New Roman"/>
              </a:rPr>
              <a:t>tetris</a:t>
            </a:r>
            <a:r>
              <a:rPr lang="en-US" b="1" dirty="0">
                <a:solidFill>
                  <a:srgbClr val="7030A0"/>
                </a:solidFill>
                <a:latin typeface="Times New Roman"/>
                <a:ea typeface="等线"/>
                <a:cs typeface="Times New Roman"/>
              </a:rPr>
              <a:t>.</a:t>
            </a:r>
            <a:r>
              <a:rPr lang="en-US" dirty="0">
                <a:ea typeface="+mn-lt"/>
                <a:cs typeface="+mn-lt"/>
              </a:rPr>
              <a:t> Journal of Machine Learning Research, 16:1629–1676, 2015</a:t>
            </a:r>
            <a:endParaRPr lang="en-US" altLang="zh-CN" dirty="0"/>
          </a:p>
        </p:txBody>
      </p:sp>
      <p:pic>
        <p:nvPicPr>
          <p:cNvPr id="25" name="图片 23">
            <a:extLst>
              <a:ext uri="{FF2B5EF4-FFF2-40B4-BE49-F238E27FC236}">
                <a16:creationId xmlns:a16="http://schemas.microsoft.com/office/drawing/2014/main" id="{364AABA7-0B8F-4841-959E-1D1945AB0285}"/>
              </a:ext>
            </a:extLst>
          </p:cNvPr>
          <p:cNvPicPr>
            <a:picLocks noChangeAspect="1"/>
          </p:cNvPicPr>
          <p:nvPr/>
        </p:nvPicPr>
        <p:blipFill>
          <a:blip r:embed="rId3"/>
          <a:stretch>
            <a:fillRect/>
          </a:stretch>
        </p:blipFill>
        <p:spPr>
          <a:xfrm>
            <a:off x="473416" y="5938197"/>
            <a:ext cx="524537" cy="330180"/>
          </a:xfrm>
          <a:prstGeom prst="rect">
            <a:avLst/>
          </a:prstGeom>
        </p:spPr>
      </p:pic>
      <p:sp>
        <p:nvSpPr>
          <p:cNvPr id="27" name="文本框 25">
            <a:extLst>
              <a:ext uri="{FF2B5EF4-FFF2-40B4-BE49-F238E27FC236}">
                <a16:creationId xmlns:a16="http://schemas.microsoft.com/office/drawing/2014/main" id="{16F47E7D-BA56-4FD2-A6DC-DC5037554686}"/>
              </a:ext>
            </a:extLst>
          </p:cNvPr>
          <p:cNvSpPr txBox="1"/>
          <p:nvPr/>
        </p:nvSpPr>
        <p:spPr>
          <a:xfrm>
            <a:off x="1125168" y="5867213"/>
            <a:ext cx="5476673" cy="400110"/>
          </a:xfrm>
          <a:prstGeom prst="rect">
            <a:avLst/>
          </a:prstGeom>
          <a:noFill/>
        </p:spPr>
        <p:txBody>
          <a:bodyPr wrap="square" lIns="91440" tIns="45720" rIns="91440" bIns="45720" rtlCol="0" anchor="t">
            <a:spAutoFit/>
          </a:bodyPr>
          <a:lstStyle/>
          <a:p>
            <a:r>
              <a:rPr lang="fi-FI" sz="2000" dirty="0">
                <a:latin typeface="Arial" panose="020B0604020202020204" pitchFamily="34" charset="0"/>
                <a:ea typeface="+mn-lt"/>
                <a:cs typeface="Arial" panose="020B0604020202020204" pitchFamily="34" charset="0"/>
              </a:rPr>
              <a:t>E. Smirnova, E. Dohmatob, J. Mary.</a:t>
            </a:r>
            <a:endParaRPr lang="en-US" sz="2000" dirty="0">
              <a:latin typeface="Arial" panose="020B0604020202020204" pitchFamily="34" charset="0"/>
              <a:ea typeface="+mn-lt"/>
              <a:cs typeface="Arial" panose="020B0604020202020204" pitchFamily="34" charset="0"/>
            </a:endParaRPr>
          </a:p>
        </p:txBody>
      </p:sp>
      <p:sp>
        <p:nvSpPr>
          <p:cNvPr id="29" name="文本框 27">
            <a:extLst>
              <a:ext uri="{FF2B5EF4-FFF2-40B4-BE49-F238E27FC236}">
                <a16:creationId xmlns:a16="http://schemas.microsoft.com/office/drawing/2014/main" id="{0E00EB75-D95A-407E-B2F8-120CB88792A1}"/>
              </a:ext>
            </a:extLst>
          </p:cNvPr>
          <p:cNvSpPr txBox="1"/>
          <p:nvPr/>
        </p:nvSpPr>
        <p:spPr>
          <a:xfrm>
            <a:off x="1112199" y="6243346"/>
            <a:ext cx="10758790" cy="412036"/>
          </a:xfrm>
          <a:prstGeom prst="rect">
            <a:avLst/>
          </a:prstGeom>
          <a:noFill/>
        </p:spPr>
        <p:txBody>
          <a:bodyPr wrap="square" lIns="91440" tIns="45720" rIns="91440" bIns="45720" rtlCol="0" anchor="t">
            <a:spAutoFit/>
          </a:bodyPr>
          <a:lstStyle/>
          <a:p>
            <a:pPr>
              <a:lnSpc>
                <a:spcPct val="125000"/>
              </a:lnSpc>
            </a:pPr>
            <a:r>
              <a:rPr lang="en-US" b="1" dirty="0" err="1">
                <a:solidFill>
                  <a:srgbClr val="7030A0"/>
                </a:solidFill>
                <a:latin typeface="Times New Roman"/>
                <a:ea typeface="等线"/>
                <a:cs typeface="Times New Roman"/>
              </a:rPr>
              <a:t>Distributionally</a:t>
            </a:r>
            <a:r>
              <a:rPr lang="en-US" b="1" dirty="0">
                <a:solidFill>
                  <a:srgbClr val="7030A0"/>
                </a:solidFill>
                <a:latin typeface="Times New Roman"/>
                <a:ea typeface="等线"/>
                <a:cs typeface="Times New Roman"/>
              </a:rPr>
              <a:t> robust reinforcement learning.</a:t>
            </a:r>
            <a:r>
              <a:rPr lang="en-US" dirty="0">
                <a:ea typeface="+mn-lt"/>
                <a:cs typeface="+mn-lt"/>
              </a:rPr>
              <a:t> 2019</a:t>
            </a:r>
            <a:endParaRPr lang="en-US" dirty="0"/>
          </a:p>
        </p:txBody>
      </p:sp>
    </p:spTree>
    <p:extLst>
      <p:ext uri="{BB962C8B-B14F-4D97-AF65-F5344CB8AC3E}">
        <p14:creationId xmlns:p14="http://schemas.microsoft.com/office/powerpoint/2010/main" val="39618312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31DD76-CCF5-4C78-A851-6B692BFCA045}"/>
              </a:ext>
            </a:extLst>
          </p:cNvPr>
          <p:cNvSpPr>
            <a:spLocks noChangeArrowheads="1"/>
          </p:cNvSpPr>
          <p:nvPr/>
        </p:nvSpPr>
        <p:spPr bwMode="auto">
          <a:xfrm>
            <a:off x="1524001" y="6010239"/>
            <a:ext cx="9180513" cy="811212"/>
          </a:xfrm>
          <a:prstGeom prst="rect">
            <a:avLst/>
          </a:prstGeom>
          <a:solidFill>
            <a:srgbClr val="7B122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endParaRPr>
          </a:p>
        </p:txBody>
      </p:sp>
      <p:sp>
        <p:nvSpPr>
          <p:cNvPr id="3" name="Rectangle 2">
            <a:extLst>
              <a:ext uri="{FF2B5EF4-FFF2-40B4-BE49-F238E27FC236}">
                <a16:creationId xmlns:a16="http://schemas.microsoft.com/office/drawing/2014/main" id="{5016FA48-B7E8-4EF7-BFC3-D8E74B681B2C}"/>
              </a:ext>
            </a:extLst>
          </p:cNvPr>
          <p:cNvSpPr>
            <a:spLocks noChangeArrowheads="1"/>
          </p:cNvSpPr>
          <p:nvPr/>
        </p:nvSpPr>
        <p:spPr bwMode="auto">
          <a:xfrm>
            <a:off x="1524001" y="6081676"/>
            <a:ext cx="9180513" cy="698500"/>
          </a:xfrm>
          <a:prstGeom prst="rect">
            <a:avLst/>
          </a:prstGeom>
          <a:solidFill>
            <a:srgbClr val="C3092B"/>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dirty="0">
              <a:solidFill>
                <a:schemeClr val="lt1"/>
              </a:solidFill>
            </a:endParaRPr>
          </a:p>
        </p:txBody>
      </p:sp>
      <p:pic>
        <p:nvPicPr>
          <p:cNvPr id="3077" name="Picture 5">
            <a:extLst>
              <a:ext uri="{FF2B5EF4-FFF2-40B4-BE49-F238E27FC236}">
                <a16:creationId xmlns:a16="http://schemas.microsoft.com/office/drawing/2014/main" id="{837D7022-9B32-49ED-AA58-706D7F75AB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3950" y="6348413"/>
            <a:ext cx="4864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07C8AA34-295C-48AD-8FB2-64DC3572A5BE}"/>
              </a:ext>
            </a:extLst>
          </p:cNvPr>
          <p:cNvSpPr/>
          <p:nvPr/>
        </p:nvSpPr>
        <p:spPr>
          <a:xfrm>
            <a:off x="1554242" y="1635252"/>
            <a:ext cx="9180513" cy="2585323"/>
          </a:xfrm>
          <a:prstGeom prst="rect">
            <a:avLst/>
          </a:prstGeom>
          <a:noFill/>
        </p:spPr>
        <p:txBody>
          <a:bodyPr wrap="square" lIns="91440" tIns="45720" rIns="91440" bIns="45720">
            <a:spAutoFit/>
          </a:bodyPr>
          <a:lstStyle/>
          <a:p>
            <a:pPr algn="ctr"/>
            <a:r>
              <a:rPr lang="en-US" altLang="zh-CN" sz="5400" b="1" cap="none" spc="0" dirty="0">
                <a:ln w="0"/>
                <a:solidFill>
                  <a:srgbClr val="7030A0"/>
                </a:solidFill>
                <a:effectLst>
                  <a:outerShdw blurRad="38100" dist="25400" dir="5400000" algn="ctr" rotWithShape="0">
                    <a:srgbClr val="6E747A">
                      <a:alpha val="43000"/>
                    </a:srgbClr>
                  </a:outerShdw>
                </a:effectLst>
              </a:rPr>
              <a:t>Thank You Very Much </a:t>
            </a:r>
          </a:p>
          <a:p>
            <a:pPr algn="ctr"/>
            <a:r>
              <a:rPr lang="en-US" altLang="zh-CN" sz="5400" b="1" cap="none" spc="0" dirty="0">
                <a:ln w="0"/>
                <a:solidFill>
                  <a:srgbClr val="7030A0"/>
                </a:solidFill>
                <a:effectLst>
                  <a:outerShdw blurRad="38100" dist="25400" dir="5400000" algn="ctr" rotWithShape="0">
                    <a:srgbClr val="6E747A">
                      <a:alpha val="43000"/>
                    </a:srgbClr>
                  </a:outerShdw>
                </a:effectLst>
              </a:rPr>
              <a:t>for </a:t>
            </a:r>
          </a:p>
          <a:p>
            <a:pPr algn="ctr"/>
            <a:r>
              <a:rPr lang="en-US" altLang="zh-CN" sz="5400" b="1" dirty="0">
                <a:ln w="0"/>
                <a:solidFill>
                  <a:srgbClr val="7030A0"/>
                </a:solidFill>
                <a:effectLst>
                  <a:outerShdw blurRad="38100" dist="25400" dir="5400000" algn="ctr" rotWithShape="0">
                    <a:srgbClr val="6E747A">
                      <a:alpha val="43000"/>
                    </a:srgbClr>
                  </a:outerShdw>
                </a:effectLst>
              </a:rPr>
              <a:t>Y</a:t>
            </a:r>
            <a:r>
              <a:rPr lang="en-US" altLang="zh-CN" sz="5400" b="1" cap="none" spc="0" dirty="0">
                <a:ln w="0"/>
                <a:solidFill>
                  <a:srgbClr val="7030A0"/>
                </a:solidFill>
                <a:effectLst>
                  <a:outerShdw blurRad="38100" dist="25400" dir="5400000" algn="ctr" rotWithShape="0">
                    <a:srgbClr val="6E747A">
                      <a:alpha val="43000"/>
                    </a:srgbClr>
                  </a:outerShdw>
                </a:effectLst>
              </a:rPr>
              <a:t>our Attention !</a:t>
            </a:r>
            <a:endParaRPr lang="zh-CN" altLang="en-US" sz="5400" b="1" cap="none" spc="0" dirty="0">
              <a:ln w="0"/>
              <a:solidFill>
                <a:srgbClr val="7030A0"/>
              </a:solidFill>
              <a:effectLst>
                <a:outerShdw blurRad="38100" dist="25400" dir="5400000" algn="ctr" rotWithShape="0">
                  <a:srgbClr val="6E747A">
                    <a:alpha val="43000"/>
                  </a:srgbClr>
                </a:outerShdw>
              </a:effectLst>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17421</TotalTime>
  <Words>14202</Words>
  <Application>Microsoft Office PowerPoint</Application>
  <PresentationFormat>寬螢幕</PresentationFormat>
  <Paragraphs>1377</Paragraphs>
  <Slides>96</Slides>
  <Notes>95</Notes>
  <HiddenSlides>0</HiddenSlides>
  <MMClips>0</MMClips>
  <ScaleCrop>false</ScaleCrop>
  <HeadingPairs>
    <vt:vector size="8" baseType="variant">
      <vt:variant>
        <vt:lpstr>使用字型</vt:lpstr>
      </vt:variant>
      <vt:variant>
        <vt:i4>25</vt:i4>
      </vt:variant>
      <vt:variant>
        <vt:lpstr>佈景主題</vt:lpstr>
      </vt:variant>
      <vt:variant>
        <vt:i4>1</vt:i4>
      </vt:variant>
      <vt:variant>
        <vt:lpstr>內嵌 OLE 伺服程式</vt:lpstr>
      </vt:variant>
      <vt:variant>
        <vt:i4>2</vt:i4>
      </vt:variant>
      <vt:variant>
        <vt:lpstr>投影片標題</vt:lpstr>
      </vt:variant>
      <vt:variant>
        <vt:i4>96</vt:i4>
      </vt:variant>
    </vt:vector>
  </HeadingPairs>
  <TitlesOfParts>
    <vt:vector size="124" baseType="lpstr">
      <vt:lpstr>AdvPSTim</vt:lpstr>
      <vt:lpstr>CMMI10</vt:lpstr>
      <vt:lpstr>CMMI7</vt:lpstr>
      <vt:lpstr>CMMIB10</vt:lpstr>
      <vt:lpstr>CMR10</vt:lpstr>
      <vt:lpstr>CMR7</vt:lpstr>
      <vt:lpstr>CMR9</vt:lpstr>
      <vt:lpstr>CMSY10</vt:lpstr>
      <vt:lpstr>DengXian</vt:lpstr>
      <vt:lpstr>DengXian Light</vt:lpstr>
      <vt:lpstr>dsrom10</vt:lpstr>
      <vt:lpstr>NimbusRomNo9L-Regu</vt:lpstr>
      <vt:lpstr>SFSS1095</vt:lpstr>
      <vt:lpstr>Times-Roman</vt:lpstr>
      <vt:lpstr>Arial</vt:lpstr>
      <vt:lpstr>Arial Black</vt:lpstr>
      <vt:lpstr>Bookman Old Style</vt:lpstr>
      <vt:lpstr>Calibri</vt:lpstr>
      <vt:lpstr>Cambria Math</vt:lpstr>
      <vt:lpstr>Gill Sans MT</vt:lpstr>
      <vt:lpstr>Gill Sans MT</vt:lpstr>
      <vt:lpstr>Helvetica</vt:lpstr>
      <vt:lpstr>Times</vt:lpstr>
      <vt:lpstr>Times New Roman</vt:lpstr>
      <vt:lpstr>Wingdings</vt:lpstr>
      <vt:lpstr>Office 主题​​</vt:lpstr>
      <vt:lpstr>Equation</vt:lpstr>
      <vt:lpstr>Formula</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童 景文</dc:creator>
  <cp:lastModifiedBy>Tsai, Kai-Chu</cp:lastModifiedBy>
  <cp:revision>1294</cp:revision>
  <dcterms:created xsi:type="dcterms:W3CDTF">2020-03-04T16:00:36Z</dcterms:created>
  <dcterms:modified xsi:type="dcterms:W3CDTF">2022-01-13T08:14:32Z</dcterms:modified>
</cp:coreProperties>
</file>