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6"/>
  </p:notesMasterIdLst>
  <p:sldIdLst>
    <p:sldId id="305" r:id="rId2"/>
    <p:sldId id="433" r:id="rId3"/>
    <p:sldId id="298" r:id="rId4"/>
    <p:sldId id="424" r:id="rId5"/>
    <p:sldId id="302" r:id="rId6"/>
    <p:sldId id="392" r:id="rId7"/>
    <p:sldId id="307" r:id="rId8"/>
    <p:sldId id="308" r:id="rId9"/>
    <p:sldId id="340" r:id="rId10"/>
    <p:sldId id="381" r:id="rId11"/>
    <p:sldId id="310" r:id="rId12"/>
    <p:sldId id="311" r:id="rId13"/>
    <p:sldId id="312" r:id="rId14"/>
    <p:sldId id="349" r:id="rId15"/>
    <p:sldId id="341" r:id="rId16"/>
    <p:sldId id="350" r:id="rId17"/>
    <p:sldId id="348" r:id="rId18"/>
    <p:sldId id="342" r:id="rId19"/>
    <p:sldId id="351" r:id="rId20"/>
    <p:sldId id="352" r:id="rId21"/>
    <p:sldId id="353" r:id="rId22"/>
    <p:sldId id="354" r:id="rId23"/>
    <p:sldId id="395" r:id="rId24"/>
    <p:sldId id="396" r:id="rId25"/>
    <p:sldId id="356" r:id="rId26"/>
    <p:sldId id="357" r:id="rId27"/>
    <p:sldId id="407" r:id="rId28"/>
    <p:sldId id="358" r:id="rId29"/>
    <p:sldId id="359" r:id="rId30"/>
    <p:sldId id="345" r:id="rId31"/>
    <p:sldId id="360" r:id="rId32"/>
    <p:sldId id="382" r:id="rId33"/>
    <p:sldId id="316" r:id="rId34"/>
    <p:sldId id="406" r:id="rId35"/>
    <p:sldId id="318" r:id="rId36"/>
    <p:sldId id="383" r:id="rId37"/>
    <p:sldId id="397" r:id="rId38"/>
    <p:sldId id="398" r:id="rId39"/>
    <p:sldId id="399" r:id="rId40"/>
    <p:sldId id="434" r:id="rId41"/>
    <p:sldId id="404" r:id="rId42"/>
    <p:sldId id="384" r:id="rId43"/>
    <p:sldId id="322" r:id="rId44"/>
    <p:sldId id="426" r:id="rId45"/>
    <p:sldId id="427" r:id="rId46"/>
    <p:sldId id="428" r:id="rId47"/>
    <p:sldId id="436" r:id="rId48"/>
    <p:sldId id="429" r:id="rId49"/>
    <p:sldId id="385" r:id="rId50"/>
    <p:sldId id="373" r:id="rId51"/>
    <p:sldId id="374" r:id="rId52"/>
    <p:sldId id="400" r:id="rId53"/>
    <p:sldId id="390" r:id="rId54"/>
    <p:sldId id="296" r:id="rId55"/>
    <p:sldId id="431" r:id="rId56"/>
    <p:sldId id="328" r:id="rId57"/>
    <p:sldId id="329" r:id="rId58"/>
    <p:sldId id="330" r:id="rId59"/>
    <p:sldId id="331" r:id="rId60"/>
    <p:sldId id="332" r:id="rId61"/>
    <p:sldId id="432" r:id="rId62"/>
    <p:sldId id="333" r:id="rId63"/>
    <p:sldId id="334" r:id="rId64"/>
    <p:sldId id="435" r:id="rId65"/>
    <p:sldId id="335" r:id="rId66"/>
    <p:sldId id="336" r:id="rId67"/>
    <p:sldId id="337" r:id="rId68"/>
    <p:sldId id="338" r:id="rId69"/>
    <p:sldId id="339" r:id="rId70"/>
    <p:sldId id="430" r:id="rId71"/>
    <p:sldId id="368" r:id="rId72"/>
    <p:sldId id="371" r:id="rId73"/>
    <p:sldId id="304" r:id="rId74"/>
    <p:sldId id="265" r:id="rId7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6DC"/>
    <a:srgbClr val="C5AFCF"/>
    <a:srgbClr val="FEE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autoAdjust="0"/>
    <p:restoredTop sz="94279" autoAdjust="0"/>
  </p:normalViewPr>
  <p:slideViewPr>
    <p:cSldViewPr snapToGrid="0">
      <p:cViewPr varScale="1">
        <p:scale>
          <a:sx n="69" d="100"/>
          <a:sy n="69" d="100"/>
        </p:scale>
        <p:origin x="232" y="240"/>
      </p:cViewPr>
      <p:guideLst/>
    </p:cSldViewPr>
  </p:slideViewPr>
  <p:notesTextViewPr>
    <p:cViewPr>
      <p:scale>
        <a:sx n="3" d="2"/>
        <a:sy n="3" d="2"/>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 Id="rId6" Type="http://schemas.openxmlformats.org/officeDocument/2006/relationships/image" Target="../media/image154.wmf"/><Relationship Id="rId5" Type="http://schemas.openxmlformats.org/officeDocument/2006/relationships/image" Target="../media/image153.wmf"/><Relationship Id="rId4" Type="http://schemas.openxmlformats.org/officeDocument/2006/relationships/image" Target="../media/image152.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73.wmf"/><Relationship Id="rId3" Type="http://schemas.openxmlformats.org/officeDocument/2006/relationships/image" Target="../media/image168.wmf"/><Relationship Id="rId7" Type="http://schemas.openxmlformats.org/officeDocument/2006/relationships/image" Target="../media/image172.wmf"/><Relationship Id="rId12" Type="http://schemas.openxmlformats.org/officeDocument/2006/relationships/image" Target="../media/image177.wmf"/><Relationship Id="rId2" Type="http://schemas.openxmlformats.org/officeDocument/2006/relationships/image" Target="../media/image167.wmf"/><Relationship Id="rId1" Type="http://schemas.openxmlformats.org/officeDocument/2006/relationships/image" Target="../media/image166.wmf"/><Relationship Id="rId6" Type="http://schemas.openxmlformats.org/officeDocument/2006/relationships/image" Target="../media/image171.wmf"/><Relationship Id="rId11" Type="http://schemas.openxmlformats.org/officeDocument/2006/relationships/image" Target="../media/image176.wmf"/><Relationship Id="rId5" Type="http://schemas.openxmlformats.org/officeDocument/2006/relationships/image" Target="../media/image170.wmf"/><Relationship Id="rId10" Type="http://schemas.openxmlformats.org/officeDocument/2006/relationships/image" Target="../media/image175.wmf"/><Relationship Id="rId4" Type="http://schemas.openxmlformats.org/officeDocument/2006/relationships/image" Target="../media/image169.wmf"/><Relationship Id="rId9" Type="http://schemas.openxmlformats.org/officeDocument/2006/relationships/image" Target="../media/image174.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94.wmf"/><Relationship Id="rId3" Type="http://schemas.openxmlformats.org/officeDocument/2006/relationships/image" Target="../media/image189.wmf"/><Relationship Id="rId7" Type="http://schemas.openxmlformats.org/officeDocument/2006/relationships/image" Target="../media/image193.wmf"/><Relationship Id="rId2" Type="http://schemas.openxmlformats.org/officeDocument/2006/relationships/image" Target="../media/image188.wmf"/><Relationship Id="rId1" Type="http://schemas.openxmlformats.org/officeDocument/2006/relationships/image" Target="../media/image187.wmf"/><Relationship Id="rId6" Type="http://schemas.openxmlformats.org/officeDocument/2006/relationships/image" Target="../media/image192.wmf"/><Relationship Id="rId5" Type="http://schemas.openxmlformats.org/officeDocument/2006/relationships/image" Target="../media/image191.wmf"/><Relationship Id="rId4" Type="http://schemas.openxmlformats.org/officeDocument/2006/relationships/image" Target="../media/image1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66CAB-430A-481B-BC1A-E8B70AE46803}" type="datetimeFigureOut">
              <a:rPr lang="zh-CN" altLang="en-US" smtClean="0"/>
              <a:t>2021/11/18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CDE4F-5AAA-4AFF-9541-2140997E4576}" type="slidenum">
              <a:rPr lang="zh-CN" altLang="en-US" smtClean="0"/>
              <a:t>‹#›</a:t>
            </a:fld>
            <a:endParaRPr lang="zh-CN" altLang="en-US"/>
          </a:p>
        </p:txBody>
      </p:sp>
    </p:spTree>
    <p:extLst>
      <p:ext uri="{BB962C8B-B14F-4D97-AF65-F5344CB8AC3E}">
        <p14:creationId xmlns:p14="http://schemas.microsoft.com/office/powerpoint/2010/main" val="8305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n.wikipedia.org/wiki/Stochastic_proces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Stochastic_proces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Stochastic_proces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a:t>
            </a:fld>
            <a:endParaRPr lang="zh-CN" altLang="en-US"/>
          </a:p>
        </p:txBody>
      </p:sp>
    </p:spTree>
    <p:extLst>
      <p:ext uri="{BB962C8B-B14F-4D97-AF65-F5344CB8AC3E}">
        <p14:creationId xmlns:p14="http://schemas.microsoft.com/office/powerpoint/2010/main" val="370450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10</a:t>
            </a:fld>
            <a:endParaRPr lang="zh-CN" altLang="en-US"/>
          </a:p>
        </p:txBody>
      </p:sp>
    </p:spTree>
    <p:extLst>
      <p:ext uri="{BB962C8B-B14F-4D97-AF65-F5344CB8AC3E}">
        <p14:creationId xmlns:p14="http://schemas.microsoft.com/office/powerpoint/2010/main" val="3066749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difference is the expectation operate on different place.</a:t>
            </a:r>
          </a:p>
          <a:p>
            <a:r>
              <a:rPr lang="en-US" altLang="zh-CN" dirty="0"/>
              <a:t>The expected regret is to find the difference between the maximum reward</a:t>
            </a:r>
          </a:p>
          <a:p>
            <a:r>
              <a:rPr lang="en-US" altLang="zh-CN" dirty="0"/>
              <a:t>While the pseudo regret is to find the difference between the man reward</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11</a:t>
            </a:fld>
            <a:endParaRPr lang="zh-CN" altLang="en-US"/>
          </a:p>
        </p:txBody>
      </p:sp>
    </p:spTree>
    <p:extLst>
      <p:ext uri="{BB962C8B-B14F-4D97-AF65-F5344CB8AC3E}">
        <p14:creationId xmlns:p14="http://schemas.microsoft.com/office/powerpoint/2010/main" val="3703906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many algorithms to solve this stochastic bandit problem. </a:t>
            </a:r>
          </a:p>
          <a:p>
            <a:r>
              <a:rPr lang="en-US" altLang="zh-CN" dirty="0"/>
              <a:t>Today I will introduce seven algorithms to you</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12</a:t>
            </a:fld>
            <a:endParaRPr lang="zh-CN" altLang="en-US"/>
          </a:p>
        </p:txBody>
      </p:sp>
    </p:spTree>
    <p:extLst>
      <p:ext uri="{BB962C8B-B14F-4D97-AF65-F5344CB8AC3E}">
        <p14:creationId xmlns:p14="http://schemas.microsoft.com/office/powerpoint/2010/main" val="2166364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idea of the ETC algorithm is that it explore all arms with uniform probability in a fixed time rounds. </a:t>
            </a:r>
          </a:p>
          <a:p>
            <a:r>
              <a:rPr lang="en-US" altLang="zh-CN" dirty="0"/>
              <a:t>Then select the arm with  highest average reward and play this arm in all remaining rounds.</a:t>
            </a:r>
          </a:p>
          <a:p>
            <a:r>
              <a:rPr lang="en-US" altLang="zh-CN" dirty="0"/>
              <a:t>The feature of ETC algorithm is that is has two phases.</a:t>
            </a:r>
          </a:p>
          <a:p>
            <a:r>
              <a:rPr lang="en-US" altLang="zh-CN" dirty="0"/>
              <a:t>The exploration phase used to estimate all arms’ mean reward</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13</a:t>
            </a:fld>
            <a:endParaRPr lang="zh-CN" altLang="en-US"/>
          </a:p>
        </p:txBody>
      </p:sp>
    </p:spTree>
    <p:extLst>
      <p:ext uri="{BB962C8B-B14F-4D97-AF65-F5344CB8AC3E}">
        <p14:creationId xmlns:p14="http://schemas.microsoft.com/office/powerpoint/2010/main" val="1725285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ETC algorithm can achieve this regret bound when to takes this value</a:t>
            </a:r>
          </a:p>
          <a:p>
            <a:r>
              <a:rPr lang="en-US" altLang="zh-CN" dirty="0"/>
              <a:t>So we need to know the T first. And not too small</a:t>
            </a:r>
          </a:p>
          <a:p>
            <a:r>
              <a:rPr lang="en-US" altLang="zh-CN" dirty="0"/>
              <a:t>So it is better to spread exploration more uniformly over each time round</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14</a:t>
            </a:fld>
            <a:endParaRPr lang="zh-CN" altLang="en-US"/>
          </a:p>
        </p:txBody>
      </p:sp>
    </p:spTree>
    <p:extLst>
      <p:ext uri="{BB962C8B-B14F-4D97-AF65-F5344CB8AC3E}">
        <p14:creationId xmlns:p14="http://schemas.microsoft.com/office/powerpoint/2010/main" val="4210889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bg1"/>
                </a:solidFill>
                <a:latin typeface="Times New Roman" panose="02020603050405020304" pitchFamily="18" charset="0"/>
                <a:cs typeface="Times New Roman" panose="02020603050405020304" pitchFamily="18" charset="0"/>
              </a:rPr>
              <a:t>Epsilon Greedy Algorithm can explore in each time rounds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bg1"/>
                </a:solidFill>
                <a:latin typeface="Times New Roman" panose="02020603050405020304" pitchFamily="18" charset="0"/>
                <a:cs typeface="Times New Roman" panose="02020603050405020304" pitchFamily="18" charset="0"/>
              </a:rPr>
              <a:t>The difference between greed algorithm and the epsilon greedy algorithm is that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bg1"/>
                </a:solidFill>
                <a:latin typeface="Times New Roman" panose="02020603050405020304" pitchFamily="18" charset="0"/>
                <a:cs typeface="Times New Roman" panose="02020603050405020304" pitchFamily="18" charset="0"/>
              </a:rPr>
              <a:t>epsilon greedy algorithm maintains a small probability to exploration;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bg1"/>
                </a:solidFill>
                <a:latin typeface="Times New Roman" panose="02020603050405020304" pitchFamily="18" charset="0"/>
                <a:cs typeface="Times New Roman" panose="02020603050405020304" pitchFamily="18" charset="0"/>
              </a:rPr>
              <a:t>While greed algorithm just exploit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solidFill>
                  <a:schemeClr val="bg1"/>
                </a:solidFill>
                <a:latin typeface="Times New Roman" panose="02020603050405020304" pitchFamily="18" charset="0"/>
                <a:cs typeface="Times New Roman" panose="02020603050405020304" pitchFamily="18" charset="0"/>
              </a:rPr>
              <a:t>So it will suffer from big regret</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15</a:t>
            </a:fld>
            <a:endParaRPr lang="zh-CN" altLang="en-US"/>
          </a:p>
        </p:txBody>
      </p:sp>
    </p:spTree>
    <p:extLst>
      <p:ext uri="{BB962C8B-B14F-4D97-AF65-F5344CB8AC3E}">
        <p14:creationId xmlns:p14="http://schemas.microsoft.com/office/powerpoint/2010/main" val="4119818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Since exploration is now spread uniformly over time, one can hope to derive meaningful regret bounds even for small </a:t>
            </a:r>
            <a:r>
              <a:rPr lang="en-US" altLang="zh-CN" sz="1800" b="0" i="0" u="none" strike="noStrike" baseline="0" dirty="0">
                <a:latin typeface="CMMI10"/>
              </a:rPr>
              <a:t>t</a:t>
            </a:r>
            <a:r>
              <a:rPr lang="en-US" altLang="zh-CN" sz="1800" b="0" i="0" u="none" strike="noStrike" baseline="0" dirty="0">
                <a:latin typeface="NimbusRomNo9L-Regu"/>
              </a:rPr>
              <a:t>.</a:t>
            </a:r>
          </a:p>
          <a:p>
            <a:pPr algn="l"/>
            <a:r>
              <a:rPr lang="en-US" altLang="zh-CN" sz="1800" b="0" i="0" u="none" strike="noStrike" baseline="0" dirty="0">
                <a:latin typeface="NimbusRomNo9L-Regu"/>
              </a:rPr>
              <a:t>Because we have much information about arms, not too much time to explore</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16</a:t>
            </a:fld>
            <a:endParaRPr lang="zh-CN" altLang="en-US"/>
          </a:p>
        </p:txBody>
      </p:sp>
    </p:spTree>
    <p:extLst>
      <p:ext uri="{BB962C8B-B14F-4D97-AF65-F5344CB8AC3E}">
        <p14:creationId xmlns:p14="http://schemas.microsoft.com/office/powerpoint/2010/main" val="791373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X-axis is the time rounds, y-axis is the average reward.</a:t>
            </a:r>
          </a:p>
          <a:p>
            <a:r>
              <a:rPr lang="en-US" altLang="zh-CN" dirty="0"/>
              <a:t>We can see the greedy algorithm has a bad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smaller epsilon has high long-term reward.</a:t>
            </a:r>
          </a:p>
          <a:p>
            <a:r>
              <a:rPr lang="en-US" altLang="zh-CN" dirty="0"/>
              <a:t>So how to choose a epsilon to balance the long-term reward and the short-term reward</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17</a:t>
            </a:fld>
            <a:endParaRPr lang="zh-CN" altLang="en-US"/>
          </a:p>
        </p:txBody>
      </p:sp>
    </p:spTree>
    <p:extLst>
      <p:ext uri="{BB962C8B-B14F-4D97-AF65-F5344CB8AC3E}">
        <p14:creationId xmlns:p14="http://schemas.microsoft.com/office/powerpoint/2010/main" val="3179973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we introduce the UCB algorithm for the stochastic bandits.</a:t>
            </a:r>
          </a:p>
          <a:p>
            <a:r>
              <a:rPr lang="en-US" altLang="zh-CN" dirty="0"/>
              <a:t>Unlike ETC, epsilon greedy algorithm, at each round player choose an arm with the highest UCB index.</a:t>
            </a:r>
          </a:p>
          <a:p>
            <a:r>
              <a:rPr lang="en-US" altLang="zh-CN" dirty="0"/>
              <a:t> Not the estimate mean value Q. The benefit is that it can balance the EE dilemma at the same time.</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18</a:t>
            </a:fld>
            <a:endParaRPr lang="zh-CN" altLang="en-US"/>
          </a:p>
        </p:txBody>
      </p:sp>
    </p:spTree>
    <p:extLst>
      <p:ext uri="{BB962C8B-B14F-4D97-AF65-F5344CB8AC3E}">
        <p14:creationId xmlns:p14="http://schemas.microsoft.com/office/powerpoint/2010/main" val="3999576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 to construct the UCB algorithm?</a:t>
            </a:r>
          </a:p>
          <a:p>
            <a:r>
              <a:rPr lang="en-US" altLang="zh-CN" dirty="0"/>
              <a:t>There many approach to construct the UCB index.</a:t>
            </a:r>
          </a:p>
          <a:p>
            <a:r>
              <a:rPr lang="en-US" altLang="zh-CN" dirty="0"/>
              <a:t>Here, we introduce the Chernoff </a:t>
            </a:r>
            <a:r>
              <a:rPr lang="en-US" altLang="zh-CN" dirty="0" err="1"/>
              <a:t>Hoeffding</a:t>
            </a:r>
            <a:r>
              <a:rPr lang="en-US" altLang="zh-CN" dirty="0"/>
              <a:t> method.</a:t>
            </a:r>
          </a:p>
          <a:p>
            <a:r>
              <a:rPr lang="en-US" altLang="zh-CN" dirty="0"/>
              <a:t>Chernoff bound used to bound the tail probability of a distribution</a:t>
            </a:r>
          </a:p>
          <a:p>
            <a:r>
              <a:rPr lang="en-US" altLang="zh-CN" dirty="0" err="1"/>
              <a:t>Hoeffding</a:t>
            </a:r>
            <a:r>
              <a:rPr lang="en-US" altLang="zh-CN" dirty="0"/>
              <a:t> Lemma is to bound the moment generating function, subject to</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19</a:t>
            </a:fld>
            <a:endParaRPr lang="zh-CN" altLang="en-US"/>
          </a:p>
        </p:txBody>
      </p:sp>
    </p:spTree>
    <p:extLst>
      <p:ext uri="{BB962C8B-B14F-4D97-AF65-F5344CB8AC3E}">
        <p14:creationId xmlns:p14="http://schemas.microsoft.com/office/powerpoint/2010/main" val="3051451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presentation includes four parts.</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a:t>
            </a:fld>
            <a:endParaRPr lang="zh-CN" altLang="en-US"/>
          </a:p>
        </p:txBody>
      </p:sp>
    </p:spTree>
    <p:extLst>
      <p:ext uri="{BB962C8B-B14F-4D97-AF65-F5344CB8AC3E}">
        <p14:creationId xmlns:p14="http://schemas.microsoft.com/office/powerpoint/2010/main" val="195756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With some simple transform and calculation, we can obtain the upper bound of the estimate average reward Q</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20</a:t>
            </a:fld>
            <a:endParaRPr lang="zh-CN" altLang="en-US"/>
          </a:p>
        </p:txBody>
      </p:sp>
    </p:spTree>
    <p:extLst>
      <p:ext uri="{BB962C8B-B14F-4D97-AF65-F5344CB8AC3E}">
        <p14:creationId xmlns:p14="http://schemas.microsoft.com/office/powerpoint/2010/main" val="3929635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Since exploration is now spread uniformly over time, one can hope to derive meaningful regret bounds even for small </a:t>
            </a:r>
            <a:r>
              <a:rPr lang="en-US" altLang="zh-CN" sz="1800" b="0" i="0" u="none" strike="noStrike" baseline="0" dirty="0">
                <a:latin typeface="CMMI10"/>
              </a:rPr>
              <a:t>t</a:t>
            </a:r>
            <a:r>
              <a:rPr lang="en-US" altLang="zh-CN" sz="1800" b="0" i="0" u="none" strike="noStrike" baseline="0" dirty="0">
                <a:latin typeface="NimbusRomNo9L-Regu"/>
              </a:rPr>
              <a:t>.</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21</a:t>
            </a:fld>
            <a:endParaRPr lang="zh-CN" altLang="en-US"/>
          </a:p>
        </p:txBody>
      </p:sp>
    </p:spTree>
    <p:extLst>
      <p:ext uri="{BB962C8B-B14F-4D97-AF65-F5344CB8AC3E}">
        <p14:creationId xmlns:p14="http://schemas.microsoft.com/office/powerpoint/2010/main" val="4111843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22</a:t>
            </a:fld>
            <a:endParaRPr lang="zh-CN" altLang="en-US"/>
          </a:p>
        </p:txBody>
      </p:sp>
    </p:spTree>
    <p:extLst>
      <p:ext uri="{BB962C8B-B14F-4D97-AF65-F5344CB8AC3E}">
        <p14:creationId xmlns:p14="http://schemas.microsoft.com/office/powerpoint/2010/main" val="254756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KL-UCB is a variant of the UCB algorithm.</a:t>
            </a:r>
          </a:p>
          <a:p>
            <a:r>
              <a:rPr lang="en-US" altLang="zh-CN" dirty="0"/>
              <a:t>The difference is the selection strategy. </a:t>
            </a:r>
          </a:p>
          <a:p>
            <a:r>
              <a:rPr lang="en-US" altLang="zh-CN" dirty="0"/>
              <a:t>At each round, KL-UCB select an arm with the highest KLUCB index, which calculate by using this equation. </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23</a:t>
            </a:fld>
            <a:endParaRPr lang="zh-CN" altLang="en-US"/>
          </a:p>
        </p:txBody>
      </p:sp>
    </p:spTree>
    <p:extLst>
      <p:ext uri="{BB962C8B-B14F-4D97-AF65-F5344CB8AC3E}">
        <p14:creationId xmlns:p14="http://schemas.microsoft.com/office/powerpoint/2010/main" val="3625711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means that KL-UCB needs less time to explore than that of UCB.</a:t>
            </a:r>
          </a:p>
          <a:p>
            <a:r>
              <a:rPr lang="en-US" altLang="zh-CN" dirty="0"/>
              <a:t>So it can find the best arm more quickly results in a small regret bound</a:t>
            </a:r>
          </a:p>
        </p:txBody>
      </p:sp>
      <p:sp>
        <p:nvSpPr>
          <p:cNvPr id="4" name="灯片编号占位符 3"/>
          <p:cNvSpPr>
            <a:spLocks noGrp="1"/>
          </p:cNvSpPr>
          <p:nvPr>
            <p:ph type="sldNum" sz="quarter" idx="5"/>
          </p:nvPr>
        </p:nvSpPr>
        <p:spPr/>
        <p:txBody>
          <a:bodyPr/>
          <a:lstStyle/>
          <a:p>
            <a:fld id="{D69CDE4F-5AAA-4AFF-9541-2140997E4576}" type="slidenum">
              <a:rPr lang="zh-CN" altLang="en-US" smtClean="0"/>
              <a:t>24</a:t>
            </a:fld>
            <a:endParaRPr lang="zh-CN" altLang="en-US"/>
          </a:p>
        </p:txBody>
      </p:sp>
    </p:spTree>
    <p:extLst>
      <p:ext uri="{BB962C8B-B14F-4D97-AF65-F5344CB8AC3E}">
        <p14:creationId xmlns:p14="http://schemas.microsoft.com/office/powerpoint/2010/main" val="2677857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the KL-UCB regret bound is tighter than the UCB bound</a:t>
            </a:r>
          </a:p>
          <a:p>
            <a:r>
              <a:rPr lang="en-US" altLang="zh-CN" dirty="0"/>
              <a:t>Denominator</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25</a:t>
            </a:fld>
            <a:endParaRPr lang="zh-CN" altLang="en-US"/>
          </a:p>
        </p:txBody>
      </p:sp>
    </p:spTree>
    <p:extLst>
      <p:ext uri="{BB962C8B-B14F-4D97-AF65-F5344CB8AC3E}">
        <p14:creationId xmlns:p14="http://schemas.microsoft.com/office/powerpoint/2010/main" val="3980588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26</a:t>
            </a:fld>
            <a:endParaRPr lang="zh-CN" altLang="en-US"/>
          </a:p>
        </p:txBody>
      </p:sp>
    </p:spTree>
    <p:extLst>
      <p:ext uri="{BB962C8B-B14F-4D97-AF65-F5344CB8AC3E}">
        <p14:creationId xmlns:p14="http://schemas.microsoft.com/office/powerpoint/2010/main" val="4261374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is the gradient bandit algorithm to solve the stochastic bandits.</a:t>
            </a:r>
          </a:p>
          <a:p>
            <a:r>
              <a:rPr lang="en-US" altLang="zh-CN" dirty="0"/>
              <a:t>GBA is related to the stochastic optimization, where the average reward is the sub-gradient.</a:t>
            </a:r>
          </a:p>
          <a:p>
            <a:r>
              <a:rPr lang="en-US" altLang="zh-CN" dirty="0"/>
              <a:t>We can see that GBA select an arm according to the probability p that arm to be best.</a:t>
            </a:r>
          </a:p>
          <a:p>
            <a:r>
              <a:rPr lang="en-US" altLang="zh-CN" dirty="0"/>
              <a:t>If the reward X of arm A is bigger than the baseline, then arm A will be assign a high weight.</a:t>
            </a:r>
          </a:p>
          <a:p>
            <a:r>
              <a:rPr lang="en-US" altLang="zh-CN" dirty="0"/>
              <a:t>So this arm has a high probability to be the best arm.</a:t>
            </a:r>
          </a:p>
          <a:p>
            <a:endParaRPr lang="en-US" altLang="zh-CN" dirty="0"/>
          </a:p>
          <a:p>
            <a:r>
              <a:rPr lang="en-US" altLang="zh-CN" dirty="0"/>
              <a:t>Soft-max method</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27</a:t>
            </a:fld>
            <a:endParaRPr lang="zh-CN" altLang="en-US"/>
          </a:p>
        </p:txBody>
      </p:sp>
    </p:spTree>
    <p:extLst>
      <p:ext uri="{BB962C8B-B14F-4D97-AF65-F5344CB8AC3E}">
        <p14:creationId xmlns:p14="http://schemas.microsoft.com/office/powerpoint/2010/main" val="3697770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𝑄</m:t>
                        </m:r>
                      </m:e>
                      <m:sub>
                        <m:r>
                          <a:rPr lang="en-US" altLang="zh-CN" b="0" i="1" smtClean="0">
                            <a:latin typeface="Cambria Math" panose="02040503050406030204" pitchFamily="18" charset="0"/>
                            <a:cs typeface="Times New Roman" panose="02020603050405020304" pitchFamily="18" charset="0"/>
                          </a:rPr>
                          <m:t>0</m:t>
                        </m:r>
                      </m:sub>
                    </m:sSub>
                  </m:oMath>
                </a14:m>
                <a:r>
                  <a:rPr lang="zh-CN" altLang="en-US"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the optimistic initialization of average reward;</a:t>
                </a:r>
              </a:p>
              <a:p>
                <a:r>
                  <a:rPr lang="en-US" altLang="zh-CN" dirty="0">
                    <a:latin typeface="Times New Roman" panose="02020603050405020304" pitchFamily="18" charset="0"/>
                    <a:cs typeface="Times New Roman" panose="02020603050405020304" pitchFamily="18" charset="0"/>
                  </a:rPr>
                  <a:t>Epsilon is the greedy algorithm parameter</a:t>
                </a:r>
              </a:p>
              <a:p>
                <a:r>
                  <a:rPr lang="en-US" altLang="zh-CN" dirty="0">
                    <a:latin typeface="Times New Roman" panose="02020603050405020304" pitchFamily="18" charset="0"/>
                    <a:cs typeface="Times New Roman" panose="02020603050405020304" pitchFamily="18" charset="0"/>
                  </a:rPr>
                  <a:t>Alpha is the step size in the GBA algorithm</a:t>
                </a:r>
              </a:p>
              <a:p>
                <a:r>
                  <a:rPr lang="en-US" altLang="zh-CN" dirty="0">
                    <a:latin typeface="Times New Roman" panose="02020603050405020304" pitchFamily="18" charset="0"/>
                    <a:cs typeface="Times New Roman" panose="02020603050405020304" pitchFamily="18" charset="0"/>
                  </a:rPr>
                  <a:t>C is a constant in the UCB algorithm</a:t>
                </a:r>
                <a:endParaRPr lang="en-US" altLang="zh-CN" dirty="0"/>
              </a:p>
              <a:p>
                <a:endParaRPr lang="en-US" altLang="zh-CN" dirty="0"/>
              </a:p>
              <a:p>
                <a:r>
                  <a:rPr lang="en-US" altLang="zh-CN" dirty="0"/>
                  <a:t>The UCB method has the best performance when the constant not over 1</a:t>
                </a:r>
              </a:p>
              <a:p>
                <a:r>
                  <a:rPr lang="en-US" altLang="zh-CN" dirty="0"/>
                  <a:t>The epsilon greed algorithm has the worst performance, but with some optimistic initialization Q its performance increase significantly</a:t>
                </a:r>
                <a:endParaRPr lang="zh-CN" altLang="en-US" dirty="0"/>
              </a:p>
            </p:txBody>
          </p:sp>
        </mc:Choice>
        <mc:Fallback xmlns="">
          <p:sp>
            <p:nvSpPr>
              <p:cNvPr id="3" name="备注占位符 2"/>
              <p:cNvSpPr>
                <a:spLocks noGrp="1"/>
              </p:cNvSpPr>
              <p:nvPr>
                <p:ph type="body" idx="1"/>
              </p:nvPr>
            </p:nvSpPr>
            <p:spPr/>
            <p:txBody>
              <a:bodyPr/>
              <a:lstStyle/>
              <a:p>
                <a:r>
                  <a:rPr lang="en-US" altLang="zh-CN" b="0" i="0">
                    <a:latin typeface="Cambria Math" panose="02040503050406030204" pitchFamily="18" charset="0"/>
                    <a:cs typeface="Times New Roman" panose="02020603050405020304" pitchFamily="18" charset="0"/>
                  </a:rPr>
                  <a:t>𝑄_0</a:t>
                </a:r>
                <a:r>
                  <a:rPr lang="zh-CN" altLang="en-US"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the optimistic initialization of average reward;</a:t>
                </a:r>
              </a:p>
              <a:p>
                <a:r>
                  <a:rPr lang="en-US" altLang="zh-CN" dirty="0">
                    <a:latin typeface="Times New Roman" panose="02020603050405020304" pitchFamily="18" charset="0"/>
                    <a:cs typeface="Times New Roman" panose="02020603050405020304" pitchFamily="18" charset="0"/>
                  </a:rPr>
                  <a:t>Epsilon is the greedy algorithm parameter</a:t>
                </a:r>
              </a:p>
              <a:p>
                <a:r>
                  <a:rPr lang="en-US" altLang="zh-CN" dirty="0">
                    <a:latin typeface="Times New Roman" panose="02020603050405020304" pitchFamily="18" charset="0"/>
                    <a:cs typeface="Times New Roman" panose="02020603050405020304" pitchFamily="18" charset="0"/>
                  </a:rPr>
                  <a:t>Alpha is the step size in the GBA algorithm</a:t>
                </a:r>
              </a:p>
              <a:p>
                <a:r>
                  <a:rPr lang="en-US" altLang="zh-CN" dirty="0">
                    <a:latin typeface="Times New Roman" panose="02020603050405020304" pitchFamily="18" charset="0"/>
                    <a:cs typeface="Times New Roman" panose="02020603050405020304" pitchFamily="18" charset="0"/>
                  </a:rPr>
                  <a:t>C is a constant in the UCB algorithm</a:t>
                </a:r>
                <a:endParaRPr lang="en-US" altLang="zh-CN" dirty="0"/>
              </a:p>
              <a:p>
                <a:endParaRPr lang="en-US" altLang="zh-CN" dirty="0"/>
              </a:p>
              <a:p>
                <a:r>
                  <a:rPr lang="en-US" altLang="zh-CN" dirty="0"/>
                  <a:t>The UCB method has the best performance when the constant not over 1</a:t>
                </a:r>
              </a:p>
              <a:p>
                <a:r>
                  <a:rPr lang="en-US" altLang="zh-CN" dirty="0"/>
                  <a:t>The epsilon greed algorithm has the worst performance, but with some optimistic initialization Q its performance increase significantly</a:t>
                </a:r>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28</a:t>
            </a:fld>
            <a:endParaRPr lang="zh-CN" altLang="en-US"/>
          </a:p>
        </p:txBody>
      </p:sp>
    </p:spTree>
    <p:extLst>
      <p:ext uri="{BB962C8B-B14F-4D97-AF65-F5344CB8AC3E}">
        <p14:creationId xmlns:p14="http://schemas.microsoft.com/office/powerpoint/2010/main" val="451348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00000"/>
                </a:solidFill>
                <a:effectLst/>
                <a:latin typeface="Linux Libertine"/>
              </a:rPr>
              <a:t>Need prior information For Thomson sampling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00000"/>
                </a:solidFill>
                <a:effectLst/>
                <a:latin typeface="Linux Libertine"/>
              </a:rPr>
              <a:t>The last algorithm for the stochastic bandit is the Thompson sampling algorithm.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00000"/>
                </a:solidFill>
                <a:effectLst/>
                <a:latin typeface="Linux Libertine"/>
              </a:rPr>
              <a:t>It is a Bayesian inference method.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TS  choose an arm with the highest posterior probability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As the number of rounds increase, the posterior distributions are concentrate on the underlying parameters. After 499 rounds, the optimal arm selected more than 400 times!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The posterior distribution with converge to the true value of this arm</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29</a:t>
            </a:fld>
            <a:endParaRPr lang="zh-CN" altLang="en-US"/>
          </a:p>
        </p:txBody>
      </p:sp>
    </p:spTree>
    <p:extLst>
      <p:ext uri="{BB962C8B-B14F-4D97-AF65-F5344CB8AC3E}">
        <p14:creationId xmlns:p14="http://schemas.microsoft.com/office/powerpoint/2010/main" val="386168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a:t>
            </a:fld>
            <a:endParaRPr lang="zh-CN" altLang="en-US"/>
          </a:p>
        </p:txBody>
      </p:sp>
    </p:spTree>
    <p:extLst>
      <p:ext uri="{BB962C8B-B14F-4D97-AF65-F5344CB8AC3E}">
        <p14:creationId xmlns:p14="http://schemas.microsoft.com/office/powerpoint/2010/main" val="1986408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prior distribution is beta distribution parameter a=2 and b=2</a:t>
            </a:r>
          </a:p>
          <a:p>
            <a:r>
              <a:rPr lang="en-US" altLang="zh-CN" dirty="0"/>
              <a:t>Likelihood function is the Binomial distribution with </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30</a:t>
            </a:fld>
            <a:endParaRPr lang="zh-CN" altLang="en-US"/>
          </a:p>
        </p:txBody>
      </p:sp>
    </p:spTree>
    <p:extLst>
      <p:ext uri="{BB962C8B-B14F-4D97-AF65-F5344CB8AC3E}">
        <p14:creationId xmlns:p14="http://schemas.microsoft.com/office/powerpoint/2010/main" val="2457967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we look the second type of MAB, Adversarial bandit and its solution exp3 algorithm</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32</a:t>
            </a:fld>
            <a:endParaRPr lang="zh-CN" altLang="en-US"/>
          </a:p>
        </p:txBody>
      </p:sp>
    </p:spTree>
    <p:extLst>
      <p:ext uri="{BB962C8B-B14F-4D97-AF65-F5344CB8AC3E}">
        <p14:creationId xmlns:p14="http://schemas.microsoft.com/office/powerpoint/2010/main" val="1276011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CMSL10"/>
              </a:rPr>
              <a:t>The reward of stochastic bandit is </a:t>
            </a:r>
            <a:r>
              <a:rPr lang="en-US" altLang="zh-CN" sz="1800" b="0" i="0" u="none" strike="noStrike" baseline="0" dirty="0" err="1">
                <a:latin typeface="CMSL10"/>
              </a:rPr>
              <a:t>i.i.d</a:t>
            </a:r>
            <a:r>
              <a:rPr lang="en-US" altLang="zh-CN" sz="1800" b="0" i="0" u="none" strike="noStrike" baseline="0" dirty="0">
                <a:latin typeface="CMSL10"/>
              </a:rPr>
              <a:t>. distribution, is super-optimistic </a:t>
            </a:r>
          </a:p>
          <a:p>
            <a:pPr algn="l"/>
            <a:r>
              <a:rPr lang="en-US" altLang="zh-CN" sz="1800" b="0" i="0" u="none" strike="noStrike" baseline="0" dirty="0">
                <a:latin typeface="CMSL10"/>
              </a:rPr>
              <a:t>The reward of adversarial bandit no </a:t>
            </a:r>
            <a:r>
              <a:rPr lang="en-US" altLang="zh-CN" sz="1800" b="0" i="0" u="none" strike="noStrike" baseline="0" dirty="0" err="1">
                <a:latin typeface="CMSL10"/>
              </a:rPr>
              <a:t>i.i.d</a:t>
            </a:r>
            <a:r>
              <a:rPr lang="en-US" altLang="zh-CN" sz="1800" b="0" i="0" u="none" strike="noStrike" baseline="0" dirty="0">
                <a:latin typeface="CMSL10"/>
              </a:rPr>
              <a:t>. assumption, is super-pessimistic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u="none" strike="noStrike" baseline="0" dirty="0">
                <a:latin typeface="CMSL10"/>
              </a:rPr>
              <a:t>The main difference between the stochastic bandit and the adversarial bandit is that, adversarial bandit drops all assumptions on the rewards</a:t>
            </a:r>
          </a:p>
          <a:p>
            <a:pPr algn="l"/>
            <a:endParaRPr lang="en-US" altLang="zh-CN" sz="1800" b="0" i="0" u="none" strike="noStrike" baseline="0" dirty="0">
              <a:latin typeface="CMSL10"/>
            </a:endParaRPr>
          </a:p>
          <a:p>
            <a:pPr algn="l"/>
            <a:r>
              <a:rPr lang="en-US" altLang="zh-CN" sz="1800" b="0" i="1" u="none" strike="noStrike" baseline="0" dirty="0">
                <a:latin typeface="CMSL10"/>
              </a:rPr>
              <a:t>Oblivious: </a:t>
            </a:r>
            <a:r>
              <a:rPr lang="en-US" altLang="zh-CN" sz="1800" b="0" i="0" u="none" strike="noStrike" baseline="0" dirty="0">
                <a:latin typeface="CMR10"/>
              </a:rPr>
              <a:t>If this mechanism is independent of the forecaster’s actions, that is, the costs for all arms and all rounds are chosen in advance</a:t>
            </a:r>
          </a:p>
          <a:p>
            <a:pPr algn="l"/>
            <a:r>
              <a:rPr lang="en-US" altLang="zh-CN" sz="1800" b="0" i="0" u="none" strike="noStrike" baseline="0" dirty="0">
                <a:latin typeface="CMR10"/>
              </a:rPr>
              <a:t>In general, however, the adversary may adapt to the forecaster’s past behavior, in which case we speak of a </a:t>
            </a:r>
            <a:r>
              <a:rPr lang="en-US" altLang="zh-CN" sz="1800" b="0" i="1" u="none" strike="noStrike" baseline="0" dirty="0" err="1">
                <a:latin typeface="CMSL10"/>
              </a:rPr>
              <a:t>nonoblivious</a:t>
            </a:r>
            <a:r>
              <a:rPr lang="en-US" altLang="zh-CN" sz="1800" b="0" i="1" u="none" strike="noStrike" baseline="0" dirty="0">
                <a:latin typeface="CMSL10"/>
              </a:rPr>
              <a:t> </a:t>
            </a:r>
            <a:r>
              <a:rPr lang="en-US" altLang="zh-CN" sz="1800" b="0" i="0" u="none" strike="noStrike" baseline="0" dirty="0">
                <a:latin typeface="CMR10"/>
              </a:rPr>
              <a:t>adversary.</a:t>
            </a:r>
          </a:p>
          <a:p>
            <a:pPr algn="l"/>
            <a:endParaRPr lang="en-US" altLang="zh-CN" sz="1800" b="0" i="0" u="none" strike="noStrike" baseline="0" dirty="0">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CMSL10"/>
              </a:rPr>
              <a:t>Adversarial bandits usually links to the game theory</a:t>
            </a:r>
          </a:p>
          <a:p>
            <a:pPr algn="l"/>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33</a:t>
            </a:fld>
            <a:endParaRPr lang="zh-CN" altLang="en-US"/>
          </a:p>
        </p:txBody>
      </p:sp>
    </p:spTree>
    <p:extLst>
      <p:ext uri="{BB962C8B-B14F-4D97-AF65-F5344CB8AC3E}">
        <p14:creationId xmlns:p14="http://schemas.microsoft.com/office/powerpoint/2010/main" val="869604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Q:Explain Exp3 algorithm</a:t>
            </a:r>
          </a:p>
          <a:p>
            <a:r>
              <a:rPr lang="en-US" altLang="zh-CN" dirty="0"/>
              <a:t>A:Exp3 algorithm is a variation of Hedge Algorithm. It assigns a higher probability or weight to the arm that produce more rewards.</a:t>
            </a:r>
          </a:p>
          <a:p>
            <a:r>
              <a:rPr lang="en-US" altLang="zh-CN" dirty="0"/>
              <a:t>The probability or weight of an arm is calculated by using its total history unbiases estimated rewards.</a:t>
            </a:r>
          </a:p>
          <a:p>
            <a:r>
              <a:rPr lang="en-US" altLang="zh-CN" dirty="0"/>
              <a:t>The variance of the estimated rewards will influence the regret bound.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latin typeface="Times New Roman" panose="02020603050405020304" pitchFamily="18" charset="0"/>
                <a:cs typeface="Times New Roman" panose="02020603050405020304" pitchFamily="18" charset="0"/>
              </a:rPr>
              <a:t>Meanwhile, Exp3 algorithm adds a uniform explore term (gamma/K) accounts for exploration requirement.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Times New Roman" panose="02020603050405020304" pitchFamily="18" charset="0"/>
                <a:cs typeface="Times New Roman" panose="02020603050405020304" pitchFamily="18" charset="0"/>
              </a:rPr>
              <a:t>Q:Why have to Exp3, why not UCB cannot work in adversary bandit?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rPr>
              <a:t>A: I am not very clear about the work mechanism of Exp3 work mechanism. But I know that the UCB, TS, GBA algorithms are based on the fact that the rewards are </a:t>
            </a:r>
            <a:r>
              <a:rPr lang="en-US" altLang="zh-CN" sz="1200" dirty="0" err="1">
                <a:solidFill>
                  <a:srgbClr val="FF0000"/>
                </a:solidFill>
              </a:rPr>
              <a:t>i.i.d</a:t>
            </a:r>
            <a:r>
              <a:rPr lang="en-US" altLang="zh-CN" sz="1200" dirty="0">
                <a:solidFill>
                  <a:srgbClr val="FF0000"/>
                </a:solidFill>
              </a:rPr>
              <a:t>. at each arm. In the adversarial bandit. </a:t>
            </a:r>
            <a:r>
              <a:rPr lang="en-US" altLang="zh-CN" sz="1200" dirty="0" err="1">
                <a:solidFill>
                  <a:srgbClr val="FF0000"/>
                </a:solidFill>
              </a:rPr>
              <a:t>i.i.d</a:t>
            </a:r>
            <a:r>
              <a:rPr lang="en-US" altLang="zh-CN" sz="1200" dirty="0">
                <a:solidFill>
                  <a:srgbClr val="FF0000"/>
                </a:solidFill>
              </a:rPr>
              <a:t>. reward assumption is dropped. So the stochastic algorithms perform bad in here.</a:t>
            </a:r>
            <a:endParaRPr lang="zh-CN" altLang="en-US" sz="1200" dirty="0">
              <a:solidFill>
                <a:srgbClr val="FF0000"/>
              </a:solidFill>
            </a:endParaRPr>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34</a:t>
            </a:fld>
            <a:endParaRPr lang="zh-CN" altLang="en-US"/>
          </a:p>
        </p:txBody>
      </p:sp>
    </p:spTree>
    <p:extLst>
      <p:ext uri="{BB962C8B-B14F-4D97-AF65-F5344CB8AC3E}">
        <p14:creationId xmlns:p14="http://schemas.microsoft.com/office/powerpoint/2010/main" val="2768938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third type of MAB is the contextual bandits, and its solution Exp4 and </a:t>
            </a:r>
            <a:r>
              <a:rPr lang="en-US" altLang="zh-CN" dirty="0" err="1"/>
              <a:t>LinUCB</a:t>
            </a:r>
            <a:r>
              <a:rPr lang="en-US" altLang="zh-CN" dirty="0"/>
              <a:t> algorithms</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36</a:t>
            </a:fld>
            <a:endParaRPr lang="zh-CN" altLang="en-US"/>
          </a:p>
        </p:txBody>
      </p:sp>
    </p:spTree>
    <p:extLst>
      <p:ext uri="{BB962C8B-B14F-4D97-AF65-F5344CB8AC3E}">
        <p14:creationId xmlns:p14="http://schemas.microsoft.com/office/powerpoint/2010/main" val="2433332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 what is the meaning of context?</a:t>
            </a:r>
          </a:p>
          <a:p>
            <a:r>
              <a:rPr lang="en-US" altLang="zh-CN" dirty="0"/>
              <a:t>A: The context is a side information in current round. For example, in movie recommendation, the arms are movies, the context are the movies info. and the current user’s info. like age, male, movie history, etc.</a:t>
            </a:r>
          </a:p>
          <a:p>
            <a:pPr algn="l"/>
            <a:r>
              <a:rPr lang="en-US" altLang="zh-CN" sz="1800" b="0" i="0" u="none" strike="noStrike" baseline="0" dirty="0">
                <a:latin typeface="NimbusRomNo9L-Regu"/>
              </a:rPr>
              <a:t>So it is no longer interested in learning one good arm, since any one arm may be great for some contexts, and terrible for some others. </a:t>
            </a:r>
          </a:p>
          <a:p>
            <a:pPr algn="l"/>
            <a:r>
              <a:rPr lang="en-US" altLang="zh-CN" sz="1800" b="0" i="0" u="none" strike="noStrike" baseline="0" dirty="0">
                <a:latin typeface="NimbusRomNo9L-Regu"/>
              </a:rPr>
              <a:t>Instead, it strives to learn the best </a:t>
            </a:r>
            <a:r>
              <a:rPr lang="en-US" altLang="zh-CN" sz="1800" b="0" i="0" u="none" strike="noStrike" baseline="0" dirty="0">
                <a:latin typeface="NimbusRomNo9L-ReguItal"/>
              </a:rPr>
              <a:t>policy </a:t>
            </a:r>
            <a:r>
              <a:rPr lang="en-US" altLang="zh-CN" sz="1800" b="0" i="0" u="none" strike="noStrike" baseline="0" dirty="0">
                <a:latin typeface="NimbusRomNo9L-Regu"/>
              </a:rPr>
              <a:t>which maps contexts to arms (while not spending too much time exploring).</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37</a:t>
            </a:fld>
            <a:endParaRPr lang="zh-CN" altLang="en-US"/>
          </a:p>
        </p:txBody>
      </p:sp>
    </p:spTree>
    <p:extLst>
      <p:ext uri="{BB962C8B-B14F-4D97-AF65-F5344CB8AC3E}">
        <p14:creationId xmlns:p14="http://schemas.microsoft.com/office/powerpoint/2010/main" val="3767420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 Not clear why context bandits for the middle figure?</a:t>
            </a:r>
          </a:p>
          <a:p>
            <a:r>
              <a:rPr lang="en-US" altLang="zh-CN" dirty="0"/>
              <a:t>I put this figure in here just want to show the relationship between the bandit problem and reinforcement learning problem, where the contextual bandit is a type that close to the RL.</a:t>
            </a:r>
          </a:p>
          <a:p>
            <a:r>
              <a:rPr lang="en-US" altLang="zh-CN" dirty="0"/>
              <a:t>For more details about this difference, I would like referring you to this online article: https://boliu68.github.io/2017/Reinforcement-Learning-versus-Bandit/. I think it addresses almost of your concern.</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38</a:t>
            </a:fld>
            <a:endParaRPr lang="zh-CN" altLang="en-US"/>
          </a:p>
        </p:txBody>
      </p:sp>
    </p:spTree>
    <p:extLst>
      <p:ext uri="{BB962C8B-B14F-4D97-AF65-F5344CB8AC3E}">
        <p14:creationId xmlns:p14="http://schemas.microsoft.com/office/powerpoint/2010/main" val="2221789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Q:Exp4 algorithm is not clear</a:t>
            </a:r>
          </a:p>
          <a:p>
            <a:r>
              <a:rPr lang="en-US" altLang="zh-CN" dirty="0"/>
              <a:t>A: Compared to Exp3 algorithm, Exp4 algorithm strives to address the following problem: There is a great amount of useful contextual information in the query and user’s profile, which is ignored in EXP3. How to take those contexts into account?</a:t>
            </a:r>
          </a:p>
          <a:p>
            <a:r>
              <a:rPr lang="en-US" altLang="zh-CN" dirty="0"/>
              <a:t>The basic idea is to introduce the experts advices as context-arm mapping policy. So the Exp4 algorithm is to calculate the expected loss by adopting a specific expert. </a:t>
            </a:r>
          </a:p>
          <a:p>
            <a:r>
              <a:rPr lang="en-US" altLang="zh-CN" dirty="0"/>
              <a:t>Source from: https://courses.cs.washington.edu/courses/cse599s/14sp/scribes/lecture10/lecture10_draft.pdf </a:t>
            </a:r>
          </a:p>
          <a:p>
            <a:endParaRPr lang="en-US" altLang="zh-CN" dirty="0"/>
          </a:p>
          <a:p>
            <a:r>
              <a:rPr lang="en-US" altLang="zh-CN" dirty="0"/>
              <a:t>Q:LinUCB algorithm is not clear</a:t>
            </a:r>
          </a:p>
          <a:p>
            <a:r>
              <a:rPr lang="en-US" altLang="zh-CN" dirty="0"/>
              <a:t>A: </a:t>
            </a:r>
            <a:r>
              <a:rPr lang="en-US" altLang="zh-CN" dirty="0" err="1"/>
              <a:t>LinUCB</a:t>
            </a:r>
            <a:r>
              <a:rPr lang="en-US" altLang="zh-CN" dirty="0"/>
              <a:t> algorithm is designed for a kind of contextual bandit where the reward is a linear function of the context’s feature.</a:t>
            </a:r>
          </a:p>
          <a:p>
            <a:r>
              <a:rPr lang="en-US" altLang="zh-CN" dirty="0"/>
              <a:t>The </a:t>
            </a:r>
            <a:r>
              <a:rPr lang="en-US" altLang="zh-CN" dirty="0" err="1"/>
              <a:t>LinUCB</a:t>
            </a:r>
            <a:r>
              <a:rPr lang="en-US" altLang="zh-CN" dirty="0"/>
              <a:t> algorithm performs like the UCB algorithm. The challenge in </a:t>
            </a:r>
            <a:r>
              <a:rPr lang="en-US" altLang="zh-CN" dirty="0" err="1"/>
              <a:t>LinUCB</a:t>
            </a:r>
            <a:r>
              <a:rPr lang="en-US" altLang="zh-CN" dirty="0"/>
              <a:t> algorithm is how to extract the context’s feature and how to  </a:t>
            </a:r>
          </a:p>
          <a:p>
            <a:r>
              <a:rPr lang="en-US" altLang="zh-CN" dirty="0"/>
              <a:t>formulate the reward as a linear function of this feature.</a:t>
            </a:r>
          </a:p>
        </p:txBody>
      </p:sp>
      <p:sp>
        <p:nvSpPr>
          <p:cNvPr id="4" name="灯片编号占位符 3"/>
          <p:cNvSpPr>
            <a:spLocks noGrp="1"/>
          </p:cNvSpPr>
          <p:nvPr>
            <p:ph type="sldNum" sz="quarter" idx="5"/>
          </p:nvPr>
        </p:nvSpPr>
        <p:spPr/>
        <p:txBody>
          <a:bodyPr/>
          <a:lstStyle/>
          <a:p>
            <a:fld id="{D69CDE4F-5AAA-4AFF-9541-2140997E4576}" type="slidenum">
              <a:rPr lang="zh-CN" altLang="en-US" smtClean="0"/>
              <a:t>39</a:t>
            </a:fld>
            <a:endParaRPr lang="zh-CN" altLang="en-US"/>
          </a:p>
        </p:txBody>
      </p:sp>
    </p:spTree>
    <p:extLst>
      <p:ext uri="{BB962C8B-B14F-4D97-AF65-F5344CB8AC3E}">
        <p14:creationId xmlns:p14="http://schemas.microsoft.com/office/powerpoint/2010/main" val="1344932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Q:Exp4 algorithm is not clear</a:t>
            </a:r>
          </a:p>
          <a:p>
            <a:r>
              <a:rPr lang="en-US" altLang="zh-CN" dirty="0"/>
              <a:t>A: Compared to Exp3 algorithm, Exp4 algorithm strives to address the following problem: There is a great amount of useful contextual information in the query and user’s profile, which is ignored in EXP3. How to take those contexts into account?</a:t>
            </a:r>
          </a:p>
          <a:p>
            <a:r>
              <a:rPr lang="en-US" altLang="zh-CN" dirty="0"/>
              <a:t>The basic idea is to introduce the experts advices as context-arm mapping policy. So the Exp4 algorithm is to calculate the expected loss by adopting a specific expert. </a:t>
            </a:r>
          </a:p>
          <a:p>
            <a:r>
              <a:rPr lang="en-US" altLang="zh-CN" dirty="0"/>
              <a:t>Source from: https://courses.cs.washington.edu/courses/cse599s/14sp/scribes/lecture10/lecture10_draft.pdf </a:t>
            </a:r>
          </a:p>
          <a:p>
            <a:endParaRPr lang="en-US" altLang="zh-CN" dirty="0"/>
          </a:p>
          <a:p>
            <a:r>
              <a:rPr lang="en-US" altLang="zh-CN" dirty="0"/>
              <a:t>Q:LinUCB algorithm is not clear</a:t>
            </a:r>
          </a:p>
          <a:p>
            <a:r>
              <a:rPr lang="en-US" altLang="zh-CN" dirty="0"/>
              <a:t>A: </a:t>
            </a:r>
            <a:r>
              <a:rPr lang="en-US" altLang="zh-CN" dirty="0" err="1"/>
              <a:t>LinUCB</a:t>
            </a:r>
            <a:r>
              <a:rPr lang="en-US" altLang="zh-CN" dirty="0"/>
              <a:t> algorithm is designed for a kind of contextual bandit where the reward is a linear function of the context’s feature.</a:t>
            </a:r>
          </a:p>
          <a:p>
            <a:r>
              <a:rPr lang="en-US" altLang="zh-CN" dirty="0"/>
              <a:t>The </a:t>
            </a:r>
            <a:r>
              <a:rPr lang="en-US" altLang="zh-CN" dirty="0" err="1"/>
              <a:t>LinUCB</a:t>
            </a:r>
            <a:r>
              <a:rPr lang="en-US" altLang="zh-CN" dirty="0"/>
              <a:t> algorithm performs like the UCB algorithm. The challenge in </a:t>
            </a:r>
            <a:r>
              <a:rPr lang="en-US" altLang="zh-CN" dirty="0" err="1"/>
              <a:t>LinUCB</a:t>
            </a:r>
            <a:r>
              <a:rPr lang="en-US" altLang="zh-CN" dirty="0"/>
              <a:t> algorithm is how to extract the context’s feature and how to  </a:t>
            </a:r>
          </a:p>
          <a:p>
            <a:r>
              <a:rPr lang="en-US" altLang="zh-CN" dirty="0"/>
              <a:t>formulate the reward as a linear function of this feature.</a:t>
            </a:r>
          </a:p>
        </p:txBody>
      </p:sp>
      <p:sp>
        <p:nvSpPr>
          <p:cNvPr id="4" name="灯片编号占位符 3"/>
          <p:cNvSpPr>
            <a:spLocks noGrp="1"/>
          </p:cNvSpPr>
          <p:nvPr>
            <p:ph type="sldNum" sz="quarter" idx="5"/>
          </p:nvPr>
        </p:nvSpPr>
        <p:spPr/>
        <p:txBody>
          <a:bodyPr/>
          <a:lstStyle/>
          <a:p>
            <a:fld id="{D69CDE4F-5AAA-4AFF-9541-2140997E4576}" type="slidenum">
              <a:rPr lang="zh-CN" altLang="en-US" smtClean="0"/>
              <a:t>40</a:t>
            </a:fld>
            <a:endParaRPr lang="zh-CN" altLang="en-US"/>
          </a:p>
        </p:txBody>
      </p:sp>
    </p:spTree>
    <p:extLst>
      <p:ext uri="{BB962C8B-B14F-4D97-AF65-F5344CB8AC3E}">
        <p14:creationId xmlns:p14="http://schemas.microsoft.com/office/powerpoint/2010/main" val="1956809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42</a:t>
            </a:fld>
            <a:endParaRPr lang="zh-CN" altLang="en-US"/>
          </a:p>
        </p:txBody>
      </p:sp>
    </p:spTree>
    <p:extLst>
      <p:ext uri="{BB962C8B-B14F-4D97-AF65-F5344CB8AC3E}">
        <p14:creationId xmlns:p14="http://schemas.microsoft.com/office/powerpoint/2010/main" val="125553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The name of MAB comes from a colorful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Playing a slot machine is typically a sequential decision making problem </a:t>
            </a:r>
            <a:endParaRPr lang="zh-CN" altLang="en-US" sz="1200" dirty="0">
              <a:latin typeface="Times New Roman" panose="02020603050405020304" pitchFamily="18" charset="0"/>
              <a:cs typeface="Times New Roman" panose="02020603050405020304" pitchFamily="18" charset="0"/>
            </a:endParaRPr>
          </a:p>
          <a:p>
            <a:r>
              <a:rPr lang="en-US" altLang="zh-CN" dirty="0"/>
              <a:t>casino</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a:t>
            </a:fld>
            <a:endParaRPr lang="zh-CN" altLang="en-US"/>
          </a:p>
        </p:txBody>
      </p:sp>
    </p:spTree>
    <p:extLst>
      <p:ext uri="{BB962C8B-B14F-4D97-AF65-F5344CB8AC3E}">
        <p14:creationId xmlns:p14="http://schemas.microsoft.com/office/powerpoint/2010/main" val="2788585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02122"/>
                </a:solidFill>
                <a:effectLst/>
                <a:latin typeface="Arial" panose="020B0604020202020204" pitchFamily="34" charset="0"/>
              </a:rPr>
              <a:t>The </a:t>
            </a:r>
            <a:r>
              <a:rPr lang="en-US" altLang="zh-CN" b="1" i="0" dirty="0">
                <a:solidFill>
                  <a:srgbClr val="202122"/>
                </a:solidFill>
                <a:effectLst/>
                <a:latin typeface="Arial" panose="020B0604020202020204" pitchFamily="34" charset="0"/>
              </a:rPr>
              <a:t>Gittins index</a:t>
            </a:r>
            <a:r>
              <a:rPr lang="en-US" altLang="zh-CN" b="0" i="0" dirty="0">
                <a:solidFill>
                  <a:srgbClr val="202122"/>
                </a:solidFill>
                <a:effectLst/>
                <a:latin typeface="Arial" panose="020B0604020202020204" pitchFamily="34" charset="0"/>
              </a:rPr>
              <a:t> is a measure of the reward that can be achieved through a given </a:t>
            </a:r>
            <a:r>
              <a:rPr lang="en-US" altLang="zh-CN" b="0" i="0" u="none" strike="noStrike" dirty="0">
                <a:solidFill>
                  <a:srgbClr val="0B0080"/>
                </a:solidFill>
                <a:effectLst/>
                <a:latin typeface="Arial" panose="020B0604020202020204" pitchFamily="34" charset="0"/>
                <a:hlinkClick r:id="rId3" tooltip="Stochastic process"/>
              </a:rPr>
              <a:t>stochastic process</a:t>
            </a:r>
            <a:r>
              <a:rPr lang="en-US" altLang="zh-CN" b="0" i="0" dirty="0">
                <a:solidFill>
                  <a:srgbClr val="202122"/>
                </a:solidFill>
                <a:effectLst/>
                <a:latin typeface="Arial" panose="020B0604020202020204" pitchFamily="34" charset="0"/>
              </a:rPr>
              <a:t> ;</a:t>
            </a:r>
          </a:p>
          <a:p>
            <a:r>
              <a:rPr lang="en-US" altLang="zh-CN" b="0" i="0" dirty="0">
                <a:solidFill>
                  <a:srgbClr val="202122"/>
                </a:solidFill>
                <a:effectLst/>
                <a:latin typeface="Arial" panose="020B0604020202020204" pitchFamily="34" charset="0"/>
              </a:rPr>
              <a:t>The Gittins index can be calculated by using this formulation.</a:t>
            </a:r>
          </a:p>
          <a:p>
            <a:r>
              <a:rPr lang="en-US" altLang="zh-CN" b="0" i="0" dirty="0">
                <a:solidFill>
                  <a:srgbClr val="202122"/>
                </a:solidFill>
                <a:effectLst/>
                <a:latin typeface="Arial" panose="020B0604020202020204" pitchFamily="34" charset="0"/>
              </a:rPr>
              <a:t>The bandit strategy</a:t>
            </a:r>
          </a:p>
          <a:p>
            <a:endParaRPr lang="en-US" altLang="zh-CN" b="0" i="0" dirty="0">
              <a:solidFill>
                <a:srgbClr val="202122"/>
              </a:solidFill>
              <a:effectLst/>
              <a:latin typeface="Arial" panose="020B0604020202020204" pitchFamily="34" charset="0"/>
            </a:endParaRPr>
          </a:p>
          <a:p>
            <a:endParaRPr lang="en-US" altLang="zh-CN" b="0" i="0" dirty="0">
              <a:solidFill>
                <a:srgbClr val="202122"/>
              </a:solidFill>
              <a:effectLst/>
              <a:latin typeface="Arial" panose="020B0604020202020204" pitchFamily="34" charset="0"/>
            </a:endParaRPr>
          </a:p>
          <a:p>
            <a:endParaRPr lang="en-US" altLang="zh-CN" b="0" i="0" dirty="0">
              <a:solidFill>
                <a:srgbClr val="202122"/>
              </a:solidFill>
              <a:effectLst/>
              <a:latin typeface="Arial" panose="020B0604020202020204" pitchFamily="34" charset="0"/>
            </a:endParaRPr>
          </a:p>
          <a:p>
            <a:r>
              <a:rPr lang="en-US" altLang="zh-CN" b="0" i="0" dirty="0">
                <a:solidFill>
                  <a:srgbClr val="202122"/>
                </a:solidFill>
                <a:effectLst/>
                <a:latin typeface="Arial" panose="020B0604020202020204" pitchFamily="34" charset="0"/>
              </a:rPr>
              <a:t>with certain properties, namely: the process has an ultimate termination state and evolves with an option, at each intermediate state, of terminating.</a:t>
            </a:r>
          </a:p>
          <a:p>
            <a:endParaRPr lang="en-US" altLang="zh-CN" dirty="0"/>
          </a:p>
          <a:p>
            <a:r>
              <a:rPr lang="en-US" altLang="zh-CN" dirty="0"/>
              <a:t>Optimal stopping of </a:t>
            </a:r>
            <a:r>
              <a:rPr lang="en-US" altLang="zh-CN" dirty="0" err="1"/>
              <a:t>markov</a:t>
            </a:r>
            <a:r>
              <a:rPr lang="en-US" altLang="zh-CN" dirty="0"/>
              <a:t> chain</a:t>
            </a:r>
          </a:p>
          <a:p>
            <a:r>
              <a:rPr lang="en-US" altLang="zh-CN" dirty="0"/>
              <a:t>T. Ferguson: “Most problems of optimal stopping without some form of Markovian structure are essentially </a:t>
            </a:r>
            <a:r>
              <a:rPr lang="en-US" altLang="zh-CN" dirty="0" err="1"/>
              <a:t>untractable</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44</a:t>
            </a:fld>
            <a:endParaRPr lang="zh-CN" altLang="en-US"/>
          </a:p>
        </p:txBody>
      </p:sp>
    </p:spTree>
    <p:extLst>
      <p:ext uri="{BB962C8B-B14F-4D97-AF65-F5344CB8AC3E}">
        <p14:creationId xmlns:p14="http://schemas.microsoft.com/office/powerpoint/2010/main" val="1865629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02122"/>
                </a:solidFill>
                <a:effectLst/>
                <a:latin typeface="Arial" panose="020B0604020202020204" pitchFamily="34" charset="0"/>
              </a:rPr>
              <a:t>The </a:t>
            </a:r>
            <a:r>
              <a:rPr lang="en-US" altLang="zh-CN" b="1" i="0" dirty="0">
                <a:solidFill>
                  <a:srgbClr val="202122"/>
                </a:solidFill>
                <a:effectLst/>
                <a:latin typeface="Arial" panose="020B0604020202020204" pitchFamily="34" charset="0"/>
              </a:rPr>
              <a:t>Gittins index</a:t>
            </a:r>
            <a:r>
              <a:rPr lang="en-US" altLang="zh-CN" b="0" i="0" dirty="0">
                <a:solidFill>
                  <a:srgbClr val="202122"/>
                </a:solidFill>
                <a:effectLst/>
                <a:latin typeface="Arial" panose="020B0604020202020204" pitchFamily="34" charset="0"/>
              </a:rPr>
              <a:t> is a measure of the reward that can be achieved through a given </a:t>
            </a:r>
            <a:r>
              <a:rPr lang="en-US" altLang="zh-CN" b="0" i="0" u="none" strike="noStrike" dirty="0">
                <a:solidFill>
                  <a:srgbClr val="0B0080"/>
                </a:solidFill>
                <a:effectLst/>
                <a:latin typeface="Arial" panose="020B0604020202020204" pitchFamily="34" charset="0"/>
                <a:hlinkClick r:id="rId3" tooltip="Stochastic process"/>
              </a:rPr>
              <a:t>stochastic process</a:t>
            </a:r>
            <a:r>
              <a:rPr lang="en-US" altLang="zh-CN" b="0" i="0" dirty="0">
                <a:solidFill>
                  <a:srgbClr val="202122"/>
                </a:solidFill>
                <a:effectLst/>
                <a:latin typeface="Arial" panose="020B0604020202020204" pitchFamily="34" charset="0"/>
              </a:rPr>
              <a:t> ;</a:t>
            </a:r>
          </a:p>
          <a:p>
            <a:r>
              <a:rPr lang="en-US" altLang="zh-CN" b="0" i="0" dirty="0">
                <a:solidFill>
                  <a:srgbClr val="202122"/>
                </a:solidFill>
                <a:effectLst/>
                <a:latin typeface="Arial" panose="020B0604020202020204" pitchFamily="34" charset="0"/>
              </a:rPr>
              <a:t>The Gittins index can be calculated by using this formulation.</a:t>
            </a:r>
          </a:p>
          <a:p>
            <a:r>
              <a:rPr lang="en-US" altLang="zh-CN" b="0" i="0" dirty="0">
                <a:solidFill>
                  <a:srgbClr val="202122"/>
                </a:solidFill>
                <a:effectLst/>
                <a:latin typeface="Arial" panose="020B0604020202020204" pitchFamily="34" charset="0"/>
              </a:rPr>
              <a:t>The bandit strategy</a:t>
            </a:r>
          </a:p>
          <a:p>
            <a:endParaRPr lang="en-US" altLang="zh-CN" b="0" i="0" dirty="0">
              <a:solidFill>
                <a:srgbClr val="202122"/>
              </a:solidFill>
              <a:effectLst/>
              <a:latin typeface="Arial" panose="020B0604020202020204" pitchFamily="34" charset="0"/>
            </a:endParaRPr>
          </a:p>
          <a:p>
            <a:endParaRPr lang="en-US" altLang="zh-CN" b="0" i="0" dirty="0">
              <a:solidFill>
                <a:srgbClr val="202122"/>
              </a:solidFill>
              <a:effectLst/>
              <a:latin typeface="Arial" panose="020B0604020202020204" pitchFamily="34" charset="0"/>
            </a:endParaRPr>
          </a:p>
          <a:p>
            <a:endParaRPr lang="en-US" altLang="zh-CN" b="0" i="0" dirty="0">
              <a:solidFill>
                <a:srgbClr val="202122"/>
              </a:solidFill>
              <a:effectLst/>
              <a:latin typeface="Arial" panose="020B0604020202020204" pitchFamily="34" charset="0"/>
            </a:endParaRPr>
          </a:p>
          <a:p>
            <a:r>
              <a:rPr lang="en-US" altLang="zh-CN" b="0" i="0" dirty="0">
                <a:solidFill>
                  <a:srgbClr val="202122"/>
                </a:solidFill>
                <a:effectLst/>
                <a:latin typeface="Arial" panose="020B0604020202020204" pitchFamily="34" charset="0"/>
              </a:rPr>
              <a:t>with certain properties, namely: the process has an ultimate termination state and evolves with an option, at each intermediate state, of terminating.</a:t>
            </a:r>
          </a:p>
          <a:p>
            <a:endParaRPr lang="en-US" altLang="zh-CN" dirty="0"/>
          </a:p>
          <a:p>
            <a:r>
              <a:rPr lang="en-US" altLang="zh-CN" dirty="0"/>
              <a:t>Optimal stopping of </a:t>
            </a:r>
            <a:r>
              <a:rPr lang="en-US" altLang="zh-CN" dirty="0" err="1"/>
              <a:t>markov</a:t>
            </a:r>
            <a:r>
              <a:rPr lang="en-US" altLang="zh-CN" dirty="0"/>
              <a:t> chain</a:t>
            </a:r>
          </a:p>
          <a:p>
            <a:r>
              <a:rPr lang="en-US" altLang="zh-CN" dirty="0"/>
              <a:t>T. Ferguson: “Most problems of optimal stopping without some form of Markovian structure are essentially </a:t>
            </a:r>
            <a:r>
              <a:rPr lang="en-US" altLang="zh-CN" dirty="0" err="1"/>
              <a:t>untractable</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45</a:t>
            </a:fld>
            <a:endParaRPr lang="zh-CN" altLang="en-US"/>
          </a:p>
        </p:txBody>
      </p:sp>
    </p:spTree>
    <p:extLst>
      <p:ext uri="{BB962C8B-B14F-4D97-AF65-F5344CB8AC3E}">
        <p14:creationId xmlns:p14="http://schemas.microsoft.com/office/powerpoint/2010/main" val="566437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02122"/>
                </a:solidFill>
                <a:effectLst/>
                <a:latin typeface="Arial" panose="020B0604020202020204" pitchFamily="34" charset="0"/>
              </a:rPr>
              <a:t>The </a:t>
            </a:r>
            <a:r>
              <a:rPr lang="en-US" altLang="zh-CN" b="1" i="0" dirty="0">
                <a:solidFill>
                  <a:srgbClr val="202122"/>
                </a:solidFill>
                <a:effectLst/>
                <a:latin typeface="Arial" panose="020B0604020202020204" pitchFamily="34" charset="0"/>
              </a:rPr>
              <a:t>Gittins index</a:t>
            </a:r>
            <a:r>
              <a:rPr lang="en-US" altLang="zh-CN" b="0" i="0" dirty="0">
                <a:solidFill>
                  <a:srgbClr val="202122"/>
                </a:solidFill>
                <a:effectLst/>
                <a:latin typeface="Arial" panose="020B0604020202020204" pitchFamily="34" charset="0"/>
              </a:rPr>
              <a:t> is a measure of the reward that can be achieved through a given </a:t>
            </a:r>
            <a:r>
              <a:rPr lang="en-US" altLang="zh-CN" b="0" i="0" u="none" strike="noStrike" dirty="0">
                <a:solidFill>
                  <a:srgbClr val="0B0080"/>
                </a:solidFill>
                <a:effectLst/>
                <a:latin typeface="Arial" panose="020B0604020202020204" pitchFamily="34" charset="0"/>
                <a:hlinkClick r:id="rId3" tooltip="Stochastic process"/>
              </a:rPr>
              <a:t>stochastic process</a:t>
            </a:r>
            <a:r>
              <a:rPr lang="en-US" altLang="zh-CN" b="0" i="0" dirty="0">
                <a:solidFill>
                  <a:srgbClr val="202122"/>
                </a:solidFill>
                <a:effectLst/>
                <a:latin typeface="Arial" panose="020B0604020202020204" pitchFamily="34" charset="0"/>
              </a:rPr>
              <a:t> ;</a:t>
            </a:r>
          </a:p>
          <a:p>
            <a:r>
              <a:rPr lang="en-US" altLang="zh-CN" b="0" i="0" dirty="0">
                <a:solidFill>
                  <a:srgbClr val="202122"/>
                </a:solidFill>
                <a:effectLst/>
                <a:latin typeface="Arial" panose="020B0604020202020204" pitchFamily="34" charset="0"/>
              </a:rPr>
              <a:t>The Gittins index can be calculated by using this formulation.</a:t>
            </a:r>
          </a:p>
          <a:p>
            <a:r>
              <a:rPr lang="en-US" altLang="zh-CN" b="0" i="0" dirty="0">
                <a:solidFill>
                  <a:srgbClr val="202122"/>
                </a:solidFill>
                <a:effectLst/>
                <a:latin typeface="Arial" panose="020B0604020202020204" pitchFamily="34" charset="0"/>
              </a:rPr>
              <a:t>The bandit strategy</a:t>
            </a:r>
          </a:p>
          <a:p>
            <a:endParaRPr lang="en-US" altLang="zh-CN" b="0" i="0" dirty="0">
              <a:solidFill>
                <a:srgbClr val="202122"/>
              </a:solidFill>
              <a:effectLst/>
              <a:latin typeface="Arial" panose="020B0604020202020204" pitchFamily="34" charset="0"/>
            </a:endParaRPr>
          </a:p>
          <a:p>
            <a:endParaRPr lang="en-US" altLang="zh-CN" b="0" i="0" dirty="0">
              <a:solidFill>
                <a:srgbClr val="202122"/>
              </a:solidFill>
              <a:effectLst/>
              <a:latin typeface="Arial" panose="020B0604020202020204" pitchFamily="34" charset="0"/>
            </a:endParaRPr>
          </a:p>
          <a:p>
            <a:endParaRPr lang="en-US" altLang="zh-CN" b="0" i="0" dirty="0">
              <a:solidFill>
                <a:srgbClr val="202122"/>
              </a:solidFill>
              <a:effectLst/>
              <a:latin typeface="Arial" panose="020B0604020202020204" pitchFamily="34" charset="0"/>
            </a:endParaRPr>
          </a:p>
          <a:p>
            <a:r>
              <a:rPr lang="en-US" altLang="zh-CN" b="0" i="0" dirty="0">
                <a:solidFill>
                  <a:srgbClr val="202122"/>
                </a:solidFill>
                <a:effectLst/>
                <a:latin typeface="Arial" panose="020B0604020202020204" pitchFamily="34" charset="0"/>
              </a:rPr>
              <a:t>with certain properties, namely: the process has an ultimate termination state and evolves with an option, at each intermediate state, of terminating.</a:t>
            </a:r>
          </a:p>
          <a:p>
            <a:endParaRPr lang="en-US" altLang="zh-CN" dirty="0"/>
          </a:p>
          <a:p>
            <a:r>
              <a:rPr lang="en-US" altLang="zh-CN" dirty="0"/>
              <a:t>Optimal stopping of </a:t>
            </a:r>
            <a:r>
              <a:rPr lang="en-US" altLang="zh-CN" dirty="0" err="1"/>
              <a:t>markov</a:t>
            </a:r>
            <a:r>
              <a:rPr lang="en-US" altLang="zh-CN" dirty="0"/>
              <a:t> chain</a:t>
            </a:r>
          </a:p>
          <a:p>
            <a:r>
              <a:rPr lang="en-US" altLang="zh-CN" dirty="0"/>
              <a:t>T. Ferguson: “Most problems of optimal stopping without some form of Markovian structure are essentially </a:t>
            </a:r>
            <a:r>
              <a:rPr lang="en-US" altLang="zh-CN" dirty="0" err="1"/>
              <a:t>untractable</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46</a:t>
            </a:fld>
            <a:endParaRPr lang="zh-CN" altLang="en-US"/>
          </a:p>
        </p:txBody>
      </p:sp>
    </p:spTree>
    <p:extLst>
      <p:ext uri="{BB962C8B-B14F-4D97-AF65-F5344CB8AC3E}">
        <p14:creationId xmlns:p14="http://schemas.microsoft.com/office/powerpoint/2010/main" val="3674087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Indexable is a very important condition to establish the whittle index</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47</a:t>
            </a:fld>
            <a:endParaRPr lang="zh-CN" altLang="en-US"/>
          </a:p>
        </p:txBody>
      </p:sp>
    </p:spTree>
    <p:extLst>
      <p:ext uri="{BB962C8B-B14F-4D97-AF65-F5344CB8AC3E}">
        <p14:creationId xmlns:p14="http://schemas.microsoft.com/office/powerpoint/2010/main" val="2347681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48</a:t>
            </a:fld>
            <a:endParaRPr lang="zh-CN" altLang="en-US"/>
          </a:p>
        </p:txBody>
      </p:sp>
    </p:spTree>
    <p:extLst>
      <p:ext uri="{BB962C8B-B14F-4D97-AF65-F5344CB8AC3E}">
        <p14:creationId xmlns:p14="http://schemas.microsoft.com/office/powerpoint/2010/main" val="169978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last</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49</a:t>
            </a:fld>
            <a:endParaRPr lang="zh-CN" altLang="en-US"/>
          </a:p>
        </p:txBody>
      </p:sp>
    </p:spTree>
    <p:extLst>
      <p:ext uri="{BB962C8B-B14F-4D97-AF65-F5344CB8AC3E}">
        <p14:creationId xmlns:p14="http://schemas.microsoft.com/office/powerpoint/2010/main" val="37145367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0" i="0" u="none" strike="noStrike" baseline="0" dirty="0">
                <a:latin typeface="NimbusRomNo9L-Regu"/>
              </a:rPr>
              <a:t>D is the metric space</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50</a:t>
            </a:fld>
            <a:endParaRPr lang="zh-CN" altLang="en-US"/>
          </a:p>
        </p:txBody>
      </p:sp>
    </p:spTree>
    <p:extLst>
      <p:ext uri="{BB962C8B-B14F-4D97-AF65-F5344CB8AC3E}">
        <p14:creationId xmlns:p14="http://schemas.microsoft.com/office/powerpoint/2010/main" val="2988708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0" i="0" u="none" strike="noStrike" baseline="0" dirty="0">
                <a:latin typeface="NimbusRomNo9L-Regu"/>
              </a:rPr>
              <a:t>Despite the existence of a matching lower bound, the fixed discretization approach is wasteful.</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51</a:t>
            </a:fld>
            <a:endParaRPr lang="zh-CN" altLang="en-US"/>
          </a:p>
        </p:txBody>
      </p:sp>
    </p:spTree>
    <p:extLst>
      <p:ext uri="{BB962C8B-B14F-4D97-AF65-F5344CB8AC3E}">
        <p14:creationId xmlns:p14="http://schemas.microsoft.com/office/powerpoint/2010/main" val="23965277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0" i="0" u="none" strike="noStrike" baseline="0" dirty="0" err="1">
                <a:latin typeface="NimbusRomNo9L-Regu"/>
              </a:rPr>
              <a:t>r_t</a:t>
            </a:r>
            <a:r>
              <a:rPr lang="en-US" altLang="zh-CN" sz="1800" b="0" i="0" u="none" strike="noStrike" baseline="0" dirty="0">
                <a:latin typeface="NimbusRomNo9L-Regu"/>
              </a:rPr>
              <a:t>(x) confidence radius of arm </a:t>
            </a:r>
            <a:r>
              <a:rPr lang="en-US" altLang="zh-CN" sz="1800" b="0" i="0" u="none" strike="noStrike" baseline="0" dirty="0">
                <a:latin typeface="CMMI10"/>
              </a:rPr>
              <a:t>x </a:t>
            </a:r>
            <a:r>
              <a:rPr lang="en-US" altLang="zh-CN" sz="1800" b="0" i="0" u="none" strike="noStrike" baseline="0" dirty="0">
                <a:latin typeface="NimbusRomNo9L-Regu"/>
              </a:rPr>
              <a:t>at time </a:t>
            </a:r>
            <a:r>
              <a:rPr lang="en-US" altLang="zh-CN" sz="1800" b="0" i="0" u="none" strike="noStrike" baseline="0" dirty="0">
                <a:latin typeface="CMMI10"/>
              </a:rPr>
              <a:t>t</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52</a:t>
            </a:fld>
            <a:endParaRPr lang="zh-CN" altLang="en-US"/>
          </a:p>
        </p:txBody>
      </p:sp>
    </p:spTree>
    <p:extLst>
      <p:ext uri="{BB962C8B-B14F-4D97-AF65-F5344CB8AC3E}">
        <p14:creationId xmlns:p14="http://schemas.microsoft.com/office/powerpoint/2010/main" val="2187314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are go to the application part. To see how could we apply MAB to solve practical problem</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54</a:t>
            </a:fld>
            <a:endParaRPr lang="zh-CN" altLang="en-US"/>
          </a:p>
        </p:txBody>
      </p:sp>
    </p:spTree>
    <p:extLst>
      <p:ext uri="{BB962C8B-B14F-4D97-AF65-F5344CB8AC3E}">
        <p14:creationId xmlns:p14="http://schemas.microsoft.com/office/powerpoint/2010/main" val="3950217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bandit algorithm plays a role in Monte Carlo tree search, and the success of AlphaGo</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a:t>
            </a:fld>
            <a:endParaRPr lang="zh-CN" altLang="en-US"/>
          </a:p>
        </p:txBody>
      </p:sp>
    </p:spTree>
    <p:extLst>
      <p:ext uri="{BB962C8B-B14F-4D97-AF65-F5344CB8AC3E}">
        <p14:creationId xmlns:p14="http://schemas.microsoft.com/office/powerpoint/2010/main" val="120418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are go to the application part. To see how could we apply MAB to solve practical problem</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55</a:t>
            </a:fld>
            <a:endParaRPr lang="zh-CN" altLang="en-US"/>
          </a:p>
        </p:txBody>
      </p:sp>
    </p:spTree>
    <p:extLst>
      <p:ext uri="{BB962C8B-B14F-4D97-AF65-F5344CB8AC3E}">
        <p14:creationId xmlns:p14="http://schemas.microsoft.com/office/powerpoint/2010/main" val="21237943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75000"/>
              </a:lnSpc>
              <a:spcBef>
                <a:spcPct val="0"/>
              </a:spcBef>
              <a:buFont typeface="Arial" panose="020B0604020202020204" pitchFamily="34" charset="0"/>
              <a:buNone/>
            </a:pP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The scenario is that a underwater sensor need to report its data to node.</a:t>
            </a:r>
          </a:p>
          <a:p>
            <a:pPr marL="0" indent="0">
              <a:lnSpc>
                <a:spcPct val="175000"/>
              </a:lnSpc>
              <a:spcBef>
                <a:spcPct val="0"/>
              </a:spcBef>
              <a:buFont typeface="Arial" panose="020B0604020202020204" pitchFamily="34" charset="0"/>
              <a:buNone/>
            </a:pP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The sensor has a available set of </a:t>
            </a: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channels</a:t>
            </a:r>
            <a:r>
              <a:rPr lang="en-US" altLang="zh-CN" sz="1200" dirty="0">
                <a:solidFill>
                  <a:srgbClr val="FF0000"/>
                </a:solidFill>
                <a:latin typeface="Times New Roman" panose="02020603050405020304" pitchFamily="18" charset="0"/>
                <a:cs typeface="Times New Roman" panose="02020603050405020304" pitchFamily="18" charset="0"/>
              </a:rPr>
              <a:t>/frequencies and data rates</a:t>
            </a:r>
            <a:r>
              <a:rPr lang="en-US" altLang="zh-CN" sz="1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to select</a:t>
            </a:r>
          </a:p>
          <a:p>
            <a:r>
              <a:rPr lang="en-US" altLang="zh-CN" dirty="0"/>
              <a:t>The problem is how to….</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56</a:t>
            </a:fld>
            <a:endParaRPr lang="zh-CN" altLang="en-US"/>
          </a:p>
        </p:txBody>
      </p:sp>
    </p:spTree>
    <p:extLst>
      <p:ext uri="{BB962C8B-B14F-4D97-AF65-F5344CB8AC3E}">
        <p14:creationId xmlns:p14="http://schemas.microsoft.com/office/powerpoint/2010/main" val="2612422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we model this rate adaption problem as a MAB problem</a:t>
            </a:r>
          </a:p>
          <a:p>
            <a:r>
              <a:rPr lang="en-US" altLang="zh-CN" dirty="0"/>
              <a:t>The reward is the fail and success transmission feedback</a:t>
            </a:r>
          </a:p>
          <a:p>
            <a:r>
              <a:rPr lang="en-US" altLang="zh-CN" dirty="0"/>
              <a:t>Since the arms are the combination of frequency and data rate,</a:t>
            </a:r>
            <a:r>
              <a:rPr lang="zh-CN" altLang="en-US" dirty="0"/>
              <a:t> </a:t>
            </a:r>
            <a:r>
              <a:rPr lang="en-US" altLang="zh-CN" dirty="0"/>
              <a:t>so the number of arms maybe very large</a:t>
            </a:r>
          </a:p>
        </p:txBody>
      </p:sp>
      <p:sp>
        <p:nvSpPr>
          <p:cNvPr id="4" name="灯片编号占位符 3"/>
          <p:cNvSpPr>
            <a:spLocks noGrp="1"/>
          </p:cNvSpPr>
          <p:nvPr>
            <p:ph type="sldNum" sz="quarter" idx="5"/>
          </p:nvPr>
        </p:nvSpPr>
        <p:spPr/>
        <p:txBody>
          <a:bodyPr/>
          <a:lstStyle/>
          <a:p>
            <a:fld id="{D69CDE4F-5AAA-4AFF-9541-2140997E4576}" type="slidenum">
              <a:rPr lang="zh-CN" altLang="en-US" smtClean="0"/>
              <a:t>57</a:t>
            </a:fld>
            <a:endParaRPr lang="zh-CN" altLang="en-US"/>
          </a:p>
        </p:txBody>
      </p:sp>
    </p:spTree>
    <p:extLst>
      <p:ext uri="{BB962C8B-B14F-4D97-AF65-F5344CB8AC3E}">
        <p14:creationId xmlns:p14="http://schemas.microsoft.com/office/powerpoint/2010/main" val="15222946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remain problem is how to reduce the arm space?</a:t>
            </a:r>
          </a:p>
          <a:p>
            <a:r>
              <a:rPr lang="en-US" altLang="zh-CN" dirty="0"/>
              <a:t>The answer is to make use of  the structure of the objective function.</a:t>
            </a:r>
          </a:p>
          <a:p>
            <a:r>
              <a:rPr lang="en-US" altLang="zh-CN" dirty="0"/>
              <a:t>We have found that the objective function has this unimodality structure feature (</a:t>
            </a:r>
            <a:r>
              <a:rPr lang="en-US" altLang="zh-CN" dirty="0" err="1"/>
              <a:t>qusi</a:t>
            </a:r>
            <a:r>
              <a:rPr lang="en-US" altLang="zh-CN" dirty="0"/>
              <a:t>-convex)</a:t>
            </a:r>
          </a:p>
          <a:p>
            <a:r>
              <a:rPr lang="en-US" altLang="zh-CN" dirty="0"/>
              <a:t>monotonicity</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58</a:t>
            </a:fld>
            <a:endParaRPr lang="zh-CN" altLang="en-US"/>
          </a:p>
        </p:txBody>
      </p:sp>
    </p:spTree>
    <p:extLst>
      <p:ext uri="{BB962C8B-B14F-4D97-AF65-F5344CB8AC3E}">
        <p14:creationId xmlns:p14="http://schemas.microsoft.com/office/powerpoint/2010/main" val="1710254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Compared to the original TS algorithm, the proposed UOTS only need to …..</a:t>
            </a:r>
          </a:p>
          <a:p>
            <a:r>
              <a:rPr lang="en-US" altLang="zh-CN" dirty="0"/>
              <a:t>For example, if the current best arm is </a:t>
            </a:r>
            <a:r>
              <a:rPr lang="en-US" altLang="zh-CN" dirty="0" err="1"/>
              <a:t>a_i,j</a:t>
            </a:r>
            <a:r>
              <a:rPr lang="en-US" altLang="zh-CN" dirty="0"/>
              <a:t>, then at next round the algorithm only need to explore this five arms</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59</a:t>
            </a:fld>
            <a:endParaRPr lang="zh-CN" altLang="en-US"/>
          </a:p>
        </p:txBody>
      </p:sp>
    </p:spTree>
    <p:extLst>
      <p:ext uri="{BB962C8B-B14F-4D97-AF65-F5344CB8AC3E}">
        <p14:creationId xmlns:p14="http://schemas.microsoft.com/office/powerpoint/2010/main" val="5107633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Graphical based optimal rate sampling (GORS) algorithm</a:t>
            </a:r>
          </a:p>
          <a:p>
            <a:pPr algn="l"/>
            <a:r>
              <a:rPr lang="en-US" altLang="zh-CN" sz="1800" b="0" i="0" u="none" strike="noStrike" baseline="0" dirty="0">
                <a:latin typeface="NimbusRomNo9L-Regu"/>
              </a:rPr>
              <a:t>Small size frequency, there are 5 f and large size frequency, there are 7 f</a:t>
            </a:r>
          </a:p>
          <a:p>
            <a:pPr algn="l"/>
            <a:r>
              <a:rPr lang="en-US" altLang="zh-CN" sz="1800" b="0" i="0" u="none" strike="noStrike" baseline="0" dirty="0">
                <a:latin typeface="NimbusRomNo9L-Regu"/>
              </a:rPr>
              <a:t>The performance gap between the proposed algorithm and other bandit algorithm is enlarge when the number of frequency increase from 5 to 7. The reason is that UCB KLUCB MTS algorithms don’t use the unimodal feature</a:t>
            </a:r>
          </a:p>
          <a:p>
            <a:pPr algn="l"/>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60</a:t>
            </a:fld>
            <a:endParaRPr lang="zh-CN" altLang="en-US"/>
          </a:p>
        </p:txBody>
      </p:sp>
    </p:spTree>
    <p:extLst>
      <p:ext uri="{BB962C8B-B14F-4D97-AF65-F5344CB8AC3E}">
        <p14:creationId xmlns:p14="http://schemas.microsoft.com/office/powerpoint/2010/main" val="2940600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are go to the application part. To see how could we apply MAB to solve practical problem</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61</a:t>
            </a:fld>
            <a:endParaRPr lang="zh-CN" altLang="en-US"/>
          </a:p>
        </p:txBody>
      </p:sp>
    </p:spTree>
    <p:extLst>
      <p:ext uri="{BB962C8B-B14F-4D97-AF65-F5344CB8AC3E}">
        <p14:creationId xmlns:p14="http://schemas.microsoft.com/office/powerpoint/2010/main" val="17197311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scenario is the FD-enabled link pairs need to transmit data to each other</a:t>
            </a:r>
          </a:p>
          <a:p>
            <a:r>
              <a:rPr lang="en-US" altLang="zh-CN" dirty="0"/>
              <a:t>So it can be formulated as this optimization form.</a:t>
            </a:r>
          </a:p>
          <a:p>
            <a:r>
              <a:rPr lang="en-US" altLang="zh-CN" dirty="0"/>
              <a:t>We refer it as the master problem.</a:t>
            </a:r>
          </a:p>
          <a:p>
            <a:r>
              <a:rPr lang="en-US" altLang="zh-CN" dirty="0"/>
              <a:t>It is difficult to solve this problem</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62</a:t>
            </a:fld>
            <a:endParaRPr lang="zh-CN" altLang="en-US"/>
          </a:p>
        </p:txBody>
      </p:sp>
    </p:spTree>
    <p:extLst>
      <p:ext uri="{BB962C8B-B14F-4D97-AF65-F5344CB8AC3E}">
        <p14:creationId xmlns:p14="http://schemas.microsoft.com/office/powerpoint/2010/main" val="11383685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Times New Roman" panose="02020603050405020304" pitchFamily="18" charset="0"/>
                <a:ea typeface="华文楷体" panose="02010600040101010101" pitchFamily="2" charset="-122"/>
                <a:cs typeface="Times New Roman" panose="02020603050405020304" pitchFamily="18" charset="0"/>
              </a:rPr>
              <a:t>So we have decomposed the master problem as two subproblem</a:t>
            </a:r>
          </a:p>
          <a:p>
            <a:r>
              <a:rPr lang="en-US" altLang="zh-CN" sz="1200" dirty="0">
                <a:latin typeface="Times New Roman" panose="02020603050405020304" pitchFamily="18" charset="0"/>
                <a:ea typeface="华文楷体" panose="02010600040101010101" pitchFamily="2" charset="-122"/>
                <a:cs typeface="Times New Roman" panose="02020603050405020304" pitchFamily="18" charset="0"/>
              </a:rPr>
              <a:t>Subproblem 1: used to find the optimal LAI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ea typeface="华文楷体" panose="02010600040101010101" pitchFamily="2" charset="-122"/>
                <a:cs typeface="Times New Roman" panose="02020603050405020304" pitchFamily="18" charset="0"/>
              </a:rPr>
              <a:t>Subproblem 2: used to find the best TP and CST pair</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63</a:t>
            </a:fld>
            <a:endParaRPr lang="zh-CN" altLang="en-US"/>
          </a:p>
        </p:txBody>
      </p:sp>
    </p:spTree>
    <p:extLst>
      <p:ext uri="{BB962C8B-B14F-4D97-AF65-F5344CB8AC3E}">
        <p14:creationId xmlns:p14="http://schemas.microsoft.com/office/powerpoint/2010/main" val="1303827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can find that the reward in here is neither stochastic nor adversarial;</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65</a:t>
            </a:fld>
            <a:endParaRPr lang="zh-CN" altLang="en-US"/>
          </a:p>
        </p:txBody>
      </p:sp>
    </p:spTree>
    <p:extLst>
      <p:ext uri="{BB962C8B-B14F-4D97-AF65-F5344CB8AC3E}">
        <p14:creationId xmlns:p14="http://schemas.microsoft.com/office/powerpoint/2010/main" val="1537517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presentation includes four parts.</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a:t>
            </a:fld>
            <a:endParaRPr lang="zh-CN" altLang="en-US"/>
          </a:p>
        </p:txBody>
      </p:sp>
    </p:spTree>
    <p:extLst>
      <p:ext uri="{BB962C8B-B14F-4D97-AF65-F5344CB8AC3E}">
        <p14:creationId xmlns:p14="http://schemas.microsoft.com/office/powerpoint/2010/main" val="2232617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proposed a </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66</a:t>
            </a:fld>
            <a:endParaRPr lang="zh-CN" altLang="en-US"/>
          </a:p>
        </p:txBody>
      </p:sp>
    </p:spTree>
    <p:extLst>
      <p:ext uri="{BB962C8B-B14F-4D97-AF65-F5344CB8AC3E}">
        <p14:creationId xmlns:p14="http://schemas.microsoft.com/office/powerpoint/2010/main" val="34084926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give a whole solution for the master problem.</a:t>
            </a:r>
          </a:p>
          <a:p>
            <a:r>
              <a:rPr lang="en-US" altLang="zh-CN" dirty="0"/>
              <a:t>The algorithm first choose a TP and CST  for each link according to this probability</a:t>
            </a:r>
          </a:p>
          <a:p>
            <a:r>
              <a:rPr lang="en-US" altLang="zh-CN" dirty="0"/>
              <a:t>Square root growth trend; the per-round regret will trend to 0 when the time horizon is sufficiently large</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67</a:t>
            </a:fld>
            <a:endParaRPr lang="zh-CN" altLang="en-US"/>
          </a:p>
        </p:txBody>
      </p:sp>
    </p:spTree>
    <p:extLst>
      <p:ext uri="{BB962C8B-B14F-4D97-AF65-F5344CB8AC3E}">
        <p14:creationId xmlns:p14="http://schemas.microsoft.com/office/powerpoint/2010/main" val="211456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the proposed algorithm with prior information has the best method close to the optimal value.</a:t>
            </a:r>
          </a:p>
          <a:p>
            <a:r>
              <a:rPr lang="en-US" altLang="zh-CN" dirty="0"/>
              <a:t>The optimal value was obtained by using the exhaustive search method</a:t>
            </a:r>
          </a:p>
          <a:p>
            <a:r>
              <a:rPr lang="en-US" altLang="zh-CN" dirty="0"/>
              <a:t>Compared to the random selection method, the network throughput of the proposed method has improved by 48%</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68</a:t>
            </a:fld>
            <a:endParaRPr lang="zh-CN" altLang="en-US"/>
          </a:p>
        </p:txBody>
      </p:sp>
    </p:spTree>
    <p:extLst>
      <p:ext uri="{BB962C8B-B14F-4D97-AF65-F5344CB8AC3E}">
        <p14:creationId xmlns:p14="http://schemas.microsoft.com/office/powerpoint/2010/main" val="25955973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Fig. 12 show the average network throughput change with the number of links.</a:t>
            </a:r>
          </a:p>
          <a:p>
            <a:r>
              <a:rPr lang="en-US" altLang="zh-CN" dirty="0"/>
              <a:t>It can be seen that when the number of link over 5, the proposed algorithm has the best performance.</a:t>
            </a:r>
          </a:p>
          <a:p>
            <a:r>
              <a:rPr lang="en-US" altLang="zh-CN" dirty="0"/>
              <a:t>Fig.13 compare the performance of HD- and FD-CSMA networks by changing he link’s transmit and receiver distance</a:t>
            </a:r>
          </a:p>
          <a:p>
            <a:r>
              <a:rPr lang="en-US" altLang="zh-CN" dirty="0"/>
              <a:t>The performance of HD and FD-</a:t>
            </a:r>
            <a:r>
              <a:rPr lang="en-US" altLang="zh-CN" dirty="0" err="1"/>
              <a:t>csma</a:t>
            </a:r>
            <a:r>
              <a:rPr lang="en-US" altLang="zh-CN" dirty="0"/>
              <a:t> network decrease when the </a:t>
            </a:r>
            <a:r>
              <a:rPr lang="en-US" altLang="zh-CN" dirty="0" err="1"/>
              <a:t>dmax</a:t>
            </a:r>
            <a:r>
              <a:rPr lang="en-US" altLang="zh-CN" dirty="0"/>
              <a:t> increase.</a:t>
            </a:r>
          </a:p>
          <a:p>
            <a:r>
              <a:rPr lang="en-US" altLang="zh-CN" dirty="0"/>
              <a:t>More interesting, the performance of the FD-CSMAN</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69</a:t>
            </a:fld>
            <a:endParaRPr lang="zh-CN" altLang="en-US"/>
          </a:p>
        </p:txBody>
      </p:sp>
    </p:spTree>
    <p:extLst>
      <p:ext uri="{BB962C8B-B14F-4D97-AF65-F5344CB8AC3E}">
        <p14:creationId xmlns:p14="http://schemas.microsoft.com/office/powerpoint/2010/main" val="3100394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presentation includes four parts.</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70</a:t>
            </a:fld>
            <a:endParaRPr lang="zh-CN" altLang="en-US"/>
          </a:p>
        </p:txBody>
      </p:sp>
    </p:spTree>
    <p:extLst>
      <p:ext uri="{BB962C8B-B14F-4D97-AF65-F5344CB8AC3E}">
        <p14:creationId xmlns:p14="http://schemas.microsoft.com/office/powerpoint/2010/main" val="1854294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69CDE4F-5AAA-4AFF-9541-2140997E4576}" type="slidenum">
              <a:rPr lang="zh-CN" altLang="en-US" smtClean="0"/>
              <a:t>72</a:t>
            </a:fld>
            <a:endParaRPr lang="zh-CN" altLang="en-US"/>
          </a:p>
        </p:txBody>
      </p:sp>
    </p:spTree>
    <p:extLst>
      <p:ext uri="{BB962C8B-B14F-4D97-AF65-F5344CB8AC3E}">
        <p14:creationId xmlns:p14="http://schemas.microsoft.com/office/powerpoint/2010/main" val="3161669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the core of  MAB problem is how to balance the EE dilemma</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7</a:t>
            </a:fld>
            <a:endParaRPr lang="zh-CN" altLang="en-US"/>
          </a:p>
        </p:txBody>
      </p:sp>
    </p:spTree>
    <p:extLst>
      <p:ext uri="{BB962C8B-B14F-4D97-AF65-F5344CB8AC3E}">
        <p14:creationId xmlns:p14="http://schemas.microsoft.com/office/powerpoint/2010/main" val="371189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 many samples are required to identify the best arm?</a:t>
            </a:r>
          </a:p>
          <a:p>
            <a:r>
              <a:rPr lang="en-US" altLang="zh-CN" dirty="0"/>
              <a:t>How to quantify the player’s selection strategy?</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8</a:t>
            </a:fld>
            <a:endParaRPr lang="zh-CN" altLang="en-US"/>
          </a:p>
        </p:txBody>
      </p:sp>
    </p:spTree>
    <p:extLst>
      <p:ext uri="{BB962C8B-B14F-4D97-AF65-F5344CB8AC3E}">
        <p14:creationId xmlns:p14="http://schemas.microsoft.com/office/powerpoint/2010/main" val="115036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is a optimal policy with no regret. Also call oracle</a:t>
            </a:r>
          </a:p>
        </p:txBody>
      </p:sp>
      <p:sp>
        <p:nvSpPr>
          <p:cNvPr id="4" name="灯片编号占位符 3"/>
          <p:cNvSpPr>
            <a:spLocks noGrp="1"/>
          </p:cNvSpPr>
          <p:nvPr>
            <p:ph type="sldNum" sz="quarter" idx="5"/>
          </p:nvPr>
        </p:nvSpPr>
        <p:spPr/>
        <p:txBody>
          <a:bodyPr/>
          <a:lstStyle/>
          <a:p>
            <a:fld id="{D69CDE4F-5AAA-4AFF-9541-2140997E4576}" type="slidenum">
              <a:rPr lang="zh-CN" altLang="en-US" smtClean="0"/>
              <a:t>9</a:t>
            </a:fld>
            <a:endParaRPr lang="zh-CN" altLang="en-US"/>
          </a:p>
        </p:txBody>
      </p:sp>
    </p:spTree>
    <p:extLst>
      <p:ext uri="{BB962C8B-B14F-4D97-AF65-F5344CB8AC3E}">
        <p14:creationId xmlns:p14="http://schemas.microsoft.com/office/powerpoint/2010/main" val="3341702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63C32-2DA1-428E-89CE-D80497EBDFB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C2BCACC-8913-4961-949D-F9D0E1404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6923213-962E-4B4A-AC5B-0369F112FD25}"/>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9563D4E0-7EDE-4A2E-B297-13F438DA1F6F}"/>
              </a:ext>
            </a:extLst>
          </p:cNvPr>
          <p:cNvSpPr>
            <a:spLocks noGrp="1"/>
          </p:cNvSpPr>
          <p:nvPr>
            <p:ph type="ftr" sz="quarter" idx="11"/>
          </p:nvPr>
        </p:nvSpPr>
        <p:spPr>
          <a:xfrm>
            <a:off x="11721442" y="6497754"/>
            <a:ext cx="401425" cy="298974"/>
          </a:xfrm>
        </p:spPr>
        <p:txBody>
          <a:bodyPr/>
          <a:lstStyle>
            <a:lvl1pPr>
              <a:defRPr sz="1800"/>
            </a:lvl1pPr>
          </a:lstStyle>
          <a:p>
            <a:endParaRPr lang="zh-CN" altLang="en-US" dirty="0"/>
          </a:p>
        </p:txBody>
      </p:sp>
    </p:spTree>
    <p:extLst>
      <p:ext uri="{BB962C8B-B14F-4D97-AF65-F5344CB8AC3E}">
        <p14:creationId xmlns:p14="http://schemas.microsoft.com/office/powerpoint/2010/main" val="160437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432B3B-FB33-45A9-9079-F64B426DD21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C99779D-CC1D-4ED9-96FC-E058A74B7D4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AD5206-D546-4794-9FA1-837756409966}"/>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CC7892BD-4626-431A-87DB-6B66D28CB5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BD0445-666D-4154-8122-14F694560AB6}"/>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258088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7C483EC-A58E-4B70-81BA-6067D8516D7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94FD3DC-F3AB-4E74-896A-A9FA9C2848F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DB8A09A-BA86-4AEA-AFD5-4B001112A602}"/>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D1CED0B7-5394-4535-BB37-1E03CAEF6F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DB6023-97A5-48CA-8A9B-82B3D5744531}"/>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330470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F892E0-02F9-4F31-9DED-0D3B3D00F1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7D566-2277-4AF4-B0D6-4C7DD045CD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745A99-D007-4525-AB3E-B01807017257}"/>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C65A6D77-CBA4-4E85-97FC-A207A92413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202FB8-3DA7-451B-B15C-FF087249334D}"/>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173740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D7CBC-FB9B-4C3A-990A-C766DFE3AF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A8929F-E2E7-4B73-A241-FD60A58C04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A7025E8-456B-49FC-B87F-DFC779DCEDC2}"/>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7420FB00-C721-433A-94E6-6B56A9BE6D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518D7B-BC2A-4346-B822-CCADA5965DF4}"/>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4118675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93DDA9-1CD3-4372-A352-AF3310DA7A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80E66D3-647C-40E2-9084-989176A5360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D2EE3C9-08C8-42F7-BBF4-49140262C49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94B1C9A-E700-4437-82A3-5B660F1E45AF}"/>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E2D9278B-BC4B-4C2F-B19D-4B8DF727447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CCA859B-F682-41F1-B24C-49ACDF79A374}"/>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369205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989CB7-62D4-4C3E-8D0F-060DF43A66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22B49C7-81F3-4140-8E85-58A01FDC41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31DD41E-7534-4079-9CE2-ADCBA91F3F4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C1F56F2-EC73-4608-8008-E26F4DEFC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FC8E9C-0288-4AD4-AA5C-CF0485A7F14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248483D-C348-4E3D-BFAC-CED1851BFA2B}"/>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171B2DE4-E285-4E74-B930-7246D182B70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6BCA231-BDEE-4055-BC2E-6DCEBB3D402B}"/>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223042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5E7DE3-3F12-48F3-ACF3-0417618E55D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D88884-5A08-4932-8787-24E226DF2DBC}"/>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6FDEC5FA-D746-4ADF-B18A-BBE2E82EC9F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4745196-95E7-4161-B3B5-665C0765AD63}"/>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3277486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4B8704D3-80A8-4BAB-BAE3-8B4E92B8FB75}"/>
              </a:ext>
            </a:extLst>
          </p:cNvPr>
          <p:cNvGrpSpPr/>
          <p:nvPr userDrawn="1"/>
        </p:nvGrpSpPr>
        <p:grpSpPr>
          <a:xfrm>
            <a:off x="3203" y="121289"/>
            <a:ext cx="9419577" cy="682068"/>
            <a:chOff x="3203" y="121289"/>
            <a:chExt cx="9165441" cy="682068"/>
          </a:xfrm>
        </p:grpSpPr>
        <p:sp>
          <p:nvSpPr>
            <p:cNvPr id="6" name="Rectangle 11">
              <a:extLst>
                <a:ext uri="{FF2B5EF4-FFF2-40B4-BE49-F238E27FC236}">
                  <a16:creationId xmlns:a16="http://schemas.microsoft.com/office/drawing/2014/main" id="{5D12ADBE-B319-4736-9A16-619720A816A7}"/>
                </a:ext>
              </a:extLst>
            </p:cNvPr>
            <p:cNvSpPr/>
            <p:nvPr/>
          </p:nvSpPr>
          <p:spPr>
            <a:xfrm rot="10800000">
              <a:off x="3203" y="121289"/>
              <a:ext cx="9165439" cy="68206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9">
              <a:extLst>
                <a:ext uri="{FF2B5EF4-FFF2-40B4-BE49-F238E27FC236}">
                  <a16:creationId xmlns:a16="http://schemas.microsoft.com/office/drawing/2014/main" id="{3A5F844A-A428-45A5-A5E4-3ADA9F9CA316}"/>
                </a:ext>
              </a:extLst>
            </p:cNvPr>
            <p:cNvSpPr/>
            <p:nvPr/>
          </p:nvSpPr>
          <p:spPr>
            <a:xfrm rot="10800000">
              <a:off x="3205" y="159041"/>
              <a:ext cx="9165439" cy="6082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pic>
        <p:nvPicPr>
          <p:cNvPr id="8" name="图片 7">
            <a:extLst>
              <a:ext uri="{FF2B5EF4-FFF2-40B4-BE49-F238E27FC236}">
                <a16:creationId xmlns:a16="http://schemas.microsoft.com/office/drawing/2014/main" id="{25DAEC95-C503-4EDC-89FE-451C9A59BEA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626823" y="67878"/>
            <a:ext cx="2431576" cy="789013"/>
          </a:xfrm>
          <a:prstGeom prst="rect">
            <a:avLst/>
          </a:prstGeom>
        </p:spPr>
      </p:pic>
      <p:sp>
        <p:nvSpPr>
          <p:cNvPr id="10" name="日期占位符 6">
            <a:extLst>
              <a:ext uri="{FF2B5EF4-FFF2-40B4-BE49-F238E27FC236}">
                <a16:creationId xmlns:a16="http://schemas.microsoft.com/office/drawing/2014/main" id="{ADF758CD-CCDE-4A2F-9867-7222199CAF4E}"/>
              </a:ext>
            </a:extLst>
          </p:cNvPr>
          <p:cNvSpPr>
            <a:spLocks noGrp="1"/>
          </p:cNvSpPr>
          <p:nvPr>
            <p:ph type="dt" sz="half" idx="10"/>
          </p:nvPr>
        </p:nvSpPr>
        <p:spPr>
          <a:xfrm>
            <a:off x="838200" y="6356350"/>
            <a:ext cx="2743200" cy="365125"/>
          </a:xfrm>
        </p:spPr>
        <p:txBody>
          <a:bodyPr/>
          <a:lstStyle/>
          <a:p>
            <a:endParaRPr lang="zh-CN" altLang="en-US"/>
          </a:p>
        </p:txBody>
      </p:sp>
      <p:sp>
        <p:nvSpPr>
          <p:cNvPr id="12" name="灯片编号占位符 8">
            <a:extLst>
              <a:ext uri="{FF2B5EF4-FFF2-40B4-BE49-F238E27FC236}">
                <a16:creationId xmlns:a16="http://schemas.microsoft.com/office/drawing/2014/main" id="{5F8A1911-8CFA-43CD-BF31-B32452783CBC}"/>
              </a:ext>
            </a:extLst>
          </p:cNvPr>
          <p:cNvSpPr>
            <a:spLocks noGrp="1"/>
          </p:cNvSpPr>
          <p:nvPr>
            <p:ph type="sldNum" sz="quarter" idx="12"/>
          </p:nvPr>
        </p:nvSpPr>
        <p:spPr>
          <a:xfrm>
            <a:off x="9327039" y="6384631"/>
            <a:ext cx="2743200" cy="365125"/>
          </a:xfrm>
        </p:spPr>
        <p:txBody>
          <a:bodyPr/>
          <a:lstStyle>
            <a:lvl1pPr>
              <a:defRPr sz="1600" b="1" i="0" baseline="0"/>
            </a:lvl1pPr>
          </a:lstStyle>
          <a:p>
            <a:fld id="{4760F0FC-AD0F-4770-B8B3-8B319AEAE5E5}" type="slidenum">
              <a:rPr lang="zh-CN" altLang="en-US" smtClean="0"/>
              <a:pPr/>
              <a:t>‹#›</a:t>
            </a:fld>
            <a:endParaRPr lang="zh-CN" altLang="en-US" dirty="0"/>
          </a:p>
        </p:txBody>
      </p:sp>
    </p:spTree>
    <p:extLst>
      <p:ext uri="{BB962C8B-B14F-4D97-AF65-F5344CB8AC3E}">
        <p14:creationId xmlns:p14="http://schemas.microsoft.com/office/powerpoint/2010/main" val="198142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10D88-DDDA-412E-9ECC-136D0620214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EEE604-300C-471B-830B-41A78F3D0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3571547-E764-49E6-ACE2-3EEAF6183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DE06043-2524-46B2-959C-6B281F4BD66F}"/>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0B0A3E18-C64B-4E3E-B6C9-48F5279A8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B3AA175-20C2-41BD-85F8-7EEE472069C0}"/>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74243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6C1D5A-3154-4ED8-AFE8-325E0519A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DA12B0-7F72-4B3E-8419-5C20B0FD62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8A7A8FC-A7E0-4A88-AEDC-42DE596DA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24F4BD-B3AA-414F-AEDE-5BC7285C2F14}"/>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8B0D6E4A-B59F-4F1F-9E33-FF378593F1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B1A44D-1676-41D5-8234-CD1B8D47581F}"/>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109346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EC2D70-6C47-4BBC-960D-6BBFCFC2D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8D66CE3-F9CA-4104-AFC6-CEAEBB13D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59919B-6119-4D36-AD54-111C74CEB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8F88BF8E-80FE-47B7-B62A-45CFB0FA68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6130699-F7AD-46BC-A77F-267F87CC9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1183910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18" Type="http://schemas.openxmlformats.org/officeDocument/2006/relationships/image" Target="../media/image49.png"/><Relationship Id="rId3" Type="http://schemas.openxmlformats.org/officeDocument/2006/relationships/image" Target="../media/image31.png"/><Relationship Id="rId7" Type="http://schemas.openxmlformats.org/officeDocument/2006/relationships/image" Target="../media/image41.png"/><Relationship Id="rId12" Type="http://schemas.openxmlformats.org/officeDocument/2006/relationships/image" Target="../media/image40.png"/><Relationship Id="rId17"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37.pn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5.xml"/><Relationship Id="rId7"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33.wmf"/></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5.emf"/><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3.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3.png"/><Relationship Id="rId18" Type="http://schemas.openxmlformats.org/officeDocument/2006/relationships/image" Target="../media/image94.png"/><Relationship Id="rId3" Type="http://schemas.openxmlformats.org/officeDocument/2006/relationships/image" Target="../media/image68.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20.xml"/><Relationship Id="rId16" Type="http://schemas.openxmlformats.org/officeDocument/2006/relationships/image" Target="../media/image74.png"/><Relationship Id="rId20" Type="http://schemas.openxmlformats.org/officeDocument/2006/relationships/image" Target="../media/image750.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70.png"/><Relationship Id="rId15" Type="http://schemas.openxmlformats.org/officeDocument/2006/relationships/image" Target="../media/image91.png"/><Relationship Id="rId10" Type="http://schemas.openxmlformats.org/officeDocument/2006/relationships/image" Target="../media/image72.png"/><Relationship Id="rId19"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85.png"/><Relationship Id="rId1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7.emf"/><Relationship Id="rId4" Type="http://schemas.openxmlformats.org/officeDocument/2006/relationships/image" Target="../media/image76.emf"/></Relationships>
</file>

<file path=ppt/slides/_rels/slide23.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1.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2.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20.png"/><Relationship Id="rId5" Type="http://schemas.openxmlformats.org/officeDocument/2006/relationships/image" Target="../media/image890.png"/><Relationship Id="rId4" Type="http://schemas.openxmlformats.org/officeDocument/2006/relationships/image" Target="../media/image840.png"/></Relationships>
</file>

<file path=ppt/slides/_rels/slide2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27.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1.png"/><Relationship Id="rId7" Type="http://schemas.openxmlformats.org/officeDocument/2006/relationships/image" Target="../media/image105.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4.emf"/><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1.png"/><Relationship Id="rId4" Type="http://schemas.openxmlformats.org/officeDocument/2006/relationships/image" Target="../media/image107.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4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0.png"/><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0.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em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350.png"/><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8" Type="http://schemas.openxmlformats.org/officeDocument/2006/relationships/image" Target="../media/image1370.png"/><Relationship Id="rId3" Type="http://schemas.openxmlformats.org/officeDocument/2006/relationships/image" Target="../media/image136.png"/><Relationship Id="rId7"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20.png"/></Relationships>
</file>

<file path=ppt/slides/_rels/slide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53.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52.wmf"/><Relationship Id="rId3" Type="http://schemas.openxmlformats.org/officeDocument/2006/relationships/notesSlide" Target="../notesSlides/notesSlide52.xml"/><Relationship Id="rId7" Type="http://schemas.openxmlformats.org/officeDocument/2006/relationships/image" Target="../media/image149.wmf"/><Relationship Id="rId12" Type="http://schemas.openxmlformats.org/officeDocument/2006/relationships/oleObject" Target="../embeddings/oleObject6.bin"/><Relationship Id="rId17" Type="http://schemas.openxmlformats.org/officeDocument/2006/relationships/image" Target="../media/image154.wmf"/><Relationship Id="rId2" Type="http://schemas.openxmlformats.org/officeDocument/2006/relationships/slideLayout" Target="../slideLayouts/slideLayout7.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51.wmf"/><Relationship Id="rId5" Type="http://schemas.openxmlformats.org/officeDocument/2006/relationships/image" Target="../media/image156.jpeg"/><Relationship Id="rId15" Type="http://schemas.openxmlformats.org/officeDocument/2006/relationships/image" Target="../media/image153.wmf"/><Relationship Id="rId10" Type="http://schemas.openxmlformats.org/officeDocument/2006/relationships/oleObject" Target="../embeddings/oleObject5.bin"/><Relationship Id="rId4" Type="http://schemas.openxmlformats.org/officeDocument/2006/relationships/image" Target="../media/image155.png"/><Relationship Id="rId9" Type="http://schemas.openxmlformats.org/officeDocument/2006/relationships/image" Target="../media/image150.wmf"/><Relationship Id="rId14" Type="http://schemas.openxmlformats.org/officeDocument/2006/relationships/oleObject" Target="../embeddings/oleObject7.bin"/></Relationships>
</file>

<file path=ppt/slides/_rels/slide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59.xml.rels><?xml version="1.0" encoding="UTF-8" standalone="yes"?>
<Relationships xmlns="http://schemas.openxmlformats.org/package/2006/relationships"><Relationship Id="rId8" Type="http://schemas.openxmlformats.org/officeDocument/2006/relationships/image" Target="../media/image1650.png"/><Relationship Id="rId3" Type="http://schemas.openxmlformats.org/officeDocument/2006/relationships/image" Target="../media/image161.png"/><Relationship Id="rId7" Type="http://schemas.openxmlformats.org/officeDocument/2006/relationships/image" Target="../media/image1640.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630.png"/><Relationship Id="rId5" Type="http://schemas.openxmlformats.org/officeDocument/2006/relationships/image" Target="../media/image1620.png"/><Relationship Id="rId10"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6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10.png"/><Relationship Id="rId5" Type="http://schemas.openxmlformats.org/officeDocument/2006/relationships/image" Target="../media/image1700.png"/><Relationship Id="rId4" Type="http://schemas.openxmlformats.org/officeDocument/2006/relationships/image" Target="../media/image165.png"/></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3" Type="http://schemas.openxmlformats.org/officeDocument/2006/relationships/image" Target="../media/image168.wmf"/><Relationship Id="rId18" Type="http://schemas.openxmlformats.org/officeDocument/2006/relationships/oleObject" Target="../embeddings/oleObject14.bin"/><Relationship Id="rId26" Type="http://schemas.openxmlformats.org/officeDocument/2006/relationships/image" Target="../media/image174.wmf"/><Relationship Id="rId3" Type="http://schemas.openxmlformats.org/officeDocument/2006/relationships/notesSlide" Target="../notesSlides/notesSlide57.xml"/><Relationship Id="rId21" Type="http://schemas.openxmlformats.org/officeDocument/2006/relationships/image" Target="../media/image172.wmf"/><Relationship Id="rId34" Type="http://schemas.openxmlformats.org/officeDocument/2006/relationships/image" Target="../media/image182.png"/><Relationship Id="rId7" Type="http://schemas.openxmlformats.org/officeDocument/2006/relationships/image" Target="../media/image181.png"/><Relationship Id="rId12" Type="http://schemas.openxmlformats.org/officeDocument/2006/relationships/oleObject" Target="../embeddings/oleObject11.bin"/><Relationship Id="rId17" Type="http://schemas.openxmlformats.org/officeDocument/2006/relationships/image" Target="../media/image170.wmf"/><Relationship Id="rId25" Type="http://schemas.openxmlformats.org/officeDocument/2006/relationships/oleObject" Target="../embeddings/oleObject18.bin"/><Relationship Id="rId33" Type="http://schemas.openxmlformats.org/officeDocument/2006/relationships/oleObject" Target="../embeddings/oleObject22.bin"/><Relationship Id="rId2" Type="http://schemas.openxmlformats.org/officeDocument/2006/relationships/slideLayout" Target="../slideLayouts/slideLayout7.xml"/><Relationship Id="rId16" Type="http://schemas.openxmlformats.org/officeDocument/2006/relationships/oleObject" Target="../embeddings/oleObject13.bin"/><Relationship Id="rId20" Type="http://schemas.openxmlformats.org/officeDocument/2006/relationships/oleObject" Target="../embeddings/oleObject15.bin"/><Relationship Id="rId29" Type="http://schemas.openxmlformats.org/officeDocument/2006/relationships/oleObject" Target="../embeddings/oleObject20.bin"/><Relationship Id="rId1" Type="http://schemas.openxmlformats.org/officeDocument/2006/relationships/vmlDrawing" Target="../drawings/vmlDrawing3.vml"/><Relationship Id="rId6" Type="http://schemas.openxmlformats.org/officeDocument/2006/relationships/image" Target="../media/image180.png"/><Relationship Id="rId11" Type="http://schemas.openxmlformats.org/officeDocument/2006/relationships/image" Target="../media/image167.wmf"/><Relationship Id="rId24" Type="http://schemas.openxmlformats.org/officeDocument/2006/relationships/image" Target="../media/image173.wmf"/><Relationship Id="rId32" Type="http://schemas.openxmlformats.org/officeDocument/2006/relationships/image" Target="../media/image177.wmf"/><Relationship Id="rId5" Type="http://schemas.openxmlformats.org/officeDocument/2006/relationships/image" Target="../media/image179.png"/><Relationship Id="rId15" Type="http://schemas.openxmlformats.org/officeDocument/2006/relationships/image" Target="../media/image169.wmf"/><Relationship Id="rId23" Type="http://schemas.openxmlformats.org/officeDocument/2006/relationships/oleObject" Target="../embeddings/oleObject17.bin"/><Relationship Id="rId28" Type="http://schemas.openxmlformats.org/officeDocument/2006/relationships/image" Target="../media/image175.wmf"/><Relationship Id="rId10" Type="http://schemas.openxmlformats.org/officeDocument/2006/relationships/oleObject" Target="../embeddings/oleObject10.bin"/><Relationship Id="rId19" Type="http://schemas.openxmlformats.org/officeDocument/2006/relationships/image" Target="../media/image171.wmf"/><Relationship Id="rId31" Type="http://schemas.openxmlformats.org/officeDocument/2006/relationships/oleObject" Target="../embeddings/oleObject21.bin"/><Relationship Id="rId4" Type="http://schemas.openxmlformats.org/officeDocument/2006/relationships/image" Target="../media/image178.png"/><Relationship Id="rId9" Type="http://schemas.openxmlformats.org/officeDocument/2006/relationships/image" Target="../media/image166.wmf"/><Relationship Id="rId14" Type="http://schemas.openxmlformats.org/officeDocument/2006/relationships/oleObject" Target="../embeddings/oleObject12.bin"/><Relationship Id="rId22" Type="http://schemas.openxmlformats.org/officeDocument/2006/relationships/oleObject" Target="../embeddings/oleObject16.bin"/><Relationship Id="rId27" Type="http://schemas.openxmlformats.org/officeDocument/2006/relationships/oleObject" Target="../embeddings/oleObject19.bin"/><Relationship Id="rId30" Type="http://schemas.openxmlformats.org/officeDocument/2006/relationships/image" Target="../media/image176.wmf"/><Relationship Id="rId8" Type="http://schemas.openxmlformats.org/officeDocument/2006/relationships/oleObject" Target="../embeddings/oleObject9.bin"/></Relationships>
</file>

<file path=ppt/slides/_rels/slide6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84.png"/></Relationships>
</file>

<file path=ppt/slides/_rels/slide6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88.wmf"/><Relationship Id="rId13" Type="http://schemas.openxmlformats.org/officeDocument/2006/relationships/oleObject" Target="../embeddings/oleObject27.bin"/><Relationship Id="rId18" Type="http://schemas.openxmlformats.org/officeDocument/2006/relationships/oleObject" Target="../embeddings/oleObject30.bin"/><Relationship Id="rId3" Type="http://schemas.openxmlformats.org/officeDocument/2006/relationships/notesSlide" Target="../notesSlides/notesSlide59.xml"/><Relationship Id="rId21" Type="http://schemas.openxmlformats.org/officeDocument/2006/relationships/image" Target="../media/image194.wmf"/><Relationship Id="rId7" Type="http://schemas.openxmlformats.org/officeDocument/2006/relationships/oleObject" Target="../embeddings/oleObject24.bin"/><Relationship Id="rId12" Type="http://schemas.openxmlformats.org/officeDocument/2006/relationships/image" Target="../media/image190.wmf"/><Relationship Id="rId17" Type="http://schemas.openxmlformats.org/officeDocument/2006/relationships/image" Target="../media/image192.wmf"/><Relationship Id="rId2" Type="http://schemas.openxmlformats.org/officeDocument/2006/relationships/slideLayout" Target="../slideLayouts/slideLayout7.xml"/><Relationship Id="rId16" Type="http://schemas.openxmlformats.org/officeDocument/2006/relationships/oleObject" Target="../embeddings/oleObject29.bin"/><Relationship Id="rId20" Type="http://schemas.openxmlformats.org/officeDocument/2006/relationships/oleObject" Target="../embeddings/oleObject31.bin"/><Relationship Id="rId1" Type="http://schemas.openxmlformats.org/officeDocument/2006/relationships/vmlDrawing" Target="../drawings/vmlDrawing4.vml"/><Relationship Id="rId6" Type="http://schemas.openxmlformats.org/officeDocument/2006/relationships/image" Target="../media/image187.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189.wmf"/><Relationship Id="rId19" Type="http://schemas.openxmlformats.org/officeDocument/2006/relationships/image" Target="../media/image193.wmf"/><Relationship Id="rId4" Type="http://schemas.openxmlformats.org/officeDocument/2006/relationships/image" Target="../media/image156.jpeg"/><Relationship Id="rId9" Type="http://schemas.openxmlformats.org/officeDocument/2006/relationships/oleObject" Target="../embeddings/oleObject25.bin"/><Relationship Id="rId14" Type="http://schemas.openxmlformats.org/officeDocument/2006/relationships/image" Target="../media/image191.wmf"/><Relationship Id="rId22" Type="http://schemas.openxmlformats.org/officeDocument/2006/relationships/image" Target="../media/image195.png"/></Relationships>
</file>

<file path=ppt/slides/_rels/slide6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6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204.png"/></Relationships>
</file>

<file path=ppt/slides/_rels/slide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7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HnoYATP primary_WHITE.png">
            <a:extLst>
              <a:ext uri="{FF2B5EF4-FFF2-40B4-BE49-F238E27FC236}">
                <a16:creationId xmlns:a16="http://schemas.microsoft.com/office/drawing/2014/main" id="{BB942D19-3626-43E0-A9BF-8474C97DEF60}"/>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70063" y="6132514"/>
            <a:ext cx="142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0">
            <a:extLst>
              <a:ext uri="{FF2B5EF4-FFF2-40B4-BE49-F238E27FC236}">
                <a16:creationId xmlns:a16="http://schemas.microsoft.com/office/drawing/2014/main" id="{DCF58A63-0742-4CED-AE37-D5608366F046}"/>
              </a:ext>
            </a:extLst>
          </p:cNvPr>
          <p:cNvSpPr/>
          <p:nvPr/>
        </p:nvSpPr>
        <p:spPr>
          <a:xfrm>
            <a:off x="1524000" y="0"/>
            <a:ext cx="1892300"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7">
            <a:extLst>
              <a:ext uri="{FF2B5EF4-FFF2-40B4-BE49-F238E27FC236}">
                <a16:creationId xmlns:a16="http://schemas.microsoft.com/office/drawing/2014/main" id="{3111191E-C41A-448F-9653-1E44BE54F4D9}"/>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943101" y="6303964"/>
            <a:ext cx="97472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3">
            <a:extLst>
              <a:ext uri="{FF2B5EF4-FFF2-40B4-BE49-F238E27FC236}">
                <a16:creationId xmlns:a16="http://schemas.microsoft.com/office/drawing/2014/main" id="{7D07F97B-820F-4CD4-BF41-798FEFD18DD4}"/>
              </a:ext>
            </a:extLst>
          </p:cNvPr>
          <p:cNvSpPr/>
          <p:nvPr/>
        </p:nvSpPr>
        <p:spPr>
          <a:xfrm>
            <a:off x="1524000" y="2292350"/>
            <a:ext cx="1892300"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54">
            <a:extLst>
              <a:ext uri="{FF2B5EF4-FFF2-40B4-BE49-F238E27FC236}">
                <a16:creationId xmlns:a16="http://schemas.microsoft.com/office/drawing/2014/main" id="{E24438E0-9954-4F19-9927-1B2233797071}"/>
              </a:ext>
            </a:extLst>
          </p:cNvPr>
          <p:cNvSpPr/>
          <p:nvPr/>
        </p:nvSpPr>
        <p:spPr>
          <a:xfrm>
            <a:off x="1524000" y="763589"/>
            <a:ext cx="1892300"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56">
            <a:extLst>
              <a:ext uri="{FF2B5EF4-FFF2-40B4-BE49-F238E27FC236}">
                <a16:creationId xmlns:a16="http://schemas.microsoft.com/office/drawing/2014/main" id="{5857E422-4DFF-4455-8941-F607BB7265C2}"/>
              </a:ext>
            </a:extLst>
          </p:cNvPr>
          <p:cNvSpPr/>
          <p:nvPr/>
        </p:nvSpPr>
        <p:spPr>
          <a:xfrm>
            <a:off x="1524000" y="5330825"/>
            <a:ext cx="1892300"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57">
            <a:extLst>
              <a:ext uri="{FF2B5EF4-FFF2-40B4-BE49-F238E27FC236}">
                <a16:creationId xmlns:a16="http://schemas.microsoft.com/office/drawing/2014/main" id="{63BA7A21-BDCD-4A86-AF5C-A516D47B46DA}"/>
              </a:ext>
            </a:extLst>
          </p:cNvPr>
          <p:cNvSpPr/>
          <p:nvPr/>
        </p:nvSpPr>
        <p:spPr>
          <a:xfrm>
            <a:off x="1524000" y="3821114"/>
            <a:ext cx="1892300"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文本框 20">
            <a:extLst>
              <a:ext uri="{FF2B5EF4-FFF2-40B4-BE49-F238E27FC236}">
                <a16:creationId xmlns:a16="http://schemas.microsoft.com/office/drawing/2014/main" id="{53F36D60-C942-43F0-8CC9-F5EE4707AB90}"/>
              </a:ext>
            </a:extLst>
          </p:cNvPr>
          <p:cNvSpPr txBox="1"/>
          <p:nvPr/>
        </p:nvSpPr>
        <p:spPr>
          <a:xfrm>
            <a:off x="3692055" y="6114476"/>
            <a:ext cx="8014511"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Thanks for </a:t>
            </a:r>
            <a:r>
              <a:rPr lang="en-US" altLang="zh-CN" sz="1600" dirty="0" err="1">
                <a:latin typeface="Times New Roman" panose="02020603050405020304" pitchFamily="18" charset="0"/>
                <a:cs typeface="Times New Roman" panose="02020603050405020304" pitchFamily="18" charset="0"/>
              </a:rPr>
              <a:t>Jingwen</a:t>
            </a:r>
            <a:r>
              <a:rPr lang="en-US" altLang="zh-CN" sz="1600" dirty="0">
                <a:latin typeface="Times New Roman" panose="02020603050405020304" pitchFamily="18" charset="0"/>
                <a:cs typeface="Times New Roman" panose="02020603050405020304" pitchFamily="18" charset="0"/>
              </a:rPr>
              <a:t> Tong, </a:t>
            </a:r>
            <a:r>
              <a:rPr lang="en-US" altLang="zh-CN" sz="1600" dirty="0" err="1">
                <a:latin typeface="Times New Roman" panose="02020603050405020304" pitchFamily="18" charset="0"/>
                <a:cs typeface="Times New Roman" panose="02020603050405020304" pitchFamily="18" charset="0"/>
              </a:rPr>
              <a:t>Liqun</a:t>
            </a:r>
            <a:r>
              <a:rPr lang="en-US" altLang="zh-CN" sz="1600" dirty="0">
                <a:latin typeface="Times New Roman" panose="02020603050405020304" pitchFamily="18" charset="0"/>
                <a:cs typeface="Times New Roman" panose="02020603050405020304" pitchFamily="18" charset="0"/>
              </a:rPr>
              <a:t> Fu, Amir </a:t>
            </a:r>
            <a:r>
              <a:rPr lang="en-US" altLang="zh-CN" sz="1600" dirty="0" err="1">
                <a:latin typeface="Times New Roman" panose="02020603050405020304" pitchFamily="18" charset="0"/>
                <a:cs typeface="Times New Roman" panose="02020603050405020304" pitchFamily="18" charset="0"/>
              </a:rPr>
              <a:t>Leshem</a:t>
            </a:r>
            <a:r>
              <a:rPr lang="en-US" altLang="zh-CN"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Fahira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Sangare</a:t>
            </a:r>
            <a:r>
              <a:rPr lang="en-US" sz="1600" dirty="0">
                <a:latin typeface="Times New Roman" panose="02020603050405020304" pitchFamily="18" charset="0"/>
                <a:cs typeface="Times New Roman" panose="02020603050405020304" pitchFamily="18" charset="0"/>
              </a:rPr>
              <a:t>, Thanh Le, and </a:t>
            </a:r>
            <a:r>
              <a:rPr lang="en-US" sz="1600" dirty="0" err="1">
                <a:latin typeface="Times New Roman" panose="02020603050405020304" pitchFamily="18" charset="0"/>
                <a:cs typeface="Times New Roman" panose="02020603050405020304" pitchFamily="18" charset="0"/>
              </a:rPr>
              <a:t>Rong</a:t>
            </a:r>
            <a:r>
              <a:rPr lang="en-US" sz="1600" dirty="0">
                <a:latin typeface="Times New Roman" panose="02020603050405020304" pitchFamily="18" charset="0"/>
                <a:cs typeface="Times New Roman" panose="02020603050405020304" pitchFamily="18" charset="0"/>
              </a:rPr>
              <a:t> Zheng</a:t>
            </a:r>
            <a:endParaRPr lang="zh-CN" altLang="en-US" sz="1600"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B885CE75-5B4B-442F-A53A-AE84C3B06467}"/>
              </a:ext>
            </a:extLst>
          </p:cNvPr>
          <p:cNvSpPr txBox="1"/>
          <p:nvPr/>
        </p:nvSpPr>
        <p:spPr>
          <a:xfrm>
            <a:off x="3579779" y="1607497"/>
            <a:ext cx="8612221" cy="1478418"/>
          </a:xfrm>
          <a:prstGeom prst="rect">
            <a:avLst/>
          </a:prstGeom>
          <a:noFill/>
        </p:spPr>
        <p:txBody>
          <a:bodyPr wrap="square" rtlCol="0">
            <a:spAutoFit/>
          </a:bodyPr>
          <a:lstStyle/>
          <a:p>
            <a:pPr>
              <a:lnSpc>
                <a:spcPct val="150000"/>
              </a:lnSpc>
            </a:pPr>
            <a:r>
              <a:rPr lang="en-US" altLang="zh-CN" sz="3200" b="1" dirty="0">
                <a:solidFill>
                  <a:srgbClr val="7030A0"/>
                </a:solidFill>
                <a:latin typeface="Arial" panose="020B0604020202020204" pitchFamily="34" charset="0"/>
                <a:ea typeface="微软雅黑 Light" panose="020B0502040204020203" pitchFamily="34" charset="-122"/>
                <a:cs typeface="Arial" panose="020B0604020202020204" pitchFamily="34" charset="0"/>
              </a:rPr>
              <a:t>Multi-Armed Bandits and Its Application in Wireless Communications</a:t>
            </a:r>
            <a:endParaRPr lang="zh-CN" altLang="en-US" sz="3200" b="1" dirty="0">
              <a:solidFill>
                <a:srgbClr val="7030A0"/>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24" name="文本框 23">
            <a:extLst>
              <a:ext uri="{FF2B5EF4-FFF2-40B4-BE49-F238E27FC236}">
                <a16:creationId xmlns:a16="http://schemas.microsoft.com/office/drawing/2014/main" id="{DF931F37-025F-4111-9B83-2BE7E6F43260}"/>
              </a:ext>
            </a:extLst>
          </p:cNvPr>
          <p:cNvSpPr txBox="1"/>
          <p:nvPr/>
        </p:nvSpPr>
        <p:spPr>
          <a:xfrm>
            <a:off x="4453348" y="3375946"/>
            <a:ext cx="6245291" cy="2308324"/>
          </a:xfrm>
          <a:prstGeom prst="rect">
            <a:avLst/>
          </a:prstGeom>
          <a:no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Zhu Han, </a:t>
            </a:r>
          </a:p>
          <a:p>
            <a:pPr algn="ctr"/>
            <a:r>
              <a:rPr lang="en-US" altLang="zh-CN" sz="2400" dirty="0">
                <a:latin typeface="Times New Roman" panose="02020603050405020304" pitchFamily="18" charset="0"/>
                <a:cs typeface="Times New Roman" panose="02020603050405020304" pitchFamily="18" charset="0"/>
              </a:rPr>
              <a:t>John and Rebecca </a:t>
            </a:r>
            <a:r>
              <a:rPr lang="en-US" altLang="zh-CN" sz="2400" dirty="0" err="1">
                <a:latin typeface="Times New Roman" panose="02020603050405020304" pitchFamily="18" charset="0"/>
                <a:cs typeface="Times New Roman" panose="02020603050405020304" pitchFamily="18" charset="0"/>
              </a:rPr>
              <a:t>Moores</a:t>
            </a:r>
            <a:r>
              <a:rPr lang="en-US" altLang="zh-CN" sz="2400" dirty="0">
                <a:latin typeface="Times New Roman" panose="02020603050405020304" pitchFamily="18" charset="0"/>
                <a:cs typeface="Times New Roman" panose="02020603050405020304" pitchFamily="18" charset="0"/>
              </a:rPr>
              <a:t> Professor</a:t>
            </a:r>
          </a:p>
          <a:p>
            <a:pPr algn="ctr"/>
            <a:r>
              <a:rPr lang="en-US" altLang="zh-CN" sz="2400" dirty="0">
                <a:latin typeface="Times New Roman" panose="02020603050405020304" pitchFamily="18" charset="0"/>
                <a:cs typeface="Times New Roman" panose="02020603050405020304" pitchFamily="18" charset="0"/>
              </a:rPr>
              <a:t>Electrical and Computer Engineering Department</a:t>
            </a:r>
          </a:p>
          <a:p>
            <a:pPr algn="ctr"/>
            <a:r>
              <a:rPr lang="en-US" altLang="zh-CN" sz="2400" dirty="0">
                <a:latin typeface="Times New Roman" panose="02020603050405020304" pitchFamily="18" charset="0"/>
                <a:cs typeface="Times New Roman" panose="02020603050405020304" pitchFamily="18" charset="0"/>
              </a:rPr>
              <a:t>University of Houston</a:t>
            </a:r>
            <a:endParaRPr lang="zh-CN" altLang="en-US" sz="2400" dirty="0">
              <a:latin typeface="Times New Roman" panose="02020603050405020304" pitchFamily="18" charset="0"/>
              <a:cs typeface="Times New Roman" panose="02020603050405020304" pitchFamily="18" charset="0"/>
            </a:endParaRPr>
          </a:p>
          <a:p>
            <a:pPr algn="ctr"/>
            <a:endParaRPr lang="en-US" altLang="zh-CN" sz="2400" dirty="0">
              <a:latin typeface="Times New Roman" panose="02020603050405020304" pitchFamily="18" charset="0"/>
              <a:cs typeface="Times New Roman" panose="02020603050405020304" pitchFamily="18" charset="0"/>
            </a:endParaRPr>
          </a:p>
          <a:p>
            <a:pPr algn="ctr"/>
            <a:r>
              <a:rPr lang="en-US" altLang="zh-CN" sz="2400" dirty="0">
                <a:latin typeface="Times New Roman" panose="02020603050405020304" pitchFamily="18" charset="0"/>
                <a:cs typeface="Times New Roman" panose="02020603050405020304" pitchFamily="18" charset="0"/>
              </a:rPr>
              <a:t>IEEE Fellow and AAAS Fellow</a:t>
            </a:r>
          </a:p>
        </p:txBody>
      </p:sp>
      <p:sp>
        <p:nvSpPr>
          <p:cNvPr id="18" name="灯片编号占位符 1">
            <a:extLst>
              <a:ext uri="{FF2B5EF4-FFF2-40B4-BE49-F238E27FC236}">
                <a16:creationId xmlns:a16="http://schemas.microsoft.com/office/drawing/2014/main" id="{0B1294BC-8F97-4F1F-905D-460055D4CD03}"/>
              </a:ext>
            </a:extLst>
          </p:cNvPr>
          <p:cNvSpPr>
            <a:spLocks noGrp="1"/>
          </p:cNvSpPr>
          <p:nvPr>
            <p:ph type="sldNum" sz="quarter" idx="12"/>
          </p:nvPr>
        </p:nvSpPr>
        <p:spPr>
          <a:xfrm>
            <a:off x="9327039" y="6384631"/>
            <a:ext cx="2743200" cy="365125"/>
          </a:xfrm>
        </p:spPr>
        <p:txBody>
          <a:bodyPr/>
          <a:lstStyle/>
          <a:p>
            <a:fld id="{4760F0FC-AD0F-4770-B8B3-8B319AEAE5E5}" type="slidenum">
              <a:rPr lang="zh-CN" altLang="en-US" sz="1600" smtClean="0"/>
              <a:pPr/>
              <a:t>1</a:t>
            </a:fld>
            <a:endParaRPr lang="zh-CN" altLang="en-US" sz="1600" dirty="0"/>
          </a:p>
        </p:txBody>
      </p:sp>
    </p:spTree>
    <p:extLst>
      <p:ext uri="{BB962C8B-B14F-4D97-AF65-F5344CB8AC3E}">
        <p14:creationId xmlns:p14="http://schemas.microsoft.com/office/powerpoint/2010/main" val="536056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10</a:t>
            </a:fld>
            <a:endParaRPr lang="zh-CN" altLang="en-US" dirty="0"/>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4" name="矩形 22">
            <a:extLst>
              <a:ext uri="{FF2B5EF4-FFF2-40B4-BE49-F238E27FC236}">
                <a16:creationId xmlns:a16="http://schemas.microsoft.com/office/drawing/2014/main" id="{0B2CF764-AB93-469E-BDA5-CD69D47D1974}"/>
              </a:ext>
            </a:extLst>
          </p:cNvPr>
          <p:cNvSpPr>
            <a:spLocks noChangeArrowheads="1"/>
          </p:cNvSpPr>
          <p:nvPr/>
        </p:nvSpPr>
        <p:spPr bwMode="auto">
          <a:xfrm>
            <a:off x="671180" y="1062914"/>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Classifications and Algorithms</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5012FC9-F7C6-4BE6-842F-F6C47D85F738}"/>
              </a:ext>
            </a:extLst>
          </p:cNvPr>
          <p:cNvSpPr txBox="1"/>
          <p:nvPr/>
        </p:nvSpPr>
        <p:spPr>
          <a:xfrm>
            <a:off x="1315586" y="1821833"/>
            <a:ext cx="9098949" cy="954107"/>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rgbClr val="7030A0"/>
                </a:solidFill>
                <a:latin typeface="Times New Roman" panose="02020603050405020304" pitchFamily="18" charset="0"/>
                <a:cs typeface="Times New Roman" panose="02020603050405020304" pitchFamily="18" charset="0"/>
              </a:rPr>
              <a:t>Stochastic Bandits (</a:t>
            </a:r>
            <a:r>
              <a:rPr lang="en-US" altLang="zh-CN" sz="2400" b="1" dirty="0">
                <a:solidFill>
                  <a:srgbClr val="7030A0"/>
                </a:solidFill>
                <a:latin typeface="Times New Roman" panose="02020603050405020304" pitchFamily="18" charset="0"/>
                <a:cs typeface="Times New Roman" panose="02020603050405020304" pitchFamily="18" charset="0"/>
              </a:rPr>
              <a:t>ETC, Epsilon-greedy, UCB, KL-UCB, GBA, TS Algorithms</a:t>
            </a:r>
            <a:r>
              <a:rPr lang="en-US" altLang="zh-CN" sz="2800" b="1" dirty="0">
                <a:solidFill>
                  <a:srgbClr val="7030A0"/>
                </a:solidFill>
                <a:latin typeface="Times New Roman" panose="02020603050405020304" pitchFamily="18" charset="0"/>
                <a:cs typeface="Times New Roman" panose="02020603050405020304" pitchFamily="18" charset="0"/>
              </a:rPr>
              <a:t>)</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8C548AC-8F5D-463C-85EE-CBE686D54666}"/>
              </a:ext>
            </a:extLst>
          </p:cNvPr>
          <p:cNvSpPr txBox="1"/>
          <p:nvPr/>
        </p:nvSpPr>
        <p:spPr>
          <a:xfrm>
            <a:off x="1315587" y="3052264"/>
            <a:ext cx="7048767"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Adversarial Bandits (</a:t>
            </a:r>
            <a:r>
              <a:rPr lang="en-US" altLang="zh-CN" sz="2400" dirty="0">
                <a:solidFill>
                  <a:srgbClr val="CFB6DC"/>
                </a:solidFill>
                <a:latin typeface="Times New Roman" panose="02020603050405020304" pitchFamily="18" charset="0"/>
                <a:cs typeface="Times New Roman" panose="02020603050405020304" pitchFamily="18" charset="0"/>
              </a:rPr>
              <a:t>Exp3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65C51356-9A46-4D9D-8F07-BD625486CE93}"/>
              </a:ext>
            </a:extLst>
          </p:cNvPr>
          <p:cNvSpPr txBox="1"/>
          <p:nvPr/>
        </p:nvSpPr>
        <p:spPr>
          <a:xfrm>
            <a:off x="1315587" y="3926559"/>
            <a:ext cx="9560960"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Contextual bandits (</a:t>
            </a:r>
            <a:r>
              <a:rPr lang="en-US" altLang="zh-CN" sz="2400" dirty="0">
                <a:solidFill>
                  <a:srgbClr val="CFB6DC"/>
                </a:solidFill>
                <a:latin typeface="Times New Roman" panose="02020603050405020304" pitchFamily="18" charset="0"/>
                <a:cs typeface="Times New Roman" panose="02020603050405020304" pitchFamily="18" charset="0"/>
              </a:rPr>
              <a:t>Exp4 and </a:t>
            </a:r>
            <a:r>
              <a:rPr lang="en-US" altLang="zh-CN" sz="2400" dirty="0" err="1">
                <a:solidFill>
                  <a:srgbClr val="CFB6DC"/>
                </a:solidFill>
                <a:latin typeface="Times New Roman" panose="02020603050405020304" pitchFamily="18" charset="0"/>
                <a:cs typeface="Times New Roman" panose="02020603050405020304" pitchFamily="18" charset="0"/>
              </a:rPr>
              <a:t>LinUCB</a:t>
            </a:r>
            <a:r>
              <a:rPr lang="en-US" altLang="zh-CN" sz="2400" dirty="0">
                <a:solidFill>
                  <a:srgbClr val="CFB6DC"/>
                </a:solidFill>
                <a:latin typeface="Times New Roman" panose="02020603050405020304" pitchFamily="18" charset="0"/>
                <a:cs typeface="Times New Roman" panose="02020603050405020304" pitchFamily="18" charset="0"/>
              </a:rPr>
              <a:t> Algorithms</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F2FCB1C7-8096-4074-9101-80D0E1B841CE}"/>
              </a:ext>
            </a:extLst>
          </p:cNvPr>
          <p:cNvSpPr txBox="1"/>
          <p:nvPr/>
        </p:nvSpPr>
        <p:spPr>
          <a:xfrm>
            <a:off x="1315586" y="4860212"/>
            <a:ext cx="8251925"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Markovian Bandits (</a:t>
            </a:r>
            <a:r>
              <a:rPr lang="en-US" altLang="zh-CN" sz="2400" dirty="0">
                <a:solidFill>
                  <a:srgbClr val="CFB6DC"/>
                </a:solidFill>
                <a:latin typeface="Times New Roman" panose="02020603050405020304" pitchFamily="18" charset="0"/>
                <a:cs typeface="Times New Roman" panose="02020603050405020304" pitchFamily="18" charset="0"/>
              </a:rPr>
              <a:t>Gittins Index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FE26AF2F-6369-49F0-8E8B-93B2AEDC8534}"/>
              </a:ext>
            </a:extLst>
          </p:cNvPr>
          <p:cNvSpPr txBox="1"/>
          <p:nvPr/>
        </p:nvSpPr>
        <p:spPr>
          <a:xfrm>
            <a:off x="1315586" y="5850011"/>
            <a:ext cx="6914013"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Lipschitz Bandits (</a:t>
            </a:r>
            <a:r>
              <a:rPr lang="en-US" altLang="zh-CN" sz="2400" dirty="0">
                <a:solidFill>
                  <a:srgbClr val="CFB6DC"/>
                </a:solidFill>
                <a:latin typeface="Times New Roman" panose="02020603050405020304" pitchFamily="18" charset="0"/>
                <a:cs typeface="Times New Roman" panose="02020603050405020304" pitchFamily="18" charset="0"/>
              </a:rPr>
              <a:t>Zooming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068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a:xfrm>
            <a:off x="9327039" y="6359231"/>
            <a:ext cx="2743200" cy="365125"/>
          </a:xfrm>
        </p:spPr>
        <p:txBody>
          <a:bodyPr/>
          <a:lstStyle/>
          <a:p>
            <a:fld id="{4760F0FC-AD0F-4770-B8B3-8B319AEAE5E5}" type="slidenum">
              <a:rPr lang="zh-CN" altLang="en-US" smtClean="0"/>
              <a:pPr/>
              <a:t>11</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4">
                <a:extLst>
                  <a:ext uri="{FF2B5EF4-FFF2-40B4-BE49-F238E27FC236}">
                    <a16:creationId xmlns:a16="http://schemas.microsoft.com/office/drawing/2014/main" id="{EDDF6037-0E70-4C38-868F-00D50C44D873}"/>
                  </a:ext>
                </a:extLst>
              </p:cNvPr>
              <p:cNvSpPr txBox="1">
                <a:spLocks noChangeArrowheads="1"/>
              </p:cNvSpPr>
              <p:nvPr/>
            </p:nvSpPr>
            <p:spPr bwMode="auto">
              <a:xfrm>
                <a:off x="1211703" y="1493771"/>
                <a:ext cx="6214912" cy="2308324"/>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𝐾</m:t>
                    </m:r>
                  </m:oMath>
                </a14:m>
                <a:r>
                  <a:rPr lang="en-US" altLang="zh-CN" sz="2400" dirty="0">
                    <a:ea typeface="宋体" panose="02010600030101010101" pitchFamily="2" charset="-122"/>
                    <a:cs typeface="Times New Roman" panose="02020603050405020304" pitchFamily="18" charset="0"/>
                  </a:rPr>
                  <a:t> arms and a single player</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Select one arm to play at each time round </a:t>
                </a: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𝑡</m:t>
                    </m:r>
                  </m:oMath>
                </a14:m>
                <a:endParaRPr lang="en-US" altLang="zh-CN" sz="2400" dirty="0">
                  <a:ea typeface="宋体" panose="02010600030101010101" pitchFamily="2" charset="-122"/>
                  <a:cs typeface="Times New Roman" panose="02020603050405020304" pitchFamily="18" charset="0"/>
                </a:endParaRPr>
              </a:p>
              <a:p>
                <a:pPr>
                  <a:lnSpc>
                    <a:spcPct val="150000"/>
                  </a:lnSpc>
                  <a:spcBef>
                    <a:spcPct val="0"/>
                  </a:spcBef>
                  <a:buFont typeface="Times New Roman" panose="02020603050405020304" pitchFamily="18" charset="0"/>
                  <a:buChar char="−"/>
                </a:pPr>
                <a:r>
                  <a:rPr lang="en-US" altLang="zh-CN" sz="2400" dirty="0" err="1">
                    <a:solidFill>
                      <a:srgbClr val="FF0000"/>
                    </a:solidFill>
                    <a:ea typeface="宋体" panose="02010600030101010101" pitchFamily="2" charset="-122"/>
                    <a:cs typeface="Times New Roman" panose="02020603050405020304" pitchFamily="18" charset="0"/>
                  </a:rPr>
                  <a:t>i.i.d</a:t>
                </a:r>
                <a:r>
                  <a:rPr lang="en-US" altLang="zh-CN" sz="2400" dirty="0">
                    <a:solidFill>
                      <a:srgbClr val="FF0000"/>
                    </a:solidFill>
                    <a:ea typeface="宋体" panose="02010600030101010101" pitchFamily="2" charset="-122"/>
                    <a:cs typeface="Times New Roman" panose="02020603050405020304" pitchFamily="18" charset="0"/>
                  </a:rPr>
                  <a:t>. rewards with </a:t>
                </a:r>
                <a:r>
                  <a:rPr lang="en-US" altLang="zh-CN" sz="2400" i="1" dirty="0">
                    <a:solidFill>
                      <a:srgbClr val="FF0000"/>
                    </a:solidFill>
                    <a:ea typeface="宋体" panose="02010600030101010101" pitchFamily="2" charset="-122"/>
                    <a:cs typeface="Times New Roman" panose="02020603050405020304" pitchFamily="18" charset="0"/>
                  </a:rPr>
                  <a:t>unknown</a:t>
                </a:r>
                <a:r>
                  <a:rPr lang="en-US" altLang="zh-CN" sz="2400" dirty="0">
                    <a:solidFill>
                      <a:srgbClr val="FF0000"/>
                    </a:solidFill>
                    <a:ea typeface="宋体" panose="02010600030101010101" pitchFamily="2" charset="-122"/>
                    <a:cs typeface="Times New Roman" panose="02020603050405020304" pitchFamily="18" charset="0"/>
                  </a:rPr>
                  <a:t> mean </a:t>
                </a:r>
                <a:r>
                  <a:rPr lang="en-US" altLang="zh-CN" sz="2400" dirty="0">
                    <a:ea typeface="宋体" panose="02010600030101010101" pitchFamily="2" charset="-122"/>
                    <a:cs typeface="Times New Roman" panose="02020603050405020304" pitchFamily="18" charset="0"/>
                  </a:rPr>
                  <a:t>for each arm </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Maximize the long-term reward</a:t>
                </a:r>
              </a:p>
            </p:txBody>
          </p:sp>
        </mc:Choice>
        <mc:Fallback xmlns="">
          <p:sp>
            <p:nvSpPr>
              <p:cNvPr id="3" name="TextBox 4">
                <a:extLst>
                  <a:ext uri="{FF2B5EF4-FFF2-40B4-BE49-F238E27FC236}">
                    <a16:creationId xmlns:a16="http://schemas.microsoft.com/office/drawing/2014/main" id="{EDDF6037-0E70-4C38-868F-00D50C44D873}"/>
                  </a:ext>
                </a:extLst>
              </p:cNvPr>
              <p:cNvSpPr txBox="1">
                <a:spLocks noRot="1" noChangeAspect="1" noMove="1" noResize="1" noEditPoints="1" noAdjustHandles="1" noChangeArrowheads="1" noChangeShapeType="1" noTextEdit="1"/>
              </p:cNvSpPr>
              <p:nvPr/>
            </p:nvSpPr>
            <p:spPr bwMode="auto">
              <a:xfrm>
                <a:off x="1211703" y="1493771"/>
                <a:ext cx="6214912" cy="2308324"/>
              </a:xfrm>
              <a:prstGeom prst="rect">
                <a:avLst/>
              </a:prstGeom>
              <a:blipFill>
                <a:blip r:embed="rId3"/>
                <a:stretch>
                  <a:fillRect l="-1273" r="-2449" b="-2100"/>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C46A4BC1-779F-4E28-8C9B-44E02FB7EAF9}"/>
              </a:ext>
            </a:extLst>
          </p:cNvPr>
          <p:cNvSpPr txBox="1"/>
          <p:nvPr/>
        </p:nvSpPr>
        <p:spPr>
          <a:xfrm>
            <a:off x="622568" y="10022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Definition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BFACAFE-0F87-40F8-BFC2-40D8D84B002E}"/>
              </a:ext>
            </a:extLst>
          </p:cNvPr>
          <p:cNvSpPr txBox="1"/>
          <p:nvPr/>
        </p:nvSpPr>
        <p:spPr>
          <a:xfrm>
            <a:off x="571768" y="38724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Regret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91957CBF-A79A-49E8-9AD0-B59E4E69F7C3}"/>
              </a:ext>
            </a:extLst>
          </p:cNvPr>
          <p:cNvSpPr txBox="1"/>
          <p:nvPr/>
        </p:nvSpPr>
        <p:spPr>
          <a:xfrm>
            <a:off x="1206500" y="4441229"/>
            <a:ext cx="2794000" cy="579967"/>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Expected Regret:</a:t>
            </a:r>
          </a:p>
        </p:txBody>
      </p:sp>
      <p:sp>
        <p:nvSpPr>
          <p:cNvPr id="13" name="文本框 12">
            <a:extLst>
              <a:ext uri="{FF2B5EF4-FFF2-40B4-BE49-F238E27FC236}">
                <a16:creationId xmlns:a16="http://schemas.microsoft.com/office/drawing/2014/main" id="{893430C2-445E-405D-AE41-7FE650C9EC76}"/>
              </a:ext>
            </a:extLst>
          </p:cNvPr>
          <p:cNvSpPr txBox="1"/>
          <p:nvPr/>
        </p:nvSpPr>
        <p:spPr>
          <a:xfrm>
            <a:off x="1206500" y="5406429"/>
            <a:ext cx="2552700" cy="579967"/>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Pseudo Regret:</a:t>
            </a:r>
          </a:p>
        </p:txBody>
      </p:sp>
      <p:pic>
        <p:nvPicPr>
          <p:cNvPr id="15" name="Picture 5">
            <a:extLst>
              <a:ext uri="{FF2B5EF4-FFF2-40B4-BE49-F238E27FC236}">
                <a16:creationId xmlns:a16="http://schemas.microsoft.com/office/drawing/2014/main" id="{EBCE4261-3FBF-4B69-9B62-060CAE9F6A2B}"/>
              </a:ext>
            </a:extLst>
          </p:cNvPr>
          <p:cNvPicPr>
            <a:picLocks noChangeAspect="1"/>
          </p:cNvPicPr>
          <p:nvPr/>
        </p:nvPicPr>
        <p:blipFill>
          <a:blip r:embed="rId4"/>
          <a:stretch>
            <a:fillRect/>
          </a:stretch>
        </p:blipFill>
        <p:spPr>
          <a:xfrm>
            <a:off x="4051300" y="4520680"/>
            <a:ext cx="3375315" cy="675063"/>
          </a:xfrm>
          <a:prstGeom prst="rect">
            <a:avLst/>
          </a:prstGeom>
        </p:spPr>
      </p:pic>
      <p:pic>
        <p:nvPicPr>
          <p:cNvPr id="17" name="Picture 6">
            <a:extLst>
              <a:ext uri="{FF2B5EF4-FFF2-40B4-BE49-F238E27FC236}">
                <a16:creationId xmlns:a16="http://schemas.microsoft.com/office/drawing/2014/main" id="{22E9EC7D-2CAE-4BE4-ADF0-CF40CD6E0F2B}"/>
              </a:ext>
            </a:extLst>
          </p:cNvPr>
          <p:cNvPicPr>
            <a:picLocks noChangeAspect="1"/>
          </p:cNvPicPr>
          <p:nvPr/>
        </p:nvPicPr>
        <p:blipFill>
          <a:blip r:embed="rId5"/>
          <a:stretch>
            <a:fillRect/>
          </a:stretch>
        </p:blipFill>
        <p:spPr>
          <a:xfrm>
            <a:off x="3911600" y="5458851"/>
            <a:ext cx="3394635" cy="735783"/>
          </a:xfrm>
          <a:prstGeom prst="rect">
            <a:avLst/>
          </a:prstGeom>
        </p:spPr>
      </p:pic>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1515BF8E-264E-4872-96CE-2F22FFFDBEE6}"/>
                  </a:ext>
                </a:extLst>
              </p:cNvPr>
              <p:cNvSpPr txBox="1"/>
              <p:nvPr/>
            </p:nvSpPr>
            <p:spPr>
              <a:xfrm>
                <a:off x="8521699" y="5250934"/>
                <a:ext cx="2806701" cy="461665"/>
              </a:xfrm>
              <a:prstGeom prst="rect">
                <a:avLst/>
              </a:prstGeom>
              <a:noFill/>
              <a:ln>
                <a:solidFill>
                  <a:schemeClr val="tx1"/>
                </a:solidFill>
              </a:ln>
            </p:spPr>
            <p:txBody>
              <a:bodyPr wrap="square">
                <a:spAutoFit/>
              </a:bodyPr>
              <a:lstStyle/>
              <a:p>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Pseudo </a:t>
                </a:r>
                <a14:m>
                  <m:oMath xmlns:m="http://schemas.openxmlformats.org/officeDocument/2006/math">
                    <m:r>
                      <a:rPr lang="en-US" altLang="zh-CN" sz="24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Expected</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9" name="文本框 18">
                <a:extLst>
                  <a:ext uri="{FF2B5EF4-FFF2-40B4-BE49-F238E27FC236}">
                    <a16:creationId xmlns:a16="http://schemas.microsoft.com/office/drawing/2014/main" id="{1515BF8E-264E-4872-96CE-2F22FFFDBEE6}"/>
                  </a:ext>
                </a:extLst>
              </p:cNvPr>
              <p:cNvSpPr txBox="1">
                <a:spLocks noRot="1" noChangeAspect="1" noMove="1" noResize="1" noEditPoints="1" noAdjustHandles="1" noChangeArrowheads="1" noChangeShapeType="1" noTextEdit="1"/>
              </p:cNvSpPr>
              <p:nvPr/>
            </p:nvSpPr>
            <p:spPr>
              <a:xfrm>
                <a:off x="8521699" y="5250934"/>
                <a:ext cx="2806701" cy="461665"/>
              </a:xfrm>
              <a:prstGeom prst="rect">
                <a:avLst/>
              </a:prstGeom>
              <a:blipFill>
                <a:blip r:embed="rId6"/>
                <a:stretch>
                  <a:fillRect l="-3247" t="-8974" b="-26923"/>
                </a:stretch>
              </a:blipFill>
              <a:ln>
                <a:solidFill>
                  <a:schemeClr val="tx1"/>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TextBox 4">
                <a:extLst>
                  <a:ext uri="{FF2B5EF4-FFF2-40B4-BE49-F238E27FC236}">
                    <a16:creationId xmlns:a16="http://schemas.microsoft.com/office/drawing/2014/main" id="{E1B5E3D4-3F41-4F17-B6E7-42346454F38C}"/>
                  </a:ext>
                </a:extLst>
              </p:cNvPr>
              <p:cNvSpPr txBox="1">
                <a:spLocks noChangeArrowheads="1"/>
              </p:cNvSpPr>
              <p:nvPr/>
            </p:nvSpPr>
            <p:spPr bwMode="auto">
              <a:xfrm>
                <a:off x="1125978" y="6192771"/>
                <a:ext cx="10017190" cy="622414"/>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nSpc>
                    <a:spcPct val="150000"/>
                  </a:lnSpc>
                  <a:spcBef>
                    <a:spcPct val="0"/>
                  </a:spcBef>
                  <a:buNone/>
                </a:pPr>
                <a:r>
                  <a:rPr lang="en-US" altLang="zh-CN" sz="2200" dirty="0">
                    <a:ea typeface="宋体" panose="02010600030101010101" pitchFamily="2" charset="-122"/>
                    <a:cs typeface="Times New Roman" panose="02020603050405020304" pitchFamily="18" charset="0"/>
                  </a:rPr>
                  <a:t>where </a:t>
                </a:r>
                <a14:m>
                  <m:oMath xmlns:m="http://schemas.openxmlformats.org/officeDocument/2006/math">
                    <m:sSub>
                      <m:sSubPr>
                        <m:ctrlP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𝑋</m:t>
                        </m:r>
                      </m:e>
                      <m:sub>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𝑖</m:t>
                        </m:r>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𝑡</m:t>
                        </m:r>
                      </m:sub>
                    </m:sSub>
                  </m:oMath>
                </a14:m>
                <a:r>
                  <a:rPr lang="en-US" altLang="zh-CN" sz="2200" dirty="0">
                    <a:ea typeface="宋体" panose="02010600030101010101" pitchFamily="2" charset="-122"/>
                    <a:cs typeface="Times New Roman" panose="02020603050405020304" pitchFamily="18" charset="0"/>
                  </a:rPr>
                  <a:t> is the reward of arm </a:t>
                </a:r>
                <a:r>
                  <a:rPr lang="en-US" altLang="zh-CN" sz="2200" i="1" dirty="0" err="1">
                    <a:ea typeface="宋体" panose="02010600030101010101" pitchFamily="2" charset="-122"/>
                    <a:cs typeface="Times New Roman" panose="02020603050405020304" pitchFamily="18" charset="0"/>
                  </a:rPr>
                  <a:t>i</a:t>
                </a:r>
                <a:r>
                  <a:rPr lang="en-US" altLang="zh-CN" sz="2200" dirty="0">
                    <a:ea typeface="宋体" panose="02010600030101010101" pitchFamily="2" charset="-122"/>
                    <a:cs typeface="Times New Roman" panose="02020603050405020304" pitchFamily="18" charset="0"/>
                  </a:rPr>
                  <a:t> at time slot </a:t>
                </a:r>
                <a:r>
                  <a:rPr lang="en-US" altLang="zh-CN" sz="2200" i="1" dirty="0">
                    <a:ea typeface="宋体" panose="02010600030101010101" pitchFamily="2" charset="-122"/>
                    <a:cs typeface="Times New Roman" panose="02020603050405020304" pitchFamily="18" charset="0"/>
                  </a:rPr>
                  <a:t>t</a:t>
                </a:r>
                <a:r>
                  <a:rPr lang="en-US" altLang="zh-CN" sz="2200" dirty="0">
                    <a:ea typeface="宋体" panose="02010600030101010101" pitchFamily="2" charset="-122"/>
                    <a:cs typeface="Times New Roman" panose="02020603050405020304" pitchFamily="18" charset="0"/>
                  </a:rPr>
                  <a:t>, and </a:t>
                </a:r>
                <a14:m>
                  <m:oMath xmlns:m="http://schemas.openxmlformats.org/officeDocument/2006/math">
                    <m:sSub>
                      <m:sSubPr>
                        <m:ctrlPr>
                          <a:rPr lang="en-US" altLang="zh-CN" sz="2200" i="1" smtClean="0">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𝐼</m:t>
                        </m:r>
                      </m:e>
                      <m:sub>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𝑡</m:t>
                        </m:r>
                      </m:sub>
                    </m:sSub>
                  </m:oMath>
                </a14:m>
                <a:r>
                  <a:rPr lang="en-US" altLang="zh-CN" sz="2200" dirty="0">
                    <a:ea typeface="宋体" panose="02010600030101010101" pitchFamily="2" charset="-122"/>
                    <a:cs typeface="Times New Roman" panose="02020603050405020304" pitchFamily="18" charset="0"/>
                  </a:rPr>
                  <a:t> denotes the current selected arm</a:t>
                </a:r>
              </a:p>
            </p:txBody>
          </p:sp>
        </mc:Choice>
        <mc:Fallback xmlns="">
          <p:sp>
            <p:nvSpPr>
              <p:cNvPr id="21" name="TextBox 4">
                <a:extLst>
                  <a:ext uri="{FF2B5EF4-FFF2-40B4-BE49-F238E27FC236}">
                    <a16:creationId xmlns:a16="http://schemas.microsoft.com/office/drawing/2014/main" id="{E1B5E3D4-3F41-4F17-B6E7-42346454F38C}"/>
                  </a:ext>
                </a:extLst>
              </p:cNvPr>
              <p:cNvSpPr txBox="1">
                <a:spLocks noRot="1" noChangeAspect="1" noMove="1" noResize="1" noEditPoints="1" noAdjustHandles="1" noChangeArrowheads="1" noChangeShapeType="1" noTextEdit="1"/>
              </p:cNvSpPr>
              <p:nvPr/>
            </p:nvSpPr>
            <p:spPr bwMode="auto">
              <a:xfrm>
                <a:off x="1125978" y="6192771"/>
                <a:ext cx="10017190" cy="622414"/>
              </a:xfrm>
              <a:prstGeom prst="rect">
                <a:avLst/>
              </a:prstGeom>
              <a:blipFill>
                <a:blip r:embed="rId7"/>
                <a:stretch>
                  <a:fillRect l="-729" b="-7692"/>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pic>
        <p:nvPicPr>
          <p:cNvPr id="23" name="Content Placeholder 4">
            <a:extLst>
              <a:ext uri="{FF2B5EF4-FFF2-40B4-BE49-F238E27FC236}">
                <a16:creationId xmlns:a16="http://schemas.microsoft.com/office/drawing/2014/main" id="{1CE64E96-E092-484A-ABC7-59D7F6BEF228}"/>
              </a:ext>
            </a:extLst>
          </p:cNvPr>
          <p:cNvPicPr>
            <a:picLocks noGrp="1" noChangeAspect="1"/>
          </p:cNvPicPr>
          <p:nvPr/>
        </p:nvPicPr>
        <p:blipFill>
          <a:blip r:embed="rId8">
            <a:extLst>
              <a:ext uri="{28A0092B-C50C-407E-A947-70E740481C1C}">
                <a14:useLocalDpi xmlns:a14="http://schemas.microsoft.com/office/drawing/2010/main" val="0"/>
              </a:ext>
            </a:extLst>
          </a:blip>
          <a:stretch>
            <a:fillRect/>
          </a:stretch>
        </p:blipFill>
        <p:spPr>
          <a:xfrm>
            <a:off x="7756901" y="1150932"/>
            <a:ext cx="1055772" cy="1224084"/>
          </a:xfrm>
          <a:prstGeom prst="rect">
            <a:avLst/>
          </a:prstGeom>
        </p:spPr>
      </p:pic>
      <p:pic>
        <p:nvPicPr>
          <p:cNvPr id="25" name="Content Placeholder 4">
            <a:extLst>
              <a:ext uri="{FF2B5EF4-FFF2-40B4-BE49-F238E27FC236}">
                <a16:creationId xmlns:a16="http://schemas.microsoft.com/office/drawing/2014/main" id="{6DD59EB0-D051-4751-B8B2-C7BBA10982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99354" y="1156415"/>
            <a:ext cx="1055772" cy="1224084"/>
          </a:xfrm>
          <a:prstGeom prst="rect">
            <a:avLst/>
          </a:prstGeom>
        </p:spPr>
      </p:pic>
      <p:pic>
        <p:nvPicPr>
          <p:cNvPr id="27" name="Content Placeholder 4">
            <a:extLst>
              <a:ext uri="{FF2B5EF4-FFF2-40B4-BE49-F238E27FC236}">
                <a16:creationId xmlns:a16="http://schemas.microsoft.com/office/drawing/2014/main" id="{42D81793-202C-40FE-81EE-C98CAF36BF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06757" y="1156415"/>
            <a:ext cx="1055772" cy="1224084"/>
          </a:xfrm>
          <a:prstGeom prst="rect">
            <a:avLst/>
          </a:prstGeom>
        </p:spPr>
      </p:pic>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E829BC41-30F3-4D40-8E0D-B3B2D13D5B03}"/>
                  </a:ext>
                </a:extLst>
              </p:cNvPr>
              <p:cNvSpPr txBox="1"/>
              <p:nvPr/>
            </p:nvSpPr>
            <p:spPr>
              <a:xfrm>
                <a:off x="10207920" y="1523588"/>
                <a:ext cx="673101" cy="6243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CN" altLang="en-US" sz="4800" i="1" smtClean="0">
                          <a:latin typeface="Cambria Math" panose="02040503050406030204" pitchFamily="18" charset="0"/>
                        </a:rPr>
                        <m:t>⋯</m:t>
                      </m:r>
                    </m:oMath>
                  </m:oMathPara>
                </a14:m>
                <a:endParaRPr lang="zh-CN" altLang="en-US" sz="4800" dirty="0"/>
              </a:p>
            </p:txBody>
          </p:sp>
        </mc:Choice>
        <mc:Fallback xmlns="">
          <p:sp>
            <p:nvSpPr>
              <p:cNvPr id="28" name="文本框 27">
                <a:extLst>
                  <a:ext uri="{FF2B5EF4-FFF2-40B4-BE49-F238E27FC236}">
                    <a16:creationId xmlns:a16="http://schemas.microsoft.com/office/drawing/2014/main" id="{E829BC41-30F3-4D40-8E0D-B3B2D13D5B03}"/>
                  </a:ext>
                </a:extLst>
              </p:cNvPr>
              <p:cNvSpPr txBox="1">
                <a:spLocks noRot="1" noChangeAspect="1" noMove="1" noResize="1" noEditPoints="1" noAdjustHandles="1" noChangeArrowheads="1" noChangeShapeType="1" noTextEdit="1"/>
              </p:cNvSpPr>
              <p:nvPr/>
            </p:nvSpPr>
            <p:spPr>
              <a:xfrm>
                <a:off x="10207920" y="1523588"/>
                <a:ext cx="673101" cy="624341"/>
              </a:xfrm>
              <a:prstGeom prst="rect">
                <a:avLst/>
              </a:prstGeom>
              <a:blipFill>
                <a:blip r:embed="rId9"/>
                <a:stretch>
                  <a:fillRect/>
                </a:stretch>
              </a:blipFill>
            </p:spPr>
            <p:txBody>
              <a:bodyPr/>
              <a:lstStyle/>
              <a:p>
                <a:r>
                  <a:rPr lang="zh-CN" altLang="en-US">
                    <a:noFill/>
                  </a:rPr>
                  <a:t> </a:t>
                </a:r>
              </a:p>
            </p:txBody>
          </p:sp>
        </mc:Fallback>
      </mc:AlternateContent>
      <p:sp>
        <p:nvSpPr>
          <p:cNvPr id="5" name="矩形 4"/>
          <p:cNvSpPr/>
          <p:nvPr/>
        </p:nvSpPr>
        <p:spPr>
          <a:xfrm>
            <a:off x="7824879" y="2304060"/>
            <a:ext cx="872542" cy="400110"/>
          </a:xfrm>
          <a:prstGeom prst="rect">
            <a:avLst/>
          </a:prstGeom>
          <a:noFill/>
        </p:spPr>
        <p:txBody>
          <a:bodyPr wrap="square">
            <a:spAutoFit/>
          </a:bodyPr>
          <a:lstStyle/>
          <a:p>
            <a:r>
              <a:rPr lang="en-US" altLang="zh-CN" sz="20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Arm 1</a:t>
            </a:r>
            <a:endParaRPr lang="zh-CN" altLang="en-US" sz="2000" dirty="0">
              <a:solidFill>
                <a:srgbClr val="7030A0"/>
              </a:solidFill>
              <a:latin typeface="Times New Roman" panose="02020603050405020304" pitchFamily="18" charset="0"/>
              <a:cs typeface="Times New Roman" panose="02020603050405020304" pitchFamily="18" charset="0"/>
            </a:endParaRPr>
          </a:p>
        </p:txBody>
      </p:sp>
      <p:sp>
        <p:nvSpPr>
          <p:cNvPr id="22" name="矩形 21"/>
          <p:cNvSpPr/>
          <p:nvPr/>
        </p:nvSpPr>
        <p:spPr>
          <a:xfrm>
            <a:off x="9167719" y="2309808"/>
            <a:ext cx="872542" cy="400110"/>
          </a:xfrm>
          <a:prstGeom prst="rect">
            <a:avLst/>
          </a:prstGeom>
          <a:noFill/>
        </p:spPr>
        <p:txBody>
          <a:bodyPr wrap="square">
            <a:spAutoFit/>
          </a:bodyPr>
          <a:lstStyle/>
          <a:p>
            <a:r>
              <a:rPr lang="en-US" altLang="zh-CN" sz="20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Arm 2</a:t>
            </a:r>
            <a:endParaRPr lang="zh-CN" altLang="en-US" sz="2000" dirty="0">
              <a:solidFill>
                <a:srgbClr val="7030A0"/>
              </a:solidFill>
              <a:latin typeface="Times New Roman" panose="02020603050405020304" pitchFamily="18" charset="0"/>
              <a:cs typeface="Times New Roman" panose="02020603050405020304" pitchFamily="18" charset="0"/>
            </a:endParaRPr>
          </a:p>
        </p:txBody>
      </p:sp>
      <p:sp>
        <p:nvSpPr>
          <p:cNvPr id="24" name="矩形 23"/>
          <p:cNvSpPr/>
          <p:nvPr/>
        </p:nvSpPr>
        <p:spPr>
          <a:xfrm>
            <a:off x="11143168" y="2327064"/>
            <a:ext cx="967603" cy="400110"/>
          </a:xfrm>
          <a:prstGeom prst="rect">
            <a:avLst/>
          </a:prstGeom>
          <a:noFill/>
        </p:spPr>
        <p:txBody>
          <a:bodyPr wrap="square">
            <a:spAutoFit/>
          </a:bodyPr>
          <a:lstStyle/>
          <a:p>
            <a:r>
              <a:rPr lang="en-US" altLang="zh-CN" sz="20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Arm K</a:t>
            </a:r>
            <a:endParaRPr lang="zh-CN" altLang="en-US"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711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12</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3DA6D6A3-C49C-4CD9-9FFD-14DAC6DB5D0B}"/>
              </a:ext>
            </a:extLst>
          </p:cNvPr>
          <p:cNvSpPr txBox="1"/>
          <p:nvPr/>
        </p:nvSpPr>
        <p:spPr>
          <a:xfrm>
            <a:off x="622568" y="1167317"/>
            <a:ext cx="53083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Example (10-armed bandit)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C59A9B89-C8CC-4158-A395-FE29A266F5F2}"/>
              </a:ext>
            </a:extLst>
          </p:cNvPr>
          <p:cNvPicPr>
            <a:picLocks noChangeAspect="1"/>
          </p:cNvPicPr>
          <p:nvPr/>
        </p:nvPicPr>
        <p:blipFill>
          <a:blip r:embed="rId3"/>
          <a:stretch>
            <a:fillRect/>
          </a:stretch>
        </p:blipFill>
        <p:spPr>
          <a:xfrm>
            <a:off x="38100" y="1841244"/>
            <a:ext cx="5930900" cy="3708000"/>
          </a:xfrm>
          <a:prstGeom prst="rect">
            <a:avLst/>
          </a:prstGeom>
        </p:spPr>
      </p:pic>
      <p:sp>
        <p:nvSpPr>
          <p:cNvPr id="9" name="文本框 8">
            <a:extLst>
              <a:ext uri="{FF2B5EF4-FFF2-40B4-BE49-F238E27FC236}">
                <a16:creationId xmlns:a16="http://schemas.microsoft.com/office/drawing/2014/main" id="{90F2574C-0F31-438D-893F-BBA6977DD7B4}"/>
              </a:ext>
            </a:extLst>
          </p:cNvPr>
          <p:cNvSpPr txBox="1"/>
          <p:nvPr/>
        </p:nvSpPr>
        <p:spPr>
          <a:xfrm>
            <a:off x="6692898" y="1409700"/>
            <a:ext cx="5308332" cy="960328"/>
          </a:xfrm>
          <a:prstGeom prst="rect">
            <a:avLst/>
          </a:prstGeom>
          <a:noFill/>
        </p:spPr>
        <p:txBody>
          <a:bodyPr wrap="square" rtlCol="0">
            <a:spAutoFit/>
          </a:bodyPr>
          <a:lstStyle/>
          <a:p>
            <a:pPr>
              <a:lnSpc>
                <a:spcPct val="150000"/>
              </a:lnSpc>
            </a:pPr>
            <a:r>
              <a:rPr lang="en-US" altLang="zh-CN" sz="2000" dirty="0">
                <a:latin typeface="Times New Roman" panose="02020603050405020304" pitchFamily="18" charset="0"/>
                <a:cs typeface="Times New Roman" panose="02020603050405020304" pitchFamily="18" charset="0"/>
              </a:rPr>
              <a:t>is the </a:t>
            </a:r>
            <a:r>
              <a:rPr lang="en-US" altLang="zh-CN" sz="2000" b="1" dirty="0">
                <a:latin typeface="Times New Roman" panose="02020603050405020304" pitchFamily="18" charset="0"/>
                <a:cs typeface="Times New Roman" panose="02020603050405020304" pitchFamily="18" charset="0"/>
              </a:rPr>
              <a:t>value or mean </a:t>
            </a:r>
            <a:r>
              <a:rPr lang="en-US" altLang="zh-CN" sz="2000" dirty="0">
                <a:latin typeface="Times New Roman" panose="02020603050405020304" pitchFamily="18" charset="0"/>
                <a:cs typeface="Times New Roman" panose="02020603050405020304" pitchFamily="18" charset="0"/>
              </a:rPr>
              <a:t>reward for </a:t>
            </a:r>
            <a:r>
              <a:rPr lang="en-US" altLang="zh-CN" sz="2000" i="1" dirty="0">
                <a:latin typeface="Times New Roman" panose="02020603050405020304" pitchFamily="18" charset="0"/>
                <a:cs typeface="Times New Roman" panose="02020603050405020304" pitchFamily="18" charset="0"/>
              </a:rPr>
              <a:t>a</a:t>
            </a:r>
            <a:r>
              <a:rPr lang="en-US" altLang="zh-CN" sz="2000" dirty="0">
                <a:latin typeface="Times New Roman" panose="02020603050405020304" pitchFamily="18" charset="0"/>
                <a:cs typeface="Times New Roman" panose="02020603050405020304" pitchFamily="18" charset="0"/>
              </a:rPr>
              <a:t> = 1, 2, 3…10, follows standard Gaussian distribution  </a:t>
            </a:r>
            <a:r>
              <a:rPr lang="en-US" altLang="zh-CN" sz="2000" b="1" i="1" dirty="0">
                <a:latin typeface="Times New Roman" panose="02020603050405020304" pitchFamily="18" charset="0"/>
                <a:cs typeface="Times New Roman" panose="02020603050405020304" pitchFamily="18" charset="0"/>
              </a:rPr>
              <a:t>N </a:t>
            </a:r>
            <a:r>
              <a:rPr lang="en-US" altLang="zh-CN" sz="2000" dirty="0">
                <a:latin typeface="Times New Roman" panose="02020603050405020304" pitchFamily="18" charset="0"/>
                <a:cs typeface="Times New Roman" panose="02020603050405020304" pitchFamily="18" charset="0"/>
              </a:rPr>
              <a:t>(0, 1); </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EEFA052-85E6-46B2-B047-8393EDB9FD94}"/>
                  </a:ext>
                </a:extLst>
              </p:cNvPr>
              <p:cNvSpPr txBox="1"/>
              <p:nvPr/>
            </p:nvSpPr>
            <p:spPr>
              <a:xfrm>
                <a:off x="6692898" y="2495550"/>
                <a:ext cx="4883151" cy="1015663"/>
              </a:xfrm>
              <a:prstGeom prst="rect">
                <a:avLst/>
              </a:prstGeom>
              <a:noFill/>
            </p:spPr>
            <p:txBody>
              <a:bodyPr wrap="square" rtlCol="0">
                <a:spAutoFit/>
              </a:bodyPr>
              <a:lstStyle/>
              <a:p>
                <a:pPr>
                  <a:lnSpc>
                    <a:spcPct val="150000"/>
                  </a:lnSpc>
                </a:pPr>
                <a:r>
                  <a:rPr lang="en-US" altLang="zh-CN" sz="2000" dirty="0">
                    <a:latin typeface="Times New Roman" panose="02020603050405020304" pitchFamily="18" charset="0"/>
                    <a:cs typeface="Times New Roman" panose="02020603050405020304" pitchFamily="18" charset="0"/>
                  </a:rPr>
                  <a:t>is the received reward of arm </a:t>
                </a:r>
                <a:r>
                  <a:rPr lang="en-US" altLang="zh-CN" sz="2000" i="1" dirty="0">
                    <a:latin typeface="Times New Roman" panose="02020603050405020304" pitchFamily="18" charset="0"/>
                    <a:cs typeface="Times New Roman" panose="02020603050405020304" pitchFamily="18" charset="0"/>
                  </a:rPr>
                  <a:t>a </a:t>
                </a:r>
                <a:r>
                  <a:rPr lang="en-US" altLang="zh-CN" sz="2000" dirty="0">
                    <a:latin typeface="Times New Roman" panose="02020603050405020304" pitchFamily="18" charset="0"/>
                    <a:cs typeface="Times New Roman" panose="02020603050405020304" pitchFamily="18" charset="0"/>
                  </a:rPr>
                  <a:t>at time slot </a:t>
                </a:r>
                <a:r>
                  <a:rPr lang="en-US" altLang="zh-CN" sz="2000" i="1" dirty="0">
                    <a:latin typeface="Times New Roman" panose="02020603050405020304" pitchFamily="18" charset="0"/>
                    <a:cs typeface="Times New Roman" panose="02020603050405020304" pitchFamily="18" charset="0"/>
                  </a:rPr>
                  <a:t>t</a:t>
                </a:r>
                <a:r>
                  <a:rPr lang="en-US" altLang="zh-CN" sz="2000" dirty="0">
                    <a:latin typeface="Times New Roman" panose="02020603050405020304" pitchFamily="18" charset="0"/>
                    <a:cs typeface="Times New Roman" panose="02020603050405020304" pitchFamily="18" charset="0"/>
                  </a:rPr>
                  <a:t>, which follows </a:t>
                </a:r>
                <a:r>
                  <a:rPr lang="en-US" altLang="zh-CN" sz="2000" b="1" i="1" dirty="0">
                    <a:latin typeface="Times New Roman" panose="02020603050405020304" pitchFamily="18" charset="0"/>
                    <a:cs typeface="Times New Roman" panose="02020603050405020304" pitchFamily="18" charset="0"/>
                  </a:rPr>
                  <a:t>N </a:t>
                </a:r>
                <a:r>
                  <a:rPr lang="en-US" altLang="zh-CN" sz="2000"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𝜇</m:t>
                        </m:r>
                      </m:e>
                      <m:sub>
                        <m:r>
                          <a:rPr lang="en-US" altLang="zh-CN" sz="2000" i="1">
                            <a:latin typeface="Cambria Math" panose="02040503050406030204" pitchFamily="18" charset="0"/>
                          </a:rPr>
                          <m:t>𝑎</m:t>
                        </m:r>
                      </m:sub>
                    </m:sSub>
                  </m:oMath>
                </a14:m>
                <a:r>
                  <a:rPr lang="en-US" altLang="zh-CN" sz="2000" dirty="0">
                    <a:latin typeface="Times New Roman" panose="02020603050405020304" pitchFamily="18" charset="0"/>
                    <a:cs typeface="Times New Roman" panose="02020603050405020304" pitchFamily="18" charset="0"/>
                  </a:rPr>
                  <a:t>, 1);</a:t>
                </a:r>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1EEFA052-85E6-46B2-B047-8393EDB9FD94}"/>
                  </a:ext>
                </a:extLst>
              </p:cNvPr>
              <p:cNvSpPr txBox="1">
                <a:spLocks noRot="1" noChangeAspect="1" noMove="1" noResize="1" noEditPoints="1" noAdjustHandles="1" noChangeArrowheads="1" noChangeShapeType="1" noTextEdit="1"/>
              </p:cNvSpPr>
              <p:nvPr/>
            </p:nvSpPr>
            <p:spPr>
              <a:xfrm>
                <a:off x="6692898" y="2495550"/>
                <a:ext cx="4883151" cy="1015663"/>
              </a:xfrm>
              <a:prstGeom prst="rect">
                <a:avLst/>
              </a:prstGeom>
              <a:blipFill>
                <a:blip r:embed="rId4"/>
                <a:stretch>
                  <a:fillRect l="-1373" b="-41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3A7C15EB-D5ED-4A78-97DF-7259E96FAA1F}"/>
                  </a:ext>
                </a:extLst>
              </p:cNvPr>
              <p:cNvSpPr txBox="1"/>
              <p:nvPr/>
            </p:nvSpPr>
            <p:spPr>
              <a:xfrm>
                <a:off x="6266541" y="2632075"/>
                <a:ext cx="434413"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sub>
                      </m:sSub>
                    </m:oMath>
                  </m:oMathPara>
                </a14:m>
                <a:endParaRPr lang="zh-CN" altLang="en-US" dirty="0"/>
              </a:p>
            </p:txBody>
          </p:sp>
        </mc:Choice>
        <mc:Fallback xmlns="">
          <p:sp>
            <p:nvSpPr>
              <p:cNvPr id="19" name="文本框 18">
                <a:extLst>
                  <a:ext uri="{FF2B5EF4-FFF2-40B4-BE49-F238E27FC236}">
                    <a16:creationId xmlns:a16="http://schemas.microsoft.com/office/drawing/2014/main" id="{3A7C15EB-D5ED-4A78-97DF-7259E96FAA1F}"/>
                  </a:ext>
                </a:extLst>
              </p:cNvPr>
              <p:cNvSpPr txBox="1">
                <a:spLocks noRot="1" noChangeAspect="1" noMove="1" noResize="1" noEditPoints="1" noAdjustHandles="1" noChangeArrowheads="1" noChangeShapeType="1" noTextEdit="1"/>
              </p:cNvSpPr>
              <p:nvPr/>
            </p:nvSpPr>
            <p:spPr>
              <a:xfrm>
                <a:off x="6266541" y="2632075"/>
                <a:ext cx="434413" cy="289182"/>
              </a:xfrm>
              <a:prstGeom prst="rect">
                <a:avLst/>
              </a:prstGeom>
              <a:blipFill>
                <a:blip r:embed="rId5"/>
                <a:stretch>
                  <a:fillRect l="-12676" r="-2817" b="-12766"/>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01B7E0BB-47B9-48C1-9E8C-39F4863D9208}"/>
              </a:ext>
            </a:extLst>
          </p:cNvPr>
          <p:cNvSpPr txBox="1"/>
          <p:nvPr/>
        </p:nvSpPr>
        <p:spPr>
          <a:xfrm>
            <a:off x="6692898" y="3655086"/>
            <a:ext cx="5499102" cy="960328"/>
          </a:xfrm>
          <a:prstGeom prst="rect">
            <a:avLst/>
          </a:prstGeom>
          <a:noFill/>
        </p:spPr>
        <p:txBody>
          <a:bodyPr wrap="square" rtlCol="0">
            <a:spAutoFit/>
          </a:bodyPr>
          <a:lstStyle/>
          <a:p>
            <a:pPr>
              <a:lnSpc>
                <a:spcPct val="150000"/>
              </a:lnSpc>
            </a:pPr>
            <a:r>
              <a:rPr lang="en-US" altLang="zh-CN" sz="2000" dirty="0">
                <a:latin typeface="Times New Roman" panose="02020603050405020304" pitchFamily="18" charset="0"/>
                <a:cs typeface="Times New Roman" panose="02020603050405020304" pitchFamily="18" charset="0"/>
              </a:rPr>
              <a:t>denotes the </a:t>
            </a:r>
            <a:r>
              <a:rPr lang="en-US" altLang="zh-CN" sz="2000" b="1" dirty="0">
                <a:latin typeface="Times New Roman" panose="02020603050405020304" pitchFamily="18" charset="0"/>
                <a:cs typeface="Times New Roman" panose="02020603050405020304" pitchFamily="18" charset="0"/>
              </a:rPr>
              <a:t>estimated average reward </a:t>
            </a:r>
            <a:r>
              <a:rPr lang="en-US" altLang="zh-CN" sz="2000" dirty="0">
                <a:latin typeface="Times New Roman" panose="02020603050405020304" pitchFamily="18" charset="0"/>
                <a:cs typeface="Times New Roman" panose="02020603050405020304" pitchFamily="18" charset="0"/>
              </a:rPr>
              <a:t>of arm </a:t>
            </a:r>
            <a:r>
              <a:rPr lang="en-US" altLang="zh-CN" sz="2000" i="1" dirty="0">
                <a:latin typeface="Times New Roman" panose="02020603050405020304" pitchFamily="18" charset="0"/>
                <a:cs typeface="Times New Roman" panose="02020603050405020304" pitchFamily="18" charset="0"/>
              </a:rPr>
              <a:t>a</a:t>
            </a:r>
            <a:r>
              <a:rPr lang="en-US" altLang="zh-CN" sz="2000" dirty="0">
                <a:latin typeface="Times New Roman" panose="02020603050405020304" pitchFamily="18" charset="0"/>
                <a:cs typeface="Times New Roman" panose="02020603050405020304" pitchFamily="18" charset="0"/>
              </a:rPr>
              <a:t> at round </a:t>
            </a:r>
            <a:r>
              <a:rPr lang="en-US" altLang="zh-CN" sz="2000" i="1" dirty="0">
                <a:latin typeface="Times New Roman" panose="02020603050405020304" pitchFamily="18" charset="0"/>
                <a:cs typeface="Times New Roman" panose="02020603050405020304" pitchFamily="18" charset="0"/>
              </a:rPr>
              <a:t>t, i.e.</a:t>
            </a:r>
          </a:p>
        </p:txBody>
      </p:sp>
      <p:sp>
        <p:nvSpPr>
          <p:cNvPr id="27" name="矩形 26">
            <a:extLst>
              <a:ext uri="{FF2B5EF4-FFF2-40B4-BE49-F238E27FC236}">
                <a16:creationId xmlns:a16="http://schemas.microsoft.com/office/drawing/2014/main" id="{D2050BB8-F00D-4926-B547-197E51941A7E}"/>
              </a:ext>
            </a:extLst>
          </p:cNvPr>
          <p:cNvSpPr/>
          <p:nvPr/>
        </p:nvSpPr>
        <p:spPr>
          <a:xfrm>
            <a:off x="6253091" y="5523622"/>
            <a:ext cx="5521966" cy="960328"/>
          </a:xfrm>
          <a:prstGeom prst="rect">
            <a:avLst/>
          </a:prstGeom>
        </p:spPr>
        <p:txBody>
          <a:bodyPr wrap="square">
            <a:spAutoFit/>
          </a:bodyPr>
          <a:lstStyle/>
          <a:p>
            <a:pPr algn="just">
              <a:lnSpc>
                <a:spcPct val="150000"/>
              </a:lnSpc>
              <a:defRPr/>
            </a:pPr>
            <a:r>
              <a:rPr lang="en-US" altLang="zh-CN" sz="2000" b="1" dirty="0">
                <a:solidFill>
                  <a:srgbClr val="7030A0"/>
                </a:solidFill>
                <a:latin typeface="Times New Roman" panose="02020603050405020304" pitchFamily="18" charset="0"/>
                <a:cs typeface="Times New Roman" panose="02020603050405020304" pitchFamily="18" charset="0"/>
              </a:rPr>
              <a:t>Objective</a:t>
            </a:r>
            <a:r>
              <a:rPr lang="en-US" altLang="zh-CN" sz="2000" dirty="0">
                <a:solidFill>
                  <a:srgbClr val="7030A0"/>
                </a:solidFill>
                <a:latin typeface="Times New Roman" panose="02020603050405020304" pitchFamily="18" charset="0"/>
                <a:cs typeface="Times New Roman" panose="02020603050405020304" pitchFamily="18" charset="0"/>
              </a:rPr>
              <a:t>:</a:t>
            </a:r>
            <a:r>
              <a:rPr lang="en-US" altLang="zh-CN" sz="2000" dirty="0">
                <a:solidFill>
                  <a:srgbClr val="FF0000"/>
                </a:solidFill>
                <a:latin typeface="Times New Roman" panose="02020603050405020304" pitchFamily="18" charset="0"/>
                <a:cs typeface="Times New Roman" panose="02020603050405020304" pitchFamily="18" charset="0"/>
              </a:rPr>
              <a:t> find the optimal arm (i.e., arm 3) as soon as possible to maximize the total rewards.</a:t>
            </a:r>
          </a:p>
        </p:txBody>
      </p:sp>
      <p:sp>
        <p:nvSpPr>
          <p:cNvPr id="29" name="文本框 28">
            <a:extLst>
              <a:ext uri="{FF2B5EF4-FFF2-40B4-BE49-F238E27FC236}">
                <a16:creationId xmlns:a16="http://schemas.microsoft.com/office/drawing/2014/main" id="{425A0E61-6772-4246-A262-1BEDC5AE6E31}"/>
              </a:ext>
            </a:extLst>
          </p:cNvPr>
          <p:cNvSpPr txBox="1"/>
          <p:nvPr/>
        </p:nvSpPr>
        <p:spPr>
          <a:xfrm>
            <a:off x="795603" y="5798418"/>
            <a:ext cx="4509643"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Fig. 2 10-armed stochastic bandit problem</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8CDD88D4-038D-4615-82FD-F0EA0F5CB88A}"/>
                  </a:ext>
                </a:extLst>
              </p:cNvPr>
              <p:cNvSpPr txBox="1"/>
              <p:nvPr/>
            </p:nvSpPr>
            <p:spPr>
              <a:xfrm>
                <a:off x="1771650" y="3200400"/>
                <a:ext cx="272810"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1</m:t>
                          </m:r>
                        </m:sub>
                      </m:sSub>
                    </m:oMath>
                  </m:oMathPara>
                </a14:m>
                <a:endParaRPr lang="zh-CN" altLang="en-US" sz="1400" dirty="0"/>
              </a:p>
            </p:txBody>
          </p:sp>
        </mc:Choice>
        <mc:Fallback xmlns="">
          <p:sp>
            <p:nvSpPr>
              <p:cNvPr id="30" name="文本框 29">
                <a:extLst>
                  <a:ext uri="{FF2B5EF4-FFF2-40B4-BE49-F238E27FC236}">
                    <a16:creationId xmlns:a16="http://schemas.microsoft.com/office/drawing/2014/main" id="{8CDD88D4-038D-4615-82FD-F0EA0F5CB88A}"/>
                  </a:ext>
                </a:extLst>
              </p:cNvPr>
              <p:cNvSpPr txBox="1">
                <a:spLocks noRot="1" noChangeAspect="1" noMove="1" noResize="1" noEditPoints="1" noAdjustHandles="1" noChangeArrowheads="1" noChangeShapeType="1" noTextEdit="1"/>
              </p:cNvSpPr>
              <p:nvPr/>
            </p:nvSpPr>
            <p:spPr>
              <a:xfrm>
                <a:off x="1771650" y="3200400"/>
                <a:ext cx="272810" cy="215444"/>
              </a:xfrm>
              <a:prstGeom prst="rect">
                <a:avLst/>
              </a:prstGeom>
              <a:blipFill>
                <a:blip r:embed="rId6"/>
                <a:stretch>
                  <a:fillRect l="-6818"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02D669A0-10D1-4D94-A9FC-96A664D46FC5}"/>
                  </a:ext>
                </a:extLst>
              </p:cNvPr>
              <p:cNvSpPr txBox="1"/>
              <p:nvPr/>
            </p:nvSpPr>
            <p:spPr>
              <a:xfrm>
                <a:off x="6266541" y="1574800"/>
                <a:ext cx="3086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𝜇</m:t>
                          </m:r>
                        </m:e>
                        <m:sub>
                          <m:r>
                            <a:rPr lang="en-US" altLang="zh-CN" b="0" i="1" smtClean="0">
                              <a:latin typeface="Cambria Math" panose="02040503050406030204" pitchFamily="18" charset="0"/>
                            </a:rPr>
                            <m:t>𝑎</m:t>
                          </m:r>
                        </m:sub>
                      </m:sSub>
                    </m:oMath>
                  </m:oMathPara>
                </a14:m>
                <a:endParaRPr lang="zh-CN" altLang="en-US" dirty="0"/>
              </a:p>
            </p:txBody>
          </p:sp>
        </mc:Choice>
        <mc:Fallback xmlns="">
          <p:sp>
            <p:nvSpPr>
              <p:cNvPr id="32" name="文本框 31">
                <a:extLst>
                  <a:ext uri="{FF2B5EF4-FFF2-40B4-BE49-F238E27FC236}">
                    <a16:creationId xmlns:a16="http://schemas.microsoft.com/office/drawing/2014/main" id="{02D669A0-10D1-4D94-A9FC-96A664D46FC5}"/>
                  </a:ext>
                </a:extLst>
              </p:cNvPr>
              <p:cNvSpPr txBox="1">
                <a:spLocks noRot="1" noChangeAspect="1" noMove="1" noResize="1" noEditPoints="1" noAdjustHandles="1" noChangeArrowheads="1" noChangeShapeType="1" noTextEdit="1"/>
              </p:cNvSpPr>
              <p:nvPr/>
            </p:nvSpPr>
            <p:spPr>
              <a:xfrm>
                <a:off x="6266541" y="1574800"/>
                <a:ext cx="308610" cy="276999"/>
              </a:xfrm>
              <a:prstGeom prst="rect">
                <a:avLst/>
              </a:prstGeom>
              <a:blipFill>
                <a:blip r:embed="rId7"/>
                <a:stretch>
                  <a:fillRect l="-17647" b="-217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3EB85603-F678-4007-BADF-C12493CFF43F}"/>
                  </a:ext>
                </a:extLst>
              </p:cNvPr>
              <p:cNvSpPr txBox="1"/>
              <p:nvPr/>
            </p:nvSpPr>
            <p:spPr>
              <a:xfrm>
                <a:off x="2198371" y="3566160"/>
                <a:ext cx="287762"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2</m:t>
                          </m:r>
                        </m:sub>
                      </m:sSub>
                    </m:oMath>
                  </m:oMathPara>
                </a14:m>
                <a:endParaRPr lang="zh-CN" altLang="en-US" sz="1400" dirty="0"/>
              </a:p>
            </p:txBody>
          </p:sp>
        </mc:Choice>
        <mc:Fallback xmlns="">
          <p:sp>
            <p:nvSpPr>
              <p:cNvPr id="36" name="文本框 35">
                <a:extLst>
                  <a:ext uri="{FF2B5EF4-FFF2-40B4-BE49-F238E27FC236}">
                    <a16:creationId xmlns:a16="http://schemas.microsoft.com/office/drawing/2014/main" id="{3EB85603-F678-4007-BADF-C12493CFF43F}"/>
                  </a:ext>
                </a:extLst>
              </p:cNvPr>
              <p:cNvSpPr txBox="1">
                <a:spLocks noRot="1" noChangeAspect="1" noMove="1" noResize="1" noEditPoints="1" noAdjustHandles="1" noChangeArrowheads="1" noChangeShapeType="1" noTextEdit="1"/>
              </p:cNvSpPr>
              <p:nvPr/>
            </p:nvSpPr>
            <p:spPr>
              <a:xfrm>
                <a:off x="2198371" y="3566160"/>
                <a:ext cx="287762" cy="215444"/>
              </a:xfrm>
              <a:prstGeom prst="rect">
                <a:avLst/>
              </a:prstGeom>
              <a:blipFill>
                <a:blip r:embed="rId8"/>
                <a:stretch>
                  <a:fillRect l="-4255"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8EAA0779-B471-4DA3-84AC-A70CA5B3D980}"/>
                  </a:ext>
                </a:extLst>
              </p:cNvPr>
              <p:cNvSpPr txBox="1"/>
              <p:nvPr/>
            </p:nvSpPr>
            <p:spPr>
              <a:xfrm>
                <a:off x="4308150" y="3352800"/>
                <a:ext cx="230255" cy="215444"/>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7</m:t>
                          </m:r>
                        </m:sub>
                      </m:sSub>
                    </m:oMath>
                  </m:oMathPara>
                </a14:m>
                <a:endParaRPr lang="zh-CN" altLang="en-US" sz="1400" dirty="0"/>
              </a:p>
            </p:txBody>
          </p:sp>
        </mc:Choice>
        <mc:Fallback xmlns="">
          <p:sp>
            <p:nvSpPr>
              <p:cNvPr id="38" name="文本框 37">
                <a:extLst>
                  <a:ext uri="{FF2B5EF4-FFF2-40B4-BE49-F238E27FC236}">
                    <a16:creationId xmlns:a16="http://schemas.microsoft.com/office/drawing/2014/main" id="{8EAA0779-B471-4DA3-84AC-A70CA5B3D980}"/>
                  </a:ext>
                </a:extLst>
              </p:cNvPr>
              <p:cNvSpPr txBox="1">
                <a:spLocks noRot="1" noChangeAspect="1" noMove="1" noResize="1" noEditPoints="1" noAdjustHandles="1" noChangeArrowheads="1" noChangeShapeType="1" noTextEdit="1"/>
              </p:cNvSpPr>
              <p:nvPr/>
            </p:nvSpPr>
            <p:spPr>
              <a:xfrm>
                <a:off x="4308150" y="3352800"/>
                <a:ext cx="230255" cy="215444"/>
              </a:xfrm>
              <a:prstGeom prst="rect">
                <a:avLst/>
              </a:prstGeom>
              <a:blipFill>
                <a:blip r:embed="rId9"/>
                <a:stretch>
                  <a:fillRect l="-18919" r="-5405"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AB4A63F0-8B57-443B-A1AE-9D9900E75ECE}"/>
                  </a:ext>
                </a:extLst>
              </p:cNvPr>
              <p:cNvSpPr txBox="1"/>
              <p:nvPr/>
            </p:nvSpPr>
            <p:spPr>
              <a:xfrm>
                <a:off x="3884498" y="3861365"/>
                <a:ext cx="247555"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6</m:t>
                          </m:r>
                        </m:sub>
                      </m:sSub>
                    </m:oMath>
                  </m:oMathPara>
                </a14:m>
                <a:endParaRPr lang="zh-CN" altLang="en-US" sz="1400" dirty="0"/>
              </a:p>
            </p:txBody>
          </p:sp>
        </mc:Choice>
        <mc:Fallback xmlns="">
          <p:sp>
            <p:nvSpPr>
              <p:cNvPr id="40" name="文本框 39">
                <a:extLst>
                  <a:ext uri="{FF2B5EF4-FFF2-40B4-BE49-F238E27FC236}">
                    <a16:creationId xmlns:a16="http://schemas.microsoft.com/office/drawing/2014/main" id="{AB4A63F0-8B57-443B-A1AE-9D9900E75ECE}"/>
                  </a:ext>
                </a:extLst>
              </p:cNvPr>
              <p:cNvSpPr txBox="1">
                <a:spLocks noRot="1" noChangeAspect="1" noMove="1" noResize="1" noEditPoints="1" noAdjustHandles="1" noChangeArrowheads="1" noChangeShapeType="1" noTextEdit="1"/>
              </p:cNvSpPr>
              <p:nvPr/>
            </p:nvSpPr>
            <p:spPr>
              <a:xfrm>
                <a:off x="3884498" y="3861365"/>
                <a:ext cx="247555" cy="215444"/>
              </a:xfrm>
              <a:prstGeom prst="rect">
                <a:avLst/>
              </a:prstGeom>
              <a:blipFill>
                <a:blip r:embed="rId10"/>
                <a:stretch>
                  <a:fillRect l="-9756"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1905567E-E7D9-480C-812B-80A5CE4A4DDC}"/>
                  </a:ext>
                </a:extLst>
              </p:cNvPr>
              <p:cNvSpPr txBox="1"/>
              <p:nvPr/>
            </p:nvSpPr>
            <p:spPr>
              <a:xfrm>
                <a:off x="3455670" y="2794000"/>
                <a:ext cx="285750"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5</m:t>
                          </m:r>
                        </m:sub>
                      </m:sSub>
                    </m:oMath>
                  </m:oMathPara>
                </a14:m>
                <a:endParaRPr lang="zh-CN" altLang="en-US" sz="1400" dirty="0"/>
              </a:p>
            </p:txBody>
          </p:sp>
        </mc:Choice>
        <mc:Fallback xmlns="">
          <p:sp>
            <p:nvSpPr>
              <p:cNvPr id="42" name="文本框 41">
                <a:extLst>
                  <a:ext uri="{FF2B5EF4-FFF2-40B4-BE49-F238E27FC236}">
                    <a16:creationId xmlns:a16="http://schemas.microsoft.com/office/drawing/2014/main" id="{1905567E-E7D9-480C-812B-80A5CE4A4DDC}"/>
                  </a:ext>
                </a:extLst>
              </p:cNvPr>
              <p:cNvSpPr txBox="1">
                <a:spLocks noRot="1" noChangeAspect="1" noMove="1" noResize="1" noEditPoints="1" noAdjustHandles="1" noChangeArrowheads="1" noChangeShapeType="1" noTextEdit="1"/>
              </p:cNvSpPr>
              <p:nvPr/>
            </p:nvSpPr>
            <p:spPr>
              <a:xfrm>
                <a:off x="3455670" y="2794000"/>
                <a:ext cx="285750" cy="215444"/>
              </a:xfrm>
              <a:prstGeom prst="rect">
                <a:avLst/>
              </a:prstGeom>
              <a:blipFill>
                <a:blip r:embed="rId11"/>
                <a:stretch>
                  <a:fillRect l="-4255" b="-2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0C004B8D-0717-4C48-A60B-FAFF7730657B}"/>
                  </a:ext>
                </a:extLst>
              </p:cNvPr>
              <p:cNvSpPr txBox="1"/>
              <p:nvPr/>
            </p:nvSpPr>
            <p:spPr>
              <a:xfrm>
                <a:off x="3027416" y="3124200"/>
                <a:ext cx="236700"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4</m:t>
                          </m:r>
                        </m:sub>
                      </m:sSub>
                    </m:oMath>
                  </m:oMathPara>
                </a14:m>
                <a:endParaRPr lang="zh-CN" altLang="en-US" sz="1400" dirty="0"/>
              </a:p>
            </p:txBody>
          </p:sp>
        </mc:Choice>
        <mc:Fallback xmlns="">
          <p:sp>
            <p:nvSpPr>
              <p:cNvPr id="44" name="文本框 43">
                <a:extLst>
                  <a:ext uri="{FF2B5EF4-FFF2-40B4-BE49-F238E27FC236}">
                    <a16:creationId xmlns:a16="http://schemas.microsoft.com/office/drawing/2014/main" id="{0C004B8D-0717-4C48-A60B-FAFF7730657B}"/>
                  </a:ext>
                </a:extLst>
              </p:cNvPr>
              <p:cNvSpPr txBox="1">
                <a:spLocks noRot="1" noChangeAspect="1" noMove="1" noResize="1" noEditPoints="1" noAdjustHandles="1" noChangeArrowheads="1" noChangeShapeType="1" noTextEdit="1"/>
              </p:cNvSpPr>
              <p:nvPr/>
            </p:nvSpPr>
            <p:spPr>
              <a:xfrm>
                <a:off x="3027416" y="3124200"/>
                <a:ext cx="236700" cy="215444"/>
              </a:xfrm>
              <a:prstGeom prst="rect">
                <a:avLst/>
              </a:prstGeom>
              <a:blipFill>
                <a:blip r:embed="rId12"/>
                <a:stretch>
                  <a:fillRect l="-15789" r="-5263"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AC87B1A5-A2DD-466D-ACE1-BE4CC082FA77}"/>
                  </a:ext>
                </a:extLst>
              </p:cNvPr>
              <p:cNvSpPr txBox="1"/>
              <p:nvPr/>
            </p:nvSpPr>
            <p:spPr>
              <a:xfrm>
                <a:off x="2579298" y="2692400"/>
                <a:ext cx="301925"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1" i="1" smtClean="0">
                              <a:solidFill>
                                <a:srgbClr val="FF0000"/>
                              </a:solidFill>
                              <a:latin typeface="Cambria Math" panose="02040503050406030204" pitchFamily="18" charset="0"/>
                            </a:rPr>
                          </m:ctrlPr>
                        </m:sSubPr>
                        <m:e>
                          <m:r>
                            <a:rPr lang="zh-CN" altLang="en-US" sz="1400" b="1" i="1" smtClean="0">
                              <a:solidFill>
                                <a:srgbClr val="FF0000"/>
                              </a:solidFill>
                              <a:latin typeface="Cambria Math" panose="02040503050406030204" pitchFamily="18" charset="0"/>
                            </a:rPr>
                            <m:t>𝝁</m:t>
                          </m:r>
                        </m:e>
                        <m:sub>
                          <m:r>
                            <a:rPr lang="en-US" altLang="zh-CN" sz="1400" b="1" i="1" smtClean="0">
                              <a:solidFill>
                                <a:srgbClr val="FF0000"/>
                              </a:solidFill>
                              <a:latin typeface="Cambria Math" panose="02040503050406030204" pitchFamily="18" charset="0"/>
                            </a:rPr>
                            <m:t>𝟑</m:t>
                          </m:r>
                        </m:sub>
                      </m:sSub>
                    </m:oMath>
                  </m:oMathPara>
                </a14:m>
                <a:endParaRPr lang="zh-CN" altLang="en-US" sz="1400" b="1" dirty="0">
                  <a:solidFill>
                    <a:srgbClr val="FF0000"/>
                  </a:solidFill>
                </a:endParaRPr>
              </a:p>
            </p:txBody>
          </p:sp>
        </mc:Choice>
        <mc:Fallback xmlns="">
          <p:sp>
            <p:nvSpPr>
              <p:cNvPr id="46" name="文本框 45">
                <a:extLst>
                  <a:ext uri="{FF2B5EF4-FFF2-40B4-BE49-F238E27FC236}">
                    <a16:creationId xmlns:a16="http://schemas.microsoft.com/office/drawing/2014/main" id="{AC87B1A5-A2DD-466D-ACE1-BE4CC082FA77}"/>
                  </a:ext>
                </a:extLst>
              </p:cNvPr>
              <p:cNvSpPr txBox="1">
                <a:spLocks noRot="1" noChangeAspect="1" noMove="1" noResize="1" noEditPoints="1" noAdjustHandles="1" noChangeArrowheads="1" noChangeShapeType="1" noTextEdit="1"/>
              </p:cNvSpPr>
              <p:nvPr/>
            </p:nvSpPr>
            <p:spPr>
              <a:xfrm>
                <a:off x="2579298" y="2692400"/>
                <a:ext cx="301925" cy="215444"/>
              </a:xfrm>
              <a:prstGeom prst="rect">
                <a:avLst/>
              </a:prstGeom>
              <a:blipFill>
                <a:blip r:embed="rId13"/>
                <a:stretch>
                  <a:fillRect l="-2000"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A50E5474-18F3-4DFD-A891-0EC8B37FA26C}"/>
                  </a:ext>
                </a:extLst>
              </p:cNvPr>
              <p:cNvSpPr txBox="1"/>
              <p:nvPr/>
            </p:nvSpPr>
            <p:spPr>
              <a:xfrm>
                <a:off x="5566410" y="3479800"/>
                <a:ext cx="402590"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10</m:t>
                          </m:r>
                        </m:sub>
                      </m:sSub>
                    </m:oMath>
                  </m:oMathPara>
                </a14:m>
                <a:endParaRPr lang="zh-CN" altLang="en-US" sz="1400" dirty="0"/>
              </a:p>
            </p:txBody>
          </p:sp>
        </mc:Choice>
        <mc:Fallback xmlns="">
          <p:sp>
            <p:nvSpPr>
              <p:cNvPr id="48" name="文本框 47">
                <a:extLst>
                  <a:ext uri="{FF2B5EF4-FFF2-40B4-BE49-F238E27FC236}">
                    <a16:creationId xmlns:a16="http://schemas.microsoft.com/office/drawing/2014/main" id="{A50E5474-18F3-4DFD-A891-0EC8B37FA26C}"/>
                  </a:ext>
                </a:extLst>
              </p:cNvPr>
              <p:cNvSpPr txBox="1">
                <a:spLocks noRot="1" noChangeAspect="1" noMove="1" noResize="1" noEditPoints="1" noAdjustHandles="1" noChangeArrowheads="1" noChangeShapeType="1" noTextEdit="1"/>
              </p:cNvSpPr>
              <p:nvPr/>
            </p:nvSpPr>
            <p:spPr>
              <a:xfrm>
                <a:off x="5566410" y="3479800"/>
                <a:ext cx="402590" cy="215444"/>
              </a:xfrm>
              <a:prstGeom prst="rect">
                <a:avLst/>
              </a:prstGeom>
              <a:blipFill>
                <a:blip r:embed="rId14"/>
                <a:stretch>
                  <a:fillRect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E4C3E94E-582F-42D8-8E33-B9650BF8F86D}"/>
                  </a:ext>
                </a:extLst>
              </p:cNvPr>
              <p:cNvSpPr txBox="1"/>
              <p:nvPr/>
            </p:nvSpPr>
            <p:spPr>
              <a:xfrm>
                <a:off x="5141343" y="3033192"/>
                <a:ext cx="26741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9</m:t>
                          </m:r>
                        </m:sub>
                      </m:sSub>
                    </m:oMath>
                  </m:oMathPara>
                </a14:m>
                <a:endParaRPr lang="zh-CN" altLang="en-US" sz="1400" dirty="0"/>
              </a:p>
            </p:txBody>
          </p:sp>
        </mc:Choice>
        <mc:Fallback xmlns="">
          <p:sp>
            <p:nvSpPr>
              <p:cNvPr id="50" name="文本框 49">
                <a:extLst>
                  <a:ext uri="{FF2B5EF4-FFF2-40B4-BE49-F238E27FC236}">
                    <a16:creationId xmlns:a16="http://schemas.microsoft.com/office/drawing/2014/main" id="{E4C3E94E-582F-42D8-8E33-B9650BF8F86D}"/>
                  </a:ext>
                </a:extLst>
              </p:cNvPr>
              <p:cNvSpPr txBox="1">
                <a:spLocks noRot="1" noChangeAspect="1" noMove="1" noResize="1" noEditPoints="1" noAdjustHandles="1" noChangeArrowheads="1" noChangeShapeType="1" noTextEdit="1"/>
              </p:cNvSpPr>
              <p:nvPr/>
            </p:nvSpPr>
            <p:spPr>
              <a:xfrm>
                <a:off x="5141343" y="3033192"/>
                <a:ext cx="267419" cy="215444"/>
              </a:xfrm>
              <a:prstGeom prst="rect">
                <a:avLst/>
              </a:prstGeom>
              <a:blipFill>
                <a:blip r:embed="rId15"/>
                <a:stretch>
                  <a:fillRect l="-6818"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A52460E1-BEB9-47B4-8956-FE90559A5C33}"/>
                  </a:ext>
                </a:extLst>
              </p:cNvPr>
              <p:cNvSpPr txBox="1"/>
              <p:nvPr/>
            </p:nvSpPr>
            <p:spPr>
              <a:xfrm>
                <a:off x="4728210" y="3710328"/>
                <a:ext cx="249232"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𝜇</m:t>
                          </m:r>
                        </m:e>
                        <m:sub>
                          <m:r>
                            <a:rPr lang="en-US" altLang="zh-CN" sz="1400" b="0" i="1" smtClean="0">
                              <a:latin typeface="Cambria Math" panose="02040503050406030204" pitchFamily="18" charset="0"/>
                            </a:rPr>
                            <m:t>8</m:t>
                          </m:r>
                        </m:sub>
                      </m:sSub>
                    </m:oMath>
                  </m:oMathPara>
                </a14:m>
                <a:endParaRPr lang="zh-CN" altLang="en-US" sz="1400" dirty="0"/>
              </a:p>
            </p:txBody>
          </p:sp>
        </mc:Choice>
        <mc:Fallback xmlns="">
          <p:sp>
            <p:nvSpPr>
              <p:cNvPr id="52" name="文本框 51">
                <a:extLst>
                  <a:ext uri="{FF2B5EF4-FFF2-40B4-BE49-F238E27FC236}">
                    <a16:creationId xmlns:a16="http://schemas.microsoft.com/office/drawing/2014/main" id="{A52460E1-BEB9-47B4-8956-FE90559A5C33}"/>
                  </a:ext>
                </a:extLst>
              </p:cNvPr>
              <p:cNvSpPr txBox="1">
                <a:spLocks noRot="1" noChangeAspect="1" noMove="1" noResize="1" noEditPoints="1" noAdjustHandles="1" noChangeArrowheads="1" noChangeShapeType="1" noTextEdit="1"/>
              </p:cNvSpPr>
              <p:nvPr/>
            </p:nvSpPr>
            <p:spPr>
              <a:xfrm>
                <a:off x="4728210" y="3710328"/>
                <a:ext cx="249232" cy="215444"/>
              </a:xfrm>
              <a:prstGeom prst="rect">
                <a:avLst/>
              </a:prstGeom>
              <a:blipFill>
                <a:blip r:embed="rId16"/>
                <a:stretch>
                  <a:fillRect l="-12195" b="-22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AC41CC6A-ED4A-4F22-9208-68B231C339DA}"/>
                  </a:ext>
                </a:extLst>
              </p:cNvPr>
              <p:cNvSpPr txBox="1"/>
              <p:nvPr/>
            </p:nvSpPr>
            <p:spPr>
              <a:xfrm>
                <a:off x="6266541" y="3771265"/>
                <a:ext cx="443647" cy="2891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𝑄</m:t>
                          </m:r>
                        </m:e>
                        <m:sub>
                          <m:r>
                            <a:rPr lang="en-US" altLang="zh-CN" b="0" i="1" smtClean="0">
                              <a:latin typeface="Cambria Math" panose="02040503050406030204" pitchFamily="18" charset="0"/>
                            </a:rPr>
                            <m:t>𝑎</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sub>
                      </m:sSub>
                    </m:oMath>
                  </m:oMathPara>
                </a14:m>
                <a:endParaRPr lang="zh-CN" altLang="en-US" dirty="0"/>
              </a:p>
            </p:txBody>
          </p:sp>
        </mc:Choice>
        <mc:Fallback xmlns="">
          <p:sp>
            <p:nvSpPr>
              <p:cNvPr id="54" name="文本框 53">
                <a:extLst>
                  <a:ext uri="{FF2B5EF4-FFF2-40B4-BE49-F238E27FC236}">
                    <a16:creationId xmlns:a16="http://schemas.microsoft.com/office/drawing/2014/main" id="{AC41CC6A-ED4A-4F22-9208-68B231C339DA}"/>
                  </a:ext>
                </a:extLst>
              </p:cNvPr>
              <p:cNvSpPr txBox="1">
                <a:spLocks noRot="1" noChangeAspect="1" noMove="1" noResize="1" noEditPoints="1" noAdjustHandles="1" noChangeArrowheads="1" noChangeShapeType="1" noTextEdit="1"/>
              </p:cNvSpPr>
              <p:nvPr/>
            </p:nvSpPr>
            <p:spPr>
              <a:xfrm>
                <a:off x="6266541" y="3771265"/>
                <a:ext cx="443647" cy="289182"/>
              </a:xfrm>
              <a:prstGeom prst="rect">
                <a:avLst/>
              </a:prstGeom>
              <a:blipFill>
                <a:blip r:embed="rId17"/>
                <a:stretch>
                  <a:fillRect l="-16438" r="-1370" b="-27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3CE1BD51-203D-44F3-A0AC-CF79DBE5BF76}"/>
                  </a:ext>
                </a:extLst>
              </p:cNvPr>
              <p:cNvSpPr txBox="1"/>
              <p:nvPr/>
            </p:nvSpPr>
            <p:spPr>
              <a:xfrm>
                <a:off x="7846227" y="4747661"/>
                <a:ext cx="1743811" cy="6563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𝑄</m:t>
                          </m:r>
                        </m:e>
                        <m:sub>
                          <m:r>
                            <a:rPr lang="en-US" altLang="zh-CN" i="1">
                              <a:latin typeface="Cambria Math" panose="02040503050406030204" pitchFamily="18" charset="0"/>
                            </a:rPr>
                            <m:t>𝑎</m:t>
                          </m:r>
                          <m:r>
                            <a:rPr lang="en-US" altLang="zh-CN" i="1">
                              <a:latin typeface="Cambria Math" panose="02040503050406030204" pitchFamily="18" charset="0"/>
                            </a:rPr>
                            <m:t>,</m:t>
                          </m:r>
                          <m:r>
                            <a:rPr lang="en-US" altLang="zh-CN" i="1">
                              <a:latin typeface="Cambria Math" panose="02040503050406030204" pitchFamily="18" charset="0"/>
                            </a:rPr>
                            <m:t>𝑡</m:t>
                          </m:r>
                        </m:sub>
                      </m:sSub>
                      <m:r>
                        <a:rPr lang="en-US" altLang="zh-CN" i="1" smtClean="0">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nary>
                            <m:naryPr>
                              <m:chr m:val="∑"/>
                              <m:ctrlPr>
                                <a:rPr lang="en-US" altLang="zh-CN"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=1</m:t>
                              </m:r>
                            </m:sub>
                            <m:sup>
                              <m:r>
                                <a:rPr lang="en-US" altLang="zh-CN" b="0" i="1" smtClean="0">
                                  <a:latin typeface="Cambria Math" panose="02040503050406030204" pitchFamily="18" charset="0"/>
                                  <a:ea typeface="Cambria Math" panose="02040503050406030204" pitchFamily="18" charset="0"/>
                                </a:rPr>
                                <m:t>𝑡</m:t>
                              </m:r>
                              <m:r>
                                <a:rPr lang="en-US" altLang="zh-CN" b="0" i="1" smtClean="0">
                                  <a:latin typeface="Cambria Math" panose="02040503050406030204" pitchFamily="18" charset="0"/>
                                  <a:ea typeface="Cambria Math" panose="02040503050406030204" pitchFamily="18" charset="0"/>
                                </a:rPr>
                                <m:t>−1</m:t>
                              </m:r>
                            </m:sup>
                            <m:e>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𝑋</m:t>
                                  </m:r>
                                </m:e>
                                <m:sub>
                                  <m:r>
                                    <a:rPr lang="en-US" altLang="zh-CN" b="0" i="1" smtClean="0">
                                      <a:latin typeface="Cambria Math" panose="02040503050406030204" pitchFamily="18" charset="0"/>
                                      <a:ea typeface="Cambria Math" panose="02040503050406030204" pitchFamily="18" charset="0"/>
                                    </a:rPr>
                                    <m:t>𝑎</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𝑡</m:t>
                                  </m:r>
                                </m:sub>
                              </m:sSub>
                            </m:e>
                          </m:nary>
                        </m:num>
                        <m:den>
                          <m:nary>
                            <m:naryPr>
                              <m:chr m:val="∑"/>
                              <m:ctrlPr>
                                <a:rPr lang="en-US" altLang="zh-CN"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=1</m:t>
                              </m:r>
                            </m:sub>
                            <m:sup>
                              <m:r>
                                <a:rPr lang="en-US" altLang="zh-CN" b="0" i="1" smtClean="0">
                                  <a:latin typeface="Cambria Math" panose="02040503050406030204" pitchFamily="18" charset="0"/>
                                  <a:ea typeface="Cambria Math" panose="02040503050406030204" pitchFamily="18" charset="0"/>
                                </a:rPr>
                                <m:t>𝑡</m:t>
                              </m:r>
                              <m:r>
                                <a:rPr lang="en-US" altLang="zh-CN" b="0" i="1" smtClean="0">
                                  <a:latin typeface="Cambria Math" panose="02040503050406030204" pitchFamily="18" charset="0"/>
                                  <a:ea typeface="Cambria Math" panose="02040503050406030204" pitchFamily="18" charset="0"/>
                                </a:rPr>
                                <m:t>−1</m:t>
                              </m:r>
                            </m:sup>
                            <m:e>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1</m:t>
                                  </m:r>
                                </m:e>
                                <m:sub>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𝐼</m:t>
                                      </m:r>
                                    </m:e>
                                    <m:sub>
                                      <m:r>
                                        <a:rPr lang="en-US" altLang="zh-CN" b="0" i="1" smtClean="0">
                                          <a:latin typeface="Cambria Math" panose="02040503050406030204" pitchFamily="18" charset="0"/>
                                          <a:ea typeface="Cambria Math" panose="02040503050406030204" pitchFamily="18" charset="0"/>
                                        </a:rPr>
                                        <m:t>𝑡</m:t>
                                      </m:r>
                                    </m:sub>
                                  </m:sSub>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𝑎</m:t>
                                  </m:r>
                                </m:sub>
                              </m:sSub>
                            </m:e>
                          </m:nary>
                        </m:den>
                      </m:f>
                    </m:oMath>
                  </m:oMathPara>
                </a14:m>
                <a:endParaRPr lang="zh-CN" altLang="en-US" dirty="0"/>
              </a:p>
            </p:txBody>
          </p:sp>
        </mc:Choice>
        <mc:Fallback xmlns="">
          <p:sp>
            <p:nvSpPr>
              <p:cNvPr id="55" name="文本框 54">
                <a:extLst>
                  <a:ext uri="{FF2B5EF4-FFF2-40B4-BE49-F238E27FC236}">
                    <a16:creationId xmlns:a16="http://schemas.microsoft.com/office/drawing/2014/main" id="{3CE1BD51-203D-44F3-A0AC-CF79DBE5BF76}"/>
                  </a:ext>
                </a:extLst>
              </p:cNvPr>
              <p:cNvSpPr txBox="1">
                <a:spLocks noRot="1" noChangeAspect="1" noMove="1" noResize="1" noEditPoints="1" noAdjustHandles="1" noChangeArrowheads="1" noChangeShapeType="1" noTextEdit="1"/>
              </p:cNvSpPr>
              <p:nvPr/>
            </p:nvSpPr>
            <p:spPr>
              <a:xfrm>
                <a:off x="7846227" y="4747661"/>
                <a:ext cx="1743811" cy="656398"/>
              </a:xfrm>
              <a:prstGeom prst="rect">
                <a:avLst/>
              </a:prstGeom>
              <a:blipFill>
                <a:blip r:embed="rId18"/>
                <a:stretch>
                  <a:fillRect/>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B606E939-AE00-4C56-BA69-75B137EE35B7}"/>
              </a:ext>
            </a:extLst>
          </p:cNvPr>
          <p:cNvSpPr txBox="1"/>
          <p:nvPr/>
        </p:nvSpPr>
        <p:spPr>
          <a:xfrm>
            <a:off x="-2706" y="6491859"/>
            <a:ext cx="11566190" cy="338554"/>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Sutton, Richard S., and Andrew G. </a:t>
            </a:r>
            <a:r>
              <a:rPr lang="en-US" altLang="zh-CN" sz="1600" dirty="0" err="1">
                <a:latin typeface="Times New Roman" panose="02020603050405020304" pitchFamily="18" charset="0"/>
                <a:cs typeface="Times New Roman" panose="02020603050405020304" pitchFamily="18" charset="0"/>
              </a:rPr>
              <a:t>Barto</a:t>
            </a:r>
            <a:r>
              <a:rPr lang="en-US" altLang="zh-CN" sz="1600" dirty="0">
                <a:latin typeface="Times New Roman" panose="02020603050405020304" pitchFamily="18" charset="0"/>
                <a:cs typeface="Times New Roman" panose="02020603050405020304" pitchFamily="18" charset="0"/>
              </a:rPr>
              <a:t>. Reinforcement learning: An introduction. MIT press, 2018. (Chapter 2)</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9235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13</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Bandits--ETC</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65402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Explore-Then-Commit (ETC)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7" name="TextBox 4">
            <a:extLst>
              <a:ext uri="{FF2B5EF4-FFF2-40B4-BE49-F238E27FC236}">
                <a16:creationId xmlns:a16="http://schemas.microsoft.com/office/drawing/2014/main" id="{4ED75F65-8A10-4606-9E74-49D85EA34638}"/>
              </a:ext>
            </a:extLst>
          </p:cNvPr>
          <p:cNvSpPr txBox="1">
            <a:spLocks noChangeArrowheads="1"/>
          </p:cNvSpPr>
          <p:nvPr/>
        </p:nvSpPr>
        <p:spPr bwMode="auto">
          <a:xfrm>
            <a:off x="1113278" y="1773171"/>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Algorithm</a:t>
            </a:r>
          </a:p>
        </p:txBody>
      </p:sp>
      <mc:AlternateContent xmlns:mc="http://schemas.openxmlformats.org/markup-compatibility/2006" xmlns:a14="http://schemas.microsoft.com/office/drawing/2010/main">
        <mc:Choice Requires="a14">
          <p:sp>
            <p:nvSpPr>
              <p:cNvPr id="9" name="TextBox 13">
                <a:extLst>
                  <a:ext uri="{FF2B5EF4-FFF2-40B4-BE49-F238E27FC236}">
                    <a16:creationId xmlns:a16="http://schemas.microsoft.com/office/drawing/2014/main" id="{45910441-E2D5-4652-B868-051DB5591DAD}"/>
                  </a:ext>
                </a:extLst>
              </p:cNvPr>
              <p:cNvSpPr txBox="1"/>
              <p:nvPr/>
            </p:nvSpPr>
            <p:spPr>
              <a:xfrm>
                <a:off x="2620516" y="3125877"/>
                <a:ext cx="5058242" cy="2829877"/>
              </a:xfrm>
              <a:prstGeom prst="rect">
                <a:avLst/>
              </a:prstGeom>
              <a:noFill/>
              <a:ln>
                <a:solidFill>
                  <a:schemeClr val="tx2"/>
                </a:solidFill>
              </a:ln>
            </p:spPr>
            <p:txBody>
              <a:bodyPr wrap="square">
                <a:spAutoFit/>
              </a:bodyPr>
              <a:lstStyle/>
              <a:p>
                <a:pPr>
                  <a:lnSpc>
                    <a:spcPct val="125000"/>
                  </a:lnSpc>
                  <a:defRPr/>
                </a:pPr>
                <a:r>
                  <a:rPr lang="en-US" altLang="zh-CN" b="1" dirty="0">
                    <a:latin typeface="Times New Roman" panose="02020603050405020304" pitchFamily="18" charset="0"/>
                    <a:cs typeface="Times New Roman" panose="02020603050405020304" pitchFamily="18" charset="0"/>
                  </a:rPr>
                  <a:t>Initialize</a:t>
                </a:r>
                <a:r>
                  <a:rPr lang="en-US" altLang="zh-CN" dirty="0">
                    <a:latin typeface="Times New Roman" panose="02020603050405020304" pitchFamily="18" charset="0"/>
                    <a:cs typeface="Times New Roman" panose="02020603050405020304" pitchFamily="18" charset="0"/>
                  </a:rPr>
                  <a:t>    for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a:p>
                <a:pPr>
                  <a:lnSpc>
                    <a:spcPct val="125000"/>
                  </a:lnSpc>
                  <a:defRPr/>
                </a:pPr>
                <a:r>
                  <a:rPr lang="en-US" altLang="zh-CN" dirty="0">
                    <a:latin typeface="Times New Roman" panose="02020603050405020304" pitchFamily="18" charset="0"/>
                    <a:cs typeface="Times New Roman" panose="02020603050405020304" pitchFamily="18" charset="0"/>
                  </a:rPr>
                  <a:t>1.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𝑎</m:t>
                        </m:r>
                      </m:e>
                    </m:d>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←0</m:t>
                    </m:r>
                  </m:oMath>
                </a14:m>
                <a:endParaRPr lang="en-US" altLang="zh-CN" b="1" dirty="0">
                  <a:latin typeface="Times New Roman" panose="02020603050405020304" pitchFamily="18" charset="0"/>
                  <a:cs typeface="Times New Roman" panose="02020603050405020304" pitchFamily="18" charset="0"/>
                </a:endParaRPr>
              </a:p>
              <a:p>
                <a:pPr>
                  <a:lnSpc>
                    <a:spcPct val="125000"/>
                  </a:lnSpc>
                  <a:defRPr/>
                </a:pPr>
                <a:r>
                  <a:rPr lang="en-US" altLang="zh-CN" dirty="0">
                    <a:latin typeface="Times New Roman" panose="02020603050405020304" pitchFamily="18" charset="0"/>
                    <a:cs typeface="Times New Roman" panose="02020603050405020304" pitchFamily="18" charset="0"/>
                  </a:rPr>
                  <a:t>2.</a:t>
                </a:r>
                <a:r>
                  <a:rPr lang="en-US" altLang="zh-CN" b="1"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cs typeface="Times New Roman" panose="02020603050405020304" pitchFamily="18" charset="0"/>
                      </a:rPr>
                      <m:t>)←0</m:t>
                    </m:r>
                  </m:oMath>
                </a14:m>
                <a:endParaRPr lang="en-US" altLang="zh-CN" b="1" dirty="0">
                  <a:latin typeface="Times New Roman" panose="02020603050405020304" pitchFamily="18" charset="0"/>
                  <a:cs typeface="Times New Roman" panose="02020603050405020304" pitchFamily="18" charset="0"/>
                </a:endParaRPr>
              </a:p>
              <a:p>
                <a:pPr>
                  <a:lnSpc>
                    <a:spcPct val="125000"/>
                  </a:lnSpc>
                  <a:defRPr/>
                </a:pPr>
                <a:r>
                  <a:rPr lang="en-US" altLang="zh-CN" dirty="0">
                    <a:latin typeface="Times New Roman" panose="02020603050405020304" pitchFamily="18" charset="0"/>
                    <a:cs typeface="Times New Roman" panose="02020603050405020304" pitchFamily="18" charset="0"/>
                  </a:rPr>
                  <a:t>3.</a:t>
                </a:r>
                <a:r>
                  <a:rPr lang="en-US" altLang="zh-CN" b="1" dirty="0">
                    <a:latin typeface="Times New Roman" panose="02020603050405020304" pitchFamily="18" charset="0"/>
                    <a:cs typeface="Times New Roman" panose="02020603050405020304" pitchFamily="18" charset="0"/>
                  </a:rPr>
                  <a:t>  Exploration phase:</a:t>
                </a:r>
              </a:p>
              <a:p>
                <a:pPr>
                  <a:lnSpc>
                    <a:spcPct val="125000"/>
                  </a:lnSpc>
                  <a:defRPr/>
                </a:pPr>
                <a:r>
                  <a:rPr lang="en-US" altLang="zh-CN" dirty="0">
                    <a:latin typeface="Times New Roman" panose="02020603050405020304" pitchFamily="18" charset="0"/>
                    <a:cs typeface="Times New Roman" panose="02020603050405020304" pitchFamily="18" charset="0"/>
                  </a:rPr>
                  <a:t>4.        Try each arm </a:t>
                </a: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𝑡</m:t>
                        </m:r>
                      </m:e>
                      <m:sub>
                        <m:r>
                          <a:rPr lang="en-US" altLang="zh-CN" b="0" i="1" smtClean="0">
                            <a:latin typeface="Cambria Math" panose="02040503050406030204" pitchFamily="18" charset="0"/>
                            <a:cs typeface="Times New Roman" panose="02020603050405020304" pitchFamily="18" charset="0"/>
                          </a:rPr>
                          <m:t>0</m:t>
                        </m:r>
                      </m:sub>
                    </m:sSub>
                  </m:oMath>
                </a14:m>
                <a:r>
                  <a:rPr lang="en-US" altLang="zh-CN" dirty="0">
                    <a:latin typeface="Times New Roman" panose="02020603050405020304" pitchFamily="18" charset="0"/>
                    <a:cs typeface="Times New Roman" panose="02020603050405020304" pitchFamily="18" charset="0"/>
                  </a:rPr>
                  <a:t>  times and calculate </a:t>
                </a:r>
                <a14:m>
                  <m:oMath xmlns:m="http://schemas.openxmlformats.org/officeDocument/2006/math">
                    <m:r>
                      <a:rPr lang="en-US" altLang="zh-CN" i="1">
                        <a:latin typeface="Cambria Math" panose="02040503050406030204" pitchFamily="18" charset="0"/>
                        <a:cs typeface="Times New Roman" panose="02020603050405020304" pitchFamily="18" charset="0"/>
                      </a:rPr>
                      <m:t>𝑄</m:t>
                    </m:r>
                    <m:d>
                      <m:dPr>
                        <m:ctrlPr>
                          <a:rPr lang="en-US" altLang="zh-CN" i="1">
                            <a:latin typeface="Cambria Math" panose="02040503050406030204" pitchFamily="18" charset="0"/>
                            <a:cs typeface="Times New Roman" panose="02020603050405020304" pitchFamily="18" charset="0"/>
                          </a:rPr>
                        </m:ctrlPr>
                      </m:dPr>
                      <m:e>
                        <m:r>
                          <a:rPr lang="en-US" altLang="zh-CN" i="1">
                            <a:latin typeface="Cambria Math" panose="02040503050406030204" pitchFamily="18" charset="0"/>
                            <a:cs typeface="Times New Roman" panose="02020603050405020304" pitchFamily="18" charset="0"/>
                          </a:rPr>
                          <m:t>𝑎</m:t>
                        </m:r>
                      </m:e>
                    </m:d>
                  </m:oMath>
                </a14:m>
                <a:r>
                  <a:rPr lang="en-US" altLang="zh-CN" dirty="0">
                    <a:latin typeface="Times New Roman" panose="02020603050405020304" pitchFamily="18" charset="0"/>
                    <a:cs typeface="Times New Roman" panose="02020603050405020304" pitchFamily="18" charset="0"/>
                  </a:rPr>
                  <a:t> </a:t>
                </a:r>
              </a:p>
              <a:p>
                <a:pPr>
                  <a:lnSpc>
                    <a:spcPct val="125000"/>
                  </a:lnSpc>
                  <a:defRPr/>
                </a:pPr>
                <a:r>
                  <a:rPr lang="en-US" altLang="zh-CN" dirty="0">
                    <a:latin typeface="Times New Roman" panose="02020603050405020304" pitchFamily="18" charset="0"/>
                    <a:cs typeface="Times New Roman" panose="02020603050405020304" pitchFamily="18" charset="0"/>
                  </a:rPr>
                  <a:t>5</a:t>
                </a:r>
                <a:r>
                  <a:rPr lang="en-US" altLang="zh-CN" b="0"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Exploitation phase</a:t>
                </a:r>
                <a:r>
                  <a:rPr lang="en-US" altLang="zh-CN" b="0" dirty="0">
                    <a:latin typeface="Times New Roman" panose="02020603050405020304" pitchFamily="18" charset="0"/>
                    <a:cs typeface="Times New Roman" panose="02020603050405020304" pitchFamily="18" charset="0"/>
                  </a:rPr>
                  <a:t>:</a:t>
                </a:r>
              </a:p>
              <a:p>
                <a:pPr>
                  <a:lnSpc>
                    <a:spcPct val="125000"/>
                  </a:lnSpc>
                  <a:defRPr/>
                </a:pPr>
                <a:r>
                  <a:rPr lang="en-US" altLang="zh-CN" dirty="0">
                    <a:latin typeface="Times New Roman" panose="02020603050405020304" pitchFamily="18" charset="0"/>
                    <a:cs typeface="Times New Roman" panose="02020603050405020304" pitchFamily="18" charset="0"/>
                  </a:rPr>
                  <a:t>6.        Select the arm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𝐴</m:t>
                    </m:r>
                  </m:oMath>
                </a14:m>
                <a:r>
                  <a:rPr lang="en-US" altLang="zh-CN" dirty="0">
                    <a:latin typeface="Times New Roman" panose="02020603050405020304" pitchFamily="18" charset="0"/>
                    <a:cs typeface="Times New Roman" panose="02020603050405020304" pitchFamily="18" charset="0"/>
                  </a:rPr>
                  <a:t> with </a:t>
                </a:r>
                <a:r>
                  <a:rPr lang="en-US" altLang="zh-CN" dirty="0">
                    <a:solidFill>
                      <a:srgbClr val="FF0000"/>
                    </a:solidFill>
                    <a:latin typeface="Times New Roman" panose="02020603050405020304" pitchFamily="18" charset="0"/>
                    <a:cs typeface="Times New Roman" panose="02020603050405020304" pitchFamily="18" charset="0"/>
                  </a:rPr>
                  <a:t>highest average reward</a:t>
                </a:r>
              </a:p>
              <a:p>
                <a:pPr>
                  <a:lnSpc>
                    <a:spcPct val="125000"/>
                  </a:lnSpc>
                  <a:defRPr/>
                </a:pPr>
                <a:r>
                  <a:rPr lang="en-US" altLang="zh-CN" dirty="0">
                    <a:latin typeface="Times New Roman" panose="02020603050405020304" pitchFamily="18" charset="0"/>
                    <a:cs typeface="Times New Roman" panose="02020603050405020304" pitchFamily="18" charset="0"/>
                  </a:rPr>
                  <a:t>7.        Play arm </a:t>
                </a:r>
                <a14:m>
                  <m:oMath xmlns:m="http://schemas.openxmlformats.org/officeDocument/2006/math">
                    <m:r>
                      <a:rPr lang="en-US" altLang="zh-CN" i="1">
                        <a:latin typeface="Cambria Math" panose="02040503050406030204" pitchFamily="18" charset="0"/>
                        <a:cs typeface="Times New Roman" panose="02020603050405020304" pitchFamily="18" charset="0"/>
                      </a:rPr>
                      <m:t>𝐴</m:t>
                    </m:r>
                    <m:r>
                      <a:rPr lang="en-US" altLang="zh-CN" i="1">
                        <a:latin typeface="Cambria Math" panose="02040503050406030204" pitchFamily="18" charset="0"/>
                        <a:cs typeface="Times New Roman" panose="02020603050405020304" pitchFamily="18" charset="0"/>
                      </a:rPr>
                      <m:t> </m:t>
                    </m:r>
                  </m:oMath>
                </a14:m>
                <a:r>
                  <a:rPr lang="en-US" altLang="zh-CN" dirty="0">
                    <a:latin typeface="Times New Roman" panose="02020603050405020304" pitchFamily="18" charset="0"/>
                    <a:cs typeface="Times New Roman" panose="02020603050405020304" pitchFamily="18" charset="0"/>
                  </a:rPr>
                  <a:t>in all remaining rounds</a:t>
                </a:r>
              </a:p>
            </p:txBody>
          </p:sp>
        </mc:Choice>
        <mc:Fallback xmlns="">
          <p:sp>
            <p:nvSpPr>
              <p:cNvPr id="9" name="TextBox 13">
                <a:extLst>
                  <a:ext uri="{FF2B5EF4-FFF2-40B4-BE49-F238E27FC236}">
                    <a16:creationId xmlns:a16="http://schemas.microsoft.com/office/drawing/2014/main" id="{45910441-E2D5-4652-B868-051DB5591DAD}"/>
                  </a:ext>
                </a:extLst>
              </p:cNvPr>
              <p:cNvSpPr txBox="1">
                <a:spLocks noRot="1" noChangeAspect="1" noMove="1" noResize="1" noEditPoints="1" noAdjustHandles="1" noChangeArrowheads="1" noChangeShapeType="1" noTextEdit="1"/>
              </p:cNvSpPr>
              <p:nvPr/>
            </p:nvSpPr>
            <p:spPr>
              <a:xfrm>
                <a:off x="2620516" y="3125877"/>
                <a:ext cx="5058242" cy="2829877"/>
              </a:xfrm>
              <a:prstGeom prst="rect">
                <a:avLst/>
              </a:prstGeom>
              <a:blipFill>
                <a:blip r:embed="rId3"/>
                <a:stretch>
                  <a:fillRect l="-962" b="-2361"/>
                </a:stretch>
              </a:blipFill>
              <a:ln>
                <a:solidFill>
                  <a:schemeClr val="tx2"/>
                </a:solidFill>
              </a:ln>
            </p:spPr>
            <p:txBody>
              <a:bodyPr/>
              <a:lstStyle/>
              <a:p>
                <a:r>
                  <a:rPr lang="zh-CN" altLang="en-US">
                    <a:noFill/>
                  </a:rPr>
                  <a:t> </a:t>
                </a:r>
              </a:p>
            </p:txBody>
          </p:sp>
        </mc:Fallback>
      </mc:AlternateContent>
      <p:sp>
        <p:nvSpPr>
          <p:cNvPr id="11" name="TextBox 12">
            <a:extLst>
              <a:ext uri="{FF2B5EF4-FFF2-40B4-BE49-F238E27FC236}">
                <a16:creationId xmlns:a16="http://schemas.microsoft.com/office/drawing/2014/main" id="{2D7FEF5D-D933-413B-BBB2-446950D0512F}"/>
              </a:ext>
            </a:extLst>
          </p:cNvPr>
          <p:cNvSpPr txBox="1"/>
          <p:nvPr/>
        </p:nvSpPr>
        <p:spPr>
          <a:xfrm>
            <a:off x="2628433" y="2636908"/>
            <a:ext cx="5058242" cy="498663"/>
          </a:xfrm>
          <a:prstGeom prst="rect">
            <a:avLst/>
          </a:prstGeom>
          <a:solidFill>
            <a:srgbClr val="4F2270"/>
          </a:solidFill>
        </p:spPr>
        <p:txBody>
          <a:bodyPr wrap="square">
            <a:spAutoFit/>
          </a:bodyPr>
          <a:lstStyle/>
          <a:p>
            <a:pPr algn="ctr">
              <a:lnSpc>
                <a:spcPct val="150000"/>
              </a:lnSpc>
              <a:defRPr/>
            </a:pPr>
            <a:r>
              <a:rPr lang="en-US" altLang="zh-CN" sz="2000" b="1" dirty="0">
                <a:solidFill>
                  <a:schemeClr val="bg1"/>
                </a:solidFill>
                <a:latin typeface="Times New Roman" panose="02020603050405020304" pitchFamily="18" charset="0"/>
                <a:cs typeface="Times New Roman" panose="02020603050405020304" pitchFamily="18" charset="0"/>
              </a:rPr>
              <a:t>ETC Algorithm</a:t>
            </a:r>
            <a:endParaRPr lang="en-US" altLang="zh-CN" sz="2000" dirty="0">
              <a:solidFill>
                <a:schemeClr val="bg1"/>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2E112FFD-D811-4F1B-AB99-0A9368D7DE75}"/>
              </a:ext>
            </a:extLst>
          </p:cNvPr>
          <p:cNvSpPr/>
          <p:nvPr/>
        </p:nvSpPr>
        <p:spPr>
          <a:xfrm>
            <a:off x="3214474" y="4552950"/>
            <a:ext cx="4034051" cy="4029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3F6F417B-4996-4EAA-B6BB-A77141873AA6}"/>
                  </a:ext>
                </a:extLst>
              </p:cNvPr>
              <p:cNvSpPr/>
              <p:nvPr/>
            </p:nvSpPr>
            <p:spPr>
              <a:xfrm>
                <a:off x="8310490" y="4313947"/>
                <a:ext cx="3364953" cy="1015663"/>
              </a:xfrm>
              <a:prstGeom prst="rect">
                <a:avLst/>
              </a:prstGeom>
              <a:ln>
                <a:solidFill>
                  <a:schemeClr val="bg1"/>
                </a:solidFill>
              </a:ln>
            </p:spPr>
            <p:txBody>
              <a:bodyPr wrap="square">
                <a:spAutoFit/>
              </a:bodyPr>
              <a:lstStyle/>
              <a:p>
                <a:pPr>
                  <a:lnSpc>
                    <a:spcPct val="150000"/>
                  </a:lnSpc>
                  <a:defRPr/>
                </a:pPr>
                <a:r>
                  <a:rPr lang="en-US" altLang="zh-CN" sz="2000" dirty="0">
                    <a:latin typeface="Times New Roman" panose="02020603050405020304" pitchFamily="18" charset="0"/>
                    <a:cs typeface="Times New Roman" panose="02020603050405020304" pitchFamily="18" charset="0"/>
                  </a:rPr>
                  <a:t>Explore all arms </a:t>
                </a:r>
                <a14:m>
                  <m:oMath xmlns:m="http://schemas.openxmlformats.org/officeDocument/2006/math">
                    <m:sSub>
                      <m:sSubPr>
                        <m:ctrlPr>
                          <a:rPr lang="en-US" altLang="zh-CN" sz="2000" i="1" dirty="0" smtClean="0">
                            <a:latin typeface="Cambria Math" panose="02040503050406030204" pitchFamily="18" charset="0"/>
                            <a:cs typeface="Times New Roman" panose="02020603050405020304" pitchFamily="18" charset="0"/>
                          </a:rPr>
                        </m:ctrlPr>
                      </m:sSubPr>
                      <m:e>
                        <m:r>
                          <a:rPr lang="en-US" altLang="zh-CN" sz="2000" b="0" i="1" dirty="0" smtClean="0">
                            <a:latin typeface="Cambria Math" panose="02040503050406030204" pitchFamily="18" charset="0"/>
                            <a:cs typeface="Times New Roman" panose="02020603050405020304" pitchFamily="18" charset="0"/>
                          </a:rPr>
                          <m:t>𝑡</m:t>
                        </m:r>
                      </m:e>
                      <m:sub>
                        <m:r>
                          <a:rPr lang="en-US" altLang="zh-CN" sz="2000" b="0" i="1" dirty="0" smtClean="0">
                            <a:latin typeface="Cambria Math" panose="02040503050406030204" pitchFamily="18" charset="0"/>
                            <a:cs typeface="Times New Roman" panose="02020603050405020304" pitchFamily="18" charset="0"/>
                          </a:rPr>
                          <m:t>0</m:t>
                        </m:r>
                      </m:sub>
                    </m:sSub>
                  </m:oMath>
                </a14:m>
                <a:r>
                  <a:rPr lang="en-US" altLang="zh-CN" sz="2000" dirty="0">
                    <a:latin typeface="Times New Roman" panose="02020603050405020304" pitchFamily="18" charset="0"/>
                    <a:cs typeface="Times New Roman" panose="02020603050405020304" pitchFamily="18" charset="0"/>
                  </a:rPr>
                  <a:t> times with uniform probability </a:t>
                </a:r>
              </a:p>
            </p:txBody>
          </p:sp>
        </mc:Choice>
        <mc:Fallback xmlns="">
          <p:sp>
            <p:nvSpPr>
              <p:cNvPr id="17" name="矩形 16">
                <a:extLst>
                  <a:ext uri="{FF2B5EF4-FFF2-40B4-BE49-F238E27FC236}">
                    <a16:creationId xmlns:a16="http://schemas.microsoft.com/office/drawing/2014/main" id="{3F6F417B-4996-4EAA-B6BB-A77141873AA6}"/>
                  </a:ext>
                </a:extLst>
              </p:cNvPr>
              <p:cNvSpPr>
                <a:spLocks noRot="1" noChangeAspect="1" noMove="1" noResize="1" noEditPoints="1" noAdjustHandles="1" noChangeArrowheads="1" noChangeShapeType="1" noTextEdit="1"/>
              </p:cNvSpPr>
              <p:nvPr/>
            </p:nvSpPr>
            <p:spPr>
              <a:xfrm>
                <a:off x="8310490" y="4313947"/>
                <a:ext cx="3364953" cy="1015663"/>
              </a:xfrm>
              <a:prstGeom prst="rect">
                <a:avLst/>
              </a:prstGeom>
              <a:blipFill>
                <a:blip r:embed="rId4"/>
                <a:stretch>
                  <a:fillRect l="-1625" r="-542" b="-4167"/>
                </a:stretch>
              </a:blipFill>
              <a:ln>
                <a:solidFill>
                  <a:schemeClr val="bg1"/>
                </a:solidFill>
              </a:ln>
            </p:spPr>
            <p:txBody>
              <a:bodyPr/>
              <a:lstStyle/>
              <a:p>
                <a:r>
                  <a:rPr lang="zh-CN" altLang="en-US">
                    <a:noFill/>
                  </a:rPr>
                  <a:t> </a:t>
                </a:r>
              </a:p>
            </p:txBody>
          </p:sp>
        </mc:Fallback>
      </mc:AlternateContent>
      <p:cxnSp>
        <p:nvCxnSpPr>
          <p:cNvPr id="19" name="直接箭头连接符 18">
            <a:extLst>
              <a:ext uri="{FF2B5EF4-FFF2-40B4-BE49-F238E27FC236}">
                <a16:creationId xmlns:a16="http://schemas.microsoft.com/office/drawing/2014/main" id="{B247063E-C248-4F6E-A616-6B7290B36AB1}"/>
              </a:ext>
            </a:extLst>
          </p:cNvPr>
          <p:cNvCxnSpPr/>
          <p:nvPr/>
        </p:nvCxnSpPr>
        <p:spPr>
          <a:xfrm flipH="1">
            <a:off x="7324725" y="4679072"/>
            <a:ext cx="9479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261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14</a:t>
            </a:fld>
            <a:endParaRPr lang="zh-CN" altLang="en-US" dirty="0"/>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65402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Explore-Then-Commit (ETC)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7" name="TextBox 4">
            <a:extLst>
              <a:ext uri="{FF2B5EF4-FFF2-40B4-BE49-F238E27FC236}">
                <a16:creationId xmlns:a16="http://schemas.microsoft.com/office/drawing/2014/main" id="{4ED75F65-8A10-4606-9E74-49D85EA34638}"/>
              </a:ext>
            </a:extLst>
          </p:cNvPr>
          <p:cNvSpPr txBox="1">
            <a:spLocks noChangeArrowheads="1"/>
          </p:cNvSpPr>
          <p:nvPr/>
        </p:nvSpPr>
        <p:spPr bwMode="auto">
          <a:xfrm>
            <a:off x="1113277" y="1773171"/>
            <a:ext cx="508048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Regret bound (problem-independent)</a:t>
            </a: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606AB9D-E41D-4A35-A800-58C30B1423F5}"/>
                  </a:ext>
                </a:extLst>
              </p:cNvPr>
              <p:cNvSpPr/>
              <p:nvPr/>
            </p:nvSpPr>
            <p:spPr>
              <a:xfrm>
                <a:off x="1642991" y="2485147"/>
                <a:ext cx="9674866" cy="1705595"/>
              </a:xfrm>
              <a:prstGeom prst="rect">
                <a:avLst/>
              </a:prstGeom>
              <a:ln>
                <a:solidFill>
                  <a:schemeClr val="tx1"/>
                </a:solidFill>
              </a:ln>
            </p:spPr>
            <p:txBody>
              <a:bodyPr wrap="square">
                <a:spAutoFit/>
              </a:bodyPr>
              <a:lstStyle/>
              <a:p>
                <a:pPr>
                  <a:lnSpc>
                    <a:spcPct val="150000"/>
                  </a:lnSpc>
                  <a:defRPr/>
                </a:pPr>
                <a:r>
                  <a:rPr lang="en-US" altLang="zh-CN" sz="2000" b="1" dirty="0">
                    <a:latin typeface="Times New Roman" panose="02020603050405020304" pitchFamily="18" charset="0"/>
                    <a:cs typeface="Times New Roman" panose="02020603050405020304" pitchFamily="18" charset="0"/>
                  </a:rPr>
                  <a:t>Theorem: </a:t>
                </a:r>
                <a:r>
                  <a:rPr lang="en-US" altLang="zh-CN" sz="2000" dirty="0">
                    <a:latin typeface="Times New Roman" panose="02020603050405020304" pitchFamily="18" charset="0"/>
                    <a:cs typeface="Times New Roman" panose="02020603050405020304" pitchFamily="18" charset="0"/>
                  </a:rPr>
                  <a:t> Explore-Then-Commit algorithm achieves an upper regret bound of </a:t>
                </a:r>
              </a:p>
              <a:p>
                <a:pPr>
                  <a:lnSpc>
                    <a:spcPct val="150000"/>
                  </a:lnSpc>
                  <a:defRPr/>
                </a:pPr>
                <a14:m>
                  <m:oMathPara xmlns:m="http://schemas.openxmlformats.org/officeDocument/2006/math">
                    <m:oMathParaPr>
                      <m:jc m:val="centerGroup"/>
                    </m:oMathParaPr>
                    <m:oMath xmlns:m="http://schemas.openxmlformats.org/officeDocument/2006/math">
                      <m:r>
                        <a:rPr lang="en-US" altLang="zh-CN" sz="2000" b="1" i="0" smtClean="0">
                          <a:latin typeface="Cambria Math" panose="02040503050406030204" pitchFamily="18" charset="0"/>
                          <a:cs typeface="Times New Roman" panose="02020603050405020304" pitchFamily="18" charset="0"/>
                        </a:rPr>
                        <m:t>𝐄</m:t>
                      </m:r>
                      <m:d>
                        <m:dPr>
                          <m:begChr m:val="["/>
                          <m:endChr m:val="]"/>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𝑅</m:t>
                          </m:r>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𝑇</m:t>
                              </m:r>
                            </m:e>
                          </m:d>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e>
                        <m:sup>
                          <m:f>
                            <m:f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2</m:t>
                              </m:r>
                            </m:num>
                            <m:den>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3</m:t>
                              </m:r>
                            </m:den>
                          </m:f>
                        </m:sup>
                      </m:s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𝑂</m:t>
                      </m:r>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𝐾</m:t>
                              </m:r>
                              <m:func>
                                <m:func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𝑇</m:t>
                                  </m:r>
                                </m:e>
                              </m:func>
                            </m:e>
                          </m:d>
                        </m:e>
                        <m:sup>
                          <m:f>
                            <m:f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3</m:t>
                              </m:r>
                            </m:den>
                          </m:f>
                        </m:sup>
                      </m:s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2000" dirty="0">
                  <a:latin typeface="Times New Roman" panose="02020603050405020304" pitchFamily="18" charset="0"/>
                  <a:cs typeface="Times New Roman" panose="02020603050405020304" pitchFamily="18" charset="0"/>
                </a:endParaRPr>
              </a:p>
              <a:p>
                <a:pPr>
                  <a:lnSpc>
                    <a:spcPct val="150000"/>
                  </a:lnSpc>
                  <a:defRPr/>
                </a:pPr>
                <a:r>
                  <a:rPr lang="en-US" altLang="zh-CN" sz="2000" dirty="0">
                    <a:latin typeface="Times New Roman" panose="02020603050405020304" pitchFamily="18" charset="0"/>
                    <a:cs typeface="Times New Roman" panose="02020603050405020304" pitchFamily="18" charset="0"/>
                  </a:rPr>
                  <a:t>when </a:t>
                </a:r>
                <a14:m>
                  <m:oMath xmlns:m="http://schemas.openxmlformats.org/officeDocument/2006/math">
                    <m:sSub>
                      <m:sSubPr>
                        <m:ctrlPr>
                          <a:rPr lang="en-US" altLang="zh-CN" sz="200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𝑡</m:t>
                        </m:r>
                      </m:e>
                      <m:sub>
                        <m:r>
                          <a:rPr lang="en-US" altLang="zh-CN" sz="2000" b="0" i="1" smtClean="0">
                            <a:latin typeface="Cambria Math" panose="02040503050406030204" pitchFamily="18" charset="0"/>
                            <a:cs typeface="Times New Roman" panose="02020603050405020304" pitchFamily="18" charset="0"/>
                          </a:rPr>
                          <m:t>0</m:t>
                        </m:r>
                      </m:sub>
                    </m:sSub>
                    <m:r>
                      <a:rPr lang="en-US" altLang="zh-CN" sz="2000" b="0" i="1" smtClean="0">
                        <a:latin typeface="Cambria Math" panose="02040503050406030204" pitchFamily="18" charset="0"/>
                        <a:cs typeface="Times New Roman" panose="02020603050405020304" pitchFamily="18" charset="0"/>
                      </a:rPr>
                      <m:t>=</m:t>
                    </m:r>
                    <m:sSup>
                      <m:sSupPr>
                        <m:ctrlPr>
                          <a:rPr lang="en-US" altLang="zh-CN" sz="2000" b="0" i="1" smtClean="0">
                            <a:latin typeface="Cambria Math" panose="02040503050406030204" pitchFamily="18" charset="0"/>
                            <a:cs typeface="Times New Roman" panose="02020603050405020304" pitchFamily="18" charset="0"/>
                          </a:rPr>
                        </m:ctrlPr>
                      </m:sSupPr>
                      <m:e>
                        <m:d>
                          <m:dPr>
                            <m:ctrlPr>
                              <a:rPr lang="en-US" altLang="zh-CN" sz="2000" i="1">
                                <a:latin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cs typeface="Times New Roman" panose="02020603050405020304" pitchFamily="18" charset="0"/>
                              </a:rPr>
                              <m:t>𝑇</m:t>
                            </m:r>
                            <m:r>
                              <a:rPr lang="en-US" altLang="zh-CN" sz="2000" i="1">
                                <a:latin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cs typeface="Times New Roman" panose="02020603050405020304" pitchFamily="18" charset="0"/>
                              </a:rPr>
                              <m:t>𝐾</m:t>
                            </m:r>
                          </m:e>
                        </m:d>
                      </m:e>
                      <m:sup>
                        <m:r>
                          <a:rPr lang="en-US" altLang="zh-CN" sz="2000" b="0" i="1" smtClean="0">
                            <a:latin typeface="Cambria Math" panose="02040503050406030204" pitchFamily="18" charset="0"/>
                            <a:cs typeface="Times New Roman" panose="02020603050405020304" pitchFamily="18" charset="0"/>
                          </a:rPr>
                          <m:t>2/3</m:t>
                        </m:r>
                      </m:sup>
                    </m:sSup>
                    <m:r>
                      <a:rPr lang="en-US" altLang="zh-CN" sz="2000" b="0" i="1" smtClean="0">
                        <a:latin typeface="Cambria Math" panose="02040503050406030204" pitchFamily="18" charset="0"/>
                        <a:cs typeface="Times New Roman" panose="02020603050405020304" pitchFamily="18" charset="0"/>
                      </a:rPr>
                      <m:t>𝑂</m:t>
                    </m:r>
                    <m:sSup>
                      <m:sSupPr>
                        <m:ctrlPr>
                          <a:rPr lang="en-US" altLang="zh-CN" sz="2000" b="0" i="1" smtClean="0">
                            <a:latin typeface="Cambria Math" panose="02040503050406030204" pitchFamily="18" charset="0"/>
                            <a:cs typeface="Times New Roman" panose="02020603050405020304" pitchFamily="18" charset="0"/>
                          </a:rPr>
                        </m:ctrlPr>
                      </m:sSupPr>
                      <m:e>
                        <m:d>
                          <m:dPr>
                            <m:ctrlPr>
                              <a:rPr lang="en-US" altLang="zh-CN" sz="2000" b="0" i="1" smtClean="0">
                                <a:latin typeface="Cambria Math" panose="02040503050406030204" pitchFamily="18" charset="0"/>
                                <a:cs typeface="Times New Roman" panose="02020603050405020304" pitchFamily="18" charset="0"/>
                              </a:rPr>
                            </m:ctrlPr>
                          </m:dPr>
                          <m:e>
                            <m:func>
                              <m:funcPr>
                                <m:ctrlPr>
                                  <a:rPr lang="en-US" altLang="zh-CN" sz="2000" b="0" i="1" smtClean="0">
                                    <a:latin typeface="Cambria Math" panose="02040503050406030204" pitchFamily="18" charset="0"/>
                                    <a:cs typeface="Times New Roman" panose="02020603050405020304" pitchFamily="18" charset="0"/>
                                  </a:rPr>
                                </m:ctrlPr>
                              </m:funcPr>
                              <m:fName>
                                <m:r>
                                  <m:rPr>
                                    <m:sty m:val="p"/>
                                  </m:rPr>
                                  <a:rPr lang="en-US" altLang="zh-CN" sz="2000" b="0" i="0" smtClean="0">
                                    <a:latin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cs typeface="Times New Roman" panose="02020603050405020304" pitchFamily="18" charset="0"/>
                                  </a:rPr>
                                  <m:t>𝑇</m:t>
                                </m:r>
                              </m:e>
                            </m:func>
                          </m:e>
                        </m:d>
                      </m:e>
                      <m:sup>
                        <m:r>
                          <a:rPr lang="en-US" altLang="zh-CN" sz="2000" b="0" i="1" smtClean="0">
                            <a:latin typeface="Cambria Math" panose="02040503050406030204" pitchFamily="18" charset="0"/>
                            <a:cs typeface="Times New Roman" panose="02020603050405020304" pitchFamily="18" charset="0"/>
                          </a:rPr>
                          <m:t>1/3</m:t>
                        </m:r>
                      </m:sup>
                    </m:sSup>
                  </m:oMath>
                </a14:m>
                <a:r>
                  <a:rPr lang="en-US" altLang="zh-CN" sz="2000" dirty="0">
                    <a:latin typeface="Times New Roman" panose="02020603050405020304" pitchFamily="18" charset="0"/>
                    <a:cs typeface="Times New Roman" panose="02020603050405020304" pitchFamily="18" charset="0"/>
                  </a:rPr>
                  <a:t>.</a:t>
                </a:r>
              </a:p>
            </p:txBody>
          </p:sp>
        </mc:Choice>
        <mc:Fallback xmlns="">
          <p:sp>
            <p:nvSpPr>
              <p:cNvPr id="5" name="矩形 4">
                <a:extLst>
                  <a:ext uri="{FF2B5EF4-FFF2-40B4-BE49-F238E27FC236}">
                    <a16:creationId xmlns:a16="http://schemas.microsoft.com/office/drawing/2014/main" id="{A606AB9D-E41D-4A35-A800-58C30B1423F5}"/>
                  </a:ext>
                </a:extLst>
              </p:cNvPr>
              <p:cNvSpPr>
                <a:spLocks noRot="1" noChangeAspect="1" noMove="1" noResize="1" noEditPoints="1" noAdjustHandles="1" noChangeArrowheads="1" noChangeShapeType="1" noTextEdit="1"/>
              </p:cNvSpPr>
              <p:nvPr/>
            </p:nvSpPr>
            <p:spPr>
              <a:xfrm>
                <a:off x="1642991" y="2485147"/>
                <a:ext cx="9674866" cy="1705595"/>
              </a:xfrm>
              <a:prstGeom prst="rect">
                <a:avLst/>
              </a:prstGeom>
              <a:blipFill>
                <a:blip r:embed="rId3"/>
                <a:stretch>
                  <a:fillRect l="-629" b="-2135"/>
                </a:stretch>
              </a:blipFill>
              <a:ln>
                <a:solidFill>
                  <a:schemeClr val="tx1"/>
                </a:solidFill>
              </a:ln>
            </p:spPr>
            <p:txBody>
              <a:bodyPr/>
              <a:lstStyle/>
              <a:p>
                <a:r>
                  <a:rPr lang="zh-CN" altLang="en-US">
                    <a:noFill/>
                  </a:rPr>
                  <a:t> </a:t>
                </a:r>
              </a:p>
            </p:txBody>
          </p:sp>
        </mc:Fallback>
      </mc:AlternateContent>
      <p:sp>
        <p:nvSpPr>
          <p:cNvPr id="6" name="TextBox 4">
            <a:extLst>
              <a:ext uri="{FF2B5EF4-FFF2-40B4-BE49-F238E27FC236}">
                <a16:creationId xmlns:a16="http://schemas.microsoft.com/office/drawing/2014/main" id="{FAD55404-5E8C-4844-9FAF-1163DA7A037A}"/>
              </a:ext>
            </a:extLst>
          </p:cNvPr>
          <p:cNvSpPr txBox="1">
            <a:spLocks noChangeArrowheads="1"/>
          </p:cNvSpPr>
          <p:nvPr/>
        </p:nvSpPr>
        <p:spPr bwMode="auto">
          <a:xfrm>
            <a:off x="1122802" y="4141123"/>
            <a:ext cx="3258697"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Remarks</a:t>
            </a:r>
          </a:p>
        </p:txBody>
      </p:sp>
      <mc:AlternateContent xmlns:mc="http://schemas.openxmlformats.org/markup-compatibility/2006" xmlns:a14="http://schemas.microsoft.com/office/drawing/2010/main">
        <mc:Choice Requires="a14">
          <p:sp>
            <p:nvSpPr>
              <p:cNvPr id="8" name="TextBox 4">
                <a:extLst>
                  <a:ext uri="{FF2B5EF4-FFF2-40B4-BE49-F238E27FC236}">
                    <a16:creationId xmlns:a16="http://schemas.microsoft.com/office/drawing/2014/main" id="{AAD3BB47-0FC5-4491-8EFE-7C08E1FFDB0E}"/>
                  </a:ext>
                </a:extLst>
              </p:cNvPr>
              <p:cNvSpPr txBox="1">
                <a:spLocks noChangeArrowheads="1"/>
              </p:cNvSpPr>
              <p:nvPr/>
            </p:nvSpPr>
            <p:spPr bwMode="auto">
              <a:xfrm>
                <a:off x="1367278" y="4669433"/>
                <a:ext cx="10010964" cy="1582293"/>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expected total regret accrued by  the ETC algorithm is almost </a:t>
                </a:r>
                <a14:m>
                  <m:oMath xmlns:m="http://schemas.openxmlformats.org/officeDocument/2006/math">
                    <m:sSup>
                      <m:sSupPr>
                        <m:ctrlPr>
                          <a:rPr lang="en-US" altLang="zh-CN" sz="2000" i="1">
                            <a:latin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cs typeface="Times New Roman" panose="02020603050405020304" pitchFamily="18" charset="0"/>
                          </a:rPr>
                          <m:t> </m:t>
                        </m:r>
                        <m:d>
                          <m:dPr>
                            <m:ctrlPr>
                              <a:rPr lang="en-US" altLang="zh-CN" sz="2000" i="1">
                                <a:latin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cs typeface="Times New Roman" panose="02020603050405020304" pitchFamily="18" charset="0"/>
                              </a:rPr>
                              <m:t>𝑇</m:t>
                            </m:r>
                          </m:e>
                        </m:d>
                      </m:e>
                      <m:sup>
                        <m:r>
                          <a:rPr lang="en-US" altLang="zh-CN" sz="2000" i="1">
                            <a:latin typeface="Cambria Math" panose="02040503050406030204" pitchFamily="18" charset="0"/>
                            <a:cs typeface="Times New Roman" panose="02020603050405020304" pitchFamily="18" charset="0"/>
                          </a:rPr>
                          <m:t>2/3</m:t>
                        </m:r>
                      </m:sup>
                    </m:sSup>
                  </m:oMath>
                </a14:m>
                <a:endParaRPr lang="en-US" altLang="zh-CN" sz="2200"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It is a sublinear growth trend </a:t>
                </a:r>
                <a:r>
                  <a:rPr lang="en-US" altLang="zh-CN" sz="2200" dirty="0" err="1">
                    <a:ea typeface="宋体" panose="02010600030101010101" pitchFamily="2" charset="-122"/>
                    <a:cs typeface="Times New Roman" panose="02020603050405020304" pitchFamily="18" charset="0"/>
                  </a:rPr>
                  <a:t>w.r.t</a:t>
                </a:r>
                <a:r>
                  <a:rPr lang="en-US" altLang="zh-CN" sz="2200" dirty="0">
                    <a:ea typeface="宋体" panose="02010600030101010101" pitchFamily="2" charset="-122"/>
                    <a:cs typeface="Times New Roman" panose="02020603050405020304" pitchFamily="18" charset="0"/>
                  </a:rPr>
                  <a:t>. the horizon </a:t>
                </a:r>
                <a14:m>
                  <m:oMath xmlns:m="http://schemas.openxmlformats.org/officeDocument/2006/math">
                    <m:r>
                      <a:rPr lang="en-US" altLang="zh-CN" sz="2200" i="1">
                        <a:latin typeface="Cambria Math" panose="02040503050406030204" pitchFamily="18" charset="0"/>
                        <a:cs typeface="Times New Roman" panose="02020603050405020304" pitchFamily="18" charset="0"/>
                      </a:rPr>
                      <m:t>𝑇</m:t>
                    </m:r>
                  </m:oMath>
                </a14:m>
                <a:endParaRPr lang="en-US" altLang="zh-CN" sz="2200" i="1"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EE dilemma is transferred to adjust the length of exploration time </a:t>
                </a:r>
                <a14:m>
                  <m:oMath xmlns:m="http://schemas.openxmlformats.org/officeDocument/2006/math">
                    <m:sSub>
                      <m:sSubPr>
                        <m:ctrlPr>
                          <a:rPr lang="en-US" altLang="zh-CN" sz="2400" i="1">
                            <a:latin typeface="Cambria Math" panose="02040503050406030204" pitchFamily="18" charset="0"/>
                            <a:cs typeface="Times New Roman" panose="02020603050405020304" pitchFamily="18" charset="0"/>
                          </a:rPr>
                        </m:ctrlPr>
                      </m:sSubPr>
                      <m:e>
                        <m:r>
                          <a:rPr lang="en-US" altLang="zh-CN" sz="2400" i="1">
                            <a:latin typeface="Cambria Math" panose="02040503050406030204" pitchFamily="18" charset="0"/>
                            <a:cs typeface="Times New Roman" panose="02020603050405020304" pitchFamily="18" charset="0"/>
                          </a:rPr>
                          <m:t>𝑡</m:t>
                        </m:r>
                      </m:e>
                      <m:sub>
                        <m:r>
                          <a:rPr lang="en-US" altLang="zh-CN" sz="2400" i="1">
                            <a:latin typeface="Cambria Math" panose="02040503050406030204" pitchFamily="18" charset="0"/>
                            <a:cs typeface="Times New Roman" panose="02020603050405020304" pitchFamily="18" charset="0"/>
                          </a:rPr>
                          <m:t>0</m:t>
                        </m:r>
                      </m:sub>
                    </m:sSub>
                  </m:oMath>
                </a14:m>
                <a:r>
                  <a:rPr lang="en-US" altLang="zh-CN" sz="2200" dirty="0">
                    <a:ea typeface="宋体" panose="02010600030101010101" pitchFamily="2" charset="-122"/>
                    <a:cs typeface="Times New Roman" panose="02020603050405020304" pitchFamily="18" charset="0"/>
                  </a:rPr>
                  <a:t> </a:t>
                </a:r>
              </a:p>
            </p:txBody>
          </p:sp>
        </mc:Choice>
        <mc:Fallback xmlns="">
          <p:sp>
            <p:nvSpPr>
              <p:cNvPr id="8" name="TextBox 4">
                <a:extLst>
                  <a:ext uri="{FF2B5EF4-FFF2-40B4-BE49-F238E27FC236}">
                    <a16:creationId xmlns:a16="http://schemas.microsoft.com/office/drawing/2014/main" id="{AAD3BB47-0FC5-4491-8EFE-7C08E1FFDB0E}"/>
                  </a:ext>
                </a:extLst>
              </p:cNvPr>
              <p:cNvSpPr txBox="1">
                <a:spLocks noRot="1" noChangeAspect="1" noMove="1" noResize="1" noEditPoints="1" noAdjustHandles="1" noChangeArrowheads="1" noChangeShapeType="1" noTextEdit="1"/>
              </p:cNvSpPr>
              <p:nvPr/>
            </p:nvSpPr>
            <p:spPr bwMode="auto">
              <a:xfrm>
                <a:off x="1367278" y="4669433"/>
                <a:ext cx="10010964" cy="1582293"/>
              </a:xfrm>
              <a:prstGeom prst="rect">
                <a:avLst/>
              </a:prstGeom>
              <a:blipFill>
                <a:blip r:embed="rId4"/>
                <a:stretch>
                  <a:fillRect l="-760" b="-5556"/>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9" name="文本框 8">
            <a:extLst>
              <a:ext uri="{FF2B5EF4-FFF2-40B4-BE49-F238E27FC236}">
                <a16:creationId xmlns:a16="http://schemas.microsoft.com/office/drawing/2014/main" id="{B606E939-AE00-4C56-BA69-75B137EE35B7}"/>
              </a:ext>
            </a:extLst>
          </p:cNvPr>
          <p:cNvSpPr txBox="1"/>
          <p:nvPr/>
        </p:nvSpPr>
        <p:spPr>
          <a:xfrm>
            <a:off x="-2706" y="6491859"/>
            <a:ext cx="12010676" cy="338554"/>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Slivkins</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Aleksandrs</a:t>
            </a:r>
            <a:r>
              <a:rPr lang="en-US" altLang="zh-CN" sz="1600" dirty="0">
                <a:latin typeface="Times New Roman" panose="02020603050405020304" pitchFamily="18" charset="0"/>
                <a:cs typeface="Times New Roman" panose="02020603050405020304" pitchFamily="18" charset="0"/>
              </a:rPr>
              <a:t>. "Introduction to Multi-Armed Bandits." Foundations and Trends® in Machine Learning 12.1-2 (2019): 1-286. (Chapter 1)</a:t>
            </a:r>
            <a:endParaRPr lang="zh-CN" altLang="en-US" sz="16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Bandits--ETC</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372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15</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a:t>
            </a:r>
            <a:r>
              <a:rPr lang="zh-CN" altLang="en-US" sz="3600" dirty="0">
                <a:solidFill>
                  <a:schemeClr val="bg1"/>
                </a:solidFill>
                <a:latin typeface="Times New Roman" panose="02020603050405020304" pitchFamily="18" charset="0"/>
                <a:cs typeface="Times New Roman" panose="02020603050405020304" pitchFamily="18" charset="0"/>
              </a:rPr>
              <a:t>𝜀</a:t>
            </a:r>
            <a:r>
              <a:rPr lang="en-US" altLang="zh-CN" sz="3600" dirty="0">
                <a:solidFill>
                  <a:schemeClr val="bg1"/>
                </a:solidFill>
                <a:latin typeface="Times New Roman" panose="02020603050405020304" pitchFamily="18" charset="0"/>
                <a:cs typeface="Times New Roman" panose="02020603050405020304" pitchFamily="18" charset="0"/>
              </a:rPr>
              <a:t>-Greedy </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65402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Greedy and </a:t>
            </a:r>
            <a:r>
              <a:rPr lang="zh-CN" altLang="en-US" sz="2800" dirty="0">
                <a:solidFill>
                  <a:srgbClr val="7030A0"/>
                </a:solidFill>
                <a:latin typeface="Times New Roman" panose="02020603050405020304" pitchFamily="18" charset="0"/>
                <a:cs typeface="Times New Roman" panose="02020603050405020304" pitchFamily="18" charset="0"/>
              </a:rPr>
              <a:t>𝜀</a:t>
            </a:r>
            <a:r>
              <a:rPr lang="en-US" altLang="zh-CN" sz="2800" dirty="0">
                <a:solidFill>
                  <a:srgbClr val="7030A0"/>
                </a:solidFill>
                <a:latin typeface="Times New Roman" panose="02020603050405020304" pitchFamily="18" charset="0"/>
                <a:cs typeface="Times New Roman" panose="02020603050405020304" pitchFamily="18" charset="0"/>
              </a:rPr>
              <a:t>-Greedy Algorithms</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13">
                <a:extLst>
                  <a:ext uri="{FF2B5EF4-FFF2-40B4-BE49-F238E27FC236}">
                    <a16:creationId xmlns:a16="http://schemas.microsoft.com/office/drawing/2014/main" id="{86915BC3-5010-480C-9548-1B1684D08160}"/>
                  </a:ext>
                </a:extLst>
              </p:cNvPr>
              <p:cNvSpPr txBox="1"/>
              <p:nvPr/>
            </p:nvSpPr>
            <p:spPr>
              <a:xfrm>
                <a:off x="5892973" y="3002052"/>
                <a:ext cx="4853711" cy="3397725"/>
              </a:xfrm>
              <a:prstGeom prst="rect">
                <a:avLst/>
              </a:prstGeom>
              <a:noFill/>
              <a:ln>
                <a:solidFill>
                  <a:schemeClr val="tx2"/>
                </a:solidFill>
              </a:ln>
            </p:spPr>
            <p:txBody>
              <a:bodyPr wrap="square">
                <a:spAutoFit/>
              </a:bodyPr>
              <a:lstStyle/>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Initialize</a:t>
                </a:r>
                <a:r>
                  <a:rPr lang="en-US" altLang="zh-CN" dirty="0">
                    <a:latin typeface="Times New Roman" panose="02020603050405020304" pitchFamily="18" charset="0"/>
                    <a:cs typeface="Times New Roman" panose="02020603050405020304" pitchFamily="18" charset="0"/>
                  </a:rPr>
                  <a:t>    for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𝑎</m:t>
                        </m:r>
                      </m:e>
                    </m:d>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←0</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cs typeface="Times New Roman" panose="02020603050405020304" pitchFamily="18" charset="0"/>
                      </a:rPr>
                      <m:t>)←0</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Loop forever:</a:t>
                </a: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A</a:t>
                </a:r>
                <a:r>
                  <a:rPr lang="en-US" altLang="zh-CN" dirty="0">
                    <a:ea typeface="Cambria Math" panose="02040503050406030204" pitchFamily="18" charset="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argma</a:t>
                </a:r>
                <a14:m>
                  <m:oMath xmlns:m="http://schemas.openxmlformats.org/officeDocument/2006/math">
                    <m:sSub>
                      <m:sSubPr>
                        <m:ctrlPr>
                          <a:rPr lang="en-US" altLang="zh-CN" i="1" dirty="0" smtClean="0">
                            <a:latin typeface="Cambria Math" panose="02040503050406030204" pitchFamily="18" charset="0"/>
                            <a:cs typeface="Times New Roman" panose="02020603050405020304" pitchFamily="18" charset="0"/>
                          </a:rPr>
                        </m:ctrlPr>
                      </m:sSubPr>
                      <m:e>
                        <m:r>
                          <m:rPr>
                            <m:nor/>
                          </m:rPr>
                          <a:rPr lang="en-US" altLang="zh-CN" dirty="0">
                            <a:latin typeface="Times New Roman" panose="02020603050405020304" pitchFamily="18" charset="0"/>
                            <a:cs typeface="Times New Roman" panose="02020603050405020304" pitchFamily="18" charset="0"/>
                          </a:rPr>
                          <m:t>x</m:t>
                        </m:r>
                      </m:e>
                      <m:sub>
                        <m:r>
                          <a:rPr lang="en-US" altLang="zh-CN" b="0" i="1" dirty="0" smtClean="0">
                            <a:latin typeface="Cambria Math" panose="02040503050406030204" pitchFamily="18" charset="0"/>
                            <a:cs typeface="Times New Roman" panose="02020603050405020304" pitchFamily="18" charset="0"/>
                          </a:rPr>
                          <m:t>𝑎</m:t>
                        </m:r>
                      </m:sub>
                    </m:sSub>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𝑄</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with probability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1−</m:t>
                    </m:r>
                    <m:r>
                      <a:rPr lang="zh-CN" altLang="en-US" b="0" i="1" smtClean="0">
                        <a:latin typeface="Cambria Math" panose="02040503050406030204" pitchFamily="18" charset="0"/>
                        <a:cs typeface="Times New Roman" panose="02020603050405020304" pitchFamily="18" charset="0"/>
                      </a:rPr>
                      <m:t>𝜀</m:t>
                    </m:r>
                  </m:oMath>
                </a14:m>
                <a:r>
                  <a:rPr lang="en-US" altLang="zh-CN" dirty="0">
                    <a:latin typeface="Times New Roman" panose="02020603050405020304" pitchFamily="18" charset="0"/>
                    <a:cs typeface="Times New Roman" panose="02020603050405020304" pitchFamily="18" charset="0"/>
                  </a:rPr>
                  <a:t>    </a:t>
                </a: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A</a:t>
                </a:r>
                <a:r>
                  <a:rPr lang="en-US" altLang="zh-CN" dirty="0">
                    <a:ea typeface="Cambria Math" panose="02040503050406030204" pitchFamily="18" charset="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 random selection      with probability </a:t>
                </a:r>
                <a14:m>
                  <m:oMath xmlns:m="http://schemas.openxmlformats.org/officeDocument/2006/math">
                    <m:r>
                      <a:rPr lang="zh-CN" altLang="en-US" i="1">
                        <a:latin typeface="Cambria Math" panose="02040503050406030204" pitchFamily="18" charset="0"/>
                        <a:cs typeface="Times New Roman" panose="02020603050405020304" pitchFamily="18" charset="0"/>
                      </a:rPr>
                      <m:t>𝜀</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ea typeface="Cambria Math" panose="02040503050406030204" pitchFamily="18" charset="0"/>
                    <a:cs typeface="Times New Roman" panose="02020603050405020304" pitchFamily="18" charset="0"/>
                  </a:rPr>
                  <a:t> </a:t>
                </a:r>
                <a14:m>
                  <m:oMath xmlns:m="http://schemas.openxmlformats.org/officeDocument/2006/math">
                    <m:r>
                      <m:rPr>
                        <m:sty m:val="p"/>
                      </m:rP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X</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bandit (A)</a:t>
                </a:r>
              </a:p>
              <a:p>
                <a:pPr marL="457200" indent="-457200">
                  <a:lnSpc>
                    <a:spcPct val="125000"/>
                  </a:lnSpc>
                  <a:buFont typeface="+mj-lt"/>
                  <a:buAutoNum type="arabicPeriod"/>
                  <a:defRPr/>
                </a:pPr>
                <a:r>
                  <a:rPr lang="en-US" altLang="zh-CN" dirty="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𝑁</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+1</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num>
                      <m:den>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𝐴</m:t>
                        </m:r>
                        <m:r>
                          <a:rPr lang="en-US" altLang="zh-CN" b="0" i="1" smtClean="0">
                            <a:latin typeface="Cambria Math" panose="02040503050406030204" pitchFamily="18" charset="0"/>
                            <a:cs typeface="Times New Roman" panose="02020603050405020304" pitchFamily="18" charset="0"/>
                          </a:rPr>
                          <m:t>)</m:t>
                        </m:r>
                      </m:den>
                    </m:f>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𝑋</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𝐴</m:t>
                    </m:r>
                    <m:r>
                      <a:rPr lang="en-US" altLang="zh-CN" b="0" i="1" smtClean="0">
                        <a:latin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6" name="TextBox 13">
                <a:extLst>
                  <a:ext uri="{FF2B5EF4-FFF2-40B4-BE49-F238E27FC236}">
                    <a16:creationId xmlns:a16="http://schemas.microsoft.com/office/drawing/2014/main" id="{86915BC3-5010-480C-9548-1B1684D08160}"/>
                  </a:ext>
                </a:extLst>
              </p:cNvPr>
              <p:cNvSpPr txBox="1">
                <a:spLocks noRot="1" noChangeAspect="1" noMove="1" noResize="1" noEditPoints="1" noAdjustHandles="1" noChangeArrowheads="1" noChangeShapeType="1" noTextEdit="1"/>
              </p:cNvSpPr>
              <p:nvPr/>
            </p:nvSpPr>
            <p:spPr>
              <a:xfrm>
                <a:off x="5892973" y="3002052"/>
                <a:ext cx="4853711" cy="3397725"/>
              </a:xfrm>
              <a:prstGeom prst="rect">
                <a:avLst/>
              </a:prstGeom>
              <a:blipFill>
                <a:blip r:embed="rId4"/>
                <a:stretch>
                  <a:fillRect l="-752"/>
                </a:stretch>
              </a:blipFill>
              <a:ln>
                <a:solidFill>
                  <a:schemeClr val="tx2"/>
                </a:solidFill>
              </a:ln>
            </p:spPr>
            <p:txBody>
              <a:bodyPr/>
              <a:lstStyle/>
              <a:p>
                <a:r>
                  <a:rPr lang="zh-CN" altLang="en-US">
                    <a:noFill/>
                  </a:rPr>
                  <a:t> </a:t>
                </a:r>
              </a:p>
            </p:txBody>
          </p:sp>
        </mc:Fallback>
      </mc:AlternateContent>
      <p:sp>
        <p:nvSpPr>
          <p:cNvPr id="8" name="TextBox 12">
            <a:extLst>
              <a:ext uri="{FF2B5EF4-FFF2-40B4-BE49-F238E27FC236}">
                <a16:creationId xmlns:a16="http://schemas.microsoft.com/office/drawing/2014/main" id="{3EB5770A-3D6E-4523-B650-482A3CB6675E}"/>
              </a:ext>
            </a:extLst>
          </p:cNvPr>
          <p:cNvSpPr txBox="1"/>
          <p:nvPr/>
        </p:nvSpPr>
        <p:spPr>
          <a:xfrm>
            <a:off x="5900890" y="2455933"/>
            <a:ext cx="4855733" cy="553998"/>
          </a:xfrm>
          <a:prstGeom prst="rect">
            <a:avLst/>
          </a:prstGeom>
          <a:solidFill>
            <a:srgbClr val="4F2270"/>
          </a:solidFill>
        </p:spPr>
        <p:txBody>
          <a:bodyPr wrap="square">
            <a:spAutoFit/>
          </a:bodyPr>
          <a:lstStyle/>
          <a:p>
            <a:pPr algn="ctr">
              <a:lnSpc>
                <a:spcPct val="150000"/>
              </a:lnSpc>
              <a:defRPr/>
            </a:pPr>
            <a:r>
              <a:rPr lang="en-US" altLang="zh-CN" sz="2000" b="1" dirty="0">
                <a:solidFill>
                  <a:schemeClr val="bg1"/>
                </a:solidFill>
                <a:latin typeface="Times New Roman" panose="02020603050405020304" pitchFamily="18" charset="0"/>
                <a:cs typeface="Times New Roman" panose="02020603050405020304" pitchFamily="18" charset="0"/>
              </a:rPr>
              <a:t>Epsilon Greedy Algorithm</a:t>
            </a:r>
            <a:endParaRPr lang="en-US" altLang="zh-CN" sz="20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13">
                <a:extLst>
                  <a:ext uri="{FF2B5EF4-FFF2-40B4-BE49-F238E27FC236}">
                    <a16:creationId xmlns:a16="http://schemas.microsoft.com/office/drawing/2014/main" id="{C895A1BD-B400-4F93-B059-C50A6A811662}"/>
                  </a:ext>
                </a:extLst>
              </p:cNvPr>
              <p:cNvSpPr txBox="1"/>
              <p:nvPr/>
            </p:nvSpPr>
            <p:spPr>
              <a:xfrm>
                <a:off x="1229866" y="3059202"/>
                <a:ext cx="3909491" cy="3051476"/>
              </a:xfrm>
              <a:prstGeom prst="rect">
                <a:avLst/>
              </a:prstGeom>
              <a:noFill/>
              <a:ln>
                <a:solidFill>
                  <a:schemeClr val="tx2"/>
                </a:solidFill>
              </a:ln>
            </p:spPr>
            <p:txBody>
              <a:bodyPr wrap="square">
                <a:spAutoFit/>
              </a:bodyPr>
              <a:lstStyle/>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Initialize</a:t>
                </a:r>
                <a:r>
                  <a:rPr lang="en-US" altLang="zh-CN" dirty="0">
                    <a:latin typeface="Times New Roman" panose="02020603050405020304" pitchFamily="18" charset="0"/>
                    <a:cs typeface="Times New Roman" panose="02020603050405020304" pitchFamily="18" charset="0"/>
                  </a:rPr>
                  <a:t>    for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𝑎</m:t>
                        </m:r>
                      </m:e>
                    </m:d>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←0</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cs typeface="Times New Roman" panose="02020603050405020304" pitchFamily="18" charset="0"/>
                      </a:rPr>
                      <m:t>)←0</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Loop forever:</a:t>
                </a: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A</a:t>
                </a:r>
                <a:r>
                  <a:rPr lang="en-US" altLang="zh-CN" dirty="0">
                    <a:ea typeface="Cambria Math" panose="02040503050406030204" pitchFamily="18" charset="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argma</a:t>
                </a:r>
                <a14:m>
                  <m:oMath xmlns:m="http://schemas.openxmlformats.org/officeDocument/2006/math">
                    <m:sSub>
                      <m:sSubPr>
                        <m:ctrlPr>
                          <a:rPr lang="en-US" altLang="zh-CN" i="1" dirty="0" smtClean="0">
                            <a:latin typeface="Cambria Math" panose="02040503050406030204" pitchFamily="18" charset="0"/>
                            <a:cs typeface="Times New Roman" panose="02020603050405020304" pitchFamily="18" charset="0"/>
                          </a:rPr>
                        </m:ctrlPr>
                      </m:sSubPr>
                      <m:e>
                        <m:r>
                          <m:rPr>
                            <m:nor/>
                          </m:rPr>
                          <a:rPr lang="en-US" altLang="zh-CN" dirty="0">
                            <a:latin typeface="Times New Roman" panose="02020603050405020304" pitchFamily="18" charset="0"/>
                            <a:cs typeface="Times New Roman" panose="02020603050405020304" pitchFamily="18" charset="0"/>
                          </a:rPr>
                          <m:t>x</m:t>
                        </m:r>
                      </m:e>
                      <m:sub>
                        <m:r>
                          <a:rPr lang="en-US" altLang="zh-CN" b="0" i="1" dirty="0" smtClean="0">
                            <a:latin typeface="Cambria Math" panose="02040503050406030204" pitchFamily="18" charset="0"/>
                            <a:cs typeface="Times New Roman" panose="02020603050405020304" pitchFamily="18" charset="0"/>
                          </a:rPr>
                          <m:t>𝑎</m:t>
                        </m:r>
                      </m:sub>
                    </m:sSub>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𝑄</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t>
                </a:r>
              </a:p>
              <a:p>
                <a:pPr marL="457200" indent="-457200">
                  <a:lnSpc>
                    <a:spcPct val="125000"/>
                  </a:lnSpc>
                  <a:buFont typeface="+mj-lt"/>
                  <a:buAutoNum type="arabicPeriod"/>
                  <a:defRPr/>
                </a:pP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𝑋</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bandit (A)</a:t>
                </a:r>
              </a:p>
              <a:p>
                <a:pPr marL="457200" indent="-457200">
                  <a:lnSpc>
                    <a:spcPct val="125000"/>
                  </a:lnSpc>
                  <a:buFont typeface="+mj-lt"/>
                  <a:buAutoNum type="arabicPeriod"/>
                  <a:defRPr/>
                </a:pPr>
                <a:r>
                  <a:rPr lang="en-US" altLang="zh-CN" dirty="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𝑁</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+1</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num>
                      <m:den>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𝐴</m:t>
                        </m:r>
                        <m:r>
                          <a:rPr lang="en-US" altLang="zh-CN" b="0" i="1" smtClean="0">
                            <a:latin typeface="Cambria Math" panose="02040503050406030204" pitchFamily="18" charset="0"/>
                            <a:cs typeface="Times New Roman" panose="02020603050405020304" pitchFamily="18" charset="0"/>
                          </a:rPr>
                          <m:t>)</m:t>
                        </m:r>
                      </m:den>
                    </m:f>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𝑋</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𝐴</m:t>
                    </m:r>
                    <m:r>
                      <a:rPr lang="en-US" altLang="zh-CN" b="0" i="1" smtClean="0">
                        <a:latin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10" name="TextBox 13">
                <a:extLst>
                  <a:ext uri="{FF2B5EF4-FFF2-40B4-BE49-F238E27FC236}">
                    <a16:creationId xmlns:a16="http://schemas.microsoft.com/office/drawing/2014/main" id="{C895A1BD-B400-4F93-B059-C50A6A811662}"/>
                  </a:ext>
                </a:extLst>
              </p:cNvPr>
              <p:cNvSpPr txBox="1">
                <a:spLocks noRot="1" noChangeAspect="1" noMove="1" noResize="1" noEditPoints="1" noAdjustHandles="1" noChangeArrowheads="1" noChangeShapeType="1" noTextEdit="1"/>
              </p:cNvSpPr>
              <p:nvPr/>
            </p:nvSpPr>
            <p:spPr>
              <a:xfrm>
                <a:off x="1229866" y="3059202"/>
                <a:ext cx="3909491" cy="3051476"/>
              </a:xfrm>
              <a:prstGeom prst="rect">
                <a:avLst/>
              </a:prstGeom>
              <a:blipFill>
                <a:blip r:embed="rId5"/>
                <a:stretch>
                  <a:fillRect l="-1089" b="-199"/>
                </a:stretch>
              </a:blipFill>
              <a:ln>
                <a:solidFill>
                  <a:schemeClr val="tx2"/>
                </a:solidFill>
              </a:ln>
            </p:spPr>
            <p:txBody>
              <a:bodyPr/>
              <a:lstStyle/>
              <a:p>
                <a:r>
                  <a:rPr lang="zh-CN" altLang="en-US">
                    <a:noFill/>
                  </a:rPr>
                  <a:t> </a:t>
                </a:r>
              </a:p>
            </p:txBody>
          </p:sp>
        </mc:Fallback>
      </mc:AlternateContent>
      <p:sp>
        <p:nvSpPr>
          <p:cNvPr id="12" name="TextBox 12">
            <a:extLst>
              <a:ext uri="{FF2B5EF4-FFF2-40B4-BE49-F238E27FC236}">
                <a16:creationId xmlns:a16="http://schemas.microsoft.com/office/drawing/2014/main" id="{BD8CDEFC-A132-4BAF-860D-A3D01A4D1799}"/>
              </a:ext>
            </a:extLst>
          </p:cNvPr>
          <p:cNvSpPr txBox="1"/>
          <p:nvPr/>
        </p:nvSpPr>
        <p:spPr>
          <a:xfrm>
            <a:off x="1237783" y="2513083"/>
            <a:ext cx="3911513" cy="553998"/>
          </a:xfrm>
          <a:prstGeom prst="rect">
            <a:avLst/>
          </a:prstGeom>
          <a:solidFill>
            <a:srgbClr val="4F2270"/>
          </a:solidFill>
        </p:spPr>
        <p:txBody>
          <a:bodyPr wrap="square">
            <a:spAutoFit/>
          </a:bodyPr>
          <a:lstStyle/>
          <a:p>
            <a:pPr algn="ctr">
              <a:lnSpc>
                <a:spcPct val="150000"/>
              </a:lnSpc>
              <a:defRPr/>
            </a:pPr>
            <a:r>
              <a:rPr lang="en-US" altLang="zh-CN" sz="2000" b="1" dirty="0">
                <a:solidFill>
                  <a:schemeClr val="bg1"/>
                </a:solidFill>
                <a:latin typeface="Times New Roman" panose="02020603050405020304" pitchFamily="18" charset="0"/>
                <a:cs typeface="Times New Roman" panose="02020603050405020304" pitchFamily="18" charset="0"/>
              </a:rPr>
              <a:t>Greedy Algorithm</a:t>
            </a:r>
            <a:endParaRPr lang="en-US" altLang="zh-CN" sz="2000" dirty="0">
              <a:solidFill>
                <a:schemeClr val="bg1"/>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10FF2679-66BF-4498-A4D9-856A2D90DA11}"/>
              </a:ext>
            </a:extLst>
          </p:cNvPr>
          <p:cNvSpPr/>
          <p:nvPr/>
        </p:nvSpPr>
        <p:spPr>
          <a:xfrm>
            <a:off x="1640784" y="4514436"/>
            <a:ext cx="2143124" cy="3379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E44CFC7C-44DC-4D40-8A45-312419523907}"/>
              </a:ext>
            </a:extLst>
          </p:cNvPr>
          <p:cNvSpPr/>
          <p:nvPr/>
        </p:nvSpPr>
        <p:spPr>
          <a:xfrm>
            <a:off x="6376774" y="4457286"/>
            <a:ext cx="4290397" cy="61622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4">
            <a:extLst>
              <a:ext uri="{FF2B5EF4-FFF2-40B4-BE49-F238E27FC236}">
                <a16:creationId xmlns:a16="http://schemas.microsoft.com/office/drawing/2014/main" id="{A9AE3827-BC45-4D33-B9AB-E707F416364D}"/>
              </a:ext>
            </a:extLst>
          </p:cNvPr>
          <p:cNvSpPr txBox="1">
            <a:spLocks noChangeArrowheads="1"/>
          </p:cNvSpPr>
          <p:nvPr/>
        </p:nvSpPr>
        <p:spPr bwMode="auto">
          <a:xfrm>
            <a:off x="1113278" y="1773171"/>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Algorithm</a:t>
            </a:r>
          </a:p>
        </p:txBody>
      </p:sp>
      <p:grpSp>
        <p:nvGrpSpPr>
          <p:cNvPr id="13" name="Group 53">
            <a:extLst>
              <a:ext uri="{FF2B5EF4-FFF2-40B4-BE49-F238E27FC236}">
                <a16:creationId xmlns:a16="http://schemas.microsoft.com/office/drawing/2014/main" id="{33540CAF-C2DB-48A5-B821-1B5F62D35390}"/>
              </a:ext>
            </a:extLst>
          </p:cNvPr>
          <p:cNvGrpSpPr/>
          <p:nvPr/>
        </p:nvGrpSpPr>
        <p:grpSpPr>
          <a:xfrm>
            <a:off x="3344088" y="1756529"/>
            <a:ext cx="1607736" cy="582806"/>
            <a:chOff x="6266088" y="2562332"/>
            <a:chExt cx="1607736" cy="582806"/>
          </a:xfrm>
        </p:grpSpPr>
        <p:sp>
          <p:nvSpPr>
            <p:cNvPr id="15" name="Rectangle 4">
              <a:extLst>
                <a:ext uri="{FF2B5EF4-FFF2-40B4-BE49-F238E27FC236}">
                  <a16:creationId xmlns:a16="http://schemas.microsoft.com/office/drawing/2014/main" id="{8E9B3B71-D551-4CE4-A43C-FAEB3F2CBE3F}"/>
                </a:ext>
              </a:extLst>
            </p:cNvPr>
            <p:cNvSpPr/>
            <p:nvPr/>
          </p:nvSpPr>
          <p:spPr>
            <a:xfrm>
              <a:off x="6266088" y="3034606"/>
              <a:ext cx="1607736" cy="11053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3">
              <a:extLst>
                <a:ext uri="{FF2B5EF4-FFF2-40B4-BE49-F238E27FC236}">
                  <a16:creationId xmlns:a16="http://schemas.microsoft.com/office/drawing/2014/main" id="{DFCE674B-6A14-4D28-80BD-FAB3A9C0FB04}"/>
                </a:ext>
              </a:extLst>
            </p:cNvPr>
            <p:cNvSpPr txBox="1"/>
            <p:nvPr/>
          </p:nvSpPr>
          <p:spPr>
            <a:xfrm>
              <a:off x="6461092" y="2562332"/>
              <a:ext cx="1235946"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exploitation</a:t>
              </a:r>
              <a:endParaRPr lang="zh-CN" altLang="en-US" sz="1600" dirty="0">
                <a:latin typeface="Times New Roman" panose="02020603050405020304" pitchFamily="18" charset="0"/>
                <a:cs typeface="Times New Roman" panose="02020603050405020304" pitchFamily="18" charset="0"/>
              </a:endParaRPr>
            </a:p>
          </p:txBody>
        </p:sp>
        <p:cxnSp>
          <p:nvCxnSpPr>
            <p:cNvPr id="19" name="Straight Arrow Connector 20">
              <a:extLst>
                <a:ext uri="{FF2B5EF4-FFF2-40B4-BE49-F238E27FC236}">
                  <a16:creationId xmlns:a16="http://schemas.microsoft.com/office/drawing/2014/main" id="{C72AC41C-68F3-438D-A1EC-5A6E7777D535}"/>
                </a:ext>
              </a:extLst>
            </p:cNvPr>
            <p:cNvCxnSpPr/>
            <p:nvPr/>
          </p:nvCxnSpPr>
          <p:spPr>
            <a:xfrm flipH="1">
              <a:off x="7043888" y="2850645"/>
              <a:ext cx="10048" cy="1337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54">
            <a:extLst>
              <a:ext uri="{FF2B5EF4-FFF2-40B4-BE49-F238E27FC236}">
                <a16:creationId xmlns:a16="http://schemas.microsoft.com/office/drawing/2014/main" id="{DF8071B2-C1AC-4999-A5DB-B7F005FC06D4}"/>
              </a:ext>
            </a:extLst>
          </p:cNvPr>
          <p:cNvGrpSpPr/>
          <p:nvPr/>
        </p:nvGrpSpPr>
        <p:grpSpPr>
          <a:xfrm>
            <a:off x="7884826" y="1407491"/>
            <a:ext cx="2713047" cy="853849"/>
            <a:chOff x="5809629" y="3418114"/>
            <a:chExt cx="2713047" cy="853849"/>
          </a:xfrm>
        </p:grpSpPr>
        <p:grpSp>
          <p:nvGrpSpPr>
            <p:cNvPr id="21" name="Group 11">
              <a:extLst>
                <a:ext uri="{FF2B5EF4-FFF2-40B4-BE49-F238E27FC236}">
                  <a16:creationId xmlns:a16="http://schemas.microsoft.com/office/drawing/2014/main" id="{8DA93726-6054-4CEB-8B55-A30DAD92AE42}"/>
                </a:ext>
              </a:extLst>
            </p:cNvPr>
            <p:cNvGrpSpPr/>
            <p:nvPr/>
          </p:nvGrpSpPr>
          <p:grpSpPr>
            <a:xfrm>
              <a:off x="6266088" y="3888713"/>
              <a:ext cx="1607735" cy="122252"/>
              <a:chOff x="6266088" y="3838473"/>
              <a:chExt cx="1607735" cy="122252"/>
            </a:xfrm>
          </p:grpSpPr>
          <p:sp>
            <p:nvSpPr>
              <p:cNvPr id="28" name="Rectangle 5">
                <a:extLst>
                  <a:ext uri="{FF2B5EF4-FFF2-40B4-BE49-F238E27FC236}">
                    <a16:creationId xmlns:a16="http://schemas.microsoft.com/office/drawing/2014/main" id="{CE410DCD-934C-4C2C-905D-0E1D9F948533}"/>
                  </a:ext>
                </a:extLst>
              </p:cNvPr>
              <p:cNvSpPr/>
              <p:nvPr/>
            </p:nvSpPr>
            <p:spPr>
              <a:xfrm>
                <a:off x="6266088" y="3838473"/>
                <a:ext cx="1260128" cy="119571"/>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Rectangle 6">
                <a:extLst>
                  <a:ext uri="{FF2B5EF4-FFF2-40B4-BE49-F238E27FC236}">
                    <a16:creationId xmlns:a16="http://schemas.microsoft.com/office/drawing/2014/main" id="{3C71CE3E-F493-4731-8A2E-31F1F93C6343}"/>
                  </a:ext>
                </a:extLst>
              </p:cNvPr>
              <p:cNvSpPr/>
              <p:nvPr/>
            </p:nvSpPr>
            <p:spPr>
              <a:xfrm>
                <a:off x="7526216" y="3838473"/>
                <a:ext cx="347607" cy="122252"/>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14">
              <a:extLst>
                <a:ext uri="{FF2B5EF4-FFF2-40B4-BE49-F238E27FC236}">
                  <a16:creationId xmlns:a16="http://schemas.microsoft.com/office/drawing/2014/main" id="{AE2AE47B-269E-48F4-9A22-E4BA9300B8B2}"/>
                </a:ext>
              </a:extLst>
            </p:cNvPr>
            <p:cNvSpPr txBox="1"/>
            <p:nvPr/>
          </p:nvSpPr>
          <p:spPr>
            <a:xfrm>
              <a:off x="5809629" y="3428161"/>
              <a:ext cx="1235946"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exploitation</a:t>
              </a:r>
              <a:endParaRPr lang="zh-CN" altLang="en-US" sz="1600" dirty="0">
                <a:latin typeface="Times New Roman" panose="02020603050405020304" pitchFamily="18" charset="0"/>
                <a:cs typeface="Times New Roman" panose="02020603050405020304" pitchFamily="18" charset="0"/>
              </a:endParaRPr>
            </a:p>
          </p:txBody>
        </p:sp>
        <p:sp>
          <p:nvSpPr>
            <p:cNvPr id="23" name="TextBox 15">
              <a:extLst>
                <a:ext uri="{FF2B5EF4-FFF2-40B4-BE49-F238E27FC236}">
                  <a16:creationId xmlns:a16="http://schemas.microsoft.com/office/drawing/2014/main" id="{AF8E00F8-0B50-4BAB-95E2-5DBA513FC5AE}"/>
                </a:ext>
              </a:extLst>
            </p:cNvPr>
            <p:cNvSpPr txBox="1"/>
            <p:nvPr/>
          </p:nvSpPr>
          <p:spPr>
            <a:xfrm>
              <a:off x="7286730" y="3418114"/>
              <a:ext cx="1235946"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exploration</a:t>
              </a:r>
              <a:endParaRPr lang="zh-CN" altLang="en-US" sz="1600" dirty="0">
                <a:latin typeface="Times New Roman" panose="02020603050405020304" pitchFamily="18" charset="0"/>
                <a:cs typeface="Times New Roman" panose="02020603050405020304" pitchFamily="18" charset="0"/>
              </a:endParaRPr>
            </a:p>
          </p:txBody>
        </p:sp>
        <p:cxnSp>
          <p:nvCxnSpPr>
            <p:cNvPr id="24" name="Straight Arrow Connector 17">
              <a:extLst>
                <a:ext uri="{FF2B5EF4-FFF2-40B4-BE49-F238E27FC236}">
                  <a16:creationId xmlns:a16="http://schemas.microsoft.com/office/drawing/2014/main" id="{CA4D9EB2-5681-4565-A245-9647E45C6ED5}"/>
                </a:ext>
              </a:extLst>
            </p:cNvPr>
            <p:cNvCxnSpPr/>
            <p:nvPr/>
          </p:nvCxnSpPr>
          <p:spPr>
            <a:xfrm>
              <a:off x="6543154" y="3698055"/>
              <a:ext cx="209339" cy="1605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Object 31">
              <a:extLst>
                <a:ext uri="{FF2B5EF4-FFF2-40B4-BE49-F238E27FC236}">
                  <a16:creationId xmlns:a16="http://schemas.microsoft.com/office/drawing/2014/main" id="{650B05F3-8B1B-4475-8B3D-DDEDD30C856E}"/>
                </a:ext>
              </a:extLst>
            </p:cNvPr>
            <p:cNvGraphicFramePr>
              <a:graphicFrameLocks noChangeAspect="1"/>
            </p:cNvGraphicFramePr>
            <p:nvPr/>
          </p:nvGraphicFramePr>
          <p:xfrm>
            <a:off x="7612295" y="4036850"/>
            <a:ext cx="185941" cy="204535"/>
          </p:xfrm>
          <a:graphic>
            <a:graphicData uri="http://schemas.openxmlformats.org/presentationml/2006/ole">
              <mc:AlternateContent xmlns:mc="http://schemas.openxmlformats.org/markup-compatibility/2006">
                <mc:Choice xmlns:v="urn:schemas-microsoft-com:vml" Requires="v">
                  <p:oleObj spid="_x0000_s14530" name="Equation" r:id="rId6" imgW="126720" imgH="139680" progId="Equation.DSMT4">
                    <p:embed/>
                  </p:oleObj>
                </mc:Choice>
                <mc:Fallback>
                  <p:oleObj name="Equation" r:id="rId6" imgW="126720" imgH="139680" progId="Equation.DSMT4">
                    <p:embed/>
                    <p:pic>
                      <p:nvPicPr>
                        <p:cNvPr id="27" name="Object 31">
                          <a:extLst>
                            <a:ext uri="{FF2B5EF4-FFF2-40B4-BE49-F238E27FC236}">
                              <a16:creationId xmlns:a16="http://schemas.microsoft.com/office/drawing/2014/main" id="{62A78DF8-A356-473F-94F7-958A0BD4E497}"/>
                            </a:ext>
                          </a:extLst>
                        </p:cNvPr>
                        <p:cNvPicPr/>
                        <p:nvPr/>
                      </p:nvPicPr>
                      <p:blipFill>
                        <a:blip r:embed="rId7"/>
                        <a:stretch>
                          <a:fillRect/>
                        </a:stretch>
                      </p:blipFill>
                      <p:spPr>
                        <a:xfrm>
                          <a:off x="7612295" y="4036850"/>
                          <a:ext cx="185941" cy="204535"/>
                        </a:xfrm>
                        <a:prstGeom prst="rect">
                          <a:avLst/>
                        </a:prstGeom>
                      </p:spPr>
                    </p:pic>
                  </p:oleObj>
                </mc:Fallback>
              </mc:AlternateContent>
            </a:graphicData>
          </a:graphic>
        </p:graphicFrame>
        <p:graphicFrame>
          <p:nvGraphicFramePr>
            <p:cNvPr id="26" name="Object 32">
              <a:extLst>
                <a:ext uri="{FF2B5EF4-FFF2-40B4-BE49-F238E27FC236}">
                  <a16:creationId xmlns:a16="http://schemas.microsoft.com/office/drawing/2014/main" id="{39729797-F802-44EB-B60B-111F35976792}"/>
                </a:ext>
              </a:extLst>
            </p:cNvPr>
            <p:cNvGraphicFramePr>
              <a:graphicFrameLocks noChangeAspect="1"/>
            </p:cNvGraphicFramePr>
            <p:nvPr/>
          </p:nvGraphicFramePr>
          <p:xfrm>
            <a:off x="6459538" y="4011613"/>
            <a:ext cx="446087" cy="260350"/>
          </p:xfrm>
          <a:graphic>
            <a:graphicData uri="http://schemas.openxmlformats.org/presentationml/2006/ole">
              <mc:AlternateContent xmlns:mc="http://schemas.openxmlformats.org/markup-compatibility/2006">
                <mc:Choice xmlns:v="urn:schemas-microsoft-com:vml" Requires="v">
                  <p:oleObj spid="_x0000_s14531" name="Equation" r:id="rId8" imgW="304560" imgH="177480" progId="Equation.DSMT4">
                    <p:embed/>
                  </p:oleObj>
                </mc:Choice>
                <mc:Fallback>
                  <p:oleObj name="Equation" r:id="rId8" imgW="304560" imgH="177480" progId="Equation.DSMT4">
                    <p:embed/>
                    <p:pic>
                      <p:nvPicPr>
                        <p:cNvPr id="28" name="Object 32">
                          <a:extLst>
                            <a:ext uri="{FF2B5EF4-FFF2-40B4-BE49-F238E27FC236}">
                              <a16:creationId xmlns:a16="http://schemas.microsoft.com/office/drawing/2014/main" id="{4CBCAE8B-C3B1-43FE-8EE1-C55292AF4079}"/>
                            </a:ext>
                          </a:extLst>
                        </p:cNvPr>
                        <p:cNvPicPr/>
                        <p:nvPr/>
                      </p:nvPicPr>
                      <p:blipFill>
                        <a:blip r:embed="rId9"/>
                        <a:stretch>
                          <a:fillRect/>
                        </a:stretch>
                      </p:blipFill>
                      <p:spPr>
                        <a:xfrm>
                          <a:off x="6459538" y="4011613"/>
                          <a:ext cx="446087" cy="260350"/>
                        </a:xfrm>
                        <a:prstGeom prst="rect">
                          <a:avLst/>
                        </a:prstGeom>
                      </p:spPr>
                    </p:pic>
                  </p:oleObj>
                </mc:Fallback>
              </mc:AlternateContent>
            </a:graphicData>
          </a:graphic>
        </p:graphicFrame>
        <p:cxnSp>
          <p:nvCxnSpPr>
            <p:cNvPr id="27" name="Straight Arrow Connector 40">
              <a:extLst>
                <a:ext uri="{FF2B5EF4-FFF2-40B4-BE49-F238E27FC236}">
                  <a16:creationId xmlns:a16="http://schemas.microsoft.com/office/drawing/2014/main" id="{2BF7FA47-EEE3-46E6-8B68-C1834845B0DE}"/>
                </a:ext>
              </a:extLst>
            </p:cNvPr>
            <p:cNvCxnSpPr/>
            <p:nvPr/>
          </p:nvCxnSpPr>
          <p:spPr>
            <a:xfrm flipH="1">
              <a:off x="7718814" y="3698055"/>
              <a:ext cx="179195" cy="1605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685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16</a:t>
            </a:fld>
            <a:endParaRPr lang="zh-CN" alt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65402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Greedy and </a:t>
                </a:r>
                <a14:m>
                  <m:oMath xmlns:m="http://schemas.openxmlformats.org/officeDocument/2006/math">
                    <m:r>
                      <a:rPr lang="zh-CN" altLang="en-US" sz="2800" i="1">
                        <a:solidFill>
                          <a:srgbClr val="7030A0"/>
                        </a:solidFill>
                        <a:latin typeface="Cambria Math" panose="02040503050406030204" pitchFamily="18" charset="0"/>
                        <a:cs typeface="Times New Roman" panose="02020603050405020304" pitchFamily="18" charset="0"/>
                      </a:rPr>
                      <m:t>𝜀</m:t>
                    </m:r>
                  </m:oMath>
                </a14:m>
                <a:r>
                  <a:rPr lang="en-US" altLang="zh-CN" sz="2800" dirty="0">
                    <a:solidFill>
                      <a:srgbClr val="7030A0"/>
                    </a:solidFill>
                    <a:latin typeface="Times New Roman" panose="02020603050405020304" pitchFamily="18" charset="0"/>
                    <a:cs typeface="Times New Roman" panose="02020603050405020304" pitchFamily="18" charset="0"/>
                  </a:rPr>
                  <a:t>-Greedy Algorithms</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7D15EA78-146A-497F-B3A5-7CC993295587}"/>
                  </a:ext>
                </a:extLst>
              </p:cNvPr>
              <p:cNvSpPr txBox="1">
                <a:spLocks noRot="1" noChangeAspect="1" noMove="1" noResize="1" noEditPoints="1" noAdjustHandles="1" noChangeArrowheads="1" noChangeShapeType="1" noTextEdit="1"/>
              </p:cNvSpPr>
              <p:nvPr/>
            </p:nvSpPr>
            <p:spPr>
              <a:xfrm>
                <a:off x="622568" y="1167317"/>
                <a:ext cx="6540232" cy="523220"/>
              </a:xfrm>
              <a:prstGeom prst="rect">
                <a:avLst/>
              </a:prstGeom>
              <a:blipFill>
                <a:blip r:embed="rId3"/>
                <a:stretch>
                  <a:fillRect l="-1584" t="-11628" b="-31395"/>
                </a:stretch>
              </a:blipFill>
            </p:spPr>
            <p:txBody>
              <a:bodyPr/>
              <a:lstStyle/>
              <a:p>
                <a:r>
                  <a:rPr lang="zh-CN" altLang="en-US">
                    <a:noFill/>
                  </a:rPr>
                  <a:t> </a:t>
                </a:r>
              </a:p>
            </p:txBody>
          </p:sp>
        </mc:Fallback>
      </mc:AlternateContent>
      <p:sp>
        <p:nvSpPr>
          <p:cNvPr id="18" name="TextBox 4">
            <a:extLst>
              <a:ext uri="{FF2B5EF4-FFF2-40B4-BE49-F238E27FC236}">
                <a16:creationId xmlns:a16="http://schemas.microsoft.com/office/drawing/2014/main" id="{A9AE3827-BC45-4D33-B9AB-E707F416364D}"/>
              </a:ext>
            </a:extLst>
          </p:cNvPr>
          <p:cNvSpPr txBox="1">
            <a:spLocks noChangeArrowheads="1"/>
          </p:cNvSpPr>
          <p:nvPr/>
        </p:nvSpPr>
        <p:spPr bwMode="auto">
          <a:xfrm>
            <a:off x="1113278" y="1611246"/>
            <a:ext cx="5529062"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Regret bound (problem-independent)</a:t>
            </a: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015E37A5-E3B8-4461-AEDF-978A9F08D3CF}"/>
                  </a:ext>
                </a:extLst>
              </p:cNvPr>
              <p:cNvSpPr/>
              <p:nvPr/>
            </p:nvSpPr>
            <p:spPr>
              <a:xfrm>
                <a:off x="1642990" y="2373005"/>
                <a:ext cx="9579975" cy="1705595"/>
              </a:xfrm>
              <a:prstGeom prst="rect">
                <a:avLst/>
              </a:prstGeom>
              <a:ln>
                <a:solidFill>
                  <a:schemeClr val="tx1"/>
                </a:solidFill>
              </a:ln>
            </p:spPr>
            <p:txBody>
              <a:bodyPr wrap="square">
                <a:spAutoFit/>
              </a:bodyPr>
              <a:lstStyle/>
              <a:p>
                <a:pPr>
                  <a:lnSpc>
                    <a:spcPct val="150000"/>
                  </a:lnSpc>
                  <a:defRPr/>
                </a:pPr>
                <a:r>
                  <a:rPr lang="en-US" altLang="zh-CN" sz="2000" b="1" dirty="0">
                    <a:latin typeface="Times New Roman" panose="02020603050405020304" pitchFamily="18" charset="0"/>
                    <a:cs typeface="Times New Roman" panose="02020603050405020304" pitchFamily="18" charset="0"/>
                  </a:rPr>
                  <a:t>Theorem: </a:t>
                </a:r>
                <a:r>
                  <a:rPr lang="en-US" altLang="zh-CN" sz="2000" dirty="0">
                    <a:latin typeface="Times New Roman" panose="02020603050405020304" pitchFamily="18" charset="0"/>
                    <a:cs typeface="Times New Roman" panose="02020603050405020304" pitchFamily="18" charset="0"/>
                  </a:rPr>
                  <a:t> Foy any time horizon </a:t>
                </a:r>
                <a:r>
                  <a:rPr lang="en-US" altLang="zh-CN" sz="2000" i="1" dirty="0">
                    <a:latin typeface="Times New Roman" panose="02020603050405020304" pitchFamily="18" charset="0"/>
                    <a:cs typeface="Times New Roman" panose="02020603050405020304" pitchFamily="18" charset="0"/>
                  </a:rPr>
                  <a:t>T</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𝜀</a:t>
                </a:r>
                <a:r>
                  <a:rPr lang="en-US" altLang="zh-CN" sz="2000" dirty="0">
                    <a:latin typeface="Times New Roman" panose="02020603050405020304" pitchFamily="18" charset="0"/>
                    <a:cs typeface="Times New Roman" panose="02020603050405020304" pitchFamily="18" charset="0"/>
                  </a:rPr>
                  <a:t>-greedy algorithm achieves an upper regret bound of </a:t>
                </a:r>
              </a:p>
              <a:p>
                <a:pPr>
                  <a:lnSpc>
                    <a:spcPct val="150000"/>
                  </a:lnSpc>
                  <a:defRPr/>
                </a:pPr>
                <a14:m>
                  <m:oMathPara xmlns:m="http://schemas.openxmlformats.org/officeDocument/2006/math">
                    <m:oMathParaPr>
                      <m:jc m:val="centerGroup"/>
                    </m:oMathParaPr>
                    <m:oMath xmlns:m="http://schemas.openxmlformats.org/officeDocument/2006/math">
                      <m:r>
                        <a:rPr lang="en-US" altLang="zh-CN" sz="2000" b="1" i="0" smtClean="0">
                          <a:latin typeface="Cambria Math" panose="02040503050406030204" pitchFamily="18" charset="0"/>
                          <a:cs typeface="Times New Roman" panose="02020603050405020304" pitchFamily="18" charset="0"/>
                        </a:rPr>
                        <m:t>𝐄</m:t>
                      </m:r>
                      <m:d>
                        <m:dPr>
                          <m:begChr m:val="["/>
                          <m:endChr m:val="]"/>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𝑅</m:t>
                          </m:r>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𝑇</m:t>
                              </m:r>
                            </m:e>
                          </m:d>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e>
                        <m:sup>
                          <m:f>
                            <m:f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2</m:t>
                              </m:r>
                            </m:num>
                            <m:den>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3</m:t>
                              </m:r>
                            </m:den>
                          </m:f>
                        </m:sup>
                      </m:s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𝑂</m:t>
                      </m:r>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𝐾</m:t>
                              </m:r>
                              <m:func>
                                <m:func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e>
                              </m:func>
                            </m:e>
                          </m:d>
                        </m:e>
                        <m:sup>
                          <m:f>
                            <m:f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3</m:t>
                              </m:r>
                            </m:den>
                          </m:f>
                        </m:sup>
                      </m:s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2000" dirty="0">
                  <a:latin typeface="Times New Roman" panose="02020603050405020304" pitchFamily="18" charset="0"/>
                  <a:cs typeface="Times New Roman" panose="02020603050405020304" pitchFamily="18" charset="0"/>
                </a:endParaRPr>
              </a:p>
              <a:p>
                <a:pPr>
                  <a:lnSpc>
                    <a:spcPct val="150000"/>
                  </a:lnSpc>
                  <a:defRPr/>
                </a:pPr>
                <a:r>
                  <a:rPr lang="en-US" altLang="zh-CN" sz="2000" dirty="0">
                    <a:latin typeface="Times New Roman" panose="02020603050405020304" pitchFamily="18" charset="0"/>
                    <a:cs typeface="Times New Roman" panose="02020603050405020304" pitchFamily="18" charset="0"/>
                  </a:rPr>
                  <a:t>when the exploration probability </a:t>
                </a:r>
                <a14:m>
                  <m:oMath xmlns:m="http://schemas.openxmlformats.org/officeDocument/2006/math">
                    <m:r>
                      <a:rPr lang="zh-CN" altLang="en-US" sz="2000" i="1">
                        <a:latin typeface="Cambria Math" panose="02040503050406030204" pitchFamily="18" charset="0"/>
                        <a:cs typeface="Times New Roman" panose="02020603050405020304" pitchFamily="18" charset="0"/>
                      </a:rPr>
                      <m:t>𝜀</m:t>
                    </m:r>
                    <m:r>
                      <a:rPr lang="en-US" altLang="zh-CN" sz="2000" i="1">
                        <a:latin typeface="Cambria Math" panose="02040503050406030204" pitchFamily="18" charset="0"/>
                        <a:cs typeface="Times New Roman" panose="02020603050405020304" pitchFamily="18" charset="0"/>
                      </a:rPr>
                      <m:t>=</m:t>
                    </m:r>
                    <m:sSup>
                      <m:sSupPr>
                        <m:ctrlPr>
                          <a:rPr lang="en-US" altLang="zh-CN" sz="2000" i="1">
                            <a:latin typeface="Cambria Math" panose="02040503050406030204" pitchFamily="18" charset="0"/>
                            <a:cs typeface="Times New Roman" panose="02020603050405020304" pitchFamily="18" charset="0"/>
                          </a:rPr>
                        </m:ctrlPr>
                      </m:sSupPr>
                      <m:e>
                        <m:r>
                          <a:rPr lang="en-US" altLang="zh-CN" sz="2000" b="0" i="1" smtClean="0">
                            <a:latin typeface="Cambria Math" panose="02040503050406030204" pitchFamily="18" charset="0"/>
                            <a:cs typeface="Times New Roman" panose="02020603050405020304" pitchFamily="18" charset="0"/>
                          </a:rPr>
                          <m:t>𝑇</m:t>
                        </m:r>
                      </m:e>
                      <m:sup>
                        <m:r>
                          <a:rPr lang="en-US" altLang="zh-CN" sz="2000" i="1">
                            <a:latin typeface="Cambria Math" panose="02040503050406030204" pitchFamily="18" charset="0"/>
                            <a:cs typeface="Times New Roman" panose="02020603050405020304" pitchFamily="18" charset="0"/>
                          </a:rPr>
                          <m:t>−1/3</m:t>
                        </m:r>
                      </m:sup>
                    </m:sSup>
                    <m:sSup>
                      <m:sSupPr>
                        <m:ctrlPr>
                          <a:rPr lang="en-US" altLang="zh-CN" sz="2000" i="1">
                            <a:latin typeface="Cambria Math" panose="02040503050406030204" pitchFamily="18" charset="0"/>
                            <a:cs typeface="Times New Roman" panose="02020603050405020304" pitchFamily="18" charset="0"/>
                          </a:rPr>
                        </m:ctrlPr>
                      </m:sSupPr>
                      <m:e>
                        <m:d>
                          <m:dPr>
                            <m:ctrlPr>
                              <a:rPr lang="en-US" altLang="zh-CN" sz="2000" i="1">
                                <a:latin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cs typeface="Times New Roman" panose="02020603050405020304" pitchFamily="18" charset="0"/>
                              </a:rPr>
                              <m:t>𝐾</m:t>
                            </m:r>
                            <m:func>
                              <m:funcPr>
                                <m:ctrlPr>
                                  <a:rPr lang="en-US" altLang="zh-CN" sz="2000" i="1">
                                    <a:latin typeface="Cambria Math" panose="02040503050406030204" pitchFamily="18" charset="0"/>
                                    <a:cs typeface="Times New Roman" panose="02020603050405020304" pitchFamily="18" charset="0"/>
                                  </a:rPr>
                                </m:ctrlPr>
                              </m:funcPr>
                              <m:fName>
                                <m:r>
                                  <m:rPr>
                                    <m:sty m:val="p"/>
                                  </m:rPr>
                                  <a:rPr lang="en-US" altLang="zh-CN" sz="2000">
                                    <a:latin typeface="Cambria Math" panose="02040503050406030204" pitchFamily="18" charset="0"/>
                                    <a:cs typeface="Times New Roman" panose="02020603050405020304" pitchFamily="18" charset="0"/>
                                  </a:rPr>
                                  <m:t>ln</m:t>
                                </m:r>
                              </m:fName>
                              <m:e>
                                <m:r>
                                  <a:rPr lang="en-US" altLang="zh-CN" sz="2000" i="1">
                                    <a:latin typeface="Cambria Math" panose="02040503050406030204" pitchFamily="18" charset="0"/>
                                    <a:cs typeface="Times New Roman" panose="02020603050405020304" pitchFamily="18" charset="0"/>
                                  </a:rPr>
                                  <m:t>1/3</m:t>
                                </m:r>
                              </m:e>
                            </m:func>
                          </m:e>
                        </m:d>
                      </m:e>
                      <m:sup>
                        <m:r>
                          <a:rPr lang="en-US" altLang="zh-CN" sz="2000" i="1">
                            <a:latin typeface="Cambria Math" panose="02040503050406030204" pitchFamily="18" charset="0"/>
                            <a:cs typeface="Times New Roman" panose="02020603050405020304" pitchFamily="18" charset="0"/>
                          </a:rPr>
                          <m:t>1/3</m:t>
                        </m:r>
                      </m:sup>
                    </m:sSup>
                  </m:oMath>
                </a14:m>
                <a:r>
                  <a:rPr lang="en-US" altLang="zh-CN" sz="2000" dirty="0">
                    <a:latin typeface="Times New Roman" panose="02020603050405020304" pitchFamily="18" charset="0"/>
                    <a:cs typeface="Times New Roman" panose="02020603050405020304" pitchFamily="18" charset="0"/>
                  </a:rPr>
                  <a:t>.</a:t>
                </a:r>
              </a:p>
            </p:txBody>
          </p:sp>
        </mc:Choice>
        <mc:Fallback xmlns="">
          <p:sp>
            <p:nvSpPr>
              <p:cNvPr id="5" name="矩形 4">
                <a:extLst>
                  <a:ext uri="{FF2B5EF4-FFF2-40B4-BE49-F238E27FC236}">
                    <a16:creationId xmlns:a16="http://schemas.microsoft.com/office/drawing/2014/main" id="{015E37A5-E3B8-4461-AEDF-978A9F08D3CF}"/>
                  </a:ext>
                </a:extLst>
              </p:cNvPr>
              <p:cNvSpPr>
                <a:spLocks noRot="1" noChangeAspect="1" noMove="1" noResize="1" noEditPoints="1" noAdjustHandles="1" noChangeArrowheads="1" noChangeShapeType="1" noTextEdit="1"/>
              </p:cNvSpPr>
              <p:nvPr/>
            </p:nvSpPr>
            <p:spPr>
              <a:xfrm>
                <a:off x="1642990" y="2373005"/>
                <a:ext cx="9579975" cy="1705595"/>
              </a:xfrm>
              <a:prstGeom prst="rect">
                <a:avLst/>
              </a:prstGeom>
              <a:blipFill>
                <a:blip r:embed="rId4"/>
                <a:stretch>
                  <a:fillRect l="-636" b="-1773"/>
                </a:stretch>
              </a:blipFill>
              <a:ln>
                <a:solidFill>
                  <a:schemeClr val="tx1"/>
                </a:solidFill>
              </a:ln>
            </p:spPr>
            <p:txBody>
              <a:bodyPr/>
              <a:lstStyle/>
              <a:p>
                <a:r>
                  <a:rPr lang="zh-CN" altLang="en-US">
                    <a:noFill/>
                  </a:rPr>
                  <a:t> </a:t>
                </a:r>
              </a:p>
            </p:txBody>
          </p:sp>
        </mc:Fallback>
      </mc:AlternateContent>
      <p:sp>
        <p:nvSpPr>
          <p:cNvPr id="6" name="TextBox 4">
            <a:extLst>
              <a:ext uri="{FF2B5EF4-FFF2-40B4-BE49-F238E27FC236}">
                <a16:creationId xmlns:a16="http://schemas.microsoft.com/office/drawing/2014/main" id="{FB612CE6-9926-4B7C-9239-F3143BCFB971}"/>
              </a:ext>
            </a:extLst>
          </p:cNvPr>
          <p:cNvSpPr txBox="1">
            <a:spLocks noChangeArrowheads="1"/>
          </p:cNvSpPr>
          <p:nvPr/>
        </p:nvSpPr>
        <p:spPr bwMode="auto">
          <a:xfrm>
            <a:off x="1122802" y="4175630"/>
            <a:ext cx="3258697"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Remarks</a:t>
            </a:r>
          </a:p>
        </p:txBody>
      </p:sp>
      <mc:AlternateContent xmlns:mc="http://schemas.openxmlformats.org/markup-compatibility/2006" xmlns:a14="http://schemas.microsoft.com/office/drawing/2010/main">
        <mc:Choice Requires="a14">
          <p:sp>
            <p:nvSpPr>
              <p:cNvPr id="8" name="TextBox 4">
                <a:extLst>
                  <a:ext uri="{FF2B5EF4-FFF2-40B4-BE49-F238E27FC236}">
                    <a16:creationId xmlns:a16="http://schemas.microsoft.com/office/drawing/2014/main" id="{22F016AD-FBC0-4821-AD9E-5A12BE535105}"/>
                  </a:ext>
                </a:extLst>
              </p:cNvPr>
              <p:cNvSpPr txBox="1">
                <a:spLocks noChangeArrowheads="1"/>
              </p:cNvSpPr>
              <p:nvPr/>
            </p:nvSpPr>
            <p:spPr bwMode="auto">
              <a:xfrm>
                <a:off x="1367277" y="4747070"/>
                <a:ext cx="9959206" cy="1754326"/>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expected total regret accrued by the </a:t>
                </a:r>
                <a:r>
                  <a:rPr lang="zh-CN" altLang="en-US" sz="2400" dirty="0">
                    <a:cs typeface="Times New Roman" panose="02020603050405020304" pitchFamily="18" charset="0"/>
                  </a:rPr>
                  <a:t>𝜀</a:t>
                </a:r>
                <a:r>
                  <a:rPr lang="en-US" altLang="zh-CN" sz="2400" dirty="0">
                    <a:cs typeface="Times New Roman" panose="02020603050405020304" pitchFamily="18" charset="0"/>
                  </a:rPr>
                  <a:t>-greedy </a:t>
                </a:r>
                <a:r>
                  <a:rPr lang="en-US" altLang="zh-CN" sz="2200" dirty="0">
                    <a:ea typeface="宋体" panose="02010600030101010101" pitchFamily="2" charset="-122"/>
                    <a:cs typeface="Times New Roman" panose="02020603050405020304" pitchFamily="18" charset="0"/>
                  </a:rPr>
                  <a:t>algorithm is almost </a:t>
                </a:r>
                <a14:m>
                  <m:oMath xmlns:m="http://schemas.openxmlformats.org/officeDocument/2006/math">
                    <m:sSup>
                      <m:sSupPr>
                        <m:ctrlPr>
                          <a:rPr lang="en-US" altLang="zh-CN" sz="2000" i="1">
                            <a:latin typeface="Cambria Math" panose="02040503050406030204" pitchFamily="18" charset="0"/>
                            <a:cs typeface="Times New Roman" panose="02020603050405020304" pitchFamily="18" charset="0"/>
                          </a:rPr>
                        </m:ctrlPr>
                      </m:sSupPr>
                      <m:e>
                        <m:r>
                          <a:rPr lang="en-US" altLang="zh-CN" sz="2000" i="1">
                            <a:latin typeface="Cambria Math" panose="02040503050406030204" pitchFamily="18" charset="0"/>
                            <a:cs typeface="Times New Roman" panose="02020603050405020304" pitchFamily="18" charset="0"/>
                          </a:rPr>
                          <m:t> </m:t>
                        </m:r>
                        <m:d>
                          <m:dPr>
                            <m:ctrlPr>
                              <a:rPr lang="en-US" altLang="zh-CN" sz="2000" i="1">
                                <a:latin typeface="Cambria Math" panose="02040503050406030204" pitchFamily="18" charset="0"/>
                                <a:cs typeface="Times New Roman" panose="02020603050405020304" pitchFamily="18" charset="0"/>
                              </a:rPr>
                            </m:ctrlPr>
                          </m:dPr>
                          <m:e>
                            <m:r>
                              <a:rPr lang="en-US" altLang="zh-CN" sz="2000" i="1">
                                <a:latin typeface="Cambria Math" panose="02040503050406030204" pitchFamily="18" charset="0"/>
                                <a:cs typeface="Times New Roman" panose="02020603050405020304" pitchFamily="18" charset="0"/>
                              </a:rPr>
                              <m:t>𝑇</m:t>
                            </m:r>
                          </m:e>
                        </m:d>
                      </m:e>
                      <m:sup>
                        <m:r>
                          <a:rPr lang="en-US" altLang="zh-CN" sz="2000" i="1">
                            <a:latin typeface="Cambria Math" panose="02040503050406030204" pitchFamily="18" charset="0"/>
                            <a:cs typeface="Times New Roman" panose="02020603050405020304" pitchFamily="18" charset="0"/>
                          </a:rPr>
                          <m:t>2/3</m:t>
                        </m:r>
                      </m:sup>
                    </m:sSup>
                  </m:oMath>
                </a14:m>
                <a:endParaRPr lang="en-US" altLang="zh-CN" sz="2200"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Compared with ETC algorithm, </a:t>
                </a:r>
                <a:r>
                  <a:rPr lang="en-US" altLang="zh-CN" sz="2400" dirty="0">
                    <a:latin typeface="Times New Roman" panose="02020603050405020304" pitchFamily="18" charset="0"/>
                    <a:cs typeface="Times New Roman" panose="02020603050405020304" pitchFamily="18" charset="0"/>
                  </a:rPr>
                  <a:t>time horizon </a:t>
                </a:r>
                <a:r>
                  <a:rPr lang="en-US" altLang="zh-CN" sz="2400" i="1" dirty="0">
                    <a:cs typeface="Times New Roman" panose="02020603050405020304" pitchFamily="18" charset="0"/>
                  </a:rPr>
                  <a:t>T</a:t>
                </a:r>
                <a:r>
                  <a:rPr lang="en-US" altLang="zh-CN" sz="2400" i="1"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does</a:t>
                </a:r>
                <a:r>
                  <a:rPr lang="en-US" altLang="zh-CN" sz="2400" i="1"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not need to know prior</a:t>
                </a:r>
                <a:endParaRPr lang="en-US" altLang="zh-CN" sz="2200"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EE dilemma is transferred to adjust hyper-parameter </a:t>
                </a:r>
                <a:r>
                  <a:rPr lang="zh-CN" altLang="en-US" sz="2200" dirty="0">
                    <a:cs typeface="Times New Roman" panose="02020603050405020304" pitchFamily="18" charset="0"/>
                  </a:rPr>
                  <a:t>𝜀</a:t>
                </a:r>
                <a:endParaRPr lang="en-US" altLang="zh-CN" sz="2200" dirty="0">
                  <a:ea typeface="宋体" panose="02010600030101010101" pitchFamily="2" charset="-122"/>
                  <a:cs typeface="Times New Roman" panose="02020603050405020304" pitchFamily="18" charset="0"/>
                </a:endParaRPr>
              </a:p>
            </p:txBody>
          </p:sp>
        </mc:Choice>
        <mc:Fallback xmlns="">
          <p:sp>
            <p:nvSpPr>
              <p:cNvPr id="8" name="TextBox 4">
                <a:extLst>
                  <a:ext uri="{FF2B5EF4-FFF2-40B4-BE49-F238E27FC236}">
                    <a16:creationId xmlns:a16="http://schemas.microsoft.com/office/drawing/2014/main" id="{22F016AD-FBC0-4821-AD9E-5A12BE535105}"/>
                  </a:ext>
                </a:extLst>
              </p:cNvPr>
              <p:cNvSpPr txBox="1">
                <a:spLocks noRot="1" noChangeAspect="1" noMove="1" noResize="1" noEditPoints="1" noAdjustHandles="1" noChangeArrowheads="1" noChangeShapeType="1" noTextEdit="1"/>
              </p:cNvSpPr>
              <p:nvPr/>
            </p:nvSpPr>
            <p:spPr bwMode="auto">
              <a:xfrm>
                <a:off x="1367277" y="4747070"/>
                <a:ext cx="9959206" cy="1754326"/>
              </a:xfrm>
              <a:prstGeom prst="rect">
                <a:avLst/>
              </a:prstGeom>
              <a:blipFill>
                <a:blip r:embed="rId5"/>
                <a:stretch>
                  <a:fillRect l="-611"/>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B606E939-AE00-4C56-BA69-75B137EE35B7}"/>
              </a:ext>
            </a:extLst>
          </p:cNvPr>
          <p:cNvSpPr txBox="1"/>
          <p:nvPr/>
        </p:nvSpPr>
        <p:spPr>
          <a:xfrm>
            <a:off x="-2706" y="6491859"/>
            <a:ext cx="12010676" cy="338554"/>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Slivkins</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Aleksandrs</a:t>
            </a:r>
            <a:r>
              <a:rPr lang="en-US" altLang="zh-CN" sz="1600" dirty="0">
                <a:latin typeface="Times New Roman" panose="02020603050405020304" pitchFamily="18" charset="0"/>
                <a:cs typeface="Times New Roman" panose="02020603050405020304" pitchFamily="18" charset="0"/>
              </a:rPr>
              <a:t>. "Introduction to Multi-Armed Bandits." Foundations and Trends® in Machine Learning 12.1-2 (2019): 1-286. (Chapter 1)</a:t>
            </a:r>
            <a:endParaRPr lang="zh-CN" altLang="en-US" sz="16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a:t>
            </a:r>
            <a:r>
              <a:rPr lang="zh-CN" altLang="en-US" sz="3600" dirty="0">
                <a:solidFill>
                  <a:schemeClr val="bg1"/>
                </a:solidFill>
                <a:latin typeface="Times New Roman" panose="02020603050405020304" pitchFamily="18" charset="0"/>
                <a:cs typeface="Times New Roman" panose="02020603050405020304" pitchFamily="18" charset="0"/>
              </a:rPr>
              <a:t>𝜀</a:t>
            </a:r>
            <a:r>
              <a:rPr lang="en-US" altLang="zh-CN" sz="3600" dirty="0">
                <a:solidFill>
                  <a:schemeClr val="bg1"/>
                </a:solidFill>
                <a:latin typeface="Times New Roman" panose="02020603050405020304" pitchFamily="18" charset="0"/>
                <a:cs typeface="Times New Roman" panose="02020603050405020304" pitchFamily="18" charset="0"/>
              </a:rPr>
              <a:t>-Greedy </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012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17</a:t>
            </a:fld>
            <a:endParaRPr lang="zh-CN" alt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65402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Greedy and </a:t>
                </a:r>
                <a14:m>
                  <m:oMath xmlns:m="http://schemas.openxmlformats.org/officeDocument/2006/math">
                    <m:r>
                      <a:rPr lang="zh-CN" altLang="en-US" sz="2800" i="1" smtClean="0">
                        <a:solidFill>
                          <a:srgbClr val="7030A0"/>
                        </a:solidFill>
                        <a:latin typeface="Cambria Math" panose="02040503050406030204" pitchFamily="18" charset="0"/>
                        <a:cs typeface="Times New Roman" panose="02020603050405020304" pitchFamily="18" charset="0"/>
                      </a:rPr>
                      <m:t>𝜀</m:t>
                    </m:r>
                  </m:oMath>
                </a14:m>
                <a:r>
                  <a:rPr lang="en-US" altLang="zh-CN" sz="2800" dirty="0">
                    <a:solidFill>
                      <a:srgbClr val="7030A0"/>
                    </a:solidFill>
                    <a:latin typeface="Times New Roman" panose="02020603050405020304" pitchFamily="18" charset="0"/>
                    <a:cs typeface="Times New Roman" panose="02020603050405020304" pitchFamily="18" charset="0"/>
                  </a:rPr>
                  <a:t>-Greed Algorithms</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7D15EA78-146A-497F-B3A5-7CC993295587}"/>
                  </a:ext>
                </a:extLst>
              </p:cNvPr>
              <p:cNvSpPr txBox="1">
                <a:spLocks noRot="1" noChangeAspect="1" noMove="1" noResize="1" noEditPoints="1" noAdjustHandles="1" noChangeArrowheads="1" noChangeShapeType="1" noTextEdit="1"/>
              </p:cNvSpPr>
              <p:nvPr/>
            </p:nvSpPr>
            <p:spPr>
              <a:xfrm>
                <a:off x="622568" y="1167317"/>
                <a:ext cx="6540232" cy="523220"/>
              </a:xfrm>
              <a:prstGeom prst="rect">
                <a:avLst/>
              </a:prstGeom>
              <a:blipFill>
                <a:blip r:embed="rId3"/>
                <a:stretch>
                  <a:fillRect l="-1584" t="-11628" b="-31395"/>
                </a:stretch>
              </a:blipFill>
            </p:spPr>
            <p:txBody>
              <a:bodyPr/>
              <a:lstStyle/>
              <a:p>
                <a:r>
                  <a:rPr lang="zh-CN" altLang="en-US">
                    <a:noFill/>
                  </a:rPr>
                  <a:t> </a:t>
                </a:r>
              </a:p>
            </p:txBody>
          </p:sp>
        </mc:Fallback>
      </mc:AlternateContent>
      <p:sp>
        <p:nvSpPr>
          <p:cNvPr id="18" name="TextBox 4">
            <a:extLst>
              <a:ext uri="{FF2B5EF4-FFF2-40B4-BE49-F238E27FC236}">
                <a16:creationId xmlns:a16="http://schemas.microsoft.com/office/drawing/2014/main" id="{A9AE3827-BC45-4D33-B9AB-E707F416364D}"/>
              </a:ext>
            </a:extLst>
          </p:cNvPr>
          <p:cNvSpPr txBox="1">
            <a:spLocks noChangeArrowheads="1"/>
          </p:cNvSpPr>
          <p:nvPr/>
        </p:nvSpPr>
        <p:spPr bwMode="auto">
          <a:xfrm>
            <a:off x="1113278" y="1716021"/>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Simulations</a:t>
            </a:r>
          </a:p>
        </p:txBody>
      </p:sp>
      <p:pic>
        <p:nvPicPr>
          <p:cNvPr id="5" name="图片 4">
            <a:extLst>
              <a:ext uri="{FF2B5EF4-FFF2-40B4-BE49-F238E27FC236}">
                <a16:creationId xmlns:a16="http://schemas.microsoft.com/office/drawing/2014/main" id="{24245C75-423A-442C-905B-2BE308962EEA}"/>
              </a:ext>
            </a:extLst>
          </p:cNvPr>
          <p:cNvPicPr>
            <a:picLocks noChangeAspect="1"/>
          </p:cNvPicPr>
          <p:nvPr/>
        </p:nvPicPr>
        <p:blipFill>
          <a:blip r:embed="rId4"/>
          <a:stretch>
            <a:fillRect/>
          </a:stretch>
        </p:blipFill>
        <p:spPr>
          <a:xfrm>
            <a:off x="6481492" y="2450683"/>
            <a:ext cx="4324725" cy="3240000"/>
          </a:xfrm>
          <a:prstGeom prst="rect">
            <a:avLst/>
          </a:prstGeom>
        </p:spPr>
      </p:pic>
      <p:pic>
        <p:nvPicPr>
          <p:cNvPr id="6" name="图片 5">
            <a:extLst>
              <a:ext uri="{FF2B5EF4-FFF2-40B4-BE49-F238E27FC236}">
                <a16:creationId xmlns:a16="http://schemas.microsoft.com/office/drawing/2014/main" id="{263F72C2-139A-42BD-989E-449A6FBF8FE3}"/>
              </a:ext>
            </a:extLst>
          </p:cNvPr>
          <p:cNvPicPr>
            <a:picLocks noChangeAspect="1"/>
          </p:cNvPicPr>
          <p:nvPr/>
        </p:nvPicPr>
        <p:blipFill>
          <a:blip r:embed="rId5"/>
          <a:stretch>
            <a:fillRect/>
          </a:stretch>
        </p:blipFill>
        <p:spPr>
          <a:xfrm>
            <a:off x="1113278" y="2450683"/>
            <a:ext cx="4324725" cy="3240000"/>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05064824-772B-4F56-A9E4-9992E19E1095}"/>
                  </a:ext>
                </a:extLst>
              </p:cNvPr>
              <p:cNvSpPr txBox="1"/>
              <p:nvPr/>
            </p:nvSpPr>
            <p:spPr>
              <a:xfrm>
                <a:off x="1244599" y="6019800"/>
                <a:ext cx="10156826"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Fig. 3 Average performance of greedy and </a:t>
                </a:r>
                <a14:m>
                  <m:oMath xmlns:m="http://schemas.openxmlformats.org/officeDocument/2006/math">
                    <m:r>
                      <a:rPr lang="zh-CN" altLang="en-US" i="1" smtClean="0">
                        <a:latin typeface="Cambria Math" panose="02040503050406030204" pitchFamily="18" charset="0"/>
                        <a:cs typeface="Arial" panose="020B0604020202020204" pitchFamily="34" charset="0"/>
                      </a:rPr>
                      <m:t>𝜀</m:t>
                    </m:r>
                  </m:oMath>
                </a14:m>
                <a:r>
                  <a:rPr lang="en-US" altLang="zh-CN" dirty="0">
                    <a:latin typeface="Times New Roman" panose="02020603050405020304" pitchFamily="18" charset="0"/>
                    <a:cs typeface="Times New Roman" panose="02020603050405020304" pitchFamily="18" charset="0"/>
                  </a:rPr>
                  <a:t>-greedy algorithm on the </a:t>
                </a:r>
                <a:r>
                  <a:rPr lang="en-US" altLang="zh-CN" b="1" dirty="0">
                    <a:latin typeface="Times New Roman" panose="02020603050405020304" pitchFamily="18" charset="0"/>
                    <a:cs typeface="Times New Roman" panose="02020603050405020304" pitchFamily="18" charset="0"/>
                  </a:rPr>
                  <a:t>10-armed testbed </a:t>
                </a:r>
                <a:r>
                  <a:rPr lang="en-US" altLang="zh-CN" dirty="0">
                    <a:latin typeface="Times New Roman" panose="02020603050405020304" pitchFamily="18" charset="0"/>
                    <a:cs typeface="Times New Roman" panose="02020603050405020304" pitchFamily="18" charset="0"/>
                  </a:rPr>
                  <a:t>over 2,000 runs with different bandit problems. Optimal action is a percentage on round </a:t>
                </a:r>
                <a:r>
                  <a:rPr lang="en-US" altLang="zh-CN" i="1" dirty="0">
                    <a:latin typeface="Times New Roman" panose="02020603050405020304" pitchFamily="18" charset="0"/>
                    <a:cs typeface="Times New Roman" panose="02020603050405020304" pitchFamily="18" charset="0"/>
                  </a:rPr>
                  <a:t>t</a:t>
                </a:r>
                <a:r>
                  <a:rPr lang="en-US" altLang="zh-CN" dirty="0">
                    <a:latin typeface="Times New Roman" panose="02020603050405020304" pitchFamily="18" charset="0"/>
                    <a:cs typeface="Times New Roman" panose="02020603050405020304" pitchFamily="18" charset="0"/>
                  </a:rPr>
                  <a:t> by the selected times of each arm.</a:t>
                </a:r>
                <a:endParaRPr lang="zh-CN" altLang="en-US" i="1" dirty="0">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05064824-772B-4F56-A9E4-9992E19E1095}"/>
                  </a:ext>
                </a:extLst>
              </p:cNvPr>
              <p:cNvSpPr txBox="1">
                <a:spLocks noRot="1" noChangeAspect="1" noMove="1" noResize="1" noEditPoints="1" noAdjustHandles="1" noChangeArrowheads="1" noChangeShapeType="1" noTextEdit="1"/>
              </p:cNvSpPr>
              <p:nvPr/>
            </p:nvSpPr>
            <p:spPr>
              <a:xfrm>
                <a:off x="1244599" y="6019800"/>
                <a:ext cx="10156826" cy="646331"/>
              </a:xfrm>
              <a:prstGeom prst="rect">
                <a:avLst/>
              </a:prstGeom>
              <a:blipFill>
                <a:blip r:embed="rId6"/>
                <a:stretch>
                  <a:fillRect l="-480" t="-5660" b="-13208"/>
                </a:stretch>
              </a:blipFill>
            </p:spPr>
            <p:txBody>
              <a:bodyPr/>
              <a:lstStyle/>
              <a:p>
                <a:r>
                  <a:rPr lang="zh-CN" altLang="en-US">
                    <a:noFill/>
                  </a:rPr>
                  <a:t> </a:t>
                </a:r>
              </a:p>
            </p:txBody>
          </p:sp>
        </mc:Fallback>
      </mc:AlternateContent>
      <p:sp>
        <p:nvSpPr>
          <p:cNvPr id="7" name="椭圆 6"/>
          <p:cNvSpPr/>
          <p:nvPr/>
        </p:nvSpPr>
        <p:spPr>
          <a:xfrm>
            <a:off x="3873260" y="2941608"/>
            <a:ext cx="172529" cy="31917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p:cNvCxnSpPr/>
          <p:nvPr/>
        </p:nvCxnSpPr>
        <p:spPr>
          <a:xfrm flipH="1">
            <a:off x="4037164" y="2450683"/>
            <a:ext cx="457199" cy="490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矩形 13"/>
              <p:cNvSpPr/>
              <p:nvPr/>
            </p:nvSpPr>
            <p:spPr>
              <a:xfrm>
                <a:off x="4189736" y="2131526"/>
                <a:ext cx="2061142" cy="369332"/>
              </a:xfrm>
              <a:prstGeom prst="rect">
                <a:avLst/>
              </a:prstGeom>
              <a:ln>
                <a:solidFill>
                  <a:schemeClr val="tx1"/>
                </a:solidFill>
              </a:ln>
            </p:spPr>
            <p:txBody>
              <a:bodyPr wrap="none">
                <a:spAutoFit/>
              </a:bodyPr>
              <a:lstStyle/>
              <a:p>
                <a14:m>
                  <m:oMath xmlns:m="http://schemas.openxmlformats.org/officeDocument/2006/math">
                    <m:r>
                      <a:rPr lang="zh-CN" altLang="en-US" i="1" smtClean="0">
                        <a:solidFill>
                          <a:schemeClr val="tx1"/>
                        </a:solidFill>
                        <a:latin typeface="Cambria Math" panose="02040503050406030204" pitchFamily="18" charset="0"/>
                        <a:cs typeface="Times New Roman" panose="02020603050405020304" pitchFamily="18" charset="0"/>
                      </a:rPr>
                      <m:t>𝜀</m:t>
                    </m:r>
                  </m:oMath>
                </a14:m>
                <a:r>
                  <a:rPr lang="en-US" altLang="zh-CN" dirty="0">
                    <a:solidFill>
                      <a:schemeClr val="tx1"/>
                    </a:solidFill>
                    <a:latin typeface="Times New Roman" panose="02020603050405020304" pitchFamily="18" charset="0"/>
                    <a:cs typeface="Times New Roman" panose="02020603050405020304" pitchFamily="18" charset="0"/>
                  </a:rPr>
                  <a:t>-Greedy Algorithm</a:t>
                </a:r>
                <a:endParaRPr lang="zh-CN" altLang="en-US" dirty="0">
                  <a:solidFill>
                    <a:schemeClr val="tx1"/>
                  </a:solidFill>
                </a:endParaRPr>
              </a:p>
            </p:txBody>
          </p:sp>
        </mc:Choice>
        <mc:Fallback xmlns="">
          <p:sp>
            <p:nvSpPr>
              <p:cNvPr id="14" name="矩形 13"/>
              <p:cNvSpPr>
                <a:spLocks noRot="1" noChangeAspect="1" noMove="1" noResize="1" noEditPoints="1" noAdjustHandles="1" noChangeArrowheads="1" noChangeShapeType="1" noTextEdit="1"/>
              </p:cNvSpPr>
              <p:nvPr/>
            </p:nvSpPr>
            <p:spPr>
              <a:xfrm>
                <a:off x="4189736" y="2131526"/>
                <a:ext cx="2061142" cy="369332"/>
              </a:xfrm>
              <a:prstGeom prst="rect">
                <a:avLst/>
              </a:prstGeom>
              <a:blipFill>
                <a:blip r:embed="rId7"/>
                <a:stretch>
                  <a:fillRect t="-9677" r="-1176" b="-22581"/>
                </a:stretch>
              </a:blipFill>
              <a:ln>
                <a:solidFill>
                  <a:schemeClr val="tx1"/>
                </a:solidFill>
              </a:ln>
            </p:spPr>
            <p:txBody>
              <a:bodyPr/>
              <a:lstStyle/>
              <a:p>
                <a:r>
                  <a:rPr lang="zh-CN" altLang="en-US">
                    <a:noFill/>
                  </a:rPr>
                  <a:t> </a:t>
                </a:r>
              </a:p>
            </p:txBody>
          </p:sp>
        </mc:Fallback>
      </mc:AlternateContent>
      <p:sp>
        <p:nvSpPr>
          <p:cNvPr id="16" name="矩形 15"/>
          <p:cNvSpPr/>
          <p:nvPr/>
        </p:nvSpPr>
        <p:spPr>
          <a:xfrm>
            <a:off x="4342136" y="3905688"/>
            <a:ext cx="1960858" cy="369332"/>
          </a:xfrm>
          <a:prstGeom prst="rect">
            <a:avLst/>
          </a:prstGeom>
          <a:ln>
            <a:solidFill>
              <a:schemeClr val="tx1"/>
            </a:solidFill>
          </a:ln>
        </p:spPr>
        <p:txBody>
          <a:bodyPr wrap="none">
            <a:spAutoFit/>
          </a:bodyPr>
          <a:lstStyle/>
          <a:p>
            <a:r>
              <a:rPr lang="en-US" altLang="zh-CN" dirty="0">
                <a:solidFill>
                  <a:schemeClr val="tx1"/>
                </a:solidFill>
                <a:latin typeface="Times New Roman" panose="02020603050405020304" pitchFamily="18" charset="0"/>
                <a:cs typeface="Times New Roman" panose="02020603050405020304" pitchFamily="18" charset="0"/>
              </a:rPr>
              <a:t>Greedy Algorithms</a:t>
            </a:r>
            <a:endParaRPr lang="zh-CN" altLang="en-US" dirty="0">
              <a:solidFill>
                <a:schemeClr val="tx1"/>
              </a:solidFill>
            </a:endParaRPr>
          </a:p>
        </p:txBody>
      </p:sp>
      <p:cxnSp>
        <p:nvCxnSpPr>
          <p:cNvPr id="17" name="直接箭头连接符 16"/>
          <p:cNvCxnSpPr/>
          <p:nvPr/>
        </p:nvCxnSpPr>
        <p:spPr>
          <a:xfrm flipH="1" flipV="1">
            <a:off x="4189736" y="3502325"/>
            <a:ext cx="304627" cy="4033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a:t>
            </a:r>
            <a:r>
              <a:rPr lang="zh-CN" altLang="en-US" sz="3600" dirty="0">
                <a:solidFill>
                  <a:schemeClr val="bg1"/>
                </a:solidFill>
                <a:latin typeface="Times New Roman" panose="02020603050405020304" pitchFamily="18" charset="0"/>
                <a:cs typeface="Times New Roman" panose="02020603050405020304" pitchFamily="18" charset="0"/>
              </a:rPr>
              <a:t>𝜀</a:t>
            </a:r>
            <a:r>
              <a:rPr lang="en-US" altLang="zh-CN" sz="3600" dirty="0">
                <a:solidFill>
                  <a:schemeClr val="bg1"/>
                </a:solidFill>
                <a:latin typeface="Times New Roman" panose="02020603050405020304" pitchFamily="18" charset="0"/>
                <a:cs typeface="Times New Roman" panose="02020603050405020304" pitchFamily="18" charset="0"/>
              </a:rPr>
              <a:t>-Greedy </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745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18</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Upper Confidence Bound (UCB)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719F74-ACDB-4A4C-B4DF-993C9429863B}"/>
              </a:ext>
            </a:extLst>
          </p:cNvPr>
          <p:cNvSpPr txBox="1">
            <a:spLocks noChangeArrowheads="1"/>
          </p:cNvSpPr>
          <p:nvPr/>
        </p:nvSpPr>
        <p:spPr bwMode="auto">
          <a:xfrm>
            <a:off x="1113278" y="1696971"/>
            <a:ext cx="7858194"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Algorithm </a:t>
            </a:r>
          </a:p>
        </p:txBody>
      </p:sp>
      <mc:AlternateContent xmlns:mc="http://schemas.openxmlformats.org/markup-compatibility/2006" xmlns:a14="http://schemas.microsoft.com/office/drawing/2010/main">
        <mc:Choice Requires="a14">
          <p:sp>
            <p:nvSpPr>
              <p:cNvPr id="12" name="TextBox 13">
                <a:extLst>
                  <a:ext uri="{FF2B5EF4-FFF2-40B4-BE49-F238E27FC236}">
                    <a16:creationId xmlns:a16="http://schemas.microsoft.com/office/drawing/2014/main" id="{741499D0-B7CC-4727-BB07-2A16F3F7300D}"/>
                  </a:ext>
                </a:extLst>
              </p:cNvPr>
              <p:cNvSpPr txBox="1"/>
              <p:nvPr/>
            </p:nvSpPr>
            <p:spPr>
              <a:xfrm>
                <a:off x="2260540" y="2906804"/>
                <a:ext cx="5064185" cy="3756093"/>
              </a:xfrm>
              <a:prstGeom prst="rect">
                <a:avLst/>
              </a:prstGeom>
              <a:noFill/>
              <a:ln>
                <a:solidFill>
                  <a:schemeClr val="tx2"/>
                </a:solidFill>
              </a:ln>
            </p:spPr>
            <p:txBody>
              <a:bodyPr wrap="square">
                <a:spAutoFit/>
              </a:bodyPr>
              <a:lstStyle/>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Initialize:</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𝑐</m:t>
                    </m:r>
                  </m:oMath>
                </a14:m>
                <a:r>
                  <a:rPr lang="en-US" altLang="zh-CN" dirty="0">
                    <a:latin typeface="Times New Roman" panose="02020603050405020304" pitchFamily="18" charset="0"/>
                    <a:cs typeface="Times New Roman" panose="02020603050405020304" pitchFamily="18" charset="0"/>
                  </a:rPr>
                  <a:t> and for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𝑡</m:t>
                    </m:r>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𝑡</m:t>
                        </m:r>
                      </m:e>
                    </m:d>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ltLang="zh-CN" b="0" i="0" dirty="0" smtClean="0">
                        <a:latin typeface="Cambria Math" panose="02040503050406030204" pitchFamily="18" charset="0"/>
                        <a:ea typeface="Cambria Math" panose="02040503050406030204" pitchFamily="18" charset="0"/>
                        <a:cs typeface="Times New Roman" panose="02020603050405020304" pitchFamily="18" charset="0"/>
                      </a:rPr>
                      <m:t>bandit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𝑡</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b="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select randomly from the as-yet-untried actions .</a:t>
                </a:r>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𝑡</m:t>
                    </m:r>
                    <m:r>
                      <a:rPr lang="en-US" altLang="zh-CN" b="0" i="1" smtClean="0">
                        <a:latin typeface="Cambria Math" panose="02040503050406030204" pitchFamily="18" charset="0"/>
                        <a:cs typeface="Times New Roman" panose="02020603050405020304" pitchFamily="18" charset="0"/>
                      </a:rPr>
                      <m:t>)←1</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Loop forever (for </a:t>
                </a:r>
                <a14:m>
                  <m:oMath xmlns:m="http://schemas.openxmlformats.org/officeDocument/2006/math">
                    <m:r>
                      <a:rPr lang="en-US" altLang="zh-CN" b="1" i="1" smtClean="0">
                        <a:latin typeface="Cambria Math" panose="02040503050406030204" pitchFamily="18" charset="0"/>
                        <a:cs typeface="Times New Roman" panose="02020603050405020304" pitchFamily="18" charset="0"/>
                      </a:rPr>
                      <m:t>𝒕</m:t>
                    </m:r>
                    <m:r>
                      <a:rPr lang="en-US" altLang="zh-CN" b="1" i="1" smtClean="0">
                        <a:latin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cs typeface="Times New Roman" panose="02020603050405020304" pitchFamily="18" charset="0"/>
                      </a:rPr>
                      <m:t>𝟏𝟏</m:t>
                    </m:r>
                  </m:oMath>
                </a14:m>
                <a:r>
                  <a:rPr lang="en-US" altLang="zh-CN" b="1" dirty="0">
                    <a:latin typeface="Times New Roman" panose="02020603050405020304" pitchFamily="18" charset="0"/>
                    <a:cs typeface="Times New Roman" panose="02020603050405020304" pitchFamily="18" charset="0"/>
                  </a:rPr>
                  <a:t> to infinity):</a:t>
                </a: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A</a:t>
                </a:r>
                <a:r>
                  <a:rPr lang="en-US" altLang="zh-CN" dirty="0">
                    <a:ea typeface="Cambria Math" panose="02040503050406030204" pitchFamily="18" charset="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argma</a:t>
                </a:r>
                <a14:m>
                  <m:oMath xmlns:m="http://schemas.openxmlformats.org/officeDocument/2006/math">
                    <m:sSub>
                      <m:sSubPr>
                        <m:ctrlPr>
                          <a:rPr lang="en-US" altLang="zh-CN" i="1" dirty="0">
                            <a:latin typeface="Cambria Math" panose="02040503050406030204" pitchFamily="18" charset="0"/>
                            <a:cs typeface="Times New Roman" panose="02020603050405020304" pitchFamily="18" charset="0"/>
                          </a:rPr>
                        </m:ctrlPr>
                      </m:sSubPr>
                      <m:e>
                        <m:r>
                          <m:rPr>
                            <m:nor/>
                          </m:rPr>
                          <a:rPr lang="en-US" altLang="zh-CN" dirty="0">
                            <a:latin typeface="Times New Roman" panose="02020603050405020304" pitchFamily="18" charset="0"/>
                            <a:cs typeface="Times New Roman" panose="02020603050405020304" pitchFamily="18" charset="0"/>
                          </a:rPr>
                          <m:t>x</m:t>
                        </m:r>
                      </m:e>
                      <m:sub>
                        <m:r>
                          <a:rPr lang="en-US" altLang="zh-CN" i="1" dirty="0">
                            <a:latin typeface="Cambria Math" panose="02040503050406030204" pitchFamily="18" charset="0"/>
                            <a:cs typeface="Times New Roman" panose="02020603050405020304" pitchFamily="18" charset="0"/>
                          </a:rPr>
                          <m:t>𝑎</m:t>
                        </m:r>
                      </m:sub>
                    </m:sSub>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𝑄</m:t>
                    </m:r>
                    <m:d>
                      <m:dPr>
                        <m:ctrlP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𝑎</m:t>
                        </m:r>
                      </m:e>
                    </m:d>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𝑐</m:t>
                    </m:r>
                    <m:rad>
                      <m:radPr>
                        <m:degHide m:val="on"/>
                        <m:ctrlP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altLang="zh-CN" b="0" i="0" dirty="0" smtClean="0">
                                <a:latin typeface="Cambria Math" panose="02040503050406030204" pitchFamily="18" charset="0"/>
                                <a:ea typeface="Cambria Math" panose="02040503050406030204" pitchFamily="18" charset="0"/>
                                <a:cs typeface="Times New Roman" panose="02020603050405020304" pitchFamily="18" charset="0"/>
                              </a:rPr>
                              <m:t>ln</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𝑡</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num>
                          <m:den>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𝑁</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den>
                        </m:f>
                      </m:e>
                    </m:rad>
                  </m:oMath>
                </a14:m>
                <a:r>
                  <a:rPr lang="en-US" altLang="zh-CN" dirty="0">
                    <a:latin typeface="Times New Roman" panose="02020603050405020304" pitchFamily="18" charset="0"/>
                    <a:cs typeface="Times New Roman" panose="02020603050405020304" pitchFamily="18" charset="0"/>
                  </a:rPr>
                  <a:t> </a:t>
                </a:r>
                <a:endParaRPr lang="en-US" altLang="zh-CN" b="0" i="1" dirty="0">
                  <a:latin typeface="Cambria Math" panose="02040503050406030204" pitchFamily="18" charset="0"/>
                  <a:ea typeface="Cambria Math" panose="02040503050406030204" pitchFamily="18" charset="0"/>
                  <a:cs typeface="Times New Roman" panose="02020603050405020304" pitchFamily="18" charset="0"/>
                </a:endParaRPr>
              </a:p>
              <a:p>
                <a:pPr marL="457200" indent="-457200">
                  <a:lnSpc>
                    <a:spcPct val="125000"/>
                  </a:lnSpc>
                  <a:buFont typeface="+mj-lt"/>
                  <a:buAutoNum type="arabicPeriod"/>
                  <a:defRPr/>
                </a:pP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𝑋</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bandit (A)</a:t>
                </a:r>
              </a:p>
              <a:p>
                <a:pPr marL="457200" indent="-457200">
                  <a:lnSpc>
                    <a:spcPct val="125000"/>
                  </a:lnSpc>
                  <a:buFont typeface="+mj-lt"/>
                  <a:buAutoNum type="arabicPeriod"/>
                  <a:defRPr/>
                </a:pPr>
                <a:r>
                  <a:rPr lang="en-US" altLang="zh-CN" dirty="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𝑁</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+1</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num>
                      <m:den>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𝐴</m:t>
                        </m:r>
                        <m:r>
                          <a:rPr lang="en-US" altLang="zh-CN" b="0" i="1" smtClean="0">
                            <a:latin typeface="Cambria Math" panose="02040503050406030204" pitchFamily="18" charset="0"/>
                            <a:cs typeface="Times New Roman" panose="02020603050405020304" pitchFamily="18" charset="0"/>
                          </a:rPr>
                          <m:t>)</m:t>
                        </m:r>
                      </m:den>
                    </m:f>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𝑋</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𝐴</m:t>
                    </m:r>
                    <m:r>
                      <a:rPr lang="en-US" altLang="zh-CN" b="0" i="1" smtClean="0">
                        <a:latin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12" name="TextBox 13">
                <a:extLst>
                  <a:ext uri="{FF2B5EF4-FFF2-40B4-BE49-F238E27FC236}">
                    <a16:creationId xmlns:a16="http://schemas.microsoft.com/office/drawing/2014/main" id="{741499D0-B7CC-4727-BB07-2A16F3F7300D}"/>
                  </a:ext>
                </a:extLst>
              </p:cNvPr>
              <p:cNvSpPr txBox="1">
                <a:spLocks noRot="1" noChangeAspect="1" noMove="1" noResize="1" noEditPoints="1" noAdjustHandles="1" noChangeArrowheads="1" noChangeShapeType="1" noTextEdit="1"/>
              </p:cNvSpPr>
              <p:nvPr/>
            </p:nvSpPr>
            <p:spPr>
              <a:xfrm>
                <a:off x="2260540" y="2906804"/>
                <a:ext cx="5064185" cy="3756093"/>
              </a:xfrm>
              <a:prstGeom prst="rect">
                <a:avLst/>
              </a:prstGeom>
              <a:blipFill>
                <a:blip r:embed="rId3"/>
                <a:stretch>
                  <a:fillRect l="-840" r="-1801"/>
                </a:stretch>
              </a:blipFill>
              <a:ln>
                <a:solidFill>
                  <a:schemeClr val="tx2"/>
                </a:solidFill>
              </a:ln>
            </p:spPr>
            <p:txBody>
              <a:bodyPr/>
              <a:lstStyle/>
              <a:p>
                <a:r>
                  <a:rPr lang="zh-CN" altLang="en-US">
                    <a:noFill/>
                  </a:rPr>
                  <a:t> </a:t>
                </a:r>
              </a:p>
            </p:txBody>
          </p:sp>
        </mc:Fallback>
      </mc:AlternateContent>
      <p:sp>
        <p:nvSpPr>
          <p:cNvPr id="14" name="TextBox 12">
            <a:extLst>
              <a:ext uri="{FF2B5EF4-FFF2-40B4-BE49-F238E27FC236}">
                <a16:creationId xmlns:a16="http://schemas.microsoft.com/office/drawing/2014/main" id="{BB0B2A06-B3FC-46C3-BA06-7892E29037E6}"/>
              </a:ext>
            </a:extLst>
          </p:cNvPr>
          <p:cNvSpPr txBox="1"/>
          <p:nvPr/>
        </p:nvSpPr>
        <p:spPr>
          <a:xfrm>
            <a:off x="2257785" y="2404645"/>
            <a:ext cx="5071336" cy="498663"/>
          </a:xfrm>
          <a:prstGeom prst="rect">
            <a:avLst/>
          </a:prstGeom>
          <a:solidFill>
            <a:srgbClr val="4F2270"/>
          </a:solidFill>
        </p:spPr>
        <p:txBody>
          <a:bodyPr wrap="square">
            <a:spAutoFit/>
          </a:bodyPr>
          <a:lstStyle/>
          <a:p>
            <a:pPr algn="ctr">
              <a:lnSpc>
                <a:spcPct val="150000"/>
              </a:lnSpc>
              <a:defRPr/>
            </a:pPr>
            <a:r>
              <a:rPr lang="en-US" altLang="zh-CN" sz="2000" b="1" dirty="0">
                <a:solidFill>
                  <a:schemeClr val="bg1"/>
                </a:solidFill>
                <a:latin typeface="Times New Roman" panose="02020603050405020304" pitchFamily="18" charset="0"/>
                <a:cs typeface="Times New Roman" panose="02020603050405020304" pitchFamily="18" charset="0"/>
              </a:rPr>
              <a:t>UCB  Algorithm</a:t>
            </a:r>
            <a:endParaRPr lang="en-US" altLang="zh-CN" sz="2000" dirty="0">
              <a:solidFill>
                <a:schemeClr val="bg1"/>
              </a:solidFill>
              <a:latin typeface="Times New Roman" panose="02020603050405020304" pitchFamily="18" charset="0"/>
              <a:cs typeface="Times New Roman" panose="02020603050405020304" pitchFamily="18" charset="0"/>
            </a:endParaRPr>
          </a:p>
        </p:txBody>
      </p:sp>
      <p:sp>
        <p:nvSpPr>
          <p:cNvPr id="16" name="矩形 15">
            <a:extLst>
              <a:ext uri="{FF2B5EF4-FFF2-40B4-BE49-F238E27FC236}">
                <a16:creationId xmlns:a16="http://schemas.microsoft.com/office/drawing/2014/main" id="{FC43E8CB-C438-41E4-AB2C-40CF5ABF14BA}"/>
              </a:ext>
            </a:extLst>
          </p:cNvPr>
          <p:cNvSpPr/>
          <p:nvPr/>
        </p:nvSpPr>
        <p:spPr>
          <a:xfrm>
            <a:off x="2745683" y="4791075"/>
            <a:ext cx="3007417" cy="5905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825611F4-4C3F-431C-9170-3313E66D0615}"/>
                  </a:ext>
                </a:extLst>
              </p:cNvPr>
              <p:cNvSpPr/>
              <p:nvPr/>
            </p:nvSpPr>
            <p:spPr>
              <a:xfrm>
                <a:off x="7987899" y="2945795"/>
                <a:ext cx="4082339" cy="3831818"/>
              </a:xfrm>
              <a:prstGeom prst="rect">
                <a:avLst/>
              </a:prstGeom>
              <a:ln>
                <a:solidFill>
                  <a:schemeClr val="tx1"/>
                </a:solidFill>
              </a:ln>
            </p:spPr>
            <p:txBody>
              <a:bodyPr wrap="square">
                <a:spAutoFit/>
              </a:bodyPr>
              <a:lstStyle/>
              <a:p>
                <a:pPr algn="ctr">
                  <a:lnSpc>
                    <a:spcPct val="135000"/>
                  </a:lnSpc>
                  <a:defRPr/>
                </a:pPr>
                <a:r>
                  <a:rPr lang="en-US" altLang="zh-CN" sz="2000" dirty="0">
                    <a:solidFill>
                      <a:srgbClr val="7030A0"/>
                    </a:solidFill>
                    <a:latin typeface="Times New Roman" panose="02020603050405020304" pitchFamily="18" charset="0"/>
                    <a:cs typeface="Times New Roman" panose="02020603050405020304" pitchFamily="18" charset="0"/>
                  </a:rPr>
                  <a:t>UCB index</a:t>
                </a:r>
              </a:p>
              <a:p>
                <a:pPr marL="342900" indent="-342900" algn="just">
                  <a:lnSpc>
                    <a:spcPct val="135000"/>
                  </a:lnSpc>
                  <a:buFont typeface="Arial" panose="020B0604020202020204" pitchFamily="34" charset="0"/>
                  <a:buChar char="•"/>
                  <a:defRPr/>
                </a:pPr>
                <a:r>
                  <a:rPr lang="en-US" altLang="zh-CN" sz="2000" dirty="0">
                    <a:solidFill>
                      <a:schemeClr val="tx1"/>
                    </a:solidFill>
                    <a:latin typeface="Times New Roman" panose="02020603050405020304" pitchFamily="18" charset="0"/>
                    <a:cs typeface="Times New Roman" panose="02020603050405020304" pitchFamily="18" charset="0"/>
                  </a:rPr>
                  <a:t>the first term is average reward (exploitation) and the second term is an upper bound of the first term (exploration)</a:t>
                </a:r>
              </a:p>
              <a:p>
                <a:pPr marL="342900" indent="-342900" algn="just">
                  <a:lnSpc>
                    <a:spcPct val="135000"/>
                  </a:lnSpc>
                  <a:buFont typeface="Arial" panose="020B0604020202020204" pitchFamily="34" charset="0"/>
                  <a:buChar char="•"/>
                  <a:defRPr/>
                </a:pPr>
                <a14:m>
                  <m:oMath xmlns:m="http://schemas.openxmlformats.org/officeDocument/2006/math">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𝑁</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b="0" i="1" dirty="0"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sz="2000" dirty="0">
                    <a:latin typeface="Times New Roman" panose="02020603050405020304" pitchFamily="18" charset="0"/>
                    <a:cs typeface="Times New Roman" panose="02020603050405020304" pitchFamily="18" charset="0"/>
                  </a:rPr>
                  <a:t>) is the number of times arm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𝑎</m:t>
                    </m:r>
                  </m:oMath>
                </a14:m>
                <a:r>
                  <a:rPr lang="en-US" altLang="zh-CN" sz="2000" dirty="0">
                    <a:latin typeface="Times New Roman" panose="02020603050405020304" pitchFamily="18" charset="0"/>
                    <a:cs typeface="Times New Roman" panose="02020603050405020304" pitchFamily="18" charset="0"/>
                  </a:rPr>
                  <a:t> be selected up to time </a:t>
                </a:r>
                <a14:m>
                  <m:oMath xmlns:m="http://schemas.openxmlformats.org/officeDocument/2006/math">
                    <m:r>
                      <a:rPr lang="en-US" altLang="zh-CN" sz="2000" i="1">
                        <a:latin typeface="Cambria Math" panose="02040503050406030204" pitchFamily="18" charset="0"/>
                        <a:cs typeface="Times New Roman" panose="02020603050405020304" pitchFamily="18" charset="0"/>
                      </a:rPr>
                      <m:t>𝑡</m:t>
                    </m:r>
                  </m:oMath>
                </a14:m>
                <a:endParaRPr lang="en-US" altLang="zh-CN" sz="2000" dirty="0">
                  <a:latin typeface="Times New Roman" panose="02020603050405020304" pitchFamily="18" charset="0"/>
                  <a:cs typeface="Times New Roman" panose="02020603050405020304" pitchFamily="18" charset="0"/>
                </a:endParaRPr>
              </a:p>
              <a:p>
                <a:pPr marL="342900" indent="-342900" algn="just">
                  <a:lnSpc>
                    <a:spcPct val="135000"/>
                  </a:lnSpc>
                  <a:buFont typeface="Arial" panose="020B0604020202020204" pitchFamily="34" charset="0"/>
                  <a:buChar char="•"/>
                  <a:defRPr/>
                </a:pPr>
                <a:r>
                  <a:rPr lang="en-US" altLang="zh-CN" sz="2000" dirty="0">
                    <a:latin typeface="Times New Roman" panose="02020603050405020304" pitchFamily="18" charset="0"/>
                    <a:cs typeface="Times New Roman" panose="02020603050405020304" pitchFamily="18" charset="0"/>
                  </a:rPr>
                  <a:t>UCB index will shrink to the first term when </a:t>
                </a:r>
                <a14:m>
                  <m:oMath xmlns:m="http://schemas.openxmlformats.org/officeDocument/2006/math">
                    <m:r>
                      <a:rPr lang="en-US" altLang="zh-CN" sz="20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𝑁</m:t>
                    </m:r>
                    <m:r>
                      <a:rPr lang="en-US" altLang="zh-CN" sz="20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b="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𝑎</m:t>
                    </m:r>
                    <m:r>
                      <a:rPr lang="en-US" altLang="zh-CN" sz="2000"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altLang="zh-CN" sz="2000" dirty="0">
                    <a:solidFill>
                      <a:schemeClr val="tx1"/>
                    </a:solidFill>
                    <a:latin typeface="Times New Roman" panose="02020603050405020304" pitchFamily="18" charset="0"/>
                    <a:cs typeface="Times New Roman" panose="02020603050405020304" pitchFamily="18" charset="0"/>
                  </a:rPr>
                  <a:t>) increase</a:t>
                </a:r>
              </a:p>
            </p:txBody>
          </p:sp>
        </mc:Choice>
        <mc:Fallback xmlns="">
          <p:sp>
            <p:nvSpPr>
              <p:cNvPr id="17" name="矩形 16">
                <a:extLst>
                  <a:ext uri="{FF2B5EF4-FFF2-40B4-BE49-F238E27FC236}">
                    <a16:creationId xmlns:a16="http://schemas.microsoft.com/office/drawing/2014/main" id="{825611F4-4C3F-431C-9170-3313E66D0615}"/>
                  </a:ext>
                </a:extLst>
              </p:cNvPr>
              <p:cNvSpPr>
                <a:spLocks noRot="1" noChangeAspect="1" noMove="1" noResize="1" noEditPoints="1" noAdjustHandles="1" noChangeArrowheads="1" noChangeShapeType="1" noTextEdit="1"/>
              </p:cNvSpPr>
              <p:nvPr/>
            </p:nvSpPr>
            <p:spPr>
              <a:xfrm>
                <a:off x="7987899" y="2945795"/>
                <a:ext cx="4082339" cy="3831818"/>
              </a:xfrm>
              <a:prstGeom prst="rect">
                <a:avLst/>
              </a:prstGeom>
              <a:blipFill>
                <a:blip r:embed="rId4"/>
                <a:stretch>
                  <a:fillRect l="-1190" r="-1488" b="-634"/>
                </a:stretch>
              </a:blipFill>
              <a:ln>
                <a:solidFill>
                  <a:schemeClr val="tx1"/>
                </a:solidFill>
              </a:ln>
            </p:spPr>
            <p:txBody>
              <a:bodyPr/>
              <a:lstStyle/>
              <a:p>
                <a:r>
                  <a:rPr lang="zh-CN" altLang="en-US">
                    <a:noFill/>
                  </a:rPr>
                  <a:t> </a:t>
                </a:r>
              </a:p>
            </p:txBody>
          </p:sp>
        </mc:Fallback>
      </mc:AlternateContent>
      <p:cxnSp>
        <p:nvCxnSpPr>
          <p:cNvPr id="18" name="直接箭头连接符 17">
            <a:extLst>
              <a:ext uri="{FF2B5EF4-FFF2-40B4-BE49-F238E27FC236}">
                <a16:creationId xmlns:a16="http://schemas.microsoft.com/office/drawing/2014/main" id="{5960B86A-C653-490C-A5AB-EB56645260F7}"/>
              </a:ext>
            </a:extLst>
          </p:cNvPr>
          <p:cNvCxnSpPr>
            <a:cxnSpLocks/>
          </p:cNvCxnSpPr>
          <p:nvPr/>
        </p:nvCxnSpPr>
        <p:spPr>
          <a:xfrm flipH="1">
            <a:off x="5819775" y="5098172"/>
            <a:ext cx="21681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3053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19</a:t>
            </a:fld>
            <a:endParaRPr lang="zh-CN" altLang="en-US" dirty="0"/>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081592"/>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Upper Confidence Bound (UCB)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719F74-ACDB-4A4C-B4DF-993C9429863B}"/>
              </a:ext>
            </a:extLst>
          </p:cNvPr>
          <p:cNvSpPr txBox="1">
            <a:spLocks noChangeArrowheads="1"/>
          </p:cNvSpPr>
          <p:nvPr/>
        </p:nvSpPr>
        <p:spPr bwMode="auto">
          <a:xfrm>
            <a:off x="1113278" y="1582671"/>
            <a:ext cx="5124176"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Intuition (Chernoff </a:t>
            </a:r>
            <a:r>
              <a:rPr lang="en-US" altLang="zh-CN" sz="2400" dirty="0" err="1">
                <a:ea typeface="宋体" panose="02010600030101010101" pitchFamily="2" charset="-122"/>
                <a:cs typeface="Times New Roman" panose="02020603050405020304" pitchFamily="18" charset="0"/>
              </a:rPr>
              <a:t>Hoeffding</a:t>
            </a:r>
            <a:r>
              <a:rPr lang="en-US" altLang="zh-CN" sz="2400" dirty="0">
                <a:ea typeface="宋体" panose="02010600030101010101" pitchFamily="2" charset="-122"/>
                <a:cs typeface="Times New Roman" panose="02020603050405020304" pitchFamily="18" charset="0"/>
              </a:rPr>
              <a:t> bound)</a:t>
            </a:r>
          </a:p>
        </p:txBody>
      </p:sp>
      <p:pic>
        <p:nvPicPr>
          <p:cNvPr id="6" name="图片 5">
            <a:extLst>
              <a:ext uri="{FF2B5EF4-FFF2-40B4-BE49-F238E27FC236}">
                <a16:creationId xmlns:a16="http://schemas.microsoft.com/office/drawing/2014/main" id="{2CDBF757-43F9-4100-820E-4AEEF22A8B55}"/>
              </a:ext>
            </a:extLst>
          </p:cNvPr>
          <p:cNvPicPr>
            <a:picLocks noChangeAspect="1"/>
          </p:cNvPicPr>
          <p:nvPr/>
        </p:nvPicPr>
        <p:blipFill>
          <a:blip r:embed="rId3"/>
          <a:stretch>
            <a:fillRect/>
          </a:stretch>
        </p:blipFill>
        <p:spPr>
          <a:xfrm>
            <a:off x="4110355" y="2252975"/>
            <a:ext cx="2127099" cy="637479"/>
          </a:xfrm>
          <a:prstGeom prst="rect">
            <a:avLst/>
          </a:prstGeom>
        </p:spPr>
      </p:pic>
      <p:pic>
        <p:nvPicPr>
          <p:cNvPr id="7" name="图片 6">
            <a:extLst>
              <a:ext uri="{FF2B5EF4-FFF2-40B4-BE49-F238E27FC236}">
                <a16:creationId xmlns:a16="http://schemas.microsoft.com/office/drawing/2014/main" id="{A8210FB6-51F4-42B2-BF81-ED82927FA4BF}"/>
              </a:ext>
            </a:extLst>
          </p:cNvPr>
          <p:cNvPicPr>
            <a:picLocks noChangeAspect="1"/>
          </p:cNvPicPr>
          <p:nvPr/>
        </p:nvPicPr>
        <p:blipFill>
          <a:blip r:embed="rId4"/>
          <a:stretch>
            <a:fillRect/>
          </a:stretch>
        </p:blipFill>
        <p:spPr>
          <a:xfrm>
            <a:off x="4110355" y="3054017"/>
            <a:ext cx="1990496" cy="637479"/>
          </a:xfrm>
          <a:prstGeom prst="rect">
            <a:avLst/>
          </a:prstGeom>
        </p:spPr>
      </p:pic>
      <p:pic>
        <p:nvPicPr>
          <p:cNvPr id="8" name="图片 7">
            <a:extLst>
              <a:ext uri="{FF2B5EF4-FFF2-40B4-BE49-F238E27FC236}">
                <a16:creationId xmlns:a16="http://schemas.microsoft.com/office/drawing/2014/main" id="{3E7567ED-753F-41E4-AB34-C2BBB3BC7A31}"/>
              </a:ext>
            </a:extLst>
          </p:cNvPr>
          <p:cNvPicPr>
            <a:picLocks noChangeAspect="1"/>
          </p:cNvPicPr>
          <p:nvPr/>
        </p:nvPicPr>
        <p:blipFill>
          <a:blip r:embed="rId5"/>
          <a:stretch>
            <a:fillRect/>
          </a:stretch>
        </p:blipFill>
        <p:spPr>
          <a:xfrm>
            <a:off x="1643837" y="3816653"/>
            <a:ext cx="6161905" cy="502650"/>
          </a:xfrm>
          <a:prstGeom prst="rect">
            <a:avLst/>
          </a:prstGeom>
        </p:spPr>
      </p:pic>
      <p:sp>
        <p:nvSpPr>
          <p:cNvPr id="9" name="矩形 8">
            <a:extLst>
              <a:ext uri="{FF2B5EF4-FFF2-40B4-BE49-F238E27FC236}">
                <a16:creationId xmlns:a16="http://schemas.microsoft.com/office/drawing/2014/main" id="{332B72CC-690F-45BD-98BD-EE892FBBA0FB}"/>
              </a:ext>
            </a:extLst>
          </p:cNvPr>
          <p:cNvSpPr/>
          <p:nvPr/>
        </p:nvSpPr>
        <p:spPr>
          <a:xfrm>
            <a:off x="1354472" y="2374634"/>
            <a:ext cx="2216161" cy="406137"/>
          </a:xfrm>
          <a:prstGeom prst="rect">
            <a:avLst/>
          </a:prstGeom>
        </p:spPr>
        <p:txBody>
          <a:bodyPr wrap="square">
            <a:spAutoFit/>
          </a:bodyPr>
          <a:lstStyle/>
          <a:p>
            <a:pPr marL="285750" indent="-285750">
              <a:lnSpc>
                <a:spcPct val="125000"/>
              </a:lnSpc>
              <a:spcBef>
                <a:spcPts val="1200"/>
              </a:spcBef>
              <a:buFont typeface="Arial" panose="020B0604020202020204" pitchFamily="34" charset="0"/>
              <a:buChar char="•"/>
            </a:pPr>
            <a:r>
              <a:rPr lang="en-US" altLang="zh-CN" b="1" dirty="0" err="1">
                <a:latin typeface="Times New Roman" panose="02020603050405020304" pitchFamily="18" charset="0"/>
                <a:cs typeface="Times New Roman" panose="02020603050405020304" pitchFamily="18" charset="0"/>
              </a:rPr>
              <a:t>Chernoff</a:t>
            </a:r>
            <a:r>
              <a:rPr lang="en-US" altLang="zh-CN" b="1" dirty="0">
                <a:latin typeface="Times New Roman" panose="02020603050405020304" pitchFamily="18" charset="0"/>
                <a:cs typeface="Times New Roman" panose="02020603050405020304" pitchFamily="18" charset="0"/>
              </a:rPr>
              <a:t> Bound</a:t>
            </a:r>
            <a:endParaRPr lang="en-US" altLang="zh-CN"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316EF387-2CDB-43F0-A14C-A98D1D87BB76}"/>
              </a:ext>
            </a:extLst>
          </p:cNvPr>
          <p:cNvSpPr/>
          <p:nvPr/>
        </p:nvSpPr>
        <p:spPr>
          <a:xfrm>
            <a:off x="1304775" y="3217814"/>
            <a:ext cx="3191024" cy="406137"/>
          </a:xfrm>
          <a:prstGeom prst="rect">
            <a:avLst/>
          </a:prstGeom>
        </p:spPr>
        <p:txBody>
          <a:bodyPr wrap="square">
            <a:spAutoFit/>
          </a:bodyPr>
          <a:lstStyle/>
          <a:p>
            <a:pPr marL="285750" indent="-285750">
              <a:lnSpc>
                <a:spcPct val="125000"/>
              </a:lnSpc>
              <a:spcBef>
                <a:spcPts val="1200"/>
              </a:spcBef>
              <a:buFont typeface="Arial" panose="020B0604020202020204" pitchFamily="34" charset="0"/>
              <a:buChar char="•"/>
            </a:pPr>
            <a:r>
              <a:rPr lang="en-US" altLang="zh-CN" b="1" dirty="0" err="1">
                <a:latin typeface="Times New Roman" panose="02020603050405020304" pitchFamily="18" charset="0"/>
                <a:cs typeface="Times New Roman" panose="02020603050405020304" pitchFamily="18" charset="0"/>
              </a:rPr>
              <a:t>Hoeffding</a:t>
            </a:r>
            <a:r>
              <a:rPr lang="en-US" altLang="zh-CN" b="1" dirty="0">
                <a:latin typeface="Times New Roman" panose="02020603050405020304" pitchFamily="18" charset="0"/>
                <a:cs typeface="Times New Roman" panose="02020603050405020304" pitchFamily="18" charset="0"/>
              </a:rPr>
              <a:t> Lemma</a:t>
            </a:r>
            <a:endParaRPr lang="en-US" altLang="zh-CN"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77CA39CF-879C-4A9A-AA15-109321C2AE12}"/>
              </a:ext>
            </a:extLst>
          </p:cNvPr>
          <p:cNvSpPr/>
          <p:nvPr/>
        </p:nvSpPr>
        <p:spPr>
          <a:xfrm>
            <a:off x="1304775" y="4602414"/>
            <a:ext cx="3191024" cy="406137"/>
          </a:xfrm>
          <a:prstGeom prst="rect">
            <a:avLst/>
          </a:prstGeom>
        </p:spPr>
        <p:txBody>
          <a:bodyPr wrap="square">
            <a:spAutoFit/>
          </a:bodyPr>
          <a:lstStyle/>
          <a:p>
            <a:pPr marL="285750" indent="-285750">
              <a:lnSpc>
                <a:spcPct val="125000"/>
              </a:lnSpc>
              <a:spcBef>
                <a:spcPts val="1200"/>
              </a:spcBef>
              <a:buFont typeface="Arial" panose="020B0604020202020204" pitchFamily="34" charset="0"/>
              <a:buChar char="•"/>
            </a:pPr>
            <a:r>
              <a:rPr lang="en-US" altLang="zh-CN" b="1" dirty="0" err="1">
                <a:latin typeface="Times New Roman" panose="02020603050405020304" pitchFamily="18" charset="0"/>
                <a:cs typeface="Times New Roman" panose="02020603050405020304" pitchFamily="18" charset="0"/>
              </a:rPr>
              <a:t>Hoeffding</a:t>
            </a:r>
            <a:r>
              <a:rPr lang="en-US" altLang="zh-CN" b="1" dirty="0">
                <a:latin typeface="Times New Roman" panose="02020603050405020304" pitchFamily="18" charset="0"/>
                <a:cs typeface="Times New Roman" panose="02020603050405020304" pitchFamily="18" charset="0"/>
              </a:rPr>
              <a:t> Inequality</a:t>
            </a:r>
            <a:endParaRPr lang="en-US" altLang="zh-CN" dirty="0">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29BCF3A8-6DFA-4BB6-8DA2-167CA2934AA6}"/>
              </a:ext>
            </a:extLst>
          </p:cNvPr>
          <p:cNvPicPr>
            <a:picLocks noChangeAspect="1"/>
          </p:cNvPicPr>
          <p:nvPr/>
        </p:nvPicPr>
        <p:blipFill>
          <a:blip r:embed="rId6"/>
          <a:stretch>
            <a:fillRect/>
          </a:stretch>
        </p:blipFill>
        <p:spPr>
          <a:xfrm>
            <a:off x="4074372" y="4415299"/>
            <a:ext cx="4086254" cy="762846"/>
          </a:xfrm>
          <a:prstGeom prst="rect">
            <a:avLst/>
          </a:prstGeom>
        </p:spPr>
      </p:pic>
      <p:sp>
        <p:nvSpPr>
          <p:cNvPr id="26" name="矩形 25">
            <a:extLst>
              <a:ext uri="{FF2B5EF4-FFF2-40B4-BE49-F238E27FC236}">
                <a16:creationId xmlns:a16="http://schemas.microsoft.com/office/drawing/2014/main" id="{43018CD8-BD06-42F6-8F9B-2D8CD8BBED49}"/>
              </a:ext>
            </a:extLst>
          </p:cNvPr>
          <p:cNvSpPr/>
          <p:nvPr/>
        </p:nvSpPr>
        <p:spPr>
          <a:xfrm>
            <a:off x="1176553" y="5340974"/>
            <a:ext cx="4374393" cy="477054"/>
          </a:xfrm>
          <a:prstGeom prst="rect">
            <a:avLst/>
          </a:prstGeom>
        </p:spPr>
        <p:txBody>
          <a:bodyPr wrap="square">
            <a:spAutoFit/>
          </a:bodyPr>
          <a:lstStyle/>
          <a:p>
            <a:pPr>
              <a:lnSpc>
                <a:spcPct val="125000"/>
              </a:lnSpc>
              <a:spcBef>
                <a:spcPts val="1200"/>
              </a:spcBef>
            </a:pPr>
            <a:r>
              <a:rPr lang="en-US" altLang="zh-CN" sz="2000" b="1" dirty="0">
                <a:solidFill>
                  <a:srgbClr val="4F2270"/>
                </a:solidFill>
                <a:latin typeface="Times New Roman" panose="02020603050405020304" pitchFamily="18" charset="0"/>
                <a:cs typeface="Times New Roman" panose="02020603050405020304" pitchFamily="18" charset="0"/>
              </a:rPr>
              <a:t>Recall the 10-armed bandit problem:</a:t>
            </a:r>
            <a:endParaRPr lang="en-US" altLang="zh-CN" sz="2000" dirty="0">
              <a:solidFill>
                <a:srgbClr val="4F2270"/>
              </a:solidFill>
              <a:latin typeface="Times New Roman" panose="02020603050405020304" pitchFamily="18" charset="0"/>
              <a:cs typeface="Times New Roman" panose="02020603050405020304" pitchFamily="18" charset="0"/>
            </a:endParaRPr>
          </a:p>
        </p:txBody>
      </p:sp>
      <p:pic>
        <p:nvPicPr>
          <p:cNvPr id="30" name="图片 29">
            <a:extLst>
              <a:ext uri="{FF2B5EF4-FFF2-40B4-BE49-F238E27FC236}">
                <a16:creationId xmlns:a16="http://schemas.microsoft.com/office/drawing/2014/main" id="{F972D0F4-7BA3-4CD2-9CFB-8F0386E1FE04}"/>
              </a:ext>
            </a:extLst>
          </p:cNvPr>
          <p:cNvPicPr>
            <a:picLocks noChangeAspect="1"/>
          </p:cNvPicPr>
          <p:nvPr/>
        </p:nvPicPr>
        <p:blipFill>
          <a:blip r:embed="rId7"/>
          <a:stretch>
            <a:fillRect/>
          </a:stretch>
        </p:blipFill>
        <p:spPr>
          <a:xfrm>
            <a:off x="4507464" y="3282266"/>
            <a:ext cx="219048" cy="209524"/>
          </a:xfrm>
          <a:prstGeom prst="rect">
            <a:avLst/>
          </a:prstGeom>
        </p:spPr>
      </p:pic>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628B4D58-7FB6-43BD-A72F-E952F0E6F61F}"/>
                  </a:ext>
                </a:extLst>
              </p:cNvPr>
              <p:cNvSpPr txBox="1"/>
              <p:nvPr/>
            </p:nvSpPr>
            <p:spPr>
              <a:xfrm>
                <a:off x="1376984" y="5994367"/>
                <a:ext cx="10036879" cy="806567"/>
              </a:xfrm>
              <a:prstGeom prst="rect">
                <a:avLst/>
              </a:prstGeom>
              <a:noFill/>
            </p:spPr>
            <p:txBody>
              <a:bodyPr wrap="square" lIns="0" tIns="0" rIns="0" bIns="0" rtlCol="0">
                <a:spAutoFit/>
              </a:bodyPr>
              <a:lstStyle/>
              <a:p>
                <a14:m>
                  <m:oMath xmlns:m="http://schemas.openxmlformats.org/officeDocument/2006/math">
                    <m:sSub>
                      <m:sSubPr>
                        <m:ctrlPr>
                          <a:rPr lang="en-US" altLang="zh-CN" sz="2000" b="0" i="1" smtClean="0">
                            <a:latin typeface="Cambria Math" panose="02040503050406030204" pitchFamily="18" charset="0"/>
                          </a:rPr>
                        </m:ctrlPr>
                      </m:sSubPr>
                      <m:e>
                        <m:r>
                          <a:rPr lang="en-US" altLang="zh-CN" sz="2000" i="1">
                            <a:latin typeface="Cambria Math" panose="02040503050406030204" pitchFamily="18" charset="0"/>
                          </a:rPr>
                          <m:t>𝑄</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1</m:t>
                        </m:r>
                      </m:num>
                      <m:den>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𝑁</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den>
                    </m:f>
                    <m:nary>
                      <m:naryPr>
                        <m:chr m:val="∑"/>
                        <m:ctrlPr>
                          <a:rPr lang="en-US" altLang="zh-CN" sz="2000" b="0" i="1" smtClean="0">
                            <a:latin typeface="Cambria Math" panose="02040503050406030204" pitchFamily="18" charset="0"/>
                          </a:rPr>
                        </m:ctrlPr>
                      </m:naryPr>
                      <m:sub>
                        <m:r>
                          <m:rPr>
                            <m:brk m:alnAt="23"/>
                          </m:rPr>
                          <a:rPr lang="en-US" altLang="zh-CN" sz="2000" b="0" i="1" smtClean="0">
                            <a:latin typeface="Cambria Math" panose="02040503050406030204" pitchFamily="18" charset="0"/>
                          </a:rPr>
                          <m:t>𝑖</m:t>
                        </m:r>
                        <m:r>
                          <a:rPr lang="en-US" altLang="zh-CN" sz="2000" b="0" i="1" smtClean="0">
                            <a:latin typeface="Cambria Math" panose="02040503050406030204" pitchFamily="18" charset="0"/>
                          </a:rPr>
                          <m:t>=1</m:t>
                        </m:r>
                      </m:sub>
                      <m:sup>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𝑁</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𝑋</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𝑖</m:t>
                            </m:r>
                          </m:sub>
                        </m:sSub>
                      </m:e>
                    </m:nary>
                  </m:oMath>
                </a14:m>
                <a:r>
                  <a:rPr lang="zh-CN" altLang="en-US" sz="2000" dirty="0"/>
                  <a:t> </a:t>
                </a:r>
                <a:r>
                  <a:rPr lang="en-US" altLang="zh-CN" sz="2000" dirty="0">
                    <a:latin typeface="Times New Roman" panose="02020603050405020304" pitchFamily="18" charset="0"/>
                    <a:cs typeface="Times New Roman" panose="02020603050405020304" pitchFamily="18" charset="0"/>
                  </a:rPr>
                  <a:t>is the estimated average reward of arm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𝑎</m:t>
                    </m:r>
                  </m:oMath>
                </a14:m>
                <a:r>
                  <a:rPr lang="en-US" altLang="zh-CN" sz="2000" dirty="0">
                    <a:latin typeface="Times New Roman" panose="02020603050405020304" pitchFamily="18" charset="0"/>
                    <a:cs typeface="Times New Roman" panose="02020603050405020304" pitchFamily="18" charset="0"/>
                  </a:rPr>
                  <a:t> up to time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𝑡</m:t>
                    </m:r>
                  </m:oMath>
                </a14:m>
                <a:r>
                  <a:rPr lang="en-US" altLang="zh-CN" sz="20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altLang="zh-CN" sz="2000" i="1" smtClean="0">
                            <a:latin typeface="Cambria Math" panose="02040503050406030204" pitchFamily="18" charset="0"/>
                            <a:cs typeface="Times New Roman" panose="02020603050405020304" pitchFamily="18" charset="0"/>
                          </a:rPr>
                        </m:ctrlPr>
                      </m:sSubPr>
                      <m:e>
                        <m:r>
                          <a:rPr lang="zh-CN" altLang="en-US" sz="2000" i="1" smtClean="0">
                            <a:latin typeface="Cambria Math" panose="02040503050406030204" pitchFamily="18" charset="0"/>
                            <a:cs typeface="Times New Roman" panose="02020603050405020304" pitchFamily="18" charset="0"/>
                          </a:rPr>
                          <m:t>𝜇</m:t>
                        </m:r>
                      </m:e>
                      <m:sub>
                        <m:r>
                          <a:rPr lang="en-US" altLang="zh-CN" sz="2000" b="0" i="1" smtClean="0">
                            <a:latin typeface="Cambria Math" panose="02040503050406030204" pitchFamily="18" charset="0"/>
                            <a:cs typeface="Times New Roman" panose="02020603050405020304" pitchFamily="18" charset="0"/>
                          </a:rPr>
                          <m:t>𝑎</m:t>
                        </m:r>
                      </m:sub>
                    </m:sSub>
                  </m:oMath>
                </a14:m>
                <a:r>
                  <a:rPr lang="en-US" altLang="zh-CN" sz="2000" dirty="0">
                    <a:latin typeface="Times New Roman" panose="02020603050405020304" pitchFamily="18" charset="0"/>
                    <a:cs typeface="Times New Roman" panose="02020603050405020304" pitchFamily="18" charset="0"/>
                  </a:rPr>
                  <a:t> is the true value at arm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𝑎</m:t>
                    </m:r>
                    <m:r>
                      <a:rPr lang="en-US" altLang="zh-CN" sz="2000" b="0" i="1" smtClean="0">
                        <a:latin typeface="Cambria Math" panose="02040503050406030204" pitchFamily="18" charset="0"/>
                        <a:cs typeface="Times New Roman" panose="02020603050405020304" pitchFamily="18" charset="0"/>
                      </a:rPr>
                      <m:t>.</m:t>
                    </m:r>
                  </m:oMath>
                </a14:m>
                <a:r>
                  <a:rPr lang="en-US" altLang="zh-CN" sz="2000" dirty="0">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38" name="文本框 37">
                <a:extLst>
                  <a:ext uri="{FF2B5EF4-FFF2-40B4-BE49-F238E27FC236}">
                    <a16:creationId xmlns:a16="http://schemas.microsoft.com/office/drawing/2014/main" id="{628B4D58-7FB6-43BD-A72F-E952F0E6F61F}"/>
                  </a:ext>
                </a:extLst>
              </p:cNvPr>
              <p:cNvSpPr txBox="1">
                <a:spLocks noRot="1" noChangeAspect="1" noMove="1" noResize="1" noEditPoints="1" noAdjustHandles="1" noChangeArrowheads="1" noChangeShapeType="1" noTextEdit="1"/>
              </p:cNvSpPr>
              <p:nvPr/>
            </p:nvSpPr>
            <p:spPr>
              <a:xfrm>
                <a:off x="1376984" y="5994367"/>
                <a:ext cx="10036879" cy="806567"/>
              </a:xfrm>
              <a:prstGeom prst="rect">
                <a:avLst/>
              </a:prstGeom>
              <a:blipFill>
                <a:blip r:embed="rId8"/>
                <a:stretch>
                  <a:fillRect l="-1580" t="-1504" r="-1823" b="-18045"/>
                </a:stretch>
              </a:blipFill>
            </p:spPr>
            <p:txBody>
              <a:bodyPr/>
              <a:lstStyle/>
              <a:p>
                <a:r>
                  <a:rPr lang="zh-CN" altLang="en-US">
                    <a:noFill/>
                  </a:rPr>
                  <a:t> </a:t>
                </a:r>
              </a:p>
            </p:txBody>
          </p:sp>
        </mc:Fallback>
      </mc:AlternateContent>
      <p:sp>
        <p:nvSpPr>
          <p:cNvPr id="11" name="文本框 10"/>
          <p:cNvSpPr txBox="1"/>
          <p:nvPr/>
        </p:nvSpPr>
        <p:spPr>
          <a:xfrm>
            <a:off x="5637007" y="3017520"/>
            <a:ext cx="65" cy="276999"/>
          </a:xfrm>
          <a:prstGeom prst="rect">
            <a:avLst/>
          </a:prstGeom>
          <a:noFill/>
        </p:spPr>
        <p:txBody>
          <a:bodyPr wrap="none" lIns="0" tIns="0" rIns="0" bIns="0" rtlCol="0">
            <a:spAutoFit/>
          </a:bodyPr>
          <a:lstStyle/>
          <a:p>
            <a:endParaRPr lang="zh-CN" altLang="en-US" dirty="0"/>
          </a:p>
        </p:txBody>
      </p:sp>
      <p:sp>
        <p:nvSpPr>
          <p:cNvPr id="20" name="文本框 19">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0383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2</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05633" y="1539456"/>
            <a:ext cx="48604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Background </a:t>
            </a:r>
          </a:p>
          <a:p>
            <a:pPr eaLnBrk="1" hangingPunct="1">
              <a:spcBef>
                <a:spcPct val="50000"/>
              </a:spcBef>
              <a:buFont typeface="Wingdings" panose="05000000000000000000" pitchFamily="2" charset="2"/>
              <a:buChar char="p"/>
            </a:pP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798202" y="3650035"/>
            <a:ext cx="91717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Part I: Multi-Armed Bandits (MAB)</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7" name="矩形 22">
            <a:extLst>
              <a:ext uri="{FF2B5EF4-FFF2-40B4-BE49-F238E27FC236}">
                <a16:creationId xmlns:a16="http://schemas.microsoft.com/office/drawing/2014/main" id="{4E414659-8104-4878-A9EE-A4FAF9DE3618}"/>
              </a:ext>
            </a:extLst>
          </p:cNvPr>
          <p:cNvSpPr>
            <a:spLocks noChangeArrowheads="1"/>
          </p:cNvSpPr>
          <p:nvPr/>
        </p:nvSpPr>
        <p:spPr bwMode="auto">
          <a:xfrm>
            <a:off x="798202" y="4596097"/>
            <a:ext cx="8840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Part II:  Applications</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8" name="矩形 22">
            <a:extLst>
              <a:ext uri="{FF2B5EF4-FFF2-40B4-BE49-F238E27FC236}">
                <a16:creationId xmlns:a16="http://schemas.microsoft.com/office/drawing/2014/main" id="{D7D8CD97-8679-467D-86C6-C316A38D4953}"/>
              </a:ext>
            </a:extLst>
          </p:cNvPr>
          <p:cNvSpPr>
            <a:spLocks noChangeArrowheads="1"/>
          </p:cNvSpPr>
          <p:nvPr/>
        </p:nvSpPr>
        <p:spPr bwMode="auto">
          <a:xfrm>
            <a:off x="798202" y="5545217"/>
            <a:ext cx="7112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Conclusion and Limitation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9" name="矩形 22">
            <a:extLst>
              <a:ext uri="{FF2B5EF4-FFF2-40B4-BE49-F238E27FC236}">
                <a16:creationId xmlns:a16="http://schemas.microsoft.com/office/drawing/2014/main" id="{C61FF229-D518-4643-B082-AD75AA8E50DA}"/>
              </a:ext>
            </a:extLst>
          </p:cNvPr>
          <p:cNvSpPr>
            <a:spLocks noChangeArrowheads="1"/>
          </p:cNvSpPr>
          <p:nvPr/>
        </p:nvSpPr>
        <p:spPr bwMode="auto">
          <a:xfrm>
            <a:off x="1226196" y="2259510"/>
            <a:ext cx="1043496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About MAB: History and Story</a:t>
            </a:r>
          </a:p>
          <a:p>
            <a:pPr>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Why Do You Need to Know MAB</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711033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20</a:t>
            </a:fld>
            <a:endParaRPr lang="zh-CN" altLang="en-US" dirty="0"/>
          </a:p>
        </p:txBody>
      </p:sp>
      <p:sp>
        <p:nvSpPr>
          <p:cNvPr id="7" name="矩形 6">
            <a:extLst>
              <a:ext uri="{FF2B5EF4-FFF2-40B4-BE49-F238E27FC236}">
                <a16:creationId xmlns:a16="http://schemas.microsoft.com/office/drawing/2014/main" id="{D8E2632C-0F47-440A-87A8-6CF7BAEE9631}"/>
              </a:ext>
            </a:extLst>
          </p:cNvPr>
          <p:cNvSpPr/>
          <p:nvPr/>
        </p:nvSpPr>
        <p:spPr>
          <a:xfrm>
            <a:off x="706435" y="912312"/>
            <a:ext cx="5132880" cy="475900"/>
          </a:xfrm>
          <a:prstGeom prst="rect">
            <a:avLst/>
          </a:prstGeom>
        </p:spPr>
        <p:txBody>
          <a:bodyPr wrap="none">
            <a:spAutoFit/>
          </a:bodyPr>
          <a:lstStyle/>
          <a:p>
            <a:pPr>
              <a:lnSpc>
                <a:spcPct val="125000"/>
              </a:lnSpc>
              <a:spcBef>
                <a:spcPts val="1200"/>
              </a:spcBef>
            </a:pPr>
            <a:r>
              <a:rPr lang="en-US" altLang="zh-CN" sz="2200" dirty="0">
                <a:solidFill>
                  <a:srgbClr val="7030A0"/>
                </a:solidFill>
                <a:latin typeface="Times New Roman" panose="02020603050405020304" pitchFamily="18" charset="0"/>
                <a:cs typeface="Times New Roman" panose="02020603050405020304" pitchFamily="18" charset="0"/>
              </a:rPr>
              <a:t>Then,  applying </a:t>
            </a:r>
            <a:r>
              <a:rPr lang="en-US" altLang="zh-CN" sz="2200" dirty="0" err="1">
                <a:solidFill>
                  <a:srgbClr val="7030A0"/>
                </a:solidFill>
                <a:latin typeface="Times New Roman" panose="02020603050405020304" pitchFamily="18" charset="0"/>
                <a:cs typeface="Times New Roman" panose="02020603050405020304" pitchFamily="18" charset="0"/>
              </a:rPr>
              <a:t>Hoeffding</a:t>
            </a:r>
            <a:r>
              <a:rPr lang="en-US" altLang="zh-CN" sz="2200" dirty="0">
                <a:solidFill>
                  <a:srgbClr val="7030A0"/>
                </a:solidFill>
                <a:latin typeface="Times New Roman" panose="02020603050405020304" pitchFamily="18" charset="0"/>
                <a:cs typeface="Times New Roman" panose="02020603050405020304" pitchFamily="18" charset="0"/>
              </a:rPr>
              <a:t> inequality yields</a:t>
            </a:r>
            <a:endParaRPr lang="en-US" altLang="zh-CN" sz="22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2F72E8DA-F8F3-4C60-8A57-7E4DD10273A7}"/>
              </a:ext>
            </a:extLst>
          </p:cNvPr>
          <p:cNvPicPr>
            <a:picLocks noChangeAspect="1"/>
          </p:cNvPicPr>
          <p:nvPr/>
        </p:nvPicPr>
        <p:blipFill>
          <a:blip r:embed="rId3"/>
          <a:stretch>
            <a:fillRect/>
          </a:stretch>
        </p:blipFill>
        <p:spPr>
          <a:xfrm>
            <a:off x="1002213" y="3115271"/>
            <a:ext cx="3727302" cy="461847"/>
          </a:xfrm>
          <a:prstGeom prst="rect">
            <a:avLst/>
          </a:prstGeom>
        </p:spPr>
      </p:pic>
      <p:sp>
        <p:nvSpPr>
          <p:cNvPr id="22" name="矩形 21">
            <a:extLst>
              <a:ext uri="{FF2B5EF4-FFF2-40B4-BE49-F238E27FC236}">
                <a16:creationId xmlns:a16="http://schemas.microsoft.com/office/drawing/2014/main" id="{AB69B212-8FEA-4206-818C-A0F58C2A07D9}"/>
              </a:ext>
            </a:extLst>
          </p:cNvPr>
          <p:cNvSpPr/>
          <p:nvPr/>
        </p:nvSpPr>
        <p:spPr>
          <a:xfrm>
            <a:off x="5866358" y="3066908"/>
            <a:ext cx="1433021" cy="475900"/>
          </a:xfrm>
          <a:prstGeom prst="rect">
            <a:avLst/>
          </a:prstGeom>
        </p:spPr>
        <p:txBody>
          <a:bodyPr wrap="none">
            <a:spAutoFit/>
          </a:bodyPr>
          <a:lstStyle/>
          <a:p>
            <a:pPr>
              <a:lnSpc>
                <a:spcPct val="125000"/>
              </a:lnSpc>
              <a:spcBef>
                <a:spcPts val="1200"/>
              </a:spcBef>
            </a:pPr>
            <a:r>
              <a:rPr lang="en-US" altLang="zh-CN" sz="2200" dirty="0">
                <a:latin typeface="Times New Roman" panose="02020603050405020304" pitchFamily="18" charset="0"/>
                <a:cs typeface="Times New Roman" panose="02020603050405020304" pitchFamily="18" charset="0"/>
              </a:rPr>
              <a:t>.   We have</a:t>
            </a:r>
          </a:p>
        </p:txBody>
      </p:sp>
      <p:sp>
        <p:nvSpPr>
          <p:cNvPr id="28" name="燕尾形箭头 14">
            <a:extLst>
              <a:ext uri="{FF2B5EF4-FFF2-40B4-BE49-F238E27FC236}">
                <a16:creationId xmlns:a16="http://schemas.microsoft.com/office/drawing/2014/main" id="{586B1F6E-0C9E-48E3-8619-643015F7FF31}"/>
              </a:ext>
            </a:extLst>
          </p:cNvPr>
          <p:cNvSpPr>
            <a:spLocks noChangeArrowheads="1"/>
          </p:cNvSpPr>
          <p:nvPr/>
        </p:nvSpPr>
        <p:spPr bwMode="auto">
          <a:xfrm>
            <a:off x="5195825" y="5017572"/>
            <a:ext cx="361902" cy="338137"/>
          </a:xfrm>
          <a:prstGeom prst="notchedRightArrow">
            <a:avLst>
              <a:gd name="adj1" fmla="val 50000"/>
              <a:gd name="adj2" fmla="val 49986"/>
            </a:avLst>
          </a:prstGeom>
          <a:solidFill>
            <a:srgbClr val="CB81D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2800">
              <a:ea typeface="楷体_GB2312"/>
            </a:endParaRPr>
          </a:p>
        </p:txBody>
      </p:sp>
      <p:sp>
        <p:nvSpPr>
          <p:cNvPr id="32" name="矩形 31">
            <a:extLst>
              <a:ext uri="{FF2B5EF4-FFF2-40B4-BE49-F238E27FC236}">
                <a16:creationId xmlns:a16="http://schemas.microsoft.com/office/drawing/2014/main" id="{5317A370-BE46-47AA-93F8-F99E422A1D32}"/>
              </a:ext>
            </a:extLst>
          </p:cNvPr>
          <p:cNvSpPr/>
          <p:nvPr/>
        </p:nvSpPr>
        <p:spPr>
          <a:xfrm>
            <a:off x="937665" y="5892169"/>
            <a:ext cx="3467616" cy="475900"/>
          </a:xfrm>
          <a:prstGeom prst="rect">
            <a:avLst/>
          </a:prstGeom>
        </p:spPr>
        <p:txBody>
          <a:bodyPr wrap="none">
            <a:spAutoFit/>
          </a:bodyPr>
          <a:lstStyle/>
          <a:p>
            <a:pPr>
              <a:lnSpc>
                <a:spcPct val="125000"/>
              </a:lnSpc>
              <a:spcBef>
                <a:spcPts val="1200"/>
              </a:spcBef>
            </a:pPr>
            <a:r>
              <a:rPr lang="en-US" altLang="zh-CN" sz="2200" dirty="0">
                <a:solidFill>
                  <a:srgbClr val="7030A0"/>
                </a:solidFill>
                <a:latin typeface="Times New Roman" panose="02020603050405020304" pitchFamily="18" charset="0"/>
                <a:cs typeface="Times New Roman" panose="02020603050405020304" pitchFamily="18" charset="0"/>
              </a:rPr>
              <a:t>Therefore, the UCB index is:</a:t>
            </a:r>
          </a:p>
        </p:txBody>
      </p:sp>
      <p:pic>
        <p:nvPicPr>
          <p:cNvPr id="36" name="图片 35">
            <a:extLst>
              <a:ext uri="{FF2B5EF4-FFF2-40B4-BE49-F238E27FC236}">
                <a16:creationId xmlns:a16="http://schemas.microsoft.com/office/drawing/2014/main" id="{CADD16BD-318C-4181-BFEB-B7161A6E3CEF}"/>
              </a:ext>
            </a:extLst>
          </p:cNvPr>
          <p:cNvPicPr>
            <a:picLocks noChangeAspect="1"/>
          </p:cNvPicPr>
          <p:nvPr/>
        </p:nvPicPr>
        <p:blipFill>
          <a:blip r:embed="rId4"/>
          <a:stretch>
            <a:fillRect/>
          </a:stretch>
        </p:blipFill>
        <p:spPr>
          <a:xfrm>
            <a:off x="3664126" y="4107231"/>
            <a:ext cx="507382" cy="286215"/>
          </a:xfrm>
          <a:prstGeom prst="rect">
            <a:avLst/>
          </a:prstGeom>
        </p:spPr>
      </p:pic>
      <p:pic>
        <p:nvPicPr>
          <p:cNvPr id="38" name="图片 37">
            <a:extLst>
              <a:ext uri="{FF2B5EF4-FFF2-40B4-BE49-F238E27FC236}">
                <a16:creationId xmlns:a16="http://schemas.microsoft.com/office/drawing/2014/main" id="{355A2ED2-C657-4379-ABC5-0C0EE4D24A7D}"/>
              </a:ext>
            </a:extLst>
          </p:cNvPr>
          <p:cNvPicPr>
            <a:picLocks noChangeAspect="1"/>
          </p:cNvPicPr>
          <p:nvPr/>
        </p:nvPicPr>
        <p:blipFill>
          <a:blip r:embed="rId4"/>
          <a:stretch>
            <a:fillRect/>
          </a:stretch>
        </p:blipFill>
        <p:spPr>
          <a:xfrm>
            <a:off x="3177771" y="5014957"/>
            <a:ext cx="507382" cy="286215"/>
          </a:xfrm>
          <a:prstGeom prst="rect">
            <a:avLst/>
          </a:prstGeom>
        </p:spPr>
      </p:pic>
      <p:pic>
        <p:nvPicPr>
          <p:cNvPr id="40" name="图片 39">
            <a:extLst>
              <a:ext uri="{FF2B5EF4-FFF2-40B4-BE49-F238E27FC236}">
                <a16:creationId xmlns:a16="http://schemas.microsoft.com/office/drawing/2014/main" id="{82DEF78A-86B1-4F56-9FDB-B0AA17423F7C}"/>
              </a:ext>
            </a:extLst>
          </p:cNvPr>
          <p:cNvPicPr>
            <a:picLocks noChangeAspect="1"/>
          </p:cNvPicPr>
          <p:nvPr/>
        </p:nvPicPr>
        <p:blipFill>
          <a:blip r:embed="rId4"/>
          <a:stretch>
            <a:fillRect/>
          </a:stretch>
        </p:blipFill>
        <p:spPr>
          <a:xfrm>
            <a:off x="6672971" y="5021601"/>
            <a:ext cx="507382" cy="286215"/>
          </a:xfrm>
          <a:prstGeom prst="rect">
            <a:avLst/>
          </a:prstGeom>
        </p:spPr>
      </p:pic>
      <p:grpSp>
        <p:nvGrpSpPr>
          <p:cNvPr id="72" name="组合 71">
            <a:extLst>
              <a:ext uri="{FF2B5EF4-FFF2-40B4-BE49-F238E27FC236}">
                <a16:creationId xmlns:a16="http://schemas.microsoft.com/office/drawing/2014/main" id="{A0FFC1A1-30EB-486B-A5BF-2564FE913057}"/>
              </a:ext>
            </a:extLst>
          </p:cNvPr>
          <p:cNvGrpSpPr/>
          <p:nvPr/>
        </p:nvGrpSpPr>
        <p:grpSpPr>
          <a:xfrm>
            <a:off x="5862759" y="4813104"/>
            <a:ext cx="2454118" cy="715538"/>
            <a:chOff x="5567484" y="4813104"/>
            <a:chExt cx="2454118" cy="715538"/>
          </a:xfrm>
        </p:grpSpPr>
        <p:pic>
          <p:nvPicPr>
            <p:cNvPr id="26" name="图片 25">
              <a:extLst>
                <a:ext uri="{FF2B5EF4-FFF2-40B4-BE49-F238E27FC236}">
                  <a16:creationId xmlns:a16="http://schemas.microsoft.com/office/drawing/2014/main" id="{E606AC92-4BC5-424A-91A9-A837AA3A07CE}"/>
                </a:ext>
              </a:extLst>
            </p:cNvPr>
            <p:cNvPicPr>
              <a:picLocks noChangeAspect="1"/>
            </p:cNvPicPr>
            <p:nvPr/>
          </p:nvPicPr>
          <p:blipFill>
            <a:blip r:embed="rId5"/>
            <a:stretch>
              <a:fillRect/>
            </a:stretch>
          </p:blipFill>
          <p:spPr>
            <a:xfrm>
              <a:off x="5567484" y="4813104"/>
              <a:ext cx="2454118" cy="715538"/>
            </a:xfrm>
            <a:prstGeom prst="rect">
              <a:avLst/>
            </a:prstGeom>
          </p:spPr>
        </p:pic>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882DC660-DFF3-4C58-9197-258B8E31B0BB}"/>
                    </a:ext>
                  </a:extLst>
                </p:cNvPr>
                <p:cNvSpPr txBox="1"/>
                <p:nvPr/>
              </p:nvSpPr>
              <p:spPr>
                <a:xfrm>
                  <a:off x="6386014" y="4922696"/>
                  <a:ext cx="481511"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2400" b="0" i="1" smtClean="0">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𝑎</m:t>
                            </m:r>
                          </m:sub>
                        </m:sSub>
                      </m:oMath>
                    </m:oMathPara>
                  </a14:m>
                  <a:endParaRPr lang="zh-CN" altLang="en-US" sz="2400" dirty="0"/>
                </a:p>
              </p:txBody>
            </p:sp>
          </mc:Choice>
          <mc:Fallback xmlns="">
            <p:sp>
              <p:nvSpPr>
                <p:cNvPr id="50" name="文本框 49">
                  <a:extLst>
                    <a:ext uri="{FF2B5EF4-FFF2-40B4-BE49-F238E27FC236}">
                      <a16:creationId xmlns:a16="http://schemas.microsoft.com/office/drawing/2014/main" id="{882DC660-DFF3-4C58-9197-258B8E31B0BB}"/>
                    </a:ext>
                  </a:extLst>
                </p:cNvPr>
                <p:cNvSpPr txBox="1">
                  <a:spLocks noRot="1" noChangeAspect="1" noMove="1" noResize="1" noEditPoints="1" noAdjustHandles="1" noChangeArrowheads="1" noChangeShapeType="1" noTextEdit="1"/>
                </p:cNvSpPr>
                <p:nvPr/>
              </p:nvSpPr>
              <p:spPr>
                <a:xfrm>
                  <a:off x="6386014" y="4922696"/>
                  <a:ext cx="481511" cy="461665"/>
                </a:xfrm>
                <a:prstGeom prst="rect">
                  <a:avLst/>
                </a:prstGeom>
                <a:blipFill>
                  <a:blip r:embed="rId6"/>
                  <a:stretch>
                    <a:fillRect l="-2532" b="-9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D9E5EAAA-CDFE-4760-BB19-8C46510F8A51}"/>
                    </a:ext>
                  </a:extLst>
                </p:cNvPr>
                <p:cNvSpPr txBox="1"/>
                <p:nvPr/>
              </p:nvSpPr>
              <p:spPr>
                <a:xfrm>
                  <a:off x="5610225" y="4962268"/>
                  <a:ext cx="495300" cy="41351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i="1">
                                <a:latin typeface="Cambria Math" panose="02040503050406030204" pitchFamily="18" charset="0"/>
                              </a:rPr>
                              <m:t>𝑄</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oMath>
                    </m:oMathPara>
                  </a14:m>
                  <a:endParaRPr lang="zh-CN" altLang="en-US" sz="2000" dirty="0"/>
                </a:p>
              </p:txBody>
            </p:sp>
          </mc:Choice>
          <mc:Fallback xmlns="">
            <p:sp>
              <p:nvSpPr>
                <p:cNvPr id="58" name="文本框 57">
                  <a:extLst>
                    <a:ext uri="{FF2B5EF4-FFF2-40B4-BE49-F238E27FC236}">
                      <a16:creationId xmlns:a16="http://schemas.microsoft.com/office/drawing/2014/main" id="{D9E5EAAA-CDFE-4760-BB19-8C46510F8A51}"/>
                    </a:ext>
                  </a:extLst>
                </p:cNvPr>
                <p:cNvSpPr txBox="1">
                  <a:spLocks noRot="1" noChangeAspect="1" noMove="1" noResize="1" noEditPoints="1" noAdjustHandles="1" noChangeArrowheads="1" noChangeShapeType="1" noTextEdit="1"/>
                </p:cNvSpPr>
                <p:nvPr/>
              </p:nvSpPr>
              <p:spPr>
                <a:xfrm>
                  <a:off x="5610225" y="4962268"/>
                  <a:ext cx="495300" cy="413511"/>
                </a:xfrm>
                <a:prstGeom prst="rect">
                  <a:avLst/>
                </a:prstGeom>
                <a:blipFill>
                  <a:blip r:embed="rId7"/>
                  <a:stretch>
                    <a:fillRect l="-3704" r="-13580" b="-7353"/>
                  </a:stretch>
                </a:blipFill>
              </p:spPr>
              <p:txBody>
                <a:bodyPr/>
                <a:lstStyle/>
                <a:p>
                  <a:r>
                    <a:rPr lang="zh-CN" altLang="en-US">
                      <a:noFill/>
                    </a:rPr>
                    <a:t> </a:t>
                  </a:r>
                </a:p>
              </p:txBody>
            </p:sp>
          </mc:Fallback>
        </mc:AlternateContent>
      </p:grpSp>
      <p:grpSp>
        <p:nvGrpSpPr>
          <p:cNvPr id="73" name="组合 72">
            <a:extLst>
              <a:ext uri="{FF2B5EF4-FFF2-40B4-BE49-F238E27FC236}">
                <a16:creationId xmlns:a16="http://schemas.microsoft.com/office/drawing/2014/main" id="{BCFF1A51-FB50-4BC5-8CCF-C232BDA3A600}"/>
              </a:ext>
            </a:extLst>
          </p:cNvPr>
          <p:cNvGrpSpPr/>
          <p:nvPr/>
        </p:nvGrpSpPr>
        <p:grpSpPr>
          <a:xfrm>
            <a:off x="4361319" y="5641387"/>
            <a:ext cx="3666667" cy="961905"/>
            <a:chOff x="3389878" y="5641387"/>
            <a:chExt cx="3666667" cy="961905"/>
          </a:xfrm>
        </p:grpSpPr>
        <p:pic>
          <p:nvPicPr>
            <p:cNvPr id="30" name="图片 29">
              <a:extLst>
                <a:ext uri="{FF2B5EF4-FFF2-40B4-BE49-F238E27FC236}">
                  <a16:creationId xmlns:a16="http://schemas.microsoft.com/office/drawing/2014/main" id="{E4C50A3B-A780-419D-A696-BB620DEFC97F}"/>
                </a:ext>
              </a:extLst>
            </p:cNvPr>
            <p:cNvPicPr>
              <a:picLocks noChangeAspect="1"/>
            </p:cNvPicPr>
            <p:nvPr/>
          </p:nvPicPr>
          <p:blipFill>
            <a:blip r:embed="rId8"/>
            <a:stretch>
              <a:fillRect/>
            </a:stretch>
          </p:blipFill>
          <p:spPr>
            <a:xfrm>
              <a:off x="3389878" y="5641387"/>
              <a:ext cx="3666667" cy="961905"/>
            </a:xfrm>
            <a:prstGeom prst="rect">
              <a:avLst/>
            </a:prstGeom>
          </p:spPr>
        </p:pic>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8A5E1EA1-269C-441C-B605-118354A6ACB8}"/>
                    </a:ext>
                  </a:extLst>
                </p:cNvPr>
                <p:cNvSpPr txBox="1"/>
                <p:nvPr/>
              </p:nvSpPr>
              <p:spPr>
                <a:xfrm>
                  <a:off x="4981575" y="5943343"/>
                  <a:ext cx="557334" cy="41351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i="1">
                                <a:latin typeface="Cambria Math" panose="02040503050406030204" pitchFamily="18" charset="0"/>
                              </a:rPr>
                              <m:t>𝑄</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oMath>
                    </m:oMathPara>
                  </a14:m>
                  <a:endParaRPr lang="zh-CN" altLang="en-US" sz="2000" dirty="0"/>
                </a:p>
              </p:txBody>
            </p:sp>
          </mc:Choice>
          <mc:Fallback xmlns="">
            <p:sp>
              <p:nvSpPr>
                <p:cNvPr id="60" name="文本框 59">
                  <a:extLst>
                    <a:ext uri="{FF2B5EF4-FFF2-40B4-BE49-F238E27FC236}">
                      <a16:creationId xmlns:a16="http://schemas.microsoft.com/office/drawing/2014/main" id="{8A5E1EA1-269C-441C-B605-118354A6ACB8}"/>
                    </a:ext>
                  </a:extLst>
                </p:cNvPr>
                <p:cNvSpPr txBox="1">
                  <a:spLocks noRot="1" noChangeAspect="1" noMove="1" noResize="1" noEditPoints="1" noAdjustHandles="1" noChangeArrowheads="1" noChangeShapeType="1" noTextEdit="1"/>
                </p:cNvSpPr>
                <p:nvPr/>
              </p:nvSpPr>
              <p:spPr>
                <a:xfrm>
                  <a:off x="4981575" y="5943343"/>
                  <a:ext cx="557334" cy="413511"/>
                </a:xfrm>
                <a:prstGeom prst="rect">
                  <a:avLst/>
                </a:prstGeom>
                <a:blipFill>
                  <a:blip r:embed="rId9"/>
                  <a:stretch>
                    <a:fillRect l="-3261" b="-5882"/>
                  </a:stretch>
                </a:blipFill>
              </p:spPr>
              <p:txBody>
                <a:bodyPr/>
                <a:lstStyle/>
                <a:p>
                  <a:r>
                    <a:rPr lang="zh-CN" altLang="en-US">
                      <a:noFill/>
                    </a:rPr>
                    <a:t> </a:t>
                  </a:r>
                </a:p>
              </p:txBody>
            </p:sp>
          </mc:Fallback>
        </mc:AlternateContent>
      </p:grpSp>
      <p:grpSp>
        <p:nvGrpSpPr>
          <p:cNvPr id="68" name="组合 67">
            <a:extLst>
              <a:ext uri="{FF2B5EF4-FFF2-40B4-BE49-F238E27FC236}">
                <a16:creationId xmlns:a16="http://schemas.microsoft.com/office/drawing/2014/main" id="{F07DB9CD-18D0-49EB-BE76-CAD2C30A0012}"/>
              </a:ext>
            </a:extLst>
          </p:cNvPr>
          <p:cNvGrpSpPr/>
          <p:nvPr/>
        </p:nvGrpSpPr>
        <p:grpSpPr>
          <a:xfrm>
            <a:off x="2619818" y="1406161"/>
            <a:ext cx="4565250" cy="1638050"/>
            <a:chOff x="2229293" y="1377586"/>
            <a:chExt cx="4565250" cy="1638050"/>
          </a:xfrm>
        </p:grpSpPr>
        <p:grpSp>
          <p:nvGrpSpPr>
            <p:cNvPr id="44" name="组合 43">
              <a:extLst>
                <a:ext uri="{FF2B5EF4-FFF2-40B4-BE49-F238E27FC236}">
                  <a16:creationId xmlns:a16="http://schemas.microsoft.com/office/drawing/2014/main" id="{0263C85F-9B7F-4CB8-A4EB-17B4BB354CE6}"/>
                </a:ext>
              </a:extLst>
            </p:cNvPr>
            <p:cNvGrpSpPr/>
            <p:nvPr/>
          </p:nvGrpSpPr>
          <p:grpSpPr>
            <a:xfrm>
              <a:off x="2229293" y="1377586"/>
              <a:ext cx="4565250" cy="1638050"/>
              <a:chOff x="2229293" y="1377586"/>
              <a:chExt cx="4565250" cy="1638050"/>
            </a:xfrm>
          </p:grpSpPr>
          <p:pic>
            <p:nvPicPr>
              <p:cNvPr id="6" name="图片 5">
                <a:extLst>
                  <a:ext uri="{FF2B5EF4-FFF2-40B4-BE49-F238E27FC236}">
                    <a16:creationId xmlns:a16="http://schemas.microsoft.com/office/drawing/2014/main" id="{0D97C90F-35CC-4C57-9A66-30CB29EB3A57}"/>
                  </a:ext>
                </a:extLst>
              </p:cNvPr>
              <p:cNvPicPr>
                <a:picLocks noChangeAspect="1"/>
              </p:cNvPicPr>
              <p:nvPr/>
            </p:nvPicPr>
            <p:blipFill>
              <a:blip r:embed="rId10"/>
              <a:stretch>
                <a:fillRect/>
              </a:stretch>
            </p:blipFill>
            <p:spPr>
              <a:xfrm>
                <a:off x="2229293" y="1377586"/>
                <a:ext cx="4565250" cy="1638050"/>
              </a:xfrm>
              <a:prstGeom prst="rect">
                <a:avLst/>
              </a:prstGeom>
            </p:spPr>
          </p:pic>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E42B427B-8620-4EA4-8BC2-69EDFAE7539D}"/>
                      </a:ext>
                    </a:extLst>
                  </p:cNvPr>
                  <p:cNvSpPr txBox="1"/>
                  <p:nvPr/>
                </p:nvSpPr>
                <p:spPr>
                  <a:xfrm>
                    <a:off x="3366589" y="1627046"/>
                    <a:ext cx="481511"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2400" b="0" i="1" smtClean="0">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𝑎</m:t>
                              </m:r>
                            </m:sub>
                          </m:sSub>
                        </m:oMath>
                      </m:oMathPara>
                    </a14:m>
                    <a:endParaRPr lang="zh-CN" altLang="en-US" sz="2400" dirty="0"/>
                  </a:p>
                </p:txBody>
              </p:sp>
            </mc:Choice>
            <mc:Fallback xmlns="">
              <p:sp>
                <p:nvSpPr>
                  <p:cNvPr id="43" name="文本框 42">
                    <a:extLst>
                      <a:ext uri="{FF2B5EF4-FFF2-40B4-BE49-F238E27FC236}">
                        <a16:creationId xmlns:a16="http://schemas.microsoft.com/office/drawing/2014/main" id="{E42B427B-8620-4EA4-8BC2-69EDFAE7539D}"/>
                      </a:ext>
                    </a:extLst>
                  </p:cNvPr>
                  <p:cNvSpPr txBox="1">
                    <a:spLocks noRot="1" noChangeAspect="1" noMove="1" noResize="1" noEditPoints="1" noAdjustHandles="1" noChangeArrowheads="1" noChangeShapeType="1" noTextEdit="1"/>
                  </p:cNvSpPr>
                  <p:nvPr/>
                </p:nvSpPr>
                <p:spPr>
                  <a:xfrm>
                    <a:off x="3366589" y="1627046"/>
                    <a:ext cx="481511" cy="461665"/>
                  </a:xfrm>
                  <a:prstGeom prst="rect">
                    <a:avLst/>
                  </a:prstGeom>
                  <a:blipFill>
                    <a:blip r:embed="rId11"/>
                    <a:stretch>
                      <a:fillRect l="-2532" b="-9333"/>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6219D19A-28EC-4E20-AEE9-64962B6DAACD}"/>
                    </a:ext>
                  </a:extLst>
                </p:cNvPr>
                <p:cNvSpPr txBox="1"/>
                <p:nvPr/>
              </p:nvSpPr>
              <p:spPr>
                <a:xfrm>
                  <a:off x="2590800" y="1657093"/>
                  <a:ext cx="495300" cy="41351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i="1">
                                <a:latin typeface="Cambria Math" panose="02040503050406030204" pitchFamily="18" charset="0"/>
                              </a:rPr>
                              <m:t>𝑄</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oMath>
                    </m:oMathPara>
                  </a14:m>
                  <a:endParaRPr lang="zh-CN" altLang="en-US" sz="2000" dirty="0"/>
                </a:p>
              </p:txBody>
            </p:sp>
          </mc:Choice>
          <mc:Fallback xmlns="">
            <p:sp>
              <p:nvSpPr>
                <p:cNvPr id="62" name="文本框 61">
                  <a:extLst>
                    <a:ext uri="{FF2B5EF4-FFF2-40B4-BE49-F238E27FC236}">
                      <a16:creationId xmlns:a16="http://schemas.microsoft.com/office/drawing/2014/main" id="{6219D19A-28EC-4E20-AEE9-64962B6DAACD}"/>
                    </a:ext>
                  </a:extLst>
                </p:cNvPr>
                <p:cNvSpPr txBox="1">
                  <a:spLocks noRot="1" noChangeAspect="1" noMove="1" noResize="1" noEditPoints="1" noAdjustHandles="1" noChangeArrowheads="1" noChangeShapeType="1" noTextEdit="1"/>
                </p:cNvSpPr>
                <p:nvPr/>
              </p:nvSpPr>
              <p:spPr>
                <a:xfrm>
                  <a:off x="2590800" y="1657093"/>
                  <a:ext cx="495300" cy="413511"/>
                </a:xfrm>
                <a:prstGeom prst="rect">
                  <a:avLst/>
                </a:prstGeom>
                <a:blipFill>
                  <a:blip r:embed="rId12"/>
                  <a:stretch>
                    <a:fillRect l="-3704" r="-13580" b="-7463"/>
                  </a:stretch>
                </a:blipFill>
              </p:spPr>
              <p:txBody>
                <a:bodyPr/>
                <a:lstStyle/>
                <a:p>
                  <a:r>
                    <a:rPr lang="zh-CN" altLang="en-US">
                      <a:noFill/>
                    </a:rPr>
                    <a:t> </a:t>
                  </a:r>
                </a:p>
              </p:txBody>
            </p:sp>
          </mc:Fallback>
        </mc:AlternateContent>
      </p:grpSp>
      <p:grpSp>
        <p:nvGrpSpPr>
          <p:cNvPr id="71" name="组合 70">
            <a:extLst>
              <a:ext uri="{FF2B5EF4-FFF2-40B4-BE49-F238E27FC236}">
                <a16:creationId xmlns:a16="http://schemas.microsoft.com/office/drawing/2014/main" id="{209A84C1-FB1E-4569-A422-7CB0769B271A}"/>
              </a:ext>
            </a:extLst>
          </p:cNvPr>
          <p:cNvGrpSpPr/>
          <p:nvPr/>
        </p:nvGrpSpPr>
        <p:grpSpPr>
          <a:xfrm>
            <a:off x="2416370" y="2912208"/>
            <a:ext cx="4076961" cy="2619756"/>
            <a:chOff x="2121095" y="2912208"/>
            <a:chExt cx="4076961" cy="2619756"/>
          </a:xfrm>
        </p:grpSpPr>
        <p:pic>
          <p:nvPicPr>
            <p:cNvPr id="24" name="图片 23">
              <a:extLst>
                <a:ext uri="{FF2B5EF4-FFF2-40B4-BE49-F238E27FC236}">
                  <a16:creationId xmlns:a16="http://schemas.microsoft.com/office/drawing/2014/main" id="{9805149E-4C3B-4F66-B519-72E70E841771}"/>
                </a:ext>
              </a:extLst>
            </p:cNvPr>
            <p:cNvPicPr>
              <a:picLocks noChangeAspect="1"/>
            </p:cNvPicPr>
            <p:nvPr/>
          </p:nvPicPr>
          <p:blipFill>
            <a:blip r:embed="rId13"/>
            <a:stretch>
              <a:fillRect/>
            </a:stretch>
          </p:blipFill>
          <p:spPr>
            <a:xfrm>
              <a:off x="2121095" y="4792771"/>
              <a:ext cx="2495513" cy="739193"/>
            </a:xfrm>
            <a:prstGeom prst="rect">
              <a:avLst/>
            </a:prstGeom>
          </p:spPr>
        </p:pic>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0BCD25AE-06D3-436F-84AF-5F5582F355C1}"/>
                    </a:ext>
                  </a:extLst>
                </p:cNvPr>
                <p:cNvSpPr txBox="1"/>
                <p:nvPr/>
              </p:nvSpPr>
              <p:spPr>
                <a:xfrm>
                  <a:off x="2909389" y="4922696"/>
                  <a:ext cx="481511"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2400" b="0" i="1" smtClean="0">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𝑎</m:t>
                            </m:r>
                          </m:sub>
                        </m:sSub>
                      </m:oMath>
                    </m:oMathPara>
                  </a14:m>
                  <a:endParaRPr lang="zh-CN" altLang="en-US" sz="2400" dirty="0"/>
                </a:p>
              </p:txBody>
            </p:sp>
          </mc:Choice>
          <mc:Fallback xmlns="">
            <p:sp>
              <p:nvSpPr>
                <p:cNvPr id="48" name="文本框 47">
                  <a:extLst>
                    <a:ext uri="{FF2B5EF4-FFF2-40B4-BE49-F238E27FC236}">
                      <a16:creationId xmlns:a16="http://schemas.microsoft.com/office/drawing/2014/main" id="{0BCD25AE-06D3-436F-84AF-5F5582F355C1}"/>
                    </a:ext>
                  </a:extLst>
                </p:cNvPr>
                <p:cNvSpPr txBox="1">
                  <a:spLocks noRot="1" noChangeAspect="1" noMove="1" noResize="1" noEditPoints="1" noAdjustHandles="1" noChangeArrowheads="1" noChangeShapeType="1" noTextEdit="1"/>
                </p:cNvSpPr>
                <p:nvPr/>
              </p:nvSpPr>
              <p:spPr>
                <a:xfrm>
                  <a:off x="2909389" y="4922696"/>
                  <a:ext cx="481511" cy="461665"/>
                </a:xfrm>
                <a:prstGeom prst="rect">
                  <a:avLst/>
                </a:prstGeom>
                <a:blipFill>
                  <a:blip r:embed="rId14"/>
                  <a:stretch>
                    <a:fillRect l="-3797" b="-9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A08B88CF-4A6C-4EA1-9BC7-235556A422FD}"/>
                    </a:ext>
                  </a:extLst>
                </p:cNvPr>
                <p:cNvSpPr txBox="1"/>
                <p:nvPr/>
              </p:nvSpPr>
              <p:spPr>
                <a:xfrm>
                  <a:off x="2124075" y="4971793"/>
                  <a:ext cx="495300" cy="41351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i="1">
                                <a:latin typeface="Cambria Math" panose="02040503050406030204" pitchFamily="18" charset="0"/>
                              </a:rPr>
                              <m:t>𝑄</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oMath>
                    </m:oMathPara>
                  </a14:m>
                  <a:endParaRPr lang="zh-CN" altLang="en-US" sz="2000" dirty="0"/>
                </a:p>
              </p:txBody>
            </p:sp>
          </mc:Choice>
          <mc:Fallback xmlns="">
            <p:sp>
              <p:nvSpPr>
                <p:cNvPr id="56" name="文本框 55">
                  <a:extLst>
                    <a:ext uri="{FF2B5EF4-FFF2-40B4-BE49-F238E27FC236}">
                      <a16:creationId xmlns:a16="http://schemas.microsoft.com/office/drawing/2014/main" id="{A08B88CF-4A6C-4EA1-9BC7-235556A422FD}"/>
                    </a:ext>
                  </a:extLst>
                </p:cNvPr>
                <p:cNvSpPr txBox="1">
                  <a:spLocks noRot="1" noChangeAspect="1" noMove="1" noResize="1" noEditPoints="1" noAdjustHandles="1" noChangeArrowheads="1" noChangeShapeType="1" noTextEdit="1"/>
                </p:cNvSpPr>
                <p:nvPr/>
              </p:nvSpPr>
              <p:spPr>
                <a:xfrm>
                  <a:off x="2124075" y="4971793"/>
                  <a:ext cx="495300" cy="413511"/>
                </a:xfrm>
                <a:prstGeom prst="rect">
                  <a:avLst/>
                </a:prstGeom>
                <a:blipFill>
                  <a:blip r:embed="rId15"/>
                  <a:stretch>
                    <a:fillRect l="-3704" r="-13580" b="-7463"/>
                  </a:stretch>
                </a:blipFill>
              </p:spPr>
              <p:txBody>
                <a:bodyPr/>
                <a:lstStyle/>
                <a:p>
                  <a:r>
                    <a:rPr lang="zh-CN" altLang="en-US">
                      <a:noFill/>
                    </a:rPr>
                    <a:t> </a:t>
                  </a:r>
                </a:p>
              </p:txBody>
            </p:sp>
          </mc:Fallback>
        </mc:AlternateContent>
        <p:grpSp>
          <p:nvGrpSpPr>
            <p:cNvPr id="70" name="组合 69">
              <a:extLst>
                <a:ext uri="{FF2B5EF4-FFF2-40B4-BE49-F238E27FC236}">
                  <a16:creationId xmlns:a16="http://schemas.microsoft.com/office/drawing/2014/main" id="{07037502-390C-4251-B5DA-DF4397792A3C}"/>
                </a:ext>
              </a:extLst>
            </p:cNvPr>
            <p:cNvGrpSpPr/>
            <p:nvPr/>
          </p:nvGrpSpPr>
          <p:grpSpPr>
            <a:xfrm>
              <a:off x="2141370" y="2912208"/>
              <a:ext cx="4056686" cy="1735972"/>
              <a:chOff x="2141370" y="2912208"/>
              <a:chExt cx="4056686" cy="1735972"/>
            </a:xfrm>
          </p:grpSpPr>
          <p:pic>
            <p:nvPicPr>
              <p:cNvPr id="10" name="图片 9">
                <a:extLst>
                  <a:ext uri="{FF2B5EF4-FFF2-40B4-BE49-F238E27FC236}">
                    <a16:creationId xmlns:a16="http://schemas.microsoft.com/office/drawing/2014/main" id="{CC08F2F2-F6E2-4FA2-8FAB-EAA5AF005E0E}"/>
                  </a:ext>
                </a:extLst>
              </p:cNvPr>
              <p:cNvPicPr>
                <a:picLocks noChangeAspect="1"/>
              </p:cNvPicPr>
              <p:nvPr/>
            </p:nvPicPr>
            <p:blipFill>
              <a:blip r:embed="rId16"/>
              <a:stretch>
                <a:fillRect/>
              </a:stretch>
            </p:blipFill>
            <p:spPr>
              <a:xfrm>
                <a:off x="2141370" y="3838026"/>
                <a:ext cx="4056686" cy="810154"/>
              </a:xfrm>
              <a:prstGeom prst="rect">
                <a:avLst/>
              </a:prstGeom>
            </p:spPr>
          </p:pic>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E26808F8-0318-40E7-A9CD-068297DFA66D}"/>
                      </a:ext>
                    </a:extLst>
                  </p:cNvPr>
                  <p:cNvSpPr txBox="1"/>
                  <p:nvPr/>
                </p:nvSpPr>
                <p:spPr>
                  <a:xfrm>
                    <a:off x="3385639" y="4017821"/>
                    <a:ext cx="481511"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2400" b="0" i="1" smtClean="0">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𝑎</m:t>
                              </m:r>
                            </m:sub>
                          </m:sSub>
                        </m:oMath>
                      </m:oMathPara>
                    </a14:m>
                    <a:endParaRPr lang="zh-CN" altLang="en-US" sz="2400" dirty="0"/>
                  </a:p>
                </p:txBody>
              </p:sp>
            </mc:Choice>
            <mc:Fallback xmlns="">
              <p:sp>
                <p:nvSpPr>
                  <p:cNvPr id="46" name="文本框 45">
                    <a:extLst>
                      <a:ext uri="{FF2B5EF4-FFF2-40B4-BE49-F238E27FC236}">
                        <a16:creationId xmlns:a16="http://schemas.microsoft.com/office/drawing/2014/main" id="{E26808F8-0318-40E7-A9CD-068297DFA66D}"/>
                      </a:ext>
                    </a:extLst>
                  </p:cNvPr>
                  <p:cNvSpPr txBox="1">
                    <a:spLocks noRot="1" noChangeAspect="1" noMove="1" noResize="1" noEditPoints="1" noAdjustHandles="1" noChangeArrowheads="1" noChangeShapeType="1" noTextEdit="1"/>
                  </p:cNvSpPr>
                  <p:nvPr/>
                </p:nvSpPr>
                <p:spPr>
                  <a:xfrm>
                    <a:off x="3385639" y="4017821"/>
                    <a:ext cx="481511" cy="461665"/>
                  </a:xfrm>
                  <a:prstGeom prst="rect">
                    <a:avLst/>
                  </a:prstGeom>
                  <a:blipFill>
                    <a:blip r:embed="rId17"/>
                    <a:stretch>
                      <a:fillRect l="-3797" b="-78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60E92E37-C5AA-4C37-ACA7-870357870904}"/>
                      </a:ext>
                    </a:extLst>
                  </p:cNvPr>
                  <p:cNvSpPr txBox="1"/>
                  <p:nvPr/>
                </p:nvSpPr>
                <p:spPr>
                  <a:xfrm>
                    <a:off x="2600325" y="4076443"/>
                    <a:ext cx="495300" cy="41351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rPr>
                              </m:ctrlPr>
                            </m:sSubPr>
                            <m:e>
                              <m:r>
                                <a:rPr lang="en-US" altLang="zh-CN" sz="2000" i="1">
                                  <a:latin typeface="Cambria Math" panose="02040503050406030204" pitchFamily="18" charset="0"/>
                                </a:rPr>
                                <m:t>𝑄</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oMath>
                      </m:oMathPara>
                    </a14:m>
                    <a:endParaRPr lang="zh-CN" altLang="en-US" sz="2000" dirty="0"/>
                  </a:p>
                </p:txBody>
              </p:sp>
            </mc:Choice>
            <mc:Fallback xmlns="">
              <p:sp>
                <p:nvSpPr>
                  <p:cNvPr id="52" name="文本框 51">
                    <a:extLst>
                      <a:ext uri="{FF2B5EF4-FFF2-40B4-BE49-F238E27FC236}">
                        <a16:creationId xmlns:a16="http://schemas.microsoft.com/office/drawing/2014/main" id="{60E92E37-C5AA-4C37-ACA7-870357870904}"/>
                      </a:ext>
                    </a:extLst>
                  </p:cNvPr>
                  <p:cNvSpPr txBox="1">
                    <a:spLocks noRot="1" noChangeAspect="1" noMove="1" noResize="1" noEditPoints="1" noAdjustHandles="1" noChangeArrowheads="1" noChangeShapeType="1" noTextEdit="1"/>
                  </p:cNvSpPr>
                  <p:nvPr/>
                </p:nvSpPr>
                <p:spPr>
                  <a:xfrm>
                    <a:off x="2600325" y="4076443"/>
                    <a:ext cx="495300" cy="413511"/>
                  </a:xfrm>
                  <a:prstGeom prst="rect">
                    <a:avLst/>
                  </a:prstGeom>
                  <a:blipFill>
                    <a:blip r:embed="rId18"/>
                    <a:stretch>
                      <a:fillRect l="-3704" r="-13580" b="-5882"/>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979C0EED-CC9F-466E-85CE-B3A3F3236324}"/>
                  </a:ext>
                </a:extLst>
              </p:cNvPr>
              <p:cNvPicPr>
                <a:picLocks noChangeAspect="1"/>
              </p:cNvPicPr>
              <p:nvPr/>
            </p:nvPicPr>
            <p:blipFill>
              <a:blip r:embed="rId19"/>
              <a:stretch>
                <a:fillRect/>
              </a:stretch>
            </p:blipFill>
            <p:spPr>
              <a:xfrm>
                <a:off x="4161096" y="2912208"/>
                <a:ext cx="1513865" cy="715538"/>
              </a:xfrm>
              <a:prstGeom prst="rect">
                <a:avLst/>
              </a:prstGeom>
            </p:spPr>
          </p:pic>
        </p:grpSp>
      </p:grpSp>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F0A60D78-E209-4BBC-A223-F057CE066608}"/>
                  </a:ext>
                </a:extLst>
              </p:cNvPr>
              <p:cNvSpPr/>
              <p:nvPr/>
            </p:nvSpPr>
            <p:spPr>
              <a:xfrm>
                <a:off x="8310490" y="5761747"/>
                <a:ext cx="3364953" cy="960328"/>
              </a:xfrm>
              <a:prstGeom prst="rect">
                <a:avLst/>
              </a:prstGeom>
              <a:ln>
                <a:solidFill>
                  <a:schemeClr val="bg1"/>
                </a:solidFill>
              </a:ln>
            </p:spPr>
            <p:txBody>
              <a:bodyPr wrap="square">
                <a:spAutoFit/>
              </a:bodyPr>
              <a:lstStyle/>
              <a:p>
                <a:pPr>
                  <a:lnSpc>
                    <a:spcPct val="150000"/>
                  </a:lnSpc>
                  <a:defRPr/>
                </a:pPr>
                <a14:m>
                  <m:oMath xmlns:m="http://schemas.openxmlformats.org/officeDocument/2006/math">
                    <m:sSub>
                      <m:sSubPr>
                        <m:ctrlPr>
                          <a:rPr lang="en-US" altLang="zh-CN" sz="2000" i="1" smtClean="0">
                            <a:solidFill>
                              <a:srgbClr val="FF0000"/>
                            </a:solidFill>
                            <a:latin typeface="Cambria Math" panose="02040503050406030204" pitchFamily="18" charset="0"/>
                            <a:cs typeface="Times New Roman" panose="02020603050405020304" pitchFamily="18" charset="0"/>
                          </a:rPr>
                        </m:ctrlPr>
                      </m:sSubPr>
                      <m:e>
                        <m:r>
                          <a:rPr lang="en-US" altLang="zh-CN" sz="2000" b="0" i="1" smtClean="0">
                            <a:solidFill>
                              <a:srgbClr val="FF0000"/>
                            </a:solidFill>
                            <a:latin typeface="Cambria Math" panose="02040503050406030204" pitchFamily="18" charset="0"/>
                            <a:cs typeface="Times New Roman" panose="02020603050405020304" pitchFamily="18" charset="0"/>
                          </a:rPr>
                          <m:t>𝑁</m:t>
                        </m:r>
                      </m:e>
                      <m:sub>
                        <m:r>
                          <a:rPr lang="en-US" altLang="zh-CN" sz="2000" b="0" i="1" smtClean="0">
                            <a:solidFill>
                              <a:srgbClr val="FF0000"/>
                            </a:solidFill>
                            <a:latin typeface="Cambria Math" panose="02040503050406030204" pitchFamily="18" charset="0"/>
                            <a:cs typeface="Times New Roman" panose="02020603050405020304" pitchFamily="18" charset="0"/>
                          </a:rPr>
                          <m:t>𝑡</m:t>
                        </m:r>
                      </m:sub>
                    </m:sSub>
                    <m:d>
                      <m:dPr>
                        <m:ctrlPr>
                          <a:rPr lang="en-US" altLang="zh-CN" sz="2000" i="1" smtClean="0">
                            <a:solidFill>
                              <a:srgbClr val="FF0000"/>
                            </a:solidFill>
                            <a:latin typeface="Cambria Math" panose="02040503050406030204" pitchFamily="18" charset="0"/>
                            <a:cs typeface="Times New Roman" panose="02020603050405020304" pitchFamily="18" charset="0"/>
                          </a:rPr>
                        </m:ctrlPr>
                      </m:dPr>
                      <m:e>
                        <m:r>
                          <a:rPr lang="en-US" altLang="zh-CN" sz="2000" b="0" i="1" smtClean="0">
                            <a:solidFill>
                              <a:srgbClr val="FF0000"/>
                            </a:solidFill>
                            <a:latin typeface="Cambria Math" panose="02040503050406030204" pitchFamily="18" charset="0"/>
                            <a:cs typeface="Times New Roman" panose="02020603050405020304" pitchFamily="18" charset="0"/>
                          </a:rPr>
                          <m:t>𝑎</m:t>
                        </m:r>
                      </m:e>
                    </m:d>
                  </m:oMath>
                </a14:m>
                <a:r>
                  <a:rPr lang="en-US" altLang="zh-CN" sz="2000" dirty="0">
                    <a:solidFill>
                      <a:srgbClr val="FF0000"/>
                    </a:solidFill>
                    <a:latin typeface="Times New Roman" panose="02020603050405020304" pitchFamily="18" charset="0"/>
                    <a:cs typeface="Times New Roman" panose="02020603050405020304" pitchFamily="18" charset="0"/>
                  </a:rPr>
                  <a:t> is the number of times arm </a:t>
                </a:r>
                <a14:m>
                  <m:oMath xmlns:m="http://schemas.openxmlformats.org/officeDocument/2006/math">
                    <m:r>
                      <a:rPr lang="en-US" altLang="zh-CN" sz="2000" b="0" i="1" smtClean="0">
                        <a:solidFill>
                          <a:srgbClr val="FF0000"/>
                        </a:solidFill>
                        <a:latin typeface="Cambria Math" panose="02040503050406030204" pitchFamily="18" charset="0"/>
                        <a:cs typeface="Times New Roman" panose="02020603050405020304" pitchFamily="18" charset="0"/>
                      </a:rPr>
                      <m:t>𝑎</m:t>
                    </m:r>
                  </m:oMath>
                </a14:m>
                <a:r>
                  <a:rPr lang="en-US" altLang="zh-CN" sz="2000" dirty="0">
                    <a:solidFill>
                      <a:srgbClr val="FF0000"/>
                    </a:solidFill>
                    <a:latin typeface="Times New Roman" panose="02020603050405020304" pitchFamily="18" charset="0"/>
                    <a:cs typeface="Times New Roman" panose="02020603050405020304" pitchFamily="18" charset="0"/>
                  </a:rPr>
                  <a:t> be selected up to time </a:t>
                </a:r>
                <a14:m>
                  <m:oMath xmlns:m="http://schemas.openxmlformats.org/officeDocument/2006/math">
                    <m:r>
                      <a:rPr lang="en-US" altLang="zh-CN" sz="2000" b="0" i="1" smtClean="0">
                        <a:solidFill>
                          <a:srgbClr val="FF0000"/>
                        </a:solidFill>
                        <a:latin typeface="Cambria Math" panose="02040503050406030204" pitchFamily="18" charset="0"/>
                        <a:cs typeface="Times New Roman" panose="02020603050405020304" pitchFamily="18" charset="0"/>
                      </a:rPr>
                      <m:t>𝑡</m:t>
                    </m:r>
                  </m:oMath>
                </a14:m>
                <a:endParaRPr lang="en-US" altLang="zh-CN"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33" name="矩形 32">
                <a:extLst>
                  <a:ext uri="{FF2B5EF4-FFF2-40B4-BE49-F238E27FC236}">
                    <a16:creationId xmlns:a16="http://schemas.microsoft.com/office/drawing/2014/main" id="{F0A60D78-E209-4BBC-A223-F057CE066608}"/>
                  </a:ext>
                </a:extLst>
              </p:cNvPr>
              <p:cNvSpPr>
                <a:spLocks noRot="1" noChangeAspect="1" noMove="1" noResize="1" noEditPoints="1" noAdjustHandles="1" noChangeArrowheads="1" noChangeShapeType="1" noTextEdit="1"/>
              </p:cNvSpPr>
              <p:nvPr/>
            </p:nvSpPr>
            <p:spPr>
              <a:xfrm>
                <a:off x="8310490" y="5761747"/>
                <a:ext cx="3364953" cy="960328"/>
              </a:xfrm>
              <a:prstGeom prst="rect">
                <a:avLst/>
              </a:prstGeom>
              <a:blipFill>
                <a:blip r:embed="rId20"/>
                <a:stretch>
                  <a:fillRect l="-1625" b="-9375"/>
                </a:stretch>
              </a:blipFill>
              <a:ln>
                <a:solidFill>
                  <a:schemeClr val="bg1"/>
                </a:solidFill>
              </a:ln>
            </p:spPr>
            <p:txBody>
              <a:bodyPr/>
              <a:lstStyle/>
              <a:p>
                <a:r>
                  <a:rPr lang="zh-CN" altLang="en-US">
                    <a:noFill/>
                  </a:rPr>
                  <a:t> </a:t>
                </a:r>
              </a:p>
            </p:txBody>
          </p:sp>
        </mc:Fallback>
      </mc:AlternateContent>
      <p:cxnSp>
        <p:nvCxnSpPr>
          <p:cNvPr id="34" name="直接箭头连接符 33">
            <a:extLst>
              <a:ext uri="{FF2B5EF4-FFF2-40B4-BE49-F238E27FC236}">
                <a16:creationId xmlns:a16="http://schemas.microsoft.com/office/drawing/2014/main" id="{FDFE16DD-FC7A-4FE2-BBD0-F25C10290175}"/>
              </a:ext>
            </a:extLst>
          </p:cNvPr>
          <p:cNvCxnSpPr>
            <a:cxnSpLocks/>
          </p:cNvCxnSpPr>
          <p:nvPr/>
        </p:nvCxnSpPr>
        <p:spPr>
          <a:xfrm flipH="1">
            <a:off x="7788536" y="6126872"/>
            <a:ext cx="484181" cy="144836"/>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7" name="文本框 36">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矩形 4"/>
          <p:cNvSpPr/>
          <p:nvPr/>
        </p:nvSpPr>
        <p:spPr>
          <a:xfrm>
            <a:off x="3204664" y="3195021"/>
            <a:ext cx="459462" cy="2736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F0A60D78-E209-4BBC-A223-F057CE066608}"/>
              </a:ext>
            </a:extLst>
          </p:cNvPr>
          <p:cNvSpPr/>
          <p:nvPr/>
        </p:nvSpPr>
        <p:spPr>
          <a:xfrm>
            <a:off x="2438620" y="2493220"/>
            <a:ext cx="2212906" cy="553998"/>
          </a:xfrm>
          <a:prstGeom prst="rect">
            <a:avLst/>
          </a:prstGeom>
          <a:ln>
            <a:solidFill>
              <a:schemeClr val="bg1"/>
            </a:solidFill>
          </a:ln>
        </p:spPr>
        <p:txBody>
          <a:bodyPr wrap="square">
            <a:spAutoFit/>
          </a:bodyPr>
          <a:lstStyle/>
          <a:p>
            <a:pPr>
              <a:lnSpc>
                <a:spcPct val="150000"/>
              </a:lnSpc>
              <a:defRPr/>
            </a:pPr>
            <a:r>
              <a:rPr lang="en-US" altLang="zh-CN" sz="2000" dirty="0">
                <a:solidFill>
                  <a:srgbClr val="FF0000"/>
                </a:solidFill>
                <a:latin typeface="Times New Roman" panose="02020603050405020304" pitchFamily="18" charset="0"/>
                <a:cs typeface="Times New Roman" panose="02020603050405020304" pitchFamily="18" charset="0"/>
              </a:rPr>
              <a:t>a small probability</a:t>
            </a:r>
          </a:p>
        </p:txBody>
      </p:sp>
      <p:cxnSp>
        <p:nvCxnSpPr>
          <p:cNvPr id="12" name="直接箭头连接符 11"/>
          <p:cNvCxnSpPr/>
          <p:nvPr/>
        </p:nvCxnSpPr>
        <p:spPr>
          <a:xfrm>
            <a:off x="3476625" y="3014944"/>
            <a:ext cx="0" cy="18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AB69B212-8FEA-4206-818C-A0F58C2A07D9}"/>
              </a:ext>
            </a:extLst>
          </p:cNvPr>
          <p:cNvSpPr/>
          <p:nvPr/>
        </p:nvSpPr>
        <p:spPr>
          <a:xfrm>
            <a:off x="6588915" y="3961586"/>
            <a:ext cx="3652365" cy="515526"/>
          </a:xfrm>
          <a:prstGeom prst="rect">
            <a:avLst/>
          </a:prstGeom>
        </p:spPr>
        <p:txBody>
          <a:bodyPr wrap="square">
            <a:spAutoFit/>
          </a:bodyPr>
          <a:lstStyle/>
          <a:p>
            <a:pPr>
              <a:lnSpc>
                <a:spcPct val="125000"/>
              </a:lnSpc>
              <a:spcBef>
                <a:spcPts val="1200"/>
              </a:spcBef>
            </a:pPr>
            <a:r>
              <a:rPr lang="en-US" altLang="zh-CN" sz="2200" dirty="0">
                <a:latin typeface="Times New Roman" panose="02020603050405020304" pitchFamily="18" charset="0"/>
                <a:cs typeface="Times New Roman" panose="02020603050405020304" pitchFamily="18" charset="0"/>
              </a:rPr>
              <a:t>with high probability, i.e.,</a:t>
            </a:r>
          </a:p>
        </p:txBody>
      </p:sp>
    </p:spTree>
    <p:extLst>
      <p:ext uri="{BB962C8B-B14F-4D97-AF65-F5344CB8AC3E}">
        <p14:creationId xmlns:p14="http://schemas.microsoft.com/office/powerpoint/2010/main" val="658117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21</a:t>
            </a:fld>
            <a:endParaRPr lang="zh-CN" altLang="en-US" dirty="0"/>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89405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Upper Confidence Bound (UCB) Algorithm</a:t>
            </a:r>
          </a:p>
        </p:txBody>
      </p:sp>
      <p:sp>
        <p:nvSpPr>
          <p:cNvPr id="18" name="TextBox 4">
            <a:extLst>
              <a:ext uri="{FF2B5EF4-FFF2-40B4-BE49-F238E27FC236}">
                <a16:creationId xmlns:a16="http://schemas.microsoft.com/office/drawing/2014/main" id="{A9AE3827-BC45-4D33-B9AB-E707F416364D}"/>
              </a:ext>
            </a:extLst>
          </p:cNvPr>
          <p:cNvSpPr txBox="1">
            <a:spLocks noChangeArrowheads="1"/>
          </p:cNvSpPr>
          <p:nvPr/>
        </p:nvSpPr>
        <p:spPr bwMode="auto">
          <a:xfrm>
            <a:off x="1113278" y="1659886"/>
            <a:ext cx="5089114"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Regret bound (problem-independent)</a:t>
            </a: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015E37A5-E3B8-4461-AEDF-978A9F08D3CF}"/>
                  </a:ext>
                </a:extLst>
              </p:cNvPr>
              <p:cNvSpPr/>
              <p:nvPr/>
            </p:nvSpPr>
            <p:spPr>
              <a:xfrm>
                <a:off x="1642991" y="2280751"/>
                <a:ext cx="9372840" cy="2039789"/>
              </a:xfrm>
              <a:prstGeom prst="rect">
                <a:avLst/>
              </a:prstGeom>
              <a:ln>
                <a:solidFill>
                  <a:schemeClr val="tx1"/>
                </a:solidFill>
              </a:ln>
            </p:spPr>
            <p:txBody>
              <a:bodyPr wrap="square">
                <a:spAutoFit/>
              </a:bodyPr>
              <a:lstStyle/>
              <a:p>
                <a:pPr>
                  <a:lnSpc>
                    <a:spcPct val="150000"/>
                  </a:lnSpc>
                  <a:defRPr/>
                </a:pPr>
                <a:r>
                  <a:rPr lang="en-US" altLang="zh-CN" sz="2000" b="1" dirty="0">
                    <a:latin typeface="Times New Roman" panose="02020603050405020304" pitchFamily="18" charset="0"/>
                    <a:cs typeface="Times New Roman" panose="02020603050405020304" pitchFamily="18" charset="0"/>
                  </a:rPr>
                  <a:t>Theorem: </a:t>
                </a:r>
                <a:r>
                  <a:rPr lang="en-US" altLang="zh-CN" sz="2000" dirty="0">
                    <a:latin typeface="Times New Roman" panose="02020603050405020304" pitchFamily="18" charset="0"/>
                    <a:cs typeface="Times New Roman" panose="02020603050405020304" pitchFamily="18" charset="0"/>
                  </a:rPr>
                  <a:t> For any time round </a:t>
                </a:r>
                <a14:m>
                  <m:oMath xmlns:m="http://schemas.openxmlformats.org/officeDocument/2006/math">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&gt;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𝐾</m:t>
                    </m:r>
                  </m:oMath>
                </a14:m>
                <a:r>
                  <a:rPr lang="en-US" altLang="zh-CN" sz="2000" dirty="0">
                    <a:latin typeface="Times New Roman" panose="02020603050405020304" pitchFamily="18" charset="0"/>
                    <a:cs typeface="Times New Roman" panose="02020603050405020304" pitchFamily="18" charset="0"/>
                  </a:rPr>
                  <a:t> (the number of arms), UCB algorithm achieves an upper regret bound of </a:t>
                </a:r>
              </a:p>
              <a:p>
                <a:pPr>
                  <a:lnSpc>
                    <a:spcPct val="150000"/>
                  </a:lnSpc>
                  <a:defRPr/>
                </a:pPr>
                <a14:m>
                  <m:oMathPara xmlns:m="http://schemas.openxmlformats.org/officeDocument/2006/math">
                    <m:oMathParaPr>
                      <m:jc m:val="centerGroup"/>
                    </m:oMathParaPr>
                    <m:oMath xmlns:m="http://schemas.openxmlformats.org/officeDocument/2006/math">
                      <m:r>
                        <a:rPr lang="en-US" altLang="zh-CN" sz="2000" b="1" i="0" smtClean="0">
                          <a:latin typeface="Cambria Math" panose="02040503050406030204" pitchFamily="18" charset="0"/>
                          <a:cs typeface="Times New Roman" panose="02020603050405020304" pitchFamily="18" charset="0"/>
                        </a:rPr>
                        <m:t>𝐄</m:t>
                      </m:r>
                      <m:d>
                        <m:dPr>
                          <m:begChr m:val="["/>
                          <m:endChr m:val="]"/>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𝑅</m:t>
                          </m:r>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𝑇</m:t>
                              </m:r>
                            </m:e>
                          </m:d>
                        </m:e>
                      </m:d>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𝐾𝑇</m:t>
                              </m:r>
                              <m:func>
                                <m:func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b="0" i="0" smtClean="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e>
                              </m:func>
                            </m:e>
                          </m:rad>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2000" dirty="0">
                  <a:latin typeface="Times New Roman" panose="02020603050405020304" pitchFamily="18" charset="0"/>
                  <a:cs typeface="Times New Roman" panose="02020603050405020304" pitchFamily="18" charset="0"/>
                </a:endParaRPr>
              </a:p>
              <a:p>
                <a:pPr>
                  <a:lnSpc>
                    <a:spcPct val="150000"/>
                  </a:lnSpc>
                  <a:defRPr/>
                </a:pPr>
                <a:r>
                  <a:rPr lang="en-US" altLang="zh-CN" sz="2000" dirty="0">
                    <a:latin typeface="Times New Roman" panose="02020603050405020304" pitchFamily="18" charset="0"/>
                    <a:cs typeface="Times New Roman" panose="02020603050405020304" pitchFamily="18" charset="0"/>
                  </a:rPr>
                  <a:t>with any positive constant </a:t>
                </a:r>
                <a:r>
                  <a:rPr lang="en-US" altLang="zh-CN" sz="2000" i="1" dirty="0">
                    <a:latin typeface="Times New Roman" panose="02020603050405020304" pitchFamily="18" charset="0"/>
                    <a:cs typeface="Times New Roman" panose="02020603050405020304" pitchFamily="18" charset="0"/>
                  </a:rPr>
                  <a:t>c</a:t>
                </a:r>
                <a:r>
                  <a:rPr lang="en-US" altLang="zh-CN" sz="2000" dirty="0">
                    <a:latin typeface="Times New Roman" panose="02020603050405020304" pitchFamily="18" charset="0"/>
                    <a:cs typeface="Times New Roman" panose="02020603050405020304" pitchFamily="18" charset="0"/>
                  </a:rPr>
                  <a:t>.</a:t>
                </a:r>
              </a:p>
            </p:txBody>
          </p:sp>
        </mc:Choice>
        <mc:Fallback xmlns="">
          <p:sp>
            <p:nvSpPr>
              <p:cNvPr id="5" name="矩形 4">
                <a:extLst>
                  <a:ext uri="{FF2B5EF4-FFF2-40B4-BE49-F238E27FC236}">
                    <a16:creationId xmlns:a16="http://schemas.microsoft.com/office/drawing/2014/main" id="{015E37A5-E3B8-4461-AEDF-978A9F08D3CF}"/>
                  </a:ext>
                </a:extLst>
              </p:cNvPr>
              <p:cNvSpPr>
                <a:spLocks noRot="1" noChangeAspect="1" noMove="1" noResize="1" noEditPoints="1" noAdjustHandles="1" noChangeArrowheads="1" noChangeShapeType="1" noTextEdit="1"/>
              </p:cNvSpPr>
              <p:nvPr/>
            </p:nvSpPr>
            <p:spPr>
              <a:xfrm>
                <a:off x="1642991" y="2280751"/>
                <a:ext cx="9372840" cy="2039789"/>
              </a:xfrm>
              <a:prstGeom prst="rect">
                <a:avLst/>
              </a:prstGeom>
              <a:blipFill>
                <a:blip r:embed="rId3"/>
                <a:stretch>
                  <a:fillRect l="-650" b="-1484"/>
                </a:stretch>
              </a:blipFill>
              <a:ln>
                <a:solidFill>
                  <a:schemeClr val="tx1"/>
                </a:solidFill>
              </a:ln>
            </p:spPr>
            <p:txBody>
              <a:bodyPr/>
              <a:lstStyle/>
              <a:p>
                <a:r>
                  <a:rPr lang="zh-CN" altLang="en-US">
                    <a:noFill/>
                  </a:rPr>
                  <a:t> </a:t>
                </a:r>
              </a:p>
            </p:txBody>
          </p:sp>
        </mc:Fallback>
      </mc:AlternateContent>
      <p:sp>
        <p:nvSpPr>
          <p:cNvPr id="6" name="TextBox 4">
            <a:extLst>
              <a:ext uri="{FF2B5EF4-FFF2-40B4-BE49-F238E27FC236}">
                <a16:creationId xmlns:a16="http://schemas.microsoft.com/office/drawing/2014/main" id="{FB612CE6-9926-4B7C-9239-F3143BCFB971}"/>
              </a:ext>
            </a:extLst>
          </p:cNvPr>
          <p:cNvSpPr txBox="1">
            <a:spLocks noChangeArrowheads="1"/>
          </p:cNvSpPr>
          <p:nvPr/>
        </p:nvSpPr>
        <p:spPr bwMode="auto">
          <a:xfrm>
            <a:off x="1122802" y="4149750"/>
            <a:ext cx="3258697"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Remarks</a:t>
            </a:r>
          </a:p>
        </p:txBody>
      </p:sp>
      <mc:AlternateContent xmlns:mc="http://schemas.openxmlformats.org/markup-compatibility/2006" xmlns:a14="http://schemas.microsoft.com/office/drawing/2010/main">
        <mc:Choice Requires="a14">
          <p:sp>
            <p:nvSpPr>
              <p:cNvPr id="9" name="TextBox 4">
                <a:extLst>
                  <a:ext uri="{FF2B5EF4-FFF2-40B4-BE49-F238E27FC236}">
                    <a16:creationId xmlns:a16="http://schemas.microsoft.com/office/drawing/2014/main" id="{22F016AD-FBC0-4821-AD9E-5A12BE535105}"/>
                  </a:ext>
                </a:extLst>
              </p:cNvPr>
              <p:cNvSpPr txBox="1">
                <a:spLocks noChangeArrowheads="1"/>
              </p:cNvSpPr>
              <p:nvPr/>
            </p:nvSpPr>
            <p:spPr bwMode="auto">
              <a:xfrm>
                <a:off x="1367277" y="4721192"/>
                <a:ext cx="9959206" cy="1670586"/>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expected total regret accrued by the UCB algorithm is almost</a:t>
                </a:r>
                <a14:m>
                  <m:oMath xmlns:m="http://schemas.openxmlformats.org/officeDocument/2006/math">
                    <m:r>
                      <a:rPr lang="en-US" altLang="zh-CN" sz="2200" b="0" i="0" smtClean="0">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altLang="zh-CN" sz="22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𝑇</m:t>
                        </m:r>
                        <m:func>
                          <m:funcPr>
                            <m:ctrlPr>
                              <a:rPr lang="en-US" altLang="zh-CN" sz="22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20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𝑇</m:t>
                            </m:r>
                          </m:e>
                        </m:func>
                      </m:e>
                    </m:rad>
                  </m:oMath>
                </a14:m>
                <a:endParaRPr lang="en-US" altLang="zh-CN" sz="2200"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It is much tighter than that of ETC and</a:t>
                </a:r>
                <a14:m>
                  <m:oMath xmlns:m="http://schemas.openxmlformats.org/officeDocument/2006/math">
                    <m:r>
                      <a:rPr lang="en-US" altLang="zh-CN" sz="2200" b="0" i="0" smtClean="0">
                        <a:latin typeface="Cambria Math" panose="02040503050406030204" pitchFamily="18" charset="0"/>
                        <a:ea typeface="宋体" panose="02010600030101010101" pitchFamily="2" charset="-122"/>
                        <a:cs typeface="Times New Roman" panose="02020603050405020304" pitchFamily="18" charset="0"/>
                      </a:rPr>
                      <m:t> </m:t>
                    </m:r>
                    <m:r>
                      <a:rPr lang="zh-CN" altLang="en-US" sz="2200" i="1">
                        <a:latin typeface="Cambria Math" panose="02040503050406030204" pitchFamily="18" charset="0"/>
                        <a:ea typeface="宋体" panose="02010600030101010101" pitchFamily="2" charset="-122"/>
                        <a:cs typeface="Times New Roman" panose="02020603050405020304" pitchFamily="18" charset="0"/>
                      </a:rPr>
                      <m:t>𝜀</m:t>
                    </m:r>
                  </m:oMath>
                </a14:m>
                <a:r>
                  <a:rPr lang="en-US" altLang="zh-CN" sz="2200" dirty="0">
                    <a:ea typeface="宋体" panose="02010600030101010101" pitchFamily="2" charset="-122"/>
                    <a:cs typeface="Times New Roman" panose="02020603050405020304" pitchFamily="18" charset="0"/>
                  </a:rPr>
                  <a:t>-greedy algorithms </a:t>
                </a: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EE dilemma is transferred to adaptively adjust the UCB index.</a:t>
                </a:r>
              </a:p>
            </p:txBody>
          </p:sp>
        </mc:Choice>
        <mc:Fallback xmlns="">
          <p:sp>
            <p:nvSpPr>
              <p:cNvPr id="9" name="TextBox 4">
                <a:extLst>
                  <a:ext uri="{FF2B5EF4-FFF2-40B4-BE49-F238E27FC236}">
                    <a16:creationId xmlns:a16="http://schemas.microsoft.com/office/drawing/2014/main" id="{22F016AD-FBC0-4821-AD9E-5A12BE535105}"/>
                  </a:ext>
                </a:extLst>
              </p:cNvPr>
              <p:cNvSpPr txBox="1">
                <a:spLocks noRot="1" noChangeAspect="1" noMove="1" noResize="1" noEditPoints="1" noAdjustHandles="1" noChangeArrowheads="1" noChangeShapeType="1" noTextEdit="1"/>
              </p:cNvSpPr>
              <p:nvPr/>
            </p:nvSpPr>
            <p:spPr bwMode="auto">
              <a:xfrm>
                <a:off x="1367277" y="4721192"/>
                <a:ext cx="9959206" cy="1670586"/>
              </a:xfrm>
              <a:prstGeom prst="rect">
                <a:avLst/>
              </a:prstGeom>
              <a:blipFill>
                <a:blip r:embed="rId4"/>
                <a:stretch>
                  <a:fillRect l="-611" b="-2527"/>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B606E939-AE00-4C56-BA69-75B137EE35B7}"/>
              </a:ext>
            </a:extLst>
          </p:cNvPr>
          <p:cNvSpPr txBox="1"/>
          <p:nvPr/>
        </p:nvSpPr>
        <p:spPr>
          <a:xfrm>
            <a:off x="-2706" y="6491859"/>
            <a:ext cx="12010676" cy="338554"/>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Slivkins</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Aleksandrs</a:t>
            </a:r>
            <a:r>
              <a:rPr lang="en-US" altLang="zh-CN" sz="1600" dirty="0">
                <a:latin typeface="Times New Roman" panose="02020603050405020304" pitchFamily="18" charset="0"/>
                <a:cs typeface="Times New Roman" panose="02020603050405020304" pitchFamily="18" charset="0"/>
              </a:rPr>
              <a:t>. "Introduction to Multi-Armed Bandits." Foundations and Trends® in Machine Learning 12.1-2 (2019): 1-286. (Chapter 1)</a:t>
            </a:r>
            <a:endParaRPr lang="zh-CN" altLang="en-US" sz="16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3792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22</a:t>
            </a:fld>
            <a:endParaRPr lang="zh-CN" altLang="en-US" dirty="0"/>
          </a:p>
        </p:txBody>
      </p:sp>
      <p:sp>
        <p:nvSpPr>
          <p:cNvPr id="18" name="TextBox 4">
            <a:extLst>
              <a:ext uri="{FF2B5EF4-FFF2-40B4-BE49-F238E27FC236}">
                <a16:creationId xmlns:a16="http://schemas.microsoft.com/office/drawing/2014/main" id="{A9AE3827-BC45-4D33-B9AB-E707F416364D}"/>
              </a:ext>
            </a:extLst>
          </p:cNvPr>
          <p:cNvSpPr txBox="1">
            <a:spLocks noChangeArrowheads="1"/>
          </p:cNvSpPr>
          <p:nvPr/>
        </p:nvSpPr>
        <p:spPr bwMode="auto">
          <a:xfrm>
            <a:off x="1113278" y="1716021"/>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Simulations</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05064824-772B-4F56-A9E4-9992E19E1095}"/>
                  </a:ext>
                </a:extLst>
              </p:cNvPr>
              <p:cNvSpPr txBox="1"/>
              <p:nvPr/>
            </p:nvSpPr>
            <p:spPr>
              <a:xfrm>
                <a:off x="1025524" y="6019800"/>
                <a:ext cx="10156826"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Fig. 4 Average performance of UCB and </a:t>
                </a:r>
                <a14:m>
                  <m:oMath xmlns:m="http://schemas.openxmlformats.org/officeDocument/2006/math">
                    <m:r>
                      <a:rPr lang="zh-CN" altLang="en-US" i="1" smtClean="0">
                        <a:latin typeface="Cambria Math" panose="02040503050406030204" pitchFamily="18" charset="0"/>
                        <a:cs typeface="Arial" panose="020B0604020202020204" pitchFamily="34" charset="0"/>
                      </a:rPr>
                      <m:t>𝜀</m:t>
                    </m:r>
                  </m:oMath>
                </a14:m>
                <a:r>
                  <a:rPr lang="en-US" altLang="zh-CN" dirty="0">
                    <a:latin typeface="Times New Roman" panose="02020603050405020304" pitchFamily="18" charset="0"/>
                    <a:cs typeface="Times New Roman" panose="02020603050405020304" pitchFamily="18" charset="0"/>
                  </a:rPr>
                  <a:t>-greedy algorithms on the 10-armed testbed over 2,000 runs with different bandit problems. Optimal action is a percentage on round </a:t>
                </a:r>
                <a:r>
                  <a:rPr lang="en-US" altLang="zh-CN" i="1" dirty="0">
                    <a:latin typeface="Times New Roman" panose="02020603050405020304" pitchFamily="18" charset="0"/>
                    <a:cs typeface="Times New Roman" panose="02020603050405020304" pitchFamily="18" charset="0"/>
                  </a:rPr>
                  <a:t>t</a:t>
                </a:r>
                <a:r>
                  <a:rPr lang="en-US" altLang="zh-CN" dirty="0">
                    <a:latin typeface="Times New Roman" panose="02020603050405020304" pitchFamily="18" charset="0"/>
                    <a:cs typeface="Times New Roman" panose="02020603050405020304" pitchFamily="18" charset="0"/>
                  </a:rPr>
                  <a:t> by the selected times of each arm.</a:t>
                </a:r>
                <a:endParaRPr lang="zh-CN" altLang="en-US" i="1" dirty="0">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05064824-772B-4F56-A9E4-9992E19E1095}"/>
                  </a:ext>
                </a:extLst>
              </p:cNvPr>
              <p:cNvSpPr txBox="1">
                <a:spLocks noRot="1" noChangeAspect="1" noMove="1" noResize="1" noEditPoints="1" noAdjustHandles="1" noChangeArrowheads="1" noChangeShapeType="1" noTextEdit="1"/>
              </p:cNvSpPr>
              <p:nvPr/>
            </p:nvSpPr>
            <p:spPr>
              <a:xfrm>
                <a:off x="1025524" y="6019800"/>
                <a:ext cx="10156826" cy="646331"/>
              </a:xfrm>
              <a:prstGeom prst="rect">
                <a:avLst/>
              </a:prstGeom>
              <a:blipFill>
                <a:blip r:embed="rId3"/>
                <a:stretch>
                  <a:fillRect l="-480" t="-5660" b="-13208"/>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3B3D8D9D-338A-461E-B8C3-2E48D114F6F8}"/>
              </a:ext>
            </a:extLst>
          </p:cNvPr>
          <p:cNvSpPr txBox="1"/>
          <p:nvPr/>
        </p:nvSpPr>
        <p:spPr>
          <a:xfrm>
            <a:off x="622568" y="1167317"/>
            <a:ext cx="89405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Upper Confidence Bound (UCB) Algorithm</a:t>
            </a:r>
          </a:p>
        </p:txBody>
      </p:sp>
      <p:pic>
        <p:nvPicPr>
          <p:cNvPr id="10" name="图片 9">
            <a:extLst>
              <a:ext uri="{FF2B5EF4-FFF2-40B4-BE49-F238E27FC236}">
                <a16:creationId xmlns:a16="http://schemas.microsoft.com/office/drawing/2014/main" id="{36676774-B99B-4E6F-8772-1D68A8AEE427}"/>
              </a:ext>
            </a:extLst>
          </p:cNvPr>
          <p:cNvPicPr>
            <a:picLocks noChangeAspect="1"/>
          </p:cNvPicPr>
          <p:nvPr/>
        </p:nvPicPr>
        <p:blipFill>
          <a:blip r:embed="rId4"/>
          <a:stretch>
            <a:fillRect/>
          </a:stretch>
        </p:blipFill>
        <p:spPr>
          <a:xfrm>
            <a:off x="1445520" y="2600842"/>
            <a:ext cx="4324725" cy="3240000"/>
          </a:xfrm>
          <a:prstGeom prst="rect">
            <a:avLst/>
          </a:prstGeom>
        </p:spPr>
      </p:pic>
      <p:pic>
        <p:nvPicPr>
          <p:cNvPr id="12" name="图片 11">
            <a:extLst>
              <a:ext uri="{FF2B5EF4-FFF2-40B4-BE49-F238E27FC236}">
                <a16:creationId xmlns:a16="http://schemas.microsoft.com/office/drawing/2014/main" id="{86096E99-E7BB-4581-AD7B-A077FABFA3B1}"/>
              </a:ext>
            </a:extLst>
          </p:cNvPr>
          <p:cNvPicPr>
            <a:picLocks noChangeAspect="1"/>
          </p:cNvPicPr>
          <p:nvPr/>
        </p:nvPicPr>
        <p:blipFill>
          <a:blip r:embed="rId5"/>
          <a:stretch>
            <a:fillRect/>
          </a:stretch>
        </p:blipFill>
        <p:spPr>
          <a:xfrm>
            <a:off x="5770245" y="2600842"/>
            <a:ext cx="4324725" cy="3240000"/>
          </a:xfrm>
          <a:prstGeom prst="rect">
            <a:avLst/>
          </a:prstGeom>
        </p:spPr>
      </p:pic>
      <p:sp>
        <p:nvSpPr>
          <p:cNvPr id="9" name="文本框 8">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71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23</a:t>
            </a:fld>
            <a:endParaRPr lang="zh-CN" altLang="en-US" dirty="0"/>
          </a:p>
        </p:txBody>
      </p:sp>
      <p:sp>
        <p:nvSpPr>
          <p:cNvPr id="3" name="文本框 2">
            <a:extLst>
              <a:ext uri="{FF2B5EF4-FFF2-40B4-BE49-F238E27FC236}">
                <a16:creationId xmlns:a16="http://schemas.microsoft.com/office/drawing/2014/main" id="{7D15EA78-146A-497F-B3A5-7CC993295587}"/>
              </a:ext>
            </a:extLst>
          </p:cNvPr>
          <p:cNvSpPr txBox="1"/>
          <p:nvPr/>
        </p:nvSpPr>
        <p:spPr>
          <a:xfrm>
            <a:off x="611809" y="1102769"/>
            <a:ext cx="11542217" cy="492443"/>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600" dirty="0">
                <a:solidFill>
                  <a:srgbClr val="7030A0"/>
                </a:solidFill>
                <a:latin typeface="Times New Roman" panose="02020603050405020304" pitchFamily="18" charset="0"/>
                <a:cs typeface="Times New Roman" panose="02020603050405020304" pitchFamily="18" charset="0"/>
              </a:rPr>
              <a:t> UCB Variant (</a:t>
            </a:r>
            <a:r>
              <a:rPr lang="en-US" altLang="zh-CN" sz="2600" dirty="0" err="1">
                <a:solidFill>
                  <a:srgbClr val="7030A0"/>
                </a:solidFill>
                <a:latin typeface="Times New Roman" panose="02020603050405020304" pitchFamily="18" charset="0"/>
                <a:cs typeface="Times New Roman" panose="02020603050405020304" pitchFamily="18" charset="0"/>
              </a:rPr>
              <a:t>Kullback</a:t>
            </a:r>
            <a:r>
              <a:rPr lang="en-US" altLang="zh-CN" sz="2600" dirty="0">
                <a:solidFill>
                  <a:srgbClr val="7030A0"/>
                </a:solidFill>
                <a:latin typeface="Times New Roman" panose="02020603050405020304" pitchFamily="18" charset="0"/>
                <a:cs typeface="Times New Roman" panose="02020603050405020304" pitchFamily="18" charset="0"/>
              </a:rPr>
              <a:t>–</a:t>
            </a:r>
            <a:r>
              <a:rPr lang="en-US" altLang="zh-CN" sz="2600" dirty="0" err="1">
                <a:solidFill>
                  <a:srgbClr val="7030A0"/>
                </a:solidFill>
                <a:latin typeface="Times New Roman" panose="02020603050405020304" pitchFamily="18" charset="0"/>
                <a:cs typeface="Times New Roman" panose="02020603050405020304" pitchFamily="18" charset="0"/>
              </a:rPr>
              <a:t>Leibler</a:t>
            </a:r>
            <a:r>
              <a:rPr lang="en-US" altLang="zh-CN" sz="2600" dirty="0">
                <a:solidFill>
                  <a:srgbClr val="7030A0"/>
                </a:solidFill>
                <a:latin typeface="Times New Roman" panose="02020603050405020304" pitchFamily="18" charset="0"/>
                <a:cs typeface="Times New Roman" panose="02020603050405020304" pitchFamily="18" charset="0"/>
              </a:rPr>
              <a:t> KL-UCB Algorithm)</a:t>
            </a:r>
            <a:endParaRPr lang="zh-CN" altLang="en-US" sz="2600" dirty="0">
              <a:solidFill>
                <a:srgbClr val="7030A0"/>
              </a:solidFill>
              <a:latin typeface="Times New Roman" panose="02020603050405020304" pitchFamily="18" charset="0"/>
              <a:cs typeface="Times New Roman" panose="02020603050405020304" pitchFamily="18" charset="0"/>
            </a:endParaRPr>
          </a:p>
        </p:txBody>
      </p:sp>
      <p:sp>
        <p:nvSpPr>
          <p:cNvPr id="35" name="灯片编号占位符 1">
            <a:extLst>
              <a:ext uri="{FF2B5EF4-FFF2-40B4-BE49-F238E27FC236}">
                <a16:creationId xmlns:a16="http://schemas.microsoft.com/office/drawing/2014/main" id="{32B4F276-19C0-42A5-B1EE-489E0E377445}"/>
              </a:ext>
            </a:extLst>
          </p:cNvPr>
          <p:cNvSpPr txBox="1">
            <a:spLocks/>
          </p:cNvSpPr>
          <p:nvPr/>
        </p:nvSpPr>
        <p:spPr>
          <a:xfrm>
            <a:off x="9327039" y="6384631"/>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600" b="1" i="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0F0FC-AD0F-4770-B8B3-8B319AEAE5E5}" type="slidenum">
              <a:rPr lang="zh-CN" altLang="en-US" smtClean="0"/>
              <a:pPr/>
              <a:t>23</a:t>
            </a:fld>
            <a:endParaRPr lang="zh-CN" altLang="en-US" dirty="0"/>
          </a:p>
        </p:txBody>
      </p:sp>
      <p:sp>
        <p:nvSpPr>
          <p:cNvPr id="36" name="TextBox 4">
            <a:extLst>
              <a:ext uri="{FF2B5EF4-FFF2-40B4-BE49-F238E27FC236}">
                <a16:creationId xmlns:a16="http://schemas.microsoft.com/office/drawing/2014/main" id="{A19A3A02-31CD-4795-A399-D8C70D6407C0}"/>
              </a:ext>
            </a:extLst>
          </p:cNvPr>
          <p:cNvSpPr txBox="1">
            <a:spLocks noChangeArrowheads="1"/>
          </p:cNvSpPr>
          <p:nvPr/>
        </p:nvSpPr>
        <p:spPr bwMode="auto">
          <a:xfrm>
            <a:off x="1113278" y="1621665"/>
            <a:ext cx="6933442"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Algorithm (</a:t>
            </a:r>
            <a:r>
              <a:rPr lang="en-US" altLang="zh-CN" sz="2400" dirty="0">
                <a:solidFill>
                  <a:srgbClr val="7030A0"/>
                </a:solidFill>
                <a:cs typeface="Times New Roman" panose="02020603050405020304" pitchFamily="18" charset="0"/>
              </a:rPr>
              <a:t>for </a:t>
            </a:r>
            <a:r>
              <a:rPr lang="en-US" altLang="zh-CN" sz="2400" b="1" dirty="0">
                <a:solidFill>
                  <a:srgbClr val="FF0000"/>
                </a:solidFill>
                <a:cs typeface="Times New Roman" panose="02020603050405020304" pitchFamily="18" charset="0"/>
              </a:rPr>
              <a:t>Bernoulli distribution rewards </a:t>
            </a:r>
            <a:r>
              <a:rPr lang="en-US" altLang="zh-CN" sz="2400" dirty="0">
                <a:ea typeface="宋体" panose="02010600030101010101" pitchFamily="2" charset="-122"/>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37" name="TextBox 13">
                <a:extLst>
                  <a:ext uri="{FF2B5EF4-FFF2-40B4-BE49-F238E27FC236}">
                    <a16:creationId xmlns:a16="http://schemas.microsoft.com/office/drawing/2014/main" id="{3B40DFB6-8E0E-44D5-BC19-E09F43B65B17}"/>
                  </a:ext>
                </a:extLst>
              </p:cNvPr>
              <p:cNvSpPr txBox="1"/>
              <p:nvPr/>
            </p:nvSpPr>
            <p:spPr>
              <a:xfrm>
                <a:off x="1629167" y="2906804"/>
                <a:ext cx="5064185" cy="3397725"/>
              </a:xfrm>
              <a:prstGeom prst="rect">
                <a:avLst/>
              </a:prstGeom>
              <a:noFill/>
              <a:ln>
                <a:solidFill>
                  <a:schemeClr val="tx2"/>
                </a:solidFill>
              </a:ln>
            </p:spPr>
            <p:txBody>
              <a:bodyPr wrap="square">
                <a:spAutoFit/>
              </a:bodyPr>
              <a:lstStyle/>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Initialize:</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𝑐</m:t>
                    </m:r>
                  </m:oMath>
                </a14:m>
                <a:r>
                  <a:rPr lang="en-US" altLang="zh-CN" dirty="0">
                    <a:latin typeface="Times New Roman" panose="02020603050405020304" pitchFamily="18" charset="0"/>
                    <a:cs typeface="Times New Roman" panose="02020603050405020304" pitchFamily="18" charset="0"/>
                  </a:rPr>
                  <a:t> and for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𝑡</m:t>
                    </m:r>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𝑡</m:t>
                        </m:r>
                      </m:e>
                    </m:d>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ltLang="zh-CN" b="0" i="0" dirty="0" smtClean="0">
                        <a:latin typeface="Cambria Math" panose="02040503050406030204" pitchFamily="18" charset="0"/>
                        <a:ea typeface="Cambria Math" panose="02040503050406030204" pitchFamily="18" charset="0"/>
                        <a:cs typeface="Times New Roman" panose="02020603050405020304" pitchFamily="18" charset="0"/>
                      </a:rPr>
                      <m:t>bandit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𝑡</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b="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select randomly from the as-yet-untried actions .</a:t>
                </a:r>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𝑡</m:t>
                    </m:r>
                    <m:r>
                      <a:rPr lang="en-US" altLang="zh-CN" b="0" i="1" smtClean="0">
                        <a:latin typeface="Cambria Math" panose="02040503050406030204" pitchFamily="18" charset="0"/>
                        <a:cs typeface="Times New Roman" panose="02020603050405020304" pitchFamily="18" charset="0"/>
                      </a:rPr>
                      <m:t>)←1</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Loop forever (for </a:t>
                </a:r>
                <a14:m>
                  <m:oMath xmlns:m="http://schemas.openxmlformats.org/officeDocument/2006/math">
                    <m:r>
                      <a:rPr lang="en-US" altLang="zh-CN" b="1" i="1" smtClean="0">
                        <a:latin typeface="Cambria Math" panose="02040503050406030204" pitchFamily="18" charset="0"/>
                        <a:cs typeface="Times New Roman" panose="02020603050405020304" pitchFamily="18" charset="0"/>
                      </a:rPr>
                      <m:t>𝒕</m:t>
                    </m:r>
                    <m:r>
                      <a:rPr lang="en-US" altLang="zh-CN" b="1" i="1" smtClean="0">
                        <a:latin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cs typeface="Times New Roman" panose="02020603050405020304" pitchFamily="18" charset="0"/>
                      </a:rPr>
                      <m:t>𝟏𝟏</m:t>
                    </m:r>
                  </m:oMath>
                </a14:m>
                <a:r>
                  <a:rPr lang="en-US" altLang="zh-CN" b="1" dirty="0">
                    <a:latin typeface="Times New Roman" panose="02020603050405020304" pitchFamily="18" charset="0"/>
                    <a:cs typeface="Times New Roman" panose="02020603050405020304" pitchFamily="18" charset="0"/>
                  </a:rPr>
                  <a:t> to infinity):</a:t>
                </a: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A</a:t>
                </a:r>
                <a:r>
                  <a:rPr lang="en-US" altLang="zh-CN" dirty="0">
                    <a:ea typeface="Cambria Math" panose="02040503050406030204" pitchFamily="18" charset="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argma</a:t>
                </a:r>
                <a14:m>
                  <m:oMath xmlns:m="http://schemas.openxmlformats.org/officeDocument/2006/math">
                    <m:sSub>
                      <m:sSubPr>
                        <m:ctrlPr>
                          <a:rPr lang="en-US" altLang="zh-CN" i="1" dirty="0">
                            <a:latin typeface="Cambria Math" panose="02040503050406030204" pitchFamily="18" charset="0"/>
                            <a:cs typeface="Times New Roman" panose="02020603050405020304" pitchFamily="18" charset="0"/>
                          </a:rPr>
                        </m:ctrlPr>
                      </m:sSubPr>
                      <m:e>
                        <m:r>
                          <m:rPr>
                            <m:nor/>
                          </m:rPr>
                          <a:rPr lang="en-US" altLang="zh-CN" dirty="0">
                            <a:latin typeface="Times New Roman" panose="02020603050405020304" pitchFamily="18" charset="0"/>
                            <a:cs typeface="Times New Roman" panose="02020603050405020304" pitchFamily="18" charset="0"/>
                          </a:rPr>
                          <m:t>x</m:t>
                        </m:r>
                      </m:e>
                      <m:sub>
                        <m:r>
                          <a:rPr lang="en-US" altLang="zh-CN" i="1" dirty="0">
                            <a:latin typeface="Cambria Math" panose="02040503050406030204" pitchFamily="18" charset="0"/>
                            <a:cs typeface="Times New Roman" panose="02020603050405020304" pitchFamily="18" charset="0"/>
                          </a:rPr>
                          <m:t>𝑎</m:t>
                        </m:r>
                      </m:sub>
                    </m:sSub>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𝐾𝐿𝑈𝐶𝐵𝑖𝑛𝑑𝑒𝑥</m:t>
                    </m:r>
                  </m:oMath>
                </a14:m>
                <a:r>
                  <a:rPr lang="en-US" altLang="zh-CN" dirty="0">
                    <a:latin typeface="Times New Roman" panose="02020603050405020304" pitchFamily="18" charset="0"/>
                    <a:cs typeface="Times New Roman" panose="02020603050405020304" pitchFamily="18" charset="0"/>
                  </a:rPr>
                  <a:t> </a:t>
                </a:r>
                <a:endParaRPr lang="en-US" altLang="zh-CN" b="0" i="1" dirty="0">
                  <a:latin typeface="Cambria Math" panose="02040503050406030204" pitchFamily="18" charset="0"/>
                  <a:ea typeface="Cambria Math" panose="02040503050406030204" pitchFamily="18" charset="0"/>
                  <a:cs typeface="Times New Roman" panose="02020603050405020304" pitchFamily="18" charset="0"/>
                </a:endParaRPr>
              </a:p>
              <a:p>
                <a:pPr marL="457200" indent="-457200">
                  <a:lnSpc>
                    <a:spcPct val="125000"/>
                  </a:lnSpc>
                  <a:buFont typeface="+mj-lt"/>
                  <a:buAutoNum type="arabicPeriod"/>
                  <a:defRPr/>
                </a:pP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𝑅</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bandit (A)</a:t>
                </a:r>
              </a:p>
              <a:p>
                <a:pPr marL="457200" indent="-457200">
                  <a:lnSpc>
                    <a:spcPct val="125000"/>
                  </a:lnSpc>
                  <a:buFont typeface="+mj-lt"/>
                  <a:buAutoNum type="arabicPeriod"/>
                  <a:defRPr/>
                </a:pPr>
                <a:r>
                  <a:rPr lang="en-US" altLang="zh-CN" dirty="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𝑁</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𝑁</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+1</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num>
                      <m:den>
                        <m:r>
                          <a:rPr lang="en-US" altLang="zh-CN" b="0" i="1" smtClean="0">
                            <a:latin typeface="Cambria Math" panose="02040503050406030204" pitchFamily="18" charset="0"/>
                            <a:cs typeface="Times New Roman" panose="02020603050405020304" pitchFamily="18" charset="0"/>
                          </a:rPr>
                          <m:t>𝑁</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𝐴</m:t>
                        </m:r>
                        <m:r>
                          <a:rPr lang="en-US" altLang="zh-CN" b="0" i="1" smtClean="0">
                            <a:latin typeface="Cambria Math" panose="02040503050406030204" pitchFamily="18" charset="0"/>
                            <a:cs typeface="Times New Roman" panose="02020603050405020304" pitchFamily="18" charset="0"/>
                          </a:rPr>
                          <m:t>)</m:t>
                        </m:r>
                      </m:den>
                    </m:f>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𝑅</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𝐴</m:t>
                    </m:r>
                    <m:r>
                      <a:rPr lang="en-US" altLang="zh-CN" b="0" i="1" smtClean="0">
                        <a:latin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37" name="TextBox 13">
                <a:extLst>
                  <a:ext uri="{FF2B5EF4-FFF2-40B4-BE49-F238E27FC236}">
                    <a16:creationId xmlns:a16="http://schemas.microsoft.com/office/drawing/2014/main" id="{3B40DFB6-8E0E-44D5-BC19-E09F43B65B17}"/>
                  </a:ext>
                </a:extLst>
              </p:cNvPr>
              <p:cNvSpPr txBox="1">
                <a:spLocks noRot="1" noChangeAspect="1" noMove="1" noResize="1" noEditPoints="1" noAdjustHandles="1" noChangeArrowheads="1" noChangeShapeType="1" noTextEdit="1"/>
              </p:cNvSpPr>
              <p:nvPr/>
            </p:nvSpPr>
            <p:spPr>
              <a:xfrm>
                <a:off x="1629167" y="2906804"/>
                <a:ext cx="5064185" cy="3397725"/>
              </a:xfrm>
              <a:prstGeom prst="rect">
                <a:avLst/>
              </a:prstGeom>
              <a:blipFill>
                <a:blip r:embed="rId3"/>
                <a:stretch>
                  <a:fillRect l="-720" r="-1921"/>
                </a:stretch>
              </a:blipFill>
              <a:ln>
                <a:solidFill>
                  <a:schemeClr val="tx2"/>
                </a:solidFill>
              </a:ln>
            </p:spPr>
            <p:txBody>
              <a:bodyPr/>
              <a:lstStyle/>
              <a:p>
                <a:r>
                  <a:rPr lang="zh-CN" altLang="en-US">
                    <a:noFill/>
                  </a:rPr>
                  <a:t> </a:t>
                </a:r>
              </a:p>
            </p:txBody>
          </p:sp>
        </mc:Fallback>
      </mc:AlternateContent>
      <p:sp>
        <p:nvSpPr>
          <p:cNvPr id="38" name="TextBox 12">
            <a:extLst>
              <a:ext uri="{FF2B5EF4-FFF2-40B4-BE49-F238E27FC236}">
                <a16:creationId xmlns:a16="http://schemas.microsoft.com/office/drawing/2014/main" id="{9BC128E0-FC9B-4898-8E25-35F14A3BA33F}"/>
              </a:ext>
            </a:extLst>
          </p:cNvPr>
          <p:cNvSpPr txBox="1"/>
          <p:nvPr/>
        </p:nvSpPr>
        <p:spPr>
          <a:xfrm>
            <a:off x="1626412" y="2404645"/>
            <a:ext cx="5071336" cy="498663"/>
          </a:xfrm>
          <a:prstGeom prst="rect">
            <a:avLst/>
          </a:prstGeom>
          <a:solidFill>
            <a:srgbClr val="4F2270"/>
          </a:solidFill>
        </p:spPr>
        <p:txBody>
          <a:bodyPr wrap="square">
            <a:spAutoFit/>
          </a:bodyPr>
          <a:lstStyle/>
          <a:p>
            <a:pPr algn="ctr">
              <a:lnSpc>
                <a:spcPct val="150000"/>
              </a:lnSpc>
              <a:defRPr/>
            </a:pPr>
            <a:r>
              <a:rPr lang="en-US" altLang="zh-CN" sz="2000" b="1" dirty="0">
                <a:solidFill>
                  <a:schemeClr val="bg1"/>
                </a:solidFill>
                <a:latin typeface="Times New Roman" panose="02020603050405020304" pitchFamily="18" charset="0"/>
                <a:cs typeface="Times New Roman" panose="02020603050405020304" pitchFamily="18" charset="0"/>
              </a:rPr>
              <a:t>KL-UCB  Algorithm</a:t>
            </a:r>
            <a:endParaRPr lang="en-US" altLang="zh-CN" sz="2000" dirty="0">
              <a:solidFill>
                <a:schemeClr val="bg1"/>
              </a:solidFill>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B3284BB4-8291-4B99-80C2-C78EAFBD603D}"/>
              </a:ext>
            </a:extLst>
          </p:cNvPr>
          <p:cNvSpPr/>
          <p:nvPr/>
        </p:nvSpPr>
        <p:spPr>
          <a:xfrm>
            <a:off x="2114310" y="4676776"/>
            <a:ext cx="3007417" cy="3429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E723F916-B211-4315-9E37-D6CFAD243137}"/>
                  </a:ext>
                </a:extLst>
              </p:cNvPr>
              <p:cNvSpPr txBox="1"/>
              <p:nvPr/>
            </p:nvSpPr>
            <p:spPr>
              <a:xfrm>
                <a:off x="6776355" y="2055551"/>
                <a:ext cx="5415645" cy="620554"/>
              </a:xfrm>
              <a:prstGeom prst="rect">
                <a:avLst/>
              </a:prstGeom>
              <a:noFill/>
              <a:ln>
                <a:noFill/>
              </a:ln>
            </p:spPr>
            <p:txBody>
              <a:bodyPr wrap="square" lIns="0" tIns="0" rIns="0" bIns="0" rtlCol="0">
                <a:spAutoFit/>
              </a:bodyPr>
              <a:lstStyle/>
              <a:p>
                <a:pPr>
                  <a:lnSpc>
                    <a:spcPct val="150000"/>
                  </a:lnSpc>
                </a:pPr>
                <a14:m>
                  <m:oMath xmlns:m="http://schemas.openxmlformats.org/officeDocument/2006/math">
                    <m: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𝐾𝐿𝑈𝐶𝐵𝑖𝑛𝑑𝑒𝑥</m:t>
                    </m:r>
                    <m:r>
                      <a:rPr lang="en-US" altLang="zh-CN" b="0" i="0"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uncPr>
                      <m:fName>
                        <m:limLow>
                          <m:limLowPr>
                            <m:ctrlP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limLowPr>
                          <m:e>
                            <m:r>
                              <m:rPr>
                                <m:sty m:val="p"/>
                              </m:rPr>
                              <a:rPr lang="en-US" altLang="zh-CN" b="0" i="0"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max</m:t>
                            </m:r>
                          </m:e>
                          <m:lim>
                            <m:r>
                              <a:rPr lang="zh-CN" altLang="en-US" b="1"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𝝁</m:t>
                            </m:r>
                          </m:lim>
                        </m:limLow>
                      </m:fName>
                      <m:e>
                        <m:d>
                          <m:dPr>
                            <m:begChr m:val="{"/>
                            <m:endChr m:val="}"/>
                            <m:ctrlP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𝑡</m:t>
                                </m:r>
                              </m:sub>
                            </m:sSub>
                            <m:r>
                              <m:rPr>
                                <m:sty m:val="p"/>
                              </m:rPr>
                              <a:rPr lang="en-US" altLang="zh-CN" i="0"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KL</m:t>
                            </m:r>
                            <m:d>
                              <m:dPr>
                                <m:ctrlP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𝑡</m:t>
                                    </m:r>
                                  </m:sub>
                                </m:sSub>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zh-CN" alt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𝜇</m:t>
                                </m:r>
                              </m:e>
                            </m:d>
                            <m:r>
                              <a:rPr lang="en-US" altLang="zh-CN"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altLang="zh-CN"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uncPr>
                              <m:fName>
                                <m:r>
                                  <a:rPr lang="en-US" altLang="zh-CN" b="0" i="0"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altLang="zh-CN" i="0"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𝑡</m:t>
                                </m:r>
                              </m:e>
                            </m:func>
                            <m: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𝑐</m:t>
                            </m:r>
                            <m:func>
                              <m:funcPr>
                                <m:ctrlP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b="0" i="0"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ln</m:t>
                                </m:r>
                              </m:fName>
                              <m:e>
                                <m:func>
                                  <m:funcPr>
                                    <m:ctrlP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b="0" i="0"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b="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𝑡</m:t>
                                    </m:r>
                                  </m:e>
                                </m:func>
                              </m:e>
                            </m:func>
                          </m:e>
                        </m:d>
                      </m:e>
                    </m:func>
                  </m:oMath>
                </a14:m>
                <a:r>
                  <a:rPr lang="en-US" altLang="zh-CN" dirty="0">
                    <a:solidFill>
                      <a:srgbClr val="FF0000"/>
                    </a:solidFill>
                  </a:rPr>
                  <a:t> </a:t>
                </a:r>
              </a:p>
            </p:txBody>
          </p:sp>
        </mc:Choice>
        <mc:Fallback xmlns="">
          <p:sp>
            <p:nvSpPr>
              <p:cNvPr id="43" name="文本框 42">
                <a:extLst>
                  <a:ext uri="{FF2B5EF4-FFF2-40B4-BE49-F238E27FC236}">
                    <a16:creationId xmlns:a16="http://schemas.microsoft.com/office/drawing/2014/main" id="{E723F916-B211-4315-9E37-D6CFAD243137}"/>
                  </a:ext>
                </a:extLst>
              </p:cNvPr>
              <p:cNvSpPr txBox="1">
                <a:spLocks noRot="1" noChangeAspect="1" noMove="1" noResize="1" noEditPoints="1" noAdjustHandles="1" noChangeArrowheads="1" noChangeShapeType="1" noTextEdit="1"/>
              </p:cNvSpPr>
              <p:nvPr/>
            </p:nvSpPr>
            <p:spPr>
              <a:xfrm>
                <a:off x="6776355" y="2055551"/>
                <a:ext cx="5415645" cy="620554"/>
              </a:xfrm>
              <a:prstGeom prst="rect">
                <a:avLst/>
              </a:prstGeom>
              <a:blipFill>
                <a:blip r:embed="rId4"/>
                <a:stretch>
                  <a:fillRect l="-676" b="-784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EE14387-CB7B-4FB3-9814-E6254397777F}"/>
                  </a:ext>
                </a:extLst>
              </p:cNvPr>
              <p:cNvSpPr txBox="1"/>
              <p:nvPr/>
            </p:nvSpPr>
            <p:spPr>
              <a:xfrm>
                <a:off x="6749139" y="2871368"/>
                <a:ext cx="5415645" cy="5638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where</m:t>
                      </m:r>
                      <m:r>
                        <a:rPr lang="en-US" altLang="zh-CN" b="0" i="0" smtClean="0">
                          <a:latin typeface="Cambria Math" panose="02040503050406030204" pitchFamily="18" charset="0"/>
                        </a:rPr>
                        <m:t> </m:t>
                      </m:r>
                      <m:r>
                        <m:rPr>
                          <m:sty m:val="p"/>
                        </m:rPr>
                        <a:rPr lang="en-US" altLang="zh-CN" b="0" i="0" smtClean="0">
                          <a:latin typeface="Cambria Math" panose="02040503050406030204" pitchFamily="18" charset="0"/>
                        </a:rPr>
                        <m:t>KL</m:t>
                      </m:r>
                      <m:d>
                        <m:dPr>
                          <m:ctrlPr>
                            <a:rPr lang="en-US" altLang="zh-CN" b="0" i="1" smtClean="0">
                              <a:latin typeface="Cambria Math" panose="02040503050406030204" pitchFamily="18" charset="0"/>
                            </a:rPr>
                          </m:ctrlPr>
                        </m:dPr>
                        <m:e>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r>
                            <a:rPr lang="en-US" altLang="zh-CN" b="0" i="1" smtClean="0">
                              <a:latin typeface="Cambria Math" panose="02040503050406030204" pitchFamily="18" charset="0"/>
                            </a:rPr>
                            <m:t>,</m:t>
                          </m:r>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𝜇</m:t>
                          </m:r>
                        </m:e>
                      </m:d>
                      <m:r>
                        <a:rPr lang="en-US" altLang="zh-CN" b="0" i="1" smtClean="0">
                          <a:latin typeface="Cambria Math" panose="02040503050406030204" pitchFamily="18" charset="0"/>
                        </a:rPr>
                        <m:t>=</m:t>
                      </m:r>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ln</m:t>
                          </m:r>
                        </m:fName>
                        <m:e>
                          <m:f>
                            <m:fPr>
                              <m:ctrlPr>
                                <a:rPr lang="en-US" altLang="zh-CN" b="0" i="1" smtClean="0">
                                  <a:latin typeface="Cambria Math" panose="02040503050406030204" pitchFamily="18" charset="0"/>
                                </a:rPr>
                              </m:ctrlPr>
                            </m:fPr>
                            <m:num>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num>
                            <m:den>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𝜇</m:t>
                              </m:r>
                            </m:den>
                          </m:f>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e>
                          </m:d>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ln</m:t>
                              </m:r>
                            </m:fName>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num>
                                <m:den>
                                  <m:r>
                                    <a:rPr lang="en-US" altLang="zh-CN" b="0" i="1" smtClean="0">
                                      <a:latin typeface="Cambria Math" panose="02040503050406030204" pitchFamily="18" charset="0"/>
                                    </a:rPr>
                                    <m:t>1−</m:t>
                                  </m:r>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𝜇</m:t>
                                  </m:r>
                                </m:den>
                              </m:f>
                            </m:e>
                          </m:func>
                        </m:e>
                      </m:func>
                    </m:oMath>
                  </m:oMathPara>
                </a14:m>
                <a:endParaRPr lang="zh-CN" altLang="en-US" dirty="0"/>
              </a:p>
            </p:txBody>
          </p:sp>
        </mc:Choice>
        <mc:Fallback xmlns="">
          <p:sp>
            <p:nvSpPr>
              <p:cNvPr id="5" name="文本框 4">
                <a:extLst>
                  <a:ext uri="{FF2B5EF4-FFF2-40B4-BE49-F238E27FC236}">
                    <a16:creationId xmlns:a16="http://schemas.microsoft.com/office/drawing/2014/main" id="{CEE14387-CB7B-4FB3-9814-E6254397777F}"/>
                  </a:ext>
                </a:extLst>
              </p:cNvPr>
              <p:cNvSpPr txBox="1">
                <a:spLocks noRot="1" noChangeAspect="1" noMove="1" noResize="1" noEditPoints="1" noAdjustHandles="1" noChangeArrowheads="1" noChangeShapeType="1" noTextEdit="1"/>
              </p:cNvSpPr>
              <p:nvPr/>
            </p:nvSpPr>
            <p:spPr>
              <a:xfrm>
                <a:off x="6749139" y="2871368"/>
                <a:ext cx="5415645" cy="563809"/>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0A787EB-3D64-4435-B2DD-1E466D980CB9}"/>
                  </a:ext>
                </a:extLst>
              </p:cNvPr>
              <p:cNvSpPr txBox="1"/>
              <p:nvPr/>
            </p:nvSpPr>
            <p:spPr>
              <a:xfrm>
                <a:off x="6711039" y="3431434"/>
                <a:ext cx="5415645" cy="3090846"/>
              </a:xfrm>
              <a:prstGeom prst="rect">
                <a:avLst/>
              </a:prstGeom>
              <a:noFill/>
            </p:spPr>
            <p:txBody>
              <a:bodyPr wrap="square">
                <a:spAutoFit/>
              </a:bodyPr>
              <a:lstStyle/>
              <a:p>
                <a:pPr algn="just">
                  <a:lnSpc>
                    <a:spcPct val="150000"/>
                  </a:lnSpc>
                </a:pPr>
                <a:r>
                  <a:rPr lang="en-US" altLang="zh-CN" dirty="0">
                    <a:latin typeface="Times New Roman" panose="02020603050405020304" pitchFamily="18" charset="0"/>
                    <a:cs typeface="Times New Roman" panose="02020603050405020304" pitchFamily="18" charset="0"/>
                  </a:rPr>
                  <a:t>d</a:t>
                </a:r>
                <a:r>
                  <a:rPr lang="en-US" altLang="zh-CN" dirty="0">
                    <a:solidFill>
                      <a:schemeClr val="tx1"/>
                    </a:solidFill>
                    <a:latin typeface="Times New Roman" panose="02020603050405020304" pitchFamily="18" charset="0"/>
                    <a:cs typeface="Times New Roman" panose="02020603050405020304" pitchFamily="18" charset="0"/>
                  </a:rPr>
                  <a:t>enotes the </a:t>
                </a:r>
                <a:r>
                  <a:rPr lang="en-US" altLang="zh-CN" dirty="0" err="1">
                    <a:solidFill>
                      <a:schemeClr val="tx1"/>
                    </a:solidFill>
                    <a:latin typeface="Times New Roman" panose="02020603050405020304" pitchFamily="18" charset="0"/>
                    <a:cs typeface="Times New Roman" panose="02020603050405020304" pitchFamily="18" charset="0"/>
                  </a:rPr>
                  <a:t>Kullback-Leibler</a:t>
                </a:r>
                <a:r>
                  <a:rPr lang="en-US" altLang="zh-CN" dirty="0">
                    <a:solidFill>
                      <a:schemeClr val="tx1"/>
                    </a:solidFill>
                    <a:latin typeface="Times New Roman" panose="02020603050405020304" pitchFamily="18" charset="0"/>
                    <a:cs typeface="Times New Roman" panose="02020603050405020304" pitchFamily="18" charset="0"/>
                  </a:rPr>
                  <a:t> divergence between Bernoulli distributions of parameter</a:t>
                </a:r>
                <a14:m>
                  <m:oMath xmlns:m="http://schemas.openxmlformats.org/officeDocument/2006/math">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 </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r>
                      <m:rPr>
                        <m:sty m:val="p"/>
                      </m:rPr>
                      <a:rPr lang="en-US" altLang="zh-CN" b="0" i="0" smtClean="0">
                        <a:solidFill>
                          <a:schemeClr val="tx1"/>
                        </a:solidFill>
                        <a:latin typeface="Cambria Math" panose="02040503050406030204" pitchFamily="18" charset="0"/>
                      </a:rPr>
                      <m:t>and</m:t>
                    </m:r>
                    <m:r>
                      <a:rPr lang="en-US" altLang="zh-CN" b="0" i="1" smtClean="0">
                        <a:solidFill>
                          <a:schemeClr val="tx1"/>
                        </a:solidFill>
                        <a:latin typeface="Cambria Math" panose="02040503050406030204" pitchFamily="18" charset="0"/>
                      </a:rPr>
                      <m:t> </m:t>
                    </m:r>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𝜇</m:t>
                    </m:r>
                  </m:oMath>
                </a14:m>
                <a:r>
                  <a:rPr lang="en-US" altLang="zh-CN"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𝑁</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oMath>
                </a14:m>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cs typeface="Times New Roman" panose="02020603050405020304" pitchFamily="18" charset="0"/>
                  </a:rPr>
                  <a:t>is the number of times arm </a:t>
                </a:r>
                <a14:m>
                  <m:oMath xmlns:m="http://schemas.openxmlformats.org/officeDocument/2006/math">
                    <m:r>
                      <a:rPr lang="en-US" altLang="zh-CN" b="0" i="1" smtClean="0">
                        <a:solidFill>
                          <a:schemeClr val="tx1"/>
                        </a:solidFill>
                        <a:latin typeface="Cambria Math" panose="02040503050406030204" pitchFamily="18" charset="0"/>
                        <a:cs typeface="Times New Roman" panose="02020603050405020304" pitchFamily="18" charset="0"/>
                      </a:rPr>
                      <m:t>𝑎</m:t>
                    </m:r>
                  </m:oMath>
                </a14:m>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cs typeface="Times New Roman" panose="02020603050405020304" pitchFamily="18" charset="0"/>
                  </a:rPr>
                  <a:t>be selected up to time </a:t>
                </a:r>
                <a14:m>
                  <m:oMath xmlns:m="http://schemas.openxmlformats.org/officeDocument/2006/math">
                    <m:r>
                      <a:rPr lang="en-US" altLang="zh-CN" b="0" i="1" smtClean="0">
                        <a:solidFill>
                          <a:schemeClr val="tx1"/>
                        </a:solidFill>
                        <a:latin typeface="Cambria Math" panose="02040503050406030204" pitchFamily="18" charset="0"/>
                        <a:cs typeface="Times New Roman" panose="02020603050405020304" pitchFamily="18" charset="0"/>
                      </a:rPr>
                      <m:t>𝑡</m:t>
                    </m:r>
                  </m:oMath>
                </a14:m>
                <a:r>
                  <a:rPr lang="en-US" altLang="zh-CN" dirty="0">
                    <a:solidFill>
                      <a:schemeClr val="tx1"/>
                    </a:solidFill>
                    <a:latin typeface="Times New Roman" panose="02020603050405020304" pitchFamily="18" charset="0"/>
                    <a:cs typeface="Times New Roman" panose="02020603050405020304" pitchFamily="18" charset="0"/>
                  </a:rPr>
                  <a:t>.</a:t>
                </a:r>
              </a:p>
              <a:p>
                <a:pPr algn="just">
                  <a:lnSpc>
                    <a:spcPct val="150000"/>
                  </a:lnSpc>
                </a:pPr>
                <a:endParaRPr lang="en-US" altLang="zh-CN"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altLang="zh-CN" dirty="0">
                    <a:latin typeface="Times New Roman" panose="02020603050405020304" pitchFamily="18" charset="0"/>
                    <a:cs typeface="Times New Roman" panose="02020603050405020304" pitchFamily="18" charset="0"/>
                  </a:rPr>
                  <a:t>When </a:t>
                </a:r>
                <a14:m>
                  <m:oMath xmlns:m="http://schemas.openxmlformats.org/officeDocument/2006/math">
                    <m:sSub>
                      <m:sSubPr>
                        <m:ctrlPr>
                          <a:rPr lang="en-US" altLang="zh-CN" i="1" dirty="0"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𝑁</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oMath>
                </a14:m>
                <a:r>
                  <a:rPr lang="en-US" altLang="zh-CN" dirty="0">
                    <a:latin typeface="Times New Roman" panose="02020603050405020304" pitchFamily="18" charset="0"/>
                    <a:cs typeface="Times New Roman" panose="02020603050405020304" pitchFamily="18" charset="0"/>
                  </a:rPr>
                  <a:t> is increasing, </a:t>
                </a:r>
                <a14:m>
                  <m:oMath xmlns:m="http://schemas.openxmlformats.org/officeDocument/2006/math">
                    <m:r>
                      <m:rPr>
                        <m:sty m:val="p"/>
                      </m:rPr>
                      <a:rPr lang="en-US" altLang="zh-CN">
                        <a:latin typeface="Cambria Math" panose="02040503050406030204" pitchFamily="18" charset="0"/>
                      </a:rPr>
                      <m:t>KL</m:t>
                    </m:r>
                    <m:d>
                      <m:dPr>
                        <m:ctrlPr>
                          <a:rPr lang="en-US" altLang="zh-CN" i="1">
                            <a:latin typeface="Cambria Math" panose="02040503050406030204" pitchFamily="18" charset="0"/>
                          </a:rPr>
                        </m:ctrlPr>
                      </m:dPr>
                      <m:e>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r>
                          <a:rPr lang="en-US" altLang="zh-CN" i="1">
                            <a:latin typeface="Cambria Math" panose="02040503050406030204" pitchFamily="18" charset="0"/>
                          </a:rPr>
                          <m:t>,</m:t>
                        </m:r>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𝜇</m:t>
                        </m:r>
                      </m:e>
                    </m:d>
                  </m:oMath>
                </a14:m>
                <a:r>
                  <a:rPr lang="en-US" altLang="zh-CN" dirty="0">
                    <a:latin typeface="Times New Roman" panose="02020603050405020304" pitchFamily="18" charset="0"/>
                    <a:cs typeface="Times New Roman" panose="02020603050405020304" pitchFamily="18" charset="0"/>
                  </a:rPr>
                  <a:t> will be small, indicating that the estimated  average reward </a:t>
                </a:r>
                <a14:m>
                  <m:oMath xmlns:m="http://schemas.openxmlformats.org/officeDocument/2006/math">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oMath>
                </a14:m>
                <a:r>
                  <a:rPr lang="en-US" altLang="zh-CN" dirty="0">
                    <a:latin typeface="Times New Roman" panose="02020603050405020304" pitchFamily="18" charset="0"/>
                    <a:cs typeface="Times New Roman" panose="02020603050405020304" pitchFamily="18" charset="0"/>
                  </a:rPr>
                  <a:t> is close to the true value, no more exploration is required</a:t>
                </a:r>
              </a:p>
            </p:txBody>
          </p:sp>
        </mc:Choice>
        <mc:Fallback xmlns="">
          <p:sp>
            <p:nvSpPr>
              <p:cNvPr id="6" name="文本框 5">
                <a:extLst>
                  <a:ext uri="{FF2B5EF4-FFF2-40B4-BE49-F238E27FC236}">
                    <a16:creationId xmlns:a16="http://schemas.microsoft.com/office/drawing/2014/main" id="{70A787EB-3D64-4435-B2DD-1E466D980CB9}"/>
                  </a:ext>
                </a:extLst>
              </p:cNvPr>
              <p:cNvSpPr txBox="1">
                <a:spLocks noRot="1" noChangeAspect="1" noMove="1" noResize="1" noEditPoints="1" noAdjustHandles="1" noChangeArrowheads="1" noChangeShapeType="1" noTextEdit="1"/>
              </p:cNvSpPr>
              <p:nvPr/>
            </p:nvSpPr>
            <p:spPr>
              <a:xfrm>
                <a:off x="6711039" y="3431434"/>
                <a:ext cx="5415645" cy="3090846"/>
              </a:xfrm>
              <a:prstGeom prst="rect">
                <a:avLst/>
              </a:prstGeom>
              <a:blipFill>
                <a:blip r:embed="rId6"/>
                <a:stretch>
                  <a:fillRect l="-1014" r="-901" b="-592"/>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0DD4852B-3A53-4532-B927-01AF3698333C}"/>
              </a:ext>
            </a:extLst>
          </p:cNvPr>
          <p:cNvSpPr txBox="1"/>
          <p:nvPr/>
        </p:nvSpPr>
        <p:spPr>
          <a:xfrm>
            <a:off x="8803863" y="1554426"/>
            <a:ext cx="2710546" cy="369332"/>
          </a:xfrm>
          <a:prstGeom prst="rect">
            <a:avLst/>
          </a:prstGeom>
          <a:noFill/>
          <a:ln>
            <a:noFill/>
          </a:ln>
        </p:spPr>
        <p:txBody>
          <a:bodyPr wrap="square">
            <a:spAutoFit/>
          </a:bodyPr>
          <a:lstStyle/>
          <a:p>
            <a:r>
              <a:rPr lang="en-US" altLang="zh-CN" dirty="0">
                <a:solidFill>
                  <a:srgbClr val="FF0000"/>
                </a:solidFill>
                <a:latin typeface="Times New Roman" panose="02020603050405020304" pitchFamily="18" charset="0"/>
                <a:cs typeface="Times New Roman" panose="02020603050405020304" pitchFamily="18" charset="0"/>
              </a:rPr>
              <a:t>Using Newton method</a:t>
            </a:r>
            <a:endParaRPr lang="zh-CN" altLang="en-US" dirty="0">
              <a:solidFill>
                <a:srgbClr val="FF0000"/>
              </a:solidFill>
            </a:endParaRPr>
          </a:p>
        </p:txBody>
      </p:sp>
      <p:sp>
        <p:nvSpPr>
          <p:cNvPr id="8" name="右大括号 7">
            <a:extLst>
              <a:ext uri="{FF2B5EF4-FFF2-40B4-BE49-F238E27FC236}">
                <a16:creationId xmlns:a16="http://schemas.microsoft.com/office/drawing/2014/main" id="{CE9B8A78-F6D0-40C2-AF00-F962516FCB2E}"/>
              </a:ext>
            </a:extLst>
          </p:cNvPr>
          <p:cNvSpPr/>
          <p:nvPr/>
        </p:nvSpPr>
        <p:spPr>
          <a:xfrm rot="16200000">
            <a:off x="10088442" y="224357"/>
            <a:ext cx="249410" cy="3735708"/>
          </a:xfrm>
          <a:prstGeom prst="rightBrace">
            <a:avLst>
              <a:gd name="adj1" fmla="val 8333"/>
              <a:gd name="adj2" fmla="val 4424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Bandits--KL-UCB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796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24</a:t>
            </a:fld>
            <a:endParaRPr lang="zh-CN" altLang="en-US" dirty="0"/>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11596136" cy="477054"/>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500" dirty="0">
                <a:solidFill>
                  <a:srgbClr val="7030A0"/>
                </a:solidFill>
                <a:latin typeface="Times New Roman" panose="02020603050405020304" pitchFamily="18" charset="0"/>
                <a:cs typeface="Times New Roman" panose="02020603050405020304" pitchFamily="18" charset="0"/>
              </a:rPr>
              <a:t> </a:t>
            </a:r>
            <a:r>
              <a:rPr lang="en-US" altLang="zh-CN" sz="2500" dirty="0" err="1">
                <a:solidFill>
                  <a:srgbClr val="7030A0"/>
                </a:solidFill>
                <a:latin typeface="Times New Roman" panose="02020603050405020304" pitchFamily="18" charset="0"/>
                <a:cs typeface="Times New Roman" panose="02020603050405020304" pitchFamily="18" charset="0"/>
              </a:rPr>
              <a:t>Kullback</a:t>
            </a:r>
            <a:r>
              <a:rPr lang="en-US" altLang="zh-CN" sz="2500" dirty="0">
                <a:solidFill>
                  <a:srgbClr val="7030A0"/>
                </a:solidFill>
                <a:latin typeface="Times New Roman" panose="02020603050405020304" pitchFamily="18" charset="0"/>
                <a:cs typeface="Times New Roman" panose="02020603050405020304" pitchFamily="18" charset="0"/>
              </a:rPr>
              <a:t>–</a:t>
            </a:r>
            <a:r>
              <a:rPr lang="en-US" altLang="zh-CN" sz="2500" dirty="0" err="1">
                <a:solidFill>
                  <a:srgbClr val="7030A0"/>
                </a:solidFill>
                <a:latin typeface="Times New Roman" panose="02020603050405020304" pitchFamily="18" charset="0"/>
                <a:cs typeface="Times New Roman" panose="02020603050405020304" pitchFamily="18" charset="0"/>
              </a:rPr>
              <a:t>Leibler</a:t>
            </a:r>
            <a:r>
              <a:rPr lang="en-US" altLang="zh-CN" sz="2500" dirty="0">
                <a:solidFill>
                  <a:srgbClr val="7030A0"/>
                </a:solidFill>
                <a:latin typeface="Times New Roman" panose="02020603050405020304" pitchFamily="18" charset="0"/>
                <a:cs typeface="Times New Roman" panose="02020603050405020304" pitchFamily="18" charset="0"/>
              </a:rPr>
              <a:t> UCB (KL-UCB) Algorithm for </a:t>
            </a:r>
            <a:r>
              <a:rPr lang="en-US" altLang="zh-CN" sz="2500" b="1" dirty="0">
                <a:solidFill>
                  <a:srgbClr val="FF0000"/>
                </a:solidFill>
                <a:latin typeface="Times New Roman" panose="02020603050405020304" pitchFamily="18" charset="0"/>
                <a:cs typeface="Times New Roman" panose="02020603050405020304" pitchFamily="18" charset="0"/>
              </a:rPr>
              <a:t>Bernoulli distribution rewards </a:t>
            </a:r>
            <a:endParaRPr lang="zh-CN" altLang="en-US" sz="2500" b="1" dirty="0">
              <a:solidFill>
                <a:srgbClr val="FF0000"/>
              </a:solidFill>
              <a:latin typeface="Times New Roman" panose="02020603050405020304" pitchFamily="18" charset="0"/>
              <a:cs typeface="Times New Roman" panose="02020603050405020304" pitchFamily="18" charset="0"/>
            </a:endParaRPr>
          </a:p>
        </p:txBody>
      </p:sp>
      <p:sp>
        <p:nvSpPr>
          <p:cNvPr id="36" name="TextBox 4">
            <a:extLst>
              <a:ext uri="{FF2B5EF4-FFF2-40B4-BE49-F238E27FC236}">
                <a16:creationId xmlns:a16="http://schemas.microsoft.com/office/drawing/2014/main" id="{A19A3A02-31CD-4795-A399-D8C70D6407C0}"/>
              </a:ext>
            </a:extLst>
          </p:cNvPr>
          <p:cNvSpPr txBox="1">
            <a:spLocks noChangeArrowheads="1"/>
          </p:cNvSpPr>
          <p:nvPr/>
        </p:nvSpPr>
        <p:spPr bwMode="auto">
          <a:xfrm>
            <a:off x="1113278" y="1696971"/>
            <a:ext cx="6702436"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Intuition (</a:t>
            </a:r>
            <a:r>
              <a:rPr lang="en-US" altLang="zh-CN" sz="2400" dirty="0">
                <a:solidFill>
                  <a:srgbClr val="FF0000"/>
                </a:solidFill>
                <a:ea typeface="宋体" panose="02010600030101010101" pitchFamily="2" charset="-122"/>
                <a:cs typeface="Times New Roman" panose="02020603050405020304" pitchFamily="18" charset="0"/>
              </a:rPr>
              <a:t>why KL-UCB is better than UCB?</a:t>
            </a:r>
            <a:r>
              <a:rPr lang="en-US" altLang="zh-CN" sz="2400" dirty="0">
                <a:ea typeface="宋体" panose="02010600030101010101" pitchFamily="2" charset="-122"/>
                <a:cs typeface="Times New Roman" panose="02020603050405020304" pitchFamily="18" charset="0"/>
              </a:rPr>
              <a:t>) </a:t>
            </a:r>
          </a:p>
        </p:txBody>
      </p:sp>
      <p:pic>
        <p:nvPicPr>
          <p:cNvPr id="6" name="图片 5">
            <a:extLst>
              <a:ext uri="{FF2B5EF4-FFF2-40B4-BE49-F238E27FC236}">
                <a16:creationId xmlns:a16="http://schemas.microsoft.com/office/drawing/2014/main" id="{4935FD3A-28C7-4F86-B66E-8AD5C2C4FC07}"/>
              </a:ext>
            </a:extLst>
          </p:cNvPr>
          <p:cNvPicPr>
            <a:picLocks noChangeAspect="1"/>
          </p:cNvPicPr>
          <p:nvPr/>
        </p:nvPicPr>
        <p:blipFill>
          <a:blip r:embed="rId3"/>
          <a:stretch>
            <a:fillRect/>
          </a:stretch>
        </p:blipFill>
        <p:spPr>
          <a:xfrm>
            <a:off x="2101202" y="2550276"/>
            <a:ext cx="4766323" cy="3826417"/>
          </a:xfrm>
          <a:prstGeom prst="rect">
            <a:avLst/>
          </a:prstGeom>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F9FC4B3A-CAEA-40D0-B0F0-B1EBC483807D}"/>
                  </a:ext>
                </a:extLst>
              </p:cNvPr>
              <p:cNvSpPr/>
              <p:nvPr/>
            </p:nvSpPr>
            <p:spPr>
              <a:xfrm>
                <a:off x="7148624" y="4463120"/>
                <a:ext cx="4624316" cy="2400657"/>
              </a:xfrm>
              <a:prstGeom prst="rect">
                <a:avLst/>
              </a:prstGeom>
              <a:ln>
                <a:solidFill>
                  <a:schemeClr val="bg1"/>
                </a:solidFill>
              </a:ln>
            </p:spPr>
            <p:txBody>
              <a:bodyPr wrap="square">
                <a:spAutoFit/>
              </a:bodyPr>
              <a:lstStyle/>
              <a:p>
                <a:pPr algn="just">
                  <a:lnSpc>
                    <a:spcPct val="150000"/>
                  </a:lnSpc>
                  <a:defRPr/>
                </a:pPr>
                <a:r>
                  <a:rPr lang="en-US" altLang="zh-CN" sz="2000" dirty="0">
                    <a:solidFill>
                      <a:srgbClr val="FF0000"/>
                    </a:solidFill>
                    <a:latin typeface="Times New Roman" panose="02020603050405020304" pitchFamily="18" charset="0"/>
                    <a:cs typeface="Times New Roman" panose="02020603050405020304" pitchFamily="18" charset="0"/>
                  </a:rPr>
                  <a:t>We can see that the KL-UCB bound shrinks faster than the UCB bound! In other words, the estimated average rewards </a:t>
                </a:r>
                <a14:m>
                  <m:oMath xmlns:m="http://schemas.openxmlformats.org/officeDocument/2006/math">
                    <m:sSub>
                      <m:sSubPr>
                        <m:ctrlPr>
                          <a:rPr lang="en-US" altLang="zh-CN" sz="2000" i="1" smtClean="0">
                            <a:solidFill>
                              <a:srgbClr val="FF0000"/>
                            </a:solidFill>
                            <a:latin typeface="Cambria Math" panose="02040503050406030204" pitchFamily="18" charset="0"/>
                            <a:cs typeface="Times New Roman" panose="02020603050405020304" pitchFamily="18" charset="0"/>
                          </a:rPr>
                        </m:ctrlPr>
                      </m:sSubPr>
                      <m:e>
                        <m:r>
                          <a:rPr lang="en-US" altLang="zh-CN" sz="2000" i="1">
                            <a:solidFill>
                              <a:srgbClr val="FF0000"/>
                            </a:solidFill>
                            <a:latin typeface="Cambria Math" panose="02040503050406030204" pitchFamily="18" charset="0"/>
                            <a:cs typeface="Times New Roman" panose="02020603050405020304" pitchFamily="18" charset="0"/>
                          </a:rPr>
                          <m:t>𝑄</m:t>
                        </m:r>
                      </m:e>
                      <m:sub>
                        <m:r>
                          <a:rPr lang="en-US" altLang="zh-CN" sz="2000" i="1">
                            <a:solidFill>
                              <a:srgbClr val="FF0000"/>
                            </a:solidFill>
                            <a:latin typeface="Cambria Math" panose="02040503050406030204" pitchFamily="18" charset="0"/>
                            <a:cs typeface="Times New Roman" panose="02020603050405020304" pitchFamily="18" charset="0"/>
                          </a:rPr>
                          <m:t>𝑎</m:t>
                        </m:r>
                      </m:sub>
                    </m:sSub>
                  </m:oMath>
                </a14:m>
                <a:r>
                  <a:rPr lang="en-US" altLang="zh-CN" sz="2000" dirty="0">
                    <a:solidFill>
                      <a:srgbClr val="FF0000"/>
                    </a:solidFill>
                    <a:latin typeface="Times New Roman" panose="02020603050405020304" pitchFamily="18" charset="0"/>
                    <a:cs typeface="Times New Roman" panose="02020603050405020304" pitchFamily="18" charset="0"/>
                  </a:rPr>
                  <a:t> in KL-UCB converge faster to the true value </a:t>
                </a:r>
                <a14:m>
                  <m:oMath xmlns:m="http://schemas.openxmlformats.org/officeDocument/2006/math">
                    <m:sSub>
                      <m:sSubPr>
                        <m:ctrlPr>
                          <a:rPr lang="en-US" altLang="zh-CN" sz="2000" i="1">
                            <a:solidFill>
                              <a:srgbClr val="FF0000"/>
                            </a:solidFill>
                            <a:latin typeface="Cambria Math" panose="02040503050406030204" pitchFamily="18" charset="0"/>
                            <a:cs typeface="Times New Roman" panose="02020603050405020304" pitchFamily="18" charset="0"/>
                          </a:rPr>
                        </m:ctrlPr>
                      </m:sSubPr>
                      <m:e>
                        <m:r>
                          <a:rPr lang="zh-CN" altLang="en-US" sz="2000" i="1">
                            <a:solidFill>
                              <a:srgbClr val="FF0000"/>
                            </a:solidFill>
                            <a:latin typeface="Cambria Math" panose="02040503050406030204" pitchFamily="18" charset="0"/>
                            <a:cs typeface="Times New Roman" panose="02020603050405020304" pitchFamily="18" charset="0"/>
                          </a:rPr>
                          <m:t>𝜇</m:t>
                        </m:r>
                      </m:e>
                      <m:sub>
                        <m:r>
                          <a:rPr lang="en-US" altLang="zh-CN" sz="2000" i="1">
                            <a:solidFill>
                              <a:srgbClr val="FF0000"/>
                            </a:solidFill>
                            <a:latin typeface="Cambria Math" panose="02040503050406030204" pitchFamily="18" charset="0"/>
                            <a:cs typeface="Times New Roman" panose="02020603050405020304" pitchFamily="18" charset="0"/>
                          </a:rPr>
                          <m:t>𝑎</m:t>
                        </m:r>
                      </m:sub>
                    </m:sSub>
                  </m:oMath>
                </a14:m>
                <a:r>
                  <a:rPr lang="en-US" altLang="zh-CN" sz="2000"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7" name="矩形 6">
                <a:extLst>
                  <a:ext uri="{FF2B5EF4-FFF2-40B4-BE49-F238E27FC236}">
                    <a16:creationId xmlns:a16="http://schemas.microsoft.com/office/drawing/2014/main" id="{F9FC4B3A-CAEA-40D0-B0F0-B1EBC483807D}"/>
                  </a:ext>
                </a:extLst>
              </p:cNvPr>
              <p:cNvSpPr>
                <a:spLocks noRot="1" noChangeAspect="1" noMove="1" noResize="1" noEditPoints="1" noAdjustHandles="1" noChangeArrowheads="1" noChangeShapeType="1" noTextEdit="1"/>
              </p:cNvSpPr>
              <p:nvPr/>
            </p:nvSpPr>
            <p:spPr>
              <a:xfrm>
                <a:off x="7148624" y="4463120"/>
                <a:ext cx="4624316" cy="2400657"/>
              </a:xfrm>
              <a:prstGeom prst="rect">
                <a:avLst/>
              </a:prstGeom>
              <a:blipFill>
                <a:blip r:embed="rId4"/>
                <a:stretch>
                  <a:fillRect l="-1316" r="-1184" b="-1010"/>
                </a:stretch>
              </a:blipFill>
              <a:ln>
                <a:solidFill>
                  <a:schemeClr val="bg1"/>
                </a:solidFill>
              </a:ln>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126294EE-D9F9-4B65-A605-7535FE26C298}"/>
              </a:ext>
            </a:extLst>
          </p:cNvPr>
          <p:cNvSpPr txBox="1"/>
          <p:nvPr/>
        </p:nvSpPr>
        <p:spPr>
          <a:xfrm>
            <a:off x="2990850" y="6305113"/>
            <a:ext cx="1952625" cy="458074"/>
          </a:xfrm>
          <a:prstGeom prst="rect">
            <a:avLst/>
          </a:prstGeom>
          <a:noFill/>
        </p:spPr>
        <p:txBody>
          <a:bodyPr wrap="square">
            <a:spAutoFit/>
          </a:bodyPr>
          <a:lstStyle/>
          <a:p>
            <a:pPr>
              <a:lnSpc>
                <a:spcPct val="150000"/>
              </a:lnSpc>
              <a:defRPr/>
            </a:pPr>
            <a:r>
              <a:rPr lang="en-US" altLang="zh-CN" dirty="0">
                <a:latin typeface="Times New Roman" panose="02020603050405020304" pitchFamily="18" charset="0"/>
                <a:cs typeface="Times New Roman" panose="02020603050405020304" pitchFamily="18" charset="0"/>
              </a:rPr>
              <a:t>The mean reward</a:t>
            </a:r>
            <a:endParaRPr lang="en-US" altLang="zh-CN" sz="18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E87F080-F517-492C-A905-6F9DFEE7A3BA}"/>
              </a:ext>
            </a:extLst>
          </p:cNvPr>
          <p:cNvSpPr txBox="1"/>
          <p:nvPr/>
        </p:nvSpPr>
        <p:spPr>
          <a:xfrm rot="16200000">
            <a:off x="1250388" y="4302251"/>
            <a:ext cx="1052050" cy="458074"/>
          </a:xfrm>
          <a:prstGeom prst="rect">
            <a:avLst/>
          </a:prstGeom>
          <a:noFill/>
        </p:spPr>
        <p:txBody>
          <a:bodyPr wrap="square">
            <a:spAutoFit/>
          </a:bodyPr>
          <a:lstStyle/>
          <a:p>
            <a:pPr>
              <a:lnSpc>
                <a:spcPct val="150000"/>
              </a:lnSpc>
              <a:defRPr/>
            </a:pPr>
            <a:r>
              <a:rPr lang="en-US" altLang="zh-CN" sz="1800" dirty="0">
                <a:latin typeface="Times New Roman" panose="02020603050405020304" pitchFamily="18" charset="0"/>
                <a:cs typeface="Times New Roman" panose="02020603050405020304" pitchFamily="18" charset="0"/>
              </a:rPr>
              <a:t>Value</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0E48DCA8-8572-4203-B7A5-D034BF1C7C8C}"/>
                  </a:ext>
                </a:extLst>
              </p:cNvPr>
              <p:cNvSpPr/>
              <p:nvPr/>
            </p:nvSpPr>
            <p:spPr>
              <a:xfrm>
                <a:off x="7051391" y="2291644"/>
                <a:ext cx="4721549" cy="1015663"/>
              </a:xfrm>
              <a:prstGeom prst="rect">
                <a:avLst/>
              </a:prstGeom>
              <a:ln>
                <a:solidFill>
                  <a:schemeClr val="bg1"/>
                </a:solidFill>
              </a:ln>
            </p:spPr>
            <p:txBody>
              <a:bodyPr wrap="square">
                <a:spAutoFit/>
              </a:bodyPr>
              <a:lstStyle/>
              <a:p>
                <a:pPr marL="342900" indent="-342900">
                  <a:lnSpc>
                    <a:spcPct val="150000"/>
                  </a:lnSpc>
                  <a:buFont typeface="Arial" panose="020B0604020202020204" pitchFamily="34" charset="0"/>
                  <a:buChar char="•"/>
                  <a:defRPr/>
                </a:pPr>
                <a:r>
                  <a:rPr lang="en-US" altLang="zh-CN" sz="2000" dirty="0">
                    <a:solidFill>
                      <a:schemeClr val="tx1"/>
                    </a:solidFill>
                    <a:latin typeface="Times New Roman" panose="02020603050405020304" pitchFamily="18" charset="0"/>
                    <a:cs typeface="Times New Roman" panose="02020603050405020304" pitchFamily="18" charset="0"/>
                  </a:rPr>
                  <a:t>UCB </a:t>
                </a:r>
                <a:r>
                  <a:rPr lang="en-US" altLang="zh-CN" sz="2000" dirty="0">
                    <a:latin typeface="Times New Roman" panose="02020603050405020304" pitchFamily="18" charset="0"/>
                    <a:cs typeface="Times New Roman" panose="02020603050405020304" pitchFamily="18" charset="0"/>
                  </a:rPr>
                  <a:t>divergence </a:t>
                </a:r>
                <a:r>
                  <a:rPr lang="en-US" altLang="zh-CN" sz="2000" dirty="0">
                    <a:solidFill>
                      <a:schemeClr val="tx1"/>
                    </a:solidFill>
                    <a:latin typeface="Times New Roman" panose="02020603050405020304" pitchFamily="18" charset="0"/>
                    <a:cs typeface="Times New Roman" panose="02020603050405020304" pitchFamily="18" charset="0"/>
                  </a:rPr>
                  <a:t>is (black line):   </a:t>
                </a:r>
                <a14:m>
                  <m:oMath xmlns:m="http://schemas.openxmlformats.org/officeDocument/2006/math">
                    <m:sSup>
                      <m:sSupPr>
                        <m:ctrlPr>
                          <a:rPr lang="en-US" altLang="zh-CN" sz="2000" b="0" i="1" smtClean="0">
                            <a:solidFill>
                              <a:schemeClr val="tx1"/>
                            </a:solidFill>
                            <a:latin typeface="Cambria Math" panose="02040503050406030204" pitchFamily="18" charset="0"/>
                            <a:cs typeface="Times New Roman" panose="02020603050405020304" pitchFamily="18" charset="0"/>
                          </a:rPr>
                        </m:ctrlPr>
                      </m:sSupPr>
                      <m:e>
                        <m:d>
                          <m:dPr>
                            <m:ctrlPr>
                              <a:rPr lang="en-US" altLang="zh-CN" sz="2000" b="0" i="1" smtClean="0">
                                <a:solidFill>
                                  <a:schemeClr val="tx1"/>
                                </a:solidFill>
                                <a:latin typeface="Cambria Math" panose="02040503050406030204" pitchFamily="18" charset="0"/>
                                <a:cs typeface="Times New Roman" panose="02020603050405020304" pitchFamily="18" charset="0"/>
                              </a:rPr>
                            </m:ctrlPr>
                          </m:dPr>
                          <m:e>
                            <m:sSub>
                              <m:sSubPr>
                                <m:ctrlPr>
                                  <a:rPr lang="en-US" altLang="zh-CN" sz="2000" b="0" i="1" smtClean="0">
                                    <a:solidFill>
                                      <a:schemeClr val="tx1"/>
                                    </a:solidFill>
                                    <a:latin typeface="Cambria Math" panose="02040503050406030204" pitchFamily="18" charset="0"/>
                                    <a:cs typeface="Times New Roman" panose="02020603050405020304" pitchFamily="18" charset="0"/>
                                  </a:rPr>
                                </m:ctrlPr>
                              </m:sSubPr>
                              <m:e>
                                <m:r>
                                  <a:rPr lang="en-US" altLang="zh-CN" sz="2000" b="0" i="1" smtClean="0">
                                    <a:solidFill>
                                      <a:schemeClr val="tx1"/>
                                    </a:solidFill>
                                    <a:latin typeface="Cambria Math" panose="02040503050406030204" pitchFamily="18" charset="0"/>
                                    <a:cs typeface="Times New Roman" panose="02020603050405020304" pitchFamily="18" charset="0"/>
                                  </a:rPr>
                                  <m:t>𝑄</m:t>
                                </m:r>
                              </m:e>
                              <m:sub>
                                <m:r>
                                  <a:rPr lang="en-US" altLang="zh-CN" sz="2000" b="0" i="1" smtClean="0">
                                    <a:solidFill>
                                      <a:schemeClr val="tx1"/>
                                    </a:solidFill>
                                    <a:latin typeface="Cambria Math" panose="02040503050406030204" pitchFamily="18" charset="0"/>
                                    <a:cs typeface="Times New Roman" panose="02020603050405020304" pitchFamily="18" charset="0"/>
                                  </a:rPr>
                                  <m:t>𝑎</m:t>
                                </m:r>
                              </m:sub>
                            </m:sSub>
                            <m:r>
                              <a:rPr lang="en-US" altLang="zh-CN" sz="2000" b="0" i="1" smtClean="0">
                                <a:solidFill>
                                  <a:schemeClr val="tx1"/>
                                </a:solidFill>
                                <a:latin typeface="Cambria Math" panose="02040503050406030204" pitchFamily="18" charset="0"/>
                                <a:cs typeface="Times New Roman" panose="02020603050405020304" pitchFamily="18" charset="0"/>
                              </a:rPr>
                              <m:t>−</m:t>
                            </m:r>
                            <m:sSub>
                              <m:sSubPr>
                                <m:ctrlPr>
                                  <a:rPr lang="en-US" altLang="zh-CN" sz="2000" i="1">
                                    <a:solidFill>
                                      <a:schemeClr val="tx1"/>
                                    </a:solidFill>
                                    <a:latin typeface="Cambria Math" panose="02040503050406030204" pitchFamily="18" charset="0"/>
                                    <a:cs typeface="Times New Roman" panose="02020603050405020304" pitchFamily="18" charset="0"/>
                                  </a:rPr>
                                </m:ctrlPr>
                              </m:sSubPr>
                              <m:e>
                                <m:r>
                                  <a:rPr lang="zh-CN" altLang="en-US" sz="2000" i="1">
                                    <a:solidFill>
                                      <a:schemeClr val="tx1"/>
                                    </a:solidFill>
                                    <a:latin typeface="Cambria Math" panose="02040503050406030204" pitchFamily="18" charset="0"/>
                                    <a:cs typeface="Times New Roman" panose="02020603050405020304" pitchFamily="18" charset="0"/>
                                  </a:rPr>
                                  <m:t>𝜇</m:t>
                                </m:r>
                              </m:e>
                              <m:sub>
                                <m:r>
                                  <a:rPr lang="en-US" altLang="zh-CN" sz="2000" b="0" i="1" smtClean="0">
                                    <a:solidFill>
                                      <a:schemeClr val="tx1"/>
                                    </a:solidFill>
                                    <a:latin typeface="Cambria Math" panose="02040503050406030204" pitchFamily="18" charset="0"/>
                                    <a:cs typeface="Times New Roman" panose="02020603050405020304" pitchFamily="18" charset="0"/>
                                  </a:rPr>
                                  <m:t>𝑎</m:t>
                                </m:r>
                              </m:sub>
                            </m:sSub>
                          </m:e>
                        </m:d>
                      </m:e>
                      <m:sup>
                        <m:r>
                          <a:rPr lang="en-US" altLang="zh-CN" sz="2000" b="0" i="1" smtClean="0">
                            <a:solidFill>
                              <a:schemeClr val="tx1"/>
                            </a:solidFill>
                            <a:latin typeface="Cambria Math" panose="02040503050406030204" pitchFamily="18" charset="0"/>
                            <a:cs typeface="Times New Roman" panose="02020603050405020304" pitchFamily="18" charset="0"/>
                          </a:rPr>
                          <m:t>2</m:t>
                        </m:r>
                      </m:sup>
                    </m:sSup>
                  </m:oMath>
                </a14:m>
                <a:endParaRPr lang="en-US" altLang="zh-CN" sz="2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6" name="矩形 15">
                <a:extLst>
                  <a:ext uri="{FF2B5EF4-FFF2-40B4-BE49-F238E27FC236}">
                    <a16:creationId xmlns:a16="http://schemas.microsoft.com/office/drawing/2014/main" id="{0E48DCA8-8572-4203-B7A5-D034BF1C7C8C}"/>
                  </a:ext>
                </a:extLst>
              </p:cNvPr>
              <p:cNvSpPr>
                <a:spLocks noRot="1" noChangeAspect="1" noMove="1" noResize="1" noEditPoints="1" noAdjustHandles="1" noChangeArrowheads="1" noChangeShapeType="1" noTextEdit="1"/>
              </p:cNvSpPr>
              <p:nvPr/>
            </p:nvSpPr>
            <p:spPr>
              <a:xfrm>
                <a:off x="7051391" y="2291644"/>
                <a:ext cx="4721549" cy="1015663"/>
              </a:xfrm>
              <a:prstGeom prst="rect">
                <a:avLst/>
              </a:prstGeom>
              <a:blipFill>
                <a:blip r:embed="rId5"/>
                <a:stretch>
                  <a:fillRect l="-1031"/>
                </a:stretch>
              </a:blipFill>
              <a:ln>
                <a:solidFill>
                  <a:schemeClr val="bg1"/>
                </a:solidFill>
              </a:ln>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1FB10FF6-0EE6-49A5-B53D-C7FA20FD522D}"/>
              </a:ext>
            </a:extLst>
          </p:cNvPr>
          <p:cNvSpPr/>
          <p:nvPr/>
        </p:nvSpPr>
        <p:spPr>
          <a:xfrm>
            <a:off x="7046794" y="3361361"/>
            <a:ext cx="3724275" cy="553998"/>
          </a:xfrm>
          <a:prstGeom prst="rect">
            <a:avLst/>
          </a:prstGeom>
          <a:ln>
            <a:solidFill>
              <a:schemeClr val="bg1"/>
            </a:solidFill>
          </a:ln>
        </p:spPr>
        <p:txBody>
          <a:bodyPr wrap="square">
            <a:spAutoFit/>
          </a:bodyPr>
          <a:lstStyle/>
          <a:p>
            <a:pPr marL="342900" indent="-342900">
              <a:lnSpc>
                <a:spcPct val="150000"/>
              </a:lnSpc>
              <a:buFont typeface="Arial" panose="020B0604020202020204" pitchFamily="34" charset="0"/>
              <a:buChar char="•"/>
              <a:defRPr/>
            </a:pPr>
            <a:r>
              <a:rPr lang="en-US" altLang="zh-CN" sz="2000" dirty="0">
                <a:solidFill>
                  <a:schemeClr val="tx1"/>
                </a:solidFill>
                <a:latin typeface="Times New Roman" panose="02020603050405020304" pitchFamily="18" charset="0"/>
                <a:cs typeface="Times New Roman" panose="02020603050405020304" pitchFamily="18" charset="0"/>
              </a:rPr>
              <a:t>KL divergence is (</a:t>
            </a:r>
            <a:r>
              <a:rPr lang="en-US" altLang="zh-CN" sz="2000" dirty="0">
                <a:solidFill>
                  <a:schemeClr val="accent1"/>
                </a:solidFill>
                <a:latin typeface="Times New Roman" panose="02020603050405020304" pitchFamily="18" charset="0"/>
                <a:cs typeface="Times New Roman" panose="02020603050405020304" pitchFamily="18" charset="0"/>
              </a:rPr>
              <a:t>blue line</a:t>
            </a:r>
            <a:r>
              <a:rPr lang="en-US" altLang="zh-CN" sz="2000" dirty="0">
                <a:solidFill>
                  <a:schemeClr val="tx1"/>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A3E43F4-64C5-4C2E-BDCE-05A75CFAA594}"/>
                  </a:ext>
                </a:extLst>
              </p:cNvPr>
              <p:cNvSpPr txBox="1"/>
              <p:nvPr/>
            </p:nvSpPr>
            <p:spPr>
              <a:xfrm>
                <a:off x="2715118" y="4747901"/>
                <a:ext cx="1447752" cy="338554"/>
              </a:xfrm>
              <a:prstGeom prst="rect">
                <a:avLst/>
              </a:prstGeom>
              <a:noFill/>
              <a:ln>
                <a:noFill/>
              </a:ln>
            </p:spPr>
            <p:txBody>
              <a:bodyPr wrap="square">
                <a:spAutoFit/>
              </a:bodyPr>
              <a:lstStyle/>
              <a:p>
                <a:r>
                  <a:rPr lang="en-US" altLang="zh-CN" sz="1600" dirty="0">
                    <a:latin typeface="Times New Roman" panose="02020603050405020304" pitchFamily="18" charset="0"/>
                    <a:cs typeface="Times New Roman" panose="02020603050405020304" pitchFamily="18" charset="0"/>
                  </a:rPr>
                  <a:t>True value </a:t>
                </a:r>
                <a14:m>
                  <m:oMath xmlns:m="http://schemas.openxmlformats.org/officeDocument/2006/math">
                    <m:sSub>
                      <m:sSubPr>
                        <m:ctrlPr>
                          <a:rPr lang="en-US" altLang="zh-CN" sz="1600" i="1" smtClean="0">
                            <a:solidFill>
                              <a:schemeClr val="tx1"/>
                            </a:solidFill>
                            <a:latin typeface="Cambria Math" panose="02040503050406030204" pitchFamily="18" charset="0"/>
                            <a:cs typeface="Times New Roman" panose="02020603050405020304" pitchFamily="18" charset="0"/>
                          </a:rPr>
                        </m:ctrlPr>
                      </m:sSubPr>
                      <m:e>
                        <m:r>
                          <a:rPr lang="zh-CN" altLang="en-US" sz="1600" i="1">
                            <a:solidFill>
                              <a:schemeClr val="tx1"/>
                            </a:solidFill>
                            <a:latin typeface="Cambria Math" panose="02040503050406030204" pitchFamily="18" charset="0"/>
                            <a:cs typeface="Times New Roman" panose="02020603050405020304" pitchFamily="18" charset="0"/>
                          </a:rPr>
                          <m:t>𝜇</m:t>
                        </m:r>
                      </m:e>
                      <m:sub>
                        <m:r>
                          <a:rPr lang="en-US" altLang="zh-CN" sz="1600" b="0" i="1" smtClean="0">
                            <a:solidFill>
                              <a:schemeClr val="tx1"/>
                            </a:solidFill>
                            <a:latin typeface="Cambria Math" panose="02040503050406030204" pitchFamily="18" charset="0"/>
                            <a:cs typeface="Times New Roman" panose="02020603050405020304" pitchFamily="18" charset="0"/>
                          </a:rPr>
                          <m:t>𝑎</m:t>
                        </m:r>
                      </m:sub>
                    </m:sSub>
                  </m:oMath>
                </a14:m>
                <a:r>
                  <a:rPr lang="en-US" altLang="zh-CN" sz="1600" dirty="0">
                    <a:latin typeface="Times New Roman" panose="02020603050405020304" pitchFamily="18" charset="0"/>
                    <a:cs typeface="Times New Roman" panose="02020603050405020304" pitchFamily="18" charset="0"/>
                  </a:rPr>
                  <a:t> </a:t>
                </a:r>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FA3E43F4-64C5-4C2E-BDCE-05A75CFAA594}"/>
                  </a:ext>
                </a:extLst>
              </p:cNvPr>
              <p:cNvSpPr txBox="1">
                <a:spLocks noRot="1" noChangeAspect="1" noMove="1" noResize="1" noEditPoints="1" noAdjustHandles="1" noChangeArrowheads="1" noChangeShapeType="1" noTextEdit="1"/>
              </p:cNvSpPr>
              <p:nvPr/>
            </p:nvSpPr>
            <p:spPr>
              <a:xfrm>
                <a:off x="2715118" y="4747901"/>
                <a:ext cx="1447752" cy="338554"/>
              </a:xfrm>
              <a:prstGeom prst="rect">
                <a:avLst/>
              </a:prstGeom>
              <a:blipFill>
                <a:blip r:embed="rId6"/>
                <a:stretch>
                  <a:fillRect l="-2101" t="-5455" b="-23636"/>
                </a:stretch>
              </a:blipFill>
              <a:ln>
                <a:noFill/>
              </a:ln>
            </p:spPr>
            <p:txBody>
              <a:bodyPr/>
              <a:lstStyle/>
              <a:p>
                <a:r>
                  <a:rPr lang="zh-CN" altLang="en-US">
                    <a:noFill/>
                  </a:rPr>
                  <a:t> </a:t>
                </a:r>
              </a:p>
            </p:txBody>
          </p:sp>
        </mc:Fallback>
      </mc:AlternateContent>
      <p:cxnSp>
        <p:nvCxnSpPr>
          <p:cNvPr id="15" name="直接连接符 14">
            <a:extLst>
              <a:ext uri="{FF2B5EF4-FFF2-40B4-BE49-F238E27FC236}">
                <a16:creationId xmlns:a16="http://schemas.microsoft.com/office/drawing/2014/main" id="{FC17B3BB-FB3C-45F8-A1A7-E0C64359B9CA}"/>
              </a:ext>
            </a:extLst>
          </p:cNvPr>
          <p:cNvCxnSpPr/>
          <p:nvPr/>
        </p:nvCxnSpPr>
        <p:spPr>
          <a:xfrm flipV="1">
            <a:off x="3195484" y="2811369"/>
            <a:ext cx="0" cy="3294463"/>
          </a:xfrm>
          <a:prstGeom prst="line">
            <a:avLst/>
          </a:prstGeom>
          <a:ln>
            <a:solidFill>
              <a:srgbClr val="FF0000"/>
            </a:solidFill>
            <a:prstDash val="dashDot"/>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C5EA0800-F690-4E57-81D0-946887B2248D}"/>
              </a:ext>
            </a:extLst>
          </p:cNvPr>
          <p:cNvSpPr txBox="1"/>
          <p:nvPr/>
        </p:nvSpPr>
        <p:spPr>
          <a:xfrm>
            <a:off x="3827854" y="2766388"/>
            <a:ext cx="1562377" cy="338554"/>
          </a:xfrm>
          <a:prstGeom prst="rect">
            <a:avLst/>
          </a:prstGeom>
          <a:noFill/>
          <a:ln>
            <a:noFill/>
          </a:ln>
        </p:spPr>
        <p:txBody>
          <a:bodyPr wrap="square">
            <a:spAutoFit/>
          </a:bodyPr>
          <a:lstStyle/>
          <a:p>
            <a:r>
              <a:rPr lang="en-US" altLang="zh-CN" sz="1600" dirty="0">
                <a:latin typeface="Times New Roman" panose="02020603050405020304" pitchFamily="18" charset="0"/>
                <a:cs typeface="Times New Roman" panose="02020603050405020304" pitchFamily="18" charset="0"/>
              </a:rPr>
              <a:t>KL-UCB bound</a:t>
            </a:r>
            <a:endParaRPr lang="zh-CN" altLang="en-US" sz="1600" dirty="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5E817E04-11D9-4B35-AE58-0854D5ECA28E}"/>
              </a:ext>
            </a:extLst>
          </p:cNvPr>
          <p:cNvSpPr txBox="1"/>
          <p:nvPr/>
        </p:nvSpPr>
        <p:spPr>
          <a:xfrm>
            <a:off x="4017750" y="3602398"/>
            <a:ext cx="1447759" cy="338554"/>
          </a:xfrm>
          <a:prstGeom prst="rect">
            <a:avLst/>
          </a:prstGeom>
          <a:noFill/>
          <a:ln>
            <a:noFill/>
          </a:ln>
        </p:spPr>
        <p:txBody>
          <a:bodyPr wrap="square">
            <a:spAutoFit/>
          </a:bodyPr>
          <a:lstStyle/>
          <a:p>
            <a:r>
              <a:rPr lang="en-US" altLang="zh-CN" sz="1600" dirty="0">
                <a:latin typeface="Times New Roman" panose="02020603050405020304" pitchFamily="18" charset="0"/>
                <a:cs typeface="Times New Roman" panose="02020603050405020304" pitchFamily="18" charset="0"/>
              </a:rPr>
              <a:t>UCB bound</a:t>
            </a:r>
            <a:endParaRPr lang="zh-CN" altLang="en-US" sz="1600" dirty="0">
              <a:latin typeface="Times New Roman" panose="02020603050405020304" pitchFamily="18" charset="0"/>
              <a:cs typeface="Times New Roman" panose="02020603050405020304" pitchFamily="18" charset="0"/>
            </a:endParaRPr>
          </a:p>
        </p:txBody>
      </p:sp>
      <p:sp>
        <p:nvSpPr>
          <p:cNvPr id="32" name="任意多边形: 形状 31">
            <a:extLst>
              <a:ext uri="{FF2B5EF4-FFF2-40B4-BE49-F238E27FC236}">
                <a16:creationId xmlns:a16="http://schemas.microsoft.com/office/drawing/2014/main" id="{F35D7221-05C5-4650-870B-87735D40A911}"/>
              </a:ext>
            </a:extLst>
          </p:cNvPr>
          <p:cNvSpPr/>
          <p:nvPr/>
        </p:nvSpPr>
        <p:spPr>
          <a:xfrm>
            <a:off x="3125398" y="3299549"/>
            <a:ext cx="123013" cy="78918"/>
          </a:xfrm>
          <a:custGeom>
            <a:avLst/>
            <a:gdLst>
              <a:gd name="connsiteX0" fmla="*/ 3013 w 123013"/>
              <a:gd name="connsiteY0" fmla="*/ 21167 h 78918"/>
              <a:gd name="connsiteX1" fmla="*/ 118516 w 123013"/>
              <a:gd name="connsiteY1" fmla="*/ 1916 h 78918"/>
              <a:gd name="connsiteX2" fmla="*/ 108891 w 123013"/>
              <a:gd name="connsiteY2" fmla="*/ 40417 h 78918"/>
              <a:gd name="connsiteX3" fmla="*/ 70390 w 123013"/>
              <a:gd name="connsiteY3" fmla="*/ 78918 h 78918"/>
              <a:gd name="connsiteX4" fmla="*/ 3013 w 123013"/>
              <a:gd name="connsiteY4" fmla="*/ 21167 h 78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3" h="78918">
                <a:moveTo>
                  <a:pt x="3013" y="21167"/>
                </a:moveTo>
                <a:cubicBezTo>
                  <a:pt x="11034" y="8333"/>
                  <a:pt x="80113" y="-5066"/>
                  <a:pt x="118516" y="1916"/>
                </a:cubicBezTo>
                <a:cubicBezTo>
                  <a:pt x="131531" y="4282"/>
                  <a:pt x="112525" y="27697"/>
                  <a:pt x="108891" y="40417"/>
                </a:cubicBezTo>
                <a:cubicBezTo>
                  <a:pt x="98084" y="78243"/>
                  <a:pt x="106865" y="66760"/>
                  <a:pt x="70390" y="78918"/>
                </a:cubicBezTo>
                <a:cubicBezTo>
                  <a:pt x="-1479" y="68651"/>
                  <a:pt x="-5008" y="34001"/>
                  <a:pt x="3013" y="21167"/>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左大括号 7">
            <a:extLst>
              <a:ext uri="{FF2B5EF4-FFF2-40B4-BE49-F238E27FC236}">
                <a16:creationId xmlns:a16="http://schemas.microsoft.com/office/drawing/2014/main" id="{89E5D101-15D7-40F0-A1FF-D10E0F601921}"/>
              </a:ext>
            </a:extLst>
          </p:cNvPr>
          <p:cNvSpPr/>
          <p:nvPr/>
        </p:nvSpPr>
        <p:spPr>
          <a:xfrm rot="5400000">
            <a:off x="4422416" y="1909996"/>
            <a:ext cx="192883" cy="258277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0" name="左大括号 9">
            <a:extLst>
              <a:ext uri="{FF2B5EF4-FFF2-40B4-BE49-F238E27FC236}">
                <a16:creationId xmlns:a16="http://schemas.microsoft.com/office/drawing/2014/main" id="{E55EEE4C-8331-4546-8023-A37002E227AA}"/>
              </a:ext>
            </a:extLst>
          </p:cNvPr>
          <p:cNvSpPr/>
          <p:nvPr/>
        </p:nvSpPr>
        <p:spPr>
          <a:xfrm rot="16200000">
            <a:off x="4528139" y="2082388"/>
            <a:ext cx="192884" cy="27713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40082774-4194-43F2-88B1-6EE92AC992AF}"/>
                  </a:ext>
                </a:extLst>
              </p:cNvPr>
              <p:cNvSpPr txBox="1"/>
              <p:nvPr/>
            </p:nvSpPr>
            <p:spPr>
              <a:xfrm>
                <a:off x="6803059" y="3874903"/>
                <a:ext cx="5415645" cy="5638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b="0" i="0" smtClean="0">
                          <a:latin typeface="Cambria Math" panose="02040503050406030204" pitchFamily="18" charset="0"/>
                        </a:rPr>
                        <m:t>KL</m:t>
                      </m:r>
                      <m:d>
                        <m:dPr>
                          <m:ctrlPr>
                            <a:rPr lang="en-US" altLang="zh-CN" b="0" i="1" smtClean="0">
                              <a:latin typeface="Cambria Math" panose="02040503050406030204" pitchFamily="18" charset="0"/>
                            </a:rPr>
                          </m:ctrlPr>
                        </m:dPr>
                        <m:e>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r>
                            <a:rPr lang="en-US" altLang="zh-CN" b="0" i="1" smtClean="0">
                              <a:latin typeface="Cambria Math" panose="02040503050406030204" pitchFamily="18" charset="0"/>
                            </a:rPr>
                            <m:t>,</m:t>
                          </m:r>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𝜇</m:t>
                          </m:r>
                        </m:e>
                      </m:d>
                      <m:r>
                        <a:rPr lang="en-US" altLang="zh-CN" b="0" i="1" smtClean="0">
                          <a:latin typeface="Cambria Math" panose="02040503050406030204" pitchFamily="18" charset="0"/>
                        </a:rPr>
                        <m:t>=</m:t>
                      </m:r>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ln</m:t>
                          </m:r>
                        </m:fName>
                        <m:e>
                          <m:f>
                            <m:fPr>
                              <m:ctrlPr>
                                <a:rPr lang="en-US" altLang="zh-CN" b="0" i="1" smtClean="0">
                                  <a:latin typeface="Cambria Math" panose="02040503050406030204" pitchFamily="18" charset="0"/>
                                </a:rPr>
                              </m:ctrlPr>
                            </m:fPr>
                            <m:num>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num>
                            <m:den>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𝜇</m:t>
                              </m:r>
                            </m:den>
                          </m:f>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e>
                          </m:d>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ln</m:t>
                              </m:r>
                            </m:fName>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𝑡</m:t>
                                      </m:r>
                                    </m:sub>
                                  </m:sSub>
                                </m:num>
                                <m:den>
                                  <m:r>
                                    <a:rPr lang="en-US" altLang="zh-CN" b="0" i="1" smtClean="0">
                                      <a:latin typeface="Cambria Math" panose="02040503050406030204" pitchFamily="18" charset="0"/>
                                    </a:rPr>
                                    <m:t>1−</m:t>
                                  </m:r>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𝜇</m:t>
                                  </m:r>
                                </m:den>
                              </m:f>
                            </m:e>
                          </m:func>
                        </m:e>
                      </m:func>
                    </m:oMath>
                  </m:oMathPara>
                </a14:m>
                <a:endParaRPr lang="zh-CN" altLang="en-US" dirty="0"/>
              </a:p>
            </p:txBody>
          </p:sp>
        </mc:Choice>
        <mc:Fallback xmlns="">
          <p:sp>
            <p:nvSpPr>
              <p:cNvPr id="11" name="文本框 10">
                <a:extLst>
                  <a:ext uri="{FF2B5EF4-FFF2-40B4-BE49-F238E27FC236}">
                    <a16:creationId xmlns:a16="http://schemas.microsoft.com/office/drawing/2014/main" id="{40082774-4194-43F2-88B1-6EE92AC992AF}"/>
                  </a:ext>
                </a:extLst>
              </p:cNvPr>
              <p:cNvSpPr txBox="1">
                <a:spLocks noRot="1" noChangeAspect="1" noMove="1" noResize="1" noEditPoints="1" noAdjustHandles="1" noChangeArrowheads="1" noChangeShapeType="1" noTextEdit="1"/>
              </p:cNvSpPr>
              <p:nvPr/>
            </p:nvSpPr>
            <p:spPr>
              <a:xfrm>
                <a:off x="6803059" y="3874903"/>
                <a:ext cx="5415645" cy="563809"/>
              </a:xfrm>
              <a:prstGeom prst="rect">
                <a:avLst/>
              </a:prstGeom>
              <a:blipFill>
                <a:blip r:embed="rId7"/>
                <a:stretch>
                  <a:fillRect/>
                </a:stretch>
              </a:blipFill>
            </p:spPr>
            <p:txBody>
              <a:bodyPr/>
              <a:lstStyle/>
              <a:p>
                <a:r>
                  <a:rPr lang="zh-CN" altLang="en-US">
                    <a:noFill/>
                  </a:rPr>
                  <a:t> </a:t>
                </a:r>
              </a:p>
            </p:txBody>
          </p:sp>
        </mc:Fallback>
      </mc:AlternateContent>
      <p:sp>
        <p:nvSpPr>
          <p:cNvPr id="20" name="文本框 19">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Bandits--KL-UCB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904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25</a:t>
            </a:fld>
            <a:endParaRPr lang="zh-CN" altLang="en-US" dirty="0"/>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167317"/>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a:t>
            </a:r>
            <a:r>
              <a:rPr lang="en-US" altLang="zh-CN" sz="2800" dirty="0" err="1">
                <a:solidFill>
                  <a:srgbClr val="7030A0"/>
                </a:solidFill>
                <a:latin typeface="Times New Roman" panose="02020603050405020304" pitchFamily="18" charset="0"/>
                <a:cs typeface="Times New Roman" panose="02020603050405020304" pitchFamily="18" charset="0"/>
              </a:rPr>
              <a:t>Kullback</a:t>
            </a:r>
            <a:r>
              <a:rPr lang="en-US" altLang="zh-CN" sz="2800" dirty="0">
                <a:solidFill>
                  <a:srgbClr val="7030A0"/>
                </a:solidFill>
                <a:latin typeface="Times New Roman" panose="02020603050405020304" pitchFamily="18" charset="0"/>
                <a:cs typeface="Times New Roman" panose="02020603050405020304" pitchFamily="18" charset="0"/>
              </a:rPr>
              <a:t>–</a:t>
            </a:r>
            <a:r>
              <a:rPr lang="en-US" altLang="zh-CN" sz="2800" dirty="0" err="1">
                <a:solidFill>
                  <a:srgbClr val="7030A0"/>
                </a:solidFill>
                <a:latin typeface="Times New Roman" panose="02020603050405020304" pitchFamily="18" charset="0"/>
                <a:cs typeface="Times New Roman" panose="02020603050405020304" pitchFamily="18" charset="0"/>
              </a:rPr>
              <a:t>Leibler</a:t>
            </a:r>
            <a:r>
              <a:rPr lang="en-US" altLang="zh-CN" sz="2800" dirty="0">
                <a:solidFill>
                  <a:srgbClr val="7030A0"/>
                </a:solidFill>
                <a:latin typeface="Times New Roman" panose="02020603050405020304" pitchFamily="18" charset="0"/>
                <a:cs typeface="Times New Roman" panose="02020603050405020304" pitchFamily="18" charset="0"/>
              </a:rPr>
              <a:t> UCB (KL-UCB)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35" name="灯片编号占位符 1">
            <a:extLst>
              <a:ext uri="{FF2B5EF4-FFF2-40B4-BE49-F238E27FC236}">
                <a16:creationId xmlns:a16="http://schemas.microsoft.com/office/drawing/2014/main" id="{32B4F276-19C0-42A5-B1EE-489E0E377445}"/>
              </a:ext>
            </a:extLst>
          </p:cNvPr>
          <p:cNvSpPr txBox="1">
            <a:spLocks/>
          </p:cNvSpPr>
          <p:nvPr/>
        </p:nvSpPr>
        <p:spPr>
          <a:xfrm>
            <a:off x="9327039" y="6384631"/>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600" b="1" i="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60F0FC-AD0F-4770-B8B3-8B319AEAE5E5}" type="slidenum">
              <a:rPr lang="zh-CN" altLang="en-US" smtClean="0"/>
              <a:pPr/>
              <a:t>25</a:t>
            </a:fld>
            <a:endParaRPr lang="zh-CN" altLang="en-US" dirty="0"/>
          </a:p>
        </p:txBody>
      </p:sp>
      <p:sp>
        <p:nvSpPr>
          <p:cNvPr id="36" name="TextBox 4">
            <a:extLst>
              <a:ext uri="{FF2B5EF4-FFF2-40B4-BE49-F238E27FC236}">
                <a16:creationId xmlns:a16="http://schemas.microsoft.com/office/drawing/2014/main" id="{A19A3A02-31CD-4795-A399-D8C70D6407C0}"/>
              </a:ext>
            </a:extLst>
          </p:cNvPr>
          <p:cNvSpPr txBox="1">
            <a:spLocks noChangeArrowheads="1"/>
          </p:cNvSpPr>
          <p:nvPr/>
        </p:nvSpPr>
        <p:spPr bwMode="auto">
          <a:xfrm>
            <a:off x="1113278" y="1696971"/>
            <a:ext cx="5917250"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Regret bound (problem-dependent)</a:t>
            </a:r>
          </a:p>
        </p:txBody>
      </p:sp>
      <mc:AlternateContent xmlns:mc="http://schemas.openxmlformats.org/markup-compatibility/2006" xmlns:a14="http://schemas.microsoft.com/office/drawing/2010/main">
        <mc:Choice Requires="a14">
          <p:graphicFrame>
            <p:nvGraphicFramePr>
              <p:cNvPr id="5" name="表格 4">
                <a:extLst>
                  <a:ext uri="{FF2B5EF4-FFF2-40B4-BE49-F238E27FC236}">
                    <a16:creationId xmlns:a16="http://schemas.microsoft.com/office/drawing/2014/main" id="{38CC20AC-3412-4D49-9113-B153ABF2568B}"/>
                  </a:ext>
                </a:extLst>
              </p:cNvPr>
              <p:cNvGraphicFramePr/>
              <p:nvPr>
                <p:extLst>
                  <p:ext uri="{D42A27DB-BD31-4B8C-83A1-F6EECF244321}">
                    <p14:modId xmlns:p14="http://schemas.microsoft.com/office/powerpoint/2010/main" val="559935446"/>
                  </p:ext>
                </p:extLst>
              </p:nvPr>
            </p:nvGraphicFramePr>
            <p:xfrm>
              <a:off x="2498997" y="2966329"/>
              <a:ext cx="6753225" cy="2609850"/>
            </p:xfrm>
            <a:graphic>
              <a:graphicData uri="http://schemas.openxmlformats.org/drawingml/2006/table">
                <a:tbl>
                  <a:tblPr firstRow="1" bandRow="1">
                    <a:tableStyleId>{8799B23B-EC83-4686-B30A-512413B5E67A}</a:tableStyleId>
                  </a:tblPr>
                  <a:tblGrid>
                    <a:gridCol w="1423821">
                      <a:extLst>
                        <a:ext uri="{9D8B030D-6E8A-4147-A177-3AD203B41FA5}">
                          <a16:colId xmlns:a16="http://schemas.microsoft.com/office/drawing/2014/main" val="20000"/>
                        </a:ext>
                      </a:extLst>
                    </a:gridCol>
                    <a:gridCol w="2376721">
                      <a:extLst>
                        <a:ext uri="{9D8B030D-6E8A-4147-A177-3AD203B41FA5}">
                          <a16:colId xmlns:a16="http://schemas.microsoft.com/office/drawing/2014/main" val="20001"/>
                        </a:ext>
                      </a:extLst>
                    </a:gridCol>
                    <a:gridCol w="2952683">
                      <a:extLst>
                        <a:ext uri="{9D8B030D-6E8A-4147-A177-3AD203B41FA5}">
                          <a16:colId xmlns:a16="http://schemas.microsoft.com/office/drawing/2014/main" val="20002"/>
                        </a:ext>
                      </a:extLst>
                    </a:gridCol>
                  </a:tblGrid>
                  <a:tr h="638453">
                    <a:tc>
                      <a:txBody>
                        <a:bodyPr/>
                        <a:lstStyle/>
                        <a:p>
                          <a:pPr algn="ctr">
                            <a:buNone/>
                          </a:pP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buNone/>
                          </a:pPr>
                          <a:r>
                            <a:rPr lang="en-US" altLang="zh-CN" sz="2000" dirty="0"/>
                            <a:t>KL-UCB</a:t>
                          </a:r>
                          <a:endParaRPr lang="en-US" altLang="zh-CN" sz="2000" dirty="0">
                            <a:latin typeface="Times New Roman" panose="02020603050405020304" pitchFamily="18" charset="0"/>
                            <a:cs typeface="Times New Roman" panose="02020603050405020304" pitchFamily="18" charset="0"/>
                          </a:endParaRPr>
                        </a:p>
                      </a:txBody>
                      <a:tcPr/>
                    </a:tc>
                    <a:tc>
                      <a:txBody>
                        <a:bodyPr/>
                        <a:lstStyle/>
                        <a:p>
                          <a:pPr algn="ctr">
                            <a:buNone/>
                          </a:pPr>
                          <a:r>
                            <a:rPr lang="en-US" altLang="zh-CN" sz="2000" dirty="0"/>
                            <a:t>UCB</a:t>
                          </a:r>
                          <a:endParaRPr lang="en-US" altLang="zh-C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211542">
                    <a:tc>
                      <a:txBody>
                        <a:bodyPr/>
                        <a:lstStyle/>
                        <a:p>
                          <a:pPr algn="ctr">
                            <a:lnSpc>
                              <a:spcPct val="150000"/>
                            </a:lnSpc>
                            <a:buNone/>
                          </a:pPr>
                          <a:r>
                            <a:rPr lang="en-US" altLang="zh-CN" sz="2000" dirty="0"/>
                            <a:t>Regret / </a:t>
                          </a:r>
                          <a14:m>
                            <m:oMath xmlns:m="http://schemas.openxmlformats.org/officeDocument/2006/math">
                              <m:r>
                                <a:rPr lang="en-US" altLang="zh-CN" sz="2000" b="0" smtClean="0">
                                  <a:latin typeface="Cambria Math" panose="02040503050406030204" pitchFamily="18" charset="0"/>
                                </a:rPr>
                                <m:t>𝑂</m:t>
                              </m:r>
                              <m:d>
                                <m:dPr>
                                  <m:ctrlPr>
                                    <a:rPr lang="en-US" altLang="zh-CN" sz="2000" b="0" i="1" smtClean="0">
                                      <a:latin typeface="Cambria Math" panose="02040503050406030204" pitchFamily="18" charset="0"/>
                                    </a:rPr>
                                  </m:ctrlPr>
                                </m:dPr>
                                <m:e>
                                  <m:rad>
                                    <m:radPr>
                                      <m:degHide m:val="on"/>
                                      <m:ctrlPr>
                                        <a:rPr lang="en-US" altLang="zh-CN" sz="2000" b="0" i="1" smtClean="0">
                                          <a:latin typeface="Cambria Math" panose="02040503050406030204" pitchFamily="18" charset="0"/>
                                        </a:rPr>
                                      </m:ctrlPr>
                                    </m:radPr>
                                    <m:deg/>
                                    <m:e>
                                      <m:r>
                                        <a:rPr lang="en-US" altLang="zh-CN" sz="2000" b="0" smtClean="0">
                                          <a:latin typeface="Cambria Math" panose="02040503050406030204" pitchFamily="18" charset="0"/>
                                        </a:rPr>
                                        <m:t>𝐾𝑡</m:t>
                                      </m:r>
                                      <m:func>
                                        <m:funcPr>
                                          <m:ctrlPr>
                                            <a:rPr lang="en-US" altLang="zh-CN" sz="2000" b="0" i="1" smtClean="0">
                                              <a:latin typeface="Cambria Math" panose="02040503050406030204" pitchFamily="18" charset="0"/>
                                            </a:rPr>
                                          </m:ctrlPr>
                                        </m:funcPr>
                                        <m:fName>
                                          <m:r>
                                            <m:rPr>
                                              <m:sty m:val="p"/>
                                            </m:rPr>
                                            <a:rPr lang="en-US" altLang="zh-CN" sz="2000" b="0" smtClean="0">
                                              <a:latin typeface="Cambria Math" panose="02040503050406030204" pitchFamily="18" charset="0"/>
                                            </a:rPr>
                                            <m:t>ln</m:t>
                                          </m:r>
                                        </m:fName>
                                        <m:e>
                                          <m:r>
                                            <a:rPr lang="en-US" altLang="zh-CN" sz="2000" b="0" smtClean="0">
                                              <a:latin typeface="Cambria Math" panose="02040503050406030204" pitchFamily="18" charset="0"/>
                                            </a:rPr>
                                            <m:t>𝑇</m:t>
                                          </m:r>
                                        </m:e>
                                      </m:func>
                                    </m:e>
                                  </m:rad>
                                </m:e>
                              </m:d>
                            </m:oMath>
                          </a14:m>
                          <a:endParaRPr lang="en-US" altLang="zh-CN" sz="2000" dirty="0">
                            <a:latin typeface="Times New Roman" panose="02020603050405020304" pitchFamily="18" charset="0"/>
                            <a:cs typeface="Times New Roman" panose="02020603050405020304" pitchFamily="18" charset="0"/>
                          </a:endParaRPr>
                        </a:p>
                      </a:txBody>
                      <a:tcPr/>
                    </a:tc>
                    <a:tc>
                      <a:txBody>
                        <a:bodyPr/>
                        <a:lstStyle/>
                        <a:p>
                          <a:pPr algn="ctr">
                            <a:buNone/>
                          </a:pP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buNone/>
                          </a:pP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59855">
                    <a:tc>
                      <a:txBody>
                        <a:bodyPr/>
                        <a:lstStyle/>
                        <a:p>
                          <a:pPr algn="ctr">
                            <a:lnSpc>
                              <a:spcPct val="150000"/>
                            </a:lnSpc>
                            <a:buNone/>
                          </a:pPr>
                          <a:r>
                            <a:rPr lang="en-US" altLang="zh-CN" sz="2000" dirty="0"/>
                            <a:t>Complexity</a:t>
                          </a:r>
                          <a:endParaRPr lang="en-US" altLang="zh-CN" sz="2000" dirty="0">
                            <a:latin typeface="Times New Roman" panose="02020603050405020304" pitchFamily="18" charset="0"/>
                            <a:cs typeface="Times New Roman" panose="02020603050405020304" pitchFamily="18" charset="0"/>
                          </a:endParaRPr>
                        </a:p>
                      </a:txBody>
                      <a:tcPr/>
                    </a:tc>
                    <a:tc>
                      <a:txBody>
                        <a:bodyPr/>
                        <a:lstStyle/>
                        <a:p>
                          <a:pPr algn="ctr">
                            <a:lnSpc>
                              <a:spcPct val="150000"/>
                            </a:lnSpc>
                            <a:buNone/>
                          </a:pPr>
                          <a:r>
                            <a:rPr lang="en-US" altLang="zh-CN" sz="2000" dirty="0"/>
                            <a:t>unbounded</a:t>
                          </a:r>
                          <a:endParaRPr lang="en-US" altLang="zh-CN" sz="2000" dirty="0">
                            <a:latin typeface="Times New Roman" panose="02020603050405020304" pitchFamily="18" charset="0"/>
                            <a:cs typeface="Times New Roman" panose="02020603050405020304" pitchFamily="18" charset="0"/>
                          </a:endParaRPr>
                        </a:p>
                      </a:txBody>
                      <a:tcPr/>
                    </a:tc>
                    <a:tc>
                      <a:txBody>
                        <a:bodyPr/>
                        <a:lstStyle/>
                        <a:p>
                          <a:pPr algn="ctr">
                            <a:lnSpc>
                              <a:spcPct val="150000"/>
                            </a:lnSpc>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𝑂</m:t>
                                </m:r>
                                <m:r>
                                  <a:rPr lang="en-US" altLang="zh-CN" sz="2000" b="0" i="1" smtClean="0">
                                    <a:latin typeface="Cambria Math" panose="02040503050406030204" pitchFamily="18" charset="0"/>
                                    <a:cs typeface="Times New Roman" panose="02020603050405020304" pitchFamily="18" charset="0"/>
                                  </a:rPr>
                                  <m:t>(1)</m:t>
                                </m:r>
                              </m:oMath>
                            </m:oMathPara>
                          </a14:m>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mc:Choice>
        <mc:Fallback xmlns="">
          <p:graphicFrame>
            <p:nvGraphicFramePr>
              <p:cNvPr id="5" name="表格 4">
                <a:extLst>
                  <a:ext uri="{FF2B5EF4-FFF2-40B4-BE49-F238E27FC236}">
                    <a16:creationId xmlns:a16="http://schemas.microsoft.com/office/drawing/2014/main" id="{38CC20AC-3412-4D49-9113-B153ABF2568B}"/>
                  </a:ext>
                </a:extLst>
              </p:cNvPr>
              <p:cNvGraphicFramePr/>
              <p:nvPr>
                <p:extLst>
                  <p:ext uri="{D42A27DB-BD31-4B8C-83A1-F6EECF244321}">
                    <p14:modId xmlns:p14="http://schemas.microsoft.com/office/powerpoint/2010/main" val="559935446"/>
                  </p:ext>
                </p:extLst>
              </p:nvPr>
            </p:nvGraphicFramePr>
            <p:xfrm>
              <a:off x="2498997" y="2966329"/>
              <a:ext cx="6753225" cy="2609850"/>
            </p:xfrm>
            <a:graphic>
              <a:graphicData uri="http://schemas.openxmlformats.org/drawingml/2006/table">
                <a:tbl>
                  <a:tblPr firstRow="1" bandRow="1">
                    <a:tableStyleId>{8799B23B-EC83-4686-B30A-512413B5E67A}</a:tableStyleId>
                  </a:tblPr>
                  <a:tblGrid>
                    <a:gridCol w="1423821">
                      <a:extLst>
                        <a:ext uri="{9D8B030D-6E8A-4147-A177-3AD203B41FA5}">
                          <a16:colId xmlns:a16="http://schemas.microsoft.com/office/drawing/2014/main" val="20000"/>
                        </a:ext>
                      </a:extLst>
                    </a:gridCol>
                    <a:gridCol w="2376721">
                      <a:extLst>
                        <a:ext uri="{9D8B030D-6E8A-4147-A177-3AD203B41FA5}">
                          <a16:colId xmlns:a16="http://schemas.microsoft.com/office/drawing/2014/main" val="20001"/>
                        </a:ext>
                      </a:extLst>
                    </a:gridCol>
                    <a:gridCol w="2952683">
                      <a:extLst>
                        <a:ext uri="{9D8B030D-6E8A-4147-A177-3AD203B41FA5}">
                          <a16:colId xmlns:a16="http://schemas.microsoft.com/office/drawing/2014/main" val="20002"/>
                        </a:ext>
                      </a:extLst>
                    </a:gridCol>
                  </a:tblGrid>
                  <a:tr h="638453">
                    <a:tc>
                      <a:txBody>
                        <a:bodyPr/>
                        <a:lstStyle/>
                        <a:p>
                          <a:pPr algn="ctr">
                            <a:buNone/>
                          </a:pP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buNone/>
                          </a:pPr>
                          <a:r>
                            <a:rPr lang="en-US" altLang="zh-CN" sz="2000"/>
                            <a:t>KL-UCB</a:t>
                          </a:r>
                          <a:endParaRPr lang="en-US" altLang="zh-CN" sz="2000">
                            <a:latin typeface="Times New Roman" panose="02020603050405020304" pitchFamily="18" charset="0"/>
                            <a:cs typeface="Times New Roman" panose="02020603050405020304" pitchFamily="18" charset="0"/>
                          </a:endParaRPr>
                        </a:p>
                      </a:txBody>
                      <a:tcPr/>
                    </a:tc>
                    <a:tc>
                      <a:txBody>
                        <a:bodyPr/>
                        <a:lstStyle/>
                        <a:p>
                          <a:pPr algn="ctr">
                            <a:buNone/>
                          </a:pPr>
                          <a:r>
                            <a:rPr lang="en-US" altLang="zh-CN" sz="2000" dirty="0"/>
                            <a:t>UCB</a:t>
                          </a:r>
                          <a:endParaRPr lang="en-US" altLang="zh-C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1211542">
                    <a:tc>
                      <a:txBody>
                        <a:bodyPr/>
                        <a:lstStyle/>
                        <a:p>
                          <a:endParaRPr lang="zh-CN"/>
                        </a:p>
                      </a:txBody>
                      <a:tcPr>
                        <a:blipFill>
                          <a:blip r:embed="rId3"/>
                          <a:stretch>
                            <a:fillRect l="-427" t="-55276" r="-375214" b="-63819"/>
                          </a:stretch>
                        </a:blipFill>
                      </a:tcPr>
                    </a:tc>
                    <a:tc>
                      <a:txBody>
                        <a:bodyPr/>
                        <a:lstStyle/>
                        <a:p>
                          <a:pPr algn="ctr">
                            <a:buNone/>
                          </a:pPr>
                          <a:endParaRPr lang="zh-CN" altLang="en-US" sz="2000" dirty="0">
                            <a:latin typeface="Times New Roman" panose="02020603050405020304" pitchFamily="18" charset="0"/>
                            <a:cs typeface="Times New Roman" panose="02020603050405020304" pitchFamily="18" charset="0"/>
                          </a:endParaRPr>
                        </a:p>
                      </a:txBody>
                      <a:tcPr/>
                    </a:tc>
                    <a:tc>
                      <a:txBody>
                        <a:bodyPr/>
                        <a:lstStyle/>
                        <a:p>
                          <a:pPr algn="ctr">
                            <a:buNone/>
                          </a:pPr>
                          <a:endParaRPr lang="zh-CN" alt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59855">
                    <a:tc>
                      <a:txBody>
                        <a:bodyPr/>
                        <a:lstStyle/>
                        <a:p>
                          <a:pPr algn="ctr">
                            <a:lnSpc>
                              <a:spcPct val="150000"/>
                            </a:lnSpc>
                            <a:buNone/>
                          </a:pPr>
                          <a:r>
                            <a:rPr lang="en-US" altLang="zh-CN" sz="2000" dirty="0"/>
                            <a:t>Complexity</a:t>
                          </a:r>
                          <a:endParaRPr lang="en-US" altLang="zh-CN" sz="2000" dirty="0">
                            <a:latin typeface="Times New Roman" panose="02020603050405020304" pitchFamily="18" charset="0"/>
                            <a:cs typeface="Times New Roman" panose="02020603050405020304" pitchFamily="18" charset="0"/>
                          </a:endParaRPr>
                        </a:p>
                      </a:txBody>
                      <a:tcPr/>
                    </a:tc>
                    <a:tc>
                      <a:txBody>
                        <a:bodyPr/>
                        <a:lstStyle/>
                        <a:p>
                          <a:pPr algn="ctr">
                            <a:lnSpc>
                              <a:spcPct val="150000"/>
                            </a:lnSpc>
                            <a:buNone/>
                          </a:pPr>
                          <a:r>
                            <a:rPr lang="en-US" altLang="zh-CN" sz="2000" dirty="0"/>
                            <a:t>unbounded</a:t>
                          </a:r>
                          <a:endParaRPr lang="en-US" altLang="zh-CN" sz="2000" dirty="0">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3"/>
                          <a:stretch>
                            <a:fillRect l="-128866" t="-247200" r="-619" b="-1600"/>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B6E92B1E-9EBE-4019-866A-456A8CC39616}"/>
                  </a:ext>
                </a:extLst>
              </p:cNvPr>
              <p:cNvSpPr txBox="1"/>
              <p:nvPr/>
            </p:nvSpPr>
            <p:spPr>
              <a:xfrm>
                <a:off x="4061097" y="3775144"/>
                <a:ext cx="2095509"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𝑂</m:t>
                      </m:r>
                      <m:d>
                        <m:dPr>
                          <m:ctrlPr>
                            <a:rPr lang="en-US" altLang="zh-CN" b="0" i="1" smtClean="0">
                              <a:latin typeface="Cambria Math" panose="02040503050406030204" pitchFamily="18" charset="0"/>
                            </a:rPr>
                          </m:ctrlPr>
                        </m:dPr>
                        <m:e>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𝑎</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𝐾</m:t>
                              </m:r>
                            </m:sup>
                            <m:e>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𝜇</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𝜇</m:t>
                                      </m:r>
                                    </m:e>
                                    <m:sub>
                                      <m:r>
                                        <a:rPr lang="en-US" altLang="zh-CN" b="0" i="1" smtClean="0">
                                          <a:latin typeface="Cambria Math" panose="02040503050406030204" pitchFamily="18" charset="0"/>
                                        </a:rPr>
                                        <m:t>𝑎</m:t>
                                      </m:r>
                                    </m:sub>
                                  </m:sSub>
                                </m:num>
                                <m:den>
                                  <m:r>
                                    <m:rPr>
                                      <m:sty m:val="p"/>
                                    </m:rPr>
                                    <a:rPr lang="en-US" altLang="zh-CN" b="0" i="0" smtClean="0">
                                      <a:latin typeface="Cambria Math" panose="02040503050406030204" pitchFamily="18" charset="0"/>
                                    </a:rPr>
                                    <m:t>K</m:t>
                                  </m:r>
                                  <m:r>
                                    <a:rPr lang="en-US" altLang="zh-CN" b="0" i="1" smtClean="0">
                                      <a:latin typeface="Cambria Math" panose="02040503050406030204" pitchFamily="18" charset="0"/>
                                    </a:rPr>
                                    <m:t>𝐿</m:t>
                                  </m:r>
                                  <m:d>
                                    <m:dPr>
                                      <m:ctrlPr>
                                        <a:rPr lang="en-US" altLang="zh-CN"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i="1">
                                              <a:latin typeface="Cambria Math" panose="02040503050406030204" pitchFamily="18" charset="0"/>
                                            </a:rPr>
                                            <m:t>𝑎</m:t>
                                          </m:r>
                                        </m:sub>
                                      </m:sSub>
                                      <m:r>
                                        <a:rPr lang="en-US" altLang="zh-CN" b="0" i="1" smtClean="0">
                                          <a:latin typeface="Cambria Math" panose="02040503050406030204" pitchFamily="18" charset="0"/>
                                        </a:rPr>
                                        <m:t> ,  </m:t>
                                      </m:r>
                                      <m:sSup>
                                        <m:sSupPr>
                                          <m:ctrlPr>
                                            <a:rPr lang="en-US" altLang="zh-CN" i="1">
                                              <a:latin typeface="Cambria Math" panose="02040503050406030204" pitchFamily="18" charset="0"/>
                                            </a:rPr>
                                          </m:ctrlPr>
                                        </m:sSupPr>
                                        <m:e>
                                          <m:r>
                                            <a:rPr lang="zh-CN" altLang="en-US" i="1">
                                              <a:latin typeface="Cambria Math" panose="02040503050406030204" pitchFamily="18" charset="0"/>
                                            </a:rPr>
                                            <m:t>𝜇</m:t>
                                          </m:r>
                                        </m:e>
                                        <m:sup>
                                          <m:r>
                                            <a:rPr lang="en-US" altLang="zh-CN" i="1">
                                              <a:latin typeface="Cambria Math" panose="02040503050406030204" pitchFamily="18" charset="0"/>
                                            </a:rPr>
                                            <m:t>∗</m:t>
                                          </m:r>
                                        </m:sup>
                                      </m:sSup>
                                    </m:e>
                                  </m:d>
                                </m:den>
                              </m:f>
                            </m:e>
                          </m:nary>
                        </m:e>
                      </m:d>
                    </m:oMath>
                  </m:oMathPara>
                </a14:m>
                <a:endParaRPr lang="zh-CN" altLang="en-US" dirty="0"/>
              </a:p>
            </p:txBody>
          </p:sp>
        </mc:Choice>
        <mc:Fallback xmlns="">
          <p:sp>
            <p:nvSpPr>
              <p:cNvPr id="14" name="文本框 13">
                <a:extLst>
                  <a:ext uri="{FF2B5EF4-FFF2-40B4-BE49-F238E27FC236}">
                    <a16:creationId xmlns:a16="http://schemas.microsoft.com/office/drawing/2014/main" id="{B6E92B1E-9EBE-4019-866A-456A8CC39616}"/>
                  </a:ext>
                </a:extLst>
              </p:cNvPr>
              <p:cNvSpPr txBox="1">
                <a:spLocks noRot="1" noChangeAspect="1" noMove="1" noResize="1" noEditPoints="1" noAdjustHandles="1" noChangeArrowheads="1" noChangeShapeType="1" noTextEdit="1"/>
              </p:cNvSpPr>
              <p:nvPr/>
            </p:nvSpPr>
            <p:spPr>
              <a:xfrm>
                <a:off x="4061097" y="3775144"/>
                <a:ext cx="2095509" cy="891719"/>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C000AFA7-9361-4911-86C2-68F6059D391A}"/>
                  </a:ext>
                </a:extLst>
              </p:cNvPr>
              <p:cNvSpPr txBox="1"/>
              <p:nvPr/>
            </p:nvSpPr>
            <p:spPr>
              <a:xfrm>
                <a:off x="6737622" y="3794194"/>
                <a:ext cx="2153218"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𝑂</m:t>
                      </m:r>
                      <m:d>
                        <m:dPr>
                          <m:ctrlPr>
                            <a:rPr lang="en-US" altLang="zh-CN" b="0" i="1" smtClean="0">
                              <a:latin typeface="Cambria Math" panose="02040503050406030204" pitchFamily="18" charset="0"/>
                            </a:rPr>
                          </m:ctrlPr>
                        </m:dPr>
                        <m:e>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𝑎</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𝐾</m:t>
                              </m:r>
                            </m:sup>
                            <m:e>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𝜇</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𝜇</m:t>
                                      </m:r>
                                    </m:e>
                                    <m:sub>
                                      <m:r>
                                        <a:rPr lang="en-US" altLang="zh-CN" b="0" i="1" smtClean="0">
                                          <a:latin typeface="Cambria Math" panose="02040503050406030204" pitchFamily="18" charset="0"/>
                                        </a:rPr>
                                        <m:t>𝑎</m:t>
                                      </m:r>
                                    </m:sub>
                                  </m:sSub>
                                </m:num>
                                <m:den>
                                  <m:r>
                                    <a:rPr lang="en-US" altLang="zh-CN" b="0" i="0" smtClean="0">
                                      <a:latin typeface="Cambria Math" panose="02040503050406030204" pitchFamily="18" charset="0"/>
                                    </a:rPr>
                                    <m:t>2</m:t>
                                  </m:r>
                                  <m:sSup>
                                    <m:sSupPr>
                                      <m:ctrlPr>
                                        <a:rPr lang="en-US" altLang="zh-CN" b="0" i="1" smtClean="0">
                                          <a:latin typeface="Cambria Math" panose="02040503050406030204" pitchFamily="18" charset="0"/>
                                        </a:rPr>
                                      </m:ctrlPr>
                                    </m:sSupPr>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i="1">
                                                  <a:latin typeface="Cambria Math" panose="02040503050406030204" pitchFamily="18" charset="0"/>
                                                </a:rPr>
                                                <m:t>𝑎</m:t>
                                              </m:r>
                                            </m:sub>
                                          </m:sSub>
                                          <m:r>
                                            <a:rPr lang="en-US" altLang="zh-CN" b="0" i="1" smtClean="0">
                                              <a:latin typeface="Cambria Math" panose="02040503050406030204" pitchFamily="18" charset="0"/>
                                            </a:rPr>
                                            <m:t>−</m:t>
                                          </m:r>
                                          <m:r>
                                            <a:rPr lang="en-US" altLang="zh-CN" i="1">
                                              <a:latin typeface="Cambria Math" panose="02040503050406030204" pitchFamily="18" charset="0"/>
                                            </a:rPr>
                                            <m:t> </m:t>
                                          </m:r>
                                          <m:sSup>
                                            <m:sSupPr>
                                              <m:ctrlPr>
                                                <a:rPr lang="en-US" altLang="zh-CN" i="1">
                                                  <a:latin typeface="Cambria Math" panose="02040503050406030204" pitchFamily="18" charset="0"/>
                                                </a:rPr>
                                              </m:ctrlPr>
                                            </m:sSupPr>
                                            <m:e>
                                              <m:r>
                                                <a:rPr lang="zh-CN" altLang="en-US" i="1">
                                                  <a:latin typeface="Cambria Math" panose="02040503050406030204" pitchFamily="18" charset="0"/>
                                                </a:rPr>
                                                <m:t>𝜇</m:t>
                                              </m:r>
                                            </m:e>
                                            <m:sup>
                                              <m:r>
                                                <a:rPr lang="en-US" altLang="zh-CN" i="1">
                                                  <a:latin typeface="Cambria Math" panose="02040503050406030204" pitchFamily="18" charset="0"/>
                                                </a:rPr>
                                                <m:t>∗</m:t>
                                              </m:r>
                                            </m:sup>
                                          </m:sSup>
                                        </m:e>
                                      </m:d>
                                    </m:e>
                                    <m:sup>
                                      <m:r>
                                        <a:rPr lang="en-US" altLang="zh-CN" b="0" i="1" smtClean="0">
                                          <a:latin typeface="Cambria Math" panose="02040503050406030204" pitchFamily="18" charset="0"/>
                                        </a:rPr>
                                        <m:t>2</m:t>
                                      </m:r>
                                    </m:sup>
                                  </m:sSup>
                                </m:den>
                              </m:f>
                            </m:e>
                          </m:nary>
                        </m:e>
                      </m:d>
                    </m:oMath>
                  </m:oMathPara>
                </a14:m>
                <a:endParaRPr lang="zh-CN" altLang="en-US" dirty="0"/>
              </a:p>
            </p:txBody>
          </p:sp>
        </mc:Choice>
        <mc:Fallback xmlns="">
          <p:sp>
            <p:nvSpPr>
              <p:cNvPr id="16" name="文本框 15">
                <a:extLst>
                  <a:ext uri="{FF2B5EF4-FFF2-40B4-BE49-F238E27FC236}">
                    <a16:creationId xmlns:a16="http://schemas.microsoft.com/office/drawing/2014/main" id="{C000AFA7-9361-4911-86C2-68F6059D391A}"/>
                  </a:ext>
                </a:extLst>
              </p:cNvPr>
              <p:cNvSpPr txBox="1">
                <a:spLocks noRot="1" noChangeAspect="1" noMove="1" noResize="1" noEditPoints="1" noAdjustHandles="1" noChangeArrowheads="1" noChangeShapeType="1" noTextEdit="1"/>
              </p:cNvSpPr>
              <p:nvPr/>
            </p:nvSpPr>
            <p:spPr>
              <a:xfrm>
                <a:off x="6737622" y="3794194"/>
                <a:ext cx="2153218" cy="891719"/>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02BD4127-962F-454A-A689-BA87F62E80BC}"/>
                  </a:ext>
                </a:extLst>
              </p:cNvPr>
              <p:cNvSpPr/>
              <p:nvPr/>
            </p:nvSpPr>
            <p:spPr>
              <a:xfrm>
                <a:off x="1362075" y="5868894"/>
                <a:ext cx="6324600" cy="498213"/>
              </a:xfrm>
              <a:prstGeom prst="rect">
                <a:avLst/>
              </a:prstGeom>
              <a:ln>
                <a:solidFill>
                  <a:schemeClr val="bg1"/>
                </a:solidFill>
              </a:ln>
            </p:spPr>
            <p:txBody>
              <a:bodyPr wrap="square">
                <a:spAutoFit/>
              </a:bodyPr>
              <a:lstStyle/>
              <a:p>
                <a:pPr>
                  <a:lnSpc>
                    <a:spcPct val="150000"/>
                  </a:lnSpc>
                  <a:defRPr/>
                </a:pPr>
                <a:r>
                  <a:rPr lang="en-US" altLang="zh-CN" sz="2000" dirty="0">
                    <a:solidFill>
                      <a:schemeClr val="tx1"/>
                    </a:solidFill>
                    <a:latin typeface="Times New Roman" panose="02020603050405020304" pitchFamily="18" charset="0"/>
                    <a:cs typeface="Times New Roman" panose="02020603050405020304" pitchFamily="18" charset="0"/>
                  </a:rPr>
                  <a:t>Note: The </a:t>
                </a:r>
                <a:r>
                  <a:rPr lang="en-US" altLang="zh-CN" sz="2000" dirty="0" err="1">
                    <a:solidFill>
                      <a:schemeClr val="tx1"/>
                    </a:solidFill>
                    <a:latin typeface="Times New Roman" panose="02020603050405020304" pitchFamily="18" charset="0"/>
                    <a:cs typeface="Times New Roman" panose="02020603050405020304" pitchFamily="18" charset="0"/>
                  </a:rPr>
                  <a:t>Pinsker’s</a:t>
                </a:r>
                <a:r>
                  <a:rPr lang="en-US" altLang="zh-CN" sz="2000" dirty="0">
                    <a:solidFill>
                      <a:schemeClr val="tx1"/>
                    </a:solidFill>
                    <a:latin typeface="Times New Roman" panose="02020603050405020304" pitchFamily="18" charset="0"/>
                    <a:cs typeface="Times New Roman" panose="02020603050405020304" pitchFamily="18" charset="0"/>
                  </a:rPr>
                  <a:t> inequality: </a:t>
                </a:r>
                <a14:m>
                  <m:oMath xmlns:m="http://schemas.openxmlformats.org/officeDocument/2006/math">
                    <m:r>
                      <a:rPr lang="en-US" altLang="zh-CN" sz="2000" b="0" i="1" smtClean="0">
                        <a:solidFill>
                          <a:schemeClr val="tx1"/>
                        </a:solidFill>
                        <a:latin typeface="Cambria Math" panose="02040503050406030204" pitchFamily="18" charset="0"/>
                        <a:cs typeface="Times New Roman" panose="02020603050405020304" pitchFamily="18" charset="0"/>
                      </a:rPr>
                      <m:t>2</m:t>
                    </m:r>
                    <m:sSup>
                      <m:sSupPr>
                        <m:ctrlPr>
                          <a:rPr lang="en-US" altLang="zh-CN" sz="2000" b="0" i="1" smtClean="0">
                            <a:solidFill>
                              <a:schemeClr val="tx1"/>
                            </a:solidFill>
                            <a:latin typeface="Cambria Math" panose="02040503050406030204" pitchFamily="18" charset="0"/>
                            <a:cs typeface="Times New Roman" panose="02020603050405020304" pitchFamily="18" charset="0"/>
                          </a:rPr>
                        </m:ctrlPr>
                      </m:sSupPr>
                      <m:e>
                        <m:d>
                          <m:dPr>
                            <m:ctrlPr>
                              <a:rPr lang="en-US" altLang="zh-CN" sz="2000" b="0" i="1" smtClean="0">
                                <a:solidFill>
                                  <a:schemeClr val="tx1"/>
                                </a:solidFill>
                                <a:latin typeface="Cambria Math" panose="02040503050406030204" pitchFamily="18" charset="0"/>
                                <a:cs typeface="Times New Roman" panose="02020603050405020304" pitchFamily="18" charset="0"/>
                              </a:rPr>
                            </m:ctrlPr>
                          </m:dPr>
                          <m:e>
                            <m:sSub>
                              <m:sSubPr>
                                <m:ctrlPr>
                                  <a:rPr lang="en-US" altLang="zh-CN" sz="2000" b="0" i="1" smtClean="0">
                                    <a:solidFill>
                                      <a:schemeClr val="tx1"/>
                                    </a:solidFill>
                                    <a:latin typeface="Cambria Math" panose="02040503050406030204" pitchFamily="18" charset="0"/>
                                    <a:cs typeface="Times New Roman" panose="02020603050405020304" pitchFamily="18" charset="0"/>
                                  </a:rPr>
                                </m:ctrlPr>
                              </m:sSubPr>
                              <m:e>
                                <m:r>
                                  <a:rPr lang="zh-CN" altLang="en-US" sz="2000" b="0" i="1" smtClean="0">
                                    <a:solidFill>
                                      <a:schemeClr val="tx1"/>
                                    </a:solidFill>
                                    <a:latin typeface="Cambria Math" panose="02040503050406030204" pitchFamily="18" charset="0"/>
                                    <a:cs typeface="Times New Roman" panose="02020603050405020304" pitchFamily="18" charset="0"/>
                                  </a:rPr>
                                  <m:t>𝜇</m:t>
                                </m:r>
                              </m:e>
                              <m:sub>
                                <m:r>
                                  <a:rPr lang="en-US" altLang="zh-CN" sz="2000" b="0" i="1" smtClean="0">
                                    <a:solidFill>
                                      <a:schemeClr val="tx1"/>
                                    </a:solidFill>
                                    <a:latin typeface="Cambria Math" panose="02040503050406030204" pitchFamily="18" charset="0"/>
                                    <a:cs typeface="Times New Roman" panose="02020603050405020304" pitchFamily="18" charset="0"/>
                                  </a:rPr>
                                  <m:t>𝑎</m:t>
                                </m:r>
                              </m:sub>
                            </m:sSub>
                            <m:r>
                              <a:rPr lang="en-US" altLang="zh-CN" sz="2000" b="0" i="1" smtClean="0">
                                <a:solidFill>
                                  <a:schemeClr val="tx1"/>
                                </a:solidFill>
                                <a:latin typeface="Cambria Math" panose="02040503050406030204" pitchFamily="18" charset="0"/>
                                <a:cs typeface="Times New Roman" panose="02020603050405020304" pitchFamily="18" charset="0"/>
                              </a:rPr>
                              <m:t>−</m:t>
                            </m:r>
                            <m:sSub>
                              <m:sSubPr>
                                <m:ctrlPr>
                                  <a:rPr lang="en-US" altLang="zh-CN" sz="2000" i="1">
                                    <a:solidFill>
                                      <a:schemeClr val="tx1"/>
                                    </a:solidFill>
                                    <a:latin typeface="Cambria Math" panose="02040503050406030204" pitchFamily="18" charset="0"/>
                                    <a:cs typeface="Times New Roman" panose="02020603050405020304" pitchFamily="18" charset="0"/>
                                  </a:rPr>
                                </m:ctrlPr>
                              </m:sSubPr>
                              <m:e>
                                <m:r>
                                  <a:rPr lang="zh-CN" altLang="en-US" sz="2000" i="1">
                                    <a:solidFill>
                                      <a:schemeClr val="tx1"/>
                                    </a:solidFill>
                                    <a:latin typeface="Cambria Math" panose="02040503050406030204" pitchFamily="18" charset="0"/>
                                    <a:cs typeface="Times New Roman" panose="02020603050405020304" pitchFamily="18" charset="0"/>
                                  </a:rPr>
                                  <m:t>𝜇</m:t>
                                </m:r>
                              </m:e>
                              <m:sub>
                                <m:r>
                                  <a:rPr lang="en-US" altLang="zh-CN" sz="2000" b="0" i="1" smtClean="0">
                                    <a:solidFill>
                                      <a:schemeClr val="tx1"/>
                                    </a:solidFill>
                                    <a:latin typeface="Cambria Math" panose="02040503050406030204" pitchFamily="18" charset="0"/>
                                    <a:cs typeface="Times New Roman" panose="02020603050405020304" pitchFamily="18" charset="0"/>
                                  </a:rPr>
                                  <m:t>𝑏</m:t>
                                </m:r>
                              </m:sub>
                            </m:sSub>
                          </m:e>
                        </m:d>
                      </m:e>
                      <m:sup>
                        <m:r>
                          <a:rPr lang="en-US" altLang="zh-CN" sz="2000" b="0" i="1" smtClean="0">
                            <a:solidFill>
                              <a:schemeClr val="tx1"/>
                            </a:solidFill>
                            <a:latin typeface="Cambria Math" panose="02040503050406030204" pitchFamily="18" charset="0"/>
                            <a:cs typeface="Times New Roman" panose="02020603050405020304" pitchFamily="18" charset="0"/>
                          </a:rPr>
                          <m:t>2</m:t>
                        </m:r>
                      </m:sup>
                    </m:sSup>
                    <m:r>
                      <a:rPr lang="en-US" altLang="zh-CN" sz="20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ltLang="zh-CN" sz="20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KL</m:t>
                    </m:r>
                    <m:d>
                      <m:dPr>
                        <m:ctrlPr>
                          <a:rPr lang="en-US" altLang="zh-CN" sz="20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altLang="zh-CN" sz="2000" i="1">
                                <a:solidFill>
                                  <a:schemeClr val="tx1"/>
                                </a:solidFill>
                                <a:latin typeface="Cambria Math" panose="02040503050406030204" pitchFamily="18" charset="0"/>
                                <a:cs typeface="Times New Roman" panose="02020603050405020304" pitchFamily="18" charset="0"/>
                              </a:rPr>
                            </m:ctrlPr>
                          </m:sSubPr>
                          <m:e>
                            <m:r>
                              <a:rPr lang="zh-CN" altLang="en-US" sz="2000" i="1">
                                <a:solidFill>
                                  <a:schemeClr val="tx1"/>
                                </a:solidFill>
                                <a:latin typeface="Cambria Math" panose="02040503050406030204" pitchFamily="18" charset="0"/>
                                <a:cs typeface="Times New Roman" panose="02020603050405020304" pitchFamily="18" charset="0"/>
                              </a:rPr>
                              <m:t>𝜇</m:t>
                            </m:r>
                          </m:e>
                          <m:sub>
                            <m:r>
                              <a:rPr lang="en-US" altLang="zh-CN" sz="2000" i="1">
                                <a:solidFill>
                                  <a:schemeClr val="tx1"/>
                                </a:solidFill>
                                <a:latin typeface="Cambria Math" panose="02040503050406030204" pitchFamily="18" charset="0"/>
                                <a:cs typeface="Times New Roman" panose="02020603050405020304" pitchFamily="18" charset="0"/>
                              </a:rPr>
                              <m:t>𝑎</m:t>
                            </m:r>
                          </m:sub>
                        </m:sSub>
                        <m:r>
                          <a:rPr lang="en-US" altLang="zh-CN" sz="2000" b="0" i="1" smtClean="0">
                            <a:solidFill>
                              <a:schemeClr val="tx1"/>
                            </a:solidFill>
                            <a:latin typeface="Cambria Math" panose="02040503050406030204" pitchFamily="18" charset="0"/>
                            <a:cs typeface="Times New Roman" panose="02020603050405020304" pitchFamily="18" charset="0"/>
                          </a:rPr>
                          <m:t> , </m:t>
                        </m:r>
                        <m:sSub>
                          <m:sSubPr>
                            <m:ctrlPr>
                              <a:rPr lang="en-US" altLang="zh-CN" sz="2000" i="1">
                                <a:solidFill>
                                  <a:schemeClr val="tx1"/>
                                </a:solidFill>
                                <a:latin typeface="Cambria Math" panose="02040503050406030204" pitchFamily="18" charset="0"/>
                                <a:cs typeface="Times New Roman" panose="02020603050405020304" pitchFamily="18" charset="0"/>
                              </a:rPr>
                            </m:ctrlPr>
                          </m:sSubPr>
                          <m:e>
                            <m:r>
                              <a:rPr lang="zh-CN" altLang="en-US" sz="2000" i="1">
                                <a:solidFill>
                                  <a:schemeClr val="tx1"/>
                                </a:solidFill>
                                <a:latin typeface="Cambria Math" panose="02040503050406030204" pitchFamily="18" charset="0"/>
                                <a:cs typeface="Times New Roman" panose="02020603050405020304" pitchFamily="18" charset="0"/>
                              </a:rPr>
                              <m:t>𝜇</m:t>
                            </m:r>
                          </m:e>
                          <m:sub>
                            <m:r>
                              <a:rPr lang="en-US" altLang="zh-CN" sz="2000" b="0" i="1" smtClean="0">
                                <a:solidFill>
                                  <a:schemeClr val="tx1"/>
                                </a:solidFill>
                                <a:latin typeface="Cambria Math" panose="02040503050406030204" pitchFamily="18" charset="0"/>
                                <a:cs typeface="Times New Roman" panose="02020603050405020304" pitchFamily="18" charset="0"/>
                              </a:rPr>
                              <m:t>𝑏</m:t>
                            </m:r>
                          </m:sub>
                        </m:sSub>
                      </m:e>
                    </m:d>
                  </m:oMath>
                </a14:m>
                <a:r>
                  <a:rPr lang="en-US" altLang="zh-CN" sz="2000"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18" name="矩形 17">
                <a:extLst>
                  <a:ext uri="{FF2B5EF4-FFF2-40B4-BE49-F238E27FC236}">
                    <a16:creationId xmlns:a16="http://schemas.microsoft.com/office/drawing/2014/main" id="{02BD4127-962F-454A-A689-BA87F62E80BC}"/>
                  </a:ext>
                </a:extLst>
              </p:cNvPr>
              <p:cNvSpPr>
                <a:spLocks noRot="1" noChangeAspect="1" noMove="1" noResize="1" noEditPoints="1" noAdjustHandles="1" noChangeArrowheads="1" noChangeShapeType="1" noTextEdit="1"/>
              </p:cNvSpPr>
              <p:nvPr/>
            </p:nvSpPr>
            <p:spPr>
              <a:xfrm>
                <a:off x="1362075" y="5868894"/>
                <a:ext cx="6324600" cy="498213"/>
              </a:xfrm>
              <a:prstGeom prst="rect">
                <a:avLst/>
              </a:prstGeom>
              <a:blipFill>
                <a:blip r:embed="rId6"/>
                <a:stretch>
                  <a:fillRect l="-865" b="-20482"/>
                </a:stretch>
              </a:blipFill>
              <a:ln>
                <a:solidFill>
                  <a:schemeClr val="bg1"/>
                </a:solidFill>
              </a:ln>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A4964652-EC67-4F05-B673-3776AC8BC54F}"/>
              </a:ext>
            </a:extLst>
          </p:cNvPr>
          <p:cNvSpPr txBox="1"/>
          <p:nvPr/>
        </p:nvSpPr>
        <p:spPr>
          <a:xfrm>
            <a:off x="4213498" y="2417866"/>
            <a:ext cx="3957204"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Table 2 Regret compare</a:t>
            </a:r>
            <a:endParaRPr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Bandits--KL-UCB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477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26</a:t>
            </a:fld>
            <a:endParaRPr lang="zh-CN" altLang="en-US" dirty="0"/>
          </a:p>
        </p:txBody>
      </p:sp>
      <p:sp>
        <p:nvSpPr>
          <p:cNvPr id="18" name="TextBox 4">
            <a:extLst>
              <a:ext uri="{FF2B5EF4-FFF2-40B4-BE49-F238E27FC236}">
                <a16:creationId xmlns:a16="http://schemas.microsoft.com/office/drawing/2014/main" id="{A9AE3827-BC45-4D33-B9AB-E707F416364D}"/>
              </a:ext>
            </a:extLst>
          </p:cNvPr>
          <p:cNvSpPr txBox="1">
            <a:spLocks noChangeArrowheads="1"/>
          </p:cNvSpPr>
          <p:nvPr/>
        </p:nvSpPr>
        <p:spPr bwMode="auto">
          <a:xfrm>
            <a:off x="1113278" y="1716021"/>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Simulations</a:t>
            </a:r>
          </a:p>
        </p:txBody>
      </p:sp>
      <p:sp>
        <p:nvSpPr>
          <p:cNvPr id="8" name="文本框 7">
            <a:extLst>
              <a:ext uri="{FF2B5EF4-FFF2-40B4-BE49-F238E27FC236}">
                <a16:creationId xmlns:a16="http://schemas.microsoft.com/office/drawing/2014/main" id="{05064824-772B-4F56-A9E4-9992E19E1095}"/>
              </a:ext>
            </a:extLst>
          </p:cNvPr>
          <p:cNvSpPr txBox="1"/>
          <p:nvPr/>
        </p:nvSpPr>
        <p:spPr>
          <a:xfrm>
            <a:off x="1025524" y="6000344"/>
            <a:ext cx="10156826"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Fig. 5 Average performance of UCB and KL-UCB algorithms on the 2-armed (0.7 0.9) testbed over 2,000 runs with different bandit problems and </a:t>
            </a:r>
            <a:r>
              <a:rPr lang="en-US" altLang="zh-CN" i="1" dirty="0">
                <a:latin typeface="Times New Roman" panose="02020603050405020304" pitchFamily="18" charset="0"/>
                <a:cs typeface="Times New Roman" panose="02020603050405020304" pitchFamily="18" charset="0"/>
              </a:rPr>
              <a:t>c=3</a:t>
            </a:r>
            <a:r>
              <a:rPr lang="en-US" altLang="zh-CN" dirty="0">
                <a:latin typeface="Times New Roman" panose="02020603050405020304" pitchFamily="18" charset="0"/>
                <a:cs typeface="Times New Roman" panose="02020603050405020304" pitchFamily="18" charset="0"/>
              </a:rPr>
              <a:t>. Optimal action is a percentage on round </a:t>
            </a:r>
            <a:r>
              <a:rPr lang="en-US" altLang="zh-CN" i="1" dirty="0">
                <a:latin typeface="Times New Roman" panose="02020603050405020304" pitchFamily="18" charset="0"/>
                <a:cs typeface="Times New Roman" panose="02020603050405020304" pitchFamily="18" charset="0"/>
              </a:rPr>
              <a:t>t</a:t>
            </a:r>
            <a:r>
              <a:rPr lang="en-US" altLang="zh-CN" dirty="0">
                <a:latin typeface="Times New Roman" panose="02020603050405020304" pitchFamily="18" charset="0"/>
                <a:cs typeface="Times New Roman" panose="02020603050405020304" pitchFamily="18" charset="0"/>
              </a:rPr>
              <a:t> by the selected times of each arm.</a:t>
            </a:r>
            <a:endParaRPr lang="zh-CN" altLang="en-US" i="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DEB2FCA0-3057-4926-A58D-B8874AC3B4DB}"/>
              </a:ext>
            </a:extLst>
          </p:cNvPr>
          <p:cNvPicPr>
            <a:picLocks noChangeAspect="1"/>
          </p:cNvPicPr>
          <p:nvPr/>
        </p:nvPicPr>
        <p:blipFill>
          <a:blip r:embed="rId3"/>
          <a:stretch>
            <a:fillRect/>
          </a:stretch>
        </p:blipFill>
        <p:spPr>
          <a:xfrm>
            <a:off x="1121295" y="2220191"/>
            <a:ext cx="4849091" cy="3636818"/>
          </a:xfrm>
          <a:prstGeom prst="rect">
            <a:avLst/>
          </a:prstGeom>
        </p:spPr>
      </p:pic>
      <p:pic>
        <p:nvPicPr>
          <p:cNvPr id="5" name="图片 4">
            <a:extLst>
              <a:ext uri="{FF2B5EF4-FFF2-40B4-BE49-F238E27FC236}">
                <a16:creationId xmlns:a16="http://schemas.microsoft.com/office/drawing/2014/main" id="{A916D559-F501-4C94-8F94-9ABEFC864265}"/>
              </a:ext>
            </a:extLst>
          </p:cNvPr>
          <p:cNvPicPr>
            <a:picLocks noChangeAspect="1"/>
          </p:cNvPicPr>
          <p:nvPr/>
        </p:nvPicPr>
        <p:blipFill>
          <a:blip r:embed="rId4"/>
          <a:stretch>
            <a:fillRect/>
          </a:stretch>
        </p:blipFill>
        <p:spPr>
          <a:xfrm>
            <a:off x="6819785" y="2220191"/>
            <a:ext cx="4849091" cy="3636818"/>
          </a:xfrm>
          <a:prstGeom prst="rect">
            <a:avLst/>
          </a:prstGeom>
        </p:spPr>
      </p:pic>
      <p:sp>
        <p:nvSpPr>
          <p:cNvPr id="6" name="文本框 5">
            <a:extLst>
              <a:ext uri="{FF2B5EF4-FFF2-40B4-BE49-F238E27FC236}">
                <a16:creationId xmlns:a16="http://schemas.microsoft.com/office/drawing/2014/main" id="{DB1A9FD9-7EA4-459E-8BCA-D187BEF052A7}"/>
              </a:ext>
            </a:extLst>
          </p:cNvPr>
          <p:cNvSpPr txBox="1"/>
          <p:nvPr/>
        </p:nvSpPr>
        <p:spPr>
          <a:xfrm>
            <a:off x="622568" y="1167317"/>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a:t>
            </a:r>
            <a:r>
              <a:rPr lang="en-US" altLang="zh-CN" sz="2800" dirty="0" err="1">
                <a:solidFill>
                  <a:srgbClr val="7030A0"/>
                </a:solidFill>
                <a:latin typeface="Times New Roman" panose="02020603050405020304" pitchFamily="18" charset="0"/>
                <a:cs typeface="Times New Roman" panose="02020603050405020304" pitchFamily="18" charset="0"/>
              </a:rPr>
              <a:t>Kullback</a:t>
            </a:r>
            <a:r>
              <a:rPr lang="en-US" altLang="zh-CN" sz="2800" dirty="0">
                <a:solidFill>
                  <a:srgbClr val="7030A0"/>
                </a:solidFill>
                <a:latin typeface="Times New Roman" panose="02020603050405020304" pitchFamily="18" charset="0"/>
                <a:cs typeface="Times New Roman" panose="02020603050405020304" pitchFamily="18" charset="0"/>
              </a:rPr>
              <a:t>–</a:t>
            </a:r>
            <a:r>
              <a:rPr lang="en-US" altLang="zh-CN" sz="2800" dirty="0" err="1">
                <a:solidFill>
                  <a:srgbClr val="7030A0"/>
                </a:solidFill>
                <a:latin typeface="Times New Roman" panose="02020603050405020304" pitchFamily="18" charset="0"/>
                <a:cs typeface="Times New Roman" panose="02020603050405020304" pitchFamily="18" charset="0"/>
              </a:rPr>
              <a:t>Leibler</a:t>
            </a:r>
            <a:r>
              <a:rPr lang="en-US" altLang="zh-CN" sz="2800" dirty="0">
                <a:solidFill>
                  <a:srgbClr val="7030A0"/>
                </a:solidFill>
                <a:latin typeface="Times New Roman" panose="02020603050405020304" pitchFamily="18" charset="0"/>
                <a:cs typeface="Times New Roman" panose="02020603050405020304" pitchFamily="18" charset="0"/>
              </a:rPr>
              <a:t> UCB (KL-UCB)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Bandits--KL-UCB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42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27</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Bandits--GBA</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089493"/>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Gradient Bandit Algorithm (GBA)</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id="{753BA1D7-6081-46D9-86C6-1C7ACBDA5A78}"/>
              </a:ext>
            </a:extLst>
          </p:cNvPr>
          <p:cNvSpPr txBox="1">
            <a:spLocks noChangeArrowheads="1"/>
          </p:cNvSpPr>
          <p:nvPr/>
        </p:nvSpPr>
        <p:spPr bwMode="auto">
          <a:xfrm>
            <a:off x="1113278" y="1560779"/>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Algorithm</a:t>
            </a:r>
          </a:p>
        </p:txBody>
      </p:sp>
      <mc:AlternateContent xmlns:mc="http://schemas.openxmlformats.org/markup-compatibility/2006" xmlns:a14="http://schemas.microsoft.com/office/drawing/2010/main">
        <mc:Choice Requires="a14">
          <p:sp>
            <p:nvSpPr>
              <p:cNvPr id="7" name="TextBox 13">
                <a:extLst>
                  <a:ext uri="{FF2B5EF4-FFF2-40B4-BE49-F238E27FC236}">
                    <a16:creationId xmlns:a16="http://schemas.microsoft.com/office/drawing/2014/main" id="{C87786D7-A33E-4922-B612-4C5220DD4A0F}"/>
                  </a:ext>
                </a:extLst>
              </p:cNvPr>
              <p:cNvSpPr txBox="1"/>
              <p:nvPr/>
            </p:nvSpPr>
            <p:spPr>
              <a:xfrm>
                <a:off x="2151276" y="2710614"/>
                <a:ext cx="5394630" cy="4125745"/>
              </a:xfrm>
              <a:prstGeom prst="rect">
                <a:avLst/>
              </a:prstGeom>
              <a:noFill/>
              <a:ln>
                <a:solidFill>
                  <a:schemeClr val="tx2"/>
                </a:solidFill>
              </a:ln>
            </p:spPr>
            <p:txBody>
              <a:bodyPr wrap="square">
                <a:spAutoFit/>
              </a:bodyPr>
              <a:lstStyle/>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Initialize</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zh-CN" b="0" i="0" smtClean="0">
                        <a:latin typeface="Cambria Math" panose="02040503050406030204" pitchFamily="18" charset="0"/>
                        <a:cs typeface="Times New Roman" panose="02020603050405020304" pitchFamily="18" charset="0"/>
                      </a:rPr>
                      <m:t>Q</m:t>
                    </m:r>
                    <m:r>
                      <a:rPr lang="en-US" altLang="zh-CN" b="0" i="1" smtClean="0">
                        <a:latin typeface="Cambria Math" panose="02040503050406030204" pitchFamily="18" charset="0"/>
                        <a:cs typeface="Times New Roman" panose="02020603050405020304" pitchFamily="18" charset="0"/>
                      </a:rPr>
                      <m:t>=0</m:t>
                    </m:r>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r>
                      <a:rPr lang="zh-CN" altLang="en-US" b="0" i="1" smtClean="0">
                        <a:latin typeface="Cambria Math" panose="02040503050406030204" pitchFamily="18" charset="0"/>
                        <a:cs typeface="Times New Roman" panose="02020603050405020304" pitchFamily="18" charset="0"/>
                      </a:rPr>
                      <m:t>𝛼</m:t>
                    </m:r>
                  </m:oMath>
                </a14:m>
                <a:r>
                  <a:rPr lang="en-US" altLang="zh-CN" dirty="0">
                    <a:latin typeface="Times New Roman" panose="02020603050405020304" pitchFamily="18" charset="0"/>
                    <a:cs typeface="Times New Roman" panose="02020603050405020304" pitchFamily="18" charset="0"/>
                  </a:rPr>
                  <a:t> and for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cs typeface="Times New Roman" panose="02020603050405020304" pitchFamily="18" charset="0"/>
                  </a:rPr>
                  <a:t>    </a:t>
                </a:r>
                <a14:m>
                  <m:oMath xmlns:m="http://schemas.openxmlformats.org/officeDocument/2006/math">
                    <m:r>
                      <a:rPr lang="en-US" altLang="zh-CN" b="0" i="0" smtClean="0">
                        <a:latin typeface="Cambria Math" panose="02040503050406030204" pitchFamily="18" charset="0"/>
                        <a:cs typeface="Times New Roman" panose="02020603050405020304" pitchFamily="18" charset="0"/>
                      </a:rPr>
                      <m:t> </m:t>
                    </m:r>
                    <m:r>
                      <a:rPr lang="en-US" altLang="zh-CN" i="1">
                        <a:latin typeface="Cambria Math" panose="02040503050406030204" pitchFamily="18" charset="0"/>
                        <a:cs typeface="Times New Roman" panose="02020603050405020304" pitchFamily="18" charset="0"/>
                      </a:rPr>
                      <m:t>𝐻</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𝑎</m:t>
                        </m:r>
                      </m:e>
                    </m:d>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←0</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𝑝</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cs typeface="Times New Roman" panose="02020603050405020304" pitchFamily="18" charset="0"/>
                      </a:rPr>
                      <m:t>)←0</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Loop forever   </a:t>
                </a:r>
                <a:r>
                  <a:rPr lang="en-US" altLang="zh-CN" dirty="0">
                    <a:latin typeface="Times New Roman" panose="02020603050405020304" pitchFamily="18" charset="0"/>
                    <a:cs typeface="Times New Roman" panose="02020603050405020304" pitchFamily="18" charset="0"/>
                  </a:rPr>
                  <a:t>(for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𝑡</m:t>
                    </m:r>
                    <m:r>
                      <a:rPr lang="en-US" altLang="zh-CN" b="0" i="1" smtClean="0">
                        <a:latin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t>
                </a:r>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a:t>
                </a:r>
                <a:r>
                  <a:rPr lang="en-US" altLang="zh-CN" dirty="0">
                    <a:ea typeface="Cambria Math" panose="02040503050406030204" pitchFamily="18" charset="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according to </a:t>
                </a:r>
                <a14:m>
                  <m:oMath xmlns:m="http://schemas.openxmlformats.org/officeDocument/2006/math">
                    <m:r>
                      <a:rPr lang="en-US" altLang="zh-CN" b="0" i="1" dirty="0" smtClean="0">
                        <a:latin typeface="Cambria Math" panose="02040503050406030204" pitchFamily="18" charset="0"/>
                        <a:cs typeface="Times New Roman" panose="02020603050405020304" pitchFamily="18" charset="0"/>
                      </a:rPr>
                      <m:t>  </m:t>
                    </m:r>
                    <m:r>
                      <a:rPr lang="en-US" altLang="zh-CN" b="0" i="1" dirty="0" smtClean="0">
                        <a:latin typeface="Cambria Math" panose="02040503050406030204" pitchFamily="18" charset="0"/>
                        <a:cs typeface="Times New Roman" panose="02020603050405020304" pitchFamily="18" charset="0"/>
                      </a:rPr>
                      <m:t>𝑝</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0" dirty="0">
                    <a:ea typeface="Cambria Math" panose="02040503050406030204" pitchFamily="18" charset="0"/>
                    <a:cs typeface="Times New Roman" panose="02020603050405020304" pitchFamily="18" charset="0"/>
                  </a:rPr>
                  <a:t> </a:t>
                </a:r>
                <a14:m>
                  <m:oMath xmlns:m="http://schemas.openxmlformats.org/officeDocument/2006/math">
                    <m:r>
                      <m:rPr>
                        <m:sty m:val="p"/>
                      </m:rP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X</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bandit (A)</a:t>
                </a:r>
              </a:p>
              <a:p>
                <a:pPr marL="457200" indent="-457200">
                  <a:lnSpc>
                    <a:spcPct val="125000"/>
                  </a:lnSpc>
                  <a:buFont typeface="+mj-lt"/>
                  <a:buAutoNum type="arabicPeriod"/>
                  <a:defRPr/>
                </a:pP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𝑄</m:t>
                    </m:r>
                    <m:r>
                      <a:rPr lang="en-US" altLang="zh-CN" i="1">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1</m:t>
                        </m:r>
                      </m:num>
                      <m:den>
                        <m:r>
                          <a:rPr lang="en-US" altLang="zh-CN" b="0" i="1" smtClean="0">
                            <a:latin typeface="Cambria Math" panose="02040503050406030204" pitchFamily="18" charset="0"/>
                            <a:cs typeface="Times New Roman" panose="02020603050405020304" pitchFamily="18" charset="0"/>
                          </a:rPr>
                          <m:t>𝑡</m:t>
                        </m:r>
                      </m:den>
                    </m:f>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𝑋</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cs typeface="Times New Roman" panose="02020603050405020304" pitchFamily="18" charset="0"/>
                  </a:rPr>
                  <a:t> </a:t>
                </a:r>
                <a14:m>
                  <m:oMath xmlns:m="http://schemas.openxmlformats.org/officeDocument/2006/math">
                    <m:r>
                      <a:rPr lang="en-US" altLang="zh-CN" i="1">
                        <a:latin typeface="Cambria Math" panose="02040503050406030204" pitchFamily="18" charset="0"/>
                        <a:cs typeface="Times New Roman" panose="02020603050405020304" pitchFamily="18" charset="0"/>
                      </a:rPr>
                      <m:t>𝐻</m:t>
                    </m:r>
                    <m:r>
                      <a:rPr lang="en-US" altLang="zh-CN" i="1">
                        <a:latin typeface="Cambria Math" panose="02040503050406030204" pitchFamily="18" charset="0"/>
                        <a:cs typeface="Times New Roman" panose="02020603050405020304" pitchFamily="18" charset="0"/>
                      </a:rPr>
                      <m:t> </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𝐻</m:t>
                    </m:r>
                    <m:d>
                      <m:dPr>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m:t>
                    </m:r>
                    <m:r>
                      <a:rPr lang="zh-CN" altLang="en-US" b="0" i="1" smtClean="0">
                        <a:latin typeface="Cambria Math" panose="02040503050406030204" pitchFamily="18" charset="0"/>
                        <a:cs typeface="Times New Roman" panose="02020603050405020304" pitchFamily="18" charset="0"/>
                      </a:rPr>
                      <m:t>𝛼</m:t>
                    </m:r>
                    <m:r>
                      <a:rPr lang="en-US" altLang="zh-CN" i="1">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𝑋</m:t>
                    </m:r>
                    <m:r>
                      <a:rPr lang="en-US" altLang="zh-CN" i="1">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r>
                      <a:rPr lang="en-US" altLang="zh-CN" b="0" i="1" smtClean="0">
                        <a:latin typeface="Cambria Math" panose="02040503050406030204" pitchFamily="18" charset="0"/>
                        <a:cs typeface="Times New Roman" panose="02020603050405020304" pitchFamily="18" charset="0"/>
                      </a:rPr>
                      <m:t>)(1−</m:t>
                    </m:r>
                    <m:r>
                      <a:rPr lang="en-US" altLang="zh-CN" b="0" i="1" smtClean="0">
                        <a:latin typeface="Cambria Math" panose="02040503050406030204" pitchFamily="18" charset="0"/>
                        <a:cs typeface="Times New Roman" panose="02020603050405020304" pitchFamily="18" charset="0"/>
                      </a:rPr>
                      <m:t>𝑝</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𝐴</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and</a:t>
                </a:r>
              </a:p>
              <a:p>
                <a:pPr marL="457200" indent="-457200">
                  <a:lnSpc>
                    <a:spcPct val="125000"/>
                  </a:lnSpc>
                  <a:buFont typeface="+mj-lt"/>
                  <a:buAutoNum type="arabicPeriod"/>
                  <a:defRPr/>
                </a:pPr>
                <a:r>
                  <a:rPr lang="en-US" altLang="zh-CN" dirty="0">
                    <a:cs typeface="Times New Roman" panose="02020603050405020304" pitchFamily="18" charset="0"/>
                  </a:rPr>
                  <a:t> </a:t>
                </a:r>
                <a14:m>
                  <m:oMath xmlns:m="http://schemas.openxmlformats.org/officeDocument/2006/math">
                    <m:r>
                      <a:rPr lang="en-US" altLang="zh-CN" i="1">
                        <a:latin typeface="Cambria Math" panose="02040503050406030204" pitchFamily="18" charset="0"/>
                        <a:cs typeface="Times New Roman" panose="02020603050405020304" pitchFamily="18" charset="0"/>
                      </a:rPr>
                      <m:t>𝐻</m:t>
                    </m:r>
                    <m:r>
                      <a:rPr lang="en-US" altLang="zh-CN" i="1">
                        <a:latin typeface="Cambria Math" panose="02040503050406030204" pitchFamily="18" charset="0"/>
                        <a:cs typeface="Times New Roman" panose="02020603050405020304" pitchFamily="18" charset="0"/>
                      </a:rPr>
                      <m:t> </m:t>
                    </m:r>
                    <m:d>
                      <m:dPr>
                        <m:ctrlPr>
                          <a:rPr lang="en-US" altLang="zh-CN" i="1">
                            <a:latin typeface="Cambria Math" panose="02040503050406030204" pitchFamily="18" charset="0"/>
                            <a:cs typeface="Times New Roman" panose="02020603050405020304" pitchFamily="18" charset="0"/>
                          </a:rPr>
                        </m:ctrlPr>
                      </m:dPr>
                      <m:e>
                        <m:r>
                          <a:rPr lang="en-US" altLang="zh-CN" i="1">
                            <a:latin typeface="Cambria Math" panose="02040503050406030204" pitchFamily="18" charset="0"/>
                            <a:cs typeface="Times New Roman" panose="02020603050405020304" pitchFamily="18" charset="0"/>
                          </a:rPr>
                          <m:t>𝐴</m:t>
                        </m:r>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𝐻</m:t>
                    </m:r>
                    <m:d>
                      <m:dPr>
                        <m:ctrlPr>
                          <a:rPr lang="en-US" altLang="zh-CN" i="1">
                            <a:latin typeface="Cambria Math" panose="02040503050406030204" pitchFamily="18" charset="0"/>
                            <a:cs typeface="Times New Roman" panose="02020603050405020304" pitchFamily="18" charset="0"/>
                          </a:rPr>
                        </m:ctrlPr>
                      </m:dPr>
                      <m:e>
                        <m:r>
                          <a:rPr lang="en-US" altLang="zh-CN" i="1">
                            <a:latin typeface="Cambria Math" panose="02040503050406030204" pitchFamily="18" charset="0"/>
                            <a:cs typeface="Times New Roman" panose="02020603050405020304" pitchFamily="18" charset="0"/>
                          </a:rPr>
                          <m:t>𝐴</m:t>
                        </m:r>
                      </m:e>
                    </m:d>
                    <m:r>
                      <a:rPr lang="en-US" altLang="zh-CN" b="0" i="1" smtClean="0">
                        <a:latin typeface="Cambria Math" panose="02040503050406030204" pitchFamily="18" charset="0"/>
                        <a:cs typeface="Times New Roman" panose="02020603050405020304" pitchFamily="18" charset="0"/>
                      </a:rPr>
                      <m:t>−</m:t>
                    </m:r>
                    <m:r>
                      <a:rPr lang="zh-CN" altLang="en-US" i="1">
                        <a:latin typeface="Cambria Math" panose="02040503050406030204" pitchFamily="18" charset="0"/>
                        <a:cs typeface="Times New Roman" panose="02020603050405020304" pitchFamily="18" charset="0"/>
                      </a:rPr>
                      <m:t>𝛼</m:t>
                    </m:r>
                    <m:d>
                      <m:dPr>
                        <m:ctrlPr>
                          <a:rPr lang="en-US" altLang="zh-CN" i="1">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𝑋</m:t>
                        </m:r>
                        <m:r>
                          <a:rPr lang="en-US" altLang="zh-CN" i="1">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𝑄</m:t>
                        </m:r>
                      </m:e>
                    </m:d>
                    <m:r>
                      <a:rPr lang="en-US" altLang="zh-CN" b="0" i="1" smtClean="0">
                        <a:latin typeface="Cambria Math" panose="02040503050406030204" pitchFamily="18" charset="0"/>
                        <a:cs typeface="Times New Roman" panose="02020603050405020304" pitchFamily="18" charset="0"/>
                      </a:rPr>
                      <m:t>𝑝</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for all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𝐴</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zh-CN" altLang="en-US" dirty="0">
                    <a:cs typeface="Times New Roman" panose="02020603050405020304" pitchFamily="18" charset="0"/>
                  </a:rPr>
                  <a:t> </a:t>
                </a:r>
                <a14:m>
                  <m:oMath xmlns:m="http://schemas.openxmlformats.org/officeDocument/2006/math">
                    <m:r>
                      <a:rPr lang="en-US" altLang="zh-CN" b="0" i="1" dirty="0" smtClean="0">
                        <a:latin typeface="Cambria Math" panose="02040503050406030204" pitchFamily="18" charset="0"/>
                        <a:cs typeface="Times New Roman" panose="02020603050405020304" pitchFamily="18" charset="0"/>
                      </a:rPr>
                      <m:t>𝑝</m:t>
                    </m:r>
                    <m:d>
                      <m:dPr>
                        <m:ctrlPr>
                          <a:rPr lang="en-US" altLang="zh-CN" i="1" dirty="0">
                            <a:latin typeface="Cambria Math" panose="02040503050406030204" pitchFamily="18" charset="0"/>
                            <a:cs typeface="Times New Roman" panose="02020603050405020304" pitchFamily="18" charset="0"/>
                          </a:rPr>
                        </m:ctrlPr>
                      </m:dPr>
                      <m:e>
                        <m:r>
                          <a:rPr lang="en-US" altLang="zh-CN" i="1">
                            <a:latin typeface="Cambria Math" panose="02040503050406030204" pitchFamily="18" charset="0"/>
                            <a:cs typeface="Times New Roman" panose="02020603050405020304" pitchFamily="18" charset="0"/>
                          </a:rPr>
                          <m:t>𝑎</m:t>
                        </m:r>
                      </m:e>
                    </m:d>
                    <m:r>
                      <a:rPr lang="en-US" altLang="zh-CN" b="0" i="1" smtClean="0">
                        <a:latin typeface="Cambria Math" panose="02040503050406030204" pitchFamily="18" charset="0"/>
                        <a:cs typeface="Times New Roman" panose="02020603050405020304" pitchFamily="18" charset="0"/>
                      </a:rPr>
                      <m:t>=</m:t>
                    </m:r>
                    <m:f>
                      <m:fPr>
                        <m:ctrlPr>
                          <a:rPr lang="en-US" altLang="zh-CN" b="0" i="1" smtClean="0">
                            <a:latin typeface="Cambria Math" panose="02040503050406030204" pitchFamily="18" charset="0"/>
                            <a:cs typeface="Times New Roman" panose="02020603050405020304" pitchFamily="18" charset="0"/>
                          </a:rPr>
                        </m:ctrlPr>
                      </m:fPr>
                      <m:num>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𝐻</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cs typeface="Times New Roman" panose="02020603050405020304" pitchFamily="18" charset="0"/>
                              </a:rPr>
                              <m:t>)</m:t>
                            </m:r>
                          </m:sup>
                        </m:sSup>
                      </m:num>
                      <m:den>
                        <m:nary>
                          <m:naryPr>
                            <m:chr m:val="∑"/>
                            <m:limLoc m:val="subSup"/>
                            <m:ctrlPr>
                              <a:rPr lang="en-US" altLang="zh-CN" b="0" i="1" smtClean="0">
                                <a:latin typeface="Cambria Math" panose="02040503050406030204" pitchFamily="18" charset="0"/>
                                <a:cs typeface="Times New Roman" panose="02020603050405020304" pitchFamily="18" charset="0"/>
                              </a:rPr>
                            </m:ctrlPr>
                          </m:naryPr>
                          <m:sub>
                            <m:r>
                              <m:rPr>
                                <m:brk m:alnAt="25"/>
                              </m:rPr>
                              <a:rPr lang="en-US" altLang="zh-CN" b="0" i="1" smtClean="0">
                                <a:latin typeface="Cambria Math" panose="02040503050406030204" pitchFamily="18" charset="0"/>
                                <a:cs typeface="Times New Roman" panose="02020603050405020304" pitchFamily="18" charset="0"/>
                              </a:rPr>
                              <m:t>𝑏</m:t>
                            </m:r>
                            <m:r>
                              <a:rPr lang="en-US" altLang="zh-CN" b="0" i="1" smtClean="0">
                                <a:latin typeface="Cambria Math" panose="02040503050406030204" pitchFamily="18" charset="0"/>
                                <a:cs typeface="Times New Roman" panose="02020603050405020304" pitchFamily="18" charset="0"/>
                              </a:rPr>
                              <m:t>=1</m:t>
                            </m:r>
                          </m:sub>
                          <m:sup>
                            <m:r>
                              <a:rPr lang="en-US" altLang="zh-CN" b="0" i="1" smtClean="0">
                                <a:latin typeface="Cambria Math" panose="02040503050406030204" pitchFamily="18" charset="0"/>
                                <a:cs typeface="Times New Roman" panose="02020603050405020304" pitchFamily="18" charset="0"/>
                              </a:rPr>
                              <m:t>𝐾</m:t>
                            </m:r>
                          </m:sup>
                          <m:e>
                            <m:sSup>
                              <m:sSupPr>
                                <m:ctrlPr>
                                  <a:rPr lang="en-US" altLang="zh-CN" b="0" i="1" smtClean="0">
                                    <a:latin typeface="Cambria Math" panose="02040503050406030204" pitchFamily="18" charset="0"/>
                                    <a:cs typeface="Times New Roman" panose="02020603050405020304" pitchFamily="18" charset="0"/>
                                  </a:rPr>
                                </m:ctrlPr>
                              </m:sSupPr>
                              <m:e>
                                <m:r>
                                  <a:rPr lang="en-US" altLang="zh-CN" b="0" i="1" smtClean="0">
                                    <a:latin typeface="Cambria Math" panose="02040503050406030204" pitchFamily="18" charset="0"/>
                                    <a:cs typeface="Times New Roman" panose="02020603050405020304" pitchFamily="18" charset="0"/>
                                  </a:rPr>
                                  <m:t>𝑒</m:t>
                                </m:r>
                              </m:e>
                              <m:sup>
                                <m:r>
                                  <a:rPr lang="en-US" altLang="zh-CN" b="0" i="1" smtClean="0">
                                    <a:latin typeface="Cambria Math" panose="02040503050406030204" pitchFamily="18" charset="0"/>
                                    <a:cs typeface="Times New Roman" panose="02020603050405020304" pitchFamily="18" charset="0"/>
                                  </a:rPr>
                                  <m:t>𝐻</m:t>
                                </m:r>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𝑏</m:t>
                                </m:r>
                                <m:r>
                                  <a:rPr lang="en-US" altLang="zh-CN" b="0" i="1" smtClean="0">
                                    <a:latin typeface="Cambria Math" panose="02040503050406030204" pitchFamily="18" charset="0"/>
                                    <a:cs typeface="Times New Roman" panose="02020603050405020304" pitchFamily="18" charset="0"/>
                                  </a:rPr>
                                  <m:t>)</m:t>
                                </m:r>
                              </m:sup>
                            </m:sSup>
                          </m:e>
                        </m:nary>
                      </m:den>
                    </m:f>
                  </m:oMath>
                </a14:m>
                <a:endParaRPr lang="en-US" altLang="zh-CN" b="1" dirty="0">
                  <a:latin typeface="Times New Roman" panose="02020603050405020304" pitchFamily="18" charset="0"/>
                  <a:cs typeface="Times New Roman" panose="02020603050405020304" pitchFamily="18" charset="0"/>
                </a:endParaRPr>
              </a:p>
            </p:txBody>
          </p:sp>
        </mc:Choice>
        <mc:Fallback xmlns="">
          <p:sp>
            <p:nvSpPr>
              <p:cNvPr id="7" name="TextBox 13">
                <a:extLst>
                  <a:ext uri="{FF2B5EF4-FFF2-40B4-BE49-F238E27FC236}">
                    <a16:creationId xmlns:a16="http://schemas.microsoft.com/office/drawing/2014/main" id="{C87786D7-A33E-4922-B612-4C5220DD4A0F}"/>
                  </a:ext>
                </a:extLst>
              </p:cNvPr>
              <p:cNvSpPr txBox="1">
                <a:spLocks noRot="1" noChangeAspect="1" noMove="1" noResize="1" noEditPoints="1" noAdjustHandles="1" noChangeArrowheads="1" noChangeShapeType="1" noTextEdit="1"/>
              </p:cNvSpPr>
              <p:nvPr/>
            </p:nvSpPr>
            <p:spPr>
              <a:xfrm>
                <a:off x="2151276" y="2710614"/>
                <a:ext cx="5394630" cy="4125745"/>
              </a:xfrm>
              <a:prstGeom prst="rect">
                <a:avLst/>
              </a:prstGeom>
              <a:blipFill>
                <a:blip r:embed="rId3"/>
                <a:stretch>
                  <a:fillRect l="-789"/>
                </a:stretch>
              </a:blipFill>
              <a:ln>
                <a:solidFill>
                  <a:schemeClr val="tx2"/>
                </a:solidFill>
              </a:ln>
            </p:spPr>
            <p:txBody>
              <a:bodyPr/>
              <a:lstStyle/>
              <a:p>
                <a:r>
                  <a:rPr lang="zh-CN" altLang="en-US">
                    <a:noFill/>
                  </a:rPr>
                  <a:t> </a:t>
                </a:r>
              </a:p>
            </p:txBody>
          </p:sp>
        </mc:Fallback>
      </mc:AlternateContent>
      <p:sp>
        <p:nvSpPr>
          <p:cNvPr id="8" name="TextBox 12">
            <a:extLst>
              <a:ext uri="{FF2B5EF4-FFF2-40B4-BE49-F238E27FC236}">
                <a16:creationId xmlns:a16="http://schemas.microsoft.com/office/drawing/2014/main" id="{0B29B730-B8D7-4162-804A-A55DDAD29AC0}"/>
              </a:ext>
            </a:extLst>
          </p:cNvPr>
          <p:cNvSpPr txBox="1"/>
          <p:nvPr/>
        </p:nvSpPr>
        <p:spPr>
          <a:xfrm>
            <a:off x="2193132" y="2164496"/>
            <a:ext cx="5404569" cy="553998"/>
          </a:xfrm>
          <a:prstGeom prst="rect">
            <a:avLst/>
          </a:prstGeom>
          <a:solidFill>
            <a:srgbClr val="4F2270"/>
          </a:solidFill>
        </p:spPr>
        <p:txBody>
          <a:bodyPr wrap="square">
            <a:spAutoFit/>
          </a:bodyPr>
          <a:lstStyle/>
          <a:p>
            <a:pPr algn="ctr">
              <a:lnSpc>
                <a:spcPct val="150000"/>
              </a:lnSpc>
              <a:defRPr/>
            </a:pPr>
            <a:r>
              <a:rPr lang="en-US" altLang="zh-CN" sz="2000" b="1" dirty="0">
                <a:solidFill>
                  <a:schemeClr val="bg1"/>
                </a:solidFill>
                <a:latin typeface="Times New Roman" panose="02020603050405020304" pitchFamily="18" charset="0"/>
                <a:cs typeface="Times New Roman" panose="02020603050405020304" pitchFamily="18" charset="0"/>
              </a:rPr>
              <a:t>Gradient Bandit Algorithm</a:t>
            </a:r>
            <a:endParaRPr lang="en-US" altLang="zh-CN" sz="2000" dirty="0">
              <a:solidFill>
                <a:schemeClr val="bg1"/>
              </a:solidFill>
              <a:latin typeface="Times New Roman" panose="02020603050405020304" pitchFamily="18" charset="0"/>
              <a:cs typeface="Times New Roman" panose="02020603050405020304" pitchFamily="18" charset="0"/>
            </a:endParaRPr>
          </a:p>
        </p:txBody>
      </p:sp>
      <p:sp>
        <p:nvSpPr>
          <p:cNvPr id="9" name="矩形 8">
            <a:extLst>
              <a:ext uri="{FF2B5EF4-FFF2-40B4-BE49-F238E27FC236}">
                <a16:creationId xmlns:a16="http://schemas.microsoft.com/office/drawing/2014/main" id="{A565C8CE-E81C-4D02-844F-4772C77F2B2D}"/>
              </a:ext>
            </a:extLst>
          </p:cNvPr>
          <p:cNvSpPr/>
          <p:nvPr/>
        </p:nvSpPr>
        <p:spPr>
          <a:xfrm>
            <a:off x="2673625" y="6115542"/>
            <a:ext cx="2854196" cy="55399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C7D702F8-C377-439C-AA12-CF853F96D665}"/>
              </a:ext>
            </a:extLst>
          </p:cNvPr>
          <p:cNvPicPr>
            <a:picLocks noChangeAspect="1"/>
          </p:cNvPicPr>
          <p:nvPr/>
        </p:nvPicPr>
        <p:blipFill>
          <a:blip r:embed="rId4"/>
          <a:stretch>
            <a:fillRect/>
          </a:stretch>
        </p:blipFill>
        <p:spPr>
          <a:xfrm>
            <a:off x="4684488" y="6332120"/>
            <a:ext cx="828571" cy="304762"/>
          </a:xfrm>
          <a:prstGeom prst="rect">
            <a:avLst/>
          </a:prstGeom>
        </p:spPr>
      </p:pic>
      <p:sp>
        <p:nvSpPr>
          <p:cNvPr id="11" name="矩形 10">
            <a:extLst>
              <a:ext uri="{FF2B5EF4-FFF2-40B4-BE49-F238E27FC236}">
                <a16:creationId xmlns:a16="http://schemas.microsoft.com/office/drawing/2014/main" id="{D9EA985F-9570-453F-965B-E2EC175F28C4}"/>
              </a:ext>
            </a:extLst>
          </p:cNvPr>
          <p:cNvSpPr/>
          <p:nvPr/>
        </p:nvSpPr>
        <p:spPr>
          <a:xfrm>
            <a:off x="2673626" y="5330962"/>
            <a:ext cx="4689199" cy="7048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A992518D-E01D-47C2-96F0-250DF0795845}"/>
              </a:ext>
            </a:extLst>
          </p:cNvPr>
          <p:cNvSpPr/>
          <p:nvPr/>
        </p:nvSpPr>
        <p:spPr>
          <a:xfrm>
            <a:off x="8068257" y="5414137"/>
            <a:ext cx="3275735" cy="646331"/>
          </a:xfrm>
          <a:prstGeom prst="rect">
            <a:avLst/>
          </a:prstGeom>
          <a:ln>
            <a:solidFill>
              <a:schemeClr val="bg1"/>
            </a:solidFill>
          </a:ln>
        </p:spPr>
        <p:txBody>
          <a:bodyPr wrap="square">
            <a:spAutoFit/>
          </a:bodyPr>
          <a:lstStyle/>
          <a:p>
            <a:r>
              <a:rPr lang="en-US" altLang="zh-CN" b="1" dirty="0">
                <a:solidFill>
                  <a:srgbClr val="FF0000"/>
                </a:solidFill>
                <a:latin typeface="Times New Roman" panose="02020603050405020304" pitchFamily="18" charset="0"/>
                <a:cs typeface="Times New Roman" panose="02020603050405020304" pitchFamily="18" charset="0"/>
              </a:rPr>
              <a:t>Stochastic gradient method </a:t>
            </a:r>
            <a:r>
              <a:rPr lang="en-US" altLang="zh-CN" dirty="0">
                <a:solidFill>
                  <a:srgbClr val="FF0000"/>
                </a:solidFill>
                <a:latin typeface="Times New Roman" panose="02020603050405020304" pitchFamily="18" charset="0"/>
                <a:cs typeface="Times New Roman" panose="02020603050405020304" pitchFamily="18" charset="0"/>
              </a:rPr>
              <a:t>update the arm’s preference</a:t>
            </a:r>
            <a:endParaRPr lang="zh-CN" altLang="en-US" dirty="0">
              <a:solidFill>
                <a:srgbClr val="FF0000"/>
              </a:solidFill>
            </a:endParaRPr>
          </a:p>
        </p:txBody>
      </p:sp>
      <p:cxnSp>
        <p:nvCxnSpPr>
          <p:cNvPr id="13" name="直接箭头连接符 12">
            <a:extLst>
              <a:ext uri="{FF2B5EF4-FFF2-40B4-BE49-F238E27FC236}">
                <a16:creationId xmlns:a16="http://schemas.microsoft.com/office/drawing/2014/main" id="{798A9557-8B83-4D29-BDDA-4BF30A8911AD}"/>
              </a:ext>
            </a:extLst>
          </p:cNvPr>
          <p:cNvCxnSpPr>
            <a:cxnSpLocks/>
          </p:cNvCxnSpPr>
          <p:nvPr/>
        </p:nvCxnSpPr>
        <p:spPr>
          <a:xfrm flipH="1">
            <a:off x="7362826" y="5603132"/>
            <a:ext cx="66357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id="{2AA3DFB9-C74B-4776-8A40-E54302C7CFA0}"/>
              </a:ext>
            </a:extLst>
          </p:cNvPr>
          <p:cNvSpPr/>
          <p:nvPr/>
        </p:nvSpPr>
        <p:spPr>
          <a:xfrm>
            <a:off x="6077497" y="6272698"/>
            <a:ext cx="1947969" cy="369332"/>
          </a:xfrm>
          <a:prstGeom prst="rect">
            <a:avLst/>
          </a:prstGeom>
          <a:ln>
            <a:solidFill>
              <a:schemeClr val="bg1"/>
            </a:solidFill>
          </a:ln>
        </p:spPr>
        <p:txBody>
          <a:bodyPr wrap="none">
            <a:spAutoFit/>
          </a:bodyPr>
          <a:lstStyle/>
          <a:p>
            <a:r>
              <a:rPr lang="en-US" altLang="zh-CN" dirty="0">
                <a:solidFill>
                  <a:srgbClr val="FF0000"/>
                </a:solidFill>
                <a:latin typeface="Times New Roman" panose="02020603050405020304" pitchFamily="18" charset="0"/>
                <a:cs typeface="Times New Roman" panose="02020603050405020304" pitchFamily="18" charset="0"/>
              </a:rPr>
              <a:t>Soft-max approach</a:t>
            </a:r>
            <a:endParaRPr lang="zh-CN" altLang="en-US" dirty="0">
              <a:solidFill>
                <a:srgbClr val="FF0000"/>
              </a:solidFill>
            </a:endParaRPr>
          </a:p>
        </p:txBody>
      </p:sp>
      <p:cxnSp>
        <p:nvCxnSpPr>
          <p:cNvPr id="16" name="直接箭头连接符 15">
            <a:extLst>
              <a:ext uri="{FF2B5EF4-FFF2-40B4-BE49-F238E27FC236}">
                <a16:creationId xmlns:a16="http://schemas.microsoft.com/office/drawing/2014/main" id="{5D05C408-CB4B-4401-9D80-9DC7C48AC50E}"/>
              </a:ext>
            </a:extLst>
          </p:cNvPr>
          <p:cNvCxnSpPr>
            <a:cxnSpLocks/>
          </p:cNvCxnSpPr>
          <p:nvPr/>
        </p:nvCxnSpPr>
        <p:spPr>
          <a:xfrm flipH="1">
            <a:off x="5585518" y="6464021"/>
            <a:ext cx="49959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DC04109F-CEDC-4ED5-B6E0-A4357128ACDC}"/>
              </a:ext>
            </a:extLst>
          </p:cNvPr>
          <p:cNvSpPr/>
          <p:nvPr/>
        </p:nvSpPr>
        <p:spPr>
          <a:xfrm>
            <a:off x="4731112" y="4519179"/>
            <a:ext cx="6803003" cy="369332"/>
          </a:xfrm>
          <a:prstGeom prst="rect">
            <a:avLst/>
          </a:prstGeom>
          <a:ln>
            <a:solidFill>
              <a:schemeClr val="bg1"/>
            </a:solidFill>
          </a:ln>
        </p:spPr>
        <p:txBody>
          <a:bodyPr wrap="square">
            <a:spAutoFit/>
          </a:bodyPr>
          <a:lstStyle/>
          <a:p>
            <a:r>
              <a:rPr lang="zh-CN" altLang="en-US" dirty="0">
                <a:solidFill>
                  <a:srgbClr val="FF0000"/>
                </a:solidFill>
                <a:latin typeface="Times New Roman" panose="02020603050405020304" pitchFamily="18" charset="0"/>
                <a:cs typeface="Times New Roman" panose="02020603050405020304" pitchFamily="18" charset="0"/>
              </a:rPr>
              <a:t>𝑄 </a:t>
            </a:r>
            <a:r>
              <a:rPr lang="en-US" altLang="zh-CN" dirty="0">
                <a:solidFill>
                  <a:srgbClr val="FF0000"/>
                </a:solidFill>
                <a:latin typeface="Times New Roman" panose="02020603050405020304" pitchFamily="18" charset="0"/>
                <a:cs typeface="Times New Roman" panose="02020603050405020304" pitchFamily="18" charset="0"/>
              </a:rPr>
              <a:t>is the average reward over all history rewards, serves as a baseline</a:t>
            </a:r>
          </a:p>
        </p:txBody>
      </p:sp>
      <p:cxnSp>
        <p:nvCxnSpPr>
          <p:cNvPr id="20" name="直接箭头连接符 19">
            <a:extLst>
              <a:ext uri="{FF2B5EF4-FFF2-40B4-BE49-F238E27FC236}">
                <a16:creationId xmlns:a16="http://schemas.microsoft.com/office/drawing/2014/main" id="{B3692CC0-75CD-41EE-9A5A-9A832D409D00}"/>
              </a:ext>
            </a:extLst>
          </p:cNvPr>
          <p:cNvCxnSpPr>
            <a:cxnSpLocks/>
          </p:cNvCxnSpPr>
          <p:nvPr/>
        </p:nvCxnSpPr>
        <p:spPr>
          <a:xfrm flipH="1">
            <a:off x="4386943" y="4751714"/>
            <a:ext cx="371627" cy="252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18ECCA9D-054D-4203-ABB6-0F8552CEADC0}"/>
              </a:ext>
            </a:extLst>
          </p:cNvPr>
          <p:cNvSpPr/>
          <p:nvPr/>
        </p:nvSpPr>
        <p:spPr>
          <a:xfrm>
            <a:off x="5030525" y="4903735"/>
            <a:ext cx="4488792" cy="369332"/>
          </a:xfrm>
          <a:prstGeom prst="rect">
            <a:avLst/>
          </a:prstGeom>
          <a:ln>
            <a:solidFill>
              <a:schemeClr val="bg1"/>
            </a:solidFill>
          </a:ln>
        </p:spPr>
        <p:txBody>
          <a:bodyPr wrap="square">
            <a:spAutoFit/>
          </a:bodyPr>
          <a:lstStyle/>
          <a:p>
            <a:r>
              <a:rPr lang="en-US" altLang="zh-CN" dirty="0">
                <a:solidFill>
                  <a:srgbClr val="FF0000"/>
                </a:solidFill>
                <a:latin typeface="Times New Roman" panose="02020603050405020304" pitchFamily="18" charset="0"/>
                <a:cs typeface="Times New Roman" panose="02020603050405020304" pitchFamily="18" charset="0"/>
              </a:rPr>
              <a:t> </a:t>
            </a:r>
            <a:r>
              <a:rPr lang="zh-CN" altLang="en-US" dirty="0">
                <a:solidFill>
                  <a:srgbClr val="FF0000"/>
                </a:solidFill>
                <a:latin typeface="Times New Roman" panose="02020603050405020304" pitchFamily="18" charset="0"/>
                <a:cs typeface="Times New Roman" panose="02020603050405020304" pitchFamily="18" charset="0"/>
              </a:rPr>
              <a:t>𝛼 </a:t>
            </a:r>
            <a:r>
              <a:rPr lang="en-US" altLang="zh-CN" dirty="0">
                <a:solidFill>
                  <a:srgbClr val="FF0000"/>
                </a:solidFill>
                <a:latin typeface="Times New Roman" panose="02020603050405020304" pitchFamily="18" charset="0"/>
                <a:cs typeface="Times New Roman" panose="02020603050405020304" pitchFamily="18" charset="0"/>
              </a:rPr>
              <a:t>is a step size, control the convergence rate</a:t>
            </a:r>
          </a:p>
        </p:txBody>
      </p:sp>
      <p:cxnSp>
        <p:nvCxnSpPr>
          <p:cNvPr id="25" name="直接箭头连接符 24">
            <a:extLst>
              <a:ext uri="{FF2B5EF4-FFF2-40B4-BE49-F238E27FC236}">
                <a16:creationId xmlns:a16="http://schemas.microsoft.com/office/drawing/2014/main" id="{1759281D-09E0-41DC-93C5-634D0E8C3FB8}"/>
              </a:ext>
            </a:extLst>
          </p:cNvPr>
          <p:cNvCxnSpPr>
            <a:cxnSpLocks/>
          </p:cNvCxnSpPr>
          <p:nvPr/>
        </p:nvCxnSpPr>
        <p:spPr>
          <a:xfrm flipH="1">
            <a:off x="4543429" y="5132714"/>
            <a:ext cx="561971" cy="252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F632B89F-E2EF-47D5-83EE-DD3C8A2A9524}"/>
                  </a:ext>
                </a:extLst>
              </p:cNvPr>
              <p:cNvSpPr txBox="1"/>
              <p:nvPr/>
            </p:nvSpPr>
            <p:spPr>
              <a:xfrm>
                <a:off x="8184243" y="1237681"/>
                <a:ext cx="3525158" cy="2951064"/>
              </a:xfrm>
              <a:prstGeom prst="rect">
                <a:avLst/>
              </a:prstGeom>
              <a:noFill/>
              <a:ln>
                <a:solidFill>
                  <a:schemeClr val="tx1"/>
                </a:solidFill>
              </a:ln>
            </p:spPr>
            <p:txBody>
              <a:bodyPr wrap="square">
                <a:spAutoFit/>
              </a:bodyPr>
              <a:lstStyle/>
              <a:p>
                <a:pPr marL="285750" indent="-285750" algn="just">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Maintain a distribution </a:t>
                </a:r>
                <a14:m>
                  <m:oMath xmlns:m="http://schemas.openxmlformats.org/officeDocument/2006/math">
                    <m:r>
                      <a:rPr lang="en-US" altLang="zh-CN" i="1" dirty="0">
                        <a:latin typeface="Cambria Math" panose="02040503050406030204" pitchFamily="18" charset="0"/>
                        <a:cs typeface="Times New Roman" panose="02020603050405020304" pitchFamily="18" charset="0"/>
                      </a:rPr>
                      <m:t>𝑝</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𝑎</m:t>
                    </m:r>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for all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𝐾</m:t>
                    </m:r>
                  </m:oMath>
                </a14:m>
                <a:r>
                  <a:rPr lang="en-US" altLang="zh-CN" dirty="0">
                    <a:latin typeface="Times New Roman" panose="02020603050405020304" pitchFamily="18" charset="0"/>
                    <a:cs typeface="Times New Roman" panose="02020603050405020304" pitchFamily="18" charset="0"/>
                  </a:rPr>
                  <a:t> arms</a:t>
                </a:r>
              </a:p>
              <a:p>
                <a:pPr marL="285750" indent="-285750" algn="just">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Select an arm according to this probability distribution</a:t>
                </a:r>
              </a:p>
              <a:p>
                <a:pPr marL="285750" indent="-285750" algn="just">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Update each arm’s preference </a:t>
                </a:r>
                <a14:m>
                  <m:oMath xmlns:m="http://schemas.openxmlformats.org/officeDocument/2006/math">
                    <m:r>
                      <a:rPr lang="en-US" altLang="zh-CN" i="1" smtClean="0">
                        <a:latin typeface="Cambria Math" panose="02040503050406030204" pitchFamily="18" charset="0"/>
                        <a:cs typeface="Times New Roman" panose="02020603050405020304" pitchFamily="18" charset="0"/>
                      </a:rPr>
                      <m:t>𝐻</m:t>
                    </m:r>
                  </m:oMath>
                </a14:m>
                <a:endParaRPr lang="en-US" altLang="zh-CN"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Calculate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𝐾</m:t>
                    </m:r>
                  </m:oMath>
                </a14:m>
                <a:r>
                  <a:rPr lang="en-US" altLang="zh-CN" dirty="0">
                    <a:latin typeface="Times New Roman" panose="02020603050405020304" pitchFamily="18" charset="0"/>
                    <a:cs typeface="Times New Roman" panose="02020603050405020304" pitchFamily="18" charset="0"/>
                  </a:rPr>
                  <a:t> arms’ probability distribution</a:t>
                </a:r>
              </a:p>
            </p:txBody>
          </p:sp>
        </mc:Choice>
        <mc:Fallback xmlns="">
          <p:sp>
            <p:nvSpPr>
              <p:cNvPr id="14" name="文本框 13">
                <a:extLst>
                  <a:ext uri="{FF2B5EF4-FFF2-40B4-BE49-F238E27FC236}">
                    <a16:creationId xmlns:a16="http://schemas.microsoft.com/office/drawing/2014/main" id="{F632B89F-E2EF-47D5-83EE-DD3C8A2A9524}"/>
                  </a:ext>
                </a:extLst>
              </p:cNvPr>
              <p:cNvSpPr txBox="1">
                <a:spLocks noRot="1" noChangeAspect="1" noMove="1" noResize="1" noEditPoints="1" noAdjustHandles="1" noChangeArrowheads="1" noChangeShapeType="1" noTextEdit="1"/>
              </p:cNvSpPr>
              <p:nvPr/>
            </p:nvSpPr>
            <p:spPr>
              <a:xfrm>
                <a:off x="8184243" y="1237681"/>
                <a:ext cx="3525158" cy="2951064"/>
              </a:xfrm>
              <a:prstGeom prst="rect">
                <a:avLst/>
              </a:prstGeom>
              <a:blipFill>
                <a:blip r:embed="rId5"/>
                <a:stretch>
                  <a:fillRect l="-1034" r="-1207" b="-2263"/>
                </a:stretch>
              </a:blipFill>
              <a:ln>
                <a:solidFill>
                  <a:schemeClr val="tx1"/>
                </a:solidFill>
              </a:ln>
            </p:spPr>
            <p:txBody>
              <a:bodyPr/>
              <a:lstStyle/>
              <a:p>
                <a:r>
                  <a:rPr lang="zh-CN" altLang="en-US">
                    <a:noFill/>
                  </a:rPr>
                  <a:t> </a:t>
                </a:r>
              </a:p>
            </p:txBody>
          </p:sp>
        </mc:Fallback>
      </mc:AlternateContent>
    </p:spTree>
    <p:extLst>
      <p:ext uri="{BB962C8B-B14F-4D97-AF65-F5344CB8AC3E}">
        <p14:creationId xmlns:p14="http://schemas.microsoft.com/office/powerpoint/2010/main" val="3535099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28</a:t>
            </a:fld>
            <a:endParaRPr lang="zh-CN" altLang="en-US" dirty="0"/>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1089493"/>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Gradient Bandit Algorithm (GBA)</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id="{753BA1D7-6081-46D9-86C6-1C7ACBDA5A78}"/>
              </a:ext>
            </a:extLst>
          </p:cNvPr>
          <p:cNvSpPr txBox="1">
            <a:spLocks noChangeArrowheads="1"/>
          </p:cNvSpPr>
          <p:nvPr/>
        </p:nvSpPr>
        <p:spPr bwMode="auto">
          <a:xfrm>
            <a:off x="1113278" y="1560779"/>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Remarks</a:t>
            </a:r>
          </a:p>
        </p:txBody>
      </p:sp>
      <p:sp>
        <p:nvSpPr>
          <p:cNvPr id="5" name="TextBox 4">
            <a:extLst>
              <a:ext uri="{FF2B5EF4-FFF2-40B4-BE49-F238E27FC236}">
                <a16:creationId xmlns:a16="http://schemas.microsoft.com/office/drawing/2014/main" id="{088D1C00-7D24-4708-8225-B08FA84AAB77}"/>
              </a:ext>
            </a:extLst>
          </p:cNvPr>
          <p:cNvSpPr txBox="1">
            <a:spLocks noChangeArrowheads="1"/>
          </p:cNvSpPr>
          <p:nvPr/>
        </p:nvSpPr>
        <p:spPr bwMode="auto">
          <a:xfrm>
            <a:off x="1367277" y="2059654"/>
            <a:ext cx="9272147" cy="161582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stems from the stochastic gradient descent algorithms</a:t>
            </a: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robust convergence properties</a:t>
            </a: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currently no regret bound analysis</a:t>
            </a: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B665B5A-B18E-404F-B5E9-A8741FBA8399}"/>
                  </a:ext>
                </a:extLst>
              </p:cNvPr>
              <p:cNvSpPr txBox="1"/>
              <p:nvPr/>
            </p:nvSpPr>
            <p:spPr>
              <a:xfrm>
                <a:off x="564623" y="4702042"/>
                <a:ext cx="5663649" cy="1938992"/>
              </a:xfrm>
              <a:prstGeom prst="rect">
                <a:avLst/>
              </a:prstGeom>
              <a:noFill/>
            </p:spPr>
            <p:txBody>
              <a:bodyPr wrap="square" rtlCol="0">
                <a:spAutoFit/>
              </a:bodyPr>
              <a:lstStyle/>
              <a:p>
                <a:pPr algn="just"/>
                <a:r>
                  <a:rPr lang="en-US" altLang="zh-CN" sz="2000" dirty="0">
                    <a:latin typeface="Times New Roman" panose="02020603050405020304" pitchFamily="18" charset="0"/>
                    <a:cs typeface="Times New Roman" panose="02020603050405020304" pitchFamily="18" charset="0"/>
                  </a:rPr>
                  <a:t>Fig. 6: A parameter study of the various bandit algorithms on the 10-armed testbed. Each point is the average reward obtained over 1000 steps with a particular algorithm at a particular setting of its parameter. </a:t>
                </a:r>
                <a14:m>
                  <m:oMath xmlns:m="http://schemas.openxmlformats.org/officeDocument/2006/math">
                    <m:sSub>
                      <m:sSubPr>
                        <m:ctrlPr>
                          <a:rPr lang="en-US" altLang="zh-CN" sz="2000" i="1" smtClean="0">
                            <a:latin typeface="Cambria Math" panose="02040503050406030204" pitchFamily="18" charset="0"/>
                            <a:cs typeface="Times New Roman" panose="02020603050405020304" pitchFamily="18" charset="0"/>
                          </a:rPr>
                        </m:ctrlPr>
                      </m:sSubPr>
                      <m:e>
                        <m:r>
                          <a:rPr lang="en-US" altLang="zh-CN" sz="2000" b="0" i="1" smtClean="0">
                            <a:latin typeface="Cambria Math" panose="02040503050406030204" pitchFamily="18" charset="0"/>
                            <a:cs typeface="Times New Roman" panose="02020603050405020304" pitchFamily="18" charset="0"/>
                          </a:rPr>
                          <m:t>𝑄</m:t>
                        </m:r>
                      </m:e>
                      <m:sub>
                        <m:r>
                          <a:rPr lang="en-US" altLang="zh-CN" sz="2000" b="0" i="1" smtClean="0">
                            <a:latin typeface="Cambria Math" panose="02040503050406030204" pitchFamily="18" charset="0"/>
                            <a:cs typeface="Times New Roman" panose="02020603050405020304" pitchFamily="18" charset="0"/>
                          </a:rPr>
                          <m:t>0</m:t>
                        </m:r>
                      </m:sub>
                    </m:sSub>
                  </m:oMath>
                </a14:m>
                <a:r>
                  <a:rPr lang="zh-CN" altLang="en-US" sz="2000" i="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is the optimistic initialization of average reward.</a:t>
                </a:r>
                <a:endParaRPr lang="zh-CN" altLang="en-US" sz="2000" i="1" dirty="0">
                  <a:latin typeface="Times New Roman" panose="02020603050405020304" pitchFamily="18" charset="0"/>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6B665B5A-B18E-404F-B5E9-A8741FBA8399}"/>
                  </a:ext>
                </a:extLst>
              </p:cNvPr>
              <p:cNvSpPr txBox="1">
                <a:spLocks noRot="1" noChangeAspect="1" noMove="1" noResize="1" noEditPoints="1" noAdjustHandles="1" noChangeArrowheads="1" noChangeShapeType="1" noTextEdit="1"/>
              </p:cNvSpPr>
              <p:nvPr/>
            </p:nvSpPr>
            <p:spPr>
              <a:xfrm>
                <a:off x="564623" y="4702042"/>
                <a:ext cx="5663649" cy="1938992"/>
              </a:xfrm>
              <a:prstGeom prst="rect">
                <a:avLst/>
              </a:prstGeom>
              <a:blipFill>
                <a:blip r:embed="rId3"/>
                <a:stretch>
                  <a:fillRect l="-1184" t="-1572" r="-1076" b="-4717"/>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5E5B6B59-F9B5-4B5B-9B8A-E311E2CC8D51}"/>
              </a:ext>
            </a:extLst>
          </p:cNvPr>
          <p:cNvPicPr>
            <a:picLocks noChangeAspect="1"/>
          </p:cNvPicPr>
          <p:nvPr/>
        </p:nvPicPr>
        <p:blipFill>
          <a:blip r:embed="rId4"/>
          <a:stretch>
            <a:fillRect/>
          </a:stretch>
        </p:blipFill>
        <p:spPr>
          <a:xfrm>
            <a:off x="6473645" y="3007132"/>
            <a:ext cx="5569352" cy="3276915"/>
          </a:xfrm>
          <a:prstGeom prst="rect">
            <a:avLst/>
          </a:prstGeom>
          <a:ln>
            <a:noFill/>
          </a:ln>
        </p:spPr>
      </p:pic>
      <p:sp>
        <p:nvSpPr>
          <p:cNvPr id="11" name="文本框 10">
            <a:extLst>
              <a:ext uri="{FF2B5EF4-FFF2-40B4-BE49-F238E27FC236}">
                <a16:creationId xmlns:a16="http://schemas.microsoft.com/office/drawing/2014/main" id="{4E66F278-A447-435A-9184-65B66F5EA83D}"/>
              </a:ext>
            </a:extLst>
          </p:cNvPr>
          <p:cNvSpPr txBox="1"/>
          <p:nvPr/>
        </p:nvSpPr>
        <p:spPr>
          <a:xfrm>
            <a:off x="7366956" y="6144608"/>
            <a:ext cx="4857193"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value of difference algorithms via parameters</a:t>
            </a:r>
            <a:endParaRPr lang="zh-CN" altLang="en-US" dirty="0"/>
          </a:p>
        </p:txBody>
      </p:sp>
      <p:sp>
        <p:nvSpPr>
          <p:cNvPr id="12" name="文本框 11">
            <a:extLst>
              <a:ext uri="{FF2B5EF4-FFF2-40B4-BE49-F238E27FC236}">
                <a16:creationId xmlns:a16="http://schemas.microsoft.com/office/drawing/2014/main" id="{7D15EA78-146A-497F-B3A5-7CC993295587}"/>
              </a:ext>
            </a:extLst>
          </p:cNvPr>
          <p:cNvSpPr txBox="1"/>
          <p:nvPr/>
        </p:nvSpPr>
        <p:spPr>
          <a:xfrm>
            <a:off x="611068" y="3967826"/>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Algorithms Comparison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Bandits--GBA</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2743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29</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547E519-90A7-4133-8E62-8079B5A7F65F}"/>
              </a:ext>
            </a:extLst>
          </p:cNvPr>
          <p:cNvSpPr txBox="1"/>
          <p:nvPr/>
        </p:nvSpPr>
        <p:spPr>
          <a:xfrm>
            <a:off x="622568" y="914395"/>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Thompson Sampling (TS)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13">
                <a:extLst>
                  <a:ext uri="{FF2B5EF4-FFF2-40B4-BE49-F238E27FC236}">
                    <a16:creationId xmlns:a16="http://schemas.microsoft.com/office/drawing/2014/main" id="{EF5A77B3-64CE-4151-839D-ECEFF5CBF278}"/>
                  </a:ext>
                </a:extLst>
              </p:cNvPr>
              <p:cNvSpPr txBox="1"/>
              <p:nvPr/>
            </p:nvSpPr>
            <p:spPr>
              <a:xfrm>
                <a:off x="1288458" y="2944080"/>
                <a:ext cx="4807542" cy="2591672"/>
              </a:xfrm>
              <a:prstGeom prst="rect">
                <a:avLst/>
              </a:prstGeom>
              <a:noFill/>
              <a:ln>
                <a:solidFill>
                  <a:schemeClr val="tx2"/>
                </a:solidFill>
              </a:ln>
            </p:spPr>
            <p:txBody>
              <a:bodyPr wrap="square">
                <a:spAutoFit/>
              </a:bodyPr>
              <a:lstStyle/>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Initialize</a:t>
                </a:r>
                <a:r>
                  <a:rPr lang="en-US" altLang="zh-CN" dirty="0">
                    <a:latin typeface="Times New Roman" panose="02020603050405020304" pitchFamily="18" charset="0"/>
                    <a:cs typeface="Times New Roman" panose="02020603050405020304" pitchFamily="18" charset="0"/>
                  </a:rPr>
                  <a:t>   prior </a:t>
                </a:r>
                <a14:m>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𝑝</m:t>
                        </m:r>
                      </m:e>
                      <m:sub>
                        <m:sSub>
                          <m:sSubPr>
                            <m:ctrlPr>
                              <a:rPr lang="en-US" altLang="zh-CN"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i="1" smtClean="0">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sub>
                        </m:sSub>
                      </m:sub>
                    </m:s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and for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b="1" dirty="0">
                    <a:latin typeface="Times New Roman" panose="02020603050405020304" pitchFamily="18" charset="0"/>
                    <a:cs typeface="Times New Roman" panose="02020603050405020304" pitchFamily="18" charset="0"/>
                  </a:rPr>
                  <a:t>Loop forever   </a:t>
                </a:r>
                <a:r>
                  <a:rPr lang="en-US" altLang="zh-CN" dirty="0">
                    <a:latin typeface="Times New Roman" panose="02020603050405020304" pitchFamily="18" charset="0"/>
                    <a:cs typeface="Times New Roman" panose="02020603050405020304" pitchFamily="18" charset="0"/>
                  </a:rPr>
                  <a:t>(for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𝑡</m:t>
                    </m:r>
                    <m:r>
                      <a:rPr lang="en-US" altLang="zh-CN" b="0" i="1" smtClean="0">
                        <a:latin typeface="Cambria Math" panose="02040503050406030204" pitchFamily="18" charset="0"/>
                        <a:cs typeface="Times New Roman" panose="02020603050405020304" pitchFamily="18" charset="0"/>
                      </a:rPr>
                      <m:t>=1</m:t>
                    </m:r>
                  </m:oMath>
                </a14:m>
                <a:r>
                  <a:rPr lang="en-US" altLang="zh-CN" dirty="0">
                    <a:latin typeface="Times New Roman" panose="02020603050405020304" pitchFamily="18" charset="0"/>
                    <a:cs typeface="Times New Roman" panose="02020603050405020304" pitchFamily="18" charset="0"/>
                  </a:rPr>
                  <a:t> to </a:t>
                </a:r>
                <a14:m>
                  <m:oMath xmlns:m="http://schemas.openxmlformats.org/officeDocument/2006/math">
                    <m: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t>
                </a:r>
                <a:endParaRPr lang="en-US" altLang="zh-CN" b="1"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Draw </a:t>
                </a:r>
                <a14:m>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i="1" smtClean="0">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sub>
                    </m:sSub>
                    <m:d>
                      <m:d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𝑡</m:t>
                        </m:r>
                      </m:e>
                    </m:d>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Cambria Math" panose="02040503050406030204" pitchFamily="18" charset="0"/>
                            <a:cs typeface="Times New Roman" panose="02020603050405020304" pitchFamily="18" charset="0"/>
                          </a:rPr>
                          <m:t>𝑝</m:t>
                        </m:r>
                      </m:e>
                      <m:sub>
                        <m:sSub>
                          <m:sSub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i="1">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i="1">
                                <a:latin typeface="Cambria Math" panose="02040503050406030204" pitchFamily="18" charset="0"/>
                                <a:ea typeface="Cambria Math" panose="02040503050406030204" pitchFamily="18" charset="0"/>
                                <a:cs typeface="Times New Roman" panose="02020603050405020304" pitchFamily="18" charset="0"/>
                              </a:rPr>
                              <m:t>𝑎</m:t>
                            </m:r>
                          </m:sub>
                        </m:sSub>
                      </m:sub>
                    </m:sSub>
                    <m:d>
                      <m:d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𝑡</m:t>
                        </m:r>
                      </m:e>
                    </m:d>
                  </m:oMath>
                </a14:m>
                <a:endParaRPr lang="en-US" altLang="zh-CN" dirty="0">
                  <a:latin typeface="Times New Roman" panose="02020603050405020304" pitchFamily="18" charset="0"/>
                  <a:cs typeface="Times New Roman" panose="02020603050405020304" pitchFamily="18" charset="0"/>
                </a:endParaRP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A</a:t>
                </a:r>
                <a:r>
                  <a:rPr lang="en-US" altLang="zh-CN" dirty="0">
                    <a:ea typeface="Cambria Math" panose="02040503050406030204" pitchFamily="18" charset="0"/>
                    <a:cs typeface="Times New Roman" panose="02020603050405020304" pitchFamily="18" charset="0"/>
                  </a:rPr>
                  <a:t> </a:t>
                </a:r>
                <a14:m>
                  <m:oMath xmlns:m="http://schemas.openxmlformats.org/officeDocument/2006/math">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argma</a:t>
                </a:r>
                <a14:m>
                  <m:oMath xmlns:m="http://schemas.openxmlformats.org/officeDocument/2006/math">
                    <m:sSub>
                      <m:sSubPr>
                        <m:ctrlPr>
                          <a:rPr lang="en-US" altLang="zh-CN" i="1" dirty="0">
                            <a:latin typeface="Cambria Math" panose="02040503050406030204" pitchFamily="18" charset="0"/>
                            <a:cs typeface="Times New Roman" panose="02020603050405020304" pitchFamily="18" charset="0"/>
                          </a:rPr>
                        </m:ctrlPr>
                      </m:sSubPr>
                      <m:e>
                        <m:r>
                          <m:rPr>
                            <m:nor/>
                          </m:rPr>
                          <a:rPr lang="en-US" altLang="zh-CN" dirty="0">
                            <a:latin typeface="Times New Roman" panose="02020603050405020304" pitchFamily="18" charset="0"/>
                            <a:cs typeface="Times New Roman" panose="02020603050405020304" pitchFamily="18" charset="0"/>
                          </a:rPr>
                          <m:t>x</m:t>
                        </m:r>
                      </m:e>
                      <m:sub>
                        <m:r>
                          <a:rPr lang="en-US" altLang="zh-CN" i="1" dirty="0">
                            <a:latin typeface="Cambria Math" panose="02040503050406030204" pitchFamily="18" charset="0"/>
                            <a:cs typeface="Times New Roman" panose="02020603050405020304" pitchFamily="18" charset="0"/>
                          </a:rPr>
                          <m:t>𝑎</m:t>
                        </m:r>
                      </m:sub>
                    </m:sSub>
                    <m:sSub>
                      <m:sSub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 </m:t>
                        </m:r>
                        <m:r>
                          <a:rPr lang="zh-CN" altLang="en-US" i="1">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i="1">
                            <a:latin typeface="Cambria Math" panose="02040503050406030204" pitchFamily="18" charset="0"/>
                            <a:ea typeface="Cambria Math" panose="02040503050406030204" pitchFamily="18" charset="0"/>
                            <a:cs typeface="Times New Roman" panose="02020603050405020304" pitchFamily="18" charset="0"/>
                          </a:rPr>
                          <m:t>𝑎</m:t>
                        </m:r>
                      </m:sub>
                    </m:sSub>
                    <m:d>
                      <m:d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i="1">
                            <a:latin typeface="Cambria Math" panose="02040503050406030204" pitchFamily="18" charset="0"/>
                            <a:ea typeface="Cambria Math" panose="02040503050406030204" pitchFamily="18" charset="0"/>
                            <a:cs typeface="Times New Roman" panose="02020603050405020304" pitchFamily="18" charset="0"/>
                          </a:rPr>
                          <m:t>𝑡</m:t>
                        </m:r>
                      </m:e>
                    </m:d>
                  </m:oMath>
                </a14:m>
                <a:endParaRPr lang="en-US" altLang="zh-CN" b="0" i="1" dirty="0">
                  <a:latin typeface="Cambria Math" panose="02040503050406030204" pitchFamily="18" charset="0"/>
                  <a:ea typeface="Cambria Math" panose="02040503050406030204" pitchFamily="18" charset="0"/>
                  <a:cs typeface="Times New Roman" panose="02020603050405020304" pitchFamily="18" charset="0"/>
                </a:endParaRPr>
              </a:p>
              <a:p>
                <a:pPr marL="457200" indent="-457200">
                  <a:lnSpc>
                    <a:spcPct val="125000"/>
                  </a:lnSpc>
                  <a:buFont typeface="+mj-lt"/>
                  <a:buAutoNum type="arabicPeriod"/>
                  <a:defRPr/>
                </a:pPr>
                <a14:m>
                  <m:oMath xmlns:m="http://schemas.openxmlformats.org/officeDocument/2006/math">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𝑋</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dirty="0">
                    <a:latin typeface="Times New Roman" panose="02020603050405020304" pitchFamily="18" charset="0"/>
                    <a:cs typeface="Times New Roman" panose="02020603050405020304" pitchFamily="18" charset="0"/>
                  </a:rPr>
                  <a:t> bandit (A)</a:t>
                </a: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Update the posterior:</a:t>
                </a:r>
              </a:p>
              <a:p>
                <a:pPr marL="457200" indent="-457200">
                  <a:lnSpc>
                    <a:spcPct val="125000"/>
                  </a:lnSpc>
                  <a:buFont typeface="+mj-lt"/>
                  <a:buAutoNum type="arabicPeriod"/>
                  <a:defRPr/>
                </a:pP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𝑝</m:t>
                        </m:r>
                      </m:e>
                      <m:sub>
                        <m:sSub>
                          <m:sSubPr>
                            <m:ctrlPr>
                              <a:rPr lang="en-US" altLang="zh-CN"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i="1" smtClean="0">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sub>
                        </m:sSub>
                      </m:sub>
                    </m:sSub>
                    <m:d>
                      <m:d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𝑡</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m:t>
                        </m:r>
                      </m:e>
                    </m:d>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𝑃</m:t>
                    </m:r>
                    <m:d>
                      <m:d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𝑋</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b="0" i="1" smtClean="0">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𝑎</m:t>
                            </m:r>
                          </m:sub>
                        </m:sSub>
                      </m:e>
                    </m:d>
                  </m:oMath>
                </a14:m>
                <a:r>
                  <a:rPr lang="en-US" altLang="zh-CN" dirty="0">
                    <a:ea typeface="Cambria Math" panose="02040503050406030204" pitchFamily="18" charset="0"/>
                    <a:cs typeface="Times New Roman" panose="02020603050405020304" pitchFamily="18" charset="0"/>
                  </a:rPr>
                  <a:t>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Cambria Math" panose="02040503050406030204" pitchFamily="18" charset="0"/>
                            <a:cs typeface="Times New Roman" panose="02020603050405020304" pitchFamily="18" charset="0"/>
                          </a:rPr>
                          <m:t>𝑝</m:t>
                        </m:r>
                      </m:e>
                      <m:sub>
                        <m:sSub>
                          <m:sSub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i="1">
                                <a:latin typeface="Cambria Math" panose="02040503050406030204" pitchFamily="18" charset="0"/>
                                <a:ea typeface="Cambria Math" panose="02040503050406030204" pitchFamily="18" charset="0"/>
                                <a:cs typeface="Times New Roman" panose="02020603050405020304" pitchFamily="18" charset="0"/>
                              </a:rPr>
                              <m:t>𝜇</m:t>
                            </m:r>
                          </m:e>
                          <m:sub>
                            <m:r>
                              <a:rPr lang="en-US" altLang="zh-CN" i="1">
                                <a:latin typeface="Cambria Math" panose="02040503050406030204" pitchFamily="18" charset="0"/>
                                <a:ea typeface="Cambria Math" panose="02040503050406030204" pitchFamily="18" charset="0"/>
                                <a:cs typeface="Times New Roman" panose="02020603050405020304" pitchFamily="18" charset="0"/>
                              </a:rPr>
                              <m:t>𝑎</m:t>
                            </m:r>
                          </m:sub>
                        </m:sSub>
                      </m:sub>
                    </m:sSub>
                    <m:d>
                      <m:d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i="1">
                            <a:latin typeface="Cambria Math" panose="02040503050406030204" pitchFamily="18" charset="0"/>
                            <a:ea typeface="Cambria Math" panose="02040503050406030204" pitchFamily="18" charset="0"/>
                            <a:cs typeface="Times New Roman" panose="02020603050405020304" pitchFamily="18" charset="0"/>
                          </a:rPr>
                          <m:t>𝑡</m:t>
                        </m:r>
                      </m:e>
                    </m:d>
                  </m:oMath>
                </a14:m>
                <a:r>
                  <a:rPr lang="en-US" altLang="zh-CN" dirty="0">
                    <a:latin typeface="Times New Roman" panose="02020603050405020304" pitchFamily="18" charset="0"/>
                    <a:cs typeface="Times New Roman" panose="02020603050405020304" pitchFamily="18" charset="0"/>
                  </a:rPr>
                  <a:t> </a:t>
                </a:r>
              </a:p>
            </p:txBody>
          </p:sp>
        </mc:Choice>
        <mc:Fallback xmlns="">
          <p:sp>
            <p:nvSpPr>
              <p:cNvPr id="8" name="TextBox 13">
                <a:extLst>
                  <a:ext uri="{FF2B5EF4-FFF2-40B4-BE49-F238E27FC236}">
                    <a16:creationId xmlns:a16="http://schemas.microsoft.com/office/drawing/2014/main" id="{EF5A77B3-64CE-4151-839D-ECEFF5CBF278}"/>
                  </a:ext>
                </a:extLst>
              </p:cNvPr>
              <p:cNvSpPr txBox="1">
                <a:spLocks noRot="1" noChangeAspect="1" noMove="1" noResize="1" noEditPoints="1" noAdjustHandles="1" noChangeArrowheads="1" noChangeShapeType="1" noTextEdit="1"/>
              </p:cNvSpPr>
              <p:nvPr/>
            </p:nvSpPr>
            <p:spPr>
              <a:xfrm>
                <a:off x="1288458" y="2944080"/>
                <a:ext cx="4807542" cy="2591672"/>
              </a:xfrm>
              <a:prstGeom prst="rect">
                <a:avLst/>
              </a:prstGeom>
              <a:blipFill>
                <a:blip r:embed="rId3"/>
                <a:stretch>
                  <a:fillRect l="-759" b="-937"/>
                </a:stretch>
              </a:blipFill>
              <a:ln>
                <a:solidFill>
                  <a:schemeClr val="tx2"/>
                </a:solidFill>
              </a:ln>
            </p:spPr>
            <p:txBody>
              <a:bodyPr/>
              <a:lstStyle/>
              <a:p>
                <a:r>
                  <a:rPr lang="zh-CN" altLang="en-US">
                    <a:noFill/>
                  </a:rPr>
                  <a:t> </a:t>
                </a:r>
              </a:p>
            </p:txBody>
          </p:sp>
        </mc:Fallback>
      </mc:AlternateContent>
      <p:sp>
        <p:nvSpPr>
          <p:cNvPr id="9" name="TextBox 12">
            <a:extLst>
              <a:ext uri="{FF2B5EF4-FFF2-40B4-BE49-F238E27FC236}">
                <a16:creationId xmlns:a16="http://schemas.microsoft.com/office/drawing/2014/main" id="{D980BD91-9E11-4257-ABD6-9358CE945FBA}"/>
              </a:ext>
            </a:extLst>
          </p:cNvPr>
          <p:cNvSpPr txBox="1"/>
          <p:nvPr/>
        </p:nvSpPr>
        <p:spPr>
          <a:xfrm>
            <a:off x="1278731" y="2436873"/>
            <a:ext cx="4807542" cy="498663"/>
          </a:xfrm>
          <a:prstGeom prst="rect">
            <a:avLst/>
          </a:prstGeom>
          <a:solidFill>
            <a:srgbClr val="4F2270"/>
          </a:solidFill>
        </p:spPr>
        <p:txBody>
          <a:bodyPr wrap="square">
            <a:spAutoFit/>
          </a:bodyPr>
          <a:lstStyle/>
          <a:p>
            <a:pPr algn="ctr">
              <a:lnSpc>
                <a:spcPct val="150000"/>
              </a:lnSpc>
              <a:defRPr/>
            </a:pPr>
            <a:r>
              <a:rPr lang="en-US" altLang="zh-CN" sz="2000" b="1" dirty="0">
                <a:solidFill>
                  <a:schemeClr val="bg1"/>
                </a:solidFill>
                <a:latin typeface="Times New Roman" panose="02020603050405020304" pitchFamily="18" charset="0"/>
                <a:cs typeface="Times New Roman" panose="02020603050405020304" pitchFamily="18" charset="0"/>
              </a:rPr>
              <a:t>TS Algorithm</a:t>
            </a:r>
            <a:endParaRPr lang="en-US" altLang="zh-CN" sz="2000" dirty="0">
              <a:solidFill>
                <a:schemeClr val="bg1"/>
              </a:solidFill>
              <a:latin typeface="Times New Roman" panose="02020603050405020304" pitchFamily="18" charset="0"/>
              <a:cs typeface="Times New Roman" panose="02020603050405020304" pitchFamily="18" charset="0"/>
            </a:endParaRPr>
          </a:p>
        </p:txBody>
      </p:sp>
      <p:sp>
        <p:nvSpPr>
          <p:cNvPr id="23" name="TextBox 4">
            <a:extLst>
              <a:ext uri="{FF2B5EF4-FFF2-40B4-BE49-F238E27FC236}">
                <a16:creationId xmlns:a16="http://schemas.microsoft.com/office/drawing/2014/main" id="{AAB44F90-DE24-4348-804F-4F4BA81E5590}"/>
              </a:ext>
            </a:extLst>
          </p:cNvPr>
          <p:cNvSpPr txBox="1">
            <a:spLocks noChangeArrowheads="1"/>
          </p:cNvSpPr>
          <p:nvPr/>
        </p:nvSpPr>
        <p:spPr bwMode="auto">
          <a:xfrm>
            <a:off x="1113277" y="1434318"/>
            <a:ext cx="2845880"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Algorithm </a:t>
            </a:r>
          </a:p>
        </p:txBody>
      </p:sp>
      <p:pic>
        <p:nvPicPr>
          <p:cNvPr id="25" name="Picture 1">
            <a:extLst>
              <a:ext uri="{FF2B5EF4-FFF2-40B4-BE49-F238E27FC236}">
                <a16:creationId xmlns:a16="http://schemas.microsoft.com/office/drawing/2014/main" id="{65D27307-3F60-407F-87E1-DA22FF07A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924" y="2027015"/>
            <a:ext cx="5156199" cy="3811721"/>
          </a:xfrm>
          <a:prstGeom prst="rect">
            <a:avLst/>
          </a:prstGeom>
        </p:spPr>
      </p:pic>
      <p:sp>
        <p:nvSpPr>
          <p:cNvPr id="27" name="TextBox 4">
            <a:extLst>
              <a:ext uri="{FF2B5EF4-FFF2-40B4-BE49-F238E27FC236}">
                <a16:creationId xmlns:a16="http://schemas.microsoft.com/office/drawing/2014/main" id="{D1E23D2D-EAB8-4AB5-821D-20996A3BF20F}"/>
              </a:ext>
            </a:extLst>
          </p:cNvPr>
          <p:cNvSpPr txBox="1">
            <a:spLocks noChangeArrowheads="1"/>
          </p:cNvSpPr>
          <p:nvPr/>
        </p:nvSpPr>
        <p:spPr bwMode="auto">
          <a:xfrm>
            <a:off x="6907737" y="1392165"/>
            <a:ext cx="2845880"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Intuition </a:t>
            </a:r>
          </a:p>
        </p:txBody>
      </p:sp>
      <p:sp>
        <p:nvSpPr>
          <p:cNvPr id="29" name="文本框 28">
            <a:extLst>
              <a:ext uri="{FF2B5EF4-FFF2-40B4-BE49-F238E27FC236}">
                <a16:creationId xmlns:a16="http://schemas.microsoft.com/office/drawing/2014/main" id="{E1678BAB-41F6-4247-B5E8-468D8A47FD11}"/>
              </a:ext>
            </a:extLst>
          </p:cNvPr>
          <p:cNvSpPr txBox="1"/>
          <p:nvPr/>
        </p:nvSpPr>
        <p:spPr>
          <a:xfrm>
            <a:off x="6907737" y="5887953"/>
            <a:ext cx="4804366" cy="923330"/>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Fig. 7 T</a:t>
            </a:r>
            <a:r>
              <a:rPr lang="en-US" altLang="zh-CN" sz="1800" dirty="0">
                <a:latin typeface="Times New Roman" panose="02020603050405020304" pitchFamily="18" charset="0"/>
                <a:cs typeface="Times New Roman" panose="02020603050405020304" pitchFamily="18" charset="0"/>
              </a:rPr>
              <a:t>he posterior distributions are concentrate on the underlying parameters as the time round </a:t>
            </a:r>
            <a:r>
              <a:rPr lang="en-US" altLang="zh-CN" dirty="0">
                <a:latin typeface="Times New Roman" panose="02020603050405020304" pitchFamily="18" charset="0"/>
                <a:cs typeface="Times New Roman" panose="02020603050405020304" pitchFamily="18" charset="0"/>
              </a:rPr>
              <a:t>increase</a:t>
            </a:r>
            <a:endParaRPr lang="zh-CN" altLang="en-US" dirty="0"/>
          </a:p>
        </p:txBody>
      </p:sp>
      <p:sp>
        <p:nvSpPr>
          <p:cNvPr id="31" name="矩形 30">
            <a:extLst>
              <a:ext uri="{FF2B5EF4-FFF2-40B4-BE49-F238E27FC236}">
                <a16:creationId xmlns:a16="http://schemas.microsoft.com/office/drawing/2014/main" id="{872B151E-3DE0-49B1-8875-8E8B44812CF1}"/>
              </a:ext>
            </a:extLst>
          </p:cNvPr>
          <p:cNvSpPr/>
          <p:nvPr/>
        </p:nvSpPr>
        <p:spPr>
          <a:xfrm>
            <a:off x="1807864" y="5107022"/>
            <a:ext cx="2948962" cy="3897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4BD0397D-8F99-4AF9-BCCB-8823EEAD03D5}"/>
              </a:ext>
            </a:extLst>
          </p:cNvPr>
          <p:cNvSpPr txBox="1"/>
          <p:nvPr/>
        </p:nvSpPr>
        <p:spPr>
          <a:xfrm>
            <a:off x="2454922" y="6011063"/>
            <a:ext cx="1251316"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likelihood</a:t>
            </a:r>
            <a:endParaRPr lang="zh-CN" altLang="en-US" sz="2000" dirty="0">
              <a:latin typeface="Times New Roman" panose="02020603050405020304" pitchFamily="18" charset="0"/>
              <a:cs typeface="Times New Roman" panose="02020603050405020304" pitchFamily="18" charset="0"/>
            </a:endParaRPr>
          </a:p>
        </p:txBody>
      </p:sp>
      <p:cxnSp>
        <p:nvCxnSpPr>
          <p:cNvPr id="35" name="直接箭头连接符 34">
            <a:extLst>
              <a:ext uri="{FF2B5EF4-FFF2-40B4-BE49-F238E27FC236}">
                <a16:creationId xmlns:a16="http://schemas.microsoft.com/office/drawing/2014/main" id="{54177C30-51B0-4663-BB1A-CEA5F4BA04B8}"/>
              </a:ext>
            </a:extLst>
          </p:cNvPr>
          <p:cNvCxnSpPr>
            <a:cxnSpLocks/>
            <a:stCxn id="33" idx="0"/>
          </p:cNvCxnSpPr>
          <p:nvPr/>
        </p:nvCxnSpPr>
        <p:spPr>
          <a:xfrm flipV="1">
            <a:off x="3080580" y="5399371"/>
            <a:ext cx="244795" cy="6116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075C5A45-7D90-4AEE-BBFC-30A87DF0319E}"/>
              </a:ext>
            </a:extLst>
          </p:cNvPr>
          <p:cNvSpPr txBox="1"/>
          <p:nvPr/>
        </p:nvSpPr>
        <p:spPr>
          <a:xfrm>
            <a:off x="4290210" y="5959181"/>
            <a:ext cx="738987"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prior</a:t>
            </a:r>
            <a:endParaRPr lang="zh-CN" altLang="en-US" sz="2000" dirty="0">
              <a:latin typeface="Times New Roman" panose="02020603050405020304" pitchFamily="18" charset="0"/>
              <a:cs typeface="Times New Roman" panose="02020603050405020304" pitchFamily="18" charset="0"/>
            </a:endParaRPr>
          </a:p>
        </p:txBody>
      </p:sp>
      <p:cxnSp>
        <p:nvCxnSpPr>
          <p:cNvPr id="44" name="直接箭头连接符 43">
            <a:extLst>
              <a:ext uri="{FF2B5EF4-FFF2-40B4-BE49-F238E27FC236}">
                <a16:creationId xmlns:a16="http://schemas.microsoft.com/office/drawing/2014/main" id="{8CFC0EA9-74BE-4758-99AD-A83C6B13811E}"/>
              </a:ext>
            </a:extLst>
          </p:cNvPr>
          <p:cNvCxnSpPr>
            <a:cxnSpLocks/>
            <a:stCxn id="43" idx="0"/>
          </p:cNvCxnSpPr>
          <p:nvPr/>
        </p:nvCxnSpPr>
        <p:spPr>
          <a:xfrm flipH="1" flipV="1">
            <a:off x="4495818" y="5399368"/>
            <a:ext cx="163886" cy="5598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32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a:xfrm>
            <a:off x="9375677" y="6384631"/>
            <a:ext cx="2743200" cy="365125"/>
          </a:xfrm>
        </p:spPr>
        <p:txBody>
          <a:bodyPr/>
          <a:lstStyle/>
          <a:p>
            <a:fld id="{4760F0FC-AD0F-4770-B8B3-8B319AEAE5E5}" type="slidenum">
              <a:rPr lang="zh-CN" altLang="en-US" smtClean="0"/>
              <a:pPr/>
              <a:t>3</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Background</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622568" y="11673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History of MAB</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5690232-07BB-4F4A-A98D-71707B7B0083}"/>
              </a:ext>
            </a:extLst>
          </p:cNvPr>
          <p:cNvSpPr txBox="1"/>
          <p:nvPr/>
        </p:nvSpPr>
        <p:spPr>
          <a:xfrm>
            <a:off x="1138135" y="1887165"/>
            <a:ext cx="6099243"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Introduced by </a:t>
            </a:r>
            <a:r>
              <a:rPr lang="en-US" altLang="zh-CN" sz="2400" dirty="0" err="1">
                <a:latin typeface="Times New Roman" panose="02020603050405020304" pitchFamily="18" charset="0"/>
                <a:cs typeface="Times New Roman" panose="02020603050405020304" pitchFamily="18" charset="0"/>
              </a:rPr>
              <a:t>Wiliam</a:t>
            </a:r>
            <a:r>
              <a:rPr lang="en-US" altLang="zh-CN" sz="2400" dirty="0">
                <a:latin typeface="Times New Roman" panose="02020603050405020304" pitchFamily="18" charset="0"/>
                <a:cs typeface="Times New Roman" panose="02020603050405020304" pitchFamily="18" charset="0"/>
              </a:rPr>
              <a:t> R. Thompson in 1933 </a:t>
            </a:r>
            <a:endParaRPr lang="zh-CN" altLang="en-US" sz="24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A59EC987-88C4-49E7-950B-DEA293A797B7}"/>
              </a:ext>
            </a:extLst>
          </p:cNvPr>
          <p:cNvSpPr txBox="1"/>
          <p:nvPr/>
        </p:nvSpPr>
        <p:spPr>
          <a:xfrm>
            <a:off x="1164074" y="3595991"/>
            <a:ext cx="10431297"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Modeled as a sequential decision making problem by Lai and Robbins in 1950s</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1E522F5-AA18-45F3-807A-CBC09CB1E062}"/>
              </a:ext>
            </a:extLst>
          </p:cNvPr>
          <p:cNvSpPr txBox="1"/>
          <p:nvPr/>
        </p:nvSpPr>
        <p:spPr>
          <a:xfrm>
            <a:off x="1196503" y="5661502"/>
            <a:ext cx="5126476"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Explosion over the last two decades </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AABA7591-827C-40E5-88C0-A83618F41C08}"/>
              </a:ext>
            </a:extLst>
          </p:cNvPr>
          <p:cNvSpPr txBox="1"/>
          <p:nvPr/>
        </p:nvSpPr>
        <p:spPr>
          <a:xfrm>
            <a:off x="1566152" y="2451367"/>
            <a:ext cx="4066163"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Study the clinical trials </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53505234-23DC-463E-BEA0-59F076046316}"/>
              </a:ext>
            </a:extLst>
          </p:cNvPr>
          <p:cNvSpPr txBox="1"/>
          <p:nvPr/>
        </p:nvSpPr>
        <p:spPr>
          <a:xfrm>
            <a:off x="1562906" y="4111557"/>
            <a:ext cx="9653085" cy="400110"/>
          </a:xfrm>
          <a:prstGeom prst="rect">
            <a:avLst/>
          </a:prstGeom>
          <a:noFill/>
        </p:spPr>
        <p:txBody>
          <a:bodyPr wrap="square" rtlCol="0">
            <a:spAutoFit/>
          </a:bodyPr>
          <a:lstStyle>
            <a:defPPr>
              <a:defRPr lang="zh-CN"/>
            </a:defPPr>
            <a:lvl1pPr marL="285750" indent="-285750">
              <a:buFont typeface="Arial" panose="020B0604020202020204" pitchFamily="34" charset="0"/>
              <a:buChar char="•"/>
              <a:defRPr sz="2000">
                <a:latin typeface="Times New Roman" panose="02020603050405020304" pitchFamily="18" charset="0"/>
                <a:cs typeface="Times New Roman" panose="02020603050405020304" pitchFamily="18" charset="0"/>
              </a:defRPr>
            </a:lvl1pPr>
          </a:lstStyle>
          <a:p>
            <a:r>
              <a:rPr lang="en-US" altLang="zh-CN" dirty="0"/>
              <a:t>Solve this problem mathematically and provide a famous </a:t>
            </a:r>
            <a:r>
              <a:rPr lang="en-US" altLang="zh-CN" dirty="0">
                <a:solidFill>
                  <a:srgbClr val="FF0000"/>
                </a:solidFill>
              </a:rPr>
              <a:t>low regret bound</a:t>
            </a:r>
            <a:endParaRPr lang="zh-CN" altLang="en-US" dirty="0">
              <a:solidFill>
                <a:srgbClr val="FF0000"/>
              </a:solidFill>
            </a:endParaRPr>
          </a:p>
        </p:txBody>
      </p:sp>
      <p:sp>
        <p:nvSpPr>
          <p:cNvPr id="16" name="文本框 15">
            <a:extLst>
              <a:ext uri="{FF2B5EF4-FFF2-40B4-BE49-F238E27FC236}">
                <a16:creationId xmlns:a16="http://schemas.microsoft.com/office/drawing/2014/main" id="{61EF5E73-9ECC-403A-9184-F2035369A721}"/>
              </a:ext>
            </a:extLst>
          </p:cNvPr>
          <p:cNvSpPr txBox="1"/>
          <p:nvPr/>
        </p:nvSpPr>
        <p:spPr>
          <a:xfrm>
            <a:off x="1579118" y="6219219"/>
            <a:ext cx="8041538" cy="400110"/>
          </a:xfrm>
          <a:prstGeom prst="rect">
            <a:avLst/>
          </a:prstGeom>
          <a:noFill/>
        </p:spPr>
        <p:txBody>
          <a:bodyPr wrap="square" rtlCol="0">
            <a:spAutoFit/>
          </a:bodyPr>
          <a:lstStyle>
            <a:defPPr>
              <a:defRPr lang="zh-CN"/>
            </a:defPPr>
            <a:lvl1pPr marL="285750" indent="-285750">
              <a:buFont typeface="Arial" panose="020B0604020202020204" pitchFamily="34" charset="0"/>
              <a:buChar char="•"/>
              <a:defRPr sz="2000">
                <a:latin typeface="Times New Roman" panose="02020603050405020304" pitchFamily="18" charset="0"/>
                <a:cs typeface="Times New Roman" panose="02020603050405020304" pitchFamily="18" charset="0"/>
              </a:defRPr>
            </a:lvl1pPr>
          </a:lstStyle>
          <a:p>
            <a:r>
              <a:rPr lang="en-US" altLang="zh-CN" dirty="0"/>
              <a:t>Due to the online recommend system, reinforcement learning, </a:t>
            </a:r>
            <a:r>
              <a:rPr lang="en-US" altLang="zh-CN" i="1" dirty="0"/>
              <a:t>etc</a:t>
            </a:r>
            <a:r>
              <a:rPr lang="en-US" altLang="zh-CN" dirty="0"/>
              <a:t>.; </a:t>
            </a:r>
            <a:endParaRPr lang="zh-CN" altLang="en-US" dirty="0"/>
          </a:p>
        </p:txBody>
      </p:sp>
      <p:sp>
        <p:nvSpPr>
          <p:cNvPr id="18" name="文本框 17">
            <a:extLst>
              <a:ext uri="{FF2B5EF4-FFF2-40B4-BE49-F238E27FC236}">
                <a16:creationId xmlns:a16="http://schemas.microsoft.com/office/drawing/2014/main" id="{FA06BDA3-EAE6-4324-8A4B-C75CE63A00CE}"/>
              </a:ext>
            </a:extLst>
          </p:cNvPr>
          <p:cNvSpPr txBox="1"/>
          <p:nvPr/>
        </p:nvSpPr>
        <p:spPr>
          <a:xfrm>
            <a:off x="1196502" y="4649823"/>
            <a:ext cx="6040875"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Gain attention until 1980s</a:t>
            </a:r>
            <a:endParaRPr lang="zh-CN" altLang="en-US" sz="24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21239502-1BDA-4A7E-A5BE-8E34E7A7BB77}"/>
              </a:ext>
            </a:extLst>
          </p:cNvPr>
          <p:cNvSpPr txBox="1"/>
          <p:nvPr/>
        </p:nvSpPr>
        <p:spPr>
          <a:xfrm>
            <a:off x="1579118" y="5207540"/>
            <a:ext cx="8041538" cy="400110"/>
          </a:xfrm>
          <a:prstGeom prst="rect">
            <a:avLst/>
          </a:prstGeom>
          <a:noFill/>
        </p:spPr>
        <p:txBody>
          <a:bodyPr wrap="square" rtlCol="0">
            <a:spAutoFit/>
          </a:bodyPr>
          <a:lstStyle>
            <a:defPPr>
              <a:defRPr lang="zh-CN"/>
            </a:defPPr>
            <a:lvl1pPr marL="285750" indent="-285750">
              <a:buFont typeface="Arial" panose="020B0604020202020204" pitchFamily="34" charset="0"/>
              <a:buChar char="•"/>
              <a:defRPr sz="2000">
                <a:latin typeface="Times New Roman" panose="02020603050405020304" pitchFamily="18" charset="0"/>
                <a:cs typeface="Times New Roman" panose="02020603050405020304" pitchFamily="18" charset="0"/>
              </a:defRPr>
            </a:lvl1pPr>
          </a:lstStyle>
          <a:p>
            <a:r>
              <a:rPr lang="en-US" altLang="zh-CN" dirty="0"/>
              <a:t>E.g</a:t>
            </a:r>
            <a:r>
              <a:rPr lang="en-US" altLang="zh-CN" i="1" dirty="0"/>
              <a:t>.</a:t>
            </a:r>
            <a:r>
              <a:rPr lang="en-US" altLang="zh-CN" dirty="0"/>
              <a:t> apply in engineering, economic, </a:t>
            </a:r>
            <a:r>
              <a:rPr lang="en-US" altLang="zh-CN" i="1" dirty="0"/>
              <a:t>etc</a:t>
            </a:r>
            <a:r>
              <a:rPr lang="en-US" altLang="zh-CN" dirty="0"/>
              <a:t>. </a:t>
            </a:r>
            <a:endParaRPr lang="zh-CN" altLang="en-US" dirty="0"/>
          </a:p>
        </p:txBody>
      </p:sp>
      <p:pic>
        <p:nvPicPr>
          <p:cNvPr id="3" name="图片 2">
            <a:extLst>
              <a:ext uri="{FF2B5EF4-FFF2-40B4-BE49-F238E27FC236}">
                <a16:creationId xmlns:a16="http://schemas.microsoft.com/office/drawing/2014/main" id="{C3ECCB5A-078B-4B9A-B343-468D96C5D977}"/>
              </a:ext>
            </a:extLst>
          </p:cNvPr>
          <p:cNvPicPr>
            <a:picLocks noChangeAspect="1"/>
          </p:cNvPicPr>
          <p:nvPr/>
        </p:nvPicPr>
        <p:blipFill>
          <a:blip r:embed="rId3"/>
          <a:stretch>
            <a:fillRect/>
          </a:stretch>
        </p:blipFill>
        <p:spPr>
          <a:xfrm>
            <a:off x="7543996" y="1936818"/>
            <a:ext cx="1920974" cy="1429205"/>
          </a:xfrm>
          <a:prstGeom prst="rect">
            <a:avLst/>
          </a:prstGeom>
        </p:spPr>
      </p:pic>
      <p:pic>
        <p:nvPicPr>
          <p:cNvPr id="13" name="图片 12">
            <a:extLst>
              <a:ext uri="{FF2B5EF4-FFF2-40B4-BE49-F238E27FC236}">
                <a16:creationId xmlns:a16="http://schemas.microsoft.com/office/drawing/2014/main" id="{FA80BFC5-D2AD-4C1B-A5EC-021A604F5747}"/>
              </a:ext>
            </a:extLst>
          </p:cNvPr>
          <p:cNvPicPr>
            <a:picLocks noChangeAspect="1"/>
          </p:cNvPicPr>
          <p:nvPr/>
        </p:nvPicPr>
        <p:blipFill>
          <a:blip r:embed="rId4"/>
          <a:stretch>
            <a:fillRect/>
          </a:stretch>
        </p:blipFill>
        <p:spPr>
          <a:xfrm>
            <a:off x="7154016" y="4692933"/>
            <a:ext cx="5037984" cy="1502895"/>
          </a:xfrm>
          <a:prstGeom prst="rect">
            <a:avLst/>
          </a:prstGeom>
        </p:spPr>
      </p:pic>
      <p:sp>
        <p:nvSpPr>
          <p:cNvPr id="15" name="文本框 14">
            <a:extLst>
              <a:ext uri="{FF2B5EF4-FFF2-40B4-BE49-F238E27FC236}">
                <a16:creationId xmlns:a16="http://schemas.microsoft.com/office/drawing/2014/main" id="{659AC84E-91F2-43EC-AFA1-B8C7BD0F6F4A}"/>
              </a:ext>
            </a:extLst>
          </p:cNvPr>
          <p:cNvSpPr txBox="1"/>
          <p:nvPr/>
        </p:nvSpPr>
        <p:spPr>
          <a:xfrm>
            <a:off x="1144618" y="2983150"/>
            <a:ext cx="5178361"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Famous in the Second World War</a:t>
            </a:r>
            <a:endParaRPr lang="zh-CN" altLang="en-US" sz="2400"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FCD4A60B-E94D-4A5D-B539-C06FE1834DF0}"/>
              </a:ext>
            </a:extLst>
          </p:cNvPr>
          <p:cNvPicPr>
            <a:picLocks noChangeAspect="1"/>
          </p:cNvPicPr>
          <p:nvPr/>
        </p:nvPicPr>
        <p:blipFill>
          <a:blip r:embed="rId5"/>
          <a:stretch>
            <a:fillRect/>
          </a:stretch>
        </p:blipFill>
        <p:spPr>
          <a:xfrm>
            <a:off x="9771588" y="1852933"/>
            <a:ext cx="1951377" cy="1502895"/>
          </a:xfrm>
          <a:prstGeom prst="rect">
            <a:avLst/>
          </a:prstGeom>
        </p:spPr>
      </p:pic>
    </p:spTree>
    <p:extLst>
      <p:ext uri="{BB962C8B-B14F-4D97-AF65-F5344CB8AC3E}">
        <p14:creationId xmlns:p14="http://schemas.microsoft.com/office/powerpoint/2010/main" val="57960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30</a:t>
            </a:fld>
            <a:endParaRPr lang="zh-CN" altLang="en-US" dirty="0"/>
          </a:p>
        </p:txBody>
      </p:sp>
      <p:sp>
        <p:nvSpPr>
          <p:cNvPr id="3" name="文本框 2">
            <a:extLst>
              <a:ext uri="{FF2B5EF4-FFF2-40B4-BE49-F238E27FC236}">
                <a16:creationId xmlns:a16="http://schemas.microsoft.com/office/drawing/2014/main" id="{7D15EA78-146A-497F-B3A5-7CC993295587}"/>
              </a:ext>
            </a:extLst>
          </p:cNvPr>
          <p:cNvSpPr txBox="1"/>
          <p:nvPr/>
        </p:nvSpPr>
        <p:spPr>
          <a:xfrm>
            <a:off x="622568" y="914395"/>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Thompson Sampling (TS)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grpSp>
        <p:nvGrpSpPr>
          <p:cNvPr id="5" name="Group 2">
            <a:extLst>
              <a:ext uri="{FF2B5EF4-FFF2-40B4-BE49-F238E27FC236}">
                <a16:creationId xmlns:a16="http://schemas.microsoft.com/office/drawing/2014/main" id="{041A5E36-E783-4D8C-A991-AF0E0F2C16DD}"/>
              </a:ext>
            </a:extLst>
          </p:cNvPr>
          <p:cNvGrpSpPr>
            <a:grpSpLocks/>
          </p:cNvGrpSpPr>
          <p:nvPr/>
        </p:nvGrpSpPr>
        <p:grpSpPr bwMode="auto">
          <a:xfrm>
            <a:off x="1755355" y="1952484"/>
            <a:ext cx="6188954" cy="1508105"/>
            <a:chOff x="487985" y="1632078"/>
            <a:chExt cx="5594435" cy="1507446"/>
          </a:xfrm>
        </p:grpSpPr>
        <p:pic>
          <p:nvPicPr>
            <p:cNvPr id="6" name="Picture 11">
              <a:extLst>
                <a:ext uri="{FF2B5EF4-FFF2-40B4-BE49-F238E27FC236}">
                  <a16:creationId xmlns:a16="http://schemas.microsoft.com/office/drawing/2014/main" id="{36A3F664-CC8E-4D97-8E27-DCCA22CF7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09800"/>
              <a:ext cx="3171825" cy="48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2">
              <a:extLst>
                <a:ext uri="{FF2B5EF4-FFF2-40B4-BE49-F238E27FC236}">
                  <a16:creationId xmlns:a16="http://schemas.microsoft.com/office/drawing/2014/main" id="{CB8BD634-401D-45BD-9B23-85C757EBC88E}"/>
                </a:ext>
              </a:extLst>
            </p:cNvPr>
            <p:cNvGrpSpPr>
              <a:grpSpLocks/>
            </p:cNvGrpSpPr>
            <p:nvPr/>
          </p:nvGrpSpPr>
          <p:grpSpPr bwMode="auto">
            <a:xfrm>
              <a:off x="487985" y="1632078"/>
              <a:ext cx="5594435" cy="1507446"/>
              <a:chOff x="487985" y="1632078"/>
              <a:chExt cx="5594435" cy="1507446"/>
            </a:xfrm>
          </p:grpSpPr>
          <p:sp>
            <p:nvSpPr>
              <p:cNvPr id="8" name="TextBox 18">
                <a:extLst>
                  <a:ext uri="{FF2B5EF4-FFF2-40B4-BE49-F238E27FC236}">
                    <a16:creationId xmlns:a16="http://schemas.microsoft.com/office/drawing/2014/main" id="{3B57775C-F91E-4473-88F4-A19750DF0FF0}"/>
                  </a:ext>
                </a:extLst>
              </p:cNvPr>
              <p:cNvSpPr txBox="1">
                <a:spLocks noChangeArrowheads="1"/>
              </p:cNvSpPr>
              <p:nvPr/>
            </p:nvSpPr>
            <p:spPr bwMode="auto">
              <a:xfrm>
                <a:off x="533400" y="1828800"/>
                <a:ext cx="5549020" cy="101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endParaRPr lang="en-US" altLang="zh-CN" sz="2000">
                  <a:latin typeface="Times New Roman" panose="02020603050405020304" pitchFamily="18" charset="0"/>
                  <a:cs typeface="Times New Roman" panose="02020603050405020304" pitchFamily="18" charset="0"/>
                </a:endParaRPr>
              </a:p>
              <a:p>
                <a:pPr lvl="1" eaLnBrk="1" hangingPunct="1">
                  <a:buFont typeface="Wingdings" panose="05000000000000000000" pitchFamily="2" charset="2"/>
                  <a:buChar char="ü"/>
                </a:pPr>
                <a:endParaRPr lang="en-US" altLang="zh-CN" sz="2000">
                  <a:latin typeface="Times New Roman" panose="02020603050405020304" pitchFamily="18" charset="0"/>
                  <a:cs typeface="Times New Roman" panose="02020603050405020304" pitchFamily="18" charset="0"/>
                </a:endParaRPr>
              </a:p>
              <a:p>
                <a:pPr eaLnBrk="1" hangingPunct="1"/>
                <a:endParaRPr lang="en-US" altLang="zh-CN" sz="2000">
                  <a:latin typeface="Times New Roman" panose="02020603050405020304" pitchFamily="18" charset="0"/>
                  <a:cs typeface="Times New Roman" panose="02020603050405020304" pitchFamily="18" charset="0"/>
                </a:endParaRPr>
              </a:p>
            </p:txBody>
          </p:sp>
          <p:sp>
            <p:nvSpPr>
              <p:cNvPr id="9" name="TextBox 21">
                <a:extLst>
                  <a:ext uri="{FF2B5EF4-FFF2-40B4-BE49-F238E27FC236}">
                    <a16:creationId xmlns:a16="http://schemas.microsoft.com/office/drawing/2014/main" id="{461DBEED-CB7C-4B3A-9D47-B419C32C3977}"/>
                  </a:ext>
                </a:extLst>
              </p:cNvPr>
              <p:cNvSpPr txBox="1"/>
              <p:nvPr/>
            </p:nvSpPr>
            <p:spPr>
              <a:xfrm>
                <a:off x="487985" y="1632078"/>
                <a:ext cx="5556250" cy="150744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ct val="20000"/>
                  </a:spcBef>
                  <a:buFont typeface="Arial" pitchFamily="34" charset="0"/>
                  <a:buChar char="•"/>
                  <a:defRPr/>
                </a:pPr>
                <a:r>
                  <a:rPr lang="en-US" sz="2000" dirty="0">
                    <a:latin typeface="Times New Roman" panose="02020603050405020304" pitchFamily="18" charset="0"/>
                    <a:cs typeface="Times New Roman" panose="02020603050405020304" pitchFamily="18" charset="0"/>
                  </a:rPr>
                  <a:t>A Beta distribution is chosen to be prior:</a:t>
                </a:r>
              </a:p>
              <a:p>
                <a:pPr marL="342900" indent="-342900">
                  <a:spcBef>
                    <a:spcPct val="20000"/>
                  </a:spcBef>
                  <a:buFont typeface="Arial" pitchFamily="34" charset="0"/>
                  <a:buChar char="•"/>
                  <a:defRPr/>
                </a:pPr>
                <a:endParaRPr lang="en-US" sz="2000" dirty="0">
                  <a:latin typeface="Times New Roman" panose="02020603050405020304" pitchFamily="18" charset="0"/>
                  <a:cs typeface="Times New Roman" panose="02020603050405020304" pitchFamily="18" charset="0"/>
                </a:endParaRPr>
              </a:p>
              <a:p>
                <a:pPr marL="342900" indent="-342900">
                  <a:spcBef>
                    <a:spcPct val="20000"/>
                  </a:spcBef>
                  <a:buFont typeface="Arial" pitchFamily="34" charset="0"/>
                  <a:buChar char="•"/>
                  <a:defRPr/>
                </a:pPr>
                <a:endParaRPr lang="en-US" sz="2000" dirty="0">
                  <a:latin typeface="Times New Roman" panose="02020603050405020304" pitchFamily="18" charset="0"/>
                  <a:cs typeface="Times New Roman" panose="02020603050405020304" pitchFamily="18" charset="0"/>
                </a:endParaRPr>
              </a:p>
              <a:p>
                <a:pPr marL="742950" lvl="1" indent="-285750">
                  <a:spcBef>
                    <a:spcPct val="20000"/>
                  </a:spcBef>
                  <a:buFont typeface="Arial" pitchFamily="34" charset="0"/>
                  <a:buChar char="–"/>
                  <a:defRPr/>
                </a:pPr>
                <a:r>
                  <a:rPr lang="en-US" sz="2000" dirty="0">
                    <a:latin typeface="Times New Roman" panose="02020603050405020304" pitchFamily="18" charset="0"/>
                    <a:cs typeface="Times New Roman" panose="02020603050405020304" pitchFamily="18" charset="0"/>
                  </a:rPr>
                  <a:t>Example: a=2, b=2 (head and tail prob. are equal)</a:t>
                </a:r>
              </a:p>
            </p:txBody>
          </p:sp>
        </p:grpSp>
      </p:grpSp>
      <p:grpSp>
        <p:nvGrpSpPr>
          <p:cNvPr id="10" name="Group 3">
            <a:extLst>
              <a:ext uri="{FF2B5EF4-FFF2-40B4-BE49-F238E27FC236}">
                <a16:creationId xmlns:a16="http://schemas.microsoft.com/office/drawing/2014/main" id="{240924B2-F5CC-4E80-B948-75D73FDFE0BE}"/>
              </a:ext>
            </a:extLst>
          </p:cNvPr>
          <p:cNvGrpSpPr>
            <a:grpSpLocks/>
          </p:cNvGrpSpPr>
          <p:nvPr/>
        </p:nvGrpSpPr>
        <p:grpSpPr bwMode="auto">
          <a:xfrm>
            <a:off x="1669165" y="3502180"/>
            <a:ext cx="5879590" cy="2123658"/>
            <a:chOff x="407059" y="3126938"/>
            <a:chExt cx="5472460" cy="2123658"/>
          </a:xfrm>
        </p:grpSpPr>
        <p:sp>
          <p:nvSpPr>
            <p:cNvPr id="11" name="TextBox 20">
              <a:extLst>
                <a:ext uri="{FF2B5EF4-FFF2-40B4-BE49-F238E27FC236}">
                  <a16:creationId xmlns:a16="http://schemas.microsoft.com/office/drawing/2014/main" id="{7380C819-5ECE-429C-8D8F-01FBF4779E8A}"/>
                </a:ext>
              </a:extLst>
            </p:cNvPr>
            <p:cNvSpPr txBox="1">
              <a:spLocks noChangeArrowheads="1"/>
            </p:cNvSpPr>
            <p:nvPr/>
          </p:nvSpPr>
          <p:spPr bwMode="auto">
            <a:xfrm>
              <a:off x="407059" y="3126938"/>
              <a:ext cx="547246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20000"/>
                </a:spcBef>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 Binomial distribution is the conjugate likelihood:</a:t>
              </a:r>
            </a:p>
            <a:p>
              <a:pPr eaLnBrk="1" hangingPunct="1">
                <a:spcBef>
                  <a:spcPct val="20000"/>
                </a:spcBef>
                <a:buFont typeface="Arial" panose="020B0604020202020204" pitchFamily="34" charset="0"/>
                <a:buChar char="•"/>
              </a:pPr>
              <a:endParaRPr lang="en-US" altLang="zh-CN" sz="2000" dirty="0">
                <a:latin typeface="Times New Roman" panose="02020603050405020304" pitchFamily="18" charset="0"/>
                <a:cs typeface="Times New Roman" panose="02020603050405020304" pitchFamily="18" charset="0"/>
              </a:endParaRPr>
            </a:p>
            <a:p>
              <a:pPr eaLnBrk="1" hangingPunct="1">
                <a:spcBef>
                  <a:spcPct val="20000"/>
                </a:spcBef>
                <a:buFont typeface="Arial" panose="020B0604020202020204" pitchFamily="34" charset="0"/>
                <a:buChar char="•"/>
              </a:pPr>
              <a:endParaRPr lang="en-US" altLang="zh-CN" sz="2000" dirty="0">
                <a:latin typeface="Times New Roman" panose="02020603050405020304" pitchFamily="18" charset="0"/>
                <a:cs typeface="Times New Roman" panose="02020603050405020304" pitchFamily="18" charset="0"/>
              </a:endParaRPr>
            </a:p>
            <a:p>
              <a:pPr lvl="1" eaLnBrk="1" hangingPunct="1">
                <a:spcBef>
                  <a:spcPct val="20000"/>
                </a:spcBef>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One trial (N=1) and the result is one head (m=1)</a:t>
              </a:r>
            </a:p>
          </p:txBody>
        </p:sp>
        <p:pic>
          <p:nvPicPr>
            <p:cNvPr id="12" name="Picture 10">
              <a:extLst>
                <a:ext uri="{FF2B5EF4-FFF2-40B4-BE49-F238E27FC236}">
                  <a16:creationId xmlns:a16="http://schemas.microsoft.com/office/drawing/2014/main" id="{BE143231-F241-4029-8041-19B709816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 y="3623012"/>
              <a:ext cx="284988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4">
            <a:extLst>
              <a:ext uri="{FF2B5EF4-FFF2-40B4-BE49-F238E27FC236}">
                <a16:creationId xmlns:a16="http://schemas.microsoft.com/office/drawing/2014/main" id="{DBCD1582-BD00-40C9-BDF4-2B0D5F6F1CB1}"/>
              </a:ext>
            </a:extLst>
          </p:cNvPr>
          <p:cNvGrpSpPr>
            <a:grpSpLocks/>
          </p:cNvGrpSpPr>
          <p:nvPr/>
        </p:nvGrpSpPr>
        <p:grpSpPr bwMode="auto">
          <a:xfrm>
            <a:off x="1620542" y="4937688"/>
            <a:ext cx="5630155" cy="1877437"/>
            <a:chOff x="609600" y="4419599"/>
            <a:chExt cx="5428893" cy="1868148"/>
          </a:xfrm>
        </p:grpSpPr>
        <p:sp>
          <p:nvSpPr>
            <p:cNvPr id="14" name="Rectangle 6">
              <a:extLst>
                <a:ext uri="{FF2B5EF4-FFF2-40B4-BE49-F238E27FC236}">
                  <a16:creationId xmlns:a16="http://schemas.microsoft.com/office/drawing/2014/main" id="{158986BD-B4CA-4DDF-9EFB-37CBF1A2B85D}"/>
                </a:ext>
              </a:extLst>
            </p:cNvPr>
            <p:cNvSpPr>
              <a:spLocks noChangeArrowheads="1"/>
            </p:cNvSpPr>
            <p:nvPr/>
          </p:nvSpPr>
          <p:spPr bwMode="auto">
            <a:xfrm>
              <a:off x="609600" y="4419599"/>
              <a:ext cx="5388428" cy="186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eaLnBrk="1" hangingPunct="1">
                <a:spcBef>
                  <a:spcPct val="20000"/>
                </a:spcBef>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Lead to the Posterior:</a:t>
              </a:r>
            </a:p>
            <a:p>
              <a:pPr eaLnBrk="1" hangingPunct="1">
                <a:spcBef>
                  <a:spcPct val="20000"/>
                </a:spcBef>
                <a:buFont typeface="Arial" panose="020B0604020202020204" pitchFamily="34" charset="0"/>
                <a:buChar char="•"/>
              </a:pPr>
              <a:endParaRPr lang="en-US" altLang="zh-CN" sz="2000" dirty="0">
                <a:latin typeface="Times New Roman" panose="02020603050405020304" pitchFamily="18" charset="0"/>
                <a:cs typeface="Times New Roman" panose="02020603050405020304" pitchFamily="18" charset="0"/>
              </a:endParaRPr>
            </a:p>
            <a:p>
              <a:pPr eaLnBrk="1" hangingPunct="1">
                <a:spcBef>
                  <a:spcPct val="20000"/>
                </a:spcBef>
                <a:buFont typeface="Arial" panose="020B0604020202020204" pitchFamily="34" charset="0"/>
                <a:buChar char="•"/>
              </a:pPr>
              <a:endParaRPr lang="en-US" altLang="zh-CN" sz="2000" dirty="0">
                <a:latin typeface="Times New Roman" panose="02020603050405020304" pitchFamily="18" charset="0"/>
                <a:cs typeface="Times New Roman" panose="02020603050405020304" pitchFamily="18" charset="0"/>
              </a:endParaRPr>
            </a:p>
            <a:p>
              <a:pPr lvl="1" eaLnBrk="1" hangingPunct="1">
                <a:spcBef>
                  <a:spcPct val="20000"/>
                </a:spcBef>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Update of parameters given the observations</a:t>
              </a:r>
            </a:p>
            <a:p>
              <a:pPr lvl="1" eaLnBrk="1" hangingPunct="1">
                <a:spcBef>
                  <a:spcPct val="20000"/>
                </a:spcBef>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 probability of head happening is higher</a:t>
              </a:r>
            </a:p>
          </p:txBody>
        </p:sp>
        <p:pic>
          <p:nvPicPr>
            <p:cNvPr id="15" name="Picture 7">
              <a:extLst>
                <a:ext uri="{FF2B5EF4-FFF2-40B4-BE49-F238E27FC236}">
                  <a16:creationId xmlns:a16="http://schemas.microsoft.com/office/drawing/2014/main" id="{2951C095-9E4A-412B-9DA2-5E5434F47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897" y="4856509"/>
              <a:ext cx="4858596" cy="66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7">
            <a:extLst>
              <a:ext uri="{FF2B5EF4-FFF2-40B4-BE49-F238E27FC236}">
                <a16:creationId xmlns:a16="http://schemas.microsoft.com/office/drawing/2014/main" id="{E9B9A869-4956-4D5C-966E-B610511CBB73}"/>
              </a:ext>
            </a:extLst>
          </p:cNvPr>
          <p:cNvPicPr>
            <a:picLocks noChangeAspect="1"/>
          </p:cNvPicPr>
          <p:nvPr/>
        </p:nvPicPr>
        <p:blipFill>
          <a:blip r:embed="rId6"/>
          <a:stretch>
            <a:fillRect/>
          </a:stretch>
        </p:blipFill>
        <p:spPr>
          <a:xfrm>
            <a:off x="8276757" y="1420637"/>
            <a:ext cx="2465919" cy="1704512"/>
          </a:xfrm>
          <a:prstGeom prst="rect">
            <a:avLst/>
          </a:prstGeom>
        </p:spPr>
      </p:pic>
      <p:pic>
        <p:nvPicPr>
          <p:cNvPr id="17" name="Picture 4">
            <a:extLst>
              <a:ext uri="{FF2B5EF4-FFF2-40B4-BE49-F238E27FC236}">
                <a16:creationId xmlns:a16="http://schemas.microsoft.com/office/drawing/2014/main" id="{0B21F98D-D18D-4B3A-8656-6A476F644080}"/>
              </a:ext>
            </a:extLst>
          </p:cNvPr>
          <p:cNvPicPr>
            <a:picLocks noChangeAspect="1"/>
          </p:cNvPicPr>
          <p:nvPr/>
        </p:nvPicPr>
        <p:blipFill>
          <a:blip r:embed="rId7"/>
          <a:stretch>
            <a:fillRect/>
          </a:stretch>
        </p:blipFill>
        <p:spPr>
          <a:xfrm>
            <a:off x="8276757" y="5026874"/>
            <a:ext cx="2465919" cy="1727936"/>
          </a:xfrm>
          <a:prstGeom prst="rect">
            <a:avLst/>
          </a:prstGeom>
        </p:spPr>
      </p:pic>
      <p:pic>
        <p:nvPicPr>
          <p:cNvPr id="18" name="Picture 5">
            <a:extLst>
              <a:ext uri="{FF2B5EF4-FFF2-40B4-BE49-F238E27FC236}">
                <a16:creationId xmlns:a16="http://schemas.microsoft.com/office/drawing/2014/main" id="{A4FAEC2A-4F59-4E3E-A7DC-9733592A104D}"/>
              </a:ext>
            </a:extLst>
          </p:cNvPr>
          <p:cNvPicPr>
            <a:picLocks noChangeAspect="1"/>
          </p:cNvPicPr>
          <p:nvPr/>
        </p:nvPicPr>
        <p:blipFill>
          <a:blip r:embed="rId8"/>
          <a:stretch>
            <a:fillRect/>
          </a:stretch>
        </p:blipFill>
        <p:spPr>
          <a:xfrm>
            <a:off x="8280388" y="3242212"/>
            <a:ext cx="2462288" cy="1716000"/>
          </a:xfrm>
          <a:prstGeom prst="rect">
            <a:avLst/>
          </a:prstGeom>
        </p:spPr>
      </p:pic>
      <p:sp>
        <p:nvSpPr>
          <p:cNvPr id="19" name="Rounded Rectangle 2">
            <a:extLst>
              <a:ext uri="{FF2B5EF4-FFF2-40B4-BE49-F238E27FC236}">
                <a16:creationId xmlns:a16="http://schemas.microsoft.com/office/drawing/2014/main" id="{4016EFC4-59A2-4BCB-AB19-7F385AC4C5F7}"/>
              </a:ext>
            </a:extLst>
          </p:cNvPr>
          <p:cNvSpPr/>
          <p:nvPr/>
        </p:nvSpPr>
        <p:spPr>
          <a:xfrm>
            <a:off x="5220674" y="4141097"/>
            <a:ext cx="190123" cy="24444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4">
            <a:extLst>
              <a:ext uri="{FF2B5EF4-FFF2-40B4-BE49-F238E27FC236}">
                <a16:creationId xmlns:a16="http://schemas.microsoft.com/office/drawing/2014/main" id="{4C661AA3-2898-4137-940D-F9EE3A5C674E}"/>
              </a:ext>
            </a:extLst>
          </p:cNvPr>
          <p:cNvSpPr txBox="1">
            <a:spLocks noChangeArrowheads="1"/>
          </p:cNvSpPr>
          <p:nvPr/>
        </p:nvSpPr>
        <p:spPr bwMode="auto">
          <a:xfrm>
            <a:off x="1113277" y="1356495"/>
            <a:ext cx="5783634"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An example (Beta-Binomial distribution)</a:t>
            </a:r>
          </a:p>
        </p:txBody>
      </p:sp>
      <p:sp>
        <p:nvSpPr>
          <p:cNvPr id="22" name="文本框 21">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5913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31</a:t>
            </a:fld>
            <a:endParaRPr lang="zh-CN" altLang="en-US" dirty="0"/>
          </a:p>
        </p:txBody>
      </p:sp>
      <p:sp>
        <p:nvSpPr>
          <p:cNvPr id="7" name="文本框 6">
            <a:extLst>
              <a:ext uri="{FF2B5EF4-FFF2-40B4-BE49-F238E27FC236}">
                <a16:creationId xmlns:a16="http://schemas.microsoft.com/office/drawing/2014/main" id="{2547E519-90A7-4133-8E62-8079B5A7F65F}"/>
              </a:ext>
            </a:extLst>
          </p:cNvPr>
          <p:cNvSpPr txBox="1"/>
          <p:nvPr/>
        </p:nvSpPr>
        <p:spPr>
          <a:xfrm>
            <a:off x="622568" y="914395"/>
            <a:ext cx="74038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Thompson Sampling (TS)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780DDEB1-D253-4031-99DD-2BBDAB04284E}"/>
              </a:ext>
            </a:extLst>
          </p:cNvPr>
          <p:cNvSpPr txBox="1">
            <a:spLocks noChangeArrowheads="1"/>
          </p:cNvSpPr>
          <p:nvPr/>
        </p:nvSpPr>
        <p:spPr bwMode="auto">
          <a:xfrm>
            <a:off x="1113277" y="1560779"/>
            <a:ext cx="7349236"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Regret bound (problem-independent)</a:t>
            </a: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012269C7-8D31-4183-8DB8-72042D41094D}"/>
                  </a:ext>
                </a:extLst>
              </p:cNvPr>
              <p:cNvSpPr/>
              <p:nvPr/>
            </p:nvSpPr>
            <p:spPr>
              <a:xfrm>
                <a:off x="1642991" y="2339227"/>
                <a:ext cx="9485084" cy="1578124"/>
              </a:xfrm>
              <a:prstGeom prst="rect">
                <a:avLst/>
              </a:prstGeom>
              <a:ln>
                <a:solidFill>
                  <a:schemeClr val="tx1"/>
                </a:solidFill>
              </a:ln>
            </p:spPr>
            <p:txBody>
              <a:bodyPr wrap="square">
                <a:spAutoFit/>
              </a:bodyPr>
              <a:lstStyle/>
              <a:p>
                <a:pPr>
                  <a:lnSpc>
                    <a:spcPct val="150000"/>
                  </a:lnSpc>
                  <a:defRPr/>
                </a:pPr>
                <a:r>
                  <a:rPr lang="en-US" altLang="zh-CN" sz="2000" b="1" dirty="0">
                    <a:latin typeface="Times New Roman" panose="02020603050405020304" pitchFamily="18" charset="0"/>
                    <a:cs typeface="Times New Roman" panose="02020603050405020304" pitchFamily="18" charset="0"/>
                  </a:rPr>
                  <a:t>Theorem: </a:t>
                </a:r>
                <a:r>
                  <a:rPr lang="en-US" altLang="zh-CN" sz="2000" dirty="0">
                    <a:latin typeface="Times New Roman" panose="02020603050405020304" pitchFamily="18" charset="0"/>
                    <a:cs typeface="Times New Roman" panose="02020603050405020304" pitchFamily="18" charset="0"/>
                  </a:rPr>
                  <a:t> Given time horizon </a:t>
                </a:r>
                <a14:m>
                  <m:oMath xmlns:m="http://schemas.openxmlformats.org/officeDocument/2006/math">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&gt;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𝐾</m:t>
                    </m:r>
                  </m:oMath>
                </a14:m>
                <a:r>
                  <a:rPr lang="en-US" altLang="zh-CN" sz="2000" dirty="0">
                    <a:latin typeface="Times New Roman" panose="02020603050405020304" pitchFamily="18" charset="0"/>
                    <a:cs typeface="Times New Roman" panose="02020603050405020304" pitchFamily="18" charset="0"/>
                  </a:rPr>
                  <a:t>, TS algorithm achieves an upper regret bound of </a:t>
                </a:r>
              </a:p>
              <a:p>
                <a:pPr>
                  <a:lnSpc>
                    <a:spcPct val="150000"/>
                  </a:lnSpc>
                  <a:defRPr/>
                </a:pPr>
                <a14:m>
                  <m:oMathPara xmlns:m="http://schemas.openxmlformats.org/officeDocument/2006/math">
                    <m:oMathParaPr>
                      <m:jc m:val="centerGroup"/>
                    </m:oMathParaPr>
                    <m:oMath xmlns:m="http://schemas.openxmlformats.org/officeDocument/2006/math">
                      <m:r>
                        <a:rPr lang="en-US" altLang="zh-CN" sz="2000" b="1" i="0" smtClean="0">
                          <a:latin typeface="Cambria Math" panose="02040503050406030204" pitchFamily="18" charset="0"/>
                          <a:cs typeface="Times New Roman" panose="02020603050405020304" pitchFamily="18" charset="0"/>
                        </a:rPr>
                        <m:t>𝐄</m:t>
                      </m:r>
                      <m:d>
                        <m:dPr>
                          <m:begChr m:val="["/>
                          <m:endChr m:val="]"/>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𝑅</m:t>
                          </m:r>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𝑇</m:t>
                              </m:r>
                            </m:e>
                          </m:d>
                        </m:e>
                      </m:d>
                      <m:r>
                        <a:rPr lang="en-US" altLang="zh-CN" sz="2000" b="0" i="1" smtClean="0">
                          <a:latin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𝐾𝑇</m:t>
                              </m:r>
                              <m:func>
                                <m:func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b="0" i="0" smtClean="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e>
                              </m:func>
                            </m:e>
                          </m:rad>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2000" dirty="0">
                  <a:latin typeface="Times New Roman" panose="02020603050405020304" pitchFamily="18" charset="0"/>
                  <a:cs typeface="Times New Roman" panose="02020603050405020304" pitchFamily="18" charset="0"/>
                </a:endParaRPr>
              </a:p>
              <a:p>
                <a:pPr>
                  <a:lnSpc>
                    <a:spcPct val="150000"/>
                  </a:lnSpc>
                  <a:defRPr/>
                </a:pPr>
                <a:r>
                  <a:rPr lang="en-US" altLang="zh-CN" sz="2000" dirty="0">
                    <a:latin typeface="Times New Roman" panose="02020603050405020304" pitchFamily="18" charset="0"/>
                    <a:cs typeface="Times New Roman" panose="02020603050405020304" pitchFamily="18" charset="0"/>
                  </a:rPr>
                  <a:t>where </a:t>
                </a:r>
                <a:r>
                  <a:rPr lang="en-US" altLang="zh-CN" sz="2000" i="1" dirty="0">
                    <a:latin typeface="Times New Roman" panose="02020603050405020304" pitchFamily="18" charset="0"/>
                    <a:cs typeface="Times New Roman" panose="02020603050405020304" pitchFamily="18" charset="0"/>
                  </a:rPr>
                  <a:t>K</a:t>
                </a:r>
                <a:r>
                  <a:rPr lang="en-US" altLang="zh-CN" sz="2000" dirty="0">
                    <a:latin typeface="Times New Roman" panose="02020603050405020304" pitchFamily="18" charset="0"/>
                    <a:cs typeface="Times New Roman" panose="02020603050405020304" pitchFamily="18" charset="0"/>
                  </a:rPr>
                  <a:t> is the number of arms.</a:t>
                </a:r>
              </a:p>
            </p:txBody>
          </p:sp>
        </mc:Choice>
        <mc:Fallback xmlns="">
          <p:sp>
            <p:nvSpPr>
              <p:cNvPr id="6" name="矩形 5">
                <a:extLst>
                  <a:ext uri="{FF2B5EF4-FFF2-40B4-BE49-F238E27FC236}">
                    <a16:creationId xmlns:a16="http://schemas.microsoft.com/office/drawing/2014/main" id="{012269C7-8D31-4183-8DB8-72042D41094D}"/>
                  </a:ext>
                </a:extLst>
              </p:cNvPr>
              <p:cNvSpPr>
                <a:spLocks noRot="1" noChangeAspect="1" noMove="1" noResize="1" noEditPoints="1" noAdjustHandles="1" noChangeArrowheads="1" noChangeShapeType="1" noTextEdit="1"/>
              </p:cNvSpPr>
              <p:nvPr/>
            </p:nvSpPr>
            <p:spPr>
              <a:xfrm>
                <a:off x="1642991" y="2339227"/>
                <a:ext cx="9485084" cy="1578124"/>
              </a:xfrm>
              <a:prstGeom prst="rect">
                <a:avLst/>
              </a:prstGeom>
              <a:blipFill>
                <a:blip r:embed="rId2"/>
                <a:stretch>
                  <a:fillRect l="-642" b="-2299"/>
                </a:stretch>
              </a:blipFill>
              <a:ln>
                <a:solidFill>
                  <a:schemeClr val="tx1"/>
                </a:solidFill>
              </a:ln>
            </p:spPr>
            <p:txBody>
              <a:bodyPr/>
              <a:lstStyle/>
              <a:p>
                <a:r>
                  <a:rPr lang="zh-CN" altLang="en-US">
                    <a:noFill/>
                  </a:rPr>
                  <a:t> </a:t>
                </a:r>
              </a:p>
            </p:txBody>
          </p:sp>
        </mc:Fallback>
      </mc:AlternateContent>
      <p:sp>
        <p:nvSpPr>
          <p:cNvPr id="10" name="TextBox 4">
            <a:extLst>
              <a:ext uri="{FF2B5EF4-FFF2-40B4-BE49-F238E27FC236}">
                <a16:creationId xmlns:a16="http://schemas.microsoft.com/office/drawing/2014/main" id="{31DCD193-0393-4603-87B1-8BB10644E011}"/>
              </a:ext>
            </a:extLst>
          </p:cNvPr>
          <p:cNvSpPr txBox="1">
            <a:spLocks noChangeArrowheads="1"/>
          </p:cNvSpPr>
          <p:nvPr/>
        </p:nvSpPr>
        <p:spPr bwMode="auto">
          <a:xfrm>
            <a:off x="1110035" y="3998036"/>
            <a:ext cx="4178569"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Remarks</a:t>
            </a:r>
          </a:p>
        </p:txBody>
      </p:sp>
      <mc:AlternateContent xmlns:mc="http://schemas.openxmlformats.org/markup-compatibility/2006" xmlns:a14="http://schemas.microsoft.com/office/drawing/2010/main">
        <mc:Choice Requires="a14">
          <p:sp>
            <p:nvSpPr>
              <p:cNvPr id="12" name="TextBox 4">
                <a:extLst>
                  <a:ext uri="{FF2B5EF4-FFF2-40B4-BE49-F238E27FC236}">
                    <a16:creationId xmlns:a16="http://schemas.microsoft.com/office/drawing/2014/main" id="{101BF1AD-0CFB-4962-9A45-FA664C7443DE}"/>
                  </a:ext>
                </a:extLst>
              </p:cNvPr>
              <p:cNvSpPr txBox="1">
                <a:spLocks noChangeArrowheads="1"/>
              </p:cNvSpPr>
              <p:nvPr/>
            </p:nvSpPr>
            <p:spPr bwMode="auto">
              <a:xfrm>
                <a:off x="1367277" y="4585603"/>
                <a:ext cx="10416406" cy="1670586"/>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expected total regret accrued by the TS algorithm is almost</a:t>
                </a:r>
                <a14:m>
                  <m:oMath xmlns:m="http://schemas.openxmlformats.org/officeDocument/2006/math">
                    <m:r>
                      <a:rPr lang="en-US" altLang="zh-CN" sz="2200">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altLang="zh-CN" sz="22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𝑇</m:t>
                        </m:r>
                        <m:func>
                          <m:funcPr>
                            <m:ctrlPr>
                              <a:rPr lang="en-US" altLang="zh-CN" sz="22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20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𝑇</m:t>
                            </m:r>
                          </m:e>
                        </m:func>
                      </m:e>
                    </m:rad>
                  </m:oMath>
                </a14:m>
                <a:endParaRPr lang="en-US" altLang="zh-CN" sz="2200"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Its problem-dependent regret bound matches the </a:t>
                </a:r>
                <a:r>
                  <a:rPr lang="en-US" altLang="zh-CN" sz="2200" dirty="0">
                    <a:solidFill>
                      <a:srgbClr val="FF0000"/>
                    </a:solidFill>
                    <a:ea typeface="宋体" panose="02010600030101010101" pitchFamily="2" charset="-122"/>
                    <a:cs typeface="Times New Roman" panose="02020603050405020304" pitchFamily="18" charset="0"/>
                  </a:rPr>
                  <a:t>Lai and Robbins’s </a:t>
                </a:r>
                <a:r>
                  <a:rPr lang="en-US" altLang="zh-CN" sz="2200" dirty="0">
                    <a:ea typeface="宋体" panose="02010600030101010101" pitchFamily="2" charset="-122"/>
                    <a:cs typeface="Times New Roman" panose="02020603050405020304" pitchFamily="18" charset="0"/>
                  </a:rPr>
                  <a:t>lower regret bound</a:t>
                </a: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TS algorithm requires the prior information of  each arm’s reward distribution</a:t>
                </a:r>
              </a:p>
            </p:txBody>
          </p:sp>
        </mc:Choice>
        <mc:Fallback xmlns="">
          <p:sp>
            <p:nvSpPr>
              <p:cNvPr id="12" name="TextBox 4">
                <a:extLst>
                  <a:ext uri="{FF2B5EF4-FFF2-40B4-BE49-F238E27FC236}">
                    <a16:creationId xmlns:a16="http://schemas.microsoft.com/office/drawing/2014/main" id="{101BF1AD-0CFB-4962-9A45-FA664C7443DE}"/>
                  </a:ext>
                </a:extLst>
              </p:cNvPr>
              <p:cNvSpPr txBox="1">
                <a:spLocks noRot="1" noChangeAspect="1" noMove="1" noResize="1" noEditPoints="1" noAdjustHandles="1" noChangeArrowheads="1" noChangeShapeType="1" noTextEdit="1"/>
              </p:cNvSpPr>
              <p:nvPr/>
            </p:nvSpPr>
            <p:spPr bwMode="auto">
              <a:xfrm>
                <a:off x="1367277" y="4585603"/>
                <a:ext cx="10416406" cy="1670586"/>
              </a:xfrm>
              <a:prstGeom prst="rect">
                <a:avLst/>
              </a:prstGeom>
              <a:blipFill>
                <a:blip r:embed="rId3"/>
                <a:stretch>
                  <a:fillRect l="-584" b="-2899"/>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B606E939-AE00-4C56-BA69-75B137EE35B7}"/>
              </a:ext>
            </a:extLst>
          </p:cNvPr>
          <p:cNvSpPr txBox="1"/>
          <p:nvPr/>
        </p:nvSpPr>
        <p:spPr>
          <a:xfrm>
            <a:off x="-2706" y="6258949"/>
            <a:ext cx="11700125" cy="584775"/>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Agrawal, </a:t>
            </a:r>
            <a:r>
              <a:rPr lang="en-US" altLang="zh-CN" sz="1600" dirty="0" err="1">
                <a:latin typeface="Times New Roman" panose="02020603050405020304" pitchFamily="18" charset="0"/>
                <a:cs typeface="Times New Roman" panose="02020603050405020304" pitchFamily="18" charset="0"/>
              </a:rPr>
              <a:t>Shipra</a:t>
            </a:r>
            <a:r>
              <a:rPr lang="en-US" altLang="zh-CN" sz="1600" dirty="0">
                <a:latin typeface="Times New Roman" panose="02020603050405020304" pitchFamily="18" charset="0"/>
                <a:cs typeface="Times New Roman" panose="02020603050405020304" pitchFamily="18" charset="0"/>
              </a:rPr>
              <a:t>, and </a:t>
            </a:r>
            <a:r>
              <a:rPr lang="en-US" altLang="zh-CN" sz="1600" dirty="0" err="1">
                <a:latin typeface="Times New Roman" panose="02020603050405020304" pitchFamily="18" charset="0"/>
                <a:cs typeface="Times New Roman" panose="02020603050405020304" pitchFamily="18" charset="0"/>
              </a:rPr>
              <a:t>Navin</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Goyal</a:t>
            </a:r>
            <a:r>
              <a:rPr lang="en-US" altLang="zh-CN" sz="1600" dirty="0">
                <a:latin typeface="Times New Roman" panose="02020603050405020304" pitchFamily="18" charset="0"/>
                <a:cs typeface="Times New Roman" panose="02020603050405020304" pitchFamily="18" charset="0"/>
              </a:rPr>
              <a:t>. "Analysis of </a:t>
            </a:r>
            <a:r>
              <a:rPr lang="en-US" altLang="zh-CN" sz="1600" dirty="0" err="1">
                <a:latin typeface="Times New Roman" panose="02020603050405020304" pitchFamily="18" charset="0"/>
                <a:cs typeface="Times New Roman" panose="02020603050405020304" pitchFamily="18" charset="0"/>
              </a:rPr>
              <a:t>thompson</a:t>
            </a:r>
            <a:r>
              <a:rPr lang="en-US" altLang="zh-CN" sz="1600" dirty="0">
                <a:latin typeface="Times New Roman" panose="02020603050405020304" pitchFamily="18" charset="0"/>
                <a:cs typeface="Times New Roman" panose="02020603050405020304" pitchFamily="18" charset="0"/>
              </a:rPr>
              <a:t> sampling for the multi-armed bandit problem." Conference on learning theory. JMLR Workshop and Conference Proceedings, 2012.</a:t>
            </a:r>
            <a:endParaRPr lang="zh-CN" altLang="en-US" sz="16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Stochastic Bandits--TS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231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32</a:t>
            </a:fld>
            <a:endParaRPr lang="zh-CN" altLang="en-US" dirty="0"/>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4" name="矩形 22">
            <a:extLst>
              <a:ext uri="{FF2B5EF4-FFF2-40B4-BE49-F238E27FC236}">
                <a16:creationId xmlns:a16="http://schemas.microsoft.com/office/drawing/2014/main" id="{0B2CF764-AB93-469E-BDA5-CD69D47D1974}"/>
              </a:ext>
            </a:extLst>
          </p:cNvPr>
          <p:cNvSpPr>
            <a:spLocks noChangeArrowheads="1"/>
          </p:cNvSpPr>
          <p:nvPr/>
        </p:nvSpPr>
        <p:spPr bwMode="auto">
          <a:xfrm>
            <a:off x="671180" y="1062914"/>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Classifications and Algorithms</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5012FC9-F7C6-4BE6-842F-F6C47D85F738}"/>
              </a:ext>
            </a:extLst>
          </p:cNvPr>
          <p:cNvSpPr txBox="1"/>
          <p:nvPr/>
        </p:nvSpPr>
        <p:spPr>
          <a:xfrm>
            <a:off x="1315586" y="1821833"/>
            <a:ext cx="9098949" cy="954107"/>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Stochastic Bandits (</a:t>
            </a:r>
            <a:r>
              <a:rPr lang="en-US" altLang="zh-CN" sz="2400" dirty="0">
                <a:solidFill>
                  <a:srgbClr val="CFB6DC"/>
                </a:solidFill>
                <a:latin typeface="Times New Roman" panose="02020603050405020304" pitchFamily="18" charset="0"/>
                <a:cs typeface="Times New Roman" panose="02020603050405020304" pitchFamily="18" charset="0"/>
              </a:rPr>
              <a:t>ETC, Epsilon-greedy, UCB, KL-UCB, GBA, TS Algorithms</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8C548AC-8F5D-463C-85EE-CBE686D54666}"/>
              </a:ext>
            </a:extLst>
          </p:cNvPr>
          <p:cNvSpPr txBox="1"/>
          <p:nvPr/>
        </p:nvSpPr>
        <p:spPr>
          <a:xfrm>
            <a:off x="1315587" y="3052264"/>
            <a:ext cx="7048767"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rgbClr val="7030A0"/>
                </a:solidFill>
                <a:latin typeface="Times New Roman" panose="02020603050405020304" pitchFamily="18" charset="0"/>
                <a:cs typeface="Times New Roman" panose="02020603050405020304" pitchFamily="18" charset="0"/>
              </a:rPr>
              <a:t>Adversarial Bandits (</a:t>
            </a:r>
            <a:r>
              <a:rPr lang="en-US" altLang="zh-CN" sz="2400" b="1" dirty="0">
                <a:solidFill>
                  <a:srgbClr val="7030A0"/>
                </a:solidFill>
                <a:latin typeface="Times New Roman" panose="02020603050405020304" pitchFamily="18" charset="0"/>
                <a:cs typeface="Times New Roman" panose="02020603050405020304" pitchFamily="18" charset="0"/>
              </a:rPr>
              <a:t>Exp3 Algorithm</a:t>
            </a:r>
            <a:r>
              <a:rPr lang="en-US" altLang="zh-CN" sz="2800" b="1" dirty="0">
                <a:solidFill>
                  <a:srgbClr val="7030A0"/>
                </a:solidFill>
                <a:latin typeface="Times New Roman" panose="02020603050405020304" pitchFamily="18" charset="0"/>
                <a:cs typeface="Times New Roman" panose="02020603050405020304" pitchFamily="18" charset="0"/>
              </a:rPr>
              <a:t>)</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65C51356-9A46-4D9D-8F07-BD625486CE93}"/>
              </a:ext>
            </a:extLst>
          </p:cNvPr>
          <p:cNvSpPr txBox="1"/>
          <p:nvPr/>
        </p:nvSpPr>
        <p:spPr>
          <a:xfrm>
            <a:off x="1315587" y="3926559"/>
            <a:ext cx="9560960"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Contextual bandits (</a:t>
            </a:r>
            <a:r>
              <a:rPr lang="en-US" altLang="zh-CN" sz="2400" dirty="0">
                <a:solidFill>
                  <a:srgbClr val="CFB6DC"/>
                </a:solidFill>
                <a:latin typeface="Times New Roman" panose="02020603050405020304" pitchFamily="18" charset="0"/>
                <a:cs typeface="Times New Roman" panose="02020603050405020304" pitchFamily="18" charset="0"/>
              </a:rPr>
              <a:t>Exp4 and </a:t>
            </a:r>
            <a:r>
              <a:rPr lang="en-US" altLang="zh-CN" sz="2400" dirty="0" err="1">
                <a:solidFill>
                  <a:srgbClr val="CFB6DC"/>
                </a:solidFill>
                <a:latin typeface="Times New Roman" panose="02020603050405020304" pitchFamily="18" charset="0"/>
                <a:cs typeface="Times New Roman" panose="02020603050405020304" pitchFamily="18" charset="0"/>
              </a:rPr>
              <a:t>LinUCB</a:t>
            </a:r>
            <a:r>
              <a:rPr lang="en-US" altLang="zh-CN" sz="2400" dirty="0">
                <a:solidFill>
                  <a:srgbClr val="CFB6DC"/>
                </a:solidFill>
                <a:latin typeface="Times New Roman" panose="02020603050405020304" pitchFamily="18" charset="0"/>
                <a:cs typeface="Times New Roman" panose="02020603050405020304" pitchFamily="18" charset="0"/>
              </a:rPr>
              <a:t> Algorithms</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F2FCB1C7-8096-4074-9101-80D0E1B841CE}"/>
              </a:ext>
            </a:extLst>
          </p:cNvPr>
          <p:cNvSpPr txBox="1"/>
          <p:nvPr/>
        </p:nvSpPr>
        <p:spPr>
          <a:xfrm>
            <a:off x="1315586" y="4860212"/>
            <a:ext cx="8251925"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Markovian Bandits (</a:t>
            </a:r>
            <a:r>
              <a:rPr lang="en-US" altLang="zh-CN" sz="2400" dirty="0">
                <a:solidFill>
                  <a:srgbClr val="CFB6DC"/>
                </a:solidFill>
                <a:latin typeface="Times New Roman" panose="02020603050405020304" pitchFamily="18" charset="0"/>
                <a:cs typeface="Times New Roman" panose="02020603050405020304" pitchFamily="18" charset="0"/>
              </a:rPr>
              <a:t>Gittins Index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FE26AF2F-6369-49F0-8E8B-93B2AEDC8534}"/>
              </a:ext>
            </a:extLst>
          </p:cNvPr>
          <p:cNvSpPr txBox="1"/>
          <p:nvPr/>
        </p:nvSpPr>
        <p:spPr>
          <a:xfrm>
            <a:off x="1315586" y="5850011"/>
            <a:ext cx="6914013"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Lipschitz Bandits (</a:t>
            </a:r>
            <a:r>
              <a:rPr lang="en-US" altLang="zh-CN" sz="2400" dirty="0">
                <a:solidFill>
                  <a:srgbClr val="CFB6DC"/>
                </a:solidFill>
                <a:latin typeface="Times New Roman" panose="02020603050405020304" pitchFamily="18" charset="0"/>
                <a:cs typeface="Times New Roman" panose="02020603050405020304" pitchFamily="18" charset="0"/>
              </a:rPr>
              <a:t>Zooming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7961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33</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Adversarial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4">
                <a:extLst>
                  <a:ext uri="{FF2B5EF4-FFF2-40B4-BE49-F238E27FC236}">
                    <a16:creationId xmlns:a16="http://schemas.microsoft.com/office/drawing/2014/main" id="{43243EE6-460B-4FF5-AF89-7B1FE0E0B6FA}"/>
                  </a:ext>
                </a:extLst>
              </p:cNvPr>
              <p:cNvSpPr txBox="1">
                <a:spLocks noChangeArrowheads="1"/>
              </p:cNvSpPr>
              <p:nvPr/>
            </p:nvSpPr>
            <p:spPr bwMode="auto">
              <a:xfrm>
                <a:off x="1011678" y="1506471"/>
                <a:ext cx="7151116" cy="2345322"/>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14:m>
                  <m:oMath xmlns:m="http://schemas.openxmlformats.org/officeDocument/2006/math">
                    <m:r>
                      <a:rPr lang="en-US" altLang="zh-CN" sz="2000" b="0" i="1" smtClean="0">
                        <a:latin typeface="Cambria Math" panose="02040503050406030204" pitchFamily="18" charset="0"/>
                        <a:ea typeface="宋体" panose="02010600030101010101" pitchFamily="2" charset="-122"/>
                        <a:cs typeface="Times New Roman" panose="02020603050405020304" pitchFamily="18" charset="0"/>
                      </a:rPr>
                      <m:t>𝐾</m:t>
                    </m:r>
                  </m:oMath>
                </a14:m>
                <a:r>
                  <a:rPr lang="en-US" altLang="zh-CN" sz="2000" dirty="0">
                    <a:ea typeface="宋体" panose="02010600030101010101" pitchFamily="2" charset="-122"/>
                    <a:cs typeface="Times New Roman" panose="02020603050405020304" pitchFamily="18" charset="0"/>
                  </a:rPr>
                  <a:t> arms and a single player</a:t>
                </a:r>
              </a:p>
              <a:p>
                <a:pPr>
                  <a:lnSpc>
                    <a:spcPct val="150000"/>
                  </a:lnSpc>
                  <a:spcBef>
                    <a:spcPct val="0"/>
                  </a:spcBef>
                  <a:buFont typeface="Times New Roman" panose="02020603050405020304" pitchFamily="18" charset="0"/>
                  <a:buChar char="−"/>
                </a:pPr>
                <a:r>
                  <a:rPr lang="en-US" altLang="zh-CN" sz="2000" dirty="0">
                    <a:ea typeface="宋体" panose="02010600030101010101" pitchFamily="2" charset="-122"/>
                    <a:cs typeface="Times New Roman" panose="02020603050405020304" pitchFamily="18" charset="0"/>
                  </a:rPr>
                  <a:t>Select one arm to play at each round</a:t>
                </a:r>
              </a:p>
              <a:p>
                <a:pPr>
                  <a:lnSpc>
                    <a:spcPct val="150000"/>
                  </a:lnSpc>
                  <a:spcBef>
                    <a:spcPct val="0"/>
                  </a:spcBef>
                  <a:buFont typeface="Times New Roman" panose="02020603050405020304" pitchFamily="18" charset="0"/>
                  <a:buChar char="−"/>
                </a:pPr>
                <a:r>
                  <a:rPr lang="en-US" altLang="zh-CN" sz="2000" dirty="0">
                    <a:solidFill>
                      <a:srgbClr val="FF0000"/>
                    </a:solidFill>
                    <a:ea typeface="宋体" panose="02010600030101010101" pitchFamily="2" charset="-122"/>
                    <a:cs typeface="Times New Roman" panose="02020603050405020304" pitchFamily="18" charset="0"/>
                  </a:rPr>
                  <a:t>Non-oblivious: Rewards are adjusted </a:t>
                </a:r>
                <a:r>
                  <a:rPr lang="en-US" altLang="zh-CN" sz="2000" dirty="0" err="1">
                    <a:solidFill>
                      <a:srgbClr val="FF0000"/>
                    </a:solidFill>
                    <a:ea typeface="宋体" panose="02010600030101010101" pitchFamily="2" charset="-122"/>
                    <a:cs typeface="Times New Roman" panose="02020603050405020304" pitchFamily="18" charset="0"/>
                  </a:rPr>
                  <a:t>realtime</a:t>
                </a:r>
                <a:r>
                  <a:rPr lang="en-US" altLang="zh-CN" sz="2000" dirty="0">
                    <a:solidFill>
                      <a:srgbClr val="FF0000"/>
                    </a:solidFill>
                    <a:ea typeface="宋体" panose="02010600030101010101" pitchFamily="2" charset="-122"/>
                    <a:cs typeface="Times New Roman" panose="02020603050405020304" pitchFamily="18" charset="0"/>
                  </a:rPr>
                  <a:t> by an adversary</a:t>
                </a:r>
              </a:p>
              <a:p>
                <a:pPr>
                  <a:lnSpc>
                    <a:spcPct val="150000"/>
                  </a:lnSpc>
                  <a:spcBef>
                    <a:spcPct val="0"/>
                  </a:spcBef>
                  <a:buFont typeface="Times New Roman" panose="02020603050405020304" pitchFamily="18" charset="0"/>
                  <a:buChar char="−"/>
                </a:pPr>
                <a:r>
                  <a:rPr lang="en-US" altLang="zh-CN" sz="2000" dirty="0">
                    <a:solidFill>
                      <a:srgbClr val="FF0000"/>
                    </a:solidFill>
                    <a:ea typeface="宋体" panose="02010600030101010101" pitchFamily="2" charset="-122"/>
                    <a:cs typeface="Times New Roman" panose="02020603050405020304" pitchFamily="18" charset="0"/>
                  </a:rPr>
                  <a:t>Oblivious: Rewards are chosen in advance by an adversary</a:t>
                </a:r>
              </a:p>
              <a:p>
                <a:pPr>
                  <a:lnSpc>
                    <a:spcPct val="150000"/>
                  </a:lnSpc>
                  <a:spcBef>
                    <a:spcPct val="0"/>
                  </a:spcBef>
                  <a:buFont typeface="Times New Roman" panose="02020603050405020304" pitchFamily="18" charset="0"/>
                  <a:buChar char="−"/>
                </a:pPr>
                <a:r>
                  <a:rPr lang="en-US" altLang="zh-CN" sz="2000" dirty="0">
                    <a:ea typeface="宋体" panose="02010600030101010101" pitchFamily="2" charset="-122"/>
                    <a:cs typeface="Times New Roman" panose="02020603050405020304" pitchFamily="18" charset="0"/>
                  </a:rPr>
                  <a:t>Maximize the long-term reward</a:t>
                </a:r>
              </a:p>
            </p:txBody>
          </p:sp>
        </mc:Choice>
        <mc:Fallback xmlns="">
          <p:sp>
            <p:nvSpPr>
              <p:cNvPr id="3" name="TextBox 4">
                <a:extLst>
                  <a:ext uri="{FF2B5EF4-FFF2-40B4-BE49-F238E27FC236}">
                    <a16:creationId xmlns:a16="http://schemas.microsoft.com/office/drawing/2014/main" id="{43243EE6-460B-4FF5-AF89-7B1FE0E0B6FA}"/>
                  </a:ext>
                </a:extLst>
              </p:cNvPr>
              <p:cNvSpPr txBox="1">
                <a:spLocks noRot="1" noChangeAspect="1" noMove="1" noResize="1" noEditPoints="1" noAdjustHandles="1" noChangeArrowheads="1" noChangeShapeType="1" noTextEdit="1"/>
              </p:cNvSpPr>
              <p:nvPr/>
            </p:nvSpPr>
            <p:spPr bwMode="auto">
              <a:xfrm>
                <a:off x="1011678" y="1506471"/>
                <a:ext cx="7151116" cy="2345322"/>
              </a:xfrm>
              <a:prstGeom prst="rect">
                <a:avLst/>
              </a:prstGeom>
              <a:blipFill>
                <a:blip r:embed="rId3"/>
                <a:stretch>
                  <a:fillRect l="-708" b="-3226"/>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7" name="文本框 6">
            <a:extLst>
              <a:ext uri="{FF2B5EF4-FFF2-40B4-BE49-F238E27FC236}">
                <a16:creationId xmlns:a16="http://schemas.microsoft.com/office/drawing/2014/main" id="{BB28CAB8-FC4C-40F4-B804-4FD75217D5F0}"/>
              </a:ext>
            </a:extLst>
          </p:cNvPr>
          <p:cNvSpPr txBox="1"/>
          <p:nvPr/>
        </p:nvSpPr>
        <p:spPr>
          <a:xfrm>
            <a:off x="622568" y="10022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Definition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5B2D0A03-D87D-4FF5-B92D-733E5237A322}"/>
              </a:ext>
            </a:extLst>
          </p:cNvPr>
          <p:cNvSpPr txBox="1"/>
          <p:nvPr/>
        </p:nvSpPr>
        <p:spPr>
          <a:xfrm>
            <a:off x="571768" y="4415342"/>
            <a:ext cx="2047607"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Regret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5124" name="Picture 4" descr="Health, Wealth, Purpose, Love thru Releasing the Adversary -  aconsciouslifenow.com">
            <a:extLst>
              <a:ext uri="{FF2B5EF4-FFF2-40B4-BE49-F238E27FC236}">
                <a16:creationId xmlns:a16="http://schemas.microsoft.com/office/drawing/2014/main" id="{3EB65F7B-A8FA-47ED-B21E-17E7DEFC1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793" y="1273393"/>
            <a:ext cx="3017529" cy="2589338"/>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6412AC67-BB5A-4895-B022-24FBB271D9C0}"/>
              </a:ext>
            </a:extLst>
          </p:cNvPr>
          <p:cNvSpPr txBox="1"/>
          <p:nvPr/>
        </p:nvSpPr>
        <p:spPr>
          <a:xfrm>
            <a:off x="7870097" y="1892188"/>
            <a:ext cx="1009245"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Player</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A8E1378F-C5CF-410C-9D86-A5DAEE377301}"/>
              </a:ext>
            </a:extLst>
          </p:cNvPr>
          <p:cNvSpPr txBox="1"/>
          <p:nvPr/>
        </p:nvSpPr>
        <p:spPr>
          <a:xfrm>
            <a:off x="10436990" y="1830579"/>
            <a:ext cx="1613793" cy="461665"/>
          </a:xfrm>
          <a:prstGeom prst="rect">
            <a:avLst/>
          </a:prstGeom>
          <a:noFill/>
        </p:spPr>
        <p:txBody>
          <a:bodyPr wrap="square">
            <a:spAutoFit/>
          </a:body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Adversary</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6360ABC4-7F33-4695-ACC4-0970535BBEA0}"/>
              </a:ext>
            </a:extLst>
          </p:cNvPr>
          <p:cNvSpPr txBox="1"/>
          <p:nvPr/>
        </p:nvSpPr>
        <p:spPr>
          <a:xfrm>
            <a:off x="1070312" y="5086889"/>
            <a:ext cx="2339227" cy="579967"/>
          </a:xfrm>
          <a:prstGeom prst="rect">
            <a:avLst/>
          </a:prstGeom>
          <a:noFill/>
          <a:extLst>
            <a:ext uri="{909E8E84-426E-40DD-AFC4-6F175D3DCCD1}">
              <a14:hiddenFill xmlns:a14="http://schemas.microsoft.com/office/drawing/2010/main">
                <a:solidFill>
                  <a:srgbClr val="FFFFFF"/>
                </a:solidFill>
              </a14:hiddenFill>
            </a:ext>
          </a:extLst>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Weak regret:</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26B6D71D-1966-4A23-8718-53D8AC9567C5}"/>
                  </a:ext>
                </a:extLst>
              </p:cNvPr>
              <p:cNvSpPr txBox="1"/>
              <p:nvPr/>
            </p:nvSpPr>
            <p:spPr>
              <a:xfrm>
                <a:off x="3409539" y="5008732"/>
                <a:ext cx="3650808" cy="865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rPr>
                        <m:t>𝑅</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𝑇</m:t>
                          </m:r>
                        </m:e>
                      </m:d>
                      <m:r>
                        <a:rPr lang="en-US" altLang="zh-CN" sz="2000" b="0" i="1" smtClean="0">
                          <a:latin typeface="Cambria Math" panose="02040503050406030204" pitchFamily="18" charset="0"/>
                        </a:rPr>
                        <m:t>=</m:t>
                      </m:r>
                      <m:func>
                        <m:funcPr>
                          <m:ctrlPr>
                            <a:rPr lang="en-US" altLang="zh-CN" sz="2000" b="0" i="1" smtClean="0">
                              <a:latin typeface="Cambria Math" panose="02040503050406030204" pitchFamily="18" charset="0"/>
                            </a:rPr>
                          </m:ctrlPr>
                        </m:funcPr>
                        <m:fName>
                          <m:limLow>
                            <m:limLowPr>
                              <m:ctrlPr>
                                <a:rPr lang="en-US" altLang="zh-CN" sz="2000" b="0" i="1" smtClean="0">
                                  <a:latin typeface="Cambria Math" panose="02040503050406030204" pitchFamily="18" charset="0"/>
                                </a:rPr>
                              </m:ctrlPr>
                            </m:limLowPr>
                            <m:e>
                              <m:r>
                                <m:rPr>
                                  <m:sty m:val="p"/>
                                </m:rPr>
                                <a:rPr lang="en-US" altLang="zh-CN" sz="2000" b="0" i="0" smtClean="0">
                                  <a:latin typeface="Cambria Math" panose="02040503050406030204" pitchFamily="18" charset="0"/>
                                </a:rPr>
                                <m:t>max</m:t>
                              </m:r>
                            </m:e>
                            <m:lim>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=1,⋯,</m:t>
                              </m:r>
                              <m:r>
                                <a:rPr lang="en-US" altLang="zh-CN" sz="2000" b="0" i="1" smtClean="0">
                                  <a:latin typeface="Cambria Math" panose="02040503050406030204" pitchFamily="18" charset="0"/>
                                  <a:ea typeface="Cambria Math" panose="02040503050406030204" pitchFamily="18" charset="0"/>
                                </a:rPr>
                                <m:t>𝐾</m:t>
                              </m:r>
                            </m:lim>
                          </m:limLow>
                        </m:fName>
                        <m:e>
                          <m:nary>
                            <m:naryPr>
                              <m:chr m:val="∑"/>
                              <m:ctrlPr>
                                <a:rPr lang="en-US" altLang="zh-CN" sz="2000" i="1">
                                  <a:latin typeface="Cambria Math" panose="02040503050406030204" pitchFamily="18" charset="0"/>
                                </a:rPr>
                              </m:ctrlPr>
                            </m:naryPr>
                            <m:sub>
                              <m:r>
                                <m:rPr>
                                  <m:brk m:alnAt="23"/>
                                </m:rPr>
                                <a:rPr lang="en-US" altLang="zh-CN" sz="2000" b="0" i="1" smtClean="0">
                                  <a:latin typeface="Cambria Math" panose="02040503050406030204" pitchFamily="18" charset="0"/>
                                </a:rPr>
                                <m:t>𝑡</m:t>
                              </m:r>
                              <m:r>
                                <a:rPr lang="en-US" altLang="zh-CN" sz="2000" b="0" i="1" smtClean="0">
                                  <a:latin typeface="Cambria Math" panose="02040503050406030204" pitchFamily="18" charset="0"/>
                                </a:rPr>
                                <m:t>=1</m:t>
                              </m:r>
                            </m:sub>
                            <m:sup>
                              <m:r>
                                <a:rPr lang="en-US" altLang="zh-CN" sz="2000" b="0" i="1" smtClean="0">
                                  <a:latin typeface="Cambria Math" panose="02040503050406030204" pitchFamily="18" charset="0"/>
                                </a:rPr>
                                <m:t>𝑇</m:t>
                              </m:r>
                            </m:sup>
                            <m:e>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𝑋</m:t>
                                  </m:r>
                                </m:e>
                                <m:sub>
                                  <m:r>
                                    <a:rPr lang="en-US" altLang="zh-CN" sz="2000" b="0" i="1" smtClean="0">
                                      <a:latin typeface="Cambria Math" panose="02040503050406030204" pitchFamily="18" charset="0"/>
                                    </a:rPr>
                                    <m:t>𝑎</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sub>
                              </m:sSub>
                            </m:e>
                          </m:nary>
                          <m:r>
                            <a:rPr lang="en-US" altLang="zh-CN" sz="2000" b="0" i="1" smtClean="0">
                              <a:latin typeface="Cambria Math" panose="02040503050406030204" pitchFamily="18" charset="0"/>
                            </a:rPr>
                            <m:t>−</m:t>
                          </m:r>
                          <m:nary>
                            <m:naryPr>
                              <m:chr m:val="∑"/>
                              <m:ctrlPr>
                                <a:rPr lang="en-US" altLang="zh-CN" sz="2000" b="0" i="1" smtClean="0">
                                  <a:latin typeface="Cambria Math" panose="02040503050406030204" pitchFamily="18" charset="0"/>
                                </a:rPr>
                              </m:ctrlPr>
                            </m:naryPr>
                            <m:sub>
                              <m:r>
                                <m:rPr>
                                  <m:brk m:alnAt="23"/>
                                </m:rPr>
                                <a:rPr lang="en-US" altLang="zh-CN" sz="2000" b="0" i="1" smtClean="0">
                                  <a:latin typeface="Cambria Math" panose="02040503050406030204" pitchFamily="18" charset="0"/>
                                </a:rPr>
                                <m:t>𝑡</m:t>
                              </m:r>
                              <m:r>
                                <a:rPr lang="en-US" altLang="zh-CN" sz="2000" b="0" i="1" smtClean="0">
                                  <a:latin typeface="Cambria Math" panose="02040503050406030204" pitchFamily="18" charset="0"/>
                                </a:rPr>
                                <m:t>=1</m:t>
                              </m:r>
                            </m:sub>
                            <m:sup>
                              <m:r>
                                <a:rPr lang="en-US" altLang="zh-CN" sz="2000" b="0" i="1" smtClean="0">
                                  <a:latin typeface="Cambria Math" panose="02040503050406030204" pitchFamily="18" charset="0"/>
                                </a:rPr>
                                <m:t>𝑇</m:t>
                              </m:r>
                            </m:sup>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𝑋</m:t>
                                  </m:r>
                                </m:e>
                                <m:sub>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𝐼</m:t>
                                      </m:r>
                                    </m:e>
                                    <m:sub>
                                      <m:r>
                                        <a:rPr lang="en-US" altLang="zh-CN" sz="2000" b="0" i="1" smtClean="0">
                                          <a:latin typeface="Cambria Math" panose="02040503050406030204" pitchFamily="18" charset="0"/>
                                        </a:rPr>
                                        <m:t>𝑡</m:t>
                                      </m:r>
                                    </m:sub>
                                  </m:sSub>
                                  <m:r>
                                    <a:rPr lang="en-US" altLang="zh-CN" sz="2000" i="1">
                                      <a:latin typeface="Cambria Math" panose="02040503050406030204" pitchFamily="18" charset="0"/>
                                    </a:rPr>
                                    <m:t>,</m:t>
                                  </m:r>
                                  <m:r>
                                    <a:rPr lang="en-US" altLang="zh-CN" sz="2000" i="1">
                                      <a:latin typeface="Cambria Math" panose="02040503050406030204" pitchFamily="18" charset="0"/>
                                    </a:rPr>
                                    <m:t>𝑡</m:t>
                                  </m:r>
                                </m:sub>
                              </m:sSub>
                            </m:e>
                          </m:nary>
                        </m:e>
                      </m:func>
                    </m:oMath>
                  </m:oMathPara>
                </a14:m>
                <a:endParaRPr lang="zh-CN" altLang="en-US" sz="2000" dirty="0"/>
              </a:p>
            </p:txBody>
          </p:sp>
        </mc:Choice>
        <mc:Fallback xmlns="">
          <p:sp>
            <p:nvSpPr>
              <p:cNvPr id="15" name="文本框 14">
                <a:extLst>
                  <a:ext uri="{FF2B5EF4-FFF2-40B4-BE49-F238E27FC236}">
                    <a16:creationId xmlns:a16="http://schemas.microsoft.com/office/drawing/2014/main" id="{26B6D71D-1966-4A23-8718-53D8AC9567C5}"/>
                  </a:ext>
                </a:extLst>
              </p:cNvPr>
              <p:cNvSpPr txBox="1">
                <a:spLocks noRot="1" noChangeAspect="1" noMove="1" noResize="1" noEditPoints="1" noAdjustHandles="1" noChangeArrowheads="1" noChangeShapeType="1" noTextEdit="1"/>
              </p:cNvSpPr>
              <p:nvPr/>
            </p:nvSpPr>
            <p:spPr>
              <a:xfrm>
                <a:off x="3409539" y="5008732"/>
                <a:ext cx="3650808" cy="865493"/>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A88A060B-82CB-419B-A88F-5EBAECF104BF}"/>
                  </a:ext>
                </a:extLst>
              </p:cNvPr>
              <p:cNvSpPr txBox="1"/>
              <p:nvPr/>
            </p:nvSpPr>
            <p:spPr>
              <a:xfrm>
                <a:off x="1104085" y="5939387"/>
                <a:ext cx="6094378" cy="539378"/>
              </a:xfrm>
              <a:prstGeom prst="rect">
                <a:avLst/>
              </a:prstGeom>
              <a:noFill/>
            </p:spPr>
            <p:txBody>
              <a:bodyPr wrap="square">
                <a:spAutoFit/>
              </a:bodyPr>
              <a:lstStyle/>
              <a:p>
                <a:pPr>
                  <a:lnSpc>
                    <a:spcPct val="150000"/>
                  </a:lnSpc>
                  <a:spcBef>
                    <a:spcPct val="0"/>
                  </a:spcBef>
                </a:pP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where </a:t>
                </a:r>
                <a14:m>
                  <m:oMath xmlns:m="http://schemas.openxmlformats.org/officeDocument/2006/math">
                    <m:sSub>
                      <m:sSubPr>
                        <m:ctrlPr>
                          <a:rPr lang="en-US" altLang="zh-CN" sz="2200" i="1" smtClean="0">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𝐼</m:t>
                        </m:r>
                      </m:e>
                      <m:sub>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𝑡</m:t>
                        </m:r>
                      </m:sub>
                    </m:sSub>
                  </m:oMath>
                </a14:m>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 is selected arm at time round </a:t>
                </a:r>
                <a:r>
                  <a:rPr lang="en-US" altLang="zh-CN" sz="2200" i="1" dirty="0">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a:t>
                </a:r>
              </a:p>
            </p:txBody>
          </p:sp>
        </mc:Choice>
        <mc:Fallback xmlns="">
          <p:sp>
            <p:nvSpPr>
              <p:cNvPr id="20" name="文本框 19">
                <a:extLst>
                  <a:ext uri="{FF2B5EF4-FFF2-40B4-BE49-F238E27FC236}">
                    <a16:creationId xmlns:a16="http://schemas.microsoft.com/office/drawing/2014/main" id="{A88A060B-82CB-419B-A88F-5EBAECF104BF}"/>
                  </a:ext>
                </a:extLst>
              </p:cNvPr>
              <p:cNvSpPr txBox="1">
                <a:spLocks noRot="1" noChangeAspect="1" noMove="1" noResize="1" noEditPoints="1" noAdjustHandles="1" noChangeArrowheads="1" noChangeShapeType="1" noTextEdit="1"/>
              </p:cNvSpPr>
              <p:nvPr/>
            </p:nvSpPr>
            <p:spPr>
              <a:xfrm>
                <a:off x="1104085" y="5939387"/>
                <a:ext cx="6094378" cy="539378"/>
              </a:xfrm>
              <a:prstGeom prst="rect">
                <a:avLst/>
              </a:prstGeom>
              <a:blipFill>
                <a:blip r:embed="rId6"/>
                <a:stretch>
                  <a:fillRect l="-1300" b="-2247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6631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34</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Adversarial Bandits--Exp3</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D26F16BF-352B-452C-9F1B-6F9D6555CB45}"/>
              </a:ext>
            </a:extLst>
          </p:cNvPr>
          <p:cNvSpPr txBox="1"/>
          <p:nvPr/>
        </p:nvSpPr>
        <p:spPr>
          <a:xfrm>
            <a:off x="622568" y="1002217"/>
            <a:ext cx="11569432" cy="954107"/>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Exponential-weight algorithm for Exploration and Exploitation (Exp3) Algorithm</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B75A1D69-7712-477E-B0CE-30462E54A22A}"/>
              </a:ext>
            </a:extLst>
          </p:cNvPr>
          <p:cNvPicPr>
            <a:picLocks noChangeAspect="1"/>
          </p:cNvPicPr>
          <p:nvPr/>
        </p:nvPicPr>
        <p:blipFill>
          <a:blip r:embed="rId3"/>
          <a:stretch>
            <a:fillRect/>
          </a:stretch>
        </p:blipFill>
        <p:spPr>
          <a:xfrm>
            <a:off x="1233361" y="2125462"/>
            <a:ext cx="6223320" cy="4515082"/>
          </a:xfrm>
          <a:prstGeom prst="rect">
            <a:avLst/>
          </a:prstGeom>
          <a:ln>
            <a:solidFill>
              <a:schemeClr val="tx1"/>
            </a:solidFill>
          </a:ln>
        </p:spPr>
      </p:pic>
      <p:sp>
        <p:nvSpPr>
          <p:cNvPr id="7" name="矩形 6">
            <a:extLst>
              <a:ext uri="{FF2B5EF4-FFF2-40B4-BE49-F238E27FC236}">
                <a16:creationId xmlns:a16="http://schemas.microsoft.com/office/drawing/2014/main" id="{87ADA463-40F8-4E3F-8FEB-E77CABA15C82}"/>
              </a:ext>
            </a:extLst>
          </p:cNvPr>
          <p:cNvSpPr/>
          <p:nvPr/>
        </p:nvSpPr>
        <p:spPr>
          <a:xfrm>
            <a:off x="4961106" y="5661496"/>
            <a:ext cx="1066800" cy="3599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BEE3F02E-0B19-4162-82B0-86F288820635}"/>
              </a:ext>
            </a:extLst>
          </p:cNvPr>
          <p:cNvCxnSpPr>
            <a:cxnSpLocks/>
          </p:cNvCxnSpPr>
          <p:nvPr/>
        </p:nvCxnSpPr>
        <p:spPr>
          <a:xfrm flipH="1">
            <a:off x="5029201" y="3112850"/>
            <a:ext cx="437744" cy="4291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55240A67-6DC4-4FD9-96F7-DC71440B71A6}"/>
              </a:ext>
            </a:extLst>
          </p:cNvPr>
          <p:cNvSpPr txBox="1"/>
          <p:nvPr/>
        </p:nvSpPr>
        <p:spPr>
          <a:xfrm>
            <a:off x="6568610" y="5209327"/>
            <a:ext cx="2743200"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cs typeface="Times New Roman" panose="02020603050405020304" pitchFamily="18" charset="0"/>
              </a:rPr>
              <a:t>Unbiases estimated reward </a:t>
            </a:r>
            <a:endParaRPr lang="zh-CN" altLang="en-US" sz="1800" dirty="0">
              <a:solidFill>
                <a:srgbClr val="FF0000"/>
              </a:solidFill>
            </a:endParaRPr>
          </a:p>
        </p:txBody>
      </p:sp>
      <p:sp>
        <p:nvSpPr>
          <p:cNvPr id="13" name="矩形 12">
            <a:extLst>
              <a:ext uri="{FF2B5EF4-FFF2-40B4-BE49-F238E27FC236}">
                <a16:creationId xmlns:a16="http://schemas.microsoft.com/office/drawing/2014/main" id="{66BC3E6E-37BA-4B47-A5A3-FFFC0FC80589}"/>
              </a:ext>
            </a:extLst>
          </p:cNvPr>
          <p:cNvSpPr/>
          <p:nvPr/>
        </p:nvSpPr>
        <p:spPr>
          <a:xfrm>
            <a:off x="3891064" y="3638144"/>
            <a:ext cx="1595336" cy="7198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BADE905C-94D5-44E0-A2C2-75C8AFB54E84}"/>
              </a:ext>
            </a:extLst>
          </p:cNvPr>
          <p:cNvSpPr/>
          <p:nvPr/>
        </p:nvSpPr>
        <p:spPr>
          <a:xfrm>
            <a:off x="5710136" y="3638144"/>
            <a:ext cx="291830" cy="7198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B10E16E2-4811-48B2-892C-24A31CE30300}"/>
              </a:ext>
            </a:extLst>
          </p:cNvPr>
          <p:cNvSpPr txBox="1"/>
          <p:nvPr/>
        </p:nvSpPr>
        <p:spPr>
          <a:xfrm>
            <a:off x="5398046" y="2803346"/>
            <a:ext cx="3298481" cy="369332"/>
          </a:xfrm>
          <a:prstGeom prst="rect">
            <a:avLst/>
          </a:prstGeom>
          <a:noFill/>
        </p:spPr>
        <p:txBody>
          <a:bodyPr wrap="square">
            <a:spAutoFit/>
          </a:bodyPr>
          <a:lstStyle/>
          <a:p>
            <a:r>
              <a:rPr lang="en-US" altLang="zh-CN" dirty="0">
                <a:solidFill>
                  <a:srgbClr val="FF0000"/>
                </a:solidFill>
                <a:latin typeface="Times New Roman" panose="02020603050405020304" pitchFamily="18" charset="0"/>
                <a:cs typeface="Times New Roman" panose="02020603050405020304" pitchFamily="18" charset="0"/>
              </a:rPr>
              <a:t>Weighted majority</a:t>
            </a:r>
            <a:r>
              <a:rPr lang="en-US" altLang="zh-CN" sz="1800" dirty="0">
                <a:solidFill>
                  <a:srgbClr val="FF0000"/>
                </a:solidFill>
                <a:latin typeface="Times New Roman" panose="02020603050405020304" pitchFamily="18" charset="0"/>
                <a:cs typeface="Times New Roman" panose="02020603050405020304" pitchFamily="18" charset="0"/>
              </a:rPr>
              <a:t> algorithm</a:t>
            </a:r>
            <a:endParaRPr lang="zh-CN" altLang="en-US" sz="1800" dirty="0">
              <a:solidFill>
                <a:srgbClr val="FF0000"/>
              </a:solidFill>
            </a:endParaRPr>
          </a:p>
        </p:txBody>
      </p:sp>
      <p:sp>
        <p:nvSpPr>
          <p:cNvPr id="21" name="文本框 20">
            <a:extLst>
              <a:ext uri="{FF2B5EF4-FFF2-40B4-BE49-F238E27FC236}">
                <a16:creationId xmlns:a16="http://schemas.microsoft.com/office/drawing/2014/main" id="{F18157AA-9455-461C-9B3D-A8448139B124}"/>
              </a:ext>
            </a:extLst>
          </p:cNvPr>
          <p:cNvSpPr txBox="1"/>
          <p:nvPr/>
        </p:nvSpPr>
        <p:spPr>
          <a:xfrm>
            <a:off x="6162275" y="3230960"/>
            <a:ext cx="2353075" cy="646331"/>
          </a:xfrm>
          <a:prstGeom prst="rect">
            <a:avLst/>
          </a:prstGeom>
          <a:noFill/>
        </p:spPr>
        <p:txBody>
          <a:bodyPr wrap="square">
            <a:spAutoFit/>
          </a:bodyPr>
          <a:lstStyle/>
          <a:p>
            <a:r>
              <a:rPr lang="en-US" altLang="zh-CN" dirty="0">
                <a:solidFill>
                  <a:srgbClr val="FF0000"/>
                </a:solidFill>
                <a:latin typeface="Times New Roman" panose="02020603050405020304" pitchFamily="18" charset="0"/>
                <a:cs typeface="Times New Roman" panose="02020603050405020304" pitchFamily="18" charset="0"/>
              </a:rPr>
              <a:t>Uniform explore account for exploration</a:t>
            </a:r>
            <a:endParaRPr lang="zh-CN" altLang="en-US" sz="1800" dirty="0">
              <a:solidFill>
                <a:srgbClr val="FF0000"/>
              </a:solidFill>
            </a:endParaRPr>
          </a:p>
        </p:txBody>
      </p:sp>
      <p:cxnSp>
        <p:nvCxnSpPr>
          <p:cNvPr id="22" name="直接箭头连接符 21">
            <a:extLst>
              <a:ext uri="{FF2B5EF4-FFF2-40B4-BE49-F238E27FC236}">
                <a16:creationId xmlns:a16="http://schemas.microsoft.com/office/drawing/2014/main" id="{66897F7B-4A21-40A6-81F3-747E982B96D5}"/>
              </a:ext>
            </a:extLst>
          </p:cNvPr>
          <p:cNvCxnSpPr>
            <a:cxnSpLocks/>
            <a:stCxn id="12" idx="1"/>
          </p:cNvCxnSpPr>
          <p:nvPr/>
        </p:nvCxnSpPr>
        <p:spPr>
          <a:xfrm flipH="1">
            <a:off x="6027910" y="5393993"/>
            <a:ext cx="540700" cy="2362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BAA1AB65-9BDC-41E2-BA26-357A919A975C}"/>
              </a:ext>
            </a:extLst>
          </p:cNvPr>
          <p:cNvCxnSpPr>
            <a:cxnSpLocks/>
          </p:cNvCxnSpPr>
          <p:nvPr/>
        </p:nvCxnSpPr>
        <p:spPr>
          <a:xfrm flipH="1">
            <a:off x="6024668" y="3558655"/>
            <a:ext cx="201034" cy="103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8091167D-D166-4A50-8445-5E75716C21AF}"/>
                  </a:ext>
                </a:extLst>
              </p:cNvPr>
              <p:cNvSpPr txBox="1"/>
              <p:nvPr/>
            </p:nvSpPr>
            <p:spPr>
              <a:xfrm>
                <a:off x="8577942" y="1847281"/>
                <a:ext cx="3407229" cy="3366563"/>
              </a:xfrm>
              <a:prstGeom prst="rect">
                <a:avLst/>
              </a:prstGeom>
              <a:noFill/>
              <a:ln>
                <a:solidFill>
                  <a:schemeClr val="tx1"/>
                </a:solidFill>
              </a:ln>
            </p:spPr>
            <p:txBody>
              <a:bodyPr wrap="square">
                <a:spAutoFit/>
              </a:bodyPr>
              <a:lstStyle/>
              <a:p>
                <a:pPr marL="285750" indent="-285750" algn="just">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Maintain a distribution for all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𝐾</m:t>
                    </m:r>
                  </m:oMath>
                </a14:m>
                <a:r>
                  <a:rPr lang="en-US" altLang="zh-CN" dirty="0">
                    <a:latin typeface="Times New Roman" panose="02020603050405020304" pitchFamily="18" charset="0"/>
                    <a:cs typeface="Times New Roman" panose="02020603050405020304" pitchFamily="18" charset="0"/>
                  </a:rPr>
                  <a:t> arms</a:t>
                </a:r>
              </a:p>
              <a:p>
                <a:pPr marL="285750" indent="-285750" algn="just">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Select an arm according to this probability distribution</a:t>
                </a:r>
              </a:p>
              <a:p>
                <a:pPr marL="285750" indent="-285750" algn="just">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Update each arm’s weight using unbiases estimated rewards</a:t>
                </a:r>
              </a:p>
              <a:p>
                <a:pPr marL="285750" indent="-285750" algn="just">
                  <a:lnSpc>
                    <a:spcPct val="150000"/>
                  </a:lnSpc>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Calculate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𝐾</m:t>
                    </m:r>
                  </m:oMath>
                </a14:m>
                <a:r>
                  <a:rPr lang="en-US" altLang="zh-CN" dirty="0">
                    <a:latin typeface="Times New Roman" panose="02020603050405020304" pitchFamily="18" charset="0"/>
                    <a:cs typeface="Times New Roman" panose="02020603050405020304" pitchFamily="18" charset="0"/>
                  </a:rPr>
                  <a:t> arms’ probability distribution</a:t>
                </a:r>
              </a:p>
            </p:txBody>
          </p:sp>
        </mc:Choice>
        <mc:Fallback xmlns="">
          <p:sp>
            <p:nvSpPr>
              <p:cNvPr id="17" name="文本框 16">
                <a:extLst>
                  <a:ext uri="{FF2B5EF4-FFF2-40B4-BE49-F238E27FC236}">
                    <a16:creationId xmlns:a16="http://schemas.microsoft.com/office/drawing/2014/main" id="{8091167D-D166-4A50-8445-5E75716C21AF}"/>
                  </a:ext>
                </a:extLst>
              </p:cNvPr>
              <p:cNvSpPr txBox="1">
                <a:spLocks noRot="1" noChangeAspect="1" noMove="1" noResize="1" noEditPoints="1" noAdjustHandles="1" noChangeArrowheads="1" noChangeShapeType="1" noTextEdit="1"/>
              </p:cNvSpPr>
              <p:nvPr/>
            </p:nvSpPr>
            <p:spPr>
              <a:xfrm>
                <a:off x="8577942" y="1847281"/>
                <a:ext cx="3407229" cy="3366563"/>
              </a:xfrm>
              <a:prstGeom prst="rect">
                <a:avLst/>
              </a:prstGeom>
              <a:blipFill>
                <a:blip r:embed="rId4"/>
                <a:stretch>
                  <a:fillRect l="-891" r="-1426" b="-1805"/>
                </a:stretch>
              </a:blipFill>
              <a:ln>
                <a:solidFill>
                  <a:schemeClr val="tx1"/>
                </a:solidFill>
              </a:ln>
            </p:spPr>
            <p:txBody>
              <a:bodyPr/>
              <a:lstStyle/>
              <a:p>
                <a:r>
                  <a:rPr lang="zh-CN" altLang="en-US">
                    <a:noFill/>
                  </a:rPr>
                  <a:t> </a:t>
                </a:r>
              </a:p>
            </p:txBody>
          </p:sp>
        </mc:Fallback>
      </mc:AlternateContent>
    </p:spTree>
    <p:extLst>
      <p:ext uri="{BB962C8B-B14F-4D97-AF65-F5344CB8AC3E}">
        <p14:creationId xmlns:p14="http://schemas.microsoft.com/office/powerpoint/2010/main" val="2684381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35</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Adversarial Bandits--Exp3</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8A24EA52-78C0-4556-8853-3531AE8E05CA}"/>
              </a:ext>
            </a:extLst>
          </p:cNvPr>
          <p:cNvSpPr txBox="1"/>
          <p:nvPr/>
        </p:nvSpPr>
        <p:spPr>
          <a:xfrm>
            <a:off x="622568" y="10022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Exp3 Algorithm</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DAC9C2A-C57E-4A9D-A6DA-DEB52CB45821}"/>
                  </a:ext>
                </a:extLst>
              </p:cNvPr>
              <p:cNvSpPr/>
              <p:nvPr/>
            </p:nvSpPr>
            <p:spPr>
              <a:xfrm>
                <a:off x="1479090" y="2183579"/>
                <a:ext cx="10427249" cy="1772152"/>
              </a:xfrm>
              <a:prstGeom prst="rect">
                <a:avLst/>
              </a:prstGeom>
              <a:ln>
                <a:solidFill>
                  <a:schemeClr val="tx1"/>
                </a:solidFill>
              </a:ln>
            </p:spPr>
            <p:txBody>
              <a:bodyPr wrap="square">
                <a:spAutoFit/>
              </a:bodyPr>
              <a:lstStyle/>
              <a:p>
                <a:pPr>
                  <a:lnSpc>
                    <a:spcPct val="150000"/>
                  </a:lnSpc>
                  <a:defRPr/>
                </a:pPr>
                <a:r>
                  <a:rPr lang="en-US" altLang="zh-CN" sz="2000" b="1" dirty="0">
                    <a:latin typeface="Times New Roman" panose="02020603050405020304" pitchFamily="18" charset="0"/>
                    <a:cs typeface="Times New Roman" panose="02020603050405020304" pitchFamily="18" charset="0"/>
                  </a:rPr>
                  <a:t>Theorem: </a:t>
                </a:r>
                <a:r>
                  <a:rPr lang="en-US" altLang="zh-CN" sz="2000" dirty="0">
                    <a:latin typeface="Times New Roman" panose="02020603050405020304" pitchFamily="18" charset="0"/>
                    <a:cs typeface="Times New Roman" panose="02020603050405020304" pitchFamily="18" charset="0"/>
                  </a:rPr>
                  <a:t> For any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𝐾</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&gt;0</m:t>
                    </m:r>
                  </m:oMath>
                </a14:m>
                <a:r>
                  <a:rPr lang="en-US" altLang="zh-CN" sz="2000" dirty="0">
                    <a:latin typeface="Times New Roman" panose="02020603050405020304" pitchFamily="18" charset="0"/>
                    <a:cs typeface="Times New Roman" panose="02020603050405020304" pitchFamily="18" charset="0"/>
                  </a:rPr>
                  <a:t> and for any </a:t>
                </a:r>
                <a14:m>
                  <m:oMath xmlns:m="http://schemas.openxmlformats.org/officeDocument/2006/math">
                    <m:r>
                      <a:rPr lang="zh-CN" altLang="en-US" sz="2000" i="1" smtClean="0">
                        <a:latin typeface="Cambria Math" panose="02040503050406030204" pitchFamily="18" charset="0"/>
                        <a:cs typeface="Times New Roman" panose="02020603050405020304" pitchFamily="18" charset="0"/>
                      </a:rPr>
                      <m:t>𝛾</m:t>
                    </m:r>
                    <m:r>
                      <a:rPr lang="zh-CN" altLang="en-US" sz="2000" i="1" smtClean="0">
                        <a:latin typeface="Cambria Math" panose="02040503050406030204" pitchFamily="18" charset="0"/>
                        <a:cs typeface="Times New Roman" panose="02020603050405020304" pitchFamily="18" charset="0"/>
                      </a:rPr>
                      <m:t>∈</m:t>
                    </m:r>
                    <m:d>
                      <m:dPr>
                        <m:endChr m:val=""/>
                        <m:ctrlPr>
                          <a:rPr lang="en-US" altLang="zh-CN" sz="200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0,</m:t>
                        </m:r>
                      </m:e>
                    </m:d>
                    <m:d>
                      <m:dPr>
                        <m:begChr m:val=""/>
                        <m:endChr m:val="]"/>
                        <m:ctrlPr>
                          <a:rPr lang="en-US" altLang="zh-CN" sz="200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1</m:t>
                        </m:r>
                      </m:e>
                    </m:d>
                  </m:oMath>
                </a14:m>
                <a:r>
                  <a:rPr lang="en-US" altLang="zh-CN" sz="2000" dirty="0">
                    <a:latin typeface="Times New Roman" panose="02020603050405020304" pitchFamily="18" charset="0"/>
                    <a:cs typeface="Times New Roman" panose="02020603050405020304" pitchFamily="18" charset="0"/>
                  </a:rPr>
                  <a:t> , Exp3 algorithm achieves an upper regret bound of </a:t>
                </a:r>
              </a:p>
              <a:p>
                <a:pPr>
                  <a:lnSpc>
                    <a:spcPct val="150000"/>
                  </a:lnSpc>
                  <a:defRPr/>
                </a:pPr>
                <a14:m>
                  <m:oMathPara xmlns:m="http://schemas.openxmlformats.org/officeDocument/2006/math">
                    <m:oMathParaPr>
                      <m:jc m:val="centerGroup"/>
                    </m:oMathParaPr>
                    <m:oMath xmlns:m="http://schemas.openxmlformats.org/officeDocument/2006/math">
                      <m:r>
                        <a:rPr lang="en-US" altLang="zh-CN" sz="2000" b="1" i="0" smtClean="0">
                          <a:latin typeface="Cambria Math" panose="02040503050406030204" pitchFamily="18" charset="0"/>
                          <a:cs typeface="Times New Roman" panose="02020603050405020304" pitchFamily="18" charset="0"/>
                        </a:rPr>
                        <m:t>𝐄</m:t>
                      </m:r>
                      <m:d>
                        <m:dPr>
                          <m:begChr m:val="["/>
                          <m:endChr m:val="]"/>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𝑅</m:t>
                          </m:r>
                          <m:d>
                            <m:dPr>
                              <m:ctrlPr>
                                <a:rPr lang="en-US" altLang="zh-CN" sz="2000" b="0" i="1" smtClean="0">
                                  <a:latin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cs typeface="Times New Roman" panose="02020603050405020304" pitchFamily="18" charset="0"/>
                                </a:rPr>
                                <m:t>𝑡</m:t>
                              </m:r>
                            </m:e>
                          </m:d>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𝑐</m:t>
                          </m:r>
                          <m:rad>
                            <m:radPr>
                              <m:degHide m:val="on"/>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𝑔𝐾</m:t>
                              </m:r>
                              <m:func>
                                <m:func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b="0" i="0" smtClean="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𝐾</m:t>
                                  </m:r>
                                </m:e>
                              </m:func>
                            </m:e>
                          </m:rad>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2000" dirty="0">
                  <a:latin typeface="Times New Roman" panose="02020603050405020304" pitchFamily="18" charset="0"/>
                  <a:cs typeface="Times New Roman" panose="02020603050405020304" pitchFamily="18" charset="0"/>
                </a:endParaRPr>
              </a:p>
              <a:p>
                <a:pPr>
                  <a:lnSpc>
                    <a:spcPct val="150000"/>
                  </a:lnSpc>
                  <a:defRPr/>
                </a:pPr>
                <a:r>
                  <a:rPr lang="en-US" altLang="zh-CN" sz="2000" dirty="0">
                    <a:latin typeface="Times New Roman" panose="02020603050405020304" pitchFamily="18" charset="0"/>
                    <a:cs typeface="Times New Roman" panose="02020603050405020304" pitchFamily="18" charset="0"/>
                  </a:rPr>
                  <a:t>where </a:t>
                </a:r>
                <a:r>
                  <a:rPr lang="en-US" altLang="zh-CN" sz="2000" i="1" dirty="0">
                    <a:latin typeface="Times New Roman" panose="02020603050405020304" pitchFamily="18" charset="0"/>
                    <a:cs typeface="Times New Roman" panose="02020603050405020304" pitchFamily="18" charset="0"/>
                  </a:rPr>
                  <a:t>c</a:t>
                </a:r>
                <a:r>
                  <a:rPr lang="en-US" altLang="zh-CN" sz="2000" dirty="0">
                    <a:latin typeface="Times New Roman" panose="02020603050405020304" pitchFamily="18" charset="0"/>
                    <a:cs typeface="Times New Roman" panose="02020603050405020304" pitchFamily="18" charset="0"/>
                  </a:rPr>
                  <a:t> is a constant and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𝑔</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altLang="zh-CN" sz="2000" i="1">
                            <a:latin typeface="Cambria Math" panose="02040503050406030204" pitchFamily="18" charset="0"/>
                          </a:rPr>
                        </m:ctrlPr>
                      </m:funcPr>
                      <m:fName>
                        <m:limLow>
                          <m:limLowPr>
                            <m:ctrlPr>
                              <a:rPr lang="en-US" altLang="zh-CN" sz="2000" i="1">
                                <a:latin typeface="Cambria Math" panose="02040503050406030204" pitchFamily="18" charset="0"/>
                              </a:rPr>
                            </m:ctrlPr>
                          </m:limLowPr>
                          <m:e>
                            <m:r>
                              <m:rPr>
                                <m:sty m:val="p"/>
                              </m:rPr>
                              <a:rPr lang="en-US" altLang="zh-CN" sz="2000">
                                <a:latin typeface="Cambria Math" panose="02040503050406030204" pitchFamily="18" charset="0"/>
                              </a:rPr>
                              <m:t>max</m:t>
                            </m:r>
                          </m:e>
                          <m:lim>
                            <m:r>
                              <a:rPr lang="en-US" altLang="zh-CN" sz="2000" i="1">
                                <a:latin typeface="Cambria Math" panose="02040503050406030204" pitchFamily="18" charset="0"/>
                              </a:rPr>
                              <m:t>𝑎</m:t>
                            </m:r>
                            <m:r>
                              <a:rPr lang="en-US" altLang="zh-CN" sz="2000" i="1">
                                <a:latin typeface="Cambria Math" panose="02040503050406030204" pitchFamily="18" charset="0"/>
                              </a:rPr>
                              <m:t>=1,⋯,</m:t>
                            </m:r>
                            <m:r>
                              <a:rPr lang="en-US" altLang="zh-CN" sz="2000" i="1">
                                <a:latin typeface="Cambria Math" panose="02040503050406030204" pitchFamily="18" charset="0"/>
                                <a:ea typeface="Cambria Math" panose="02040503050406030204" pitchFamily="18" charset="0"/>
                              </a:rPr>
                              <m:t>𝐾</m:t>
                            </m:r>
                          </m:lim>
                        </m:limLow>
                      </m:fName>
                      <m:e>
                        <m:nary>
                          <m:naryPr>
                            <m:chr m:val="∑"/>
                            <m:ctrlPr>
                              <a:rPr lang="en-US" altLang="zh-CN" sz="2000" i="1">
                                <a:latin typeface="Cambria Math" panose="02040503050406030204" pitchFamily="18" charset="0"/>
                              </a:rPr>
                            </m:ctrlPr>
                          </m:naryPr>
                          <m:sub>
                            <m:r>
                              <m:rPr>
                                <m:brk m:alnAt="23"/>
                              </m:rPr>
                              <a:rPr lang="en-US" altLang="zh-CN" sz="2000" i="1">
                                <a:latin typeface="Cambria Math" panose="02040503050406030204" pitchFamily="18" charset="0"/>
                              </a:rPr>
                              <m:t>𝑡</m:t>
                            </m:r>
                            <m:r>
                              <a:rPr lang="en-US" altLang="zh-CN" sz="2000" i="1">
                                <a:latin typeface="Cambria Math" panose="02040503050406030204" pitchFamily="18" charset="0"/>
                              </a:rPr>
                              <m:t>=1</m:t>
                            </m:r>
                          </m:sub>
                          <m:sup>
                            <m:r>
                              <a:rPr lang="en-US" altLang="zh-CN" sz="2000" i="1">
                                <a:latin typeface="Cambria Math" panose="02040503050406030204" pitchFamily="18" charset="0"/>
                              </a:rPr>
                              <m:t>𝑇</m:t>
                            </m:r>
                          </m:sup>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𝑋</m:t>
                                </m:r>
                              </m:e>
                              <m:sub>
                                <m:r>
                                  <a:rPr lang="en-US" altLang="zh-CN" sz="2000" i="1">
                                    <a:latin typeface="Cambria Math" panose="02040503050406030204" pitchFamily="18" charset="0"/>
                                  </a:rPr>
                                  <m:t>𝑎</m:t>
                                </m:r>
                                <m:r>
                                  <a:rPr lang="en-US" altLang="zh-CN" sz="2000" i="1">
                                    <a:latin typeface="Cambria Math" panose="02040503050406030204" pitchFamily="18" charset="0"/>
                                  </a:rPr>
                                  <m:t>,</m:t>
                                </m:r>
                                <m:r>
                                  <a:rPr lang="en-US" altLang="zh-CN" sz="2000" i="1">
                                    <a:latin typeface="Cambria Math" panose="02040503050406030204" pitchFamily="18" charset="0"/>
                                  </a:rPr>
                                  <m:t>𝑡</m:t>
                                </m:r>
                              </m:sub>
                            </m:sSub>
                          </m:e>
                        </m:nary>
                      </m:e>
                    </m:func>
                  </m:oMath>
                </a14:m>
                <a:r>
                  <a:rPr lang="en-US" altLang="zh-CN" sz="2000" dirty="0">
                    <a:latin typeface="Times New Roman" panose="02020603050405020304" pitchFamily="18" charset="0"/>
                    <a:cs typeface="Times New Roman" panose="02020603050405020304" pitchFamily="18" charset="0"/>
                  </a:rPr>
                  <a:t>.</a:t>
                </a:r>
              </a:p>
            </p:txBody>
          </p:sp>
        </mc:Choice>
        <mc:Fallback xmlns="">
          <p:sp>
            <p:nvSpPr>
              <p:cNvPr id="7" name="矩形 6">
                <a:extLst>
                  <a:ext uri="{FF2B5EF4-FFF2-40B4-BE49-F238E27FC236}">
                    <a16:creationId xmlns:a16="http://schemas.microsoft.com/office/drawing/2014/main" id="{CDAC9C2A-C57E-4A9D-A6DA-DEB52CB45821}"/>
                  </a:ext>
                </a:extLst>
              </p:cNvPr>
              <p:cNvSpPr>
                <a:spLocks noRot="1" noChangeAspect="1" noMove="1" noResize="1" noEditPoints="1" noAdjustHandles="1" noChangeArrowheads="1" noChangeShapeType="1" noTextEdit="1"/>
              </p:cNvSpPr>
              <p:nvPr/>
            </p:nvSpPr>
            <p:spPr>
              <a:xfrm>
                <a:off x="1479090" y="2183579"/>
                <a:ext cx="10427249" cy="1772152"/>
              </a:xfrm>
              <a:prstGeom prst="rect">
                <a:avLst/>
              </a:prstGeom>
              <a:blipFill>
                <a:blip r:embed="rId2"/>
                <a:stretch>
                  <a:fillRect l="-584" t="-22184" r="-1051" b="-33447"/>
                </a:stretch>
              </a:blipFill>
              <a:ln>
                <a:solidFill>
                  <a:schemeClr val="tx1"/>
                </a:solidFill>
              </a:ln>
            </p:spPr>
            <p:txBody>
              <a:bodyPr/>
              <a:lstStyle/>
              <a:p>
                <a:r>
                  <a:rPr lang="zh-CN" altLang="en-US">
                    <a:noFill/>
                  </a:rPr>
                  <a:t> </a:t>
                </a:r>
              </a:p>
            </p:txBody>
          </p:sp>
        </mc:Fallback>
      </mc:AlternateContent>
      <p:sp>
        <p:nvSpPr>
          <p:cNvPr id="11" name="TextBox 4">
            <a:extLst>
              <a:ext uri="{FF2B5EF4-FFF2-40B4-BE49-F238E27FC236}">
                <a16:creationId xmlns:a16="http://schemas.microsoft.com/office/drawing/2014/main" id="{29FB16FD-5E13-4031-9044-88DC97256DCF}"/>
              </a:ext>
            </a:extLst>
          </p:cNvPr>
          <p:cNvSpPr txBox="1">
            <a:spLocks noChangeArrowheads="1"/>
          </p:cNvSpPr>
          <p:nvPr/>
        </p:nvSpPr>
        <p:spPr bwMode="auto">
          <a:xfrm>
            <a:off x="1113277" y="1482955"/>
            <a:ext cx="4178569"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Regret bound</a:t>
            </a:r>
          </a:p>
        </p:txBody>
      </p:sp>
      <p:sp>
        <p:nvSpPr>
          <p:cNvPr id="13" name="TextBox 4">
            <a:extLst>
              <a:ext uri="{FF2B5EF4-FFF2-40B4-BE49-F238E27FC236}">
                <a16:creationId xmlns:a16="http://schemas.microsoft.com/office/drawing/2014/main" id="{FC22B2B6-9C23-4C25-BB1E-D905351A071C}"/>
              </a:ext>
            </a:extLst>
          </p:cNvPr>
          <p:cNvSpPr txBox="1">
            <a:spLocks noChangeArrowheads="1"/>
          </p:cNvSpPr>
          <p:nvPr/>
        </p:nvSpPr>
        <p:spPr bwMode="auto">
          <a:xfrm>
            <a:off x="1110035" y="3929450"/>
            <a:ext cx="4178569"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Remarks</a:t>
            </a:r>
          </a:p>
        </p:txBody>
      </p:sp>
      <mc:AlternateContent xmlns:mc="http://schemas.openxmlformats.org/markup-compatibility/2006" xmlns:a14="http://schemas.microsoft.com/office/drawing/2010/main">
        <mc:Choice Requires="a14">
          <p:sp>
            <p:nvSpPr>
              <p:cNvPr id="15" name="TextBox 4">
                <a:extLst>
                  <a:ext uri="{FF2B5EF4-FFF2-40B4-BE49-F238E27FC236}">
                    <a16:creationId xmlns:a16="http://schemas.microsoft.com/office/drawing/2014/main" id="{81BC4369-5B6C-4A28-969A-8F236C1C7A26}"/>
                  </a:ext>
                </a:extLst>
              </p:cNvPr>
              <p:cNvSpPr txBox="1">
                <a:spLocks noChangeArrowheads="1"/>
              </p:cNvSpPr>
              <p:nvPr/>
            </p:nvSpPr>
            <p:spPr bwMode="auto">
              <a:xfrm>
                <a:off x="1372968" y="4562248"/>
                <a:ext cx="10576502" cy="1663853"/>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expected total regret accrued by the Exp3 algorithm is almost</a:t>
                </a:r>
                <a14:m>
                  <m:oMath xmlns:m="http://schemas.openxmlformats.org/officeDocument/2006/math">
                    <m:r>
                      <a:rPr lang="en-US" altLang="zh-CN" sz="2200">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altLang="zh-CN" sz="22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200"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𝑇</m:t>
                        </m:r>
                      </m:e>
                    </m:rad>
                  </m:oMath>
                </a14:m>
                <a:endParaRPr lang="en-US" altLang="zh-CN" sz="2200"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Has a sublinear growth trend whose pre-round regret goes to </a:t>
                </a:r>
                <a:r>
                  <a:rPr lang="en-US" altLang="zh-CN" sz="2200" i="1" dirty="0">
                    <a:ea typeface="宋体" panose="02010600030101010101" pitchFamily="2" charset="-122"/>
                    <a:cs typeface="Times New Roman" panose="02020603050405020304" pitchFamily="18" charset="0"/>
                  </a:rPr>
                  <a:t>0</a:t>
                </a:r>
                <a:r>
                  <a:rPr lang="en-US" altLang="zh-CN" sz="2200" dirty="0">
                    <a:ea typeface="宋体" panose="02010600030101010101" pitchFamily="2" charset="-122"/>
                    <a:cs typeface="Times New Roman" panose="02020603050405020304" pitchFamily="18" charset="0"/>
                  </a:rPr>
                  <a:t> when </a:t>
                </a:r>
                <a:r>
                  <a:rPr lang="en-US" altLang="zh-CN" sz="2200" i="1" dirty="0">
                    <a:ea typeface="宋体" panose="02010600030101010101" pitchFamily="2" charset="-122"/>
                    <a:cs typeface="Times New Roman" panose="02020603050405020304" pitchFamily="18" charset="0"/>
                  </a:rPr>
                  <a:t>T</a:t>
                </a:r>
                <a:r>
                  <a:rPr lang="en-US" altLang="zh-CN" sz="2200" dirty="0">
                    <a:ea typeface="宋体" panose="02010600030101010101" pitchFamily="2" charset="-122"/>
                    <a:cs typeface="Times New Roman" panose="02020603050405020304" pitchFamily="18" charset="0"/>
                  </a:rPr>
                  <a:t> is sufficiently large</a:t>
                </a: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This is the worst cast regret</a:t>
                </a:r>
              </a:p>
            </p:txBody>
          </p:sp>
        </mc:Choice>
        <mc:Fallback xmlns="">
          <p:sp>
            <p:nvSpPr>
              <p:cNvPr id="15" name="TextBox 4">
                <a:extLst>
                  <a:ext uri="{FF2B5EF4-FFF2-40B4-BE49-F238E27FC236}">
                    <a16:creationId xmlns:a16="http://schemas.microsoft.com/office/drawing/2014/main" id="{81BC4369-5B6C-4A28-969A-8F236C1C7A26}"/>
                  </a:ext>
                </a:extLst>
              </p:cNvPr>
              <p:cNvSpPr txBox="1">
                <a:spLocks noRot="1" noChangeAspect="1" noMove="1" noResize="1" noEditPoints="1" noAdjustHandles="1" noChangeArrowheads="1" noChangeShapeType="1" noTextEdit="1"/>
              </p:cNvSpPr>
              <p:nvPr/>
            </p:nvSpPr>
            <p:spPr bwMode="auto">
              <a:xfrm>
                <a:off x="1372968" y="4562248"/>
                <a:ext cx="10576502" cy="1663853"/>
              </a:xfrm>
              <a:prstGeom prst="rect">
                <a:avLst/>
              </a:prstGeom>
              <a:blipFill>
                <a:blip r:embed="rId3"/>
                <a:stretch>
                  <a:fillRect l="-576" r="-518" b="-2909"/>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B606E939-AE00-4C56-BA69-75B137EE35B7}"/>
              </a:ext>
            </a:extLst>
          </p:cNvPr>
          <p:cNvSpPr txBox="1"/>
          <p:nvPr/>
        </p:nvSpPr>
        <p:spPr>
          <a:xfrm>
            <a:off x="-2706" y="6491859"/>
            <a:ext cx="9716049" cy="338554"/>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Auer, Peter, et al. "The non-stochastic multi-armed bandit problem." SIAM journal on computing 32.1 (2002): 48-77.</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9286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36</a:t>
            </a:fld>
            <a:endParaRPr lang="zh-CN" altLang="en-US" dirty="0"/>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4" name="矩形 22">
            <a:extLst>
              <a:ext uri="{FF2B5EF4-FFF2-40B4-BE49-F238E27FC236}">
                <a16:creationId xmlns:a16="http://schemas.microsoft.com/office/drawing/2014/main" id="{0B2CF764-AB93-469E-BDA5-CD69D47D1974}"/>
              </a:ext>
            </a:extLst>
          </p:cNvPr>
          <p:cNvSpPr>
            <a:spLocks noChangeArrowheads="1"/>
          </p:cNvSpPr>
          <p:nvPr/>
        </p:nvSpPr>
        <p:spPr bwMode="auto">
          <a:xfrm>
            <a:off x="671180" y="1062914"/>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Classifications and Algorithms</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5012FC9-F7C6-4BE6-842F-F6C47D85F738}"/>
              </a:ext>
            </a:extLst>
          </p:cNvPr>
          <p:cNvSpPr txBox="1"/>
          <p:nvPr/>
        </p:nvSpPr>
        <p:spPr>
          <a:xfrm>
            <a:off x="1315586" y="1821833"/>
            <a:ext cx="9098949" cy="954107"/>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Stochastic Bandits (</a:t>
            </a:r>
            <a:r>
              <a:rPr lang="en-US" altLang="zh-CN" sz="2400" dirty="0">
                <a:solidFill>
                  <a:srgbClr val="CFB6DC"/>
                </a:solidFill>
                <a:latin typeface="Times New Roman" panose="02020603050405020304" pitchFamily="18" charset="0"/>
                <a:cs typeface="Times New Roman" panose="02020603050405020304" pitchFamily="18" charset="0"/>
              </a:rPr>
              <a:t>ETC, Epsilon-greedy, UCB, KL-UCB, GBA, TS Algorithms</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8C548AC-8F5D-463C-85EE-CBE686D54666}"/>
              </a:ext>
            </a:extLst>
          </p:cNvPr>
          <p:cNvSpPr txBox="1"/>
          <p:nvPr/>
        </p:nvSpPr>
        <p:spPr>
          <a:xfrm>
            <a:off x="1315587" y="3052264"/>
            <a:ext cx="7048767"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Adversarial Bandits (</a:t>
            </a:r>
            <a:r>
              <a:rPr lang="en-US" altLang="zh-CN" sz="2400" dirty="0">
                <a:solidFill>
                  <a:srgbClr val="CFB6DC"/>
                </a:solidFill>
                <a:latin typeface="Times New Roman" panose="02020603050405020304" pitchFamily="18" charset="0"/>
                <a:cs typeface="Times New Roman" panose="02020603050405020304" pitchFamily="18" charset="0"/>
              </a:rPr>
              <a:t>Exp3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65C51356-9A46-4D9D-8F07-BD625486CE93}"/>
              </a:ext>
            </a:extLst>
          </p:cNvPr>
          <p:cNvSpPr txBox="1"/>
          <p:nvPr/>
        </p:nvSpPr>
        <p:spPr>
          <a:xfrm>
            <a:off x="1315587" y="3926559"/>
            <a:ext cx="9560960"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rgbClr val="7030A0"/>
                </a:solidFill>
                <a:latin typeface="Times New Roman" panose="02020603050405020304" pitchFamily="18" charset="0"/>
                <a:cs typeface="Times New Roman" panose="02020603050405020304" pitchFamily="18" charset="0"/>
              </a:rPr>
              <a:t>Contextual bandits (</a:t>
            </a:r>
            <a:r>
              <a:rPr lang="en-US" altLang="zh-CN" sz="2400" b="1" dirty="0">
                <a:solidFill>
                  <a:srgbClr val="7030A0"/>
                </a:solidFill>
                <a:latin typeface="Times New Roman" panose="02020603050405020304" pitchFamily="18" charset="0"/>
                <a:cs typeface="Times New Roman" panose="02020603050405020304" pitchFamily="18" charset="0"/>
              </a:rPr>
              <a:t>Exp4 and </a:t>
            </a:r>
            <a:r>
              <a:rPr lang="en-US" altLang="zh-CN" sz="2400" b="1" dirty="0" err="1">
                <a:solidFill>
                  <a:srgbClr val="7030A0"/>
                </a:solidFill>
                <a:latin typeface="Times New Roman" panose="02020603050405020304" pitchFamily="18" charset="0"/>
                <a:cs typeface="Times New Roman" panose="02020603050405020304" pitchFamily="18" charset="0"/>
              </a:rPr>
              <a:t>LinUCB</a:t>
            </a:r>
            <a:r>
              <a:rPr lang="en-US" altLang="zh-CN" sz="2400" b="1" dirty="0">
                <a:solidFill>
                  <a:srgbClr val="7030A0"/>
                </a:solidFill>
                <a:latin typeface="Times New Roman" panose="02020603050405020304" pitchFamily="18" charset="0"/>
                <a:cs typeface="Times New Roman" panose="02020603050405020304" pitchFamily="18" charset="0"/>
              </a:rPr>
              <a:t> Algorithms</a:t>
            </a:r>
            <a:r>
              <a:rPr lang="en-US" altLang="zh-CN" sz="2800" b="1" dirty="0">
                <a:solidFill>
                  <a:srgbClr val="7030A0"/>
                </a:solidFill>
                <a:latin typeface="Times New Roman" panose="02020603050405020304" pitchFamily="18" charset="0"/>
                <a:cs typeface="Times New Roman" panose="02020603050405020304" pitchFamily="18" charset="0"/>
              </a:rPr>
              <a:t>)</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F2FCB1C7-8096-4074-9101-80D0E1B841CE}"/>
              </a:ext>
            </a:extLst>
          </p:cNvPr>
          <p:cNvSpPr txBox="1"/>
          <p:nvPr/>
        </p:nvSpPr>
        <p:spPr>
          <a:xfrm>
            <a:off x="1315586" y="4860212"/>
            <a:ext cx="8251925"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Markovian Bandits (</a:t>
            </a:r>
            <a:r>
              <a:rPr lang="en-US" altLang="zh-CN" sz="2400" dirty="0">
                <a:solidFill>
                  <a:srgbClr val="CFB6DC"/>
                </a:solidFill>
                <a:latin typeface="Times New Roman" panose="02020603050405020304" pitchFamily="18" charset="0"/>
                <a:cs typeface="Times New Roman" panose="02020603050405020304" pitchFamily="18" charset="0"/>
              </a:rPr>
              <a:t>Gittins Index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FE26AF2F-6369-49F0-8E8B-93B2AEDC8534}"/>
              </a:ext>
            </a:extLst>
          </p:cNvPr>
          <p:cNvSpPr txBox="1"/>
          <p:nvPr/>
        </p:nvSpPr>
        <p:spPr>
          <a:xfrm>
            <a:off x="1315586" y="5850011"/>
            <a:ext cx="6914013"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Lipschitz Bandits (</a:t>
            </a:r>
            <a:r>
              <a:rPr lang="en-US" altLang="zh-CN" sz="2400" dirty="0">
                <a:solidFill>
                  <a:srgbClr val="CFB6DC"/>
                </a:solidFill>
                <a:latin typeface="Times New Roman" panose="02020603050405020304" pitchFamily="18" charset="0"/>
                <a:cs typeface="Times New Roman" panose="02020603050405020304" pitchFamily="18" charset="0"/>
              </a:rPr>
              <a:t>Zooming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944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37</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Contextual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4">
                <a:extLst>
                  <a:ext uri="{FF2B5EF4-FFF2-40B4-BE49-F238E27FC236}">
                    <a16:creationId xmlns:a16="http://schemas.microsoft.com/office/drawing/2014/main" id="{18304F7D-A259-47E0-A6A1-DAC0BF2901D2}"/>
                  </a:ext>
                </a:extLst>
              </p:cNvPr>
              <p:cNvSpPr txBox="1">
                <a:spLocks noChangeArrowheads="1"/>
              </p:cNvSpPr>
              <p:nvPr/>
            </p:nvSpPr>
            <p:spPr bwMode="auto">
              <a:xfrm>
                <a:off x="874245" y="1635289"/>
                <a:ext cx="8356841" cy="2570704"/>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lnSpc>
                    <a:spcPct val="150000"/>
                  </a:lnSpc>
                  <a:spcBef>
                    <a:spcPct val="0"/>
                  </a:spcBef>
                  <a:buFont typeface="Times New Roman" panose="02020603050405020304" pitchFamily="18" charset="0"/>
                  <a:buChar char="−"/>
                </a:pPr>
                <a14:m>
                  <m:oMath xmlns:m="http://schemas.openxmlformats.org/officeDocument/2006/math">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𝐾</m:t>
                    </m:r>
                  </m:oMath>
                </a14:m>
                <a:r>
                  <a:rPr lang="en-US" altLang="zh-CN" sz="2200" dirty="0">
                    <a:ea typeface="宋体" panose="02010600030101010101" pitchFamily="2" charset="-122"/>
                    <a:cs typeface="Times New Roman" panose="02020603050405020304" pitchFamily="18" charset="0"/>
                  </a:rPr>
                  <a:t> arms and a single player</a:t>
                </a:r>
              </a:p>
              <a:p>
                <a:pPr algn="just">
                  <a:lnSpc>
                    <a:spcPct val="150000"/>
                  </a:lnSpc>
                  <a:spcBef>
                    <a:spcPct val="0"/>
                  </a:spcBef>
                  <a:buFont typeface="Times New Roman" panose="02020603050405020304" pitchFamily="18" charset="0"/>
                  <a:buChar char="−"/>
                </a:pPr>
                <a:r>
                  <a:rPr lang="en-US" altLang="zh-CN" sz="2200" dirty="0">
                    <a:ea typeface="宋体" panose="02010600030101010101" pitchFamily="2" charset="-122"/>
                    <a:cs typeface="Times New Roman" panose="02020603050405020304" pitchFamily="18" charset="0"/>
                  </a:rPr>
                  <a:t>At each round, the player will observe a </a:t>
                </a:r>
                <a:r>
                  <a:rPr lang="en-US" altLang="zh-CN" sz="2200" dirty="0">
                    <a:solidFill>
                      <a:srgbClr val="FF0000"/>
                    </a:solidFill>
                    <a:ea typeface="宋体" panose="02010600030101010101" pitchFamily="2" charset="-122"/>
                    <a:cs typeface="Times New Roman" panose="02020603050405020304" pitchFamily="18" charset="0"/>
                  </a:rPr>
                  <a:t>context</a:t>
                </a:r>
              </a:p>
              <a:p>
                <a:pPr algn="just">
                  <a:lnSpc>
                    <a:spcPct val="150000"/>
                  </a:lnSpc>
                  <a:spcBef>
                    <a:spcPct val="0"/>
                  </a:spcBef>
                  <a:buFont typeface="Times New Roman" panose="02020603050405020304" pitchFamily="18" charset="0"/>
                  <a:buChar char="−"/>
                </a:pPr>
                <a:r>
                  <a:rPr lang="en-US" altLang="zh-CN" sz="2200" dirty="0">
                    <a:ea typeface="宋体" panose="02010600030101010101" pitchFamily="2" charset="-122"/>
                    <a:cs typeface="Times New Roman" panose="02020603050405020304" pitchFamily="18" charset="0"/>
                  </a:rPr>
                  <a:t>Choose an arm according to a </a:t>
                </a:r>
                <a:r>
                  <a:rPr lang="en-US" altLang="zh-CN" sz="2200" dirty="0">
                    <a:solidFill>
                      <a:srgbClr val="FF0000"/>
                    </a:solidFill>
                    <a:ea typeface="宋体" panose="02010600030101010101" pitchFamily="2" charset="-122"/>
                    <a:cs typeface="Times New Roman" panose="02020603050405020304" pitchFamily="18" charset="0"/>
                  </a:rPr>
                  <a:t>context-arm mapping policy</a:t>
                </a:r>
              </a:p>
              <a:p>
                <a:pPr algn="just">
                  <a:lnSpc>
                    <a:spcPct val="150000"/>
                  </a:lnSpc>
                  <a:spcBef>
                    <a:spcPct val="0"/>
                  </a:spcBef>
                  <a:buFont typeface="Times New Roman" panose="02020603050405020304" pitchFamily="18" charset="0"/>
                  <a:buChar char="−"/>
                </a:pPr>
                <a:r>
                  <a:rPr lang="en-US" altLang="zh-CN" sz="2200" dirty="0">
                    <a:ea typeface="宋体" panose="02010600030101010101" pitchFamily="2" charset="-122"/>
                    <a:cs typeface="Times New Roman" panose="02020603050405020304" pitchFamily="18" charset="0"/>
                  </a:rPr>
                  <a:t>Receive a loss from the environment (e.g. stochastic, adversarial, </a:t>
                </a:r>
                <a:r>
                  <a:rPr lang="en-US" altLang="zh-CN" sz="2200" dirty="0" err="1">
                    <a:ea typeface="宋体" panose="02010600030101010101" pitchFamily="2" charset="-122"/>
                    <a:cs typeface="Times New Roman" panose="02020603050405020304" pitchFamily="18" charset="0"/>
                  </a:rPr>
                  <a:t>etc</a:t>
                </a:r>
                <a:r>
                  <a:rPr lang="en-US" altLang="zh-CN" sz="2200" dirty="0">
                    <a:ea typeface="宋体" panose="02010600030101010101" pitchFamily="2" charset="-122"/>
                    <a:cs typeface="Times New Roman" panose="02020603050405020304" pitchFamily="18" charset="0"/>
                  </a:rPr>
                  <a:t>)</a:t>
                </a:r>
              </a:p>
              <a:p>
                <a:pPr algn="just">
                  <a:lnSpc>
                    <a:spcPct val="150000"/>
                  </a:lnSpc>
                  <a:spcBef>
                    <a:spcPct val="0"/>
                  </a:spcBef>
                  <a:buFont typeface="Times New Roman" panose="02020603050405020304" pitchFamily="18" charset="0"/>
                  <a:buChar char="−"/>
                </a:pPr>
                <a:r>
                  <a:rPr lang="en-US" altLang="zh-CN" sz="2200" dirty="0">
                    <a:ea typeface="宋体" panose="02010600030101010101" pitchFamily="2" charset="-122"/>
                    <a:cs typeface="Times New Roman" panose="02020603050405020304" pitchFamily="18" charset="0"/>
                  </a:rPr>
                  <a:t>Determine the </a:t>
                </a:r>
                <a:r>
                  <a:rPr lang="en-US" altLang="zh-CN" sz="2200" dirty="0">
                    <a:solidFill>
                      <a:srgbClr val="FF0000"/>
                    </a:solidFill>
                    <a:ea typeface="宋体" panose="02010600030101010101" pitchFamily="2" charset="-122"/>
                    <a:cs typeface="Times New Roman" panose="02020603050405020304" pitchFamily="18" charset="0"/>
                  </a:rPr>
                  <a:t>best mapping policy </a:t>
                </a:r>
                <a:r>
                  <a:rPr lang="en-US" altLang="zh-CN" sz="2200" dirty="0">
                    <a:ea typeface="宋体" panose="02010600030101010101" pitchFamily="2" charset="-122"/>
                    <a:cs typeface="Times New Roman" panose="02020603050405020304" pitchFamily="18" charset="0"/>
                  </a:rPr>
                  <a:t>(mapping from contexts to arms)</a:t>
                </a:r>
              </a:p>
            </p:txBody>
          </p:sp>
        </mc:Choice>
        <mc:Fallback xmlns="">
          <p:sp>
            <p:nvSpPr>
              <p:cNvPr id="6" name="TextBox 4">
                <a:extLst>
                  <a:ext uri="{FF2B5EF4-FFF2-40B4-BE49-F238E27FC236}">
                    <a16:creationId xmlns:a16="http://schemas.microsoft.com/office/drawing/2014/main" id="{18304F7D-A259-47E0-A6A1-DAC0BF2901D2}"/>
                  </a:ext>
                </a:extLst>
              </p:cNvPr>
              <p:cNvSpPr txBox="1">
                <a:spLocks noRot="1" noChangeAspect="1" noMove="1" noResize="1" noEditPoints="1" noAdjustHandles="1" noChangeArrowheads="1" noChangeShapeType="1" noTextEdit="1"/>
              </p:cNvSpPr>
              <p:nvPr/>
            </p:nvSpPr>
            <p:spPr bwMode="auto">
              <a:xfrm>
                <a:off x="874245" y="1635289"/>
                <a:ext cx="8356841" cy="2570704"/>
              </a:xfrm>
              <a:prstGeom prst="rect">
                <a:avLst/>
              </a:prstGeom>
              <a:blipFill>
                <a:blip r:embed="rId3"/>
                <a:stretch>
                  <a:fillRect l="-758" b="-2941"/>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7" name="文本框 6">
            <a:extLst>
              <a:ext uri="{FF2B5EF4-FFF2-40B4-BE49-F238E27FC236}">
                <a16:creationId xmlns:a16="http://schemas.microsoft.com/office/drawing/2014/main" id="{700AFC6E-8265-431E-8F28-FD42DD6667F0}"/>
              </a:ext>
            </a:extLst>
          </p:cNvPr>
          <p:cNvSpPr txBox="1"/>
          <p:nvPr/>
        </p:nvSpPr>
        <p:spPr>
          <a:xfrm>
            <a:off x="622568" y="10022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Definition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364AC1DE-5ABB-474C-8670-C2F9FD7F0524}"/>
              </a:ext>
            </a:extLst>
          </p:cNvPr>
          <p:cNvSpPr txBox="1"/>
          <p:nvPr/>
        </p:nvSpPr>
        <p:spPr>
          <a:xfrm>
            <a:off x="571768" y="451603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Regret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B5D5AC6E-CFFB-4D23-8434-5DCF55C175AF}"/>
              </a:ext>
            </a:extLst>
          </p:cNvPr>
          <p:cNvPicPr>
            <a:picLocks noChangeAspect="1"/>
          </p:cNvPicPr>
          <p:nvPr/>
        </p:nvPicPr>
        <p:blipFill>
          <a:blip r:embed="rId4"/>
          <a:stretch>
            <a:fillRect/>
          </a:stretch>
        </p:blipFill>
        <p:spPr>
          <a:xfrm>
            <a:off x="3165136" y="5128614"/>
            <a:ext cx="4127712" cy="806491"/>
          </a:xfrm>
          <a:prstGeom prst="rect">
            <a:avLst/>
          </a:prstGeom>
        </p:spPr>
      </p:pic>
      <p:sp>
        <p:nvSpPr>
          <p:cNvPr id="26" name="文本框 25">
            <a:extLst>
              <a:ext uri="{FF2B5EF4-FFF2-40B4-BE49-F238E27FC236}">
                <a16:creationId xmlns:a16="http://schemas.microsoft.com/office/drawing/2014/main" id="{BE713246-4389-4D39-8541-468285B349D2}"/>
              </a:ext>
            </a:extLst>
          </p:cNvPr>
          <p:cNvSpPr txBox="1"/>
          <p:nvPr/>
        </p:nvSpPr>
        <p:spPr>
          <a:xfrm>
            <a:off x="1152525" y="5279964"/>
            <a:ext cx="1943100" cy="430887"/>
          </a:xfrm>
          <a:prstGeom prst="rect">
            <a:avLst/>
          </a:prstGeom>
          <a:noFill/>
        </p:spPr>
        <p:txBody>
          <a:bodyPr wrap="square">
            <a:spAutoFit/>
          </a:bodyPr>
          <a:lstStyle/>
          <a:p>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Pseudo-regret:</a:t>
            </a:r>
            <a:endParaRPr lang="zh-CN" altLang="en-US" sz="2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E835CA18-74BB-4653-A415-F991EC102BB1}"/>
                  </a:ext>
                </a:extLst>
              </p:cNvPr>
              <p:cNvSpPr txBox="1"/>
              <p:nvPr/>
            </p:nvSpPr>
            <p:spPr>
              <a:xfrm>
                <a:off x="821869" y="6080067"/>
                <a:ext cx="10782301" cy="430887"/>
              </a:xfrm>
              <a:prstGeom prst="rect">
                <a:avLst/>
              </a:prstGeom>
              <a:noFill/>
            </p:spPr>
            <p:txBody>
              <a:bodyPr wrap="square">
                <a:spAutoFit/>
              </a:bodyPr>
              <a:lstStyle/>
              <a:p>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where </a:t>
                </a:r>
                <a:r>
                  <a:rPr lang="en-US" altLang="zh-CN" sz="2200" i="1" dirty="0">
                    <a:latin typeface="Times New Roman" panose="02020603050405020304" pitchFamily="18" charset="0"/>
                    <a:ea typeface="宋体" panose="02010600030101010101" pitchFamily="2" charset="-122"/>
                    <a:cs typeface="Times New Roman" panose="02020603050405020304" pitchFamily="18" charset="0"/>
                  </a:rPr>
                  <a:t>g</a:t>
                </a: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 is the mapping policy, </a:t>
                </a:r>
                <a14:m>
                  <m:oMath xmlns:m="http://schemas.openxmlformats.org/officeDocument/2006/math">
                    <m:sSub>
                      <m:sSubPr>
                        <m:ctrlPr>
                          <a:rPr lang="en-US" altLang="zh-CN" sz="2200" i="1">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𝐼</m:t>
                        </m:r>
                      </m:e>
                      <m:sub>
                        <m:r>
                          <a:rPr lang="en-US" altLang="zh-CN" sz="2200" i="1">
                            <a:latin typeface="Cambria Math" panose="02040503050406030204" pitchFamily="18" charset="0"/>
                            <a:ea typeface="宋体" panose="02010600030101010101" pitchFamily="2" charset="-122"/>
                            <a:cs typeface="Times New Roman" panose="02020603050405020304" pitchFamily="18" charset="0"/>
                          </a:rPr>
                          <m:t>𝑡</m:t>
                        </m:r>
                      </m:sub>
                    </m:sSub>
                  </m:oMath>
                </a14:m>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 is current selected arm and </a:t>
                </a:r>
                <a14:m>
                  <m:oMath xmlns:m="http://schemas.openxmlformats.org/officeDocument/2006/math">
                    <m:sSub>
                      <m:sSubPr>
                        <m:ctrlPr>
                          <a:rPr lang="en-US" altLang="zh-CN" sz="2200" i="1" smtClean="0">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𝑡</m:t>
                        </m:r>
                      </m:sub>
                    </m:sSub>
                  </m:oMath>
                </a14:m>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 is the context at time round </a:t>
                </a:r>
                <a:r>
                  <a:rPr lang="en-US" altLang="zh-CN" sz="2200" i="1" dirty="0">
                    <a:latin typeface="Times New Roman" panose="02020603050405020304" pitchFamily="18" charset="0"/>
                    <a:ea typeface="宋体" panose="02010600030101010101" pitchFamily="2" charset="-122"/>
                    <a:cs typeface="Times New Roman" panose="02020603050405020304" pitchFamily="18" charset="0"/>
                  </a:rPr>
                  <a:t>t</a:t>
                </a: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200" dirty="0">
                  <a:latin typeface="Times New Roman" panose="02020603050405020304" pitchFamily="18" charset="0"/>
                  <a:cs typeface="Times New Roman" panose="02020603050405020304" pitchFamily="18" charset="0"/>
                </a:endParaRPr>
              </a:p>
            </p:txBody>
          </p:sp>
        </mc:Choice>
        <mc:Fallback xmlns="">
          <p:sp>
            <p:nvSpPr>
              <p:cNvPr id="24" name="文本框 23">
                <a:extLst>
                  <a:ext uri="{FF2B5EF4-FFF2-40B4-BE49-F238E27FC236}">
                    <a16:creationId xmlns:a16="http://schemas.microsoft.com/office/drawing/2014/main" id="{E835CA18-74BB-4653-A415-F991EC102BB1}"/>
                  </a:ext>
                </a:extLst>
              </p:cNvPr>
              <p:cNvSpPr txBox="1">
                <a:spLocks noRot="1" noChangeAspect="1" noMove="1" noResize="1" noEditPoints="1" noAdjustHandles="1" noChangeArrowheads="1" noChangeShapeType="1" noTextEdit="1"/>
              </p:cNvSpPr>
              <p:nvPr/>
            </p:nvSpPr>
            <p:spPr>
              <a:xfrm>
                <a:off x="821869" y="6080067"/>
                <a:ext cx="10782301" cy="430887"/>
              </a:xfrm>
              <a:prstGeom prst="rect">
                <a:avLst/>
              </a:prstGeom>
              <a:blipFill>
                <a:blip r:embed="rId5"/>
                <a:stretch>
                  <a:fillRect l="-735" t="-8451" b="-28169"/>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299CE6E9-FB6F-4E6E-8BDE-20549D620DF8}"/>
              </a:ext>
            </a:extLst>
          </p:cNvPr>
          <p:cNvSpPr txBox="1"/>
          <p:nvPr/>
        </p:nvSpPr>
        <p:spPr>
          <a:xfrm>
            <a:off x="7048488" y="1573384"/>
            <a:ext cx="3358254" cy="646331"/>
          </a:xfrm>
          <a:prstGeom prst="rect">
            <a:avLst/>
          </a:prstGeom>
          <a:noFill/>
          <a:ln>
            <a:solidFill>
              <a:schemeClr val="tx1"/>
            </a:solidFill>
          </a:ln>
        </p:spPr>
        <p:txBody>
          <a:bodyPr wrap="square">
            <a:spAutoFit/>
          </a:bodyPr>
          <a:lstStyle/>
          <a:p>
            <a:pPr algn="just"/>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Context is a side information about the arms and environment</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1CD4FBBE-9800-4414-B7CC-D00F6B779AF6}"/>
              </a:ext>
            </a:extLst>
          </p:cNvPr>
          <p:cNvSpPr txBox="1"/>
          <p:nvPr/>
        </p:nvSpPr>
        <p:spPr>
          <a:xfrm>
            <a:off x="9122229" y="3641669"/>
            <a:ext cx="2948010" cy="923330"/>
          </a:xfrm>
          <a:prstGeom prst="rect">
            <a:avLst/>
          </a:prstGeom>
          <a:noFill/>
          <a:ln>
            <a:solidFill>
              <a:schemeClr val="tx1"/>
            </a:solidFill>
          </a:ln>
        </p:spPr>
        <p:txBody>
          <a:bodyPr wrap="square">
            <a:spAutoFit/>
          </a:bodyPr>
          <a:lstStyle/>
          <a:p>
            <a:pPr algn="just"/>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Different mapping policies can be regarded as different experts</a:t>
            </a:r>
            <a:endParaRPr lang="zh-CN" altLang="en-US"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A6C1964F-B0D9-4D00-8593-F73016DDE676}"/>
                  </a:ext>
                </a:extLst>
              </p:cNvPr>
              <p:cNvSpPr txBox="1"/>
              <p:nvPr/>
            </p:nvSpPr>
            <p:spPr>
              <a:xfrm>
                <a:off x="8528947" y="2563985"/>
                <a:ext cx="3358254" cy="646331"/>
              </a:xfrm>
              <a:prstGeom prst="rect">
                <a:avLst/>
              </a:prstGeom>
              <a:noFill/>
              <a:ln>
                <a:solidFill>
                  <a:schemeClr val="tx1"/>
                </a:solidFill>
              </a:ln>
            </p:spPr>
            <p:txBody>
              <a:bodyPr wrap="square">
                <a:spAutoFit/>
              </a:bodyPr>
              <a:lstStyle/>
              <a:p>
                <a:pPr algn="just"/>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Mapping policy is a probability distribution over </a:t>
                </a:r>
                <a14:m>
                  <m:oMath xmlns:m="http://schemas.openxmlformats.org/officeDocument/2006/math">
                    <m:r>
                      <a:rPr lang="en-US" altLang="zh-CN" sz="18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𝐾</m:t>
                    </m:r>
                  </m:oMath>
                </a14:m>
                <a:r>
                  <a:rPr lang="zh-CN" altLang="en-US"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arms</a:t>
                </a:r>
                <a:endParaRPr lang="zh-CN"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A6C1964F-B0D9-4D00-8593-F73016DDE676}"/>
                  </a:ext>
                </a:extLst>
              </p:cNvPr>
              <p:cNvSpPr txBox="1">
                <a:spLocks noRot="1" noChangeAspect="1" noMove="1" noResize="1" noEditPoints="1" noAdjustHandles="1" noChangeArrowheads="1" noChangeShapeType="1" noTextEdit="1"/>
              </p:cNvSpPr>
              <p:nvPr/>
            </p:nvSpPr>
            <p:spPr>
              <a:xfrm>
                <a:off x="8528947" y="2563985"/>
                <a:ext cx="3358254" cy="646331"/>
              </a:xfrm>
              <a:prstGeom prst="rect">
                <a:avLst/>
              </a:prstGeom>
              <a:blipFill>
                <a:blip r:embed="rId6"/>
                <a:stretch>
                  <a:fillRect l="-1266" t="-4630" r="-1447" b="-12963"/>
                </a:stretch>
              </a:blipFill>
              <a:ln>
                <a:solidFill>
                  <a:schemeClr val="tx1"/>
                </a:solidFill>
              </a:ln>
            </p:spPr>
            <p:txBody>
              <a:bodyPr/>
              <a:lstStyle/>
              <a:p>
                <a:r>
                  <a:rPr lang="zh-CN" altLang="en-US">
                    <a:noFill/>
                  </a:rPr>
                  <a:t> </a:t>
                </a:r>
              </a:p>
            </p:txBody>
          </p:sp>
        </mc:Fallback>
      </mc:AlternateContent>
      <p:cxnSp>
        <p:nvCxnSpPr>
          <p:cNvPr id="12" name="直接箭头连接符 11">
            <a:extLst>
              <a:ext uri="{FF2B5EF4-FFF2-40B4-BE49-F238E27FC236}">
                <a16:creationId xmlns:a16="http://schemas.microsoft.com/office/drawing/2014/main" id="{61842440-2497-43AF-9AD4-52C2C9B627F5}"/>
              </a:ext>
            </a:extLst>
          </p:cNvPr>
          <p:cNvCxnSpPr/>
          <p:nvPr/>
        </p:nvCxnSpPr>
        <p:spPr>
          <a:xfrm flipH="1">
            <a:off x="6596743" y="1905000"/>
            <a:ext cx="451745" cy="44631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直接箭头连接符 13">
            <a:extLst>
              <a:ext uri="{FF2B5EF4-FFF2-40B4-BE49-F238E27FC236}">
                <a16:creationId xmlns:a16="http://schemas.microsoft.com/office/drawing/2014/main" id="{A22A1D05-AFBE-4FFF-9CB1-C9F1698266B1}"/>
              </a:ext>
            </a:extLst>
          </p:cNvPr>
          <p:cNvCxnSpPr>
            <a:cxnSpLocks/>
          </p:cNvCxnSpPr>
          <p:nvPr/>
        </p:nvCxnSpPr>
        <p:spPr>
          <a:xfrm flipH="1">
            <a:off x="7903029" y="2819400"/>
            <a:ext cx="625918" cy="152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5985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38</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Contextual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50134ECB-50FD-4B05-8E64-D7D3CB51EB69}"/>
              </a:ext>
            </a:extLst>
          </p:cNvPr>
          <p:cNvSpPr txBox="1"/>
          <p:nvPr/>
        </p:nvSpPr>
        <p:spPr>
          <a:xfrm>
            <a:off x="562242" y="1134659"/>
            <a:ext cx="8543657"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Differences between MAB, contextual bandits and RL </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16" name="TextBox 4">
            <a:extLst>
              <a:ext uri="{FF2B5EF4-FFF2-40B4-BE49-F238E27FC236}">
                <a16:creationId xmlns:a16="http://schemas.microsoft.com/office/drawing/2014/main" id="{3325767C-A376-4689-9991-DF855992890C}"/>
              </a:ext>
            </a:extLst>
          </p:cNvPr>
          <p:cNvSpPr txBox="1">
            <a:spLocks noChangeArrowheads="1"/>
          </p:cNvSpPr>
          <p:nvPr/>
        </p:nvSpPr>
        <p:spPr bwMode="auto">
          <a:xfrm>
            <a:off x="1211702" y="5532372"/>
            <a:ext cx="8837073" cy="53937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pPr>
            <a:r>
              <a:rPr lang="en-US" altLang="zh-CN" sz="2200" dirty="0">
                <a:ea typeface="宋体" panose="02010600030101010101" pitchFamily="2" charset="-122"/>
                <a:cs typeface="Times New Roman" panose="02020603050405020304" pitchFamily="18" charset="0"/>
              </a:rPr>
              <a:t>Contextual bandit is more close to RL than other MAB models</a:t>
            </a:r>
          </a:p>
        </p:txBody>
      </p:sp>
      <p:sp>
        <p:nvSpPr>
          <p:cNvPr id="18" name="TextBox 4">
            <a:extLst>
              <a:ext uri="{FF2B5EF4-FFF2-40B4-BE49-F238E27FC236}">
                <a16:creationId xmlns:a16="http://schemas.microsoft.com/office/drawing/2014/main" id="{A6376887-42A3-4D8C-BC5A-D2E302C4A6A2}"/>
              </a:ext>
            </a:extLst>
          </p:cNvPr>
          <p:cNvSpPr txBox="1">
            <a:spLocks noChangeArrowheads="1"/>
          </p:cNvSpPr>
          <p:nvPr/>
        </p:nvSpPr>
        <p:spPr bwMode="auto">
          <a:xfrm>
            <a:off x="1192652" y="6184153"/>
            <a:ext cx="9115165" cy="53937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pPr>
            <a:r>
              <a:rPr lang="en-US" altLang="zh-CN" sz="2200" dirty="0">
                <a:ea typeface="宋体" panose="02010600030101010101" pitchFamily="2" charset="-122"/>
                <a:cs typeface="Times New Roman" panose="02020603050405020304" pitchFamily="18" charset="0"/>
              </a:rPr>
              <a:t>Has a wide range of applications, e.g., Google search, Advertisement </a:t>
            </a:r>
          </a:p>
        </p:txBody>
      </p:sp>
      <p:sp>
        <p:nvSpPr>
          <p:cNvPr id="3" name="文本框 2">
            <a:extLst>
              <a:ext uri="{FF2B5EF4-FFF2-40B4-BE49-F238E27FC236}">
                <a16:creationId xmlns:a16="http://schemas.microsoft.com/office/drawing/2014/main" id="{2376D5D5-28D3-43B4-98D9-9DF788D77320}"/>
              </a:ext>
            </a:extLst>
          </p:cNvPr>
          <p:cNvSpPr txBox="1"/>
          <p:nvPr/>
        </p:nvSpPr>
        <p:spPr>
          <a:xfrm>
            <a:off x="8395985" y="1667048"/>
            <a:ext cx="3447649" cy="923330"/>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Bandit model; Explore stochastic reward; Reward only related to  the action</a:t>
            </a:r>
            <a:endParaRPr lang="zh-CN" altLang="en-US"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6DB1A3B8-404E-47A1-8104-A7F300ECC260}"/>
              </a:ext>
            </a:extLst>
          </p:cNvPr>
          <p:cNvSpPr txBox="1"/>
          <p:nvPr/>
        </p:nvSpPr>
        <p:spPr>
          <a:xfrm>
            <a:off x="8395985" y="4030609"/>
            <a:ext cx="3631367" cy="1477328"/>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MDP and POMDP model; Explore user interests change, such as transition probability; reward related to the action and context; Action will influence the state in future</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5735C219-013D-4DFA-BD57-752BB527E192}"/>
              </a:ext>
            </a:extLst>
          </p:cNvPr>
          <p:cNvSpPr txBox="1"/>
          <p:nvPr/>
        </p:nvSpPr>
        <p:spPr>
          <a:xfrm>
            <a:off x="8395985" y="2850865"/>
            <a:ext cx="3447649" cy="923330"/>
          </a:xfrm>
          <a:prstGeom prst="rect">
            <a:avLst/>
          </a:prstGeom>
          <a:noFill/>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Bandit model; Explore the context-arm mapping policy; reward related to the action and context;</a:t>
            </a:r>
            <a:endParaRPr lang="zh-CN" altLang="en-US" dirty="0">
              <a:latin typeface="Times New Roman" panose="02020603050405020304" pitchFamily="18" charset="0"/>
              <a:cs typeface="Times New Roman" panose="02020603050405020304" pitchFamily="18" charset="0"/>
            </a:endParaRPr>
          </a:p>
        </p:txBody>
      </p:sp>
      <p:grpSp>
        <p:nvGrpSpPr>
          <p:cNvPr id="13" name="组合 12">
            <a:extLst>
              <a:ext uri="{FF2B5EF4-FFF2-40B4-BE49-F238E27FC236}">
                <a16:creationId xmlns:a16="http://schemas.microsoft.com/office/drawing/2014/main" id="{8F846AF8-B0BC-4458-8988-5A65E9B4B46C}"/>
              </a:ext>
            </a:extLst>
          </p:cNvPr>
          <p:cNvGrpSpPr/>
          <p:nvPr/>
        </p:nvGrpSpPr>
        <p:grpSpPr>
          <a:xfrm>
            <a:off x="1284514" y="1816186"/>
            <a:ext cx="7021285" cy="3289218"/>
            <a:chOff x="2514597" y="1589315"/>
            <a:chExt cx="7913917" cy="3505202"/>
          </a:xfrm>
        </p:grpSpPr>
        <p:sp>
          <p:nvSpPr>
            <p:cNvPr id="15" name="矩形 14">
              <a:extLst>
                <a:ext uri="{FF2B5EF4-FFF2-40B4-BE49-F238E27FC236}">
                  <a16:creationId xmlns:a16="http://schemas.microsoft.com/office/drawing/2014/main" id="{DB0AD9AB-5877-4009-864F-915F9E0A9A24}"/>
                </a:ext>
              </a:extLst>
            </p:cNvPr>
            <p:cNvSpPr/>
            <p:nvPr/>
          </p:nvSpPr>
          <p:spPr>
            <a:xfrm>
              <a:off x="2558143" y="2743205"/>
              <a:ext cx="1088571" cy="71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72E33BAC-CDF2-4035-8843-459A6B9801BB}"/>
                </a:ext>
              </a:extLst>
            </p:cNvPr>
            <p:cNvSpPr txBox="1"/>
            <p:nvPr/>
          </p:nvSpPr>
          <p:spPr>
            <a:xfrm>
              <a:off x="2514597" y="2873834"/>
              <a:ext cx="1175659" cy="38134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cs typeface="Times New Roman" panose="02020603050405020304" pitchFamily="18" charset="0"/>
                </a:rPr>
                <a:t>Context</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1E1E4797-3399-42F6-8B9C-CFD34764CF80}"/>
                </a:ext>
              </a:extLst>
            </p:cNvPr>
            <p:cNvSpPr/>
            <p:nvPr/>
          </p:nvSpPr>
          <p:spPr>
            <a:xfrm>
              <a:off x="4626430" y="2754091"/>
              <a:ext cx="1088571" cy="71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D19FC0FB-AB13-4995-9943-56D30EDE8339}"/>
                </a:ext>
              </a:extLst>
            </p:cNvPr>
            <p:cNvSpPr txBox="1"/>
            <p:nvPr/>
          </p:nvSpPr>
          <p:spPr>
            <a:xfrm>
              <a:off x="4582884" y="2884720"/>
              <a:ext cx="1175659" cy="38134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cs typeface="Times New Roman" panose="02020603050405020304" pitchFamily="18" charset="0"/>
                </a:rPr>
                <a:t>Action</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EA3C2370-CD7F-4463-964A-27C30D9127A0}"/>
                </a:ext>
              </a:extLst>
            </p:cNvPr>
            <p:cNvSpPr/>
            <p:nvPr/>
          </p:nvSpPr>
          <p:spPr>
            <a:xfrm>
              <a:off x="6651174" y="2764977"/>
              <a:ext cx="1088571" cy="71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03AC20E1-6E47-4C28-AC24-51AA4AB427F8}"/>
                </a:ext>
              </a:extLst>
            </p:cNvPr>
            <p:cNvSpPr txBox="1"/>
            <p:nvPr/>
          </p:nvSpPr>
          <p:spPr>
            <a:xfrm>
              <a:off x="6607629" y="2895606"/>
              <a:ext cx="1175659" cy="38134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cs typeface="Times New Roman" panose="02020603050405020304" pitchFamily="18" charset="0"/>
                </a:rPr>
                <a:t>Reward</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3" name="矩形 22">
              <a:extLst>
                <a:ext uri="{FF2B5EF4-FFF2-40B4-BE49-F238E27FC236}">
                  <a16:creationId xmlns:a16="http://schemas.microsoft.com/office/drawing/2014/main" id="{8CD7DCE7-D6C5-4F6F-AC77-25839AB98D2D}"/>
                </a:ext>
              </a:extLst>
            </p:cNvPr>
            <p:cNvSpPr/>
            <p:nvPr/>
          </p:nvSpPr>
          <p:spPr>
            <a:xfrm>
              <a:off x="4637316" y="1589315"/>
              <a:ext cx="1088571" cy="71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BC665374-E7D5-4C43-A4D2-08B4D5E94011}"/>
                </a:ext>
              </a:extLst>
            </p:cNvPr>
            <p:cNvSpPr txBox="1"/>
            <p:nvPr/>
          </p:nvSpPr>
          <p:spPr>
            <a:xfrm>
              <a:off x="4593769" y="1719944"/>
              <a:ext cx="1175659" cy="38134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cs typeface="Times New Roman" panose="02020603050405020304" pitchFamily="18" charset="0"/>
                </a:rPr>
                <a:t>Action</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5" name="矩形 24">
              <a:extLst>
                <a:ext uri="{FF2B5EF4-FFF2-40B4-BE49-F238E27FC236}">
                  <a16:creationId xmlns:a16="http://schemas.microsoft.com/office/drawing/2014/main" id="{D49C6488-F246-4E38-94E6-F95DF3A4C096}"/>
                </a:ext>
              </a:extLst>
            </p:cNvPr>
            <p:cNvSpPr/>
            <p:nvPr/>
          </p:nvSpPr>
          <p:spPr>
            <a:xfrm>
              <a:off x="6662060" y="1600201"/>
              <a:ext cx="1088571" cy="71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86F9EE22-7E35-4ACB-910D-046A96651D3D}"/>
                </a:ext>
              </a:extLst>
            </p:cNvPr>
            <p:cNvSpPr txBox="1"/>
            <p:nvPr/>
          </p:nvSpPr>
          <p:spPr>
            <a:xfrm>
              <a:off x="6618514" y="1730830"/>
              <a:ext cx="1175659" cy="38134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cs typeface="Times New Roman" panose="02020603050405020304" pitchFamily="18" charset="0"/>
                </a:rPr>
                <a:t>Reward</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6918A792-4A13-4801-953E-6086DECB07CF}"/>
                </a:ext>
              </a:extLst>
            </p:cNvPr>
            <p:cNvSpPr/>
            <p:nvPr/>
          </p:nvSpPr>
          <p:spPr>
            <a:xfrm>
              <a:off x="2590799" y="4354287"/>
              <a:ext cx="1088571" cy="71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F9272A57-AC08-4696-8AEB-5778FBC24068}"/>
                </a:ext>
              </a:extLst>
            </p:cNvPr>
            <p:cNvSpPr txBox="1"/>
            <p:nvPr/>
          </p:nvSpPr>
          <p:spPr>
            <a:xfrm>
              <a:off x="2547253" y="4484916"/>
              <a:ext cx="1175659" cy="38134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cs typeface="Times New Roman" panose="02020603050405020304" pitchFamily="18" charset="0"/>
                </a:rPr>
                <a:t>State</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29" name="矩形 28">
              <a:extLst>
                <a:ext uri="{FF2B5EF4-FFF2-40B4-BE49-F238E27FC236}">
                  <a16:creationId xmlns:a16="http://schemas.microsoft.com/office/drawing/2014/main" id="{F2E577F6-7D8E-4A23-B4A7-ABEBE32E9276}"/>
                </a:ext>
              </a:extLst>
            </p:cNvPr>
            <p:cNvSpPr/>
            <p:nvPr/>
          </p:nvSpPr>
          <p:spPr>
            <a:xfrm>
              <a:off x="4659086" y="4365173"/>
              <a:ext cx="1088571" cy="71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2BD3C20E-C71E-4581-A8AE-9DD8EE116474}"/>
                </a:ext>
              </a:extLst>
            </p:cNvPr>
            <p:cNvSpPr txBox="1"/>
            <p:nvPr/>
          </p:nvSpPr>
          <p:spPr>
            <a:xfrm>
              <a:off x="4615540" y="4495802"/>
              <a:ext cx="1175659" cy="38134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cs typeface="Times New Roman" panose="02020603050405020304" pitchFamily="18" charset="0"/>
                </a:rPr>
                <a:t>Action</a:t>
              </a:r>
              <a:endParaRPr lang="zh-CN" altLang="en-US" dirty="0">
                <a:solidFill>
                  <a:schemeClr val="bg1"/>
                </a:solidFill>
                <a:latin typeface="Times New Roman" panose="02020603050405020304" pitchFamily="18" charset="0"/>
                <a:cs typeface="Times New Roman" panose="02020603050405020304" pitchFamily="18" charset="0"/>
              </a:endParaRPr>
            </a:p>
          </p:txBody>
        </p:sp>
        <p:sp>
          <p:nvSpPr>
            <p:cNvPr id="31" name="矩形 30">
              <a:extLst>
                <a:ext uri="{FF2B5EF4-FFF2-40B4-BE49-F238E27FC236}">
                  <a16:creationId xmlns:a16="http://schemas.microsoft.com/office/drawing/2014/main" id="{880DD465-D38E-4970-A3F4-968853B2EB49}"/>
                </a:ext>
              </a:extLst>
            </p:cNvPr>
            <p:cNvSpPr/>
            <p:nvPr/>
          </p:nvSpPr>
          <p:spPr>
            <a:xfrm>
              <a:off x="6683830" y="4376059"/>
              <a:ext cx="1088571" cy="71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E8CCFDBB-4619-47F0-9016-E7A3076AB86A}"/>
                </a:ext>
              </a:extLst>
            </p:cNvPr>
            <p:cNvSpPr txBox="1"/>
            <p:nvPr/>
          </p:nvSpPr>
          <p:spPr>
            <a:xfrm>
              <a:off x="6640284" y="4506688"/>
              <a:ext cx="1175659" cy="381342"/>
            </a:xfrm>
            <a:prstGeom prst="rect">
              <a:avLst/>
            </a:prstGeom>
            <a:noFill/>
          </p:spPr>
          <p:txBody>
            <a:bodyPr wrap="square" rtlCol="0">
              <a:spAutoFit/>
            </a:bodyPr>
            <a:lstStyle/>
            <a:p>
              <a:pPr algn="ctr"/>
              <a:r>
                <a:rPr lang="en-US" altLang="zh-CN" dirty="0">
                  <a:solidFill>
                    <a:schemeClr val="bg1"/>
                  </a:solidFill>
                  <a:latin typeface="Times New Roman" panose="02020603050405020304" pitchFamily="18" charset="0"/>
                  <a:cs typeface="Times New Roman" panose="02020603050405020304" pitchFamily="18" charset="0"/>
                </a:rPr>
                <a:t>Reward</a:t>
              </a:r>
              <a:endParaRPr lang="zh-CN" altLang="en-US" dirty="0">
                <a:solidFill>
                  <a:schemeClr val="bg1"/>
                </a:solidFill>
                <a:latin typeface="Times New Roman" panose="02020603050405020304" pitchFamily="18" charset="0"/>
                <a:cs typeface="Times New Roman" panose="02020603050405020304" pitchFamily="18" charset="0"/>
              </a:endParaRPr>
            </a:p>
          </p:txBody>
        </p:sp>
        <p:cxnSp>
          <p:nvCxnSpPr>
            <p:cNvPr id="33" name="直接箭头连接符 32">
              <a:extLst>
                <a:ext uri="{FF2B5EF4-FFF2-40B4-BE49-F238E27FC236}">
                  <a16:creationId xmlns:a16="http://schemas.microsoft.com/office/drawing/2014/main" id="{5CEE85DE-953B-40B6-8129-34B24E8CC853}"/>
                </a:ext>
              </a:extLst>
            </p:cNvPr>
            <p:cNvCxnSpPr>
              <a:stCxn id="24" idx="3"/>
              <a:endCxn id="26" idx="1"/>
            </p:cNvCxnSpPr>
            <p:nvPr/>
          </p:nvCxnSpPr>
          <p:spPr>
            <a:xfrm>
              <a:off x="5769429" y="1910615"/>
              <a:ext cx="849084" cy="1088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88E42A9B-90F1-433B-8DCF-764FDFA4FE7C}"/>
                </a:ext>
              </a:extLst>
            </p:cNvPr>
            <p:cNvCxnSpPr/>
            <p:nvPr/>
          </p:nvCxnSpPr>
          <p:spPr>
            <a:xfrm>
              <a:off x="5758542" y="3111051"/>
              <a:ext cx="849085" cy="1088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3B9DFD7B-F6AE-4D09-BFC0-7E3950C23980}"/>
                </a:ext>
              </a:extLst>
            </p:cNvPr>
            <p:cNvCxnSpPr/>
            <p:nvPr/>
          </p:nvCxnSpPr>
          <p:spPr>
            <a:xfrm>
              <a:off x="5802089" y="4722129"/>
              <a:ext cx="849085" cy="10886"/>
            </a:xfrm>
            <a:prstGeom prst="straightConnector1">
              <a:avLst/>
            </a:prstGeom>
            <a:ln w="4762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连接符: 肘形 35">
              <a:extLst>
                <a:ext uri="{FF2B5EF4-FFF2-40B4-BE49-F238E27FC236}">
                  <a16:creationId xmlns:a16="http://schemas.microsoft.com/office/drawing/2014/main" id="{CCAB599C-30A0-4E68-8CD2-16CFC77D7DF3}"/>
                </a:ext>
              </a:extLst>
            </p:cNvPr>
            <p:cNvCxnSpPr>
              <a:cxnSpLocks/>
              <a:stCxn id="15" idx="2"/>
              <a:endCxn id="21" idx="2"/>
            </p:cNvCxnSpPr>
            <p:nvPr/>
          </p:nvCxnSpPr>
          <p:spPr>
            <a:xfrm rot="16200000" flipH="1">
              <a:off x="5138058" y="1426032"/>
              <a:ext cx="21772" cy="4093031"/>
            </a:xfrm>
            <a:prstGeom prst="bentConnector3">
              <a:avLst>
                <a:gd name="adj1" fmla="val 1149972"/>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91510D72-27A4-48DB-A3BE-A7A771834A89}"/>
                </a:ext>
              </a:extLst>
            </p:cNvPr>
            <p:cNvCxnSpPr/>
            <p:nvPr/>
          </p:nvCxnSpPr>
          <p:spPr>
            <a:xfrm>
              <a:off x="3712028" y="3121936"/>
              <a:ext cx="849085" cy="1088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38" name="连接符: 肘形 37">
              <a:extLst>
                <a:ext uri="{FF2B5EF4-FFF2-40B4-BE49-F238E27FC236}">
                  <a16:creationId xmlns:a16="http://schemas.microsoft.com/office/drawing/2014/main" id="{5C9477B7-3ADE-4E6C-84D8-6AAD03F8BE6E}"/>
                </a:ext>
              </a:extLst>
            </p:cNvPr>
            <p:cNvCxnSpPr>
              <a:stCxn id="29" idx="0"/>
              <a:endCxn id="27" idx="0"/>
            </p:cNvCxnSpPr>
            <p:nvPr/>
          </p:nvCxnSpPr>
          <p:spPr>
            <a:xfrm rot="16200000" flipV="1">
              <a:off x="4163786" y="3325586"/>
              <a:ext cx="10886" cy="2068287"/>
            </a:xfrm>
            <a:prstGeom prst="bentConnector3">
              <a:avLst>
                <a:gd name="adj1" fmla="val 2199945"/>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39" name="连接符: 肘形 38">
              <a:extLst>
                <a:ext uri="{FF2B5EF4-FFF2-40B4-BE49-F238E27FC236}">
                  <a16:creationId xmlns:a16="http://schemas.microsoft.com/office/drawing/2014/main" id="{5F632D32-9F55-45A6-9FC3-86F6E89F7518}"/>
                </a:ext>
              </a:extLst>
            </p:cNvPr>
            <p:cNvCxnSpPr>
              <a:cxnSpLocks/>
            </p:cNvCxnSpPr>
            <p:nvPr/>
          </p:nvCxnSpPr>
          <p:spPr>
            <a:xfrm rot="16200000" flipH="1">
              <a:off x="5170713" y="3037115"/>
              <a:ext cx="21772" cy="4093031"/>
            </a:xfrm>
            <a:prstGeom prst="bentConnector3">
              <a:avLst>
                <a:gd name="adj1" fmla="val 1149972"/>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9A236889-F4A0-4E2B-B646-939FCE187D6F}"/>
                </a:ext>
              </a:extLst>
            </p:cNvPr>
            <p:cNvSpPr txBox="1"/>
            <p:nvPr/>
          </p:nvSpPr>
          <p:spPr>
            <a:xfrm>
              <a:off x="7957458" y="1774373"/>
              <a:ext cx="2471056" cy="38134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Multi-armed bandit</a:t>
              </a:r>
              <a:endParaRPr lang="zh-CN" altLang="en-US" dirty="0">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A6265153-6420-4797-BF41-E8EBB42F081A}"/>
                </a:ext>
              </a:extLst>
            </p:cNvPr>
            <p:cNvSpPr txBox="1"/>
            <p:nvPr/>
          </p:nvSpPr>
          <p:spPr>
            <a:xfrm>
              <a:off x="7957457" y="2939147"/>
              <a:ext cx="2471056" cy="38134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Contextual bandit</a:t>
              </a:r>
              <a:endParaRPr lang="zh-CN" altLang="en-US" dirty="0">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2875AE0D-FD3F-4AF8-84BC-0D3F2934BAB8}"/>
                </a:ext>
              </a:extLst>
            </p:cNvPr>
            <p:cNvSpPr txBox="1"/>
            <p:nvPr/>
          </p:nvSpPr>
          <p:spPr>
            <a:xfrm>
              <a:off x="8055427" y="4441374"/>
              <a:ext cx="2340425" cy="381342"/>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Full RL  problem</a:t>
              </a:r>
              <a:endParaRPr lang="zh-CN" altLang="en-US" dirty="0">
                <a:latin typeface="Times New Roman" panose="02020603050405020304" pitchFamily="18" charset="0"/>
                <a:cs typeface="Times New Roman" panose="02020603050405020304" pitchFamily="18" charset="0"/>
              </a:endParaRPr>
            </a:p>
          </p:txBody>
        </p:sp>
      </p:grpSp>
      <p:cxnSp>
        <p:nvCxnSpPr>
          <p:cNvPr id="8" name="直接连接符 7">
            <a:extLst>
              <a:ext uri="{FF2B5EF4-FFF2-40B4-BE49-F238E27FC236}">
                <a16:creationId xmlns:a16="http://schemas.microsoft.com/office/drawing/2014/main" id="{903692CD-5F5D-4C1F-BEE8-17A437A18567}"/>
              </a:ext>
            </a:extLst>
          </p:cNvPr>
          <p:cNvCxnSpPr>
            <a:cxnSpLocks/>
          </p:cNvCxnSpPr>
          <p:nvPr/>
        </p:nvCxnSpPr>
        <p:spPr>
          <a:xfrm>
            <a:off x="990601" y="2656115"/>
            <a:ext cx="10907486" cy="0"/>
          </a:xfrm>
          <a:prstGeom prst="line">
            <a:avLst/>
          </a:prstGeom>
        </p:spPr>
        <p:style>
          <a:lnRef idx="1">
            <a:schemeClr val="dk1"/>
          </a:lnRef>
          <a:fillRef idx="0">
            <a:schemeClr val="dk1"/>
          </a:fillRef>
          <a:effectRef idx="0">
            <a:schemeClr val="dk1"/>
          </a:effectRef>
          <a:fontRef idx="minor">
            <a:schemeClr val="tx1"/>
          </a:fontRef>
        </p:style>
      </p:cxnSp>
      <p:cxnSp>
        <p:nvCxnSpPr>
          <p:cNvPr id="43" name="直接连接符 42">
            <a:extLst>
              <a:ext uri="{FF2B5EF4-FFF2-40B4-BE49-F238E27FC236}">
                <a16:creationId xmlns:a16="http://schemas.microsoft.com/office/drawing/2014/main" id="{F78119AB-DDC8-4D12-AE0C-14A88C0AD81E}"/>
              </a:ext>
            </a:extLst>
          </p:cNvPr>
          <p:cNvCxnSpPr>
            <a:cxnSpLocks/>
          </p:cNvCxnSpPr>
          <p:nvPr/>
        </p:nvCxnSpPr>
        <p:spPr>
          <a:xfrm>
            <a:off x="990601" y="4016831"/>
            <a:ext cx="10907486" cy="0"/>
          </a:xfrm>
          <a:prstGeom prst="line">
            <a:avLst/>
          </a:prstGeom>
        </p:spPr>
        <p:style>
          <a:lnRef idx="1">
            <a:schemeClr val="dk1"/>
          </a:lnRef>
          <a:fillRef idx="0">
            <a:schemeClr val="dk1"/>
          </a:fillRef>
          <a:effectRef idx="0">
            <a:schemeClr val="dk1"/>
          </a:effectRef>
          <a:fontRef idx="minor">
            <a:schemeClr val="tx1"/>
          </a:fontRef>
        </p:style>
      </p:cxnSp>
      <p:cxnSp>
        <p:nvCxnSpPr>
          <p:cNvPr id="44" name="直接连接符 43">
            <a:extLst>
              <a:ext uri="{FF2B5EF4-FFF2-40B4-BE49-F238E27FC236}">
                <a16:creationId xmlns:a16="http://schemas.microsoft.com/office/drawing/2014/main" id="{0605CF9E-6DA0-4B25-8D34-B66A22CC5B7B}"/>
              </a:ext>
            </a:extLst>
          </p:cNvPr>
          <p:cNvCxnSpPr>
            <a:cxnSpLocks/>
          </p:cNvCxnSpPr>
          <p:nvPr/>
        </p:nvCxnSpPr>
        <p:spPr>
          <a:xfrm>
            <a:off x="990601" y="5486402"/>
            <a:ext cx="1090748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4987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39</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Contextual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4614E105-545B-4039-A254-53D671C26B7F}"/>
              </a:ext>
            </a:extLst>
          </p:cNvPr>
          <p:cNvSpPr txBox="1"/>
          <p:nvPr/>
        </p:nvSpPr>
        <p:spPr>
          <a:xfrm>
            <a:off x="85991" y="1129778"/>
            <a:ext cx="6520115"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Exp4 Algorithm (for adversarial loss)</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64CBDA91-9E41-4133-AFC3-968508F2562A}"/>
              </a:ext>
            </a:extLst>
          </p:cNvPr>
          <p:cNvPicPr>
            <a:picLocks noChangeAspect="1"/>
          </p:cNvPicPr>
          <p:nvPr/>
        </p:nvPicPr>
        <p:blipFill>
          <a:blip r:embed="rId3"/>
          <a:stretch>
            <a:fillRect/>
          </a:stretch>
        </p:blipFill>
        <p:spPr>
          <a:xfrm>
            <a:off x="682141" y="2038498"/>
            <a:ext cx="7759302" cy="4534133"/>
          </a:xfrm>
          <a:prstGeom prst="rect">
            <a:avLst/>
          </a:prstGeom>
        </p:spPr>
      </p:pic>
      <p:sp>
        <p:nvSpPr>
          <p:cNvPr id="16" name="文本框 15">
            <a:extLst>
              <a:ext uri="{FF2B5EF4-FFF2-40B4-BE49-F238E27FC236}">
                <a16:creationId xmlns:a16="http://schemas.microsoft.com/office/drawing/2014/main" id="{371FC9A1-A139-46D2-998D-2D67BF61606F}"/>
              </a:ext>
            </a:extLst>
          </p:cNvPr>
          <p:cNvSpPr txBox="1"/>
          <p:nvPr/>
        </p:nvSpPr>
        <p:spPr>
          <a:xfrm>
            <a:off x="626242" y="1684028"/>
            <a:ext cx="6292495" cy="338554"/>
          </a:xfrm>
          <a:prstGeom prst="rect">
            <a:avLst/>
          </a:prstGeom>
          <a:noFill/>
        </p:spPr>
        <p:txBody>
          <a:bodyPr wrap="square">
            <a:spAutoFit/>
          </a:bodyPr>
          <a:lstStyle/>
          <a:p>
            <a:r>
              <a:rPr lang="en-US" altLang="zh-CN" sz="1600" dirty="0"/>
              <a:t>notes: exponential gradient; compared with Exp3, adding the </a:t>
            </a:r>
            <a:r>
              <a:rPr lang="en-US" altLang="zh-CN" sz="1600" dirty="0">
                <a:solidFill>
                  <a:srgbClr val="FF0000"/>
                </a:solidFill>
              </a:rPr>
              <a:t>expert</a:t>
            </a:r>
            <a:endParaRPr lang="zh-CN" altLang="en-US" sz="1600" dirty="0">
              <a:solidFill>
                <a:srgbClr val="FF0000"/>
              </a:solidFill>
            </a:endParaRPr>
          </a:p>
        </p:txBody>
      </p:sp>
      <p:sp>
        <p:nvSpPr>
          <p:cNvPr id="13" name="文本框 12">
            <a:extLst>
              <a:ext uri="{FF2B5EF4-FFF2-40B4-BE49-F238E27FC236}">
                <a16:creationId xmlns:a16="http://schemas.microsoft.com/office/drawing/2014/main" id="{397E0230-9CF2-4169-A46A-ADA94A5BCCAA}"/>
              </a:ext>
            </a:extLst>
          </p:cNvPr>
          <p:cNvSpPr txBox="1"/>
          <p:nvPr/>
        </p:nvSpPr>
        <p:spPr>
          <a:xfrm>
            <a:off x="7991783" y="5240990"/>
            <a:ext cx="4132089" cy="1200329"/>
          </a:xfrm>
          <a:prstGeom prst="rect">
            <a:avLst/>
          </a:prstGeom>
          <a:solidFill>
            <a:schemeClr val="bg1"/>
          </a:solidFill>
          <a:ln>
            <a:solidFill>
              <a:srgbClr val="7030A0"/>
            </a:solidFill>
          </a:ln>
        </p:spPr>
        <p:txBody>
          <a:bodyPr wrap="square">
            <a:spAutoFit/>
          </a:bodyPr>
          <a:lstStyle/>
          <a:p>
            <a:pPr algn="just"/>
            <a:r>
              <a:rPr lang="en-US" altLang="zh-CN" sz="1800" dirty="0">
                <a:solidFill>
                  <a:srgbClr val="FF0000"/>
                </a:solidFill>
                <a:latin typeface="Times New Roman" panose="02020603050405020304" pitchFamily="18" charset="0"/>
                <a:cs typeface="Times New Roman" panose="02020603050405020304" pitchFamily="18" charset="0"/>
              </a:rPr>
              <a:t>Compared with Exp3 algorithm, Exp4 tries to find the </a:t>
            </a:r>
            <a:r>
              <a:rPr lang="en-US" altLang="zh-CN" sz="1800" b="1" dirty="0">
                <a:solidFill>
                  <a:srgbClr val="FF0000"/>
                </a:solidFill>
                <a:latin typeface="Times New Roman" panose="02020603050405020304" pitchFamily="18" charset="0"/>
                <a:cs typeface="Times New Roman" panose="02020603050405020304" pitchFamily="18" charset="0"/>
              </a:rPr>
              <a:t>best expert </a:t>
            </a:r>
            <a:r>
              <a:rPr lang="en-US" altLang="zh-CN" sz="1800" dirty="0">
                <a:solidFill>
                  <a:srgbClr val="FF0000"/>
                </a:solidFill>
                <a:latin typeface="Times New Roman" panose="02020603050405020304" pitchFamily="18" charset="0"/>
                <a:cs typeface="Times New Roman" panose="02020603050405020304" pitchFamily="18" charset="0"/>
              </a:rPr>
              <a:t>or context-arm mapping policy, rather than to find the arm with highest reward!</a:t>
            </a:r>
            <a:endParaRPr lang="zh-CN" altLang="en-US" sz="1800" dirty="0">
              <a:solidFill>
                <a:srgbClr val="FF0000"/>
              </a:solidFill>
            </a:endParaRPr>
          </a:p>
        </p:txBody>
      </p:sp>
      <p:sp>
        <p:nvSpPr>
          <p:cNvPr id="18" name="矩形 17">
            <a:extLst>
              <a:ext uri="{FF2B5EF4-FFF2-40B4-BE49-F238E27FC236}">
                <a16:creationId xmlns:a16="http://schemas.microsoft.com/office/drawing/2014/main" id="{A2DFF5CF-8FA2-4EE3-A57A-569D06C74F70}"/>
              </a:ext>
            </a:extLst>
          </p:cNvPr>
          <p:cNvSpPr/>
          <p:nvPr/>
        </p:nvSpPr>
        <p:spPr>
          <a:xfrm>
            <a:off x="846576" y="4630161"/>
            <a:ext cx="5930741" cy="11144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0000000000</a:t>
            </a:r>
            <a:endParaRPr lang="zh-CN" altLang="en-US" dirty="0"/>
          </a:p>
        </p:txBody>
      </p:sp>
      <p:cxnSp>
        <p:nvCxnSpPr>
          <p:cNvPr id="20" name="直接箭头连接符 19">
            <a:extLst>
              <a:ext uri="{FF2B5EF4-FFF2-40B4-BE49-F238E27FC236}">
                <a16:creationId xmlns:a16="http://schemas.microsoft.com/office/drawing/2014/main" id="{0CADC9F7-04F5-4679-BA96-503DD44DFA5B}"/>
              </a:ext>
            </a:extLst>
          </p:cNvPr>
          <p:cNvCxnSpPr>
            <a:cxnSpLocks/>
            <a:stCxn id="21" idx="1"/>
          </p:cNvCxnSpPr>
          <p:nvPr/>
        </p:nvCxnSpPr>
        <p:spPr>
          <a:xfrm flipH="1">
            <a:off x="8306479" y="2890555"/>
            <a:ext cx="134964" cy="229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9172EF12-DA6D-4EC8-A876-A0E95061C0CB}"/>
              </a:ext>
            </a:extLst>
          </p:cNvPr>
          <p:cNvSpPr txBox="1"/>
          <p:nvPr/>
        </p:nvSpPr>
        <p:spPr>
          <a:xfrm>
            <a:off x="8441443" y="2598167"/>
            <a:ext cx="3123029" cy="584775"/>
          </a:xfrm>
          <a:prstGeom prst="rect">
            <a:avLst/>
          </a:prstGeom>
          <a:noFill/>
        </p:spPr>
        <p:txBody>
          <a:bodyPr wrap="square">
            <a:spAutoFit/>
          </a:bodyPr>
          <a:lstStyle/>
          <a:p>
            <a:pPr algn="just"/>
            <a:r>
              <a:rPr lang="en-US" altLang="zh-CN" sz="1600" dirty="0">
                <a:solidFill>
                  <a:srgbClr val="FF0000"/>
                </a:solidFill>
                <a:latin typeface="Times New Roman" panose="02020603050405020304" pitchFamily="18" charset="0"/>
                <a:cs typeface="Times New Roman" panose="02020603050405020304" pitchFamily="18" charset="0"/>
              </a:rPr>
              <a:t>mapping policy is formulated as expert’s advice</a:t>
            </a:r>
            <a:endParaRPr lang="zh-CN" altLang="en-US" sz="1600" dirty="0">
              <a:solidFill>
                <a:srgbClr val="FF0000"/>
              </a:solidFill>
            </a:endParaRPr>
          </a:p>
        </p:txBody>
      </p:sp>
      <p:sp>
        <p:nvSpPr>
          <p:cNvPr id="26" name="矩形 25">
            <a:extLst>
              <a:ext uri="{FF2B5EF4-FFF2-40B4-BE49-F238E27FC236}">
                <a16:creationId xmlns:a16="http://schemas.microsoft.com/office/drawing/2014/main" id="{3E04317C-BBA1-4624-9883-46A8735BBA03}"/>
              </a:ext>
            </a:extLst>
          </p:cNvPr>
          <p:cNvSpPr/>
          <p:nvPr/>
        </p:nvSpPr>
        <p:spPr>
          <a:xfrm>
            <a:off x="7810053" y="3120246"/>
            <a:ext cx="496424" cy="2650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91392607-9E38-4427-B254-B2630AF12DF6}"/>
              </a:ext>
            </a:extLst>
          </p:cNvPr>
          <p:cNvSpPr txBox="1"/>
          <p:nvPr/>
        </p:nvSpPr>
        <p:spPr>
          <a:xfrm>
            <a:off x="6977006" y="4188957"/>
            <a:ext cx="3877459" cy="584775"/>
          </a:xfrm>
          <a:prstGeom prst="rect">
            <a:avLst/>
          </a:prstGeom>
          <a:noFill/>
        </p:spPr>
        <p:txBody>
          <a:bodyPr wrap="square">
            <a:spAutoFit/>
          </a:bodyPr>
          <a:lstStyle/>
          <a:p>
            <a:pPr algn="just"/>
            <a:r>
              <a:rPr lang="en-US" altLang="zh-CN" sz="1600" dirty="0">
                <a:solidFill>
                  <a:srgbClr val="FF0000"/>
                </a:solidFill>
                <a:latin typeface="Times New Roman" panose="02020603050405020304" pitchFamily="18" charset="0"/>
                <a:cs typeface="Times New Roman" panose="02020603050405020304" pitchFamily="18" charset="0"/>
              </a:rPr>
              <a:t>The expected loss is simply multiply expert’s advice and the estimated reward</a:t>
            </a:r>
            <a:endParaRPr lang="zh-CN" altLang="en-US" sz="1600" dirty="0">
              <a:solidFill>
                <a:srgbClr val="FF0000"/>
              </a:solidFill>
            </a:endParaRPr>
          </a:p>
        </p:txBody>
      </p:sp>
      <p:cxnSp>
        <p:nvCxnSpPr>
          <p:cNvPr id="30" name="直接箭头连接符 29">
            <a:extLst>
              <a:ext uri="{FF2B5EF4-FFF2-40B4-BE49-F238E27FC236}">
                <a16:creationId xmlns:a16="http://schemas.microsoft.com/office/drawing/2014/main" id="{95C85E3E-7667-4FA6-B8A6-F1CAD209BF03}"/>
              </a:ext>
            </a:extLst>
          </p:cNvPr>
          <p:cNvCxnSpPr>
            <a:cxnSpLocks/>
          </p:cNvCxnSpPr>
          <p:nvPr/>
        </p:nvCxnSpPr>
        <p:spPr>
          <a:xfrm flipH="1">
            <a:off x="6809591" y="4399453"/>
            <a:ext cx="193021" cy="2518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798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p:txBody>
          <a:bodyPr/>
          <a:lstStyle/>
          <a:p>
            <a:fld id="{4760F0FC-AD0F-4770-B8B3-8B319AEAE5E5}" type="slidenum">
              <a:rPr lang="zh-CN" altLang="en-US" smtClean="0"/>
              <a:pPr/>
              <a:t>4</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Background</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622568" y="1167317"/>
            <a:ext cx="50162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Why is it call MAB (a story)?</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5690232-07BB-4F4A-A98D-71707B7B0083}"/>
              </a:ext>
            </a:extLst>
          </p:cNvPr>
          <p:cNvSpPr txBox="1"/>
          <p:nvPr/>
        </p:nvSpPr>
        <p:spPr>
          <a:xfrm>
            <a:off x="1167319" y="1809342"/>
            <a:ext cx="10291864"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A gambler plays slot machine in a casino</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1CE1C2B-1F0F-48D4-B786-8177189CA47E}"/>
              </a:ext>
            </a:extLst>
          </p:cNvPr>
          <p:cNvSpPr txBox="1"/>
          <p:nvPr/>
        </p:nvSpPr>
        <p:spPr>
          <a:xfrm>
            <a:off x="1164074" y="2798325"/>
            <a:ext cx="10483640"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This gambler needs to decide which arm should to play</a:t>
            </a:r>
            <a:endParaRPr lang="zh-CN" altLang="en-US" sz="24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9AC0D45-E4EE-418A-8134-022874285DBD}"/>
              </a:ext>
            </a:extLst>
          </p:cNvPr>
          <p:cNvSpPr txBox="1"/>
          <p:nvPr/>
        </p:nvSpPr>
        <p:spPr>
          <a:xfrm>
            <a:off x="1592092" y="3304159"/>
            <a:ext cx="9867091" cy="707886"/>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Usually, he will lost all of his money. So the slot like a robber or </a:t>
            </a:r>
            <a:r>
              <a:rPr lang="en-US" altLang="zh-CN" sz="2000" dirty="0">
                <a:solidFill>
                  <a:srgbClr val="FF0000"/>
                </a:solidFill>
                <a:latin typeface="Times New Roman" panose="02020603050405020304" pitchFamily="18" charset="0"/>
                <a:cs typeface="Times New Roman" panose="02020603050405020304" pitchFamily="18" charset="0"/>
              </a:rPr>
              <a:t>bandit </a:t>
            </a:r>
            <a:r>
              <a:rPr lang="en-US" altLang="zh-CN" sz="2000" dirty="0">
                <a:latin typeface="Times New Roman" panose="02020603050405020304" pitchFamily="18" charset="0"/>
                <a:cs typeface="Times New Roman" panose="02020603050405020304" pitchFamily="18" charset="0"/>
              </a:rPr>
              <a:t>will rob people’s money; </a:t>
            </a:r>
            <a:endParaRPr lang="zh-CN" altLang="en-US" sz="20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752397D9-616B-4067-A038-181C233CEE1F}"/>
              </a:ext>
            </a:extLst>
          </p:cNvPr>
          <p:cNvSpPr txBox="1"/>
          <p:nvPr/>
        </p:nvSpPr>
        <p:spPr>
          <a:xfrm>
            <a:off x="1549940" y="2386517"/>
            <a:ext cx="4546060"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There is a row of slots, i.e., </a:t>
            </a:r>
            <a:r>
              <a:rPr lang="en-US" altLang="zh-CN" sz="2000" dirty="0">
                <a:solidFill>
                  <a:srgbClr val="FF0000"/>
                </a:solidFill>
                <a:latin typeface="Times New Roman" panose="02020603050405020304" pitchFamily="18" charset="0"/>
                <a:cs typeface="Times New Roman" panose="02020603050405020304" pitchFamily="18" charset="0"/>
              </a:rPr>
              <a:t>multi-arms </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8CBC6829-C868-46C3-A34A-2623119C33A9}"/>
              </a:ext>
            </a:extLst>
          </p:cNvPr>
          <p:cNvPicPr>
            <a:picLocks noChangeAspect="1"/>
          </p:cNvPicPr>
          <p:nvPr/>
        </p:nvPicPr>
        <p:blipFill>
          <a:blip r:embed="rId3"/>
          <a:stretch>
            <a:fillRect/>
          </a:stretch>
        </p:blipFill>
        <p:spPr>
          <a:xfrm>
            <a:off x="3312265" y="3894415"/>
            <a:ext cx="5199435" cy="2719447"/>
          </a:xfrm>
          <a:prstGeom prst="rect">
            <a:avLst/>
          </a:prstGeom>
        </p:spPr>
      </p:pic>
    </p:spTree>
    <p:extLst>
      <p:ext uri="{BB962C8B-B14F-4D97-AF65-F5344CB8AC3E}">
        <p14:creationId xmlns:p14="http://schemas.microsoft.com/office/powerpoint/2010/main" val="3942992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40</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Contextual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14338" name="Picture 2" descr="Image for post">
            <a:extLst>
              <a:ext uri="{FF2B5EF4-FFF2-40B4-BE49-F238E27FC236}">
                <a16:creationId xmlns:a16="http://schemas.microsoft.com/office/drawing/2014/main" id="{0A909F30-6971-49E9-8054-12277D90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26" y="2011111"/>
            <a:ext cx="5821522" cy="468410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1E3B9D7A-67C1-417F-8386-60C052A59941}"/>
              </a:ext>
            </a:extLst>
          </p:cNvPr>
          <p:cNvSpPr txBox="1"/>
          <p:nvPr/>
        </p:nvSpPr>
        <p:spPr>
          <a:xfrm>
            <a:off x="166269" y="1178372"/>
            <a:ext cx="78589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err="1">
                <a:solidFill>
                  <a:srgbClr val="7030A0"/>
                </a:solidFill>
                <a:latin typeface="Times New Roman" panose="02020603050405020304" pitchFamily="18" charset="0"/>
                <a:cs typeface="Times New Roman" panose="02020603050405020304" pitchFamily="18" charset="0"/>
              </a:rPr>
              <a:t>LinUCB</a:t>
            </a:r>
            <a:r>
              <a:rPr lang="en-US" altLang="zh-CN" sz="2800" dirty="0">
                <a:solidFill>
                  <a:srgbClr val="7030A0"/>
                </a:solidFill>
                <a:latin typeface="Times New Roman" panose="02020603050405020304" pitchFamily="18" charset="0"/>
                <a:cs typeface="Times New Roman" panose="02020603050405020304" pitchFamily="18" charset="0"/>
              </a:rPr>
              <a:t> Algorithm (for linear contextual bandit)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C3FCC4BF-95B1-4427-B7E8-42D5ED1C9FC7}"/>
              </a:ext>
            </a:extLst>
          </p:cNvPr>
          <p:cNvSpPr/>
          <p:nvPr/>
        </p:nvSpPr>
        <p:spPr>
          <a:xfrm>
            <a:off x="1455882" y="4647299"/>
            <a:ext cx="3234452" cy="4077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C5682D10-3B59-479F-8995-76940421F3F8}"/>
              </a:ext>
            </a:extLst>
          </p:cNvPr>
          <p:cNvSpPr txBox="1"/>
          <p:nvPr/>
        </p:nvSpPr>
        <p:spPr>
          <a:xfrm>
            <a:off x="6877710" y="5720485"/>
            <a:ext cx="4805927" cy="923330"/>
          </a:xfrm>
          <a:prstGeom prst="rect">
            <a:avLst/>
          </a:prstGeom>
          <a:solidFill>
            <a:schemeClr val="bg1"/>
          </a:solidFill>
          <a:ln>
            <a:solidFill>
              <a:srgbClr val="7030A0"/>
            </a:solidFill>
          </a:ln>
        </p:spPr>
        <p:txBody>
          <a:bodyPr wrap="square">
            <a:spAutoFit/>
          </a:bodyPr>
          <a:lstStyle>
            <a:defPPr>
              <a:defRPr lang="zh-CN"/>
            </a:defPPr>
            <a:lvl1pPr algn="just">
              <a:defRPr>
                <a:solidFill>
                  <a:srgbClr val="FF0000"/>
                </a:solidFill>
                <a:latin typeface="Times New Roman" panose="02020603050405020304" pitchFamily="18" charset="0"/>
                <a:cs typeface="Times New Roman" panose="02020603050405020304" pitchFamily="18" charset="0"/>
              </a:defRPr>
            </a:lvl1pPr>
          </a:lstStyle>
          <a:p>
            <a:r>
              <a:rPr lang="en-US" altLang="zh-CN" dirty="0"/>
              <a:t>Compared with the UCB algorithm: </a:t>
            </a:r>
            <a:r>
              <a:rPr lang="en-US" altLang="zh-CN" dirty="0" err="1"/>
              <a:t>LinUCB</a:t>
            </a:r>
            <a:r>
              <a:rPr lang="en-US" altLang="zh-CN" dirty="0"/>
              <a:t> index is about the feature vector of the context, rather on the average reward!</a:t>
            </a:r>
            <a:endParaRPr lang="zh-CN" altLang="en-US" dirty="0"/>
          </a:p>
        </p:txBody>
      </p:sp>
      <p:sp>
        <p:nvSpPr>
          <p:cNvPr id="14336" name="文本框 14335">
            <a:extLst>
              <a:ext uri="{FF2B5EF4-FFF2-40B4-BE49-F238E27FC236}">
                <a16:creationId xmlns:a16="http://schemas.microsoft.com/office/drawing/2014/main" id="{B7C62606-E404-4064-A740-21BBB7E95F65}"/>
              </a:ext>
            </a:extLst>
          </p:cNvPr>
          <p:cNvSpPr txBox="1"/>
          <p:nvPr/>
        </p:nvSpPr>
        <p:spPr>
          <a:xfrm>
            <a:off x="5737756" y="2654079"/>
            <a:ext cx="3243151" cy="338554"/>
          </a:xfrm>
          <a:prstGeom prst="rect">
            <a:avLst/>
          </a:prstGeom>
          <a:noFill/>
        </p:spPr>
        <p:txBody>
          <a:bodyPr wrap="square">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Features about all arms and all users</a:t>
            </a:r>
            <a:endParaRPr lang="zh-CN" altLang="en-US" sz="1600" dirty="0">
              <a:solidFill>
                <a:srgbClr val="FF0000"/>
              </a:solidFill>
            </a:endParaRPr>
          </a:p>
        </p:txBody>
      </p:sp>
      <p:cxnSp>
        <p:nvCxnSpPr>
          <p:cNvPr id="35" name="直接箭头连接符 34">
            <a:extLst>
              <a:ext uri="{FF2B5EF4-FFF2-40B4-BE49-F238E27FC236}">
                <a16:creationId xmlns:a16="http://schemas.microsoft.com/office/drawing/2014/main" id="{A20BD481-791B-4FF0-9043-DD727585FEB4}"/>
              </a:ext>
            </a:extLst>
          </p:cNvPr>
          <p:cNvCxnSpPr>
            <a:cxnSpLocks/>
          </p:cNvCxnSpPr>
          <p:nvPr/>
        </p:nvCxnSpPr>
        <p:spPr>
          <a:xfrm flipH="1">
            <a:off x="5335795" y="2885656"/>
            <a:ext cx="423477" cy="1695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340" name="矩形 14339">
            <a:extLst>
              <a:ext uri="{FF2B5EF4-FFF2-40B4-BE49-F238E27FC236}">
                <a16:creationId xmlns:a16="http://schemas.microsoft.com/office/drawing/2014/main" id="{5A0414EB-C296-47EE-A235-9C329A63281C}"/>
              </a:ext>
            </a:extLst>
          </p:cNvPr>
          <p:cNvSpPr/>
          <p:nvPr/>
        </p:nvSpPr>
        <p:spPr>
          <a:xfrm>
            <a:off x="4435192" y="2928688"/>
            <a:ext cx="879086" cy="309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41" name="文本框 14340">
            <a:extLst>
              <a:ext uri="{FF2B5EF4-FFF2-40B4-BE49-F238E27FC236}">
                <a16:creationId xmlns:a16="http://schemas.microsoft.com/office/drawing/2014/main" id="{28FCC558-A0B2-442D-9AFE-EDE07239ECB8}"/>
              </a:ext>
            </a:extLst>
          </p:cNvPr>
          <p:cNvSpPr txBox="1"/>
          <p:nvPr/>
        </p:nvSpPr>
        <p:spPr>
          <a:xfrm>
            <a:off x="2746245" y="4124633"/>
            <a:ext cx="2809875" cy="307777"/>
          </a:xfrm>
          <a:prstGeom prst="rect">
            <a:avLst/>
          </a:prstGeom>
          <a:noFill/>
        </p:spPr>
        <p:txBody>
          <a:bodyPr wrap="square">
            <a:spAutoFit/>
          </a:bodyPr>
          <a:lstStyle/>
          <a:p>
            <a:r>
              <a:rPr lang="en-US" altLang="zh-CN" sz="1400" dirty="0">
                <a:solidFill>
                  <a:srgbClr val="FF0000"/>
                </a:solidFill>
                <a:latin typeface="Times New Roman" panose="02020603050405020304" pitchFamily="18" charset="0"/>
                <a:cs typeface="Times New Roman" panose="02020603050405020304" pitchFamily="18" charset="0"/>
              </a:rPr>
              <a:t>Estimated coefficient of features</a:t>
            </a:r>
            <a:endParaRPr lang="zh-CN" altLang="en-US" sz="1400" dirty="0">
              <a:solidFill>
                <a:srgbClr val="FF0000"/>
              </a:solidFill>
            </a:endParaRPr>
          </a:p>
        </p:txBody>
      </p:sp>
      <p:cxnSp>
        <p:nvCxnSpPr>
          <p:cNvPr id="41" name="直接箭头连接符 40">
            <a:extLst>
              <a:ext uri="{FF2B5EF4-FFF2-40B4-BE49-F238E27FC236}">
                <a16:creationId xmlns:a16="http://schemas.microsoft.com/office/drawing/2014/main" id="{4CF8A5AA-6FB3-4D8C-A466-6D7F968DEA53}"/>
              </a:ext>
            </a:extLst>
          </p:cNvPr>
          <p:cNvCxnSpPr>
            <a:cxnSpLocks/>
          </p:cNvCxnSpPr>
          <p:nvPr/>
        </p:nvCxnSpPr>
        <p:spPr>
          <a:xfrm flipH="1">
            <a:off x="2584628" y="4353163"/>
            <a:ext cx="212360" cy="1133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8D954258-10D0-4076-9E18-DE4E02F3E5D9}"/>
              </a:ext>
            </a:extLst>
          </p:cNvPr>
          <p:cNvCxnSpPr>
            <a:cxnSpLocks/>
            <a:stCxn id="14348" idx="1"/>
          </p:cNvCxnSpPr>
          <p:nvPr/>
        </p:nvCxnSpPr>
        <p:spPr>
          <a:xfrm flipH="1">
            <a:off x="4690337" y="4581634"/>
            <a:ext cx="360056" cy="656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371FC9A1-A139-46D2-998D-2D67BF61606F}"/>
              </a:ext>
            </a:extLst>
          </p:cNvPr>
          <p:cNvSpPr txBox="1"/>
          <p:nvPr/>
        </p:nvSpPr>
        <p:spPr>
          <a:xfrm>
            <a:off x="647758" y="1759330"/>
            <a:ext cx="7377447" cy="584775"/>
          </a:xfrm>
          <a:prstGeom prst="rect">
            <a:avLst/>
          </a:prstGeom>
          <a:noFill/>
        </p:spPr>
        <p:txBody>
          <a:bodyPr wrap="square">
            <a:spAutoFit/>
          </a:bodyPr>
          <a:lstStyle/>
          <a:p>
            <a:r>
              <a:rPr lang="en-US" altLang="zh-CN" sz="1600" dirty="0"/>
              <a:t>notes: reward is a linear function of the features of the context, a variant of UCB</a:t>
            </a:r>
          </a:p>
          <a:p>
            <a:endParaRPr lang="zh-CN" altLang="en-US" sz="1600" dirty="0">
              <a:solidFill>
                <a:srgbClr val="FF0000"/>
              </a:solidFill>
            </a:endParaRPr>
          </a:p>
        </p:txBody>
      </p:sp>
      <p:sp>
        <p:nvSpPr>
          <p:cNvPr id="14348" name="文本框 14347">
            <a:extLst>
              <a:ext uri="{FF2B5EF4-FFF2-40B4-BE49-F238E27FC236}">
                <a16:creationId xmlns:a16="http://schemas.microsoft.com/office/drawing/2014/main" id="{12560A81-677B-4A20-AAB3-6BA3DCE21F7D}"/>
              </a:ext>
            </a:extLst>
          </p:cNvPr>
          <p:cNvSpPr txBox="1"/>
          <p:nvPr/>
        </p:nvSpPr>
        <p:spPr>
          <a:xfrm>
            <a:off x="5050393" y="4289246"/>
            <a:ext cx="4663762" cy="584775"/>
          </a:xfrm>
          <a:prstGeom prst="rect">
            <a:avLst/>
          </a:prstGeom>
          <a:noFill/>
        </p:spPr>
        <p:txBody>
          <a:bodyPr wrap="square">
            <a:spAutoFit/>
          </a:bodyPr>
          <a:lstStyle/>
          <a:p>
            <a:pPr algn="just"/>
            <a:r>
              <a:rPr lang="en-US" altLang="zh-CN" sz="1600" dirty="0" err="1">
                <a:solidFill>
                  <a:srgbClr val="FF0000"/>
                </a:solidFill>
                <a:latin typeface="Times New Roman" panose="02020603050405020304" pitchFamily="18" charset="0"/>
                <a:cs typeface="Times New Roman" panose="02020603050405020304" pitchFamily="18" charset="0"/>
              </a:rPr>
              <a:t>LinUCB</a:t>
            </a:r>
            <a:r>
              <a:rPr lang="en-US" altLang="zh-CN" sz="1600" dirty="0">
                <a:solidFill>
                  <a:srgbClr val="FF0000"/>
                </a:solidFill>
                <a:latin typeface="Times New Roman" panose="02020603050405020304" pitchFamily="18" charset="0"/>
                <a:cs typeface="Times New Roman" panose="02020603050405020304" pitchFamily="18" charset="0"/>
              </a:rPr>
              <a:t> index where the first term for exploitation and the second term for exploration</a:t>
            </a:r>
            <a:endParaRPr lang="zh-CN" altLang="en-US" sz="1600" dirty="0">
              <a:solidFill>
                <a:srgbClr val="FF0000"/>
              </a:solidFill>
            </a:endParaRPr>
          </a:p>
        </p:txBody>
      </p:sp>
    </p:spTree>
    <p:extLst>
      <p:ext uri="{BB962C8B-B14F-4D97-AF65-F5344CB8AC3E}">
        <p14:creationId xmlns:p14="http://schemas.microsoft.com/office/powerpoint/2010/main" val="4254892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41</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Contextual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4614E105-545B-4039-A254-53D671C26B7F}"/>
              </a:ext>
            </a:extLst>
          </p:cNvPr>
          <p:cNvSpPr txBox="1"/>
          <p:nvPr/>
        </p:nvSpPr>
        <p:spPr>
          <a:xfrm>
            <a:off x="533667" y="1110167"/>
            <a:ext cx="8543657"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Regret bound</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9F3054D5-F84A-468C-993C-8C4709E33C70}"/>
                  </a:ext>
                </a:extLst>
              </p:cNvPr>
              <p:cNvSpPr/>
              <p:nvPr/>
            </p:nvSpPr>
            <p:spPr>
              <a:xfrm>
                <a:off x="1342521" y="1649103"/>
                <a:ext cx="9388744" cy="2995435"/>
              </a:xfrm>
              <a:prstGeom prst="rect">
                <a:avLst/>
              </a:prstGeom>
              <a:ln>
                <a:solidFill>
                  <a:schemeClr val="tx1"/>
                </a:solidFill>
              </a:ln>
            </p:spPr>
            <p:txBody>
              <a:bodyPr wrap="square">
                <a:spAutoFit/>
              </a:bodyPr>
              <a:lstStyle/>
              <a:p>
                <a:pPr algn="just">
                  <a:lnSpc>
                    <a:spcPct val="150000"/>
                  </a:lnSpc>
                  <a:defRPr/>
                </a:pPr>
                <a:r>
                  <a:rPr lang="en-US" altLang="zh-CN" sz="2000" b="1" dirty="0">
                    <a:latin typeface="Times New Roman" panose="02020603050405020304" pitchFamily="18" charset="0"/>
                    <a:cs typeface="Times New Roman" panose="02020603050405020304" pitchFamily="18" charset="0"/>
                  </a:rPr>
                  <a:t>Theorem: </a:t>
                </a:r>
                <a:r>
                  <a:rPr lang="en-US" altLang="zh-CN" sz="2000" dirty="0">
                    <a:latin typeface="Times New Roman" panose="02020603050405020304" pitchFamily="18" charset="0"/>
                    <a:cs typeface="Times New Roman" panose="02020603050405020304" pitchFamily="18" charset="0"/>
                  </a:rPr>
                  <a:t> Exp4 without mixing and with </a:t>
                </a:r>
                <a14:m>
                  <m:oMath xmlns:m="http://schemas.openxmlformats.org/officeDocument/2006/math">
                    <m:sSub>
                      <m:sSubPr>
                        <m:ctrlPr>
                          <a:rPr lang="en-US" altLang="zh-CN" sz="2000" i="1" smtClean="0">
                            <a:latin typeface="Cambria Math" panose="02040503050406030204" pitchFamily="18" charset="0"/>
                            <a:cs typeface="Times New Roman" panose="02020603050405020304" pitchFamily="18" charset="0"/>
                          </a:rPr>
                        </m:ctrlPr>
                      </m:sSubPr>
                      <m:e>
                        <m:r>
                          <a:rPr lang="zh-CN" altLang="en-US" sz="2000" i="1" smtClean="0">
                            <a:latin typeface="Cambria Math" panose="02040503050406030204" pitchFamily="18" charset="0"/>
                            <a:cs typeface="Times New Roman" panose="02020603050405020304" pitchFamily="18" charset="0"/>
                          </a:rPr>
                          <m:t>𝜂</m:t>
                        </m:r>
                      </m:e>
                      <m:sub>
                        <m:r>
                          <a:rPr lang="en-US" altLang="zh-CN" sz="2000" b="0" i="1" smtClean="0">
                            <a:latin typeface="Cambria Math" panose="02040503050406030204" pitchFamily="18" charset="0"/>
                            <a:cs typeface="Times New Roman" panose="02020603050405020304" pitchFamily="18" charset="0"/>
                          </a:rPr>
                          <m:t>𝑡</m:t>
                        </m:r>
                      </m:sub>
                    </m:sSub>
                    <m:r>
                      <a:rPr lang="en-US" altLang="zh-CN" sz="2000" b="0" i="1" smtClean="0">
                        <a:latin typeface="Cambria Math" panose="02040503050406030204" pitchFamily="18" charset="0"/>
                        <a:cs typeface="Times New Roman" panose="02020603050405020304" pitchFamily="18" charset="0"/>
                      </a:rPr>
                      <m:t>=</m:t>
                    </m:r>
                    <m:r>
                      <a:rPr lang="zh-CN" altLang="en-US" sz="2000" b="0" i="1" smtClean="0">
                        <a:latin typeface="Cambria Math" panose="02040503050406030204" pitchFamily="18" charset="0"/>
                        <a:cs typeface="Times New Roman" panose="02020603050405020304" pitchFamily="18" charset="0"/>
                      </a:rPr>
                      <m:t>𝜂</m:t>
                    </m:r>
                    <m:r>
                      <a:rPr lang="en-US" altLang="zh-CN" sz="2000" b="0" i="1" smtClean="0">
                        <a:latin typeface="Cambria Math" panose="02040503050406030204" pitchFamily="18" charset="0"/>
                        <a:cs typeface="Times New Roman" panose="02020603050405020304" pitchFamily="18" charset="0"/>
                      </a:rPr>
                      <m:t>=</m:t>
                    </m:r>
                    <m:rad>
                      <m:radPr>
                        <m:degHide m:val="on"/>
                        <m:ctrlPr>
                          <a:rPr lang="en-US" altLang="zh-CN" sz="2000" b="0" i="1" smtClean="0">
                            <a:latin typeface="Cambria Math" panose="02040503050406030204" pitchFamily="18" charset="0"/>
                            <a:cs typeface="Times New Roman" panose="02020603050405020304" pitchFamily="18" charset="0"/>
                          </a:rPr>
                        </m:ctrlPr>
                      </m:radPr>
                      <m:deg/>
                      <m:e>
                        <m:f>
                          <m:fPr>
                            <m:ctrlPr>
                              <a:rPr lang="en-US" altLang="zh-CN" sz="2000" b="0" i="1" smtClean="0">
                                <a:latin typeface="Cambria Math" panose="02040503050406030204" pitchFamily="18" charset="0"/>
                                <a:cs typeface="Times New Roman" panose="02020603050405020304" pitchFamily="18" charset="0"/>
                              </a:rPr>
                            </m:ctrlPr>
                          </m:fPr>
                          <m:num>
                            <m:r>
                              <a:rPr lang="en-US" altLang="zh-CN" sz="2000" b="0" i="1" smtClean="0">
                                <a:latin typeface="Cambria Math" panose="02040503050406030204" pitchFamily="18" charset="0"/>
                                <a:cs typeface="Times New Roman" panose="02020603050405020304" pitchFamily="18" charset="0"/>
                              </a:rPr>
                              <m:t>2</m:t>
                            </m:r>
                            <m:func>
                              <m:funcPr>
                                <m:ctrlPr>
                                  <a:rPr lang="en-US" altLang="zh-CN" sz="2000" b="0" i="1" smtClean="0">
                                    <a:latin typeface="Cambria Math" panose="02040503050406030204" pitchFamily="18" charset="0"/>
                                    <a:cs typeface="Times New Roman" panose="02020603050405020304" pitchFamily="18" charset="0"/>
                                  </a:rPr>
                                </m:ctrlPr>
                              </m:funcPr>
                              <m:fName>
                                <m:r>
                                  <m:rPr>
                                    <m:sty m:val="p"/>
                                  </m:rPr>
                                  <a:rPr lang="en-US" altLang="zh-CN" sz="2000" b="0" i="0" smtClean="0">
                                    <a:latin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cs typeface="Times New Roman" panose="02020603050405020304" pitchFamily="18" charset="0"/>
                                  </a:rPr>
                                  <m:t>𝑁</m:t>
                                </m:r>
                              </m:e>
                            </m:func>
                          </m:num>
                          <m:den>
                            <m:r>
                              <a:rPr lang="en-US" altLang="zh-CN" sz="2000" b="0" i="1" smtClean="0">
                                <a:latin typeface="Cambria Math" panose="02040503050406030204" pitchFamily="18" charset="0"/>
                                <a:cs typeface="Times New Roman" panose="02020603050405020304" pitchFamily="18" charset="0"/>
                              </a:rPr>
                              <m:t>𝑁𝐾</m:t>
                            </m:r>
                          </m:den>
                        </m:f>
                      </m:e>
                    </m:rad>
                  </m:oMath>
                </a14:m>
                <a:r>
                  <a:rPr lang="en-US" altLang="zh-CN" sz="2000" dirty="0">
                    <a:latin typeface="Times New Roman" panose="02020603050405020304" pitchFamily="18" charset="0"/>
                    <a:cs typeface="Times New Roman" panose="02020603050405020304" pitchFamily="18" charset="0"/>
                  </a:rPr>
                  <a:t> satisfies</a:t>
                </a:r>
              </a:p>
              <a:p>
                <a:pPr algn="just">
                  <a:lnSpc>
                    <a:spcPct val="150000"/>
                  </a:lnSpc>
                  <a:defRPr/>
                </a:pPr>
                <a14:m>
                  <m:oMathPara xmlns:m="http://schemas.openxmlformats.org/officeDocument/2006/math">
                    <m:oMathParaPr>
                      <m:jc m:val="centerGroup"/>
                    </m:oMathParaPr>
                    <m:oMath xmlns:m="http://schemas.openxmlformats.org/officeDocument/2006/math">
                      <m:sSubSup>
                        <m:sSub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bSupPr>
                        <m:e>
                          <m:acc>
                            <m:accPr>
                              <m:chr m:val="̅"/>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𝑅</m:t>
                              </m:r>
                            </m:e>
                          </m:acc>
                        </m:e>
                        <m:sub>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sub>
                        <m: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𝑐𝑡𝑥</m:t>
                          </m:r>
                        </m:sup>
                      </m:sSubSup>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dPr>
                        <m:e>
                          <m:rad>
                            <m:radPr>
                              <m:degHide m:val="on"/>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2</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𝑇𝑁</m:t>
                              </m:r>
                              <m:func>
                                <m:func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b="0" i="0" smtClean="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𝐾</m:t>
                                  </m:r>
                                </m:e>
                              </m:func>
                            </m:e>
                          </m:rad>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2000" dirty="0">
                  <a:latin typeface="Times New Roman" panose="02020603050405020304" pitchFamily="18" charset="0"/>
                  <a:cs typeface="Times New Roman" panose="02020603050405020304" pitchFamily="18" charset="0"/>
                </a:endParaRPr>
              </a:p>
              <a:p>
                <a:pPr algn="just">
                  <a:lnSpc>
                    <a:spcPct val="150000"/>
                  </a:lnSpc>
                  <a:defRPr/>
                </a:pPr>
                <a:r>
                  <a:rPr lang="en-US" altLang="zh-CN" sz="2000" dirty="0">
                    <a:latin typeface="Times New Roman" panose="02020603050405020304" pitchFamily="18" charset="0"/>
                    <a:cs typeface="Times New Roman" panose="02020603050405020304" pitchFamily="18" charset="0"/>
                  </a:rPr>
                  <a:t>On the other hand, with </a:t>
                </a:r>
                <a14:m>
                  <m:oMath xmlns:m="http://schemas.openxmlformats.org/officeDocument/2006/math">
                    <m:sSub>
                      <m:sSub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sz="2000" b="0" i="1" smtClean="0">
                            <a:latin typeface="Cambria Math" panose="02040503050406030204" pitchFamily="18" charset="0"/>
                            <a:ea typeface="Cambria Math" panose="02040503050406030204" pitchFamily="18" charset="0"/>
                            <a:cs typeface="Times New Roman" panose="02020603050405020304" pitchFamily="18" charset="0"/>
                          </a:rPr>
                          <m:t>𝜂</m:t>
                        </m:r>
                      </m:e>
                      <m:sub>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𝑡</m:t>
                        </m:r>
                      </m:sub>
                    </m:sSub>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Pr>
                          <m:num>
                            <m:func>
                              <m:func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b="0" i="0" smtClean="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𝑁</m:t>
                                </m:r>
                              </m:e>
                            </m:func>
                          </m:num>
                          <m:den>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𝑡𝐾</m:t>
                            </m:r>
                          </m:den>
                        </m:f>
                      </m:e>
                    </m:rad>
                  </m:oMath>
                </a14:m>
                <a:r>
                  <a:rPr lang="en-US" altLang="zh-CN" sz="2000" dirty="0">
                    <a:latin typeface="Times New Roman" panose="02020603050405020304" pitchFamily="18" charset="0"/>
                    <a:cs typeface="Times New Roman" panose="02020603050405020304" pitchFamily="18" charset="0"/>
                  </a:rPr>
                  <a:t> it satisfies </a:t>
                </a:r>
                <a14:m>
                  <m:oMath xmlns:m="http://schemas.openxmlformats.org/officeDocument/2006/math">
                    <m:sSubSup>
                      <m:sSubSup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sSubSupPr>
                      <m:e>
                        <m:acc>
                          <m:accPr>
                            <m:chr m:val="̅"/>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𝑅</m:t>
                            </m:r>
                          </m:e>
                        </m:acc>
                      </m:e>
                      <m:sub>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sub>
                      <m: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𝑐𝑡𝑥</m:t>
                        </m:r>
                      </m:sup>
                    </m:sSubSup>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2</m:t>
                        </m:r>
                        <m:rad>
                          <m:radPr>
                            <m:degHide m:val="on"/>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𝑇𝑁</m:t>
                            </m:r>
                            <m:func>
                              <m:funcPr>
                                <m:ctrlPr>
                                  <a:rPr lang="en-US" altLang="zh-CN" sz="2000"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i="1">
                                    <a:latin typeface="Cambria Math" panose="02040503050406030204" pitchFamily="18" charset="0"/>
                                    <a:ea typeface="Cambria Math" panose="02040503050406030204" pitchFamily="18" charset="0"/>
                                    <a:cs typeface="Times New Roman" panose="02020603050405020304" pitchFamily="18" charset="0"/>
                                  </a:rPr>
                                  <m:t>𝐾</m:t>
                                </m:r>
                              </m:e>
                            </m:func>
                          </m:e>
                        </m:rad>
                      </m:e>
                    </m:d>
                  </m:oMath>
                </a14:m>
                <a:r>
                  <a:rPr lang="en-US" altLang="zh-CN" sz="2000" dirty="0">
                    <a:latin typeface="Times New Roman" panose="02020603050405020304" pitchFamily="18" charset="0"/>
                    <a:cs typeface="Times New Roman" panose="02020603050405020304" pitchFamily="18" charset="0"/>
                  </a:rPr>
                  <a:t>, where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𝑁</m:t>
                    </m:r>
                  </m:oMath>
                </a14:m>
                <a:r>
                  <a:rPr lang="en-US" altLang="zh-CN" sz="2000" dirty="0">
                    <a:latin typeface="Times New Roman" panose="02020603050405020304" pitchFamily="18" charset="0"/>
                    <a:cs typeface="Times New Roman" panose="02020603050405020304" pitchFamily="18" charset="0"/>
                  </a:rPr>
                  <a:t> is the number of experts </a:t>
                </a:r>
                <a14:m>
                  <m:oMath xmlns:m="http://schemas.openxmlformats.org/officeDocument/2006/math">
                    <m:r>
                      <m:rPr>
                        <m:sty m:val="p"/>
                      </m:rPr>
                      <a:rPr lang="en-US" altLang="zh-CN" sz="2000" b="0" i="0" smtClean="0">
                        <a:latin typeface="Cambria Math" panose="02040503050406030204" pitchFamily="18" charset="0"/>
                        <a:cs typeface="Times New Roman" panose="02020603050405020304" pitchFamily="18" charset="0"/>
                      </a:rPr>
                      <m:t>and</m:t>
                    </m:r>
                    <m:r>
                      <a:rPr lang="en-US" altLang="zh-CN" sz="2000" b="0" i="0" smtClean="0">
                        <a:latin typeface="Cambria Math" panose="02040503050406030204" pitchFamily="18" charset="0"/>
                        <a:cs typeface="Times New Roman" panose="02020603050405020304" pitchFamily="18" charset="0"/>
                      </a:rPr>
                      <m:t> </m:t>
                    </m:r>
                    <m:r>
                      <a:rPr lang="en-US" altLang="zh-CN" sz="2000" b="0" i="1" smtClean="0">
                        <a:latin typeface="Cambria Math" panose="02040503050406030204" pitchFamily="18" charset="0"/>
                        <a:cs typeface="Times New Roman" panose="02020603050405020304" pitchFamily="18" charset="0"/>
                      </a:rPr>
                      <m:t>𝐾</m:t>
                    </m:r>
                  </m:oMath>
                </a14:m>
                <a:r>
                  <a:rPr lang="en-US" altLang="zh-CN" sz="2000" dirty="0">
                    <a:latin typeface="Times New Roman" panose="02020603050405020304" pitchFamily="18" charset="0"/>
                    <a:cs typeface="Times New Roman" panose="02020603050405020304" pitchFamily="18" charset="0"/>
                  </a:rPr>
                  <a:t> is the number of arms </a:t>
                </a:r>
              </a:p>
            </p:txBody>
          </p:sp>
        </mc:Choice>
        <mc:Fallback xmlns="">
          <p:sp>
            <p:nvSpPr>
              <p:cNvPr id="5" name="矩形 4">
                <a:extLst>
                  <a:ext uri="{FF2B5EF4-FFF2-40B4-BE49-F238E27FC236}">
                    <a16:creationId xmlns:a16="http://schemas.microsoft.com/office/drawing/2014/main" id="{9F3054D5-F84A-468C-993C-8C4709E33C70}"/>
                  </a:ext>
                </a:extLst>
              </p:cNvPr>
              <p:cNvSpPr>
                <a:spLocks noRot="1" noChangeAspect="1" noMove="1" noResize="1" noEditPoints="1" noAdjustHandles="1" noChangeArrowheads="1" noChangeShapeType="1" noTextEdit="1"/>
              </p:cNvSpPr>
              <p:nvPr/>
            </p:nvSpPr>
            <p:spPr>
              <a:xfrm>
                <a:off x="1342521" y="1649103"/>
                <a:ext cx="9388744" cy="2995435"/>
              </a:xfrm>
              <a:prstGeom prst="rect">
                <a:avLst/>
              </a:prstGeom>
              <a:blipFill>
                <a:blip r:embed="rId2"/>
                <a:stretch>
                  <a:fillRect l="-675" r="-540"/>
                </a:stretch>
              </a:blipFill>
              <a:ln>
                <a:solidFill>
                  <a:schemeClr val="tx1"/>
                </a:solidFill>
              </a:ln>
            </p:spPr>
            <p:txBody>
              <a:bodyPr/>
              <a:lstStyle/>
              <a:p>
                <a:r>
                  <a:rPr lang="en-US">
                    <a:noFill/>
                  </a:rPr>
                  <a:t> </a:t>
                </a:r>
              </a:p>
            </p:txBody>
          </p:sp>
        </mc:Fallback>
      </mc:AlternateContent>
      <p:sp>
        <p:nvSpPr>
          <p:cNvPr id="8" name="文本框 7">
            <a:extLst>
              <a:ext uri="{FF2B5EF4-FFF2-40B4-BE49-F238E27FC236}">
                <a16:creationId xmlns:a16="http://schemas.microsoft.com/office/drawing/2014/main" id="{6B9D7330-44CC-4EC7-94C3-6047DD00EDD8}"/>
              </a:ext>
            </a:extLst>
          </p:cNvPr>
          <p:cNvSpPr txBox="1"/>
          <p:nvPr/>
        </p:nvSpPr>
        <p:spPr>
          <a:xfrm>
            <a:off x="562242" y="4654838"/>
            <a:ext cx="8543657"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Remarks</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4">
                <a:extLst>
                  <a:ext uri="{FF2B5EF4-FFF2-40B4-BE49-F238E27FC236}">
                    <a16:creationId xmlns:a16="http://schemas.microsoft.com/office/drawing/2014/main" id="{97558004-2308-4B15-95D4-CB706037224D}"/>
                  </a:ext>
                </a:extLst>
              </p:cNvPr>
              <p:cNvSpPr txBox="1">
                <a:spLocks noChangeArrowheads="1"/>
              </p:cNvSpPr>
              <p:nvPr/>
            </p:nvSpPr>
            <p:spPr bwMode="auto">
              <a:xfrm>
                <a:off x="1168469" y="5217502"/>
                <a:ext cx="10901770" cy="1157625"/>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expected total regret accrued by the Exp4 algorithm is almost</a:t>
                </a:r>
                <a14:m>
                  <m:oMath xmlns:m="http://schemas.openxmlformats.org/officeDocument/2006/math">
                    <m:r>
                      <a:rPr lang="en-US" altLang="zh-CN" sz="2200">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altLang="zh-CN" sz="2200" i="1">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200" b="0" i="1" smtClean="0">
                            <a:latin typeface="Cambria Math" panose="02040503050406030204" pitchFamily="18" charset="0"/>
                            <a:ea typeface="Cambria Math" panose="02040503050406030204" pitchFamily="18" charset="0"/>
                            <a:cs typeface="Times New Roman" panose="02020603050405020304" pitchFamily="18" charset="0"/>
                          </a:rPr>
                          <m:t>2</m:t>
                        </m:r>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𝐾𝑇</m:t>
                        </m:r>
                      </m:e>
                    </m:rad>
                  </m:oMath>
                </a14:m>
                <a:endParaRPr lang="en-US" altLang="zh-CN" sz="2200"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Has a sublinear growth trend whose pre-round regret goes to 0 when </a:t>
                </a:r>
                <a:r>
                  <a:rPr lang="en-US" altLang="zh-CN" sz="2200" i="1" dirty="0">
                    <a:ea typeface="宋体" panose="02010600030101010101" pitchFamily="2" charset="-122"/>
                    <a:cs typeface="Times New Roman" panose="02020603050405020304" pitchFamily="18" charset="0"/>
                  </a:rPr>
                  <a:t>T</a:t>
                </a:r>
                <a:r>
                  <a:rPr lang="en-US" altLang="zh-CN" sz="2200" dirty="0">
                    <a:ea typeface="宋体" panose="02010600030101010101" pitchFamily="2" charset="-122"/>
                    <a:cs typeface="Times New Roman" panose="02020603050405020304" pitchFamily="18" charset="0"/>
                  </a:rPr>
                  <a:t> is sufficiently large</a:t>
                </a:r>
              </a:p>
            </p:txBody>
          </p:sp>
        </mc:Choice>
        <mc:Fallback xmlns="">
          <p:sp>
            <p:nvSpPr>
              <p:cNvPr id="9" name="TextBox 4">
                <a:extLst>
                  <a:ext uri="{FF2B5EF4-FFF2-40B4-BE49-F238E27FC236}">
                    <a16:creationId xmlns:a16="http://schemas.microsoft.com/office/drawing/2014/main" id="{97558004-2308-4B15-95D4-CB706037224D}"/>
                  </a:ext>
                </a:extLst>
              </p:cNvPr>
              <p:cNvSpPr txBox="1">
                <a:spLocks noRot="1" noChangeAspect="1" noMove="1" noResize="1" noEditPoints="1" noAdjustHandles="1" noChangeArrowheads="1" noChangeShapeType="1" noTextEdit="1"/>
              </p:cNvSpPr>
              <p:nvPr/>
            </p:nvSpPr>
            <p:spPr bwMode="auto">
              <a:xfrm>
                <a:off x="1168469" y="5217502"/>
                <a:ext cx="10901770" cy="1157625"/>
              </a:xfrm>
              <a:prstGeom prst="rect">
                <a:avLst/>
              </a:prstGeom>
              <a:blipFill>
                <a:blip r:embed="rId3"/>
                <a:stretch>
                  <a:fillRect l="-559" b="-3646"/>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B606E939-AE00-4C56-BA69-75B137EE35B7}"/>
              </a:ext>
            </a:extLst>
          </p:cNvPr>
          <p:cNvSpPr txBox="1"/>
          <p:nvPr/>
        </p:nvSpPr>
        <p:spPr>
          <a:xfrm>
            <a:off x="-2706" y="6491859"/>
            <a:ext cx="9716049" cy="338554"/>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Auer, Peter, et al. "The non-stochastic multi-armed bandit problem." SIAM journal on computing 32.1 (2002): 48-77.</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818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42</a:t>
            </a:fld>
            <a:endParaRPr lang="zh-CN" altLang="en-US" dirty="0"/>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4" name="矩形 22">
            <a:extLst>
              <a:ext uri="{FF2B5EF4-FFF2-40B4-BE49-F238E27FC236}">
                <a16:creationId xmlns:a16="http://schemas.microsoft.com/office/drawing/2014/main" id="{0B2CF764-AB93-469E-BDA5-CD69D47D1974}"/>
              </a:ext>
            </a:extLst>
          </p:cNvPr>
          <p:cNvSpPr>
            <a:spLocks noChangeArrowheads="1"/>
          </p:cNvSpPr>
          <p:nvPr/>
        </p:nvSpPr>
        <p:spPr bwMode="auto">
          <a:xfrm>
            <a:off x="671180" y="1062914"/>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Classifications and Algorithms</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5012FC9-F7C6-4BE6-842F-F6C47D85F738}"/>
              </a:ext>
            </a:extLst>
          </p:cNvPr>
          <p:cNvSpPr txBox="1"/>
          <p:nvPr/>
        </p:nvSpPr>
        <p:spPr>
          <a:xfrm>
            <a:off x="1315586" y="1821833"/>
            <a:ext cx="9098949" cy="954107"/>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chemeClr val="bg1">
                    <a:lumMod val="75000"/>
                  </a:schemeClr>
                </a:solidFill>
                <a:latin typeface="Times New Roman" panose="02020603050405020304" pitchFamily="18" charset="0"/>
                <a:cs typeface="Times New Roman" panose="02020603050405020304" pitchFamily="18" charset="0"/>
              </a:rPr>
              <a:t>Stochastic Bandits (</a:t>
            </a:r>
            <a:r>
              <a:rPr lang="en-US" altLang="zh-CN" sz="2400" dirty="0">
                <a:solidFill>
                  <a:schemeClr val="bg1">
                    <a:lumMod val="75000"/>
                  </a:schemeClr>
                </a:solidFill>
                <a:latin typeface="Times New Roman" panose="02020603050405020304" pitchFamily="18" charset="0"/>
                <a:cs typeface="Times New Roman" panose="02020603050405020304" pitchFamily="18" charset="0"/>
              </a:rPr>
              <a:t>ETC, Epsilon-greedy, UCB, KL-UCB, GBA, TS Algorithms</a:t>
            </a:r>
            <a:r>
              <a:rPr lang="en-US" altLang="zh-CN" sz="2800" dirty="0">
                <a:solidFill>
                  <a:schemeClr val="bg1">
                    <a:lumMod val="75000"/>
                  </a:schemeClr>
                </a:solidFill>
                <a:latin typeface="Times New Roman" panose="02020603050405020304" pitchFamily="18" charset="0"/>
                <a:cs typeface="Times New Roman" panose="02020603050405020304" pitchFamily="18" charset="0"/>
              </a:rPr>
              <a:t>)</a:t>
            </a:r>
            <a:endParaRPr lang="zh-CN" altLang="en-US" sz="280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8C548AC-8F5D-463C-85EE-CBE686D54666}"/>
              </a:ext>
            </a:extLst>
          </p:cNvPr>
          <p:cNvSpPr txBox="1"/>
          <p:nvPr/>
        </p:nvSpPr>
        <p:spPr>
          <a:xfrm>
            <a:off x="1315587" y="3052264"/>
            <a:ext cx="7048767"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chemeClr val="bg1">
                    <a:lumMod val="75000"/>
                  </a:schemeClr>
                </a:solidFill>
                <a:latin typeface="Times New Roman" panose="02020603050405020304" pitchFamily="18" charset="0"/>
                <a:cs typeface="Times New Roman" panose="02020603050405020304" pitchFamily="18" charset="0"/>
              </a:rPr>
              <a:t>Adversarial Bandits (</a:t>
            </a:r>
            <a:r>
              <a:rPr lang="en-US" altLang="zh-CN" sz="2400" dirty="0">
                <a:solidFill>
                  <a:schemeClr val="bg1">
                    <a:lumMod val="75000"/>
                  </a:schemeClr>
                </a:solidFill>
                <a:latin typeface="Times New Roman" panose="02020603050405020304" pitchFamily="18" charset="0"/>
                <a:cs typeface="Times New Roman" panose="02020603050405020304" pitchFamily="18" charset="0"/>
              </a:rPr>
              <a:t>Exp3 Algorithm</a:t>
            </a:r>
            <a:r>
              <a:rPr lang="en-US" altLang="zh-CN" sz="2800" dirty="0">
                <a:solidFill>
                  <a:schemeClr val="bg1">
                    <a:lumMod val="75000"/>
                  </a:schemeClr>
                </a:solidFill>
                <a:latin typeface="Times New Roman" panose="02020603050405020304" pitchFamily="18" charset="0"/>
                <a:cs typeface="Times New Roman" panose="02020603050405020304" pitchFamily="18" charset="0"/>
              </a:rPr>
              <a:t>)</a:t>
            </a:r>
            <a:endParaRPr lang="zh-CN" altLang="en-US" sz="280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65C51356-9A46-4D9D-8F07-BD625486CE93}"/>
              </a:ext>
            </a:extLst>
          </p:cNvPr>
          <p:cNvSpPr txBox="1"/>
          <p:nvPr/>
        </p:nvSpPr>
        <p:spPr>
          <a:xfrm>
            <a:off x="1315587" y="3926559"/>
            <a:ext cx="9560960"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chemeClr val="bg1">
                    <a:lumMod val="75000"/>
                  </a:schemeClr>
                </a:solidFill>
                <a:latin typeface="Times New Roman" panose="02020603050405020304" pitchFamily="18" charset="0"/>
                <a:cs typeface="Times New Roman" panose="02020603050405020304" pitchFamily="18" charset="0"/>
              </a:rPr>
              <a:t>Contextual bandits (</a:t>
            </a:r>
            <a:r>
              <a:rPr lang="en-US" altLang="zh-CN" sz="2400" dirty="0">
                <a:solidFill>
                  <a:schemeClr val="bg1">
                    <a:lumMod val="75000"/>
                  </a:schemeClr>
                </a:solidFill>
                <a:latin typeface="Times New Roman" panose="02020603050405020304" pitchFamily="18" charset="0"/>
                <a:cs typeface="Times New Roman" panose="02020603050405020304" pitchFamily="18" charset="0"/>
              </a:rPr>
              <a:t>Exp4 and </a:t>
            </a:r>
            <a:r>
              <a:rPr lang="en-US" altLang="zh-CN" sz="2400" dirty="0" err="1">
                <a:solidFill>
                  <a:schemeClr val="bg1">
                    <a:lumMod val="75000"/>
                  </a:schemeClr>
                </a:solidFill>
                <a:latin typeface="Times New Roman" panose="02020603050405020304" pitchFamily="18" charset="0"/>
                <a:cs typeface="Times New Roman" panose="02020603050405020304" pitchFamily="18" charset="0"/>
              </a:rPr>
              <a:t>LinUCB</a:t>
            </a:r>
            <a:r>
              <a:rPr lang="en-US" altLang="zh-CN" sz="2400" dirty="0">
                <a:solidFill>
                  <a:schemeClr val="bg1">
                    <a:lumMod val="75000"/>
                  </a:schemeClr>
                </a:solidFill>
                <a:latin typeface="Times New Roman" panose="02020603050405020304" pitchFamily="18" charset="0"/>
                <a:cs typeface="Times New Roman" panose="02020603050405020304" pitchFamily="18" charset="0"/>
              </a:rPr>
              <a:t> Algorithms</a:t>
            </a:r>
            <a:r>
              <a:rPr lang="en-US" altLang="zh-CN" sz="2800" dirty="0">
                <a:solidFill>
                  <a:schemeClr val="bg1">
                    <a:lumMod val="75000"/>
                  </a:schemeClr>
                </a:solidFill>
                <a:latin typeface="Times New Roman" panose="02020603050405020304" pitchFamily="18" charset="0"/>
                <a:cs typeface="Times New Roman" panose="02020603050405020304" pitchFamily="18" charset="0"/>
              </a:rPr>
              <a:t>)</a:t>
            </a:r>
            <a:endParaRPr lang="zh-CN" altLang="en-US" sz="280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F2FCB1C7-8096-4074-9101-80D0E1B841CE}"/>
              </a:ext>
            </a:extLst>
          </p:cNvPr>
          <p:cNvSpPr txBox="1"/>
          <p:nvPr/>
        </p:nvSpPr>
        <p:spPr>
          <a:xfrm>
            <a:off x="1315586" y="4860212"/>
            <a:ext cx="8251925"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7030A0"/>
                </a:solidFill>
                <a:latin typeface="Times New Roman" panose="02020603050405020304" pitchFamily="18" charset="0"/>
                <a:cs typeface="Times New Roman" panose="02020603050405020304" pitchFamily="18" charset="0"/>
              </a:rPr>
              <a:t>Markovian Bandits (</a:t>
            </a:r>
            <a:r>
              <a:rPr lang="en-US" altLang="zh-CN" sz="2400" dirty="0">
                <a:solidFill>
                  <a:srgbClr val="7030A0"/>
                </a:solidFill>
                <a:latin typeface="Times New Roman" panose="02020603050405020304" pitchFamily="18" charset="0"/>
                <a:cs typeface="Times New Roman" panose="02020603050405020304" pitchFamily="18" charset="0"/>
              </a:rPr>
              <a:t>Gittins Index Algorithm</a:t>
            </a:r>
            <a:r>
              <a:rPr lang="en-US" altLang="zh-CN" sz="2800" dirty="0">
                <a:solidFill>
                  <a:srgbClr val="7030A0"/>
                </a:solidFill>
                <a:latin typeface="Times New Roman" panose="02020603050405020304" pitchFamily="18" charset="0"/>
                <a:cs typeface="Times New Roman" panose="02020603050405020304" pitchFamily="18" charset="0"/>
              </a:rPr>
              <a: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FE26AF2F-6369-49F0-8E8B-93B2AEDC8534}"/>
              </a:ext>
            </a:extLst>
          </p:cNvPr>
          <p:cNvSpPr txBox="1"/>
          <p:nvPr/>
        </p:nvSpPr>
        <p:spPr>
          <a:xfrm>
            <a:off x="1315586" y="5850011"/>
            <a:ext cx="6914013"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chemeClr val="bg1">
                    <a:lumMod val="75000"/>
                  </a:schemeClr>
                </a:solidFill>
                <a:latin typeface="Times New Roman" panose="02020603050405020304" pitchFamily="18" charset="0"/>
                <a:cs typeface="Times New Roman" panose="02020603050405020304" pitchFamily="18" charset="0"/>
              </a:rPr>
              <a:t>Lipschitz Bandits (</a:t>
            </a:r>
            <a:r>
              <a:rPr lang="en-US" altLang="zh-CN" sz="2400" dirty="0">
                <a:solidFill>
                  <a:schemeClr val="bg1">
                    <a:lumMod val="75000"/>
                  </a:schemeClr>
                </a:solidFill>
                <a:latin typeface="Times New Roman" panose="02020603050405020304" pitchFamily="18" charset="0"/>
                <a:cs typeface="Times New Roman" panose="02020603050405020304" pitchFamily="18" charset="0"/>
              </a:rPr>
              <a:t>Zooming Algorithm</a:t>
            </a:r>
            <a:r>
              <a:rPr lang="en-US" altLang="zh-CN" sz="2800" dirty="0">
                <a:solidFill>
                  <a:schemeClr val="bg1">
                    <a:lumMod val="75000"/>
                  </a:schemeClr>
                </a:solidFill>
                <a:latin typeface="Times New Roman" panose="02020603050405020304" pitchFamily="18" charset="0"/>
                <a:cs typeface="Times New Roman" panose="02020603050405020304" pitchFamily="18" charset="0"/>
              </a:rPr>
              <a:t>)</a:t>
            </a:r>
            <a:endParaRPr lang="zh-CN" altLang="en-US" sz="2800" dirty="0">
              <a:solidFill>
                <a:schemeClr val="bg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081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43</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Markovian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4">
                <a:extLst>
                  <a:ext uri="{FF2B5EF4-FFF2-40B4-BE49-F238E27FC236}">
                    <a16:creationId xmlns:a16="http://schemas.microsoft.com/office/drawing/2014/main" id="{D2FA3893-1349-4B35-893F-880B094ED2C6}"/>
                  </a:ext>
                </a:extLst>
              </p:cNvPr>
              <p:cNvSpPr txBox="1">
                <a:spLocks noChangeArrowheads="1"/>
              </p:cNvSpPr>
              <p:nvPr/>
            </p:nvSpPr>
            <p:spPr bwMode="auto">
              <a:xfrm>
                <a:off x="1011677" y="1484582"/>
                <a:ext cx="10116398" cy="2862322"/>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𝑁</m:t>
                    </m:r>
                  </m:oMath>
                </a14:m>
                <a:r>
                  <a:rPr lang="en-US" altLang="zh-CN" sz="2400" dirty="0">
                    <a:ea typeface="宋体" panose="02010600030101010101" pitchFamily="2" charset="-122"/>
                    <a:cs typeface="Times New Roman" panose="02020603050405020304" pitchFamily="18" charset="0"/>
                  </a:rPr>
                  <a:t> independen arms and a single player</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With known </a:t>
                </a:r>
                <a:r>
                  <a:rPr lang="en-US" altLang="zh-CN" sz="2400" dirty="0">
                    <a:solidFill>
                      <a:srgbClr val="FF0000"/>
                    </a:solidFill>
                    <a:ea typeface="宋体" panose="02010600030101010101" pitchFamily="2" charset="-122"/>
                    <a:cs typeface="Times New Roman" panose="02020603050405020304" pitchFamily="18" charset="0"/>
                  </a:rPr>
                  <a:t>states</a:t>
                </a:r>
                <a:r>
                  <a:rPr lang="en-US" altLang="zh-CN" sz="2400" dirty="0">
                    <a:ea typeface="宋体" panose="02010600030101010101" pitchFamily="2" charset="-122"/>
                    <a:cs typeface="Times New Roman" panose="02020603050405020304" pitchFamily="18" charset="0"/>
                  </a:rPr>
                  <a:t> </a:t>
                </a: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𝑠</m:t>
                    </m:r>
                    <m:d>
                      <m:dPr>
                        <m:ctrlP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ctrlPr>
                      </m:dPr>
                      <m:e>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m:t>
                    </m:r>
                    <m:sSub>
                      <m:sSubPr>
                        <m:ctrlP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1</m:t>
                        </m:r>
                      </m:sub>
                    </m:sSub>
                    <m:d>
                      <m:dPr>
                        <m:ctrlP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ctrlPr>
                      </m:dPr>
                      <m:e>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m:t>
                    </m:r>
                    <m:sSub>
                      <m:sSubPr>
                        <m:ctrlPr>
                          <a:rPr lang="en-US" altLang="zh-CN" sz="2400" i="1">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i="1">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2</m:t>
                        </m:r>
                      </m:sub>
                    </m:sSub>
                    <m:d>
                      <m:dPr>
                        <m:ctrlPr>
                          <a:rPr lang="en-US" altLang="zh-CN" sz="2400" i="1">
                            <a:latin typeface="Cambria Math" panose="02040503050406030204" pitchFamily="18" charset="0"/>
                            <a:ea typeface="宋体" panose="02010600030101010101" pitchFamily="2" charset="-122"/>
                            <a:cs typeface="Times New Roman" panose="02020603050405020304" pitchFamily="18" charset="0"/>
                          </a:rPr>
                        </m:ctrlPr>
                      </m:dPr>
                      <m:e>
                        <m:r>
                          <a:rPr lang="en-US" altLang="zh-CN" sz="2400" i="1">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2400" i="1">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i="1">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𝑁</m:t>
                        </m:r>
                      </m:sub>
                    </m:sSub>
                    <m:d>
                      <m:dPr>
                        <m:ctrlPr>
                          <a:rPr lang="en-US" altLang="zh-CN" sz="2400" i="1">
                            <a:latin typeface="Cambria Math" panose="02040503050406030204" pitchFamily="18" charset="0"/>
                            <a:ea typeface="宋体" panose="02010600030101010101" pitchFamily="2" charset="-122"/>
                            <a:cs typeface="Times New Roman" panose="02020603050405020304" pitchFamily="18" charset="0"/>
                          </a:rPr>
                        </m:ctrlPr>
                      </m:dPr>
                      <m:e>
                        <m:r>
                          <a:rPr lang="en-US" altLang="zh-CN" sz="2400" i="1">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m:t>
                    </m:r>
                  </m:oMath>
                </a14:m>
                <a:endParaRPr lang="en-US" altLang="zh-CN" sz="2400" dirty="0">
                  <a:ea typeface="宋体" panose="02010600030101010101" pitchFamily="2" charset="-122"/>
                  <a:cs typeface="Times New Roman" panose="02020603050405020304" pitchFamily="18" charset="0"/>
                </a:endParaRP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Each time slot </a:t>
                </a: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𝑡</m:t>
                    </m:r>
                  </m:oMath>
                </a14:m>
                <a:r>
                  <a:rPr lang="en-US" altLang="zh-CN" sz="2400" dirty="0">
                    <a:ea typeface="宋体" panose="02010600030101010101" pitchFamily="2" charset="-122"/>
                    <a:cs typeface="Times New Roman" panose="02020603050405020304" pitchFamily="18" charset="0"/>
                  </a:rPr>
                  <a:t> select </a:t>
                </a: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𝐾</m:t>
                    </m:r>
                  </m:oMath>
                </a14:m>
                <a:r>
                  <a:rPr lang="en-US" altLang="zh-CN" sz="2400" dirty="0">
                    <a:ea typeface="宋体" panose="02010600030101010101" pitchFamily="2" charset="-122"/>
                    <a:cs typeface="Times New Roman" panose="02020603050405020304" pitchFamily="18" charset="0"/>
                  </a:rPr>
                  <a:t> arms to play where </a:t>
                </a: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(1</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&lt;</m:t>
                    </m:r>
                    <m:r>
                      <a:rPr lang="en-US" altLang="zh-CN" sz="2400" b="0" i="1" smtClean="0">
                        <a:latin typeface="Cambria Math" panose="02040503050406030204" pitchFamily="18" charset="0"/>
                        <a:ea typeface="Cambria Math" panose="02040503050406030204" pitchFamily="18" charset="0"/>
                        <a:cs typeface="Times New Roman" panose="02020603050405020304" pitchFamily="18" charset="0"/>
                      </a:rPr>
                      <m:t>𝑁</m:t>
                    </m:r>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m:t>
                    </m:r>
                  </m:oMath>
                </a14:m>
                <a:endParaRPr lang="en-US" altLang="zh-CN" sz="2400" dirty="0">
                  <a:solidFill>
                    <a:srgbClr val="FF0000"/>
                  </a:solidFill>
                  <a:ea typeface="宋体" panose="02010600030101010101" pitchFamily="2" charset="-122"/>
                  <a:cs typeface="Times New Roman" panose="02020603050405020304" pitchFamily="18" charset="0"/>
                </a:endParaRP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Observe a </a:t>
                </a:r>
                <a:r>
                  <a:rPr lang="en-US" altLang="zh-CN" sz="2400" dirty="0">
                    <a:solidFill>
                      <a:srgbClr val="FF0000"/>
                    </a:solidFill>
                    <a:ea typeface="宋体" panose="02010600030101010101" pitchFamily="2" charset="-122"/>
                    <a:cs typeface="Times New Roman" panose="02020603050405020304" pitchFamily="18" charset="0"/>
                  </a:rPr>
                  <a:t>state-dependent reward </a:t>
                </a:r>
                <a14:m>
                  <m:oMath xmlns:m="http://schemas.openxmlformats.org/officeDocument/2006/math">
                    <m:sSub>
                      <m:sSubPr>
                        <m:ctrlPr>
                          <a:rPr lang="en-US" altLang="zh-CN" sz="2400" i="1" smtClean="0">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𝑟</m:t>
                        </m:r>
                      </m:e>
                      <m:sub>
                        <m:r>
                          <a:rPr lang="en-US" altLang="zh-CN" sz="2400" b="0" i="1" smtClean="0">
                            <a:solidFill>
                              <a:srgbClr val="FF0000"/>
                            </a:solidFill>
                            <a:latin typeface="Cambria Math" panose="02040503050406030204" pitchFamily="18" charset="0"/>
                          </a:rPr>
                          <m:t>𝑛</m:t>
                        </m:r>
                      </m:sub>
                    </m:sSub>
                    <m:r>
                      <a:rPr lang="en-US" altLang="zh-CN" sz="2400" i="1">
                        <a:solidFill>
                          <a:srgbClr val="FF0000"/>
                        </a:solidFill>
                        <a:latin typeface="Cambria Math" panose="02040503050406030204" pitchFamily="18" charset="0"/>
                      </a:rPr>
                      <m:t>(</m:t>
                    </m:r>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𝑠</m:t>
                        </m:r>
                      </m:e>
                      <m:sub>
                        <m:r>
                          <a:rPr lang="en-US" altLang="zh-CN" sz="2400" i="1">
                            <a:solidFill>
                              <a:srgbClr val="FF0000"/>
                            </a:solidFill>
                            <a:latin typeface="Cambria Math" panose="02040503050406030204" pitchFamily="18" charset="0"/>
                          </a:rPr>
                          <m:t>𝑛</m:t>
                        </m:r>
                      </m:sub>
                    </m:sSub>
                    <m:r>
                      <a:rPr lang="en-US" altLang="zh-CN" sz="2400" i="1">
                        <a:solidFill>
                          <a:srgbClr val="FF0000"/>
                        </a:solidFill>
                        <a:latin typeface="Cambria Math" panose="02040503050406030204" pitchFamily="18" charset="0"/>
                      </a:rPr>
                      <m:t>(</m:t>
                    </m:r>
                    <m:r>
                      <a:rPr lang="en-US" altLang="zh-CN" sz="2400" i="1">
                        <a:solidFill>
                          <a:srgbClr val="FF0000"/>
                        </a:solidFill>
                        <a:latin typeface="Cambria Math" panose="02040503050406030204" pitchFamily="18" charset="0"/>
                      </a:rPr>
                      <m:t>𝑡</m:t>
                    </m:r>
                    <m:r>
                      <a:rPr lang="en-US" altLang="zh-CN" sz="2400" i="1">
                        <a:solidFill>
                          <a:srgbClr val="FF0000"/>
                        </a:solidFill>
                        <a:latin typeface="Cambria Math" panose="02040503050406030204" pitchFamily="18" charset="0"/>
                      </a:rPr>
                      <m:t>))</m:t>
                    </m:r>
                  </m:oMath>
                </a14:m>
                <a:r>
                  <a:rPr lang="en-US" altLang="zh-CN" sz="2400" dirty="0">
                    <a:solidFill>
                      <a:srgbClr val="FF0000"/>
                    </a:solidFill>
                    <a:ea typeface="宋体" panose="02010600030101010101" pitchFamily="2" charset="-122"/>
                    <a:cs typeface="Times New Roman" panose="02020603050405020304" pitchFamily="18" charset="0"/>
                  </a:rPr>
                  <a:t> </a:t>
                </a:r>
                <a:r>
                  <a:rPr lang="en-US" altLang="zh-CN" sz="2400" dirty="0">
                    <a:ea typeface="宋体" panose="02010600030101010101" pitchFamily="2" charset="-122"/>
                    <a:cs typeface="Times New Roman" panose="02020603050405020304" pitchFamily="18" charset="0"/>
                  </a:rPr>
                  <a:t>and</a:t>
                </a:r>
                <a:r>
                  <a:rPr lang="en-US" altLang="zh-CN" sz="2400" dirty="0">
                    <a:solidFill>
                      <a:srgbClr val="FF0000"/>
                    </a:solidFill>
                    <a:ea typeface="宋体" panose="02010600030101010101" pitchFamily="2" charset="-122"/>
                    <a:cs typeface="Times New Roman" panose="02020603050405020304" pitchFamily="18" charset="0"/>
                  </a:rPr>
                  <a:t> state transition </a:t>
                </a:r>
                <a14:m>
                  <m:oMath xmlns:m="http://schemas.openxmlformats.org/officeDocument/2006/math">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m:t>
                    </m:r>
                    <m:sSubSup>
                      <m:sSubSupPr>
                        <m:ctrlP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sSubSupPr>
                      <m:e>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𝑛</m:t>
                        </m:r>
                      </m:sub>
                      <m:sup>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m:t>
                        </m:r>
                      </m:sup>
                    </m:sSubSup>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𝑠</m:t>
                        </m:r>
                      </m:e>
                      <m:sub>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𝑛</m:t>
                        </m:r>
                      </m:sub>
                    </m:sSub>
                    <m:r>
                      <a:rPr lang="en-US" altLang="zh-CN" sz="24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m:t>
                    </m:r>
                  </m:oMath>
                </a14:m>
                <a:r>
                  <a:rPr lang="en-US" altLang="zh-CN" sz="2400" dirty="0">
                    <a:solidFill>
                      <a:srgbClr val="FF0000"/>
                    </a:solidFill>
                    <a:ea typeface="宋体" panose="02010600030101010101" pitchFamily="2" charset="-122"/>
                    <a:cs typeface="Times New Roman" panose="02020603050405020304" pitchFamily="18" charset="0"/>
                  </a:rPr>
                  <a:t>  </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Maximize its long-term total rewards over time horizon </a:t>
                </a: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𝑇</m:t>
                    </m:r>
                  </m:oMath>
                </a14:m>
                <a:endParaRPr lang="en-US" altLang="zh-CN" sz="2400" dirty="0">
                  <a:ea typeface="宋体" panose="02010600030101010101" pitchFamily="2" charset="-122"/>
                  <a:cs typeface="Times New Roman" panose="02020603050405020304" pitchFamily="18" charset="0"/>
                </a:endParaRPr>
              </a:p>
            </p:txBody>
          </p:sp>
        </mc:Choice>
        <mc:Fallback xmlns="">
          <p:sp>
            <p:nvSpPr>
              <p:cNvPr id="3" name="TextBox 4">
                <a:extLst>
                  <a:ext uri="{FF2B5EF4-FFF2-40B4-BE49-F238E27FC236}">
                    <a16:creationId xmlns:a16="http://schemas.microsoft.com/office/drawing/2014/main" id="{D2FA3893-1349-4B35-893F-880B094ED2C6}"/>
                  </a:ext>
                </a:extLst>
              </p:cNvPr>
              <p:cNvSpPr txBox="1">
                <a:spLocks noRot="1" noChangeAspect="1" noMove="1" noResize="1" noEditPoints="1" noAdjustHandles="1" noChangeArrowheads="1" noChangeShapeType="1" noTextEdit="1"/>
              </p:cNvSpPr>
              <p:nvPr/>
            </p:nvSpPr>
            <p:spPr bwMode="auto">
              <a:xfrm>
                <a:off x="1011677" y="1484582"/>
                <a:ext cx="10116398" cy="2862322"/>
              </a:xfrm>
              <a:prstGeom prst="rect">
                <a:avLst/>
              </a:prstGeom>
              <a:blipFill>
                <a:blip r:embed="rId2"/>
                <a:stretch>
                  <a:fillRect l="-783" b="-1699"/>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0E981B13-E7A6-4088-BB73-9AE354D4C934}"/>
              </a:ext>
            </a:extLst>
          </p:cNvPr>
          <p:cNvSpPr txBox="1"/>
          <p:nvPr/>
        </p:nvSpPr>
        <p:spPr>
          <a:xfrm>
            <a:off x="622568" y="10022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Definition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71FBC15-C648-4A07-B1D4-FAAEF795EA1A}"/>
              </a:ext>
            </a:extLst>
          </p:cNvPr>
          <p:cNvSpPr txBox="1"/>
          <p:nvPr/>
        </p:nvSpPr>
        <p:spPr>
          <a:xfrm>
            <a:off x="571768" y="4781952"/>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Regret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4">
                <a:extLst>
                  <a:ext uri="{FF2B5EF4-FFF2-40B4-BE49-F238E27FC236}">
                    <a16:creationId xmlns:a16="http://schemas.microsoft.com/office/drawing/2014/main" id="{8947AB1C-4B62-453B-8CC2-96D80D381A42}"/>
                  </a:ext>
                </a:extLst>
              </p:cNvPr>
              <p:cNvSpPr txBox="1">
                <a:spLocks noChangeArrowheads="1"/>
              </p:cNvSpPr>
              <p:nvPr/>
            </p:nvSpPr>
            <p:spPr bwMode="auto">
              <a:xfrm>
                <a:off x="5746964" y="5292084"/>
                <a:ext cx="6445036" cy="997645"/>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nSpc>
                    <a:spcPct val="150000"/>
                  </a:lnSpc>
                  <a:spcBef>
                    <a:spcPct val="0"/>
                  </a:spcBef>
                  <a:buNone/>
                </a:pPr>
                <a:r>
                  <a:rPr lang="en-US" altLang="zh-CN" sz="2000" dirty="0">
                    <a:ea typeface="宋体" panose="02010600030101010101" pitchFamily="2" charset="-122"/>
                    <a:cs typeface="Times New Roman" panose="02020603050405020304" pitchFamily="18" charset="0"/>
                  </a:rPr>
                  <a:t>where </a:t>
                </a:r>
                <a14:m>
                  <m:oMath xmlns:m="http://schemas.openxmlformats.org/officeDocument/2006/math">
                    <m:sSup>
                      <m:sSupPr>
                        <m:ctrlPr>
                          <a:rPr lang="en-US" altLang="zh-CN" sz="2000" i="1" smtClean="0">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2000" b="0" i="1" smtClean="0">
                            <a:latin typeface="Cambria Math" panose="02040503050406030204" pitchFamily="18" charset="0"/>
                            <a:ea typeface="宋体" panose="02010600030101010101" pitchFamily="2" charset="-122"/>
                            <a:cs typeface="Times New Roman" panose="02020603050405020304" pitchFamily="18" charset="0"/>
                          </a:rPr>
                          <m:t>𝐼</m:t>
                        </m:r>
                      </m:e>
                      <m:sup>
                        <m:r>
                          <a:rPr lang="en-US" altLang="zh-CN" sz="2000" b="0" i="1" smtClean="0">
                            <a:latin typeface="Cambria Math" panose="02040503050406030204" pitchFamily="18" charset="0"/>
                            <a:ea typeface="宋体" panose="02010600030101010101" pitchFamily="2" charset="-122"/>
                            <a:cs typeface="Times New Roman" panose="02020603050405020304" pitchFamily="18" charset="0"/>
                          </a:rPr>
                          <m:t>𝑡</m:t>
                        </m:r>
                      </m:sup>
                    </m:sSup>
                  </m:oMath>
                </a14:m>
                <a:r>
                  <a:rPr lang="en-US" altLang="zh-CN" sz="2000" dirty="0">
                    <a:ea typeface="宋体" panose="02010600030101010101" pitchFamily="2" charset="-122"/>
                    <a:cs typeface="Times New Roman" panose="02020603050405020304" pitchFamily="18" charset="0"/>
                  </a:rPr>
                  <a:t> is the arm that selected by using policy </a:t>
                </a:r>
                <a14:m>
                  <m:oMath xmlns:m="http://schemas.openxmlformats.org/officeDocument/2006/math">
                    <m:r>
                      <m:rPr>
                        <m:sty m:val="p"/>
                      </m:rPr>
                      <a:rPr lang="el-GR" altLang="zh-CN" sz="2000" i="1" smtClean="0">
                        <a:latin typeface="Cambria Math" panose="02040503050406030204" pitchFamily="18" charset="0"/>
                        <a:ea typeface="Cambria Math" panose="02040503050406030204" pitchFamily="18" charset="0"/>
                        <a:cs typeface="Times New Roman" panose="02020603050405020304" pitchFamily="18" charset="0"/>
                      </a:rPr>
                      <m:t>π</m:t>
                    </m:r>
                  </m:oMath>
                </a14:m>
                <a:r>
                  <a:rPr lang="en-US" altLang="zh-CN" sz="2000" dirty="0">
                    <a:ea typeface="宋体" panose="02010600030101010101" pitchFamily="2" charset="-122"/>
                    <a:cs typeface="Times New Roman" panose="02020603050405020304" pitchFamily="18" charset="0"/>
                  </a:rPr>
                  <a:t> at round </a:t>
                </a:r>
                <a14:m>
                  <m:oMath xmlns:m="http://schemas.openxmlformats.org/officeDocument/2006/math">
                    <m:r>
                      <a:rPr lang="en-US" altLang="zh-CN" sz="2000" b="0" i="1" smtClean="0">
                        <a:latin typeface="Cambria Math" panose="02040503050406030204" pitchFamily="18" charset="0"/>
                        <a:ea typeface="宋体" panose="02010600030101010101" pitchFamily="2" charset="-122"/>
                        <a:cs typeface="Times New Roman" panose="02020603050405020304" pitchFamily="18" charset="0"/>
                      </a:rPr>
                      <m:t>𝑡</m:t>
                    </m:r>
                  </m:oMath>
                </a14:m>
                <a:r>
                  <a:rPr lang="en-US" altLang="zh-CN" sz="2000" dirty="0">
                    <a:ea typeface="宋体" panose="02010600030101010101" pitchFamily="2" charset="-122"/>
                    <a:cs typeface="Times New Roman" panose="02020603050405020304" pitchFamily="18" charset="0"/>
                  </a:rPr>
                  <a: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𝑠</m:t>
                        </m:r>
                      </m:e>
                      <m:sub>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𝐼</m:t>
                            </m:r>
                          </m:e>
                          <m:sup>
                            <m:r>
                              <a:rPr lang="en-US" altLang="zh-CN" sz="2000" i="1">
                                <a:latin typeface="Cambria Math" panose="02040503050406030204" pitchFamily="18" charset="0"/>
                              </a:rPr>
                              <m:t>𝑡</m:t>
                            </m:r>
                          </m:sup>
                        </m:sSup>
                      </m:sub>
                    </m:sSub>
                    <m:r>
                      <a:rPr lang="en-US" altLang="zh-CN" sz="2000" i="1">
                        <a:latin typeface="Cambria Math" panose="02040503050406030204" pitchFamily="18" charset="0"/>
                      </a:rPr>
                      <m:t>(</m:t>
                    </m:r>
                    <m:r>
                      <a:rPr lang="en-US" altLang="zh-CN" sz="2000" i="1">
                        <a:latin typeface="Cambria Math" panose="02040503050406030204" pitchFamily="18" charset="0"/>
                      </a:rPr>
                      <m:t>𝑡</m:t>
                    </m:r>
                    <m:r>
                      <a:rPr lang="en-US" altLang="zh-CN" sz="2000" i="1">
                        <a:latin typeface="Cambria Math" panose="02040503050406030204" pitchFamily="18" charset="0"/>
                      </a:rPr>
                      <m:t>)</m:t>
                    </m:r>
                  </m:oMath>
                </a14:m>
                <a:r>
                  <a:rPr lang="en-US" altLang="zh-CN" sz="2000" dirty="0">
                    <a:ea typeface="宋体" panose="02010600030101010101" pitchFamily="2" charset="-122"/>
                    <a:cs typeface="Times New Roman" panose="02020603050405020304" pitchFamily="18" charset="0"/>
                  </a:rPr>
                  <a:t> is the state of arm</a:t>
                </a:r>
                <a14:m>
                  <m:oMath xmlns:m="http://schemas.openxmlformats.org/officeDocument/2006/math">
                    <m:r>
                      <a:rPr lang="en-US" altLang="zh-CN" sz="2000" b="0" i="0" smtClean="0">
                        <a:latin typeface="Cambria Math" panose="02040503050406030204" pitchFamily="18" charset="0"/>
                        <a:ea typeface="宋体" panose="02010600030101010101" pitchFamily="2" charset="-122"/>
                        <a:cs typeface="Times New Roman" panose="02020603050405020304" pitchFamily="18" charset="0"/>
                      </a:rPr>
                      <m:t> </m:t>
                    </m:r>
                    <m:sSup>
                      <m:sSupPr>
                        <m:ctrlPr>
                          <a:rPr lang="en-US" altLang="zh-CN" sz="2000" b="0" i="1" smtClean="0">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2000" b="0" i="1" smtClean="0">
                            <a:latin typeface="Cambria Math" panose="02040503050406030204" pitchFamily="18" charset="0"/>
                            <a:ea typeface="宋体" panose="02010600030101010101" pitchFamily="2" charset="-122"/>
                            <a:cs typeface="Times New Roman" panose="02020603050405020304" pitchFamily="18" charset="0"/>
                          </a:rPr>
                          <m:t>𝐼</m:t>
                        </m:r>
                      </m:e>
                      <m:sup>
                        <m:r>
                          <a:rPr lang="en-US" altLang="zh-CN" sz="2000" b="0" i="1" smtClean="0">
                            <a:latin typeface="Cambria Math" panose="02040503050406030204" pitchFamily="18" charset="0"/>
                            <a:ea typeface="宋体" panose="02010600030101010101" pitchFamily="2" charset="-122"/>
                            <a:cs typeface="Times New Roman" panose="02020603050405020304" pitchFamily="18" charset="0"/>
                          </a:rPr>
                          <m:t>𝑡</m:t>
                        </m:r>
                      </m:sup>
                    </m:sSup>
                  </m:oMath>
                </a14:m>
                <a:r>
                  <a:rPr lang="en-US" altLang="zh-CN" sz="2000" dirty="0">
                    <a:ea typeface="宋体" panose="02010600030101010101" pitchFamily="2" charset="-122"/>
                    <a:cs typeface="Times New Roman" panose="02020603050405020304" pitchFamily="18" charset="0"/>
                  </a:rPr>
                  <a:t>.</a:t>
                </a:r>
              </a:p>
            </p:txBody>
          </p:sp>
        </mc:Choice>
        <mc:Fallback xmlns="">
          <p:sp>
            <p:nvSpPr>
              <p:cNvPr id="11" name="TextBox 4">
                <a:extLst>
                  <a:ext uri="{FF2B5EF4-FFF2-40B4-BE49-F238E27FC236}">
                    <a16:creationId xmlns:a16="http://schemas.microsoft.com/office/drawing/2014/main" id="{8947AB1C-4B62-453B-8CC2-96D80D381A42}"/>
                  </a:ext>
                </a:extLst>
              </p:cNvPr>
              <p:cNvSpPr txBox="1">
                <a:spLocks noRot="1" noChangeAspect="1" noMove="1" noResize="1" noEditPoints="1" noAdjustHandles="1" noChangeArrowheads="1" noChangeShapeType="1" noTextEdit="1"/>
              </p:cNvSpPr>
              <p:nvPr/>
            </p:nvSpPr>
            <p:spPr bwMode="auto">
              <a:xfrm>
                <a:off x="5746964" y="5292084"/>
                <a:ext cx="6445036" cy="997645"/>
              </a:xfrm>
              <a:prstGeom prst="rect">
                <a:avLst/>
              </a:prstGeom>
              <a:blipFill>
                <a:blip r:embed="rId4"/>
                <a:stretch>
                  <a:fillRect l="-944" r="-1605" b="-6024"/>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B606E939-AE00-4C56-BA69-75B137EE35B7}"/>
              </a:ext>
            </a:extLst>
          </p:cNvPr>
          <p:cNvSpPr txBox="1"/>
          <p:nvPr/>
        </p:nvSpPr>
        <p:spPr>
          <a:xfrm>
            <a:off x="-2706" y="6491859"/>
            <a:ext cx="11566190" cy="338554"/>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Tekin</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Cem</a:t>
            </a:r>
            <a:r>
              <a:rPr lang="en-US" altLang="zh-CN" sz="1600" dirty="0">
                <a:latin typeface="Times New Roman" panose="02020603050405020304" pitchFamily="18" charset="0"/>
                <a:cs typeface="Times New Roman" panose="02020603050405020304" pitchFamily="18" charset="0"/>
              </a:rPr>
              <a:t>, and </a:t>
            </a:r>
            <a:r>
              <a:rPr lang="en-US" altLang="zh-CN" sz="1600" dirty="0" err="1">
                <a:latin typeface="Times New Roman" panose="02020603050405020304" pitchFamily="18" charset="0"/>
                <a:cs typeface="Times New Roman" panose="02020603050405020304" pitchFamily="18" charset="0"/>
              </a:rPr>
              <a:t>Mingyan</a:t>
            </a:r>
            <a:r>
              <a:rPr lang="en-US" altLang="zh-CN" sz="1600" dirty="0">
                <a:latin typeface="Times New Roman" panose="02020603050405020304" pitchFamily="18" charset="0"/>
                <a:cs typeface="Times New Roman" panose="02020603050405020304" pitchFamily="18" charset="0"/>
              </a:rPr>
              <a:t> Liu. "Online algorithms for the multi-armed bandit problem with </a:t>
            </a:r>
            <a:r>
              <a:rPr lang="en-US" altLang="zh-CN" sz="1600" dirty="0" err="1">
                <a:latin typeface="Times New Roman" panose="02020603050405020304" pitchFamily="18" charset="0"/>
                <a:cs typeface="Times New Roman" panose="02020603050405020304" pitchFamily="18" charset="0"/>
              </a:rPr>
              <a:t>markovian</a:t>
            </a:r>
            <a:r>
              <a:rPr lang="en-US" altLang="zh-CN" sz="1600" dirty="0">
                <a:latin typeface="Times New Roman" panose="02020603050405020304" pitchFamily="18" charset="0"/>
                <a:cs typeface="Times New Roman" panose="02020603050405020304" pitchFamily="18" charset="0"/>
              </a:rPr>
              <a:t> rewards [C]" IEEE  Allerton.  2010.</a:t>
            </a:r>
            <a:endParaRPr lang="zh-CN" altLang="en-US" sz="1600" dirty="0">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3809AB47-CAB8-4BEE-89D9-4A7A28122F4E}"/>
              </a:ext>
            </a:extLst>
          </p:cNvPr>
          <p:cNvPicPr>
            <a:picLocks noChangeAspect="1"/>
          </p:cNvPicPr>
          <p:nvPr/>
        </p:nvPicPr>
        <p:blipFill>
          <a:blip r:embed="rId5"/>
          <a:stretch>
            <a:fillRect/>
          </a:stretch>
        </p:blipFill>
        <p:spPr>
          <a:xfrm>
            <a:off x="9327039" y="898234"/>
            <a:ext cx="2375022" cy="2203563"/>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1483750" y="5421699"/>
                <a:ext cx="3472425" cy="880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𝑅</m:t>
                          </m:r>
                        </m:e>
                        <m:sup>
                          <m:r>
                            <a:rPr lang="zh-CN" altLang="en-US" i="1" smtClean="0">
                              <a:latin typeface="Cambria Math" panose="02040503050406030204" pitchFamily="18" charset="0"/>
                            </a:rPr>
                            <m:t>𝜋</m:t>
                          </m:r>
                        </m:sup>
                      </m:sSup>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𝑇</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𝑇</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𝜇</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𝐸</m:t>
                          </m:r>
                        </m:e>
                        <m:sup>
                          <m:r>
                            <a:rPr lang="zh-CN" altLang="en-US" b="0" i="1" smtClean="0">
                              <a:latin typeface="Cambria Math" panose="02040503050406030204" pitchFamily="18" charset="0"/>
                            </a:rPr>
                            <m:t>𝜋</m:t>
                          </m:r>
                        </m:sup>
                      </m:sSup>
                      <m:d>
                        <m:dPr>
                          <m:begChr m:val="["/>
                          <m:endChr m:val="]"/>
                          <m:ctrlPr>
                            <a:rPr lang="en-US" altLang="zh-CN" b="0" i="1" smtClean="0">
                              <a:latin typeface="Cambria Math" panose="02040503050406030204" pitchFamily="18" charset="0"/>
                            </a:rPr>
                          </m:ctrlPr>
                        </m:dPr>
                        <m:e>
                          <m:nary>
                            <m:naryPr>
                              <m:chr m:val="∑"/>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𝑡</m:t>
                              </m:r>
                              <m:r>
                                <a:rPr lang="en-US" altLang="zh-CN" b="0" i="1" smtClean="0">
                                  <a:latin typeface="Cambria Math" panose="02040503050406030204" pitchFamily="18" charset="0"/>
                                </a:rPr>
                                <m:t>=1</m:t>
                              </m:r>
                            </m:sub>
                            <m:sup>
                              <m:r>
                                <a:rPr lang="en-US" altLang="zh-CN" b="0" i="1" smtClean="0">
                                  <a:latin typeface="Cambria Math" panose="02040503050406030204" pitchFamily="18" charset="0"/>
                                </a:rPr>
                                <m:t>𝑇</m:t>
                              </m:r>
                            </m:sup>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𝐼</m:t>
                                      </m:r>
                                    </m:e>
                                    <m:sup>
                                      <m:r>
                                        <a:rPr lang="en-US" altLang="zh-CN" b="0" i="1" smtClean="0">
                                          <a:latin typeface="Cambria Math" panose="02040503050406030204" pitchFamily="18" charset="0"/>
                                        </a:rPr>
                                        <m:t>𝑡</m:t>
                                      </m:r>
                                    </m:sup>
                                  </m:sSup>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𝑠</m:t>
                                  </m:r>
                                </m:e>
                                <m:sub>
                                  <m:sSup>
                                    <m:sSupPr>
                                      <m:ctrlPr>
                                        <a:rPr lang="en-US" altLang="zh-CN" i="1">
                                          <a:latin typeface="Cambria Math" panose="02040503050406030204" pitchFamily="18" charset="0"/>
                                        </a:rPr>
                                      </m:ctrlPr>
                                    </m:sSupPr>
                                    <m:e>
                                      <m:r>
                                        <a:rPr lang="en-US" altLang="zh-CN" i="1">
                                          <a:latin typeface="Cambria Math" panose="02040503050406030204" pitchFamily="18" charset="0"/>
                                        </a:rPr>
                                        <m:t>𝐼</m:t>
                                      </m:r>
                                    </m:e>
                                    <m:sup>
                                      <m:r>
                                        <a:rPr lang="en-US" altLang="zh-CN" i="1">
                                          <a:latin typeface="Cambria Math" panose="02040503050406030204" pitchFamily="18" charset="0"/>
                                        </a:rPr>
                                        <m:t>𝑡</m:t>
                                      </m:r>
                                    </m:sup>
                                  </m:sSup>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e>
                          </m:nary>
                        </m:e>
                      </m:d>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483750" y="5421699"/>
                <a:ext cx="3472425" cy="880369"/>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42048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44</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Markovian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551544" y="1259301"/>
            <a:ext cx="8211539" cy="4928497"/>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7746507" y="3493542"/>
                <a:ext cx="4323732" cy="2169825"/>
              </a:xfrm>
              <a:prstGeom prst="rect">
                <a:avLst/>
              </a:prstGeom>
              <a:ln>
                <a:solidFill>
                  <a:schemeClr val="tx1"/>
                </a:solidFill>
              </a:ln>
            </p:spPr>
            <p:txBody>
              <a:bodyPr wrap="square">
                <a:spAutoFit/>
              </a:bodyPr>
              <a:lstStyle/>
              <a:p>
                <a:pPr algn="just">
                  <a:lnSpc>
                    <a:spcPct val="150000"/>
                  </a:lnSpc>
                  <a:spcBef>
                    <a:spcPct val="0"/>
                  </a:spcBef>
                  <a:buFont typeface="Wingdings" panose="05000000000000000000" pitchFamily="2" charset="2"/>
                  <a:buChar char=""/>
                </a:pPr>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altLang="zh-CN" sz="22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𝑢</m:t>
                    </m:r>
                    <m:d>
                      <m:dPr>
                        <m:ctrlPr>
                          <a:rPr lang="en-US" altLang="zh-CN" sz="22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dPr>
                      <m:e>
                        <m:r>
                          <a:rPr lang="en-US" altLang="zh-CN" sz="22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22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=0</m:t>
                    </m:r>
                  </m:oMath>
                </a14:m>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freezes the process and gives no reward;</a:t>
                </a:r>
              </a:p>
              <a:p>
                <a:pPr algn="just">
                  <a:lnSpc>
                    <a:spcPct val="150000"/>
                  </a:lnSpc>
                  <a:spcBef>
                    <a:spcPct val="0"/>
                  </a:spcBef>
                  <a:buFont typeface="Wingdings" panose="05000000000000000000" pitchFamily="2" charset="2"/>
                  <a:buChar char=""/>
                </a:pPr>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14:m>
                  <m:oMath xmlns:m="http://schemas.openxmlformats.org/officeDocument/2006/math">
                    <m:r>
                      <a:rPr lang="en-US" altLang="zh-CN" sz="2200"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𝑢</m:t>
                    </m:r>
                    <m:d>
                      <m:dPr>
                        <m:ctrlPr>
                          <a:rPr lang="en-US" altLang="zh-CN" sz="2200" i="1">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dPr>
                      <m:e>
                        <m:r>
                          <a:rPr lang="en-US" altLang="zh-CN" sz="2200" i="1">
                            <a:solidFill>
                              <a:srgbClr val="FF0000"/>
                            </a:solidFill>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2200" i="1">
                        <a:solidFill>
                          <a:srgbClr val="FF0000"/>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2200"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1</m:t>
                    </m:r>
                  </m:oMath>
                </a14:m>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continues the process and gives reward </a:t>
                </a:r>
                <a14:m>
                  <m:oMath xmlns:m="http://schemas.openxmlformats.org/officeDocument/2006/math">
                    <m:sSub>
                      <m:sSubPr>
                        <m:ctrlPr>
                          <a:rPr lang="en-US" altLang="zh-CN" sz="2000" i="1">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𝑟</m:t>
                        </m:r>
                      </m:e>
                      <m:sub>
                        <m:r>
                          <a:rPr lang="en-US" altLang="zh-CN" sz="2000" i="1">
                            <a:solidFill>
                              <a:srgbClr val="FF0000"/>
                            </a:solidFill>
                            <a:latin typeface="Cambria Math" panose="02040503050406030204" pitchFamily="18" charset="0"/>
                          </a:rPr>
                          <m:t>𝑛</m:t>
                        </m:r>
                      </m:sub>
                    </m:sSub>
                    <m:r>
                      <a:rPr lang="en-US" altLang="zh-CN" sz="2000" i="1">
                        <a:solidFill>
                          <a:srgbClr val="FF0000"/>
                        </a:solidFill>
                        <a:latin typeface="Cambria Math" panose="02040503050406030204" pitchFamily="18" charset="0"/>
                      </a:rPr>
                      <m:t>(</m:t>
                    </m:r>
                    <m:sSub>
                      <m:sSubPr>
                        <m:ctrlPr>
                          <a:rPr lang="en-US" altLang="zh-CN" sz="2000" i="1">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𝑠</m:t>
                        </m:r>
                      </m:e>
                      <m:sub>
                        <m:r>
                          <a:rPr lang="en-US" altLang="zh-CN" sz="2000" i="1">
                            <a:solidFill>
                              <a:srgbClr val="FF0000"/>
                            </a:solidFill>
                            <a:latin typeface="Cambria Math" panose="02040503050406030204" pitchFamily="18" charset="0"/>
                          </a:rPr>
                          <m:t>𝑛</m:t>
                        </m:r>
                      </m:sub>
                    </m:sSub>
                    <m:r>
                      <a:rPr lang="en-US" altLang="zh-CN" sz="2000" i="1">
                        <a:solidFill>
                          <a:srgbClr val="FF0000"/>
                        </a:solidFill>
                        <a:latin typeface="Cambria Math" panose="02040503050406030204" pitchFamily="18" charset="0"/>
                      </a:rPr>
                      <m:t>(</m:t>
                    </m:r>
                    <m:r>
                      <a:rPr lang="en-US" altLang="zh-CN" sz="2000" i="1">
                        <a:solidFill>
                          <a:srgbClr val="FF0000"/>
                        </a:solidFill>
                        <a:latin typeface="Cambria Math" panose="02040503050406030204" pitchFamily="18" charset="0"/>
                      </a:rPr>
                      <m:t>𝑡</m:t>
                    </m:r>
                    <m:r>
                      <a:rPr lang="en-US" altLang="zh-CN" sz="2000" i="1">
                        <a:solidFill>
                          <a:srgbClr val="FF0000"/>
                        </a:solidFill>
                        <a:latin typeface="Cambria Math" panose="02040503050406030204" pitchFamily="18" charset="0"/>
                      </a:rPr>
                      <m:t>))</m:t>
                    </m:r>
                  </m:oMath>
                </a14:m>
                <a:r>
                  <a:rPr lang="en-US" altLang="zh-CN" sz="2000" dirty="0">
                    <a:solidFill>
                      <a:srgbClr val="FF0000"/>
                    </a:solidFill>
                    <a:ea typeface="宋体" panose="02010600030101010101" pitchFamily="2" charset="-122"/>
                    <a:cs typeface="Times New Roman" panose="02020603050405020304" pitchFamily="18" charset="0"/>
                  </a:rPr>
                  <a:t> </a:t>
                </a:r>
                <a:endPar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7746507" y="3493542"/>
                <a:ext cx="4323732" cy="2169825"/>
              </a:xfrm>
              <a:prstGeom prst="rect">
                <a:avLst/>
              </a:prstGeom>
              <a:blipFill>
                <a:blip r:embed="rId4"/>
                <a:stretch>
                  <a:fillRect l="-1688" r="-1688"/>
                </a:stretch>
              </a:blipFill>
              <a:ln>
                <a:solidFill>
                  <a:schemeClr val="tx1"/>
                </a:solidFill>
              </a:ln>
            </p:spPr>
            <p:txBody>
              <a:bodyPr/>
              <a:lstStyle/>
              <a:p>
                <a:r>
                  <a:rPr lang="zh-CN" altLang="en-US">
                    <a:noFill/>
                  </a:rPr>
                  <a:t> </a:t>
                </a:r>
              </a:p>
            </p:txBody>
          </p:sp>
        </mc:Fallback>
      </mc:AlternateContent>
    </p:spTree>
    <p:extLst>
      <p:ext uri="{BB962C8B-B14F-4D97-AF65-F5344CB8AC3E}">
        <p14:creationId xmlns:p14="http://schemas.microsoft.com/office/powerpoint/2010/main" val="2723151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45</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Markovian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1035170" y="909980"/>
            <a:ext cx="8939806" cy="5904890"/>
          </a:xfrm>
          <a:prstGeom prst="rect">
            <a:avLst/>
          </a:prstGeom>
        </p:spPr>
      </p:pic>
      <p:sp>
        <p:nvSpPr>
          <p:cNvPr id="5" name="矩形 4">
            <a:extLst>
              <a:ext uri="{FF2B5EF4-FFF2-40B4-BE49-F238E27FC236}">
                <a16:creationId xmlns:a16="http://schemas.microsoft.com/office/drawing/2014/main" id="{18C85100-1AE2-CA46-87C7-481C1414DBAB}"/>
              </a:ext>
            </a:extLst>
          </p:cNvPr>
          <p:cNvSpPr/>
          <p:nvPr/>
        </p:nvSpPr>
        <p:spPr>
          <a:xfrm>
            <a:off x="8080311" y="4092605"/>
            <a:ext cx="3989928" cy="1991764"/>
          </a:xfrm>
          <a:prstGeom prst="rect">
            <a:avLst/>
          </a:prstGeom>
          <a:ln>
            <a:solidFill>
              <a:srgbClr val="FF0000"/>
            </a:solidFill>
          </a:ln>
        </p:spPr>
        <p:txBody>
          <a:bodyPr wrap="square">
            <a:spAutoFit/>
          </a:bodyPr>
          <a:lstStyle/>
          <a:p>
            <a:pPr algn="just">
              <a:lnSpc>
                <a:spcPct val="114000"/>
              </a:lnSpc>
              <a:spcBef>
                <a:spcPct val="0"/>
              </a:spcBef>
              <a:buFont typeface="Wingdings" panose="05000000000000000000" pitchFamily="2" charset="2"/>
              <a:buChar char=""/>
            </a:pPr>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We need to decompose objective problem as N-bandit processes;</a:t>
            </a:r>
          </a:p>
          <a:p>
            <a:pPr algn="just">
              <a:lnSpc>
                <a:spcPct val="114000"/>
              </a:lnSpc>
              <a:spcBef>
                <a:spcPct val="0"/>
              </a:spcBef>
              <a:buFont typeface="Wingdings" panose="05000000000000000000" pitchFamily="2" charset="2"/>
              <a:buChar char=""/>
            </a:pPr>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Then solve each single-bandit process’s DP.</a:t>
            </a:r>
          </a:p>
        </p:txBody>
      </p:sp>
    </p:spTree>
    <p:extLst>
      <p:ext uri="{BB962C8B-B14F-4D97-AF65-F5344CB8AC3E}">
        <p14:creationId xmlns:p14="http://schemas.microsoft.com/office/powerpoint/2010/main" val="3177249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46</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Markovian Bandits--Gittins index</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1093554" y="1882707"/>
            <a:ext cx="7958886" cy="4501924"/>
          </a:xfrm>
          <a:prstGeom prst="rect">
            <a:avLst/>
          </a:prstGeom>
        </p:spPr>
      </p:pic>
      <p:sp>
        <p:nvSpPr>
          <p:cNvPr id="6" name="文本框 5">
            <a:extLst>
              <a:ext uri="{FF2B5EF4-FFF2-40B4-BE49-F238E27FC236}">
                <a16:creationId xmlns:a16="http://schemas.microsoft.com/office/drawing/2014/main" id="{0E981B13-E7A6-4088-BB73-9AE354D4C934}"/>
              </a:ext>
            </a:extLst>
          </p:cNvPr>
          <p:cNvSpPr txBox="1"/>
          <p:nvPr/>
        </p:nvSpPr>
        <p:spPr>
          <a:xfrm>
            <a:off x="622567" y="1002217"/>
            <a:ext cx="716708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Algorithm (Gittins index for </a:t>
            </a:r>
            <a:r>
              <a:rPr lang="en-US" altLang="zh-CN" sz="2800" dirty="0">
                <a:solidFill>
                  <a:srgbClr val="FF0000"/>
                </a:solidFill>
                <a:latin typeface="Times New Roman" panose="02020603050405020304" pitchFamily="18" charset="0"/>
                <a:cs typeface="Times New Roman" panose="02020603050405020304" pitchFamily="18" charset="0"/>
              </a:rPr>
              <a:t>Rested Bandits</a:t>
            </a:r>
            <a:r>
              <a:rPr lang="en-US" altLang="zh-CN" sz="2800" dirty="0">
                <a:solidFill>
                  <a:srgbClr val="7030A0"/>
                </a:solidFill>
                <a:latin typeface="Times New Roman" panose="02020603050405020304" pitchFamily="18" charset="0"/>
                <a:cs typeface="Times New Roman" panose="02020603050405020304" pitchFamily="18" charset="0"/>
              </a:rPr>
              <a: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756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47</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Markovian Bandits--Whittle index</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0E981B13-E7A6-4088-BB73-9AE354D4C934}"/>
              </a:ext>
            </a:extLst>
          </p:cNvPr>
          <p:cNvSpPr txBox="1"/>
          <p:nvPr/>
        </p:nvSpPr>
        <p:spPr>
          <a:xfrm>
            <a:off x="622566" y="1002217"/>
            <a:ext cx="10902325"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Algorithm (Whittle index’s definition and policy for </a:t>
            </a:r>
            <a:r>
              <a:rPr lang="en-US" altLang="zh-CN" sz="2800" dirty="0">
                <a:solidFill>
                  <a:srgbClr val="FF0000"/>
                </a:solidFill>
                <a:latin typeface="Times New Roman" panose="02020603050405020304" pitchFamily="18" charset="0"/>
                <a:cs typeface="Times New Roman" panose="02020603050405020304" pitchFamily="18" charset="0"/>
              </a:rPr>
              <a:t>Restless Bandits</a:t>
            </a:r>
            <a:r>
              <a:rPr lang="en-US" altLang="zh-CN" sz="2800" dirty="0">
                <a:solidFill>
                  <a:srgbClr val="7030A0"/>
                </a:solidFill>
                <a:latin typeface="Times New Roman" panose="02020603050405020304" pitchFamily="18" charset="0"/>
                <a:cs typeface="Times New Roman" panose="02020603050405020304" pitchFamily="18" charset="0"/>
              </a:rPr>
              <a: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46FD845D-476B-4103-8148-6824C6F41E3C}"/>
              </a:ext>
            </a:extLst>
          </p:cNvPr>
          <p:cNvPicPr>
            <a:picLocks noChangeAspect="1"/>
          </p:cNvPicPr>
          <p:nvPr/>
        </p:nvPicPr>
        <p:blipFill>
          <a:blip r:embed="rId3"/>
          <a:stretch>
            <a:fillRect/>
          </a:stretch>
        </p:blipFill>
        <p:spPr>
          <a:xfrm>
            <a:off x="1127764" y="1705484"/>
            <a:ext cx="8311512" cy="5102232"/>
          </a:xfrm>
          <a:prstGeom prst="rect">
            <a:avLst/>
          </a:prstGeom>
        </p:spPr>
      </p:pic>
    </p:spTree>
    <p:extLst>
      <p:ext uri="{BB962C8B-B14F-4D97-AF65-F5344CB8AC3E}">
        <p14:creationId xmlns:p14="http://schemas.microsoft.com/office/powerpoint/2010/main" val="3562219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48</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Markovian Bandits--Whittle index</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0E981B13-E7A6-4088-BB73-9AE354D4C934}"/>
              </a:ext>
            </a:extLst>
          </p:cNvPr>
          <p:cNvSpPr txBox="1"/>
          <p:nvPr/>
        </p:nvSpPr>
        <p:spPr>
          <a:xfrm>
            <a:off x="622566" y="1002217"/>
            <a:ext cx="10902325"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Algorithm (Whittle index’s definition and policy for </a:t>
            </a:r>
            <a:r>
              <a:rPr lang="en-US" altLang="zh-CN" sz="2800" dirty="0">
                <a:solidFill>
                  <a:srgbClr val="FF0000"/>
                </a:solidFill>
                <a:latin typeface="Times New Roman" panose="02020603050405020304" pitchFamily="18" charset="0"/>
                <a:cs typeface="Times New Roman" panose="02020603050405020304" pitchFamily="18" charset="0"/>
              </a:rPr>
              <a:t>Restless Bandits</a:t>
            </a:r>
            <a:r>
              <a:rPr lang="en-US" altLang="zh-CN" sz="2800" dirty="0">
                <a:solidFill>
                  <a:srgbClr val="7030A0"/>
                </a:solidFill>
                <a:latin typeface="Times New Roman" panose="02020603050405020304" pitchFamily="18" charset="0"/>
                <a:cs typeface="Times New Roman" panose="02020603050405020304" pitchFamily="18" charset="0"/>
              </a:rPr>
              <a: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1216188" y="1735068"/>
            <a:ext cx="8620935" cy="2172948"/>
          </a:xfrm>
          <a:prstGeom prst="rect">
            <a:avLst/>
          </a:prstGeom>
        </p:spPr>
      </p:pic>
      <p:pic>
        <p:nvPicPr>
          <p:cNvPr id="7" name="图片 6"/>
          <p:cNvPicPr>
            <a:picLocks noChangeAspect="1"/>
          </p:cNvPicPr>
          <p:nvPr/>
        </p:nvPicPr>
        <p:blipFill>
          <a:blip r:embed="rId4"/>
          <a:stretch>
            <a:fillRect/>
          </a:stretch>
        </p:blipFill>
        <p:spPr>
          <a:xfrm>
            <a:off x="1216188" y="4246142"/>
            <a:ext cx="8597315" cy="2503614"/>
          </a:xfrm>
          <a:prstGeom prst="rect">
            <a:avLst/>
          </a:prstGeom>
        </p:spPr>
      </p:pic>
    </p:spTree>
    <p:extLst>
      <p:ext uri="{BB962C8B-B14F-4D97-AF65-F5344CB8AC3E}">
        <p14:creationId xmlns:p14="http://schemas.microsoft.com/office/powerpoint/2010/main" val="3967577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49</a:t>
            </a:fld>
            <a:endParaRPr lang="zh-CN" altLang="en-US" dirty="0"/>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4" name="矩形 22">
            <a:extLst>
              <a:ext uri="{FF2B5EF4-FFF2-40B4-BE49-F238E27FC236}">
                <a16:creationId xmlns:a16="http://schemas.microsoft.com/office/drawing/2014/main" id="{0B2CF764-AB93-469E-BDA5-CD69D47D1974}"/>
              </a:ext>
            </a:extLst>
          </p:cNvPr>
          <p:cNvSpPr>
            <a:spLocks noChangeArrowheads="1"/>
          </p:cNvSpPr>
          <p:nvPr/>
        </p:nvSpPr>
        <p:spPr bwMode="auto">
          <a:xfrm>
            <a:off x="671180" y="1062914"/>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Classifications and Algorithms</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5012FC9-F7C6-4BE6-842F-F6C47D85F738}"/>
              </a:ext>
            </a:extLst>
          </p:cNvPr>
          <p:cNvSpPr txBox="1"/>
          <p:nvPr/>
        </p:nvSpPr>
        <p:spPr>
          <a:xfrm>
            <a:off x="1315586" y="1821833"/>
            <a:ext cx="9098949" cy="954107"/>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Stochastic Bandits (</a:t>
            </a:r>
            <a:r>
              <a:rPr lang="en-US" altLang="zh-CN" sz="2400" dirty="0">
                <a:solidFill>
                  <a:srgbClr val="CFB6DC"/>
                </a:solidFill>
                <a:latin typeface="Times New Roman" panose="02020603050405020304" pitchFamily="18" charset="0"/>
                <a:cs typeface="Times New Roman" panose="02020603050405020304" pitchFamily="18" charset="0"/>
              </a:rPr>
              <a:t>ETC, Epsilon-greedy, UCB, KL-UCB, GBA, TS Algorithms</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8C548AC-8F5D-463C-85EE-CBE686D54666}"/>
              </a:ext>
            </a:extLst>
          </p:cNvPr>
          <p:cNvSpPr txBox="1"/>
          <p:nvPr/>
        </p:nvSpPr>
        <p:spPr>
          <a:xfrm>
            <a:off x="1315587" y="3052264"/>
            <a:ext cx="7048767"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Adversarial Bandits (</a:t>
            </a:r>
            <a:r>
              <a:rPr lang="en-US" altLang="zh-CN" sz="2400" dirty="0">
                <a:solidFill>
                  <a:srgbClr val="CFB6DC"/>
                </a:solidFill>
                <a:latin typeface="Times New Roman" panose="02020603050405020304" pitchFamily="18" charset="0"/>
                <a:cs typeface="Times New Roman" panose="02020603050405020304" pitchFamily="18" charset="0"/>
              </a:rPr>
              <a:t>Exp3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65C51356-9A46-4D9D-8F07-BD625486CE93}"/>
              </a:ext>
            </a:extLst>
          </p:cNvPr>
          <p:cNvSpPr txBox="1"/>
          <p:nvPr/>
        </p:nvSpPr>
        <p:spPr>
          <a:xfrm>
            <a:off x="1315587" y="3926559"/>
            <a:ext cx="9560960"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Contextual bandits (</a:t>
            </a:r>
            <a:r>
              <a:rPr lang="en-US" altLang="zh-CN" sz="2400" dirty="0">
                <a:solidFill>
                  <a:srgbClr val="CFB6DC"/>
                </a:solidFill>
                <a:latin typeface="Times New Roman" panose="02020603050405020304" pitchFamily="18" charset="0"/>
                <a:cs typeface="Times New Roman" panose="02020603050405020304" pitchFamily="18" charset="0"/>
              </a:rPr>
              <a:t>Exp4 and </a:t>
            </a:r>
            <a:r>
              <a:rPr lang="en-US" altLang="zh-CN" sz="2400" dirty="0" err="1">
                <a:solidFill>
                  <a:srgbClr val="CFB6DC"/>
                </a:solidFill>
                <a:latin typeface="Times New Roman" panose="02020603050405020304" pitchFamily="18" charset="0"/>
                <a:cs typeface="Times New Roman" panose="02020603050405020304" pitchFamily="18" charset="0"/>
              </a:rPr>
              <a:t>LinUCB</a:t>
            </a:r>
            <a:r>
              <a:rPr lang="en-US" altLang="zh-CN" sz="2400" dirty="0">
                <a:solidFill>
                  <a:srgbClr val="CFB6DC"/>
                </a:solidFill>
                <a:latin typeface="Times New Roman" panose="02020603050405020304" pitchFamily="18" charset="0"/>
                <a:cs typeface="Times New Roman" panose="02020603050405020304" pitchFamily="18" charset="0"/>
              </a:rPr>
              <a:t> Algorithms</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F2FCB1C7-8096-4074-9101-80D0E1B841CE}"/>
              </a:ext>
            </a:extLst>
          </p:cNvPr>
          <p:cNvSpPr txBox="1"/>
          <p:nvPr/>
        </p:nvSpPr>
        <p:spPr>
          <a:xfrm>
            <a:off x="1315586" y="4860212"/>
            <a:ext cx="8251925"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solidFill>
                  <a:srgbClr val="CFB6DC"/>
                </a:solidFill>
                <a:latin typeface="Times New Roman" panose="02020603050405020304" pitchFamily="18" charset="0"/>
                <a:cs typeface="Times New Roman" panose="02020603050405020304" pitchFamily="18" charset="0"/>
              </a:rPr>
              <a:t>Markovian Bandits (</a:t>
            </a:r>
            <a:r>
              <a:rPr lang="en-US" altLang="zh-CN" sz="2400" dirty="0">
                <a:solidFill>
                  <a:srgbClr val="CFB6DC"/>
                </a:solidFill>
                <a:latin typeface="Times New Roman" panose="02020603050405020304" pitchFamily="18" charset="0"/>
                <a:cs typeface="Times New Roman" panose="02020603050405020304" pitchFamily="18" charset="0"/>
              </a:rPr>
              <a:t>Gittins Index Algorithm</a:t>
            </a:r>
            <a:r>
              <a:rPr lang="en-US" altLang="zh-CN" sz="2800" dirty="0">
                <a:solidFill>
                  <a:srgbClr val="CFB6DC"/>
                </a:solidFill>
                <a:latin typeface="Times New Roman" panose="02020603050405020304" pitchFamily="18" charset="0"/>
                <a:cs typeface="Times New Roman" panose="02020603050405020304" pitchFamily="18" charset="0"/>
              </a:rPr>
              <a:t>)</a:t>
            </a:r>
            <a:endParaRPr lang="zh-CN" altLang="en-US" sz="2800" dirty="0">
              <a:solidFill>
                <a:srgbClr val="CFB6DC"/>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FE26AF2F-6369-49F0-8E8B-93B2AEDC8534}"/>
              </a:ext>
            </a:extLst>
          </p:cNvPr>
          <p:cNvSpPr txBox="1"/>
          <p:nvPr/>
        </p:nvSpPr>
        <p:spPr>
          <a:xfrm>
            <a:off x="1315586" y="5850011"/>
            <a:ext cx="6914013"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rgbClr val="7030A0"/>
                </a:solidFill>
                <a:latin typeface="Times New Roman" panose="02020603050405020304" pitchFamily="18" charset="0"/>
                <a:cs typeface="Times New Roman" panose="02020603050405020304" pitchFamily="18" charset="0"/>
              </a:rPr>
              <a:t>Lipschitz Bandits (</a:t>
            </a:r>
            <a:r>
              <a:rPr lang="en-US" altLang="zh-CN" sz="2400" b="1" dirty="0">
                <a:solidFill>
                  <a:srgbClr val="7030A0"/>
                </a:solidFill>
                <a:latin typeface="Times New Roman" panose="02020603050405020304" pitchFamily="18" charset="0"/>
                <a:cs typeface="Times New Roman" panose="02020603050405020304" pitchFamily="18" charset="0"/>
              </a:rPr>
              <a:t>Zooming Algorithm</a:t>
            </a:r>
            <a:r>
              <a:rPr lang="en-US" altLang="zh-CN" sz="2800" b="1" dirty="0">
                <a:solidFill>
                  <a:srgbClr val="7030A0"/>
                </a:solidFill>
                <a:latin typeface="Times New Roman" panose="02020603050405020304" pitchFamily="18" charset="0"/>
                <a:cs typeface="Times New Roman" panose="02020603050405020304" pitchFamily="18" charset="0"/>
              </a:rPr>
              <a:t>)</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450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a:xfrm>
            <a:off x="9365948" y="6384631"/>
            <a:ext cx="2743200" cy="365125"/>
          </a:xfrm>
        </p:spPr>
        <p:txBody>
          <a:bodyPr/>
          <a:lstStyle/>
          <a:p>
            <a:fld id="{4760F0FC-AD0F-4770-B8B3-8B319AEAE5E5}" type="slidenum">
              <a:rPr lang="zh-CN" altLang="en-US" smtClean="0"/>
              <a:pPr/>
              <a:t>5</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Background</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4323BEB-49EE-42C5-9FDC-EE0468374DB5}"/>
              </a:ext>
            </a:extLst>
          </p:cNvPr>
          <p:cNvSpPr txBox="1"/>
          <p:nvPr/>
        </p:nvSpPr>
        <p:spPr>
          <a:xfrm>
            <a:off x="1167318" y="1760705"/>
            <a:ext cx="7337652"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An alternative to understand the reinforcement learning</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7" name="TextBox 5">
            <a:extLst>
              <a:ext uri="{FF2B5EF4-FFF2-40B4-BE49-F238E27FC236}">
                <a16:creationId xmlns:a16="http://schemas.microsoft.com/office/drawing/2014/main" id="{F3DA291A-996A-4D37-8B4C-6D4D2BBDB930}"/>
              </a:ext>
            </a:extLst>
          </p:cNvPr>
          <p:cNvSpPr txBox="1"/>
          <p:nvPr/>
        </p:nvSpPr>
        <p:spPr>
          <a:xfrm>
            <a:off x="247024" y="3934103"/>
            <a:ext cx="3775295" cy="430887"/>
          </a:xfrm>
          <a:prstGeom prst="rect">
            <a:avLst/>
          </a:prstGeom>
          <a:noFill/>
        </p:spPr>
        <p:txBody>
          <a:bodyPr wrap="square" rtlCol="0">
            <a:spAutoFit/>
          </a:bodyPr>
          <a:lstStyle/>
          <a:p>
            <a:r>
              <a:rPr lang="en-US" altLang="zh-CN" sz="2200" b="1" dirty="0">
                <a:solidFill>
                  <a:srgbClr val="7030A0"/>
                </a:solidFill>
                <a:latin typeface="Times New Roman" panose="02020603050405020304" pitchFamily="18" charset="0"/>
                <a:cs typeface="Times New Roman" panose="02020603050405020304" pitchFamily="18" charset="0"/>
              </a:rPr>
              <a:t>For example</a:t>
            </a:r>
            <a:endParaRPr lang="zh-CN" altLang="en-US" sz="2200" b="1" dirty="0">
              <a:solidFill>
                <a:srgbClr val="7030A0"/>
              </a:solidFill>
              <a:latin typeface="Times New Roman" panose="02020603050405020304" pitchFamily="18" charset="0"/>
              <a:cs typeface="Times New Roman" panose="02020603050405020304" pitchFamily="18" charset="0"/>
            </a:endParaRPr>
          </a:p>
        </p:txBody>
      </p:sp>
      <p:sp>
        <p:nvSpPr>
          <p:cNvPr id="28" name="TextBox 6">
            <a:extLst>
              <a:ext uri="{FF2B5EF4-FFF2-40B4-BE49-F238E27FC236}">
                <a16:creationId xmlns:a16="http://schemas.microsoft.com/office/drawing/2014/main" id="{2DBB405D-1C8A-4BBB-A830-88AEE3F0CFAE}"/>
              </a:ext>
            </a:extLst>
          </p:cNvPr>
          <p:cNvSpPr txBox="1"/>
          <p:nvPr/>
        </p:nvSpPr>
        <p:spPr>
          <a:xfrm>
            <a:off x="259482" y="4338002"/>
            <a:ext cx="6367604"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i="1" dirty="0">
                <a:latin typeface="Times New Roman" panose="02020603050405020304" pitchFamily="18" charset="0"/>
                <a:cs typeface="Times New Roman" panose="02020603050405020304" pitchFamily="18" charset="0"/>
              </a:rPr>
              <a:t>K</a:t>
            </a:r>
            <a:r>
              <a:rPr lang="en-US" altLang="zh-CN" sz="2000" dirty="0">
                <a:latin typeface="Times New Roman" panose="02020603050405020304" pitchFamily="18" charset="0"/>
                <a:cs typeface="Times New Roman" panose="02020603050405020304" pitchFamily="18" charset="0"/>
              </a:rPr>
              <a:t> possible treatments (</a:t>
            </a:r>
            <a:r>
              <a:rPr lang="en-US" altLang="zh-CN" sz="2000" b="1" dirty="0">
                <a:solidFill>
                  <a:srgbClr val="7030A0"/>
                </a:solidFill>
                <a:latin typeface="Times New Roman" panose="02020603050405020304" pitchFamily="18" charset="0"/>
                <a:cs typeface="Times New Roman" panose="02020603050405020304" pitchFamily="18" charset="0"/>
              </a:rPr>
              <a:t>Clinical trial</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29" name="TextBox 7">
            <a:extLst>
              <a:ext uri="{FF2B5EF4-FFF2-40B4-BE49-F238E27FC236}">
                <a16:creationId xmlns:a16="http://schemas.microsoft.com/office/drawing/2014/main" id="{9FFA40D4-0E0E-4A7C-B388-B906289E17FE}"/>
              </a:ext>
            </a:extLst>
          </p:cNvPr>
          <p:cNvSpPr txBox="1"/>
          <p:nvPr/>
        </p:nvSpPr>
        <p:spPr>
          <a:xfrm>
            <a:off x="257978" y="5866552"/>
            <a:ext cx="5393792" cy="707886"/>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000" dirty="0">
                <a:latin typeface="Times New Roman" panose="02020603050405020304" pitchFamily="18" charset="0"/>
                <a:cs typeface="Times New Roman" panose="02020603050405020304" pitchFamily="18" charset="0"/>
              </a:rPr>
              <a:t>Which treatment should be allocated to patient </a:t>
            </a:r>
          </a:p>
          <a:p>
            <a:pPr marL="342900" indent="-342900">
              <a:buFont typeface="Times New Roman" panose="02020603050405020304" pitchFamily="18" charset="0"/>
              <a:buChar char="−"/>
            </a:pPr>
            <a:r>
              <a:rPr lang="en-US" altLang="zh-CN" sz="2000" dirty="0">
                <a:latin typeface="Times New Roman" panose="02020603050405020304" pitchFamily="18" charset="0"/>
                <a:cs typeface="Times New Roman" panose="02020603050405020304" pitchFamily="18" charset="0"/>
              </a:rPr>
              <a:t>based on the effect of previous patients</a:t>
            </a:r>
            <a:endParaRPr lang="zh-CN" altLang="en-US" sz="2000" dirty="0">
              <a:latin typeface="Times New Roman" panose="02020603050405020304" pitchFamily="18" charset="0"/>
              <a:cs typeface="Times New Roman" panose="02020603050405020304" pitchFamily="18" charset="0"/>
            </a:endParaRPr>
          </a:p>
        </p:txBody>
      </p:sp>
      <p:grpSp>
        <p:nvGrpSpPr>
          <p:cNvPr id="30" name="Group 15">
            <a:extLst>
              <a:ext uri="{FF2B5EF4-FFF2-40B4-BE49-F238E27FC236}">
                <a16:creationId xmlns:a16="http://schemas.microsoft.com/office/drawing/2014/main" id="{E8114EA4-84E8-415C-B3F8-2DB360AA9BC4}"/>
              </a:ext>
            </a:extLst>
          </p:cNvPr>
          <p:cNvGrpSpPr/>
          <p:nvPr/>
        </p:nvGrpSpPr>
        <p:grpSpPr>
          <a:xfrm>
            <a:off x="493458" y="4935167"/>
            <a:ext cx="5184852" cy="742437"/>
            <a:chOff x="1242446" y="2069828"/>
            <a:chExt cx="5184852" cy="742437"/>
          </a:xfrm>
        </p:grpSpPr>
        <p:pic>
          <p:nvPicPr>
            <p:cNvPr id="31" name="Picture 16">
              <a:extLst>
                <a:ext uri="{FF2B5EF4-FFF2-40B4-BE49-F238E27FC236}">
                  <a16:creationId xmlns:a16="http://schemas.microsoft.com/office/drawing/2014/main" id="{B5169E42-F3A4-4B10-B01C-B6A08A269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446" y="2079745"/>
              <a:ext cx="734026" cy="720000"/>
            </a:xfrm>
            <a:prstGeom prst="rect">
              <a:avLst/>
            </a:prstGeom>
          </p:spPr>
        </p:pic>
        <p:pic>
          <p:nvPicPr>
            <p:cNvPr id="32" name="Picture 17">
              <a:extLst>
                <a:ext uri="{FF2B5EF4-FFF2-40B4-BE49-F238E27FC236}">
                  <a16:creationId xmlns:a16="http://schemas.microsoft.com/office/drawing/2014/main" id="{2371ED31-E789-4B39-B3B0-9DD45B740A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2445" y="2093525"/>
              <a:ext cx="960959" cy="718740"/>
            </a:xfrm>
            <a:prstGeom prst="rect">
              <a:avLst/>
            </a:prstGeom>
          </p:spPr>
        </p:pic>
        <p:pic>
          <p:nvPicPr>
            <p:cNvPr id="33" name="Picture 18">
              <a:extLst>
                <a:ext uri="{FF2B5EF4-FFF2-40B4-BE49-F238E27FC236}">
                  <a16:creationId xmlns:a16="http://schemas.microsoft.com/office/drawing/2014/main" id="{C075DA99-0DFB-44D1-87BD-F852F6ED7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1607" y="2069828"/>
              <a:ext cx="871200" cy="647668"/>
            </a:xfrm>
            <a:prstGeom prst="rect">
              <a:avLst/>
            </a:prstGeom>
          </p:spPr>
        </p:pic>
        <p:pic>
          <p:nvPicPr>
            <p:cNvPr id="34" name="Picture 19">
              <a:extLst>
                <a:ext uri="{FF2B5EF4-FFF2-40B4-BE49-F238E27FC236}">
                  <a16:creationId xmlns:a16="http://schemas.microsoft.com/office/drawing/2014/main" id="{5FB3B6B9-4E49-4103-92EA-BBAD06D78C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9120" y="2142580"/>
              <a:ext cx="871200" cy="574916"/>
            </a:xfrm>
            <a:prstGeom prst="rect">
              <a:avLst/>
            </a:prstGeom>
          </p:spPr>
        </p:pic>
        <p:pic>
          <p:nvPicPr>
            <p:cNvPr id="35" name="Picture 20">
              <a:extLst>
                <a:ext uri="{FF2B5EF4-FFF2-40B4-BE49-F238E27FC236}">
                  <a16:creationId xmlns:a16="http://schemas.microsoft.com/office/drawing/2014/main" id="{27E01E39-1D87-42EF-9787-3CA9CFFF8C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5480" y="2152097"/>
              <a:ext cx="981818" cy="601596"/>
            </a:xfrm>
            <a:prstGeom prst="rect">
              <a:avLst/>
            </a:prstGeom>
          </p:spPr>
        </p:pic>
      </p:grpSp>
      <p:sp>
        <p:nvSpPr>
          <p:cNvPr id="36" name="TextBox 3">
            <a:extLst>
              <a:ext uri="{FF2B5EF4-FFF2-40B4-BE49-F238E27FC236}">
                <a16:creationId xmlns:a16="http://schemas.microsoft.com/office/drawing/2014/main" id="{5EF43F2D-CAC5-44F3-862C-9B1DB1B1B38B}"/>
              </a:ext>
            </a:extLst>
          </p:cNvPr>
          <p:cNvSpPr txBox="1"/>
          <p:nvPr/>
        </p:nvSpPr>
        <p:spPr>
          <a:xfrm>
            <a:off x="6287152" y="4343880"/>
            <a:ext cx="5645366"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i="1" dirty="0">
                <a:latin typeface="Times New Roman" panose="02020603050405020304" pitchFamily="18" charset="0"/>
                <a:cs typeface="Times New Roman" panose="02020603050405020304" pitchFamily="18" charset="0"/>
              </a:rPr>
              <a:t>K </a:t>
            </a:r>
            <a:r>
              <a:rPr lang="en-US" altLang="zh-CN" sz="2000" dirty="0">
                <a:latin typeface="Times New Roman" panose="02020603050405020304" pitchFamily="18" charset="0"/>
                <a:cs typeface="Times New Roman" panose="02020603050405020304" pitchFamily="18" charset="0"/>
              </a:rPr>
              <a:t>different movies (</a:t>
            </a:r>
            <a:r>
              <a:rPr lang="en-US" altLang="zh-CN" sz="2000" b="1" dirty="0">
                <a:solidFill>
                  <a:srgbClr val="7030A0"/>
                </a:solidFill>
                <a:latin typeface="Times New Roman" panose="02020603050405020304" pitchFamily="18" charset="0"/>
                <a:cs typeface="Times New Roman" panose="02020603050405020304" pitchFamily="18" charset="0"/>
              </a:rPr>
              <a:t>Recommend system</a:t>
            </a:r>
            <a:r>
              <a:rPr lang="en-US" altLang="zh-CN" sz="2000" dirty="0">
                <a:latin typeface="Times New Roman" panose="02020603050405020304" pitchFamily="18" charset="0"/>
                <a:cs typeface="Times New Roman" panose="02020603050405020304" pitchFamily="18" charset="0"/>
              </a:rPr>
              <a:t>)</a:t>
            </a:r>
            <a:endParaRPr lang="zh-CN" altLang="en-US" sz="2000" dirty="0">
              <a:latin typeface="Times New Roman" panose="02020603050405020304" pitchFamily="18" charset="0"/>
              <a:cs typeface="Times New Roman" panose="02020603050405020304" pitchFamily="18" charset="0"/>
            </a:endParaRPr>
          </a:p>
        </p:txBody>
      </p:sp>
      <p:sp>
        <p:nvSpPr>
          <p:cNvPr id="37" name="TextBox 4">
            <a:extLst>
              <a:ext uri="{FF2B5EF4-FFF2-40B4-BE49-F238E27FC236}">
                <a16:creationId xmlns:a16="http://schemas.microsoft.com/office/drawing/2014/main" id="{AF0CFC30-DCC9-4BB8-BFD5-7A4256A6A69B}"/>
              </a:ext>
            </a:extLst>
          </p:cNvPr>
          <p:cNvSpPr txBox="1"/>
          <p:nvPr/>
        </p:nvSpPr>
        <p:spPr>
          <a:xfrm>
            <a:off x="6285646" y="5874420"/>
            <a:ext cx="5809077" cy="707886"/>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000" dirty="0">
                <a:latin typeface="Times New Roman" panose="02020603050405020304" pitchFamily="18" charset="0"/>
                <a:cs typeface="Times New Roman" panose="02020603050405020304" pitchFamily="18" charset="0"/>
              </a:rPr>
              <a:t>Which movie should be recommended to new user </a:t>
            </a:r>
          </a:p>
          <a:p>
            <a:pPr marL="342900" indent="-342900">
              <a:buFont typeface="Times New Roman" panose="02020603050405020304" pitchFamily="18" charset="0"/>
              <a:buChar char="−"/>
            </a:pPr>
            <a:r>
              <a:rPr lang="en-US" altLang="zh-CN" sz="2000" dirty="0">
                <a:latin typeface="Times New Roman" panose="02020603050405020304" pitchFamily="18" charset="0"/>
                <a:cs typeface="Times New Roman" panose="02020603050405020304" pitchFamily="18" charset="0"/>
              </a:rPr>
              <a:t>based on the ratings of previous (similar) users</a:t>
            </a:r>
            <a:endParaRPr lang="zh-CN" altLang="en-US" sz="2000" dirty="0">
              <a:latin typeface="Times New Roman" panose="02020603050405020304" pitchFamily="18" charset="0"/>
              <a:cs typeface="Times New Roman" panose="02020603050405020304" pitchFamily="18" charset="0"/>
            </a:endParaRPr>
          </a:p>
        </p:txBody>
      </p:sp>
      <p:grpSp>
        <p:nvGrpSpPr>
          <p:cNvPr id="38" name="Group 8">
            <a:extLst>
              <a:ext uri="{FF2B5EF4-FFF2-40B4-BE49-F238E27FC236}">
                <a16:creationId xmlns:a16="http://schemas.microsoft.com/office/drawing/2014/main" id="{0E7B570D-5C20-4D51-B94F-5370355FADE8}"/>
              </a:ext>
            </a:extLst>
          </p:cNvPr>
          <p:cNvGrpSpPr/>
          <p:nvPr/>
        </p:nvGrpSpPr>
        <p:grpSpPr>
          <a:xfrm>
            <a:off x="6949506" y="4762463"/>
            <a:ext cx="5138071" cy="1082399"/>
            <a:chOff x="1149734" y="4606820"/>
            <a:chExt cx="5138071" cy="1082399"/>
          </a:xfrm>
        </p:grpSpPr>
        <p:pic>
          <p:nvPicPr>
            <p:cNvPr id="39" name="Picture 9">
              <a:extLst>
                <a:ext uri="{FF2B5EF4-FFF2-40B4-BE49-F238E27FC236}">
                  <a16:creationId xmlns:a16="http://schemas.microsoft.com/office/drawing/2014/main" id="{015AACE5-D1F9-47E8-89A7-A1B9AA582F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7051" y="4606820"/>
              <a:ext cx="678147" cy="1080000"/>
            </a:xfrm>
            <a:prstGeom prst="rect">
              <a:avLst/>
            </a:prstGeom>
          </p:spPr>
        </p:pic>
        <p:pic>
          <p:nvPicPr>
            <p:cNvPr id="40" name="Picture 10">
              <a:extLst>
                <a:ext uri="{FF2B5EF4-FFF2-40B4-BE49-F238E27FC236}">
                  <a16:creationId xmlns:a16="http://schemas.microsoft.com/office/drawing/2014/main" id="{DC734B2D-2DC2-4E8D-8B87-4CA729FD32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7222" y="4606820"/>
              <a:ext cx="821603" cy="1080000"/>
            </a:xfrm>
            <a:prstGeom prst="rect">
              <a:avLst/>
            </a:prstGeom>
          </p:spPr>
        </p:pic>
        <p:pic>
          <p:nvPicPr>
            <p:cNvPr id="41" name="Picture 11">
              <a:extLst>
                <a:ext uri="{FF2B5EF4-FFF2-40B4-BE49-F238E27FC236}">
                  <a16:creationId xmlns:a16="http://schemas.microsoft.com/office/drawing/2014/main" id="{761F120D-844F-434D-BB80-42A3FC65B7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8337" y="4606820"/>
              <a:ext cx="702536" cy="1080000"/>
            </a:xfrm>
            <a:prstGeom prst="rect">
              <a:avLst/>
            </a:prstGeom>
          </p:spPr>
        </p:pic>
        <p:pic>
          <p:nvPicPr>
            <p:cNvPr id="42" name="Picture 12">
              <a:extLst>
                <a:ext uri="{FF2B5EF4-FFF2-40B4-BE49-F238E27FC236}">
                  <a16:creationId xmlns:a16="http://schemas.microsoft.com/office/drawing/2014/main" id="{6AFE8D75-759B-4E2A-8568-9AD3AFE43F12}"/>
                </a:ext>
              </a:extLst>
            </p:cNvPr>
            <p:cNvPicPr>
              <a:picLocks noChangeAspect="1"/>
            </p:cNvPicPr>
            <p:nvPr/>
          </p:nvPicPr>
          <p:blipFill>
            <a:blip r:embed="rId11"/>
            <a:stretch>
              <a:fillRect/>
            </a:stretch>
          </p:blipFill>
          <p:spPr>
            <a:xfrm>
              <a:off x="4785011" y="4606820"/>
              <a:ext cx="720957" cy="1080000"/>
            </a:xfrm>
            <a:prstGeom prst="rect">
              <a:avLst/>
            </a:prstGeom>
          </p:spPr>
        </p:pic>
        <p:pic>
          <p:nvPicPr>
            <p:cNvPr id="43" name="Picture 13">
              <a:extLst>
                <a:ext uri="{FF2B5EF4-FFF2-40B4-BE49-F238E27FC236}">
                  <a16:creationId xmlns:a16="http://schemas.microsoft.com/office/drawing/2014/main" id="{DDC6687B-92DC-4BB0-848C-04910F8BB785}"/>
                </a:ext>
              </a:extLst>
            </p:cNvPr>
            <p:cNvPicPr>
              <a:picLocks noChangeAspect="1"/>
            </p:cNvPicPr>
            <p:nvPr/>
          </p:nvPicPr>
          <p:blipFill>
            <a:blip r:embed="rId12"/>
            <a:stretch>
              <a:fillRect/>
            </a:stretch>
          </p:blipFill>
          <p:spPr>
            <a:xfrm>
              <a:off x="1149734" y="4606820"/>
              <a:ext cx="713789" cy="1080000"/>
            </a:xfrm>
            <a:prstGeom prst="rect">
              <a:avLst/>
            </a:prstGeom>
          </p:spPr>
        </p:pic>
        <p:pic>
          <p:nvPicPr>
            <p:cNvPr id="44" name="Picture 14">
              <a:extLst>
                <a:ext uri="{FF2B5EF4-FFF2-40B4-BE49-F238E27FC236}">
                  <a16:creationId xmlns:a16="http://schemas.microsoft.com/office/drawing/2014/main" id="{303D6692-56EA-45B0-AE39-A66066C17BF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67805" y="4652527"/>
              <a:ext cx="720000" cy="1036692"/>
            </a:xfrm>
            <a:prstGeom prst="rect">
              <a:avLst/>
            </a:prstGeom>
          </p:spPr>
        </p:pic>
      </p:grpSp>
      <p:sp>
        <p:nvSpPr>
          <p:cNvPr id="3" name="文本框 2">
            <a:extLst>
              <a:ext uri="{FF2B5EF4-FFF2-40B4-BE49-F238E27FC236}">
                <a16:creationId xmlns:a16="http://schemas.microsoft.com/office/drawing/2014/main" id="{861D3FA7-580D-441C-BA4F-827727B1D9F0}"/>
              </a:ext>
            </a:extLst>
          </p:cNvPr>
          <p:cNvSpPr txBox="1"/>
          <p:nvPr/>
        </p:nvSpPr>
        <p:spPr>
          <a:xfrm>
            <a:off x="622567" y="1167317"/>
            <a:ext cx="6225705"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Why do you need to know MAB </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6865A65-6651-49DB-B8F5-8059AB83C02A}"/>
              </a:ext>
            </a:extLst>
          </p:cNvPr>
          <p:cNvSpPr txBox="1"/>
          <p:nvPr/>
        </p:nvSpPr>
        <p:spPr>
          <a:xfrm>
            <a:off x="1549939" y="2230874"/>
            <a:ext cx="7777099"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A powerful tool to tread-off the </a:t>
            </a:r>
            <a:r>
              <a:rPr lang="en-US" altLang="zh-CN" dirty="0">
                <a:solidFill>
                  <a:srgbClr val="FF0000"/>
                </a:solidFill>
                <a:latin typeface="Times New Roman" panose="02020603050405020304" pitchFamily="18" charset="0"/>
                <a:cs typeface="Times New Roman" panose="02020603050405020304" pitchFamily="18" charset="0"/>
              </a:rPr>
              <a:t>exploration vs exploitation </a:t>
            </a:r>
            <a:r>
              <a:rPr lang="en-US" altLang="zh-CN" dirty="0">
                <a:latin typeface="Times New Roman" panose="02020603050405020304" pitchFamily="18" charset="0"/>
                <a:cs typeface="Times New Roman" panose="02020603050405020304" pitchFamily="18" charset="0"/>
              </a:rPr>
              <a:t>dilemma</a:t>
            </a:r>
            <a:endParaRPr lang="zh-CN" altLang="en-US"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3ACD3FD1-B49D-43A7-9B84-46EAE21248FA}"/>
              </a:ext>
            </a:extLst>
          </p:cNvPr>
          <p:cNvSpPr txBox="1"/>
          <p:nvPr/>
        </p:nvSpPr>
        <p:spPr>
          <a:xfrm>
            <a:off x="1173805" y="3440352"/>
            <a:ext cx="7607030"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Used to solve many practical problems</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BC16174-1F50-420A-8F84-A91CB97C9C9C}"/>
              </a:ext>
            </a:extLst>
          </p:cNvPr>
          <p:cNvSpPr txBox="1"/>
          <p:nvPr/>
        </p:nvSpPr>
        <p:spPr>
          <a:xfrm>
            <a:off x="1173803" y="2584318"/>
            <a:ext cx="7607030" cy="461665"/>
          </a:xfrm>
          <a:prstGeom prst="rect">
            <a:avLst/>
          </a:prstGeom>
          <a:noFill/>
        </p:spPr>
        <p:txBody>
          <a:bodyPr wrap="square" rtlCol="0">
            <a:spAutoFit/>
          </a:bodyPr>
          <a:lstStyle/>
          <a:p>
            <a:pPr marL="342900" indent="-342900">
              <a:buFont typeface="Times New Roman" panose="02020603050405020304" pitchFamily="18" charset="0"/>
              <a:buChar char="−"/>
            </a:pPr>
            <a:r>
              <a:rPr lang="en-US" altLang="zh-CN" sz="2400" dirty="0">
                <a:latin typeface="Times New Roman" panose="02020603050405020304" pitchFamily="18" charset="0"/>
                <a:cs typeface="Times New Roman" panose="02020603050405020304" pitchFamily="18" charset="0"/>
              </a:rPr>
              <a:t>Rigorous theoretical results, i.e., regret bounds</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C6B5A8FD-0994-4704-9292-48FF694122A3}"/>
              </a:ext>
            </a:extLst>
          </p:cNvPr>
          <p:cNvSpPr txBox="1"/>
          <p:nvPr/>
        </p:nvSpPr>
        <p:spPr>
          <a:xfrm>
            <a:off x="1556423" y="3054487"/>
            <a:ext cx="7777099"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Most machine learning problems no </a:t>
            </a:r>
            <a:r>
              <a:rPr lang="en-US" altLang="zh-CN" dirty="0">
                <a:solidFill>
                  <a:srgbClr val="FF0000"/>
                </a:solidFill>
                <a:latin typeface="Times New Roman" panose="02020603050405020304" pitchFamily="18" charset="0"/>
                <a:cs typeface="Times New Roman" panose="02020603050405020304" pitchFamily="18" charset="0"/>
              </a:rPr>
              <a:t>theoretical guarantees  </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51" name="文本框 50">
            <a:extLst>
              <a:ext uri="{FF2B5EF4-FFF2-40B4-BE49-F238E27FC236}">
                <a16:creationId xmlns:a16="http://schemas.microsoft.com/office/drawing/2014/main" id="{889538C2-EC48-4F23-9D74-BB05A41A1D11}"/>
              </a:ext>
            </a:extLst>
          </p:cNvPr>
          <p:cNvSpPr txBox="1"/>
          <p:nvPr/>
        </p:nvSpPr>
        <p:spPr>
          <a:xfrm>
            <a:off x="8780833" y="1396213"/>
            <a:ext cx="3313891" cy="873572"/>
          </a:xfrm>
          <a:prstGeom prst="rect">
            <a:avLst/>
          </a:prstGeom>
          <a:noFill/>
          <a:ln>
            <a:solidFill>
              <a:schemeClr val="tx1"/>
            </a:solidFill>
          </a:ln>
        </p:spPr>
        <p:txBody>
          <a:bodyPr wrap="square">
            <a:spAutoFit/>
          </a:bodyPr>
          <a:lstStyle/>
          <a:p>
            <a:pPr>
              <a:lnSpc>
                <a:spcPct val="150000"/>
              </a:lnSpc>
            </a:pPr>
            <a:r>
              <a:rPr lang="en-US" altLang="zh-CN" sz="1800" b="1" dirty="0">
                <a:solidFill>
                  <a:srgbClr val="FF0000"/>
                </a:solidFill>
                <a:latin typeface="Times New Roman" panose="02020603050405020304" pitchFamily="18" charset="0"/>
                <a:cs typeface="Times New Roman" panose="02020603050405020304" pitchFamily="18" charset="0"/>
              </a:rPr>
              <a:t>Think about MAB for your next decision making problems !</a:t>
            </a:r>
            <a:endParaRPr lang="zh-CN" altLang="en-US" sz="1800" b="1" dirty="0">
              <a:solidFill>
                <a:srgbClr val="FF0000"/>
              </a:solidFill>
              <a:latin typeface="Times New Roman" panose="02020603050405020304" pitchFamily="18" charset="0"/>
              <a:cs typeface="Times New Roman" panose="02020603050405020304" pitchFamily="18" charset="0"/>
            </a:endParaRPr>
          </a:p>
        </p:txBody>
      </p:sp>
      <p:cxnSp>
        <p:nvCxnSpPr>
          <p:cNvPr id="45" name="直接连接符 44">
            <a:extLst>
              <a:ext uri="{FF2B5EF4-FFF2-40B4-BE49-F238E27FC236}">
                <a16:creationId xmlns:a16="http://schemas.microsoft.com/office/drawing/2014/main" id="{0B209B2E-9492-42CB-9D29-2B144DDED2B6}"/>
              </a:ext>
            </a:extLst>
          </p:cNvPr>
          <p:cNvCxnSpPr>
            <a:cxnSpLocks/>
          </p:cNvCxnSpPr>
          <p:nvPr/>
        </p:nvCxnSpPr>
        <p:spPr>
          <a:xfrm>
            <a:off x="5936574" y="4377444"/>
            <a:ext cx="0" cy="2333608"/>
          </a:xfrm>
          <a:prstGeom prst="line">
            <a:avLst/>
          </a:prstGeom>
          <a:ln w="539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60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50</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Lipschitz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D2FA3893-1349-4B35-893F-880B094ED2C6}"/>
              </a:ext>
            </a:extLst>
          </p:cNvPr>
          <p:cNvSpPr txBox="1">
            <a:spLocks noChangeArrowheads="1"/>
          </p:cNvSpPr>
          <p:nvPr/>
        </p:nvSpPr>
        <p:spPr bwMode="auto">
          <a:xfrm>
            <a:off x="1011678" y="1513766"/>
            <a:ext cx="7002769" cy="279595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solidFill>
                  <a:srgbClr val="FF0000"/>
                </a:solidFill>
                <a:ea typeface="宋体" panose="02010600030101010101" pitchFamily="2" charset="-122"/>
                <a:cs typeface="Times New Roman" panose="02020603050405020304" pitchFamily="18" charset="0"/>
              </a:rPr>
              <a:t>Continuum arm </a:t>
            </a:r>
            <a:r>
              <a:rPr lang="en-US" altLang="zh-CN" sz="2400" dirty="0">
                <a:ea typeface="宋体" panose="02010600030101010101" pitchFamily="2" charset="-122"/>
                <a:cs typeface="Times New Roman" panose="02020603050405020304" pitchFamily="18" charset="0"/>
              </a:rPr>
              <a:t>and a single player</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Select one arm to play at each round</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Has information on </a:t>
            </a:r>
            <a:r>
              <a:rPr lang="en-US" altLang="zh-CN" sz="2400" dirty="0">
                <a:solidFill>
                  <a:srgbClr val="FF0000"/>
                </a:solidFill>
                <a:ea typeface="宋体" panose="02010600030101010101" pitchFamily="2" charset="-122"/>
                <a:cs typeface="Times New Roman" panose="02020603050405020304" pitchFamily="18" charset="0"/>
              </a:rPr>
              <a:t>similarity</a:t>
            </a:r>
            <a:r>
              <a:rPr lang="en-US" altLang="zh-CN" sz="2400" dirty="0">
                <a:ea typeface="宋体" panose="02010600030101010101" pitchFamily="2" charset="-122"/>
                <a:cs typeface="Times New Roman" panose="02020603050405020304" pitchFamily="18" charset="0"/>
              </a:rPr>
              <a:t> between arms</a:t>
            </a:r>
          </a:p>
          <a:p>
            <a:pPr>
              <a:lnSpc>
                <a:spcPct val="150000"/>
              </a:lnSpc>
              <a:spcBef>
                <a:spcPct val="0"/>
              </a:spcBef>
              <a:buFont typeface="Times New Roman" panose="02020603050405020304" pitchFamily="18" charset="0"/>
              <a:buChar char="−"/>
            </a:pPr>
            <a:r>
              <a:rPr lang="en-US" altLang="zh-CN" sz="2400" dirty="0">
                <a:solidFill>
                  <a:srgbClr val="FF0000"/>
                </a:solidFill>
                <a:ea typeface="宋体" panose="02010600030101010101" pitchFamily="2" charset="-122"/>
                <a:cs typeface="Times New Roman" panose="02020603050405020304" pitchFamily="18" charset="0"/>
              </a:rPr>
              <a:t>Expected reward f(</a:t>
            </a:r>
            <a:r>
              <a:rPr lang="en-US" altLang="zh-CN" sz="2400" dirty="0" err="1">
                <a:solidFill>
                  <a:srgbClr val="FF0000"/>
                </a:solidFill>
                <a:ea typeface="宋体" panose="02010600030101010101" pitchFamily="2" charset="-122"/>
                <a:cs typeface="Times New Roman" panose="02020603050405020304" pitchFamily="18" charset="0"/>
              </a:rPr>
              <a:t>t,y</a:t>
            </a:r>
            <a:r>
              <a:rPr lang="en-US" altLang="zh-CN" sz="2400" dirty="0">
                <a:solidFill>
                  <a:srgbClr val="FF0000"/>
                </a:solidFill>
                <a:ea typeface="宋体" panose="02010600030101010101" pitchFamily="2" charset="-122"/>
                <a:cs typeface="Times New Roman" panose="02020603050405020304" pitchFamily="18" charset="0"/>
              </a:rPr>
              <a:t>) </a:t>
            </a:r>
            <a:r>
              <a:rPr lang="en-US" altLang="zh-CN" sz="2400" dirty="0">
                <a:ea typeface="宋体" panose="02010600030101010101" pitchFamily="2" charset="-122"/>
                <a:cs typeface="Times New Roman" panose="02020603050405020304" pitchFamily="18" charset="0"/>
              </a:rPr>
              <a:t>obey a </a:t>
            </a:r>
            <a:r>
              <a:rPr lang="en-US" altLang="zh-CN" sz="2400" dirty="0">
                <a:solidFill>
                  <a:srgbClr val="FF0000"/>
                </a:solidFill>
                <a:ea typeface="宋体" panose="02010600030101010101" pitchFamily="2" charset="-122"/>
                <a:cs typeface="Times New Roman" panose="02020603050405020304" pitchFamily="18" charset="0"/>
              </a:rPr>
              <a:t>Lipschitz condition</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Maximize its long-term total rewards</a:t>
            </a:r>
          </a:p>
        </p:txBody>
      </p:sp>
      <p:sp>
        <p:nvSpPr>
          <p:cNvPr id="7" name="文本框 6">
            <a:extLst>
              <a:ext uri="{FF2B5EF4-FFF2-40B4-BE49-F238E27FC236}">
                <a16:creationId xmlns:a16="http://schemas.microsoft.com/office/drawing/2014/main" id="{0E981B13-E7A6-4088-BB73-9AE354D4C934}"/>
              </a:ext>
            </a:extLst>
          </p:cNvPr>
          <p:cNvSpPr txBox="1"/>
          <p:nvPr/>
        </p:nvSpPr>
        <p:spPr>
          <a:xfrm>
            <a:off x="622568" y="10022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Definition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71FBC15-C648-4A07-B1D4-FAAEF795EA1A}"/>
              </a:ext>
            </a:extLst>
          </p:cNvPr>
          <p:cNvSpPr txBox="1"/>
          <p:nvPr/>
        </p:nvSpPr>
        <p:spPr>
          <a:xfrm>
            <a:off x="571768" y="4558218"/>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Fixed discretization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grpSp>
        <p:nvGrpSpPr>
          <p:cNvPr id="21" name="组合 20">
            <a:extLst>
              <a:ext uri="{FF2B5EF4-FFF2-40B4-BE49-F238E27FC236}">
                <a16:creationId xmlns:a16="http://schemas.microsoft.com/office/drawing/2014/main" id="{D2C84D19-9007-4D4D-B1F6-D477D9F54CE2}"/>
              </a:ext>
            </a:extLst>
          </p:cNvPr>
          <p:cNvGrpSpPr/>
          <p:nvPr/>
        </p:nvGrpSpPr>
        <p:grpSpPr>
          <a:xfrm>
            <a:off x="6609953" y="1852420"/>
            <a:ext cx="5513956" cy="903136"/>
            <a:chOff x="6658588" y="1177777"/>
            <a:chExt cx="5513956" cy="903136"/>
          </a:xfrm>
        </p:grpSpPr>
        <p:pic>
          <p:nvPicPr>
            <p:cNvPr id="8" name="图片 7">
              <a:extLst>
                <a:ext uri="{FF2B5EF4-FFF2-40B4-BE49-F238E27FC236}">
                  <a16:creationId xmlns:a16="http://schemas.microsoft.com/office/drawing/2014/main" id="{0B1EA027-CC2D-4075-B156-90FDB3E92D57}"/>
                </a:ext>
              </a:extLst>
            </p:cNvPr>
            <p:cNvPicPr>
              <a:picLocks noChangeAspect="1"/>
            </p:cNvPicPr>
            <p:nvPr/>
          </p:nvPicPr>
          <p:blipFill>
            <a:blip r:embed="rId3"/>
            <a:stretch>
              <a:fillRect/>
            </a:stretch>
          </p:blipFill>
          <p:spPr>
            <a:xfrm>
              <a:off x="7323203" y="1177777"/>
              <a:ext cx="4849341" cy="850209"/>
            </a:xfrm>
            <a:prstGeom prst="rect">
              <a:avLst/>
            </a:prstGeom>
          </p:spPr>
        </p:pic>
        <p:sp>
          <p:nvSpPr>
            <p:cNvPr id="15" name="文本框 14">
              <a:extLst>
                <a:ext uri="{FF2B5EF4-FFF2-40B4-BE49-F238E27FC236}">
                  <a16:creationId xmlns:a16="http://schemas.microsoft.com/office/drawing/2014/main" id="{BE995B03-F71F-4811-B254-0D96E4FBB1A5}"/>
                </a:ext>
              </a:extLst>
            </p:cNvPr>
            <p:cNvSpPr txBox="1"/>
            <p:nvPr/>
          </p:nvSpPr>
          <p:spPr>
            <a:xfrm>
              <a:off x="6658588" y="1220976"/>
              <a:ext cx="2602142" cy="369332"/>
            </a:xfrm>
            <a:prstGeom prst="rect">
              <a:avLst/>
            </a:prstGeom>
            <a:noFill/>
          </p:spPr>
          <p:txBody>
            <a:bodyPr wrap="square">
              <a:spAutoFit/>
            </a:bodyPr>
            <a:lstStyle/>
            <a:p>
              <a:r>
                <a:rPr lang="en-US" altLang="zh-CN" sz="1800" dirty="0">
                  <a:solidFill>
                    <a:srgbClr val="FF0000"/>
                  </a:solidFill>
                  <a:ea typeface="宋体" panose="02010600030101010101" pitchFamily="2" charset="-122"/>
                  <a:cs typeface="Times New Roman" panose="02020603050405020304" pitchFamily="18" charset="0"/>
                </a:rPr>
                <a:t>Lipschitz condition:</a:t>
              </a:r>
              <a:endParaRPr lang="zh-CN" altLang="en-US" dirty="0"/>
            </a:p>
          </p:txBody>
        </p:sp>
        <p:sp>
          <p:nvSpPr>
            <p:cNvPr id="12" name="矩形 11">
              <a:extLst>
                <a:ext uri="{FF2B5EF4-FFF2-40B4-BE49-F238E27FC236}">
                  <a16:creationId xmlns:a16="http://schemas.microsoft.com/office/drawing/2014/main" id="{1BE0D81C-3836-44AF-BEBF-B35F2AFAEE91}"/>
                </a:ext>
              </a:extLst>
            </p:cNvPr>
            <p:cNvSpPr/>
            <p:nvPr/>
          </p:nvSpPr>
          <p:spPr>
            <a:xfrm>
              <a:off x="6668316" y="1230704"/>
              <a:ext cx="5484772" cy="8502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a:extLst>
              <a:ext uri="{FF2B5EF4-FFF2-40B4-BE49-F238E27FC236}">
                <a16:creationId xmlns:a16="http://schemas.microsoft.com/office/drawing/2014/main" id="{151A9811-8F84-40FA-AC40-0E0E82DF42A4}"/>
              </a:ext>
            </a:extLst>
          </p:cNvPr>
          <p:cNvSpPr txBox="1"/>
          <p:nvPr/>
        </p:nvSpPr>
        <p:spPr>
          <a:xfrm>
            <a:off x="4720557" y="4287505"/>
            <a:ext cx="5841452" cy="539378"/>
          </a:xfrm>
          <a:prstGeom prst="rect">
            <a:avLst/>
          </a:prstGeom>
          <a:noFill/>
        </p:spPr>
        <p:txBody>
          <a:bodyPr wrap="square">
            <a:spAutoFit/>
          </a:bodyPr>
          <a:lstStyle/>
          <a:p>
            <a:pPr>
              <a:lnSpc>
                <a:spcPct val="150000"/>
              </a:lnSpc>
              <a:spcBef>
                <a:spcPct val="0"/>
              </a:spcBef>
            </a:pPr>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P1: How to handle the continuum-armed bandit ?</a:t>
            </a: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64EBCF23-2061-4B0B-A682-7DA63AD007B8}"/>
                  </a:ext>
                </a:extLst>
              </p:cNvPr>
              <p:cNvSpPr txBox="1"/>
              <p:nvPr/>
            </p:nvSpPr>
            <p:spPr>
              <a:xfrm>
                <a:off x="1074900" y="5050701"/>
                <a:ext cx="9705395" cy="1687963"/>
              </a:xfrm>
              <a:prstGeom prst="rect">
                <a:avLst/>
              </a:prstGeom>
              <a:noFill/>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Mapping to different metric space, e.g., distance, norm-p </a:t>
                </a:r>
                <a:r>
                  <a:rPr lang="en-US" altLang="zh-CN" sz="2400" i="1" dirty="0">
                    <a:latin typeface="Times New Roman" panose="02020603050405020304" pitchFamily="18" charset="0"/>
                    <a:ea typeface="宋体" panose="02010600030101010101" pitchFamily="2" charset="-122"/>
                    <a:cs typeface="Times New Roman" panose="02020603050405020304" pitchFamily="18" charset="0"/>
                  </a:rPr>
                  <a:t>etc</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p>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Sample a fixed, finite arm set </a:t>
                </a:r>
                <a14:m>
                  <m:oMath xmlns:m="http://schemas.openxmlformats.org/officeDocument/2006/math">
                    <m:r>
                      <m:rPr>
                        <m:sty m:val="p"/>
                      </m:rPr>
                      <a:rPr lang="el-GR" altLang="zh-CN" sz="2400" i="1" smtClean="0">
                        <a:latin typeface="Cambria Math" panose="02040503050406030204" pitchFamily="18" charset="0"/>
                        <a:ea typeface="Cambria Math" panose="02040503050406030204" pitchFamily="18" charset="0"/>
                        <a:cs typeface="Times New Roman" panose="02020603050405020304" pitchFamily="18" charset="0"/>
                      </a:rPr>
                      <m:t>Χ</m:t>
                    </m:r>
                  </m:oMath>
                </a14:m>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from whole arm space </a:t>
                </a: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𝑆</m:t>
                    </m:r>
                  </m:oMath>
                </a14:m>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p>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Run an off-the-shelf MAB algorithm on this small arm set </a:t>
                </a:r>
                <a14:m>
                  <m:oMath xmlns:m="http://schemas.openxmlformats.org/officeDocument/2006/math">
                    <m:r>
                      <m:rPr>
                        <m:sty m:val="p"/>
                      </m:rPr>
                      <a:rPr lang="el-GR" altLang="zh-CN" sz="2400" i="1" smtClean="0">
                        <a:latin typeface="Cambria Math" panose="02040503050406030204" pitchFamily="18" charset="0"/>
                        <a:ea typeface="Cambria Math" panose="02040503050406030204" pitchFamily="18" charset="0"/>
                        <a:cs typeface="Times New Roman" panose="02020603050405020304" pitchFamily="18" charset="0"/>
                      </a:rPr>
                      <m:t>Χ</m:t>
                    </m:r>
                  </m:oMath>
                </a14:m>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64EBCF23-2061-4B0B-A682-7DA63AD007B8}"/>
                  </a:ext>
                </a:extLst>
              </p:cNvPr>
              <p:cNvSpPr txBox="1">
                <a:spLocks noRot="1" noChangeAspect="1" noMove="1" noResize="1" noEditPoints="1" noAdjustHandles="1" noChangeArrowheads="1" noChangeShapeType="1" noTextEdit="1"/>
              </p:cNvSpPr>
              <p:nvPr/>
            </p:nvSpPr>
            <p:spPr>
              <a:xfrm>
                <a:off x="1074900" y="5050701"/>
                <a:ext cx="9705395" cy="1687963"/>
              </a:xfrm>
              <a:prstGeom prst="rect">
                <a:avLst/>
              </a:prstGeom>
              <a:blipFill>
                <a:blip r:embed="rId4"/>
                <a:stretch>
                  <a:fillRect l="-784" b="-6716"/>
                </a:stretch>
              </a:blipFill>
            </p:spPr>
            <p:txBody>
              <a:bodyPr/>
              <a:lstStyle/>
              <a:p>
                <a:r>
                  <a:rPr lang="en-US">
                    <a:noFill/>
                  </a:rPr>
                  <a:t> </a:t>
                </a:r>
              </a:p>
            </p:txBody>
          </p:sp>
        </mc:Fallback>
      </mc:AlternateContent>
      <p:cxnSp>
        <p:nvCxnSpPr>
          <p:cNvPr id="6" name="直接箭头连接符 5">
            <a:extLst>
              <a:ext uri="{FF2B5EF4-FFF2-40B4-BE49-F238E27FC236}">
                <a16:creationId xmlns:a16="http://schemas.microsoft.com/office/drawing/2014/main" id="{A6687A4A-B93C-4F23-9F02-42B19EA8F185}"/>
              </a:ext>
            </a:extLst>
          </p:cNvPr>
          <p:cNvCxnSpPr>
            <a:cxnSpLocks/>
          </p:cNvCxnSpPr>
          <p:nvPr/>
        </p:nvCxnSpPr>
        <p:spPr>
          <a:xfrm flipH="1">
            <a:off x="4189109" y="4669615"/>
            <a:ext cx="487666" cy="1771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413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51</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Lipschitz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656013C6-B19D-476B-977F-5C81FA7D1AD2}"/>
              </a:ext>
            </a:extLst>
          </p:cNvPr>
          <p:cNvSpPr txBox="1"/>
          <p:nvPr/>
        </p:nvSpPr>
        <p:spPr>
          <a:xfrm>
            <a:off x="622568" y="1089765"/>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Regret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1AB1E96C-A58D-463E-9973-BEB725E8A22E}"/>
              </a:ext>
            </a:extLst>
          </p:cNvPr>
          <p:cNvPicPr>
            <a:picLocks noChangeAspect="1"/>
          </p:cNvPicPr>
          <p:nvPr/>
        </p:nvPicPr>
        <p:blipFill>
          <a:blip r:embed="rId3"/>
          <a:stretch>
            <a:fillRect/>
          </a:stretch>
        </p:blipFill>
        <p:spPr>
          <a:xfrm>
            <a:off x="2193450" y="1813167"/>
            <a:ext cx="5334275" cy="952549"/>
          </a:xfrm>
          <a:prstGeom prst="rect">
            <a:avLst/>
          </a:prstGeom>
        </p:spPr>
      </p:pic>
      <p:sp>
        <p:nvSpPr>
          <p:cNvPr id="14" name="矩形 13">
            <a:extLst>
              <a:ext uri="{FF2B5EF4-FFF2-40B4-BE49-F238E27FC236}">
                <a16:creationId xmlns:a16="http://schemas.microsoft.com/office/drawing/2014/main" id="{568E36AD-EE4F-4336-B51B-4DFCEF336351}"/>
              </a:ext>
            </a:extLst>
          </p:cNvPr>
          <p:cNvSpPr/>
          <p:nvPr/>
        </p:nvSpPr>
        <p:spPr>
          <a:xfrm>
            <a:off x="5885234" y="2110901"/>
            <a:ext cx="1642491" cy="3599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7C698C59-808C-4574-9905-2425838B2D6D}"/>
              </a:ext>
            </a:extLst>
          </p:cNvPr>
          <p:cNvSpPr txBox="1"/>
          <p:nvPr/>
        </p:nvSpPr>
        <p:spPr>
          <a:xfrm>
            <a:off x="7824297" y="1532262"/>
            <a:ext cx="2468394" cy="338554"/>
          </a:xfrm>
          <a:prstGeom prst="rect">
            <a:avLst/>
          </a:prstGeom>
          <a:noFill/>
        </p:spPr>
        <p:txBody>
          <a:bodyPr wrap="square">
            <a:spAutoFit/>
          </a:bodyPr>
          <a:lstStyle/>
          <a:p>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Quantization error</a:t>
            </a:r>
            <a:endParaRPr lang="zh-CN" altLang="en-US" sz="1600" dirty="0"/>
          </a:p>
        </p:txBody>
      </p:sp>
      <p:cxnSp>
        <p:nvCxnSpPr>
          <p:cNvPr id="24" name="直接箭头连接符 23">
            <a:extLst>
              <a:ext uri="{FF2B5EF4-FFF2-40B4-BE49-F238E27FC236}">
                <a16:creationId xmlns:a16="http://schemas.microsoft.com/office/drawing/2014/main" id="{EB03E83C-5306-4FFC-96EE-5A15C3D26ABC}"/>
              </a:ext>
            </a:extLst>
          </p:cNvPr>
          <p:cNvCxnSpPr>
            <a:cxnSpLocks/>
          </p:cNvCxnSpPr>
          <p:nvPr/>
        </p:nvCxnSpPr>
        <p:spPr>
          <a:xfrm flipH="1">
            <a:off x="7527726" y="1870816"/>
            <a:ext cx="254200" cy="2400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391F3717-7B2F-48AB-83E5-E56537E419C3}"/>
                  </a:ext>
                </a:extLst>
              </p:cNvPr>
              <p:cNvSpPr txBox="1"/>
              <p:nvPr/>
            </p:nvSpPr>
            <p:spPr>
              <a:xfrm>
                <a:off x="790366" y="2933532"/>
                <a:ext cx="6094378" cy="458074"/>
              </a:xfrm>
              <a:prstGeom prst="rect">
                <a:avLst/>
              </a:prstGeom>
              <a:noFill/>
            </p:spPr>
            <p:txBody>
              <a:bodyPr wrap="square">
                <a:spAutoFit/>
              </a:bodyPr>
              <a:lstStyle/>
              <a:p>
                <a:pPr>
                  <a:lnSpc>
                    <a:spcPct val="150000"/>
                  </a:lnSpc>
                  <a:spcBef>
                    <a:spcPct val="0"/>
                  </a:spcBef>
                </a:pPr>
                <a:r>
                  <a:rPr lang="en-US" altLang="zh-CN" dirty="0">
                    <a:latin typeface="Times New Roman" panose="02020603050405020304" pitchFamily="18" charset="0"/>
                    <a:ea typeface="宋体" panose="02010600030101010101" pitchFamily="2" charset="-122"/>
                    <a:cs typeface="Times New Roman" panose="02020603050405020304" pitchFamily="18" charset="0"/>
                  </a:rPr>
                  <a:t>w</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here </a:t>
                </a:r>
                <a14:m>
                  <m:oMath xmlns:m="http://schemas.openxmlformats.org/officeDocument/2006/math">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𝑊</m:t>
                    </m:r>
                  </m:oMath>
                </a14:m>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(algorithm) is the total reward of the algorithm</a:t>
                </a:r>
              </a:p>
            </p:txBody>
          </p:sp>
        </mc:Choice>
        <mc:Fallback xmlns="">
          <p:sp>
            <p:nvSpPr>
              <p:cNvPr id="27" name="文本框 26">
                <a:extLst>
                  <a:ext uri="{FF2B5EF4-FFF2-40B4-BE49-F238E27FC236}">
                    <a16:creationId xmlns:a16="http://schemas.microsoft.com/office/drawing/2014/main" id="{391F3717-7B2F-48AB-83E5-E56537E419C3}"/>
                  </a:ext>
                </a:extLst>
              </p:cNvPr>
              <p:cNvSpPr txBox="1">
                <a:spLocks noRot="1" noChangeAspect="1" noMove="1" noResize="1" noEditPoints="1" noAdjustHandles="1" noChangeArrowheads="1" noChangeShapeType="1" noTextEdit="1"/>
              </p:cNvSpPr>
              <p:nvPr/>
            </p:nvSpPr>
            <p:spPr>
              <a:xfrm>
                <a:off x="790366" y="2933532"/>
                <a:ext cx="6094378" cy="458074"/>
              </a:xfrm>
              <a:prstGeom prst="rect">
                <a:avLst/>
              </a:prstGeom>
              <a:blipFill>
                <a:blip r:embed="rId4"/>
                <a:stretch>
                  <a:fillRect l="-624"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329FCB1D-A69F-4A02-A730-BE824A0F07C8}"/>
                  </a:ext>
                </a:extLst>
              </p:cNvPr>
              <p:cNvSpPr txBox="1"/>
              <p:nvPr/>
            </p:nvSpPr>
            <p:spPr>
              <a:xfrm>
                <a:off x="7638660" y="2738980"/>
                <a:ext cx="4277722" cy="1047210"/>
              </a:xfrm>
              <a:prstGeom prst="rect">
                <a:avLst/>
              </a:prstGeom>
              <a:noFill/>
            </p:spPr>
            <p:txBody>
              <a:bodyPr wrap="square">
                <a:spAutoFit/>
              </a:bodyPr>
              <a:lstStyle/>
              <a:p>
                <a:pPr>
                  <a:lnSpc>
                    <a:spcPct val="150000"/>
                  </a:lnSpc>
                  <a:spcBef>
                    <a:spcPct val="0"/>
                  </a:spcBef>
                </a:pPr>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P2: How to adaptively define the fixed, finite arm set </a:t>
                </a:r>
                <a14:m>
                  <m:oMath xmlns:m="http://schemas.openxmlformats.org/officeDocument/2006/math">
                    <m:r>
                      <m:rPr>
                        <m:sty m:val="p"/>
                      </m:rPr>
                      <a:rPr lang="el-GR" altLang="zh-CN" sz="22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Χ</m:t>
                    </m:r>
                  </m:oMath>
                </a14:m>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p>
            </p:txBody>
          </p:sp>
        </mc:Choice>
        <mc:Fallback xmlns="">
          <p:sp>
            <p:nvSpPr>
              <p:cNvPr id="29" name="文本框 28">
                <a:extLst>
                  <a:ext uri="{FF2B5EF4-FFF2-40B4-BE49-F238E27FC236}">
                    <a16:creationId xmlns:a16="http://schemas.microsoft.com/office/drawing/2014/main" id="{329FCB1D-A69F-4A02-A730-BE824A0F07C8}"/>
                  </a:ext>
                </a:extLst>
              </p:cNvPr>
              <p:cNvSpPr txBox="1">
                <a:spLocks noRot="1" noChangeAspect="1" noMove="1" noResize="1" noEditPoints="1" noAdjustHandles="1" noChangeArrowheads="1" noChangeShapeType="1" noTextEdit="1"/>
              </p:cNvSpPr>
              <p:nvPr/>
            </p:nvSpPr>
            <p:spPr>
              <a:xfrm>
                <a:off x="7638660" y="2738980"/>
                <a:ext cx="4277722" cy="1047210"/>
              </a:xfrm>
              <a:prstGeom prst="rect">
                <a:avLst/>
              </a:prstGeom>
              <a:blipFill>
                <a:blip r:embed="rId5"/>
                <a:stretch>
                  <a:fillRect l="-1852" b="-11047"/>
                </a:stretch>
              </a:blipFill>
            </p:spPr>
            <p:txBody>
              <a:bodyPr/>
              <a:lstStyle/>
              <a:p>
                <a:r>
                  <a:rPr lang="zh-CN" altLang="en-US">
                    <a:noFill/>
                  </a:rPr>
                  <a:t> </a:t>
                </a:r>
              </a:p>
            </p:txBody>
          </p:sp>
        </mc:Fallback>
      </mc:AlternateContent>
      <p:sp>
        <p:nvSpPr>
          <p:cNvPr id="31" name="文本框 30">
            <a:extLst>
              <a:ext uri="{FF2B5EF4-FFF2-40B4-BE49-F238E27FC236}">
                <a16:creationId xmlns:a16="http://schemas.microsoft.com/office/drawing/2014/main" id="{794384AC-6517-4655-AE65-5FFDC2C2B25D}"/>
              </a:ext>
            </a:extLst>
          </p:cNvPr>
          <p:cNvSpPr txBox="1"/>
          <p:nvPr/>
        </p:nvSpPr>
        <p:spPr>
          <a:xfrm>
            <a:off x="609597" y="3800544"/>
            <a:ext cx="8339849"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Zooming algorithm (adaptive discretization)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4F57276B-94CC-4F85-83F8-51DAA417C287}"/>
              </a:ext>
            </a:extLst>
          </p:cNvPr>
          <p:cNvSpPr txBox="1"/>
          <p:nvPr/>
        </p:nvSpPr>
        <p:spPr>
          <a:xfrm>
            <a:off x="1376458" y="5206344"/>
            <a:ext cx="10092452" cy="1047210"/>
          </a:xfrm>
          <a:prstGeom prst="rect">
            <a:avLst/>
          </a:prstGeom>
          <a:noFill/>
        </p:spPr>
        <p:txBody>
          <a:bodyPr wrap="square">
            <a:spAutoFit/>
          </a:bodyPr>
          <a:lstStyle/>
          <a:p>
            <a:pPr marL="342900" indent="-342900">
              <a:lnSpc>
                <a:spcPct val="150000"/>
              </a:lnSpc>
              <a:spcBef>
                <a:spcPct val="0"/>
              </a:spcBef>
              <a:buFont typeface="Arial" panose="020B0604020202020204" pitchFamily="34" charset="0"/>
              <a:buChar char="•"/>
            </a:pP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 Place more probes in regions that could produce better reward</a:t>
            </a:r>
          </a:p>
          <a:p>
            <a:pPr marL="342900" indent="-342900">
              <a:lnSpc>
                <a:spcPct val="150000"/>
              </a:lnSpc>
              <a:spcBef>
                <a:spcPct val="0"/>
              </a:spcBef>
              <a:buFont typeface="Arial" panose="020B0604020202020204" pitchFamily="34" charset="0"/>
              <a:buChar char="•"/>
            </a:pP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 Less probes in regions which are known to yield low rewards with high probability . </a:t>
            </a:r>
          </a:p>
        </p:txBody>
      </p:sp>
      <p:sp>
        <p:nvSpPr>
          <p:cNvPr id="35" name="文本框 34">
            <a:extLst>
              <a:ext uri="{FF2B5EF4-FFF2-40B4-BE49-F238E27FC236}">
                <a16:creationId xmlns:a16="http://schemas.microsoft.com/office/drawing/2014/main" id="{104A31F8-4F6B-4449-9C18-48699DEA08B9}"/>
              </a:ext>
            </a:extLst>
          </p:cNvPr>
          <p:cNvSpPr txBox="1"/>
          <p:nvPr/>
        </p:nvSpPr>
        <p:spPr>
          <a:xfrm>
            <a:off x="1074901" y="4447588"/>
            <a:ext cx="4353134" cy="579967"/>
          </a:xfrm>
          <a:prstGeom prst="rect">
            <a:avLst/>
          </a:prstGeom>
          <a:noFill/>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basic idea</a:t>
            </a:r>
          </a:p>
        </p:txBody>
      </p:sp>
      <p:cxnSp>
        <p:nvCxnSpPr>
          <p:cNvPr id="15" name="直接箭头连接符 14">
            <a:extLst>
              <a:ext uri="{FF2B5EF4-FFF2-40B4-BE49-F238E27FC236}">
                <a16:creationId xmlns:a16="http://schemas.microsoft.com/office/drawing/2014/main" id="{59F000E2-6979-44AF-A64C-61DD2C9EC9E3}"/>
              </a:ext>
            </a:extLst>
          </p:cNvPr>
          <p:cNvCxnSpPr>
            <a:cxnSpLocks/>
          </p:cNvCxnSpPr>
          <p:nvPr/>
        </p:nvCxnSpPr>
        <p:spPr>
          <a:xfrm flipH="1">
            <a:off x="7518200" y="3776665"/>
            <a:ext cx="263726" cy="2143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E40B0C4B-EBEB-4F36-94F2-4F9BC4627D88}"/>
              </a:ext>
            </a:extLst>
          </p:cNvPr>
          <p:cNvSpPr txBox="1"/>
          <p:nvPr/>
        </p:nvSpPr>
        <p:spPr>
          <a:xfrm>
            <a:off x="1833072" y="2732412"/>
            <a:ext cx="2911050" cy="338554"/>
          </a:xfrm>
          <a:prstGeom prst="rect">
            <a:avLst/>
          </a:prstGeom>
          <a:noFill/>
        </p:spPr>
        <p:txBody>
          <a:bodyPr wrap="square">
            <a:spAutoFit/>
          </a:bodyPr>
          <a:lstStyle/>
          <a:p>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Regret by running algorithm</a:t>
            </a:r>
            <a:endParaRPr lang="zh-CN" altLang="en-US" sz="1600" dirty="0"/>
          </a:p>
        </p:txBody>
      </p:sp>
      <p:cxnSp>
        <p:nvCxnSpPr>
          <p:cNvPr id="20" name="直接箭头连接符 19">
            <a:extLst>
              <a:ext uri="{FF2B5EF4-FFF2-40B4-BE49-F238E27FC236}">
                <a16:creationId xmlns:a16="http://schemas.microsoft.com/office/drawing/2014/main" id="{75C5C8B2-4CAF-4817-88C8-255F090CCC43}"/>
              </a:ext>
            </a:extLst>
          </p:cNvPr>
          <p:cNvCxnSpPr>
            <a:cxnSpLocks/>
          </p:cNvCxnSpPr>
          <p:nvPr/>
        </p:nvCxnSpPr>
        <p:spPr>
          <a:xfrm flipV="1">
            <a:off x="3124201" y="2714625"/>
            <a:ext cx="180974" cy="108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14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52</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Lipschitz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50E7B8D-D628-43AD-9D99-E5DDC00E3B3D}"/>
              </a:ext>
            </a:extLst>
          </p:cNvPr>
          <p:cNvSpPr txBox="1"/>
          <p:nvPr/>
        </p:nvSpPr>
        <p:spPr>
          <a:xfrm>
            <a:off x="530151" y="838610"/>
            <a:ext cx="4353134" cy="579967"/>
          </a:xfrm>
          <a:prstGeom prst="rect">
            <a:avLst/>
          </a:prstGeom>
          <a:noFill/>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The zooming algorithm</a:t>
            </a:r>
          </a:p>
        </p:txBody>
      </p:sp>
      <p:pic>
        <p:nvPicPr>
          <p:cNvPr id="8" name="图片 7">
            <a:extLst>
              <a:ext uri="{FF2B5EF4-FFF2-40B4-BE49-F238E27FC236}">
                <a16:creationId xmlns:a16="http://schemas.microsoft.com/office/drawing/2014/main" id="{40081A2D-EED2-4993-86B9-E0CC881E30D6}"/>
              </a:ext>
            </a:extLst>
          </p:cNvPr>
          <p:cNvPicPr>
            <a:picLocks noChangeAspect="1"/>
          </p:cNvPicPr>
          <p:nvPr/>
        </p:nvPicPr>
        <p:blipFill>
          <a:blip r:embed="rId3"/>
          <a:stretch>
            <a:fillRect/>
          </a:stretch>
        </p:blipFill>
        <p:spPr>
          <a:xfrm>
            <a:off x="875289" y="1576507"/>
            <a:ext cx="7620392" cy="1739989"/>
          </a:xfrm>
          <a:prstGeom prst="rect">
            <a:avLst/>
          </a:prstGeom>
          <a:ln>
            <a:solidFill>
              <a:schemeClr val="tx1"/>
            </a:solidFill>
          </a:ln>
        </p:spPr>
      </p:pic>
      <p:sp>
        <p:nvSpPr>
          <p:cNvPr id="9" name="矩形 8">
            <a:extLst>
              <a:ext uri="{FF2B5EF4-FFF2-40B4-BE49-F238E27FC236}">
                <a16:creationId xmlns:a16="http://schemas.microsoft.com/office/drawing/2014/main" id="{2D816463-C3D9-42F8-9300-29336C53E718}"/>
              </a:ext>
            </a:extLst>
          </p:cNvPr>
          <p:cNvSpPr/>
          <p:nvPr/>
        </p:nvSpPr>
        <p:spPr>
          <a:xfrm>
            <a:off x="4961106" y="2714016"/>
            <a:ext cx="1128408" cy="2821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03DF609-3E2A-4BD5-A46A-35EFEA2B458C}"/>
                  </a:ext>
                </a:extLst>
              </p:cNvPr>
              <p:cNvSpPr txBox="1"/>
              <p:nvPr/>
            </p:nvSpPr>
            <p:spPr>
              <a:xfrm>
                <a:off x="3425302" y="3414572"/>
                <a:ext cx="4543041" cy="646331"/>
              </a:xfrm>
              <a:prstGeom prst="rect">
                <a:avLst/>
              </a:prstGeom>
              <a:noFill/>
            </p:spPr>
            <p:txBody>
              <a:bodyPr wrap="square">
                <a:spAutoFit/>
              </a:bodyPr>
              <a:lstStyle/>
              <a:p>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inde</a:t>
                </a:r>
                <a14:m>
                  <m:oMath xmlns:m="http://schemas.openxmlformats.org/officeDocument/2006/math">
                    <m:sSub>
                      <m:sSubPr>
                        <m:ctrlPr>
                          <a:rPr lang="en-US" altLang="zh-CN"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𝑥</m:t>
                        </m:r>
                      </m:e>
                      <m:sub>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𝑡</m:t>
                        </m:r>
                      </m:sub>
                    </m:sSub>
                    <m:d>
                      <m:dPr>
                        <m:ctrlPr>
                          <a:rPr lang="en-US" altLang="zh-CN"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dPr>
                      <m:e>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𝑥</m:t>
                        </m:r>
                      </m:e>
                    </m:d>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sSubPr>
                      <m:e>
                        <m:acc>
                          <m:accPr>
                            <m:chr m:val="̅"/>
                            <m:ctrlP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accPr>
                          <m:e>
                            <m:r>
                              <a:rPr lang="zh-CN" altLang="en-US"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𝜇</m:t>
                            </m:r>
                          </m:e>
                        </m:acc>
                      </m:e>
                      <m:sub>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𝑡</m:t>
                        </m:r>
                      </m:sub>
                    </m:sSub>
                    <m:d>
                      <m:dPr>
                        <m:ctrlP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dPr>
                      <m:e>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𝑥</m:t>
                        </m:r>
                      </m:e>
                    </m:d>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+2</m:t>
                    </m:r>
                    <m:sSub>
                      <m:sSubPr>
                        <m:ctrlP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𝑟</m:t>
                        </m:r>
                      </m:e>
                      <m:sub>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𝑡</m:t>
                        </m:r>
                      </m:sub>
                    </m:sSub>
                    <m:d>
                      <m:dPr>
                        <m:ctrlP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dPr>
                      <m:e>
                        <m:r>
                          <a:rPr lang="en-US" altLang="zh-CN" b="0" i="1"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𝑥</m:t>
                        </m:r>
                      </m:e>
                    </m:d>
                  </m:oMath>
                </a14:m>
                <a:r>
                  <a:rPr lang="zh-CN" altLang="en-US" dirty="0">
                    <a:solidFill>
                      <a:srgbClr val="FF0000"/>
                    </a:solidFill>
                  </a:rPr>
                  <a:t> </a:t>
                </a:r>
                <a:r>
                  <a:rPr lang="en-US" altLang="zh-CN" dirty="0">
                    <a:solidFill>
                      <a:srgbClr val="FF0000"/>
                    </a:solidFill>
                  </a:rPr>
                  <a:t>is the radius of the ball (like the UCB index)</a:t>
                </a:r>
                <a:endParaRPr lang="zh-CN" altLang="en-US" dirty="0">
                  <a:solidFill>
                    <a:srgbClr val="FF0000"/>
                  </a:solidFill>
                </a:endParaRPr>
              </a:p>
            </p:txBody>
          </p:sp>
        </mc:Choice>
        <mc:Fallback xmlns="">
          <p:sp>
            <p:nvSpPr>
              <p:cNvPr id="11" name="文本框 10">
                <a:extLst>
                  <a:ext uri="{FF2B5EF4-FFF2-40B4-BE49-F238E27FC236}">
                    <a16:creationId xmlns:a16="http://schemas.microsoft.com/office/drawing/2014/main" id="{003DF609-3E2A-4BD5-A46A-35EFEA2B458C}"/>
                  </a:ext>
                </a:extLst>
              </p:cNvPr>
              <p:cNvSpPr txBox="1">
                <a:spLocks noRot="1" noChangeAspect="1" noMove="1" noResize="1" noEditPoints="1" noAdjustHandles="1" noChangeArrowheads="1" noChangeShapeType="1" noTextEdit="1"/>
              </p:cNvSpPr>
              <p:nvPr/>
            </p:nvSpPr>
            <p:spPr>
              <a:xfrm>
                <a:off x="3425302" y="3414572"/>
                <a:ext cx="4543041" cy="646331"/>
              </a:xfrm>
              <a:prstGeom prst="rect">
                <a:avLst/>
              </a:prstGeom>
              <a:blipFill>
                <a:blip r:embed="rId4"/>
                <a:stretch>
                  <a:fillRect l="-1208" t="-5660" b="-14151"/>
                </a:stretch>
              </a:blipFill>
            </p:spPr>
            <p:txBody>
              <a:bodyPr/>
              <a:lstStyle/>
              <a:p>
                <a:r>
                  <a:rPr lang="zh-CN" altLang="en-US">
                    <a:noFill/>
                  </a:rPr>
                  <a:t> </a:t>
                </a:r>
              </a:p>
            </p:txBody>
          </p:sp>
        </mc:Fallback>
      </mc:AlternateContent>
      <p:cxnSp>
        <p:nvCxnSpPr>
          <p:cNvPr id="13" name="直接箭头连接符 12">
            <a:extLst>
              <a:ext uri="{FF2B5EF4-FFF2-40B4-BE49-F238E27FC236}">
                <a16:creationId xmlns:a16="http://schemas.microsoft.com/office/drawing/2014/main" id="{92EED8C4-6F0F-4360-B6A2-E4A131CBB056}"/>
              </a:ext>
            </a:extLst>
          </p:cNvPr>
          <p:cNvCxnSpPr>
            <a:cxnSpLocks/>
            <a:stCxn id="11" idx="0"/>
          </p:cNvCxnSpPr>
          <p:nvPr/>
        </p:nvCxnSpPr>
        <p:spPr>
          <a:xfrm flipV="1">
            <a:off x="5696823" y="2996118"/>
            <a:ext cx="0" cy="4184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7D1B21B2-0B70-46C3-9EB3-E8773501D9BE}"/>
              </a:ext>
            </a:extLst>
          </p:cNvPr>
          <p:cNvSpPr/>
          <p:nvPr/>
        </p:nvSpPr>
        <p:spPr>
          <a:xfrm>
            <a:off x="4805465" y="2140083"/>
            <a:ext cx="1591071" cy="311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a:extLst>
              <a:ext uri="{FF2B5EF4-FFF2-40B4-BE49-F238E27FC236}">
                <a16:creationId xmlns:a16="http://schemas.microsoft.com/office/drawing/2014/main" id="{02989616-6C86-49C1-9B46-8E64042B2BA4}"/>
              </a:ext>
            </a:extLst>
          </p:cNvPr>
          <p:cNvCxnSpPr>
            <a:cxnSpLocks/>
          </p:cNvCxnSpPr>
          <p:nvPr/>
        </p:nvCxnSpPr>
        <p:spPr>
          <a:xfrm flipH="1">
            <a:off x="6488352" y="1338120"/>
            <a:ext cx="703617" cy="8019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B94432F9-46A0-437D-9EB7-94C23F678C47}"/>
              </a:ext>
            </a:extLst>
          </p:cNvPr>
          <p:cNvPicPr>
            <a:picLocks noChangeAspect="1"/>
          </p:cNvPicPr>
          <p:nvPr/>
        </p:nvPicPr>
        <p:blipFill>
          <a:blip r:embed="rId5"/>
          <a:stretch>
            <a:fillRect/>
          </a:stretch>
        </p:blipFill>
        <p:spPr>
          <a:xfrm>
            <a:off x="8853771" y="1291369"/>
            <a:ext cx="2159111" cy="876345"/>
          </a:xfrm>
          <a:prstGeom prst="rect">
            <a:avLst/>
          </a:prstGeom>
        </p:spPr>
      </p:pic>
      <p:pic>
        <p:nvPicPr>
          <p:cNvPr id="24" name="图片 23">
            <a:extLst>
              <a:ext uri="{FF2B5EF4-FFF2-40B4-BE49-F238E27FC236}">
                <a16:creationId xmlns:a16="http://schemas.microsoft.com/office/drawing/2014/main" id="{D9EF5B98-8337-4ED9-A02D-B0E724F2FF85}"/>
              </a:ext>
            </a:extLst>
          </p:cNvPr>
          <p:cNvPicPr>
            <a:picLocks noChangeAspect="1"/>
          </p:cNvPicPr>
          <p:nvPr/>
        </p:nvPicPr>
        <p:blipFill>
          <a:blip r:embed="rId6"/>
          <a:stretch>
            <a:fillRect/>
          </a:stretch>
        </p:blipFill>
        <p:spPr>
          <a:xfrm>
            <a:off x="7172131" y="966320"/>
            <a:ext cx="3772094" cy="476274"/>
          </a:xfrm>
          <a:prstGeom prst="rect">
            <a:avLst/>
          </a:prstGeom>
        </p:spPr>
      </p:pic>
      <p:sp>
        <p:nvSpPr>
          <p:cNvPr id="15" name="文本框 14">
            <a:extLst>
              <a:ext uri="{FF2B5EF4-FFF2-40B4-BE49-F238E27FC236}">
                <a16:creationId xmlns:a16="http://schemas.microsoft.com/office/drawing/2014/main" id="{D1A38FC8-87FD-4C54-BE05-3E3A27C37755}"/>
              </a:ext>
            </a:extLst>
          </p:cNvPr>
          <p:cNvSpPr txBox="1"/>
          <p:nvPr/>
        </p:nvSpPr>
        <p:spPr>
          <a:xfrm>
            <a:off x="633507" y="4415769"/>
            <a:ext cx="8113295" cy="1883657"/>
          </a:xfrm>
          <a:prstGeom prst="rect">
            <a:avLst/>
          </a:prstGeom>
          <a:noFill/>
        </p:spPr>
        <p:txBody>
          <a:bodyPr wrap="square">
            <a:spAutoFit/>
          </a:bodyPr>
          <a:lstStyle/>
          <a:p>
            <a:pPr marL="342900" indent="-342900" algn="just">
              <a:lnSpc>
                <a:spcPct val="150000"/>
              </a:lnSpc>
              <a:spcBef>
                <a:spcPct val="0"/>
              </a:spcBef>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In each round, all arms are covered by confidence balls of the active arms</a:t>
            </a:r>
          </a:p>
          <a:p>
            <a:pPr marL="342900" indent="-342900" algn="just">
              <a:lnSpc>
                <a:spcPct val="150000"/>
              </a:lnSpc>
              <a:spcBef>
                <a:spcPct val="0"/>
              </a:spcBef>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If some arm become uncovered by confidence balls of  the active arms, active this uncovered arm. </a:t>
            </a:r>
          </a:p>
          <a:p>
            <a:pPr marL="342900" indent="-342900" algn="just">
              <a:lnSpc>
                <a:spcPct val="150000"/>
              </a:lnSpc>
              <a:spcBef>
                <a:spcPct val="0"/>
              </a:spcBef>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Play an active arm with the largest index (break ties arbitrarily).</a:t>
            </a:r>
          </a:p>
        </p:txBody>
      </p:sp>
      <p:grpSp>
        <p:nvGrpSpPr>
          <p:cNvPr id="17" name="组合 16">
            <a:extLst>
              <a:ext uri="{FF2B5EF4-FFF2-40B4-BE49-F238E27FC236}">
                <a16:creationId xmlns:a16="http://schemas.microsoft.com/office/drawing/2014/main" id="{8F15DB3A-5534-4C5F-BD1B-6CD4F5158055}"/>
              </a:ext>
            </a:extLst>
          </p:cNvPr>
          <p:cNvGrpSpPr/>
          <p:nvPr/>
        </p:nvGrpSpPr>
        <p:grpSpPr>
          <a:xfrm>
            <a:off x="9149444" y="3502479"/>
            <a:ext cx="2487386" cy="2265669"/>
            <a:chOff x="9715500" y="3429000"/>
            <a:chExt cx="2171700" cy="2057400"/>
          </a:xfrm>
        </p:grpSpPr>
        <p:sp>
          <p:nvSpPr>
            <p:cNvPr id="18" name="流程图: 接点 17">
              <a:extLst>
                <a:ext uri="{FF2B5EF4-FFF2-40B4-BE49-F238E27FC236}">
                  <a16:creationId xmlns:a16="http://schemas.microsoft.com/office/drawing/2014/main" id="{2B300ABC-B0CB-4ED6-AE5F-1A733AA084AA}"/>
                </a:ext>
              </a:extLst>
            </p:cNvPr>
            <p:cNvSpPr/>
            <p:nvPr/>
          </p:nvSpPr>
          <p:spPr>
            <a:xfrm>
              <a:off x="9753600" y="3453204"/>
              <a:ext cx="533400" cy="50919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25508A2A-3C14-4439-8497-5C8052FDB8B6}"/>
                </a:ext>
              </a:extLst>
            </p:cNvPr>
            <p:cNvSpPr/>
            <p:nvPr/>
          </p:nvSpPr>
          <p:spPr>
            <a:xfrm>
              <a:off x="9715500" y="3429000"/>
              <a:ext cx="2171700" cy="2057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接点 19">
              <a:extLst>
                <a:ext uri="{FF2B5EF4-FFF2-40B4-BE49-F238E27FC236}">
                  <a16:creationId xmlns:a16="http://schemas.microsoft.com/office/drawing/2014/main" id="{242340BA-A54C-44C8-AA61-A338DB6E00A1}"/>
                </a:ext>
              </a:extLst>
            </p:cNvPr>
            <p:cNvSpPr/>
            <p:nvPr/>
          </p:nvSpPr>
          <p:spPr>
            <a:xfrm>
              <a:off x="10306050" y="4381499"/>
              <a:ext cx="228600" cy="2286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接点 20">
              <a:extLst>
                <a:ext uri="{FF2B5EF4-FFF2-40B4-BE49-F238E27FC236}">
                  <a16:creationId xmlns:a16="http://schemas.microsoft.com/office/drawing/2014/main" id="{F0AD2108-9BC7-4301-85C6-5B068F78449B}"/>
                </a:ext>
              </a:extLst>
            </p:cNvPr>
            <p:cNvSpPr/>
            <p:nvPr/>
          </p:nvSpPr>
          <p:spPr>
            <a:xfrm>
              <a:off x="10458449" y="4800600"/>
              <a:ext cx="704851" cy="68579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接点 21">
              <a:extLst>
                <a:ext uri="{FF2B5EF4-FFF2-40B4-BE49-F238E27FC236}">
                  <a16:creationId xmlns:a16="http://schemas.microsoft.com/office/drawing/2014/main" id="{5C20B356-AD8D-42C6-BA7B-6762FA6DAA3E}"/>
                </a:ext>
              </a:extLst>
            </p:cNvPr>
            <p:cNvSpPr/>
            <p:nvPr/>
          </p:nvSpPr>
          <p:spPr>
            <a:xfrm>
              <a:off x="10734675" y="4486274"/>
              <a:ext cx="228600" cy="2286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接点 24">
              <a:extLst>
                <a:ext uri="{FF2B5EF4-FFF2-40B4-BE49-F238E27FC236}">
                  <a16:creationId xmlns:a16="http://schemas.microsoft.com/office/drawing/2014/main" id="{350F9E59-E3A6-40EF-9AFC-11D02571CA8A}"/>
                </a:ext>
              </a:extLst>
            </p:cNvPr>
            <p:cNvSpPr/>
            <p:nvPr/>
          </p:nvSpPr>
          <p:spPr>
            <a:xfrm>
              <a:off x="10961010" y="3857625"/>
              <a:ext cx="907141" cy="90487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流程图: 接点 25">
              <a:extLst>
                <a:ext uri="{FF2B5EF4-FFF2-40B4-BE49-F238E27FC236}">
                  <a16:creationId xmlns:a16="http://schemas.microsoft.com/office/drawing/2014/main" id="{F6987BB8-4B20-4A50-B6D0-F0D19C18E5D3}"/>
                </a:ext>
              </a:extLst>
            </p:cNvPr>
            <p:cNvSpPr/>
            <p:nvPr/>
          </p:nvSpPr>
          <p:spPr>
            <a:xfrm>
              <a:off x="9753599" y="4791075"/>
              <a:ext cx="704851" cy="68579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接点 26">
              <a:extLst>
                <a:ext uri="{FF2B5EF4-FFF2-40B4-BE49-F238E27FC236}">
                  <a16:creationId xmlns:a16="http://schemas.microsoft.com/office/drawing/2014/main" id="{CD6D2AFE-DE18-48E9-8EC6-1180B8D27084}"/>
                </a:ext>
              </a:extLst>
            </p:cNvPr>
            <p:cNvSpPr/>
            <p:nvPr/>
          </p:nvSpPr>
          <p:spPr>
            <a:xfrm>
              <a:off x="10496550" y="4562474"/>
              <a:ext cx="228600" cy="2286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接点 27">
              <a:extLst>
                <a:ext uri="{FF2B5EF4-FFF2-40B4-BE49-F238E27FC236}">
                  <a16:creationId xmlns:a16="http://schemas.microsoft.com/office/drawing/2014/main" id="{93092378-2BA0-47F2-85D1-836BA6D0B504}"/>
                </a:ext>
              </a:extLst>
            </p:cNvPr>
            <p:cNvSpPr/>
            <p:nvPr/>
          </p:nvSpPr>
          <p:spPr>
            <a:xfrm>
              <a:off x="10534650" y="4133849"/>
              <a:ext cx="228600" cy="2286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接点 28">
              <a:extLst>
                <a:ext uri="{FF2B5EF4-FFF2-40B4-BE49-F238E27FC236}">
                  <a16:creationId xmlns:a16="http://schemas.microsoft.com/office/drawing/2014/main" id="{0DA6CC6F-E1CD-4925-A7C0-5ECA23EC7792}"/>
                </a:ext>
              </a:extLst>
            </p:cNvPr>
            <p:cNvSpPr/>
            <p:nvPr/>
          </p:nvSpPr>
          <p:spPr>
            <a:xfrm>
              <a:off x="10563225" y="4391025"/>
              <a:ext cx="161925" cy="14287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接点 29">
              <a:extLst>
                <a:ext uri="{FF2B5EF4-FFF2-40B4-BE49-F238E27FC236}">
                  <a16:creationId xmlns:a16="http://schemas.microsoft.com/office/drawing/2014/main" id="{23F79658-EA05-4A88-AE7A-AB45574A8A44}"/>
                </a:ext>
              </a:extLst>
            </p:cNvPr>
            <p:cNvSpPr/>
            <p:nvPr/>
          </p:nvSpPr>
          <p:spPr>
            <a:xfrm>
              <a:off x="10287001" y="3495674"/>
              <a:ext cx="561974" cy="55245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流程图: 接点 30">
              <a:extLst>
                <a:ext uri="{FF2B5EF4-FFF2-40B4-BE49-F238E27FC236}">
                  <a16:creationId xmlns:a16="http://schemas.microsoft.com/office/drawing/2014/main" id="{3733ACF9-C754-41FB-9B8C-BC7D3AE6D45F}"/>
                </a:ext>
              </a:extLst>
            </p:cNvPr>
            <p:cNvSpPr/>
            <p:nvPr/>
          </p:nvSpPr>
          <p:spPr>
            <a:xfrm>
              <a:off x="10858500" y="3486149"/>
              <a:ext cx="419100" cy="39717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接点 31">
              <a:extLst>
                <a:ext uri="{FF2B5EF4-FFF2-40B4-BE49-F238E27FC236}">
                  <a16:creationId xmlns:a16="http://schemas.microsoft.com/office/drawing/2014/main" id="{C8CDD255-E401-40C4-8AFE-2EE200226ED1}"/>
                </a:ext>
              </a:extLst>
            </p:cNvPr>
            <p:cNvSpPr/>
            <p:nvPr/>
          </p:nvSpPr>
          <p:spPr>
            <a:xfrm>
              <a:off x="11344275" y="3486149"/>
              <a:ext cx="228600" cy="2286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接点 32">
              <a:extLst>
                <a:ext uri="{FF2B5EF4-FFF2-40B4-BE49-F238E27FC236}">
                  <a16:creationId xmlns:a16="http://schemas.microsoft.com/office/drawing/2014/main" id="{CD10F1F3-EFDB-4AF4-9AAE-B76E377BBE16}"/>
                </a:ext>
              </a:extLst>
            </p:cNvPr>
            <p:cNvSpPr/>
            <p:nvPr/>
          </p:nvSpPr>
          <p:spPr>
            <a:xfrm>
              <a:off x="11182349" y="4791075"/>
              <a:ext cx="704851" cy="68579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接点 34">
              <a:extLst>
                <a:ext uri="{FF2B5EF4-FFF2-40B4-BE49-F238E27FC236}">
                  <a16:creationId xmlns:a16="http://schemas.microsoft.com/office/drawing/2014/main" id="{B4B8327C-32A9-447A-A623-97CCD14ED23D}"/>
                </a:ext>
              </a:extLst>
            </p:cNvPr>
            <p:cNvSpPr/>
            <p:nvPr/>
          </p:nvSpPr>
          <p:spPr>
            <a:xfrm>
              <a:off x="9734549" y="4272353"/>
              <a:ext cx="552451" cy="50919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接点 36">
              <a:extLst>
                <a:ext uri="{FF2B5EF4-FFF2-40B4-BE49-F238E27FC236}">
                  <a16:creationId xmlns:a16="http://schemas.microsoft.com/office/drawing/2014/main" id="{DB2D693E-5633-4165-B64E-FB68274D4362}"/>
                </a:ext>
              </a:extLst>
            </p:cNvPr>
            <p:cNvSpPr/>
            <p:nvPr/>
          </p:nvSpPr>
          <p:spPr>
            <a:xfrm>
              <a:off x="11630025" y="3505199"/>
              <a:ext cx="228600" cy="2286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接点 37">
              <a:extLst>
                <a:ext uri="{FF2B5EF4-FFF2-40B4-BE49-F238E27FC236}">
                  <a16:creationId xmlns:a16="http://schemas.microsoft.com/office/drawing/2014/main" id="{CA66EF80-674B-49F6-9A92-19E48C41A895}"/>
                </a:ext>
              </a:extLst>
            </p:cNvPr>
            <p:cNvSpPr/>
            <p:nvPr/>
          </p:nvSpPr>
          <p:spPr>
            <a:xfrm>
              <a:off x="11658600" y="3762375"/>
              <a:ext cx="161925" cy="14287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接点 38">
              <a:extLst>
                <a:ext uri="{FF2B5EF4-FFF2-40B4-BE49-F238E27FC236}">
                  <a16:creationId xmlns:a16="http://schemas.microsoft.com/office/drawing/2014/main" id="{67AE2ADD-7315-4D46-93CD-AC78C38F9C47}"/>
                </a:ext>
              </a:extLst>
            </p:cNvPr>
            <p:cNvSpPr/>
            <p:nvPr/>
          </p:nvSpPr>
          <p:spPr>
            <a:xfrm>
              <a:off x="9753600" y="4010024"/>
              <a:ext cx="228600" cy="2286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接点 39">
              <a:extLst>
                <a:ext uri="{FF2B5EF4-FFF2-40B4-BE49-F238E27FC236}">
                  <a16:creationId xmlns:a16="http://schemas.microsoft.com/office/drawing/2014/main" id="{7F5A8267-73D2-4161-BBEE-7177865B385D}"/>
                </a:ext>
              </a:extLst>
            </p:cNvPr>
            <p:cNvSpPr/>
            <p:nvPr/>
          </p:nvSpPr>
          <p:spPr>
            <a:xfrm>
              <a:off x="10020300" y="3962400"/>
              <a:ext cx="316589" cy="30768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流程图: 接点 40">
              <a:extLst>
                <a:ext uri="{FF2B5EF4-FFF2-40B4-BE49-F238E27FC236}">
                  <a16:creationId xmlns:a16="http://schemas.microsoft.com/office/drawing/2014/main" id="{BECC156D-E9DE-4DD3-BEED-4F83CD968C3E}"/>
                </a:ext>
              </a:extLst>
            </p:cNvPr>
            <p:cNvSpPr/>
            <p:nvPr/>
          </p:nvSpPr>
          <p:spPr>
            <a:xfrm>
              <a:off x="11487150" y="3705225"/>
              <a:ext cx="161925" cy="14287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流程图: 接点 41">
              <a:extLst>
                <a:ext uri="{FF2B5EF4-FFF2-40B4-BE49-F238E27FC236}">
                  <a16:creationId xmlns:a16="http://schemas.microsoft.com/office/drawing/2014/main" id="{3583A60A-BE7D-4BA1-A523-39D5F84AF776}"/>
                </a:ext>
              </a:extLst>
            </p:cNvPr>
            <p:cNvSpPr/>
            <p:nvPr/>
          </p:nvSpPr>
          <p:spPr>
            <a:xfrm>
              <a:off x="10715625" y="4267199"/>
              <a:ext cx="228600" cy="2286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流程图: 接点 42">
              <a:extLst>
                <a:ext uri="{FF2B5EF4-FFF2-40B4-BE49-F238E27FC236}">
                  <a16:creationId xmlns:a16="http://schemas.microsoft.com/office/drawing/2014/main" id="{E056C9E9-794F-4146-8724-EC5E19423A92}"/>
                </a:ext>
              </a:extLst>
            </p:cNvPr>
            <p:cNvSpPr/>
            <p:nvPr/>
          </p:nvSpPr>
          <p:spPr>
            <a:xfrm>
              <a:off x="10725149" y="3940469"/>
              <a:ext cx="264435" cy="269582"/>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流程图: 接点 43">
              <a:extLst>
                <a:ext uri="{FF2B5EF4-FFF2-40B4-BE49-F238E27FC236}">
                  <a16:creationId xmlns:a16="http://schemas.microsoft.com/office/drawing/2014/main" id="{753ADF40-A4AA-4184-8C71-4C4A4FF9091D}"/>
                </a:ext>
              </a:extLst>
            </p:cNvPr>
            <p:cNvSpPr/>
            <p:nvPr/>
          </p:nvSpPr>
          <p:spPr>
            <a:xfrm>
              <a:off x="10334625" y="4181475"/>
              <a:ext cx="161925" cy="142875"/>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F56CC5FB-BEB6-4F6D-BA33-EEBB613D6088}"/>
              </a:ext>
            </a:extLst>
          </p:cNvPr>
          <p:cNvSpPr txBox="1"/>
          <p:nvPr/>
        </p:nvSpPr>
        <p:spPr>
          <a:xfrm>
            <a:off x="526907" y="3785085"/>
            <a:ext cx="2210181" cy="579967"/>
          </a:xfrm>
          <a:prstGeom prst="rect">
            <a:avLst/>
          </a:prstGeom>
          <a:noFill/>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Main features</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C80CEDEB-3469-4272-95C4-248760DC7E5C}"/>
                  </a:ext>
                </a:extLst>
              </p:cNvPr>
              <p:cNvSpPr txBox="1"/>
              <p:nvPr/>
            </p:nvSpPr>
            <p:spPr>
              <a:xfrm>
                <a:off x="8656802" y="2313312"/>
                <a:ext cx="3535198" cy="830997"/>
              </a:xfrm>
              <a:prstGeom prst="rect">
                <a:avLst/>
              </a:prstGeom>
              <a:noFill/>
            </p:spPr>
            <p:txBody>
              <a:bodyPr wrap="square">
                <a:spAutoFit/>
              </a:bodyPr>
              <a:lstStyle/>
              <a:p>
                <a:pPr algn="just"/>
                <a14:m>
                  <m:oMath xmlns:m="http://schemas.openxmlformats.org/officeDocument/2006/math">
                    <m:sSub>
                      <m:sSubPr>
                        <m:ctrlPr>
                          <a:rPr lang="en-US" altLang="zh-CN" sz="1600" b="0" i="1" dirty="0"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1600" b="0" i="1" dirty="0"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altLang="zh-CN" sz="1600" b="0" i="1" dirty="0"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𝑡</m:t>
                        </m:r>
                      </m:sub>
                    </m:sSub>
                    <m:d>
                      <m:dPr>
                        <m:ctrlPr>
                          <a:rPr lang="en-US" altLang="zh-CN" sz="1600" b="0" i="1" dirty="0"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dPr>
                      <m:e>
                        <m:r>
                          <a:rPr lang="en-US" altLang="zh-CN" sz="1600" b="0" i="1" dirty="0"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𝑥</m:t>
                        </m:r>
                      </m:e>
                    </m:d>
                    <m:r>
                      <a:rPr lang="en-US" altLang="zh-CN" sz="1600" b="0" i="1" dirty="0" smtClean="0">
                        <a:solidFill>
                          <a:srgbClr val="FF0000"/>
                        </a:solidFill>
                        <a:latin typeface="Cambria Math" panose="02040503050406030204" pitchFamily="18" charset="0"/>
                        <a:ea typeface="宋体" panose="02010600030101010101" pitchFamily="2" charset="-122"/>
                        <a:cs typeface="Times New Roman" panose="02020603050405020304" pitchFamily="18" charset="0"/>
                      </a:rPr>
                      <m:t> </m:t>
                    </m:r>
                  </m:oMath>
                </a14:m>
                <a:r>
                  <a:rPr lang="en-US" altLang="zh-CN" sz="1600" dirty="0">
                    <a:solidFill>
                      <a:srgbClr val="FF0000"/>
                    </a:solidFill>
                  </a:rPr>
                  <a:t>is the selected times of arm</a:t>
                </a:r>
                <a14:m>
                  <m:oMath xmlns:m="http://schemas.openxmlformats.org/officeDocument/2006/math">
                    <m:r>
                      <a:rPr lang="en-US" altLang="zh-CN" sz="1600" i="1" dirty="0" smtClean="0">
                        <a:solidFill>
                          <a:srgbClr val="FF0000"/>
                        </a:solidFill>
                        <a:latin typeface="Cambria Math" panose="02040503050406030204" pitchFamily="18" charset="0"/>
                      </a:rPr>
                      <m:t> </m:t>
                    </m:r>
                    <m:r>
                      <a:rPr lang="en-US" altLang="zh-CN" sz="1600" i="1" dirty="0" smtClean="0">
                        <a:solidFill>
                          <a:srgbClr val="FF0000"/>
                        </a:solidFill>
                        <a:latin typeface="Cambria Math" panose="02040503050406030204" pitchFamily="18" charset="0"/>
                      </a:rPr>
                      <m:t>𝑥</m:t>
                    </m:r>
                    <m:r>
                      <a:rPr lang="en-US" altLang="zh-CN" sz="1600" i="1" dirty="0" smtClean="0">
                        <a:solidFill>
                          <a:srgbClr val="FF0000"/>
                        </a:solidFill>
                        <a:latin typeface="Cambria Math" panose="02040503050406030204" pitchFamily="18" charset="0"/>
                      </a:rPr>
                      <m:t> </m:t>
                    </m:r>
                  </m:oMath>
                </a14:m>
                <a:r>
                  <a:rPr lang="en-US" altLang="zh-CN" sz="1600" dirty="0">
                    <a:solidFill>
                      <a:srgbClr val="FF0000"/>
                    </a:solidFill>
                  </a:rPr>
                  <a:t>up to round </a:t>
                </a:r>
                <a14:m>
                  <m:oMath xmlns:m="http://schemas.openxmlformats.org/officeDocument/2006/math">
                    <m:r>
                      <a:rPr lang="en-US" altLang="zh-CN" sz="1600" b="0" i="1" smtClean="0">
                        <a:solidFill>
                          <a:srgbClr val="FF0000"/>
                        </a:solidFill>
                        <a:latin typeface="Cambria Math" panose="02040503050406030204" pitchFamily="18" charset="0"/>
                      </a:rPr>
                      <m:t>𝑡</m:t>
                    </m:r>
                  </m:oMath>
                </a14:m>
                <a:r>
                  <a:rPr lang="en-US" altLang="zh-CN" sz="1600" dirty="0">
                    <a:solidFill>
                      <a:srgbClr val="FF0000"/>
                    </a:solidFill>
                  </a:rPr>
                  <a:t>. So the confidence ball shrinks when </a:t>
                </a:r>
                <a14:m>
                  <m:oMath xmlns:m="http://schemas.openxmlformats.org/officeDocument/2006/math">
                    <m:sSub>
                      <m:sSubPr>
                        <m:ctrlPr>
                          <a:rPr lang="en-US" altLang="zh-CN" sz="1600" i="1" dirty="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sSubPr>
                      <m:e>
                        <m:r>
                          <a:rPr lang="en-US" altLang="zh-CN" sz="1600" i="1" dirty="0">
                            <a:solidFill>
                              <a:srgbClr val="FF0000"/>
                            </a:solidFill>
                            <a:latin typeface="Cambria Math" panose="02040503050406030204" pitchFamily="18" charset="0"/>
                            <a:ea typeface="宋体" panose="02010600030101010101" pitchFamily="2" charset="-122"/>
                            <a:cs typeface="Times New Roman" panose="02020603050405020304" pitchFamily="18" charset="0"/>
                          </a:rPr>
                          <m:t>𝑛</m:t>
                        </m:r>
                      </m:e>
                      <m:sub>
                        <m:r>
                          <a:rPr lang="en-US" altLang="zh-CN" sz="1600" i="1" dirty="0">
                            <a:solidFill>
                              <a:srgbClr val="FF0000"/>
                            </a:solidFill>
                            <a:latin typeface="Cambria Math" panose="02040503050406030204" pitchFamily="18" charset="0"/>
                            <a:ea typeface="宋体" panose="02010600030101010101" pitchFamily="2" charset="-122"/>
                            <a:cs typeface="Times New Roman" panose="02020603050405020304" pitchFamily="18" charset="0"/>
                          </a:rPr>
                          <m:t>𝑡</m:t>
                        </m:r>
                      </m:sub>
                    </m:sSub>
                    <m:d>
                      <m:dPr>
                        <m:ctrlPr>
                          <a:rPr lang="en-US" altLang="zh-CN" sz="1600" i="1" dirty="0">
                            <a:solidFill>
                              <a:srgbClr val="FF0000"/>
                            </a:solidFill>
                            <a:latin typeface="Cambria Math" panose="02040503050406030204" pitchFamily="18" charset="0"/>
                            <a:ea typeface="宋体" panose="02010600030101010101" pitchFamily="2" charset="-122"/>
                            <a:cs typeface="Times New Roman" panose="02020603050405020304" pitchFamily="18" charset="0"/>
                          </a:rPr>
                        </m:ctrlPr>
                      </m:dPr>
                      <m:e>
                        <m:r>
                          <a:rPr lang="en-US" altLang="zh-CN" sz="1600" i="1" dirty="0">
                            <a:solidFill>
                              <a:srgbClr val="FF0000"/>
                            </a:solidFill>
                            <a:latin typeface="Cambria Math" panose="02040503050406030204" pitchFamily="18" charset="0"/>
                            <a:ea typeface="宋体" panose="02010600030101010101" pitchFamily="2" charset="-122"/>
                            <a:cs typeface="Times New Roman" panose="02020603050405020304" pitchFamily="18" charset="0"/>
                          </a:rPr>
                          <m:t>𝑥</m:t>
                        </m:r>
                      </m:e>
                    </m:d>
                  </m:oMath>
                </a14:m>
                <a:r>
                  <a:rPr lang="en-US" altLang="zh-CN" sz="1600" dirty="0">
                    <a:solidFill>
                      <a:srgbClr val="FF0000"/>
                    </a:solidFill>
                  </a:rPr>
                  <a:t> increase  </a:t>
                </a:r>
                <a:endParaRPr lang="zh-CN" altLang="en-US" sz="1600" dirty="0">
                  <a:solidFill>
                    <a:srgbClr val="FF0000"/>
                  </a:solidFill>
                </a:endParaRPr>
              </a:p>
            </p:txBody>
          </p:sp>
        </mc:Choice>
        <mc:Fallback xmlns="">
          <p:sp>
            <p:nvSpPr>
              <p:cNvPr id="12" name="文本框 11">
                <a:extLst>
                  <a:ext uri="{FF2B5EF4-FFF2-40B4-BE49-F238E27FC236}">
                    <a16:creationId xmlns:a16="http://schemas.microsoft.com/office/drawing/2014/main" id="{C80CEDEB-3469-4272-95C4-248760DC7E5C}"/>
                  </a:ext>
                </a:extLst>
              </p:cNvPr>
              <p:cNvSpPr txBox="1">
                <a:spLocks noRot="1" noChangeAspect="1" noMove="1" noResize="1" noEditPoints="1" noAdjustHandles="1" noChangeArrowheads="1" noChangeShapeType="1" noTextEdit="1"/>
              </p:cNvSpPr>
              <p:nvPr/>
            </p:nvSpPr>
            <p:spPr>
              <a:xfrm>
                <a:off x="8656802" y="2313312"/>
                <a:ext cx="3535198" cy="830997"/>
              </a:xfrm>
              <a:prstGeom prst="rect">
                <a:avLst/>
              </a:prstGeom>
              <a:blipFill>
                <a:blip r:embed="rId7"/>
                <a:stretch>
                  <a:fillRect l="-862" t="-2190" r="-1034" b="-8029"/>
                </a:stretch>
              </a:blipFill>
            </p:spPr>
            <p:txBody>
              <a:bodyPr/>
              <a:lstStyle/>
              <a:p>
                <a:r>
                  <a:rPr lang="zh-CN" altLang="en-US">
                    <a:noFill/>
                  </a:rPr>
                  <a:t> </a:t>
                </a:r>
              </a:p>
            </p:txBody>
          </p:sp>
        </mc:Fallback>
      </mc:AlternateContent>
      <p:cxnSp>
        <p:nvCxnSpPr>
          <p:cNvPr id="47" name="直接箭头连接符 46">
            <a:extLst>
              <a:ext uri="{FF2B5EF4-FFF2-40B4-BE49-F238E27FC236}">
                <a16:creationId xmlns:a16="http://schemas.microsoft.com/office/drawing/2014/main" id="{EF98ADB4-66AD-4E18-997A-A3CAB5D051F5}"/>
              </a:ext>
            </a:extLst>
          </p:cNvPr>
          <p:cNvCxnSpPr>
            <a:cxnSpLocks/>
          </p:cNvCxnSpPr>
          <p:nvPr/>
        </p:nvCxnSpPr>
        <p:spPr>
          <a:xfrm flipH="1" flipV="1">
            <a:off x="10287000" y="2140083"/>
            <a:ext cx="2233" cy="217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0A6A31DC-6059-497E-A73B-375B7A39BE9C}"/>
              </a:ext>
            </a:extLst>
          </p:cNvPr>
          <p:cNvSpPr txBox="1"/>
          <p:nvPr/>
        </p:nvSpPr>
        <p:spPr>
          <a:xfrm>
            <a:off x="8656802" y="5920547"/>
            <a:ext cx="3499161" cy="830997"/>
          </a:xfrm>
          <a:prstGeom prst="rect">
            <a:avLst/>
          </a:prstGeom>
          <a:noFill/>
        </p:spPr>
        <p:txBody>
          <a:bodyPr wrap="square" rtlCol="0">
            <a:spAutoFit/>
          </a:bodyPr>
          <a:lstStyle/>
          <a:p>
            <a:pPr algn="just"/>
            <a:r>
              <a:rPr lang="en-US" altLang="zh-CN" sz="1600" dirty="0">
                <a:latin typeface="Times New Roman" panose="02020603050405020304" pitchFamily="18" charset="0"/>
                <a:cs typeface="Times New Roman" panose="02020603050405020304" pitchFamily="18" charset="0"/>
              </a:rPr>
              <a:t>Fig. The basic idea of zooming algorithm. The more balls in a region the more high reward arms exist</a:t>
            </a:r>
            <a:endParaRPr lang="zh-CN"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76288956-AB18-44DA-AC72-02EA3108E537}"/>
                  </a:ext>
                </a:extLst>
              </p:cNvPr>
              <p:cNvSpPr txBox="1"/>
              <p:nvPr/>
            </p:nvSpPr>
            <p:spPr>
              <a:xfrm>
                <a:off x="10534643" y="4757450"/>
                <a:ext cx="3510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𝑆</m:t>
                      </m:r>
                    </m:oMath>
                  </m:oMathPara>
                </a14:m>
                <a:endParaRPr lang="zh-CN" altLang="en-US" dirty="0"/>
              </a:p>
            </p:txBody>
          </p:sp>
        </mc:Choice>
        <mc:Fallback xmlns="">
          <p:sp>
            <p:nvSpPr>
              <p:cNvPr id="45" name="文本框 44">
                <a:extLst>
                  <a:ext uri="{FF2B5EF4-FFF2-40B4-BE49-F238E27FC236}">
                    <a16:creationId xmlns:a16="http://schemas.microsoft.com/office/drawing/2014/main" id="{76288956-AB18-44DA-AC72-02EA3108E537}"/>
                  </a:ext>
                </a:extLst>
              </p:cNvPr>
              <p:cNvSpPr txBox="1">
                <a:spLocks noRot="1" noChangeAspect="1" noMove="1" noResize="1" noEditPoints="1" noAdjustHandles="1" noChangeArrowheads="1" noChangeShapeType="1" noTextEdit="1"/>
              </p:cNvSpPr>
              <p:nvPr/>
            </p:nvSpPr>
            <p:spPr>
              <a:xfrm>
                <a:off x="10534643" y="4757450"/>
                <a:ext cx="351062" cy="369332"/>
              </a:xfrm>
              <a:prstGeom prst="rect">
                <a:avLst/>
              </a:prstGeom>
              <a:blipFill>
                <a:blip r:embed="rId8"/>
                <a:stretch>
                  <a:fillRect/>
                </a:stretch>
              </a:blipFill>
            </p:spPr>
            <p:txBody>
              <a:bodyPr/>
              <a:lstStyle/>
              <a:p>
                <a:r>
                  <a:rPr lang="zh-CN" altLang="en-US">
                    <a:noFill/>
                  </a:rPr>
                  <a:t> </a:t>
                </a:r>
              </a:p>
            </p:txBody>
          </p:sp>
        </mc:Fallback>
      </mc:AlternateContent>
      <p:sp>
        <p:nvSpPr>
          <p:cNvPr id="36" name="流程图: 接点 35">
            <a:extLst>
              <a:ext uri="{FF2B5EF4-FFF2-40B4-BE49-F238E27FC236}">
                <a16:creationId xmlns:a16="http://schemas.microsoft.com/office/drawing/2014/main" id="{A275B457-BB55-418E-BF1C-192AAC7919E2}"/>
              </a:ext>
            </a:extLst>
          </p:cNvPr>
          <p:cNvSpPr/>
          <p:nvPr/>
        </p:nvSpPr>
        <p:spPr>
          <a:xfrm>
            <a:off x="9793181" y="4845313"/>
            <a:ext cx="261830" cy="251742"/>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流程图: 接点 45">
            <a:extLst>
              <a:ext uri="{FF2B5EF4-FFF2-40B4-BE49-F238E27FC236}">
                <a16:creationId xmlns:a16="http://schemas.microsoft.com/office/drawing/2014/main" id="{C1C498AB-410B-40B9-9D35-AB3DEC701B93}"/>
              </a:ext>
            </a:extLst>
          </p:cNvPr>
          <p:cNvSpPr/>
          <p:nvPr/>
        </p:nvSpPr>
        <p:spPr>
          <a:xfrm>
            <a:off x="10928255" y="3806666"/>
            <a:ext cx="185463" cy="15733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85460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8F6FD33-8218-4CD1-A030-901B2328D74C}"/>
              </a:ext>
            </a:extLst>
          </p:cNvPr>
          <p:cNvSpPr>
            <a:spLocks noGrp="1"/>
          </p:cNvSpPr>
          <p:nvPr>
            <p:ph type="sldNum" sz="quarter" idx="12"/>
          </p:nvPr>
        </p:nvSpPr>
        <p:spPr/>
        <p:txBody>
          <a:bodyPr/>
          <a:lstStyle/>
          <a:p>
            <a:fld id="{4760F0FC-AD0F-4770-B8B3-8B319AEAE5E5}" type="slidenum">
              <a:rPr lang="zh-CN" altLang="en-US" smtClean="0"/>
              <a:pPr/>
              <a:t>53</a:t>
            </a:fld>
            <a:endParaRPr lang="zh-CN" altLang="en-US" dirty="0"/>
          </a:p>
        </p:txBody>
      </p:sp>
      <p:sp>
        <p:nvSpPr>
          <p:cNvPr id="4" name="文本框 3">
            <a:extLst>
              <a:ext uri="{FF2B5EF4-FFF2-40B4-BE49-F238E27FC236}">
                <a16:creationId xmlns:a16="http://schemas.microsoft.com/office/drawing/2014/main" id="{0103870D-6277-45E5-8791-B2B6C0D13B82}"/>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Lipschitz Bandits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id="{20522B09-CF03-4A4C-BC86-1ABEA518D0CD}"/>
                  </a:ext>
                </a:extLst>
              </p:cNvPr>
              <p:cNvSpPr/>
              <p:nvPr/>
            </p:nvSpPr>
            <p:spPr>
              <a:xfrm>
                <a:off x="922940" y="1460898"/>
                <a:ext cx="10242197" cy="2639569"/>
              </a:xfrm>
              <a:prstGeom prst="rect">
                <a:avLst/>
              </a:prstGeom>
              <a:ln>
                <a:solidFill>
                  <a:schemeClr val="tx1"/>
                </a:solidFill>
              </a:ln>
            </p:spPr>
            <p:txBody>
              <a:bodyPr wrap="square">
                <a:spAutoFit/>
              </a:bodyPr>
              <a:lstStyle/>
              <a:p>
                <a:pPr>
                  <a:lnSpc>
                    <a:spcPct val="150000"/>
                  </a:lnSpc>
                  <a:defRPr/>
                </a:pPr>
                <a:r>
                  <a:rPr lang="en-US" altLang="zh-CN" sz="2000" b="1" dirty="0">
                    <a:latin typeface="Times New Roman" panose="02020603050405020304" pitchFamily="18" charset="0"/>
                    <a:cs typeface="Times New Roman" panose="02020603050405020304" pitchFamily="18" charset="0"/>
                  </a:rPr>
                  <a:t>Theorem: </a:t>
                </a:r>
                <a:r>
                  <a:rPr lang="en-US" altLang="zh-CN" sz="2000" dirty="0">
                    <a:latin typeface="Times New Roman" panose="02020603050405020304" pitchFamily="18" charset="0"/>
                    <a:cs typeface="Times New Roman" panose="02020603050405020304" pitchFamily="18" charset="0"/>
                  </a:rPr>
                  <a:t> Consider Lipschitz MAB problem with time horizon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𝑇</m:t>
                    </m:r>
                  </m:oMath>
                </a14:m>
                <a:r>
                  <a:rPr lang="en-US" altLang="zh-CN" sz="2000" dirty="0">
                    <a:latin typeface="Times New Roman" panose="02020603050405020304" pitchFamily="18" charset="0"/>
                    <a:cs typeface="Times New Roman" panose="02020603050405020304" pitchFamily="18" charset="0"/>
                  </a:rPr>
                  <a:t>, Assume that realized rewards take values on a finite set. For any given problem instance and any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𝑐</m:t>
                    </m:r>
                    <m:r>
                      <a:rPr lang="en-US" altLang="zh-CN" sz="2000" b="0" i="1" smtClean="0">
                        <a:latin typeface="Cambria Math" panose="02040503050406030204" pitchFamily="18" charset="0"/>
                        <a:cs typeface="Times New Roman" panose="02020603050405020304" pitchFamily="18" charset="0"/>
                      </a:rPr>
                      <m:t>&gt;0</m:t>
                    </m:r>
                  </m:oMath>
                </a14:m>
                <a:r>
                  <a:rPr lang="en-US" altLang="zh-CN" sz="2000" dirty="0">
                    <a:latin typeface="Times New Roman" panose="02020603050405020304" pitchFamily="18" charset="0"/>
                    <a:cs typeface="Times New Roman" panose="02020603050405020304" pitchFamily="18" charset="0"/>
                  </a:rPr>
                  <a:t>, the </a:t>
                </a:r>
                <a:r>
                  <a:rPr lang="en-US" altLang="zh-CN" sz="2000" dirty="0">
                    <a:solidFill>
                      <a:srgbClr val="FF0000"/>
                    </a:solidFill>
                    <a:latin typeface="Times New Roman" panose="02020603050405020304" pitchFamily="18" charset="0"/>
                    <a:cs typeface="Times New Roman" panose="02020603050405020304" pitchFamily="18" charset="0"/>
                  </a:rPr>
                  <a:t>zooming algorithm </a:t>
                </a:r>
                <a:r>
                  <a:rPr lang="en-US" altLang="zh-CN" sz="2000" dirty="0">
                    <a:latin typeface="Times New Roman" panose="02020603050405020304" pitchFamily="18" charset="0"/>
                    <a:cs typeface="Times New Roman" panose="02020603050405020304" pitchFamily="18" charset="0"/>
                  </a:rPr>
                  <a:t>achieves an upper regret bound of</a:t>
                </a:r>
              </a:p>
              <a:p>
                <a:pPr>
                  <a:lnSpc>
                    <a:spcPct val="150000"/>
                  </a:lnSpc>
                  <a:defRPr/>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ea typeface="Cambria Math" panose="02040503050406030204" pitchFamily="18" charset="0"/>
                          <a:cs typeface="Times New Roman" panose="02020603050405020304" pitchFamily="18" charset="0"/>
                        </a:rPr>
                        <m:t>𝑬</m:t>
                      </m:r>
                      <m:d>
                        <m:dPr>
                          <m:begChr m:val="["/>
                          <m:endChr m:val="]"/>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𝑅</m:t>
                          </m:r>
                          <m:d>
                            <m:d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e>
                          </m:d>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e>
                            <m:sup>
                              <m:f>
                                <m:f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+2</m:t>
                                  </m:r>
                                </m:den>
                              </m:f>
                            </m:sup>
                          </m:sSup>
                          <m:sSup>
                            <m:sSup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𝑐</m:t>
                                  </m:r>
                                  <m:func>
                                    <m:func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2000" b="0" i="0" smtClean="0">
                                          <a:latin typeface="Cambria Math" panose="02040503050406030204" pitchFamily="18" charset="0"/>
                                          <a:ea typeface="Cambria Math" panose="02040503050406030204" pitchFamily="18" charset="0"/>
                                          <a:cs typeface="Times New Roman" panose="02020603050405020304" pitchFamily="18" charset="0"/>
                                        </a:rPr>
                                        <m:t>ln</m:t>
                                      </m:r>
                                    </m:fName>
                                    <m:e>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𝑇</m:t>
                                      </m:r>
                                    </m:e>
                                  </m:func>
                                </m:e>
                              </m:d>
                            </m:e>
                            <m:sup>
                              <m:f>
                                <m:fPr>
                                  <m:ctrlP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+2</m:t>
                                  </m:r>
                                </m:den>
                              </m:f>
                            </m:sup>
                          </m:sSup>
                        </m:e>
                      </m:d>
                      <m:r>
                        <a:rPr lang="en-US" altLang="zh-CN" sz="20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sz="2000" dirty="0">
                  <a:latin typeface="Times New Roman" panose="02020603050405020304" pitchFamily="18" charset="0"/>
                  <a:cs typeface="Times New Roman" panose="02020603050405020304" pitchFamily="18" charset="0"/>
                </a:endParaRPr>
              </a:p>
              <a:p>
                <a:pPr>
                  <a:lnSpc>
                    <a:spcPct val="150000"/>
                  </a:lnSpc>
                  <a:defRPr/>
                </a:pPr>
                <a:r>
                  <a:rPr lang="en-US" altLang="zh-CN" sz="2000" dirty="0">
                    <a:latin typeface="Times New Roman" panose="02020603050405020304" pitchFamily="18" charset="0"/>
                    <a:cs typeface="Times New Roman" panose="02020603050405020304" pitchFamily="18" charset="0"/>
                  </a:rPr>
                  <a:t>where </a:t>
                </a:r>
                <a14:m>
                  <m:oMath xmlns:m="http://schemas.openxmlformats.org/officeDocument/2006/math">
                    <m:r>
                      <a:rPr lang="en-US" altLang="zh-CN" sz="2000" b="0" i="1" smtClean="0">
                        <a:latin typeface="Cambria Math" panose="02040503050406030204" pitchFamily="18" charset="0"/>
                        <a:cs typeface="Times New Roman" panose="02020603050405020304" pitchFamily="18" charset="0"/>
                      </a:rPr>
                      <m:t>𝑑</m:t>
                    </m:r>
                  </m:oMath>
                </a14:m>
                <a:r>
                  <a:rPr lang="en-US" altLang="zh-CN" sz="2000" dirty="0">
                    <a:latin typeface="Times New Roman" panose="02020603050405020304" pitchFamily="18" charset="0"/>
                    <a:cs typeface="Times New Roman" panose="02020603050405020304" pitchFamily="18" charset="0"/>
                  </a:rPr>
                  <a:t> is the zooming dimension with multiplier </a:t>
                </a:r>
                <a:r>
                  <a:rPr lang="en-US" altLang="zh-CN" sz="2000" i="1" dirty="0">
                    <a:latin typeface="Times New Roman" panose="02020603050405020304" pitchFamily="18" charset="0"/>
                    <a:cs typeface="Times New Roman" panose="02020603050405020304" pitchFamily="18" charset="0"/>
                  </a:rPr>
                  <a:t>c.</a:t>
                </a:r>
                <a:endParaRPr lang="en-US" altLang="zh-CN" sz="2000" dirty="0">
                  <a:latin typeface="Times New Roman" panose="02020603050405020304" pitchFamily="18" charset="0"/>
                  <a:cs typeface="Times New Roman" panose="02020603050405020304" pitchFamily="18" charset="0"/>
                </a:endParaRPr>
              </a:p>
            </p:txBody>
          </p:sp>
        </mc:Choice>
        <mc:Fallback xmlns="">
          <p:sp>
            <p:nvSpPr>
              <p:cNvPr id="61" name="矩形 60">
                <a:extLst>
                  <a:ext uri="{FF2B5EF4-FFF2-40B4-BE49-F238E27FC236}">
                    <a16:creationId xmlns:a16="http://schemas.microsoft.com/office/drawing/2014/main" id="{20522B09-CF03-4A4C-BC86-1ABEA518D0CD}"/>
                  </a:ext>
                </a:extLst>
              </p:cNvPr>
              <p:cNvSpPr>
                <a:spLocks noRot="1" noChangeAspect="1" noMove="1" noResize="1" noEditPoints="1" noAdjustHandles="1" noChangeArrowheads="1" noChangeShapeType="1" noTextEdit="1"/>
              </p:cNvSpPr>
              <p:nvPr/>
            </p:nvSpPr>
            <p:spPr>
              <a:xfrm>
                <a:off x="922940" y="1460898"/>
                <a:ext cx="10242197" cy="2639569"/>
              </a:xfrm>
              <a:prstGeom prst="rect">
                <a:avLst/>
              </a:prstGeom>
              <a:blipFill>
                <a:blip r:embed="rId2"/>
                <a:stretch>
                  <a:fillRect l="-535" b="-920"/>
                </a:stretch>
              </a:blipFill>
              <a:ln>
                <a:solidFill>
                  <a:schemeClr val="tx1"/>
                </a:solidFill>
              </a:ln>
            </p:spPr>
            <p:txBody>
              <a:bodyPr/>
              <a:lstStyle/>
              <a:p>
                <a:r>
                  <a:rPr lang="zh-CN" altLang="en-US">
                    <a:noFill/>
                  </a:rPr>
                  <a:t> </a:t>
                </a:r>
              </a:p>
            </p:txBody>
          </p:sp>
        </mc:Fallback>
      </mc:AlternateContent>
      <p:sp>
        <p:nvSpPr>
          <p:cNvPr id="63" name="文本框 62">
            <a:extLst>
              <a:ext uri="{FF2B5EF4-FFF2-40B4-BE49-F238E27FC236}">
                <a16:creationId xmlns:a16="http://schemas.microsoft.com/office/drawing/2014/main" id="{1AD1A925-1B9A-44E3-A370-57F44733A886}"/>
              </a:ext>
            </a:extLst>
          </p:cNvPr>
          <p:cNvSpPr txBox="1"/>
          <p:nvPr/>
        </p:nvSpPr>
        <p:spPr>
          <a:xfrm>
            <a:off x="526907" y="851385"/>
            <a:ext cx="4353134" cy="579967"/>
          </a:xfrm>
          <a:prstGeom prst="rect">
            <a:avLst/>
          </a:prstGeom>
          <a:noFill/>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Regret bound</a:t>
            </a:r>
          </a:p>
        </p:txBody>
      </p:sp>
      <mc:AlternateContent xmlns:mc="http://schemas.openxmlformats.org/markup-compatibility/2006" xmlns:a14="http://schemas.microsoft.com/office/drawing/2010/main">
        <mc:Choice Requires="a14">
          <p:sp>
            <p:nvSpPr>
              <p:cNvPr id="67" name="TextBox 4">
                <a:extLst>
                  <a:ext uri="{FF2B5EF4-FFF2-40B4-BE49-F238E27FC236}">
                    <a16:creationId xmlns:a16="http://schemas.microsoft.com/office/drawing/2014/main" id="{ECA7241D-379D-46A4-B984-3CE54605D522}"/>
                  </a:ext>
                </a:extLst>
              </p:cNvPr>
              <p:cNvSpPr txBox="1">
                <a:spLocks noChangeArrowheads="1"/>
              </p:cNvSpPr>
              <p:nvPr/>
            </p:nvSpPr>
            <p:spPr bwMode="auto">
              <a:xfrm>
                <a:off x="911294" y="4922227"/>
                <a:ext cx="10906895" cy="1325171"/>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 expected total regret accrued by the zooming algorithm is almost </a:t>
                </a:r>
                <a14:m>
                  <m:oMath xmlns:m="http://schemas.openxmlformats.org/officeDocument/2006/math">
                    <m:sSup>
                      <m:sSupPr>
                        <m:ctrlPr>
                          <a:rPr lang="en-US" altLang="zh-CN" sz="2200"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𝑇</m:t>
                        </m:r>
                      </m:e>
                      <m:sup>
                        <m:f>
                          <m:fPr>
                            <m:ctrlPr>
                              <a:rPr lang="en-US" altLang="zh-CN" sz="2200"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𝑑</m:t>
                            </m:r>
                            <m:r>
                              <a:rPr lang="en-US" altLang="zh-CN" sz="2200" i="1">
                                <a:latin typeface="Cambria Math" panose="02040503050406030204" pitchFamily="18" charset="0"/>
                                <a:ea typeface="Cambria Math" panose="02040503050406030204" pitchFamily="18" charset="0"/>
                                <a:cs typeface="Times New Roman" panose="02020603050405020304" pitchFamily="18" charset="0"/>
                              </a:rPr>
                              <m:t>+1</m:t>
                            </m:r>
                          </m:num>
                          <m:den>
                            <m:r>
                              <a:rPr lang="en-US" altLang="zh-CN" sz="2200" i="1">
                                <a:latin typeface="Cambria Math" panose="02040503050406030204" pitchFamily="18" charset="0"/>
                                <a:ea typeface="Cambria Math" panose="02040503050406030204" pitchFamily="18" charset="0"/>
                                <a:cs typeface="Times New Roman" panose="02020603050405020304" pitchFamily="18" charset="0"/>
                              </a:rPr>
                              <m:t>𝑑</m:t>
                            </m:r>
                            <m:r>
                              <a:rPr lang="en-US" altLang="zh-CN" sz="2200" i="1">
                                <a:latin typeface="Cambria Math" panose="02040503050406030204" pitchFamily="18" charset="0"/>
                                <a:ea typeface="Cambria Math" panose="02040503050406030204" pitchFamily="18" charset="0"/>
                                <a:cs typeface="Times New Roman" panose="02020603050405020304" pitchFamily="18" charset="0"/>
                              </a:rPr>
                              <m:t>+2</m:t>
                            </m:r>
                          </m:den>
                        </m:f>
                      </m:sup>
                    </m:sSup>
                  </m:oMath>
                </a14:m>
                <a:endParaRPr lang="en-US" altLang="zh-CN" sz="2200" dirty="0">
                  <a:ea typeface="宋体" panose="02010600030101010101" pitchFamily="2" charset="-122"/>
                  <a:cs typeface="Times New Roman" panose="02020603050405020304" pitchFamily="18" charset="0"/>
                </a:endParaRPr>
              </a:p>
              <a:p>
                <a:pPr>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Has a sublinear growth trend whose pre-round regret goes to 0 when </a:t>
                </a:r>
                <a:r>
                  <a:rPr lang="en-US" altLang="zh-CN" sz="2200" i="1" dirty="0">
                    <a:ea typeface="宋体" panose="02010600030101010101" pitchFamily="2" charset="-122"/>
                    <a:cs typeface="Times New Roman" panose="02020603050405020304" pitchFamily="18" charset="0"/>
                  </a:rPr>
                  <a:t>T</a:t>
                </a:r>
                <a:r>
                  <a:rPr lang="en-US" altLang="zh-CN" sz="2200" dirty="0">
                    <a:ea typeface="宋体" panose="02010600030101010101" pitchFamily="2" charset="-122"/>
                    <a:cs typeface="Times New Roman" panose="02020603050405020304" pitchFamily="18" charset="0"/>
                  </a:rPr>
                  <a:t> is sufficiently large</a:t>
                </a:r>
              </a:p>
            </p:txBody>
          </p:sp>
        </mc:Choice>
        <mc:Fallback xmlns="">
          <p:sp>
            <p:nvSpPr>
              <p:cNvPr id="67" name="TextBox 4">
                <a:extLst>
                  <a:ext uri="{FF2B5EF4-FFF2-40B4-BE49-F238E27FC236}">
                    <a16:creationId xmlns:a16="http://schemas.microsoft.com/office/drawing/2014/main" id="{ECA7241D-379D-46A4-B984-3CE54605D522}"/>
                  </a:ext>
                </a:extLst>
              </p:cNvPr>
              <p:cNvSpPr txBox="1">
                <a:spLocks noRot="1" noChangeAspect="1" noMove="1" noResize="1" noEditPoints="1" noAdjustHandles="1" noChangeArrowheads="1" noChangeShapeType="1" noTextEdit="1"/>
              </p:cNvSpPr>
              <p:nvPr/>
            </p:nvSpPr>
            <p:spPr bwMode="auto">
              <a:xfrm>
                <a:off x="911294" y="4922227"/>
                <a:ext cx="10906895" cy="1325171"/>
              </a:xfrm>
              <a:prstGeom prst="rect">
                <a:avLst/>
              </a:prstGeom>
              <a:blipFill>
                <a:blip r:embed="rId3"/>
                <a:stretch>
                  <a:fillRect l="-558" b="-3636"/>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69" name="文本框 68">
            <a:extLst>
              <a:ext uri="{FF2B5EF4-FFF2-40B4-BE49-F238E27FC236}">
                <a16:creationId xmlns:a16="http://schemas.microsoft.com/office/drawing/2014/main" id="{553CB6A1-9EBA-49C5-B238-396556643DA6}"/>
              </a:ext>
            </a:extLst>
          </p:cNvPr>
          <p:cNvSpPr txBox="1"/>
          <p:nvPr/>
        </p:nvSpPr>
        <p:spPr>
          <a:xfrm>
            <a:off x="536432" y="4232760"/>
            <a:ext cx="4353134" cy="579967"/>
          </a:xfrm>
          <a:prstGeom prst="rect">
            <a:avLst/>
          </a:prstGeom>
          <a:noFill/>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Remarks</a:t>
            </a:r>
          </a:p>
        </p:txBody>
      </p:sp>
      <p:sp>
        <p:nvSpPr>
          <p:cNvPr id="9" name="文本框 8">
            <a:extLst>
              <a:ext uri="{FF2B5EF4-FFF2-40B4-BE49-F238E27FC236}">
                <a16:creationId xmlns:a16="http://schemas.microsoft.com/office/drawing/2014/main" id="{B606E939-AE00-4C56-BA69-75B137EE35B7}"/>
              </a:ext>
            </a:extLst>
          </p:cNvPr>
          <p:cNvSpPr txBox="1"/>
          <p:nvPr/>
        </p:nvSpPr>
        <p:spPr>
          <a:xfrm>
            <a:off x="-2706" y="6491859"/>
            <a:ext cx="12010676" cy="338554"/>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Slivkins</a:t>
            </a:r>
            <a:r>
              <a:rPr lang="en-US" altLang="zh-CN" sz="1600" dirty="0">
                <a:latin typeface="Times New Roman" panose="02020603050405020304" pitchFamily="18" charset="0"/>
                <a:cs typeface="Times New Roman" panose="02020603050405020304" pitchFamily="18" charset="0"/>
              </a:rPr>
              <a:t>, </a:t>
            </a:r>
            <a:r>
              <a:rPr lang="en-US" altLang="zh-CN" sz="1600" dirty="0" err="1">
                <a:latin typeface="Times New Roman" panose="02020603050405020304" pitchFamily="18" charset="0"/>
                <a:cs typeface="Times New Roman" panose="02020603050405020304" pitchFamily="18" charset="0"/>
              </a:rPr>
              <a:t>Aleksandrs</a:t>
            </a:r>
            <a:r>
              <a:rPr lang="en-US" altLang="zh-CN" sz="1600" dirty="0">
                <a:latin typeface="Times New Roman" panose="02020603050405020304" pitchFamily="18" charset="0"/>
                <a:cs typeface="Times New Roman" panose="02020603050405020304" pitchFamily="18" charset="0"/>
              </a:rPr>
              <a:t>. "Introduction to Multi-Armed Bandits." Foundations and Trends® in Machine Learning 12.1-2 (2019): 1-286. (Chapter 4)</a:t>
            </a:r>
            <a:endParaRPr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5393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54</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85361" y="3057463"/>
            <a:ext cx="10252884" cy="11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50000"/>
              </a:lnSpc>
              <a:spcBef>
                <a:spcPct val="50000"/>
              </a:spcBef>
              <a:buFont typeface="Wingdings" panose="05000000000000000000" pitchFamily="2" charset="2"/>
              <a:buChar char="ü"/>
            </a:pPr>
            <a:r>
              <a:rPr lang="en-US" altLang="zh-CN" sz="24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Rate Adaption in Underwater Acoustic Communications  (Stochastic Bandit) </a:t>
            </a:r>
            <a:endParaRPr lang="zh-CN" altLang="en-US" sz="24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885361" y="4558078"/>
            <a:ext cx="10078713" cy="11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spcBef>
                <a:spcPct val="50000"/>
              </a:spcBef>
              <a:buFont typeface="Wingdings" panose="05000000000000000000" pitchFamily="2" charset="2"/>
              <a:buChar char="ü"/>
            </a:pPr>
            <a:r>
              <a:rPr lang="en-US" altLang="zh-CN" sz="24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Throughput Enhancement in Full Duplex CSMA Networks (Multi-Player Bandit,  Adversary)</a:t>
            </a:r>
            <a:endParaRPr lang="zh-CN" altLang="en-US" sz="24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7" name="矩形 22">
            <a:extLst>
              <a:ext uri="{FF2B5EF4-FFF2-40B4-BE49-F238E27FC236}">
                <a16:creationId xmlns:a16="http://schemas.microsoft.com/office/drawing/2014/main" id="{4E414659-8104-4878-A9EE-A4FAF9DE3618}"/>
              </a:ext>
            </a:extLst>
          </p:cNvPr>
          <p:cNvSpPr>
            <a:spLocks noChangeArrowheads="1"/>
          </p:cNvSpPr>
          <p:nvPr/>
        </p:nvSpPr>
        <p:spPr bwMode="auto">
          <a:xfrm>
            <a:off x="589333" y="1889090"/>
            <a:ext cx="8840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Part II:  Applications</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pic>
        <p:nvPicPr>
          <p:cNvPr id="1028" name="Picture 4" descr="Intelligent city and wireless communication network creative image_picture  free download 500175948_lovepik.com">
            <a:extLst>
              <a:ext uri="{FF2B5EF4-FFF2-40B4-BE49-F238E27FC236}">
                <a16:creationId xmlns:a16="http://schemas.microsoft.com/office/drawing/2014/main" id="{6298B364-F811-4E95-BA83-BE19D1FDA17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41528" y="957264"/>
            <a:ext cx="2318267" cy="129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75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55</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85361" y="3057463"/>
            <a:ext cx="10252884" cy="11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50000"/>
              </a:lnSpc>
              <a:spcBef>
                <a:spcPct val="50000"/>
              </a:spcBef>
              <a:buFont typeface="Wingdings" panose="05000000000000000000" pitchFamily="2" charset="2"/>
              <a:buChar char="ü"/>
            </a:pPr>
            <a:r>
              <a:rPr lang="en-US" altLang="zh-CN" sz="24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Rate Adaption in Underwater Acoustic Communications  (Stochastic Bandit) </a:t>
            </a:r>
            <a:endParaRPr lang="zh-CN" altLang="en-US" sz="24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885361" y="4558078"/>
            <a:ext cx="10078713" cy="11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spcBef>
                <a:spcPct val="50000"/>
              </a:spcBef>
              <a:buFont typeface="Wingdings" panose="05000000000000000000" pitchFamily="2" charset="2"/>
              <a:buChar char="ü"/>
            </a:pPr>
            <a:r>
              <a:rPr lang="en-US" altLang="zh-CN" sz="2400" b="1" dirty="0">
                <a:solidFill>
                  <a:schemeClr val="bg2">
                    <a:lumMod val="75000"/>
                  </a:schemeClr>
                </a:solidFill>
                <a:latin typeface="Gill sans MT" panose="020B0502020104020203" pitchFamily="34" charset="0"/>
                <a:ea typeface="华文楷体" panose="02010600040101010101" pitchFamily="2" charset="-122"/>
                <a:cs typeface="Times New Roman" panose="02020603050405020304" pitchFamily="18" charset="0"/>
              </a:rPr>
              <a:t>   Throughput Enhancement in Full Duplex CSMA Networks (Multi-Player Bandit,  Adversary)</a:t>
            </a:r>
            <a:endParaRPr lang="zh-CN" altLang="en-US" sz="2400" b="1" dirty="0">
              <a:solidFill>
                <a:schemeClr val="bg2">
                  <a:lumMod val="75000"/>
                </a:schemeClr>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7" name="矩形 22">
            <a:extLst>
              <a:ext uri="{FF2B5EF4-FFF2-40B4-BE49-F238E27FC236}">
                <a16:creationId xmlns:a16="http://schemas.microsoft.com/office/drawing/2014/main" id="{4E414659-8104-4878-A9EE-A4FAF9DE3618}"/>
              </a:ext>
            </a:extLst>
          </p:cNvPr>
          <p:cNvSpPr>
            <a:spLocks noChangeArrowheads="1"/>
          </p:cNvSpPr>
          <p:nvPr/>
        </p:nvSpPr>
        <p:spPr bwMode="auto">
          <a:xfrm>
            <a:off x="589333" y="1889090"/>
            <a:ext cx="8840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Part II:  Applications</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pic>
        <p:nvPicPr>
          <p:cNvPr id="1028" name="Picture 4" descr="Intelligent city and wireless communication network creative image_picture  free download 500175948_lovepik.com">
            <a:extLst>
              <a:ext uri="{FF2B5EF4-FFF2-40B4-BE49-F238E27FC236}">
                <a16:creationId xmlns:a16="http://schemas.microsoft.com/office/drawing/2014/main" id="{6298B364-F811-4E95-BA83-BE19D1FDA17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41528" y="957264"/>
            <a:ext cx="2318267" cy="129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54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56</a:t>
            </a:fld>
            <a:endParaRPr lang="zh-CN" altLang="en-US" dirty="0"/>
          </a:p>
        </p:txBody>
      </p:sp>
      <p:sp>
        <p:nvSpPr>
          <p:cNvPr id="4" name="文本框 3">
            <a:extLst>
              <a:ext uri="{FF2B5EF4-FFF2-40B4-BE49-F238E27FC236}">
                <a16:creationId xmlns:a16="http://schemas.microsoft.com/office/drawing/2014/main" id="{C182B99F-0397-4644-B421-2122A9E1D7EF}"/>
              </a:ext>
            </a:extLst>
          </p:cNvPr>
          <p:cNvSpPr txBox="1"/>
          <p:nvPr/>
        </p:nvSpPr>
        <p:spPr>
          <a:xfrm>
            <a:off x="115620" y="241220"/>
            <a:ext cx="11646144"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1: Rate Adaption in Underwater Acoustic Communications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
        <p:nvSpPr>
          <p:cNvPr id="8" name="TextBox 4">
            <a:extLst>
              <a:ext uri="{FF2B5EF4-FFF2-40B4-BE49-F238E27FC236}">
                <a16:creationId xmlns:a16="http://schemas.microsoft.com/office/drawing/2014/main" id="{92E3AB0A-C752-441A-B9E6-A3525E5FB80E}"/>
              </a:ext>
            </a:extLst>
          </p:cNvPr>
          <p:cNvSpPr txBox="1">
            <a:spLocks noChangeArrowheads="1"/>
          </p:cNvSpPr>
          <p:nvPr/>
        </p:nvSpPr>
        <p:spPr bwMode="auto">
          <a:xfrm>
            <a:off x="1113277" y="859678"/>
            <a:ext cx="417856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Scenario</a:t>
            </a:r>
          </a:p>
        </p:txBody>
      </p:sp>
      <p:grpSp>
        <p:nvGrpSpPr>
          <p:cNvPr id="15" name="组合 14">
            <a:extLst>
              <a:ext uri="{FF2B5EF4-FFF2-40B4-BE49-F238E27FC236}">
                <a16:creationId xmlns:a16="http://schemas.microsoft.com/office/drawing/2014/main" id="{195BC4A7-AD66-4F4A-895A-0776909D6C52}"/>
              </a:ext>
            </a:extLst>
          </p:cNvPr>
          <p:cNvGrpSpPr/>
          <p:nvPr/>
        </p:nvGrpSpPr>
        <p:grpSpPr>
          <a:xfrm>
            <a:off x="2770817" y="1477429"/>
            <a:ext cx="3264128" cy="1970609"/>
            <a:chOff x="2315984" y="2429625"/>
            <a:chExt cx="3264128" cy="1791463"/>
          </a:xfrm>
        </p:grpSpPr>
        <p:sp>
          <p:nvSpPr>
            <p:cNvPr id="16" name="矩形 15">
              <a:extLst>
                <a:ext uri="{FF2B5EF4-FFF2-40B4-BE49-F238E27FC236}">
                  <a16:creationId xmlns:a16="http://schemas.microsoft.com/office/drawing/2014/main" id="{3B72AE18-6B81-417F-9BC5-9F89CAC2F0C8}"/>
                </a:ext>
              </a:extLst>
            </p:cNvPr>
            <p:cNvSpPr/>
            <p:nvPr/>
          </p:nvSpPr>
          <p:spPr>
            <a:xfrm>
              <a:off x="2315984" y="2778050"/>
              <a:ext cx="3264128" cy="1443038"/>
            </a:xfrm>
            <a:prstGeom prst="rect">
              <a:avLst/>
            </a:prstGeom>
            <a:solidFill>
              <a:srgbClr val="00B0F0"/>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zh-CN" altLang="en-US">
                <a:solidFill>
                  <a:srgbClr val="FFFFFF"/>
                </a:solidFill>
                <a:ea typeface="宋体" panose="02010600030101010101" pitchFamily="2" charset="-122"/>
              </a:endParaRPr>
            </a:p>
          </p:txBody>
        </p:sp>
        <p:pic>
          <p:nvPicPr>
            <p:cNvPr id="17" name="图片 42">
              <a:extLst>
                <a:ext uri="{FF2B5EF4-FFF2-40B4-BE49-F238E27FC236}">
                  <a16:creationId xmlns:a16="http://schemas.microsoft.com/office/drawing/2014/main" id="{A2F9D47A-4380-4736-AE5B-A3730E01E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5866" y="3668638"/>
              <a:ext cx="238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44">
              <a:extLst>
                <a:ext uri="{FF2B5EF4-FFF2-40B4-BE49-F238E27FC236}">
                  <a16:creationId xmlns:a16="http://schemas.microsoft.com/office/drawing/2014/main" id="{BAAF60DE-E70D-466B-B25E-1524B3F3CC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2269" y="2429625"/>
              <a:ext cx="3143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未知">
              <a:extLst>
                <a:ext uri="{FF2B5EF4-FFF2-40B4-BE49-F238E27FC236}">
                  <a16:creationId xmlns:a16="http://schemas.microsoft.com/office/drawing/2014/main" id="{97999440-A170-4A43-B78A-F67BD647B800}"/>
                </a:ext>
              </a:extLst>
            </p:cNvPr>
            <p:cNvSpPr>
              <a:spLocks/>
            </p:cNvSpPr>
            <p:nvPr/>
          </p:nvSpPr>
          <p:spPr bwMode="auto">
            <a:xfrm rot="3179256">
              <a:off x="3673691" y="2990775"/>
              <a:ext cx="296863" cy="735013"/>
            </a:xfrm>
            <a:custGeom>
              <a:avLst/>
              <a:gdLst>
                <a:gd name="T0" fmla="*/ 427038 w 404"/>
                <a:gd name="T1" fmla="*/ 815344 h 1294"/>
                <a:gd name="T2" fmla="*/ 91961 w 404"/>
                <a:gd name="T3" fmla="*/ 0 h 1294"/>
                <a:gd name="T4" fmla="*/ 236774 w 404"/>
                <a:gd name="T5" fmla="*/ 607014 h 1294"/>
                <a:gd name="T6" fmla="*/ 0 w 404"/>
                <a:gd name="T7" fmla="*/ 492802 h 1294"/>
                <a:gd name="T8" fmla="*/ 318164 w 404"/>
                <a:gd name="T9" fmla="*/ 1368425 h 1294"/>
                <a:gd name="T10" fmla="*/ 163839 w 404"/>
                <a:gd name="T11" fmla="*/ 725456 h 1294"/>
                <a:gd name="T12" fmla="*/ 427038 w 404"/>
                <a:gd name="T13" fmla="*/ 815344 h 1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4" h="1294">
                  <a:moveTo>
                    <a:pt x="404" y="771"/>
                  </a:moveTo>
                  <a:lnTo>
                    <a:pt x="87" y="0"/>
                  </a:lnTo>
                  <a:lnTo>
                    <a:pt x="224" y="574"/>
                  </a:lnTo>
                  <a:lnTo>
                    <a:pt x="0" y="466"/>
                  </a:lnTo>
                  <a:lnTo>
                    <a:pt x="301" y="1294"/>
                  </a:lnTo>
                  <a:lnTo>
                    <a:pt x="155" y="686"/>
                  </a:lnTo>
                  <a:lnTo>
                    <a:pt x="404" y="771"/>
                  </a:lnTo>
                  <a:close/>
                </a:path>
              </a:pathLst>
            </a:custGeom>
            <a:solidFill>
              <a:schemeClr val="accent2">
                <a:lumMod val="40000"/>
                <a:lumOff val="60000"/>
              </a:schemeClr>
            </a:solidFill>
            <a:ln w="9525" cmpd="sng">
              <a:solidFill>
                <a:srgbClr val="ECF6A2"/>
              </a:solidFill>
              <a:round/>
              <a:headEnd/>
              <a:tailEnd/>
            </a:ln>
            <a:effectLst/>
          </p:spPr>
          <p:txBody>
            <a:bodyPr wrap="none" anchor="ctr"/>
            <a:lstStyle/>
            <a:p>
              <a:pPr>
                <a:defRPr/>
              </a:pPr>
              <a:endParaRPr lang="zh-CN" altLang="en-US"/>
            </a:p>
          </p:txBody>
        </p:sp>
      </p:grpSp>
      <p:pic>
        <p:nvPicPr>
          <p:cNvPr id="21" name="图片 20">
            <a:extLst>
              <a:ext uri="{FF2B5EF4-FFF2-40B4-BE49-F238E27FC236}">
                <a16:creationId xmlns:a16="http://schemas.microsoft.com/office/drawing/2014/main" id="{95E3FE7A-806F-443A-B0CB-42BF3E01EDBD}"/>
              </a:ext>
            </a:extLst>
          </p:cNvPr>
          <p:cNvPicPr>
            <a:picLocks noChangeAspect="1"/>
          </p:cNvPicPr>
          <p:nvPr/>
        </p:nvPicPr>
        <p:blipFill>
          <a:blip r:embed="rId5"/>
          <a:stretch>
            <a:fillRect/>
          </a:stretch>
        </p:blipFill>
        <p:spPr>
          <a:xfrm>
            <a:off x="8491276" y="2173317"/>
            <a:ext cx="2574391" cy="387787"/>
          </a:xfrm>
          <a:prstGeom prst="rect">
            <a:avLst/>
          </a:prstGeom>
        </p:spPr>
      </p:pic>
      <p:pic>
        <p:nvPicPr>
          <p:cNvPr id="23" name="图片 22">
            <a:extLst>
              <a:ext uri="{FF2B5EF4-FFF2-40B4-BE49-F238E27FC236}">
                <a16:creationId xmlns:a16="http://schemas.microsoft.com/office/drawing/2014/main" id="{2FDA1CB4-3ABE-4AA1-B8F0-7689B674C787}"/>
              </a:ext>
            </a:extLst>
          </p:cNvPr>
          <p:cNvPicPr>
            <a:picLocks noChangeAspect="1"/>
          </p:cNvPicPr>
          <p:nvPr/>
        </p:nvPicPr>
        <p:blipFill>
          <a:blip r:embed="rId6"/>
          <a:stretch>
            <a:fillRect/>
          </a:stretch>
        </p:blipFill>
        <p:spPr>
          <a:xfrm>
            <a:off x="8431307" y="3003164"/>
            <a:ext cx="2706368" cy="401475"/>
          </a:xfrm>
          <a:prstGeom prst="rect">
            <a:avLst/>
          </a:prstGeom>
        </p:spPr>
      </p:pic>
      <p:sp>
        <p:nvSpPr>
          <p:cNvPr id="25" name="矩形 24">
            <a:extLst>
              <a:ext uri="{FF2B5EF4-FFF2-40B4-BE49-F238E27FC236}">
                <a16:creationId xmlns:a16="http://schemas.microsoft.com/office/drawing/2014/main" id="{28495DF4-EDFE-4B0B-B72A-0D542BBF4EB6}"/>
              </a:ext>
            </a:extLst>
          </p:cNvPr>
          <p:cNvSpPr/>
          <p:nvPr/>
        </p:nvSpPr>
        <p:spPr>
          <a:xfrm>
            <a:off x="6888204" y="2115361"/>
            <a:ext cx="1507785"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Frequencies: </a:t>
            </a:r>
            <a:endParaRPr lang="zh-CN" altLang="en-US" b="1" dirty="0"/>
          </a:p>
        </p:txBody>
      </p:sp>
      <p:sp>
        <p:nvSpPr>
          <p:cNvPr id="27" name="矩形 26">
            <a:extLst>
              <a:ext uri="{FF2B5EF4-FFF2-40B4-BE49-F238E27FC236}">
                <a16:creationId xmlns:a16="http://schemas.microsoft.com/office/drawing/2014/main" id="{7484620A-CC23-45FC-ADD6-7DBA112817B1}"/>
              </a:ext>
            </a:extLst>
          </p:cNvPr>
          <p:cNvSpPr/>
          <p:nvPr/>
        </p:nvSpPr>
        <p:spPr>
          <a:xfrm>
            <a:off x="7083502" y="2994613"/>
            <a:ext cx="1338828"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Data rates: </a:t>
            </a:r>
            <a:endParaRPr lang="zh-CN" altLang="en-US" b="1" dirty="0"/>
          </a:p>
        </p:txBody>
      </p:sp>
      <p:pic>
        <p:nvPicPr>
          <p:cNvPr id="29" name="图片 28">
            <a:extLst>
              <a:ext uri="{FF2B5EF4-FFF2-40B4-BE49-F238E27FC236}">
                <a16:creationId xmlns:a16="http://schemas.microsoft.com/office/drawing/2014/main" id="{D1AFEC79-2099-4AFE-9B2F-9F3B2D3EBFFF}"/>
              </a:ext>
            </a:extLst>
          </p:cNvPr>
          <p:cNvPicPr>
            <a:picLocks noChangeAspect="1"/>
          </p:cNvPicPr>
          <p:nvPr/>
        </p:nvPicPr>
        <p:blipFill>
          <a:blip r:embed="rId7"/>
          <a:stretch>
            <a:fillRect/>
          </a:stretch>
        </p:blipFill>
        <p:spPr>
          <a:xfrm>
            <a:off x="9265467" y="2749381"/>
            <a:ext cx="1800200" cy="277643"/>
          </a:xfrm>
          <a:prstGeom prst="rect">
            <a:avLst/>
          </a:prstGeom>
        </p:spPr>
      </p:pic>
      <p:sp>
        <p:nvSpPr>
          <p:cNvPr id="31" name="文本框 30">
            <a:extLst>
              <a:ext uri="{FF2B5EF4-FFF2-40B4-BE49-F238E27FC236}">
                <a16:creationId xmlns:a16="http://schemas.microsoft.com/office/drawing/2014/main" id="{9AE34EA0-0264-482C-ABF3-F7B8BB10FD48}"/>
              </a:ext>
            </a:extLst>
          </p:cNvPr>
          <p:cNvSpPr txBox="1"/>
          <p:nvPr/>
        </p:nvSpPr>
        <p:spPr>
          <a:xfrm>
            <a:off x="1267023" y="3687499"/>
            <a:ext cx="10494741" cy="369332"/>
          </a:xfrm>
          <a:prstGeom prst="rect">
            <a:avLst/>
          </a:prstGeom>
          <a:noFill/>
        </p:spPr>
        <p:txBody>
          <a:bodyPr wrap="square">
            <a:spAutoFit/>
          </a:bodyPr>
          <a:lstStyle/>
          <a:p>
            <a:r>
              <a:rPr lang="en-US" altLang="zh-CN" sz="1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How to choose the optimal frequency and data rate so as to maximize the UAC link’s throughput ?</a:t>
            </a:r>
            <a:endParaRPr lang="zh-CN" altLang="en-US" dirty="0"/>
          </a:p>
        </p:txBody>
      </p:sp>
      <p:sp>
        <p:nvSpPr>
          <p:cNvPr id="33" name="TextBox 4">
            <a:extLst>
              <a:ext uri="{FF2B5EF4-FFF2-40B4-BE49-F238E27FC236}">
                <a16:creationId xmlns:a16="http://schemas.microsoft.com/office/drawing/2014/main" id="{EA8C1630-1F64-46C3-83C1-5B20E9A9900B}"/>
              </a:ext>
            </a:extLst>
          </p:cNvPr>
          <p:cNvSpPr txBox="1">
            <a:spLocks noChangeArrowheads="1"/>
          </p:cNvSpPr>
          <p:nvPr/>
        </p:nvSpPr>
        <p:spPr bwMode="auto">
          <a:xfrm>
            <a:off x="1129490" y="4024932"/>
            <a:ext cx="417856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Problem formulation</a:t>
            </a:r>
          </a:p>
        </p:txBody>
      </p:sp>
      <p:pic>
        <p:nvPicPr>
          <p:cNvPr id="34" name="图片 1">
            <a:extLst>
              <a:ext uri="{FF2B5EF4-FFF2-40B4-BE49-F238E27FC236}">
                <a16:creationId xmlns:a16="http://schemas.microsoft.com/office/drawing/2014/main" id="{B3E2D4E2-B399-4133-B77E-03EE8DA427B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04735" y="4847850"/>
            <a:ext cx="26066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a:extLst>
              <a:ext uri="{FF2B5EF4-FFF2-40B4-BE49-F238E27FC236}">
                <a16:creationId xmlns:a16="http://schemas.microsoft.com/office/drawing/2014/main" id="{34C5234A-6F2C-48E1-834D-DFFA43AC06C3}"/>
              </a:ext>
            </a:extLst>
          </p:cNvPr>
          <p:cNvSpPr/>
          <p:nvPr/>
        </p:nvSpPr>
        <p:spPr>
          <a:xfrm>
            <a:off x="3338021" y="4930270"/>
            <a:ext cx="625689" cy="4066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zh-CN" altLang="en-US">
              <a:solidFill>
                <a:srgbClr val="FFFFFF"/>
              </a:solidFill>
              <a:ea typeface="宋体" panose="02010600030101010101" pitchFamily="2" charset="-122"/>
            </a:endParaRPr>
          </a:p>
        </p:txBody>
      </p:sp>
      <mc:AlternateContent xmlns:mc="http://schemas.openxmlformats.org/markup-compatibility/2006" xmlns:a14="http://schemas.microsoft.com/office/drawing/2010/main">
        <mc:Choice Requires="a14">
          <p:sp>
            <p:nvSpPr>
              <p:cNvPr id="36" name="矩形 2">
                <a:extLst>
                  <a:ext uri="{FF2B5EF4-FFF2-40B4-BE49-F238E27FC236}">
                    <a16:creationId xmlns:a16="http://schemas.microsoft.com/office/drawing/2014/main" id="{472AB022-AD44-45F3-BBFF-238746D4E304}"/>
                  </a:ext>
                </a:extLst>
              </p:cNvPr>
              <p:cNvSpPr>
                <a:spLocks noChangeArrowheads="1"/>
              </p:cNvSpPr>
              <p:nvPr/>
            </p:nvSpPr>
            <p:spPr bwMode="auto">
              <a:xfrm>
                <a:off x="4936846" y="4715784"/>
                <a:ext cx="5714939" cy="7965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zh-CN" sz="2200" dirty="0">
                    <a:solidFill>
                      <a:srgbClr val="FF0000"/>
                    </a:solidFill>
                    <a:ea typeface="宋体" panose="02010600030101010101" pitchFamily="2" charset="-122"/>
                  </a:rPr>
                  <a:t>Joint successful transmission probability of frequency </a:t>
                </a:r>
                <a14:m>
                  <m:oMath xmlns:m="http://schemas.openxmlformats.org/officeDocument/2006/math">
                    <m:sSub>
                      <m:sSubPr>
                        <m:ctrlPr>
                          <a:rPr lang="en-US" altLang="zh-CN" sz="2200" i="1" smtClean="0">
                            <a:solidFill>
                              <a:srgbClr val="FF0000"/>
                            </a:solidFill>
                            <a:latin typeface="Cambria Math" panose="02040503050406030204" pitchFamily="18" charset="0"/>
                            <a:ea typeface="宋体" panose="02010600030101010101" pitchFamily="2" charset="-122"/>
                          </a:rPr>
                        </m:ctrlPr>
                      </m:sSubPr>
                      <m:e>
                        <m:r>
                          <a:rPr lang="en-US" altLang="zh-CN" sz="2200" b="0" i="1" smtClean="0">
                            <a:solidFill>
                              <a:srgbClr val="FF0000"/>
                            </a:solidFill>
                            <a:latin typeface="Cambria Math" panose="02040503050406030204" pitchFamily="18" charset="0"/>
                            <a:ea typeface="宋体" panose="02010600030101010101" pitchFamily="2" charset="-122"/>
                          </a:rPr>
                          <m:t>𝑓</m:t>
                        </m:r>
                      </m:e>
                      <m:sub>
                        <m:r>
                          <a:rPr lang="en-US" altLang="zh-CN" sz="2200" b="0" i="1" smtClean="0">
                            <a:solidFill>
                              <a:srgbClr val="FF0000"/>
                            </a:solidFill>
                            <a:latin typeface="Cambria Math" panose="02040503050406030204" pitchFamily="18" charset="0"/>
                            <a:ea typeface="宋体" panose="02010600030101010101" pitchFamily="2" charset="-122"/>
                          </a:rPr>
                          <m:t>𝑖</m:t>
                        </m:r>
                      </m:sub>
                    </m:sSub>
                  </m:oMath>
                </a14:m>
                <a:r>
                  <a:rPr lang="en-US" altLang="zh-CN" sz="2200" dirty="0">
                    <a:solidFill>
                      <a:srgbClr val="FF0000"/>
                    </a:solidFill>
                    <a:ea typeface="宋体" panose="02010600030101010101" pitchFamily="2" charset="-122"/>
                  </a:rPr>
                  <a:t> and data rate </a:t>
                </a:r>
                <a14:m>
                  <m:oMath xmlns:m="http://schemas.openxmlformats.org/officeDocument/2006/math">
                    <m:sSub>
                      <m:sSubPr>
                        <m:ctrlPr>
                          <a:rPr lang="en-US" altLang="zh-CN" sz="2200" i="1" smtClean="0">
                            <a:solidFill>
                              <a:srgbClr val="FF0000"/>
                            </a:solidFill>
                            <a:latin typeface="Cambria Math" panose="02040503050406030204" pitchFamily="18" charset="0"/>
                            <a:ea typeface="宋体" panose="02010600030101010101" pitchFamily="2" charset="-122"/>
                          </a:rPr>
                        </m:ctrlPr>
                      </m:sSubPr>
                      <m:e>
                        <m:r>
                          <a:rPr lang="en-US" altLang="zh-CN" sz="2200" b="0" i="1" smtClean="0">
                            <a:solidFill>
                              <a:srgbClr val="FF0000"/>
                            </a:solidFill>
                            <a:latin typeface="Cambria Math" panose="02040503050406030204" pitchFamily="18" charset="0"/>
                            <a:ea typeface="宋体" panose="02010600030101010101" pitchFamily="2" charset="-122"/>
                          </a:rPr>
                          <m:t>𝑟</m:t>
                        </m:r>
                      </m:e>
                      <m:sub>
                        <m:r>
                          <a:rPr lang="en-US" altLang="zh-CN" sz="2200" b="0" i="1" smtClean="0">
                            <a:solidFill>
                              <a:srgbClr val="FF0000"/>
                            </a:solidFill>
                            <a:latin typeface="Cambria Math" panose="02040503050406030204" pitchFamily="18" charset="0"/>
                            <a:ea typeface="宋体" panose="02010600030101010101" pitchFamily="2" charset="-122"/>
                          </a:rPr>
                          <m:t>𝑗</m:t>
                        </m:r>
                      </m:sub>
                    </m:sSub>
                  </m:oMath>
                </a14:m>
                <a:r>
                  <a:rPr lang="en-US" altLang="zh-CN" sz="2200" dirty="0">
                    <a:solidFill>
                      <a:srgbClr val="FF0000"/>
                    </a:solidFill>
                    <a:ea typeface="宋体" panose="02010600030101010101" pitchFamily="2" charset="-122"/>
                  </a:rPr>
                  <a:t> </a:t>
                </a:r>
                <a:endParaRPr lang="zh-CN" altLang="en-US" sz="2200" dirty="0">
                  <a:solidFill>
                    <a:srgbClr val="FF0000"/>
                  </a:solidFill>
                  <a:ea typeface="宋体" panose="02010600030101010101" pitchFamily="2" charset="-122"/>
                </a:endParaRPr>
              </a:p>
            </p:txBody>
          </p:sp>
        </mc:Choice>
        <mc:Fallback xmlns="">
          <p:sp>
            <p:nvSpPr>
              <p:cNvPr id="36" name="矩形 2">
                <a:extLst>
                  <a:ext uri="{FF2B5EF4-FFF2-40B4-BE49-F238E27FC236}">
                    <a16:creationId xmlns:a16="http://schemas.microsoft.com/office/drawing/2014/main" id="{472AB022-AD44-45F3-BBFF-238746D4E304}"/>
                  </a:ext>
                </a:extLst>
              </p:cNvPr>
              <p:cNvSpPr>
                <a:spLocks noRot="1" noChangeAspect="1" noMove="1" noResize="1" noEditPoints="1" noAdjustHandles="1" noChangeArrowheads="1" noChangeShapeType="1" noTextEdit="1"/>
              </p:cNvSpPr>
              <p:nvPr/>
            </p:nvSpPr>
            <p:spPr bwMode="auto">
              <a:xfrm>
                <a:off x="4936846" y="4715784"/>
                <a:ext cx="5714939" cy="796565"/>
              </a:xfrm>
              <a:prstGeom prst="rect">
                <a:avLst/>
              </a:prstGeom>
              <a:blipFill>
                <a:blip r:embed="rId9"/>
                <a:stretch>
                  <a:fillRect l="-1387" t="-5385" b="-1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cxnSp>
        <p:nvCxnSpPr>
          <p:cNvPr id="37" name="直接箭头连接符 36">
            <a:extLst>
              <a:ext uri="{FF2B5EF4-FFF2-40B4-BE49-F238E27FC236}">
                <a16:creationId xmlns:a16="http://schemas.microsoft.com/office/drawing/2014/main" id="{53BD392C-626E-4671-A8FE-5107D9FAF5D9}"/>
              </a:ext>
            </a:extLst>
          </p:cNvPr>
          <p:cNvCxnSpPr>
            <a:stCxn id="36" idx="1"/>
          </p:cNvCxnSpPr>
          <p:nvPr/>
        </p:nvCxnSpPr>
        <p:spPr>
          <a:xfrm flipH="1" flipV="1">
            <a:off x="3988824" y="5098211"/>
            <a:ext cx="948022" cy="158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F66CBC19-665D-47D2-8CD2-97DB074859AE}"/>
              </a:ext>
            </a:extLst>
          </p:cNvPr>
          <p:cNvSpPr/>
          <p:nvPr/>
        </p:nvSpPr>
        <p:spPr>
          <a:xfrm>
            <a:off x="0" y="6362164"/>
            <a:ext cx="11663464" cy="523220"/>
          </a:xfrm>
          <a:prstGeom prst="rect">
            <a:avLst/>
          </a:prstGeom>
          <a:solidFill>
            <a:schemeClr val="bg1">
              <a:lumMod val="95000"/>
            </a:schemeClr>
          </a:solidFill>
        </p:spPr>
        <p:txBody>
          <a:bodyPr wrap="square">
            <a:spAutoFit/>
          </a:bodyPr>
          <a:lstStyle/>
          <a:p>
            <a:r>
              <a:rPr lang="en-US" altLang="zh-CN" sz="1400" dirty="0">
                <a:solidFill>
                  <a:srgbClr val="222222"/>
                </a:solidFill>
                <a:latin typeface="Times New Roman" panose="02020603050405020304" pitchFamily="18" charset="0"/>
                <a:cs typeface="Times New Roman" panose="02020603050405020304" pitchFamily="18" charset="0"/>
              </a:rPr>
              <a:t>Tong, Jingwen, ,</a:t>
            </a:r>
            <a:r>
              <a:rPr lang="en-US" altLang="zh-CN" sz="1400" dirty="0" err="1">
                <a:solidFill>
                  <a:srgbClr val="222222"/>
                </a:solidFill>
                <a:latin typeface="Times New Roman" panose="02020603050405020304" pitchFamily="18" charset="0"/>
                <a:cs typeface="Times New Roman" panose="02020603050405020304" pitchFamily="18" charset="0"/>
              </a:rPr>
              <a:t>Shuyue</a:t>
            </a:r>
            <a:r>
              <a:rPr lang="en-US" altLang="zh-CN" sz="1400" dirty="0">
                <a:solidFill>
                  <a:srgbClr val="222222"/>
                </a:solidFill>
                <a:latin typeface="Times New Roman" panose="02020603050405020304" pitchFamily="18" charset="0"/>
                <a:cs typeface="Times New Roman" panose="02020603050405020304" pitchFamily="18" charset="0"/>
              </a:rPr>
              <a:t> Lai, </a:t>
            </a:r>
            <a:r>
              <a:rPr lang="en-US" altLang="zh-CN" sz="1400" dirty="0" err="1">
                <a:solidFill>
                  <a:srgbClr val="222222"/>
                </a:solidFill>
                <a:latin typeface="Times New Roman" panose="02020603050405020304" pitchFamily="18" charset="0"/>
                <a:cs typeface="Times New Roman" panose="02020603050405020304" pitchFamily="18" charset="0"/>
              </a:rPr>
              <a:t>Liqun</a:t>
            </a:r>
            <a:r>
              <a:rPr lang="en-US" altLang="zh-CN" sz="1400" dirty="0">
                <a:solidFill>
                  <a:srgbClr val="222222"/>
                </a:solidFill>
                <a:latin typeface="Times New Roman" panose="02020603050405020304" pitchFamily="18" charset="0"/>
                <a:cs typeface="Times New Roman" panose="02020603050405020304" pitchFamily="18" charset="0"/>
              </a:rPr>
              <a:t> Fu, and Zhu Han. "Optimal Frequency and Rate Selection Using Unimodal Objective Based Thompson Sampling Algorithm." IEEE International Conference on Communications (ICC). IEEE, 2020.</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598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57</a:t>
            </a:fld>
            <a:endParaRPr lang="zh-CN" altLang="en-US" dirty="0"/>
          </a:p>
        </p:txBody>
      </p:sp>
      <p:sp>
        <p:nvSpPr>
          <p:cNvPr id="3" name="TextBox 4">
            <a:extLst>
              <a:ext uri="{FF2B5EF4-FFF2-40B4-BE49-F238E27FC236}">
                <a16:creationId xmlns:a16="http://schemas.microsoft.com/office/drawing/2014/main" id="{F4BBFEF5-77D5-42F9-85BC-EF1DAF425E77}"/>
              </a:ext>
            </a:extLst>
          </p:cNvPr>
          <p:cNvSpPr txBox="1">
            <a:spLocks noChangeArrowheads="1"/>
          </p:cNvSpPr>
          <p:nvPr/>
        </p:nvSpPr>
        <p:spPr bwMode="auto">
          <a:xfrm>
            <a:off x="798748" y="1129514"/>
            <a:ext cx="417856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Challenges</a:t>
            </a:r>
          </a:p>
        </p:txBody>
      </p:sp>
      <p:pic>
        <p:nvPicPr>
          <p:cNvPr id="7" name="图片 6">
            <a:extLst>
              <a:ext uri="{FF2B5EF4-FFF2-40B4-BE49-F238E27FC236}">
                <a16:creationId xmlns:a16="http://schemas.microsoft.com/office/drawing/2014/main" id="{ACF12A3F-1B94-425A-AA0D-F511D4585EBB}"/>
              </a:ext>
            </a:extLst>
          </p:cNvPr>
          <p:cNvPicPr>
            <a:picLocks noChangeAspect="1"/>
          </p:cNvPicPr>
          <p:nvPr/>
        </p:nvPicPr>
        <p:blipFill>
          <a:blip r:embed="rId4"/>
          <a:stretch>
            <a:fillRect/>
          </a:stretch>
        </p:blipFill>
        <p:spPr>
          <a:xfrm>
            <a:off x="8113404" y="890439"/>
            <a:ext cx="4029423" cy="2652728"/>
          </a:xfrm>
          <a:prstGeom prst="rect">
            <a:avLst/>
          </a:prstGeom>
        </p:spPr>
      </p:pic>
      <p:sp>
        <p:nvSpPr>
          <p:cNvPr id="9" name="矩形 8">
            <a:extLst>
              <a:ext uri="{FF2B5EF4-FFF2-40B4-BE49-F238E27FC236}">
                <a16:creationId xmlns:a16="http://schemas.microsoft.com/office/drawing/2014/main" id="{6AE90940-614F-41D9-BE80-A4A26F73C7F5}"/>
              </a:ext>
            </a:extLst>
          </p:cNvPr>
          <p:cNvSpPr/>
          <p:nvPr/>
        </p:nvSpPr>
        <p:spPr>
          <a:xfrm>
            <a:off x="988922" y="1755725"/>
            <a:ext cx="6559742" cy="960328"/>
          </a:xfrm>
          <a:prstGeom prst="rect">
            <a:avLst/>
          </a:prstGeom>
        </p:spPr>
        <p:txBody>
          <a:bodyPr wrap="square">
            <a:spAutoFit/>
          </a:bodyPr>
          <a:lstStyle/>
          <a:p>
            <a:pPr marL="457200" indent="-457200">
              <a:lnSpc>
                <a:spcPct val="150000"/>
              </a:lnSpc>
              <a:spcBef>
                <a:spcPct val="0"/>
              </a:spcBef>
              <a:buFont typeface="Arial" panose="020B0604020202020204" pitchFamily="34" charset="0"/>
              <a:buChar char="•"/>
            </a:pPr>
            <a:r>
              <a:rPr lang="it-IT"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No</a:t>
            </a:r>
            <a:r>
              <a:rPr lang="it-IT" altLang="zh-CN" sz="2000" dirty="0">
                <a:latin typeface="Times New Roman" panose="02020603050405020304" pitchFamily="18" charset="0"/>
                <a:ea typeface="宋体" panose="02010600030101010101" pitchFamily="2" charset="-122"/>
                <a:cs typeface="Times New Roman" panose="02020603050405020304" pitchFamily="18" charset="0"/>
              </a:rPr>
              <a:t> determined UAC </a:t>
            </a:r>
            <a:r>
              <a:rPr lang="it-IT"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channel model</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p>
          <a:p>
            <a:pPr marL="457200" indent="-457200">
              <a:lnSpc>
                <a:spcPct val="150000"/>
              </a:lnSpc>
              <a:spcBef>
                <a:spcPct val="0"/>
              </a:spcBef>
              <a:buFont typeface="Arial" panose="020B0604020202020204" pitchFamily="34" charset="0"/>
              <a:buChar char="•"/>
            </a:pPr>
            <a:r>
              <a:rPr lang="en-US" altLang="zh-CN" sz="20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Frequency-dependent </a:t>
            </a:r>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attenuation</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constraint bandwidth;</a:t>
            </a:r>
            <a:endParaRPr lang="it-IT" altLang="zh-CN" sz="20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AA42ED3C-ACAA-40CA-A684-7BAFC3EC97EC}"/>
              </a:ext>
            </a:extLst>
          </p:cNvPr>
          <p:cNvSpPr/>
          <p:nvPr/>
        </p:nvSpPr>
        <p:spPr>
          <a:xfrm>
            <a:off x="1054462" y="3459285"/>
            <a:ext cx="9781610" cy="960328"/>
          </a:xfrm>
          <a:prstGeom prst="rect">
            <a:avLst/>
          </a:prstGeom>
        </p:spPr>
        <p:txBody>
          <a:bodyPr wrap="square">
            <a:spAutoFit/>
          </a:bodyPr>
          <a:lstStyle/>
          <a:p>
            <a:pPr>
              <a:lnSpc>
                <a:spcPct val="150000"/>
              </a:lnSpc>
            </a:pPr>
            <a:r>
              <a:rPr lang="en-US" altLang="zh-CN" sz="2000" dirty="0">
                <a:latin typeface="Times New Roman" panose="02020603050405020304" pitchFamily="18" charset="0"/>
                <a:cs typeface="Times New Roman" panose="02020603050405020304" pitchFamily="18" charset="0"/>
              </a:rPr>
              <a:t>Not only need </a:t>
            </a:r>
            <a:r>
              <a:rPr lang="en-US" altLang="zh-CN" sz="2000" dirty="0">
                <a:solidFill>
                  <a:srgbClr val="FF0000"/>
                </a:solidFill>
                <a:latin typeface="Times New Roman" panose="02020603050405020304" pitchFamily="18" charset="0"/>
                <a:cs typeface="Times New Roman" panose="02020603050405020304" pitchFamily="18" charset="0"/>
              </a:rPr>
              <a:t>to learn </a:t>
            </a:r>
            <a:r>
              <a:rPr lang="en-US" altLang="zh-CN" sz="2000" dirty="0">
                <a:latin typeface="Times New Roman" panose="02020603050405020304" pitchFamily="18" charset="0"/>
                <a:cs typeface="Times New Roman" panose="02020603050405020304" pitchFamily="18" charset="0"/>
              </a:rPr>
              <a:t>the channel characteristics online, but also to </a:t>
            </a:r>
            <a:r>
              <a:rPr lang="en-US" altLang="zh-CN" sz="2000" dirty="0">
                <a:solidFill>
                  <a:srgbClr val="FF0000"/>
                </a:solidFill>
                <a:latin typeface="Times New Roman" panose="02020603050405020304" pitchFamily="18" charset="0"/>
                <a:cs typeface="Times New Roman" panose="02020603050405020304" pitchFamily="18" charset="0"/>
              </a:rPr>
              <a:t>automatically find </a:t>
            </a:r>
            <a:r>
              <a:rPr lang="en-US" altLang="zh-CN" sz="2000" dirty="0">
                <a:latin typeface="Times New Roman" panose="02020603050405020304" pitchFamily="18" charset="0"/>
                <a:cs typeface="Times New Roman" panose="02020603050405020304" pitchFamily="18" charset="0"/>
              </a:rPr>
              <a:t>the best frequency and data rate to maximize the average throughput!</a:t>
            </a:r>
          </a:p>
        </p:txBody>
      </p:sp>
      <p:sp>
        <p:nvSpPr>
          <p:cNvPr id="13" name="TextBox 4">
            <a:extLst>
              <a:ext uri="{FF2B5EF4-FFF2-40B4-BE49-F238E27FC236}">
                <a16:creationId xmlns:a16="http://schemas.microsoft.com/office/drawing/2014/main" id="{1FFCABD5-58B2-4091-B102-AEC5B8EC0466}"/>
              </a:ext>
            </a:extLst>
          </p:cNvPr>
          <p:cNvSpPr txBox="1">
            <a:spLocks noChangeArrowheads="1"/>
          </p:cNvSpPr>
          <p:nvPr/>
        </p:nvSpPr>
        <p:spPr bwMode="auto">
          <a:xfrm>
            <a:off x="873326" y="4355860"/>
            <a:ext cx="417856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Stochastic MAB problem</a:t>
            </a:r>
          </a:p>
        </p:txBody>
      </p:sp>
      <p:pic>
        <p:nvPicPr>
          <p:cNvPr id="15" name="Content Placeholder 4">
            <a:extLst>
              <a:ext uri="{FF2B5EF4-FFF2-40B4-BE49-F238E27FC236}">
                <a16:creationId xmlns:a16="http://schemas.microsoft.com/office/drawing/2014/main" id="{CBC25DA3-008F-4762-A581-983CDBE7D322}"/>
              </a:ext>
            </a:extLst>
          </p:cNvPr>
          <p:cNvPicPr>
            <a:picLocks noGrp="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5842" y="4964082"/>
            <a:ext cx="5238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Content Placeholder 4">
            <a:extLst>
              <a:ext uri="{FF2B5EF4-FFF2-40B4-BE49-F238E27FC236}">
                <a16:creationId xmlns:a16="http://schemas.microsoft.com/office/drawing/2014/main" id="{9AF06884-0816-45FB-9F18-D4DE73B0A806}"/>
              </a:ext>
            </a:extLst>
          </p:cNvPr>
          <p:cNvPicPr>
            <a:picLocks noGrp="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3754" y="4965669"/>
            <a:ext cx="5238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ontent Placeholder 4">
            <a:extLst>
              <a:ext uri="{FF2B5EF4-FFF2-40B4-BE49-F238E27FC236}">
                <a16:creationId xmlns:a16="http://schemas.microsoft.com/office/drawing/2014/main" id="{B569DD9E-2BC0-4751-AFC2-96AB2D09FBCD}"/>
              </a:ext>
            </a:extLst>
          </p:cNvPr>
          <p:cNvPicPr>
            <a:picLocks noGrp="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6279" y="4956144"/>
            <a:ext cx="5238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Object 209">
            <a:extLst>
              <a:ext uri="{FF2B5EF4-FFF2-40B4-BE49-F238E27FC236}">
                <a16:creationId xmlns:a16="http://schemas.microsoft.com/office/drawing/2014/main" id="{EF897797-C4E8-492F-90CA-DE8ACDFEE7A4}"/>
              </a:ext>
            </a:extLst>
          </p:cNvPr>
          <p:cNvGraphicFramePr>
            <a:graphicFrameLocks noChangeAspect="1"/>
          </p:cNvGraphicFramePr>
          <p:nvPr/>
        </p:nvGraphicFramePr>
        <p:xfrm>
          <a:off x="2837417" y="5694332"/>
          <a:ext cx="492125" cy="369887"/>
        </p:xfrm>
        <a:graphic>
          <a:graphicData uri="http://schemas.openxmlformats.org/presentationml/2006/ole">
            <mc:AlternateContent xmlns:mc="http://schemas.openxmlformats.org/markup-compatibility/2006">
              <mc:Choice xmlns:v="urn:schemas-microsoft-com:vml" Requires="v">
                <p:oleObj spid="_x0000_s19632" name="Equation" r:id="rId6" imgW="304668" imgH="228501" progId="Equation.DSMT4">
                  <p:embed/>
                </p:oleObj>
              </mc:Choice>
              <mc:Fallback>
                <p:oleObj name="Equation" r:id="rId6" imgW="304668" imgH="228501" progId="Equation.DSMT4">
                  <p:embed/>
                  <p:pic>
                    <p:nvPicPr>
                      <p:cNvPr id="21" name="Object 209">
                        <a:extLst>
                          <a:ext uri="{FF2B5EF4-FFF2-40B4-BE49-F238E27FC236}">
                            <a16:creationId xmlns:a16="http://schemas.microsoft.com/office/drawing/2014/main" id="{EF897797-C4E8-492F-90CA-DE8ACDFEE7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7417" y="5694332"/>
                        <a:ext cx="49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15">
            <a:extLst>
              <a:ext uri="{FF2B5EF4-FFF2-40B4-BE49-F238E27FC236}">
                <a16:creationId xmlns:a16="http://schemas.microsoft.com/office/drawing/2014/main" id="{8CD31306-D5E7-48FD-AC01-D22DDBFF4B49}"/>
              </a:ext>
            </a:extLst>
          </p:cNvPr>
          <p:cNvSpPr txBox="1">
            <a:spLocks noChangeArrowheads="1"/>
          </p:cNvSpPr>
          <p:nvPr/>
        </p:nvSpPr>
        <p:spPr bwMode="auto">
          <a:xfrm>
            <a:off x="4794804" y="5122832"/>
            <a:ext cx="1597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4400" dirty="0">
                <a:ea typeface="宋体" panose="02010600030101010101" pitchFamily="2" charset="-122"/>
                <a:cs typeface="Times New Roman" panose="02020603050405020304" pitchFamily="18" charset="0"/>
              </a:rPr>
              <a:t>……</a:t>
            </a:r>
          </a:p>
        </p:txBody>
      </p:sp>
      <p:sp>
        <p:nvSpPr>
          <p:cNvPr id="25" name="TextBox 216">
            <a:extLst>
              <a:ext uri="{FF2B5EF4-FFF2-40B4-BE49-F238E27FC236}">
                <a16:creationId xmlns:a16="http://schemas.microsoft.com/office/drawing/2014/main" id="{09A8EBDD-7012-4232-924F-1FC71A1DC4F9}"/>
              </a:ext>
            </a:extLst>
          </p:cNvPr>
          <p:cNvSpPr txBox="1">
            <a:spLocks noChangeArrowheads="1"/>
          </p:cNvSpPr>
          <p:nvPr/>
        </p:nvSpPr>
        <p:spPr bwMode="auto">
          <a:xfrm>
            <a:off x="1467404" y="5614957"/>
            <a:ext cx="914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2000" b="1" dirty="0">
                <a:solidFill>
                  <a:srgbClr val="7030A0"/>
                </a:solidFill>
                <a:ea typeface="宋体" panose="02010600030101010101" pitchFamily="2" charset="-122"/>
                <a:cs typeface="Times New Roman" panose="02020603050405020304" pitchFamily="18" charset="0"/>
              </a:rPr>
              <a:t>Arms:</a:t>
            </a:r>
          </a:p>
        </p:txBody>
      </p:sp>
      <p:sp>
        <p:nvSpPr>
          <p:cNvPr id="27" name="TextBox 217">
            <a:extLst>
              <a:ext uri="{FF2B5EF4-FFF2-40B4-BE49-F238E27FC236}">
                <a16:creationId xmlns:a16="http://schemas.microsoft.com/office/drawing/2014/main" id="{461B33AD-226F-48DE-83E7-8F9035DE19BE}"/>
              </a:ext>
            </a:extLst>
          </p:cNvPr>
          <p:cNvSpPr txBox="1">
            <a:spLocks noChangeArrowheads="1"/>
          </p:cNvSpPr>
          <p:nvPr/>
        </p:nvSpPr>
        <p:spPr bwMode="auto">
          <a:xfrm>
            <a:off x="1265792" y="6191219"/>
            <a:ext cx="136683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2000" b="1" dirty="0">
                <a:solidFill>
                  <a:srgbClr val="7030A0"/>
                </a:solidFill>
                <a:ea typeface="宋体" panose="02010600030101010101" pitchFamily="2" charset="-122"/>
                <a:cs typeface="Times New Roman" panose="02020603050405020304" pitchFamily="18" charset="0"/>
              </a:rPr>
              <a:t>Rewards:</a:t>
            </a:r>
          </a:p>
        </p:txBody>
      </p:sp>
      <p:graphicFrame>
        <p:nvGraphicFramePr>
          <p:cNvPr id="29" name="Object 218">
            <a:extLst>
              <a:ext uri="{FF2B5EF4-FFF2-40B4-BE49-F238E27FC236}">
                <a16:creationId xmlns:a16="http://schemas.microsoft.com/office/drawing/2014/main" id="{D266019C-EA87-49C8-AC37-684D7B987F71}"/>
              </a:ext>
            </a:extLst>
          </p:cNvPr>
          <p:cNvGraphicFramePr>
            <a:graphicFrameLocks noChangeAspect="1"/>
          </p:cNvGraphicFramePr>
          <p:nvPr/>
        </p:nvGraphicFramePr>
        <p:xfrm>
          <a:off x="2862817" y="6351557"/>
          <a:ext cx="395287" cy="446087"/>
        </p:xfrm>
        <a:graphic>
          <a:graphicData uri="http://schemas.openxmlformats.org/presentationml/2006/ole">
            <mc:AlternateContent xmlns:mc="http://schemas.openxmlformats.org/markup-compatibility/2006">
              <mc:Choice xmlns:v="urn:schemas-microsoft-com:vml" Requires="v">
                <p:oleObj spid="_x0000_s19633" name="Equation" r:id="rId8" imgW="203112" imgH="228501" progId="Equation.DSMT4">
                  <p:embed/>
                </p:oleObj>
              </mc:Choice>
              <mc:Fallback>
                <p:oleObj name="Equation" r:id="rId8" imgW="203112" imgH="228501" progId="Equation.DSMT4">
                  <p:embed/>
                  <p:pic>
                    <p:nvPicPr>
                      <p:cNvPr id="29" name="Object 218">
                        <a:extLst>
                          <a:ext uri="{FF2B5EF4-FFF2-40B4-BE49-F238E27FC236}">
                            <a16:creationId xmlns:a16="http://schemas.microsoft.com/office/drawing/2014/main" id="{D266019C-EA87-49C8-AC37-684D7B987F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2817" y="6351557"/>
                        <a:ext cx="395287"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219">
            <a:extLst>
              <a:ext uri="{FF2B5EF4-FFF2-40B4-BE49-F238E27FC236}">
                <a16:creationId xmlns:a16="http://schemas.microsoft.com/office/drawing/2014/main" id="{A999A66D-F398-4BA7-A558-CC0C12EB80A0}"/>
              </a:ext>
            </a:extLst>
          </p:cNvPr>
          <p:cNvGraphicFramePr>
            <a:graphicFrameLocks noChangeAspect="1"/>
          </p:cNvGraphicFramePr>
          <p:nvPr/>
        </p:nvGraphicFramePr>
        <p:xfrm>
          <a:off x="4059792" y="6343619"/>
          <a:ext cx="419100" cy="446088"/>
        </p:xfrm>
        <a:graphic>
          <a:graphicData uri="http://schemas.openxmlformats.org/presentationml/2006/ole">
            <mc:AlternateContent xmlns:mc="http://schemas.openxmlformats.org/markup-compatibility/2006">
              <mc:Choice xmlns:v="urn:schemas-microsoft-com:vml" Requires="v">
                <p:oleObj spid="_x0000_s19634" name="Equation" r:id="rId10" imgW="215806" imgH="228501" progId="Equation.DSMT4">
                  <p:embed/>
                </p:oleObj>
              </mc:Choice>
              <mc:Fallback>
                <p:oleObj name="Equation" r:id="rId10" imgW="215806" imgH="228501" progId="Equation.DSMT4">
                  <p:embed/>
                  <p:pic>
                    <p:nvPicPr>
                      <p:cNvPr id="31" name="Object 219">
                        <a:extLst>
                          <a:ext uri="{FF2B5EF4-FFF2-40B4-BE49-F238E27FC236}">
                            <a16:creationId xmlns:a16="http://schemas.microsoft.com/office/drawing/2014/main" id="{A999A66D-F398-4BA7-A558-CC0C12EB80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59792" y="6343619"/>
                        <a:ext cx="4191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220">
            <a:extLst>
              <a:ext uri="{FF2B5EF4-FFF2-40B4-BE49-F238E27FC236}">
                <a16:creationId xmlns:a16="http://schemas.microsoft.com/office/drawing/2014/main" id="{E8E1E8F3-9B50-46F7-BD24-9EBE89A758A1}"/>
              </a:ext>
            </a:extLst>
          </p:cNvPr>
          <p:cNvGraphicFramePr>
            <a:graphicFrameLocks noChangeAspect="1"/>
          </p:cNvGraphicFramePr>
          <p:nvPr/>
        </p:nvGraphicFramePr>
        <p:xfrm>
          <a:off x="6372779" y="6338857"/>
          <a:ext cx="719138" cy="446087"/>
        </p:xfrm>
        <a:graphic>
          <a:graphicData uri="http://schemas.openxmlformats.org/presentationml/2006/ole">
            <mc:AlternateContent xmlns:mc="http://schemas.openxmlformats.org/markup-compatibility/2006">
              <mc:Choice xmlns:v="urn:schemas-microsoft-com:vml" Requires="v">
                <p:oleObj spid="_x0000_s19635" name="Equation" r:id="rId12" imgW="368300" imgH="228600" progId="Equation.DSMT4">
                  <p:embed/>
                </p:oleObj>
              </mc:Choice>
              <mc:Fallback>
                <p:oleObj name="Equation" r:id="rId12" imgW="368300" imgH="228600" progId="Equation.DSMT4">
                  <p:embed/>
                  <p:pic>
                    <p:nvPicPr>
                      <p:cNvPr id="33" name="Object 220">
                        <a:extLst>
                          <a:ext uri="{FF2B5EF4-FFF2-40B4-BE49-F238E27FC236}">
                            <a16:creationId xmlns:a16="http://schemas.microsoft.com/office/drawing/2014/main" id="{E8E1E8F3-9B50-46F7-BD24-9EBE89A758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72779" y="6338857"/>
                        <a:ext cx="71913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221">
            <a:extLst>
              <a:ext uri="{FF2B5EF4-FFF2-40B4-BE49-F238E27FC236}">
                <a16:creationId xmlns:a16="http://schemas.microsoft.com/office/drawing/2014/main" id="{A5C41CCB-49D2-47C9-8B94-116B88A6BF67}"/>
              </a:ext>
            </a:extLst>
          </p:cNvPr>
          <p:cNvSpPr txBox="1">
            <a:spLocks noChangeArrowheads="1"/>
          </p:cNvSpPr>
          <p:nvPr/>
        </p:nvSpPr>
        <p:spPr bwMode="auto">
          <a:xfrm>
            <a:off x="4744471" y="5740486"/>
            <a:ext cx="1597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4400" dirty="0">
                <a:ea typeface="宋体" panose="02010600030101010101" pitchFamily="2" charset="-122"/>
                <a:cs typeface="Times New Roman" panose="02020603050405020304" pitchFamily="18" charset="0"/>
              </a:rPr>
              <a:t>……</a:t>
            </a:r>
          </a:p>
        </p:txBody>
      </p:sp>
      <p:graphicFrame>
        <p:nvGraphicFramePr>
          <p:cNvPr id="37" name="Object 209">
            <a:extLst>
              <a:ext uri="{FF2B5EF4-FFF2-40B4-BE49-F238E27FC236}">
                <a16:creationId xmlns:a16="http://schemas.microsoft.com/office/drawing/2014/main" id="{4EDC568A-E23D-450E-91B5-0C914D57C1E3}"/>
              </a:ext>
            </a:extLst>
          </p:cNvPr>
          <p:cNvGraphicFramePr>
            <a:graphicFrameLocks noChangeAspect="1"/>
          </p:cNvGraphicFramePr>
          <p:nvPr/>
        </p:nvGraphicFramePr>
        <p:xfrm>
          <a:off x="3978829" y="5681632"/>
          <a:ext cx="512763" cy="369887"/>
        </p:xfrm>
        <a:graphic>
          <a:graphicData uri="http://schemas.openxmlformats.org/presentationml/2006/ole">
            <mc:AlternateContent xmlns:mc="http://schemas.openxmlformats.org/markup-compatibility/2006">
              <mc:Choice xmlns:v="urn:schemas-microsoft-com:vml" Requires="v">
                <p:oleObj spid="_x0000_s19636" name="Equation" r:id="rId14" imgW="317362" imgH="228501" progId="Equation.DSMT4">
                  <p:embed/>
                </p:oleObj>
              </mc:Choice>
              <mc:Fallback>
                <p:oleObj name="Equation" r:id="rId14" imgW="317362" imgH="228501" progId="Equation.DSMT4">
                  <p:embed/>
                  <p:pic>
                    <p:nvPicPr>
                      <p:cNvPr id="37" name="Object 209">
                        <a:extLst>
                          <a:ext uri="{FF2B5EF4-FFF2-40B4-BE49-F238E27FC236}">
                            <a16:creationId xmlns:a16="http://schemas.microsoft.com/office/drawing/2014/main" id="{4EDC568A-E23D-450E-91B5-0C914D57C1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78829" y="5681632"/>
                        <a:ext cx="512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209">
            <a:extLst>
              <a:ext uri="{FF2B5EF4-FFF2-40B4-BE49-F238E27FC236}">
                <a16:creationId xmlns:a16="http://schemas.microsoft.com/office/drawing/2014/main" id="{5CFF497D-4629-4B9E-97EE-488FF257BC7F}"/>
              </a:ext>
            </a:extLst>
          </p:cNvPr>
          <p:cNvGraphicFramePr>
            <a:graphicFrameLocks noChangeAspect="1"/>
          </p:cNvGraphicFramePr>
          <p:nvPr/>
        </p:nvGraphicFramePr>
        <p:xfrm>
          <a:off x="6364842" y="5681632"/>
          <a:ext cx="635000" cy="369887"/>
        </p:xfrm>
        <a:graphic>
          <a:graphicData uri="http://schemas.openxmlformats.org/presentationml/2006/ole">
            <mc:AlternateContent xmlns:mc="http://schemas.openxmlformats.org/markup-compatibility/2006">
              <mc:Choice xmlns:v="urn:schemas-microsoft-com:vml" Requires="v">
                <p:oleObj spid="_x0000_s19637" name="Equation" r:id="rId16" imgW="393529" imgH="228501" progId="Equation.DSMT4">
                  <p:embed/>
                </p:oleObj>
              </mc:Choice>
              <mc:Fallback>
                <p:oleObj name="Equation" r:id="rId16" imgW="393529" imgH="228501" progId="Equation.DSMT4">
                  <p:embed/>
                  <p:pic>
                    <p:nvPicPr>
                      <p:cNvPr id="39" name="Object 209">
                        <a:extLst>
                          <a:ext uri="{FF2B5EF4-FFF2-40B4-BE49-F238E27FC236}">
                            <a16:creationId xmlns:a16="http://schemas.microsoft.com/office/drawing/2014/main" id="{5CFF497D-4629-4B9E-97EE-488FF257BC7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4842" y="5681632"/>
                        <a:ext cx="63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 name="矩形 20">
            <a:extLst>
              <a:ext uri="{FF2B5EF4-FFF2-40B4-BE49-F238E27FC236}">
                <a16:creationId xmlns:a16="http://schemas.microsoft.com/office/drawing/2014/main" id="{CCC30B65-2DBE-42C6-9A08-69B4A44529C6}"/>
              </a:ext>
            </a:extLst>
          </p:cNvPr>
          <p:cNvSpPr>
            <a:spLocks noChangeArrowheads="1"/>
          </p:cNvSpPr>
          <p:nvPr/>
        </p:nvSpPr>
        <p:spPr bwMode="auto">
          <a:xfrm>
            <a:off x="7014415" y="6259434"/>
            <a:ext cx="28664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2400" dirty="0">
                <a:ea typeface="宋体" panose="02010600030101010101" pitchFamily="2" charset="-122"/>
                <a:cs typeface="Times New Roman" panose="02020603050405020304" pitchFamily="18" charset="0"/>
              </a:rPr>
              <a:t>(0:Failure;1: Success)</a:t>
            </a:r>
            <a:endParaRPr lang="zh-CN" altLang="en-US" sz="2400" dirty="0">
              <a:ea typeface="宋体" panose="0201060003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75355881-7EE2-49BD-99DE-D7067B0BBEB7}"/>
              </a:ext>
            </a:extLst>
          </p:cNvPr>
          <p:cNvSpPr txBox="1"/>
          <p:nvPr/>
        </p:nvSpPr>
        <p:spPr>
          <a:xfrm>
            <a:off x="115620" y="241220"/>
            <a:ext cx="11646144"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1: Rate Adaption in Underwater Acoustic Communications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255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58</a:t>
            </a:fld>
            <a:endParaRPr lang="zh-CN" altLang="en-US" dirty="0"/>
          </a:p>
        </p:txBody>
      </p:sp>
      <p:sp>
        <p:nvSpPr>
          <p:cNvPr id="3" name="TextBox 4">
            <a:extLst>
              <a:ext uri="{FF2B5EF4-FFF2-40B4-BE49-F238E27FC236}">
                <a16:creationId xmlns:a16="http://schemas.microsoft.com/office/drawing/2014/main" id="{AFE35DEB-91DB-4E8A-A1A9-82C9B7C1DE7D}"/>
              </a:ext>
            </a:extLst>
          </p:cNvPr>
          <p:cNvSpPr txBox="1">
            <a:spLocks noChangeArrowheads="1"/>
          </p:cNvSpPr>
          <p:nvPr/>
        </p:nvSpPr>
        <p:spPr bwMode="auto">
          <a:xfrm>
            <a:off x="844143" y="1116540"/>
            <a:ext cx="7959389"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How to reduce the arm space? (unimodality structure)</a:t>
            </a:r>
          </a:p>
        </p:txBody>
      </p:sp>
      <p:pic>
        <p:nvPicPr>
          <p:cNvPr id="7" name="图片 6">
            <a:extLst>
              <a:ext uri="{FF2B5EF4-FFF2-40B4-BE49-F238E27FC236}">
                <a16:creationId xmlns:a16="http://schemas.microsoft.com/office/drawing/2014/main" id="{9A177DE7-635A-48E3-8175-E271A022AFCA}"/>
              </a:ext>
            </a:extLst>
          </p:cNvPr>
          <p:cNvPicPr>
            <a:picLocks noChangeAspect="1"/>
          </p:cNvPicPr>
          <p:nvPr/>
        </p:nvPicPr>
        <p:blipFill>
          <a:blip r:embed="rId3"/>
          <a:stretch>
            <a:fillRect/>
          </a:stretch>
        </p:blipFill>
        <p:spPr>
          <a:xfrm>
            <a:off x="1998150" y="2448670"/>
            <a:ext cx="3422175" cy="1171086"/>
          </a:xfrm>
          <a:prstGeom prst="rect">
            <a:avLst/>
          </a:prstGeom>
        </p:spPr>
      </p:pic>
      <p:sp>
        <p:nvSpPr>
          <p:cNvPr id="8" name="Rectangle 3">
            <a:extLst>
              <a:ext uri="{FF2B5EF4-FFF2-40B4-BE49-F238E27FC236}">
                <a16:creationId xmlns:a16="http://schemas.microsoft.com/office/drawing/2014/main" id="{B4BD6370-2DED-41E8-BB6A-3379FCEE9EDD}"/>
              </a:ext>
            </a:extLst>
          </p:cNvPr>
          <p:cNvSpPr>
            <a:spLocks noChangeArrowheads="1"/>
          </p:cNvSpPr>
          <p:nvPr/>
        </p:nvSpPr>
        <p:spPr bwMode="auto">
          <a:xfrm>
            <a:off x="1148601" y="1692965"/>
            <a:ext cx="75963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zh-CN" sz="2000" dirty="0">
                <a:cs typeface="Times New Roman" panose="02020603050405020304" pitchFamily="18" charset="0"/>
              </a:rPr>
              <a:t>The objective function can be rewritten as </a:t>
            </a:r>
            <a:endParaRPr lang="zh-CN" altLang="en-US" sz="2000" dirty="0">
              <a:cs typeface="Times New Roman" panose="02020603050405020304" pitchFamily="18" charset="0"/>
            </a:endParaRPr>
          </a:p>
        </p:txBody>
      </p:sp>
      <p:sp>
        <p:nvSpPr>
          <p:cNvPr id="9" name="Rectangle 3">
            <a:extLst>
              <a:ext uri="{FF2B5EF4-FFF2-40B4-BE49-F238E27FC236}">
                <a16:creationId xmlns:a16="http://schemas.microsoft.com/office/drawing/2014/main" id="{187E3B1F-46F3-47D5-B9D4-ABE8A7F06E92}"/>
              </a:ext>
            </a:extLst>
          </p:cNvPr>
          <p:cNvSpPr>
            <a:spLocks noChangeArrowheads="1"/>
          </p:cNvSpPr>
          <p:nvPr/>
        </p:nvSpPr>
        <p:spPr bwMode="auto">
          <a:xfrm>
            <a:off x="1198740" y="3748214"/>
            <a:ext cx="75963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pPr>
            <a:r>
              <a:rPr lang="en-US" altLang="zh-CN" sz="2000" dirty="0">
                <a:cs typeface="Times New Roman" panose="02020603050405020304" pitchFamily="18" charset="0"/>
              </a:rPr>
              <a:t>Unimodality structure</a:t>
            </a:r>
            <a:endParaRPr lang="zh-CN" altLang="en-US" sz="2000" dirty="0">
              <a:cs typeface="Times New Roman" panose="02020603050405020304" pitchFamily="18" charset="0"/>
            </a:endParaRPr>
          </a:p>
        </p:txBody>
      </p:sp>
      <p:pic>
        <p:nvPicPr>
          <p:cNvPr id="10" name="图片 7">
            <a:extLst>
              <a:ext uri="{FF2B5EF4-FFF2-40B4-BE49-F238E27FC236}">
                <a16:creationId xmlns:a16="http://schemas.microsoft.com/office/drawing/2014/main" id="{4D739E5B-C9EE-4F68-922C-279EEAAA63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8330" y="4233497"/>
            <a:ext cx="3404149" cy="21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椭圆 10">
            <a:extLst>
              <a:ext uri="{FF2B5EF4-FFF2-40B4-BE49-F238E27FC236}">
                <a16:creationId xmlns:a16="http://schemas.microsoft.com/office/drawing/2014/main" id="{19EAEF0F-898B-45B0-AB60-F6262A7700C1}"/>
              </a:ext>
            </a:extLst>
          </p:cNvPr>
          <p:cNvSpPr/>
          <p:nvPr/>
        </p:nvSpPr>
        <p:spPr>
          <a:xfrm>
            <a:off x="3865803" y="4421687"/>
            <a:ext cx="560282" cy="189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585FE23B-0659-42B1-A08A-E6FC33904301}"/>
              </a:ext>
            </a:extLst>
          </p:cNvPr>
          <p:cNvSpPr/>
          <p:nvPr/>
        </p:nvSpPr>
        <p:spPr>
          <a:xfrm>
            <a:off x="5897730" y="5181738"/>
            <a:ext cx="5200198" cy="707886"/>
          </a:xfrm>
          <a:prstGeom prst="rect">
            <a:avLst/>
          </a:prstGeom>
        </p:spPr>
        <p:txBody>
          <a:bodyPr wrap="square">
            <a:spAutoFit/>
          </a:bodyPr>
          <a:lstStyle/>
          <a:p>
            <a:r>
              <a:rPr lang="en-US" altLang="zh-CN" sz="20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Unimodal Objective based Thompson Sampling  (UOTS) Algorithm</a:t>
            </a:r>
          </a:p>
        </p:txBody>
      </p:sp>
      <p:sp>
        <p:nvSpPr>
          <p:cNvPr id="13" name="箭头: 右 12">
            <a:extLst>
              <a:ext uri="{FF2B5EF4-FFF2-40B4-BE49-F238E27FC236}">
                <a16:creationId xmlns:a16="http://schemas.microsoft.com/office/drawing/2014/main" id="{4B5CBC03-E9C9-4977-A2FE-55A811F5A0A2}"/>
              </a:ext>
            </a:extLst>
          </p:cNvPr>
          <p:cNvSpPr/>
          <p:nvPr/>
        </p:nvSpPr>
        <p:spPr bwMode="auto">
          <a:xfrm>
            <a:off x="5373705" y="5181738"/>
            <a:ext cx="438493" cy="371653"/>
          </a:xfrm>
          <a:prstGeom prst="rightArrow">
            <a:avLst/>
          </a:prstGeom>
          <a:solidFill>
            <a:srgbClr val="7030A0"/>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p:txBody>
      </p:sp>
      <p:sp>
        <p:nvSpPr>
          <p:cNvPr id="20" name="矩形 19">
            <a:extLst>
              <a:ext uri="{FF2B5EF4-FFF2-40B4-BE49-F238E27FC236}">
                <a16:creationId xmlns:a16="http://schemas.microsoft.com/office/drawing/2014/main" id="{F66CBC19-665D-47D2-8CD2-97DB074859AE}"/>
              </a:ext>
            </a:extLst>
          </p:cNvPr>
          <p:cNvSpPr/>
          <p:nvPr/>
        </p:nvSpPr>
        <p:spPr>
          <a:xfrm>
            <a:off x="0" y="6362164"/>
            <a:ext cx="11663464" cy="523220"/>
          </a:xfrm>
          <a:prstGeom prst="rect">
            <a:avLst/>
          </a:prstGeom>
          <a:solidFill>
            <a:schemeClr val="bg1">
              <a:lumMod val="95000"/>
            </a:schemeClr>
          </a:solidFill>
        </p:spPr>
        <p:txBody>
          <a:bodyPr wrap="square">
            <a:spAutoFit/>
          </a:bodyPr>
          <a:lstStyle/>
          <a:p>
            <a:r>
              <a:rPr lang="en-US" altLang="zh-CN" sz="1400" dirty="0">
                <a:solidFill>
                  <a:srgbClr val="222222"/>
                </a:solidFill>
                <a:latin typeface="Times New Roman" panose="02020603050405020304" pitchFamily="18" charset="0"/>
                <a:cs typeface="Times New Roman" panose="02020603050405020304" pitchFamily="18" charset="0"/>
              </a:rPr>
              <a:t>P. </a:t>
            </a:r>
            <a:r>
              <a:rPr lang="en-US" altLang="zh-CN" sz="1400" dirty="0" err="1">
                <a:solidFill>
                  <a:srgbClr val="222222"/>
                </a:solidFill>
                <a:latin typeface="Times New Roman" panose="02020603050405020304" pitchFamily="18" charset="0"/>
                <a:cs typeface="Times New Roman" panose="02020603050405020304" pitchFamily="18" charset="0"/>
              </a:rPr>
              <a:t>Qarabaqi</a:t>
            </a:r>
            <a:r>
              <a:rPr lang="en-US" altLang="zh-CN" sz="1400" dirty="0">
                <a:solidFill>
                  <a:srgbClr val="222222"/>
                </a:solidFill>
                <a:latin typeface="Times New Roman" panose="02020603050405020304" pitchFamily="18" charset="0"/>
                <a:cs typeface="Times New Roman" panose="02020603050405020304" pitchFamily="18" charset="0"/>
              </a:rPr>
              <a:t> and M. </a:t>
            </a:r>
            <a:r>
              <a:rPr lang="en-US" altLang="zh-CN" sz="1400" dirty="0" err="1">
                <a:solidFill>
                  <a:srgbClr val="222222"/>
                </a:solidFill>
                <a:latin typeface="Times New Roman" panose="02020603050405020304" pitchFamily="18" charset="0"/>
                <a:cs typeface="Times New Roman" panose="02020603050405020304" pitchFamily="18" charset="0"/>
              </a:rPr>
              <a:t>Stojanovic</a:t>
            </a:r>
            <a:r>
              <a:rPr lang="en-US" altLang="zh-CN" sz="1400" dirty="0">
                <a:solidFill>
                  <a:srgbClr val="222222"/>
                </a:solidFill>
                <a:latin typeface="Times New Roman" panose="02020603050405020304" pitchFamily="18" charset="0"/>
                <a:cs typeface="Times New Roman" panose="02020603050405020304" pitchFamily="18" charset="0"/>
              </a:rPr>
              <a:t>, “Statistical characterization and computationally efficient modeling of a class of underwater acoustic communication channels,” IEEE Journal of Oceanic Engineering, vol. 38, no. 4, pp. 701–717, Apr. 2013.</a:t>
            </a:r>
            <a:endParaRPr lang="zh-CN" altLang="en-US" sz="1400" dirty="0">
              <a:latin typeface="Times New Roman" panose="02020603050405020304" pitchFamily="18" charset="0"/>
              <a:cs typeface="Times New Roman" panose="02020603050405020304" pitchFamily="18" charset="0"/>
            </a:endParaRPr>
          </a:p>
        </p:txBody>
      </p:sp>
      <p:sp>
        <p:nvSpPr>
          <p:cNvPr id="22" name="箭头: 右 21">
            <a:extLst>
              <a:ext uri="{FF2B5EF4-FFF2-40B4-BE49-F238E27FC236}">
                <a16:creationId xmlns:a16="http://schemas.microsoft.com/office/drawing/2014/main" id="{575135D8-1803-4CF8-A126-714A65721654}"/>
              </a:ext>
            </a:extLst>
          </p:cNvPr>
          <p:cNvSpPr/>
          <p:nvPr/>
        </p:nvSpPr>
        <p:spPr bwMode="auto">
          <a:xfrm rot="5400000">
            <a:off x="2941325" y="3527234"/>
            <a:ext cx="260557" cy="371653"/>
          </a:xfrm>
          <a:prstGeom prst="rightArrow">
            <a:avLst/>
          </a:prstGeom>
          <a:solidFill>
            <a:srgbClr val="7030A0"/>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a:ln>
                <a:noFill/>
              </a:ln>
              <a:solidFill>
                <a:schemeClr val="tx1"/>
              </a:solidFill>
              <a:effectLst/>
              <a:latin typeface="Times New Roman" panose="02020603050405020304" pitchFamily="18" charset="0"/>
              <a:ea typeface="宋体" pitchFamily="2" charset="-122"/>
              <a:cs typeface="Times New Roman" panose="02020603050405020304" pitchFamily="18" charset="0"/>
            </a:endParaRPr>
          </a:p>
        </p:txBody>
      </p:sp>
      <p:grpSp>
        <p:nvGrpSpPr>
          <p:cNvPr id="6" name="组合 5">
            <a:extLst>
              <a:ext uri="{FF2B5EF4-FFF2-40B4-BE49-F238E27FC236}">
                <a16:creationId xmlns:a16="http://schemas.microsoft.com/office/drawing/2014/main" id="{A8997D6C-813A-42FA-80A3-AC0FD9DA9EC8}"/>
              </a:ext>
            </a:extLst>
          </p:cNvPr>
          <p:cNvGrpSpPr/>
          <p:nvPr/>
        </p:nvGrpSpPr>
        <p:grpSpPr>
          <a:xfrm>
            <a:off x="8008869" y="1594080"/>
            <a:ext cx="3958825" cy="2728593"/>
            <a:chOff x="8008869" y="1594080"/>
            <a:chExt cx="3958825" cy="2728593"/>
          </a:xfrm>
        </p:grpSpPr>
        <p:pic>
          <p:nvPicPr>
            <p:cNvPr id="15" name="图片 14">
              <a:extLst>
                <a:ext uri="{FF2B5EF4-FFF2-40B4-BE49-F238E27FC236}">
                  <a16:creationId xmlns:a16="http://schemas.microsoft.com/office/drawing/2014/main" id="{45CCDB1F-BB9C-40CF-A906-433DD6769ABD}"/>
                </a:ext>
              </a:extLst>
            </p:cNvPr>
            <p:cNvPicPr>
              <a:picLocks noChangeAspect="1"/>
            </p:cNvPicPr>
            <p:nvPr/>
          </p:nvPicPr>
          <p:blipFill>
            <a:blip r:embed="rId5"/>
            <a:stretch>
              <a:fillRect/>
            </a:stretch>
          </p:blipFill>
          <p:spPr>
            <a:xfrm>
              <a:off x="8008869" y="1594080"/>
              <a:ext cx="3958825" cy="2728593"/>
            </a:xfrm>
            <a:prstGeom prst="rect">
              <a:avLst/>
            </a:prstGeom>
          </p:spPr>
        </p:pic>
        <p:pic>
          <p:nvPicPr>
            <p:cNvPr id="5" name="图片 4">
              <a:extLst>
                <a:ext uri="{FF2B5EF4-FFF2-40B4-BE49-F238E27FC236}">
                  <a16:creationId xmlns:a16="http://schemas.microsoft.com/office/drawing/2014/main" id="{D3104364-D047-466A-8D9F-826812907116}"/>
                </a:ext>
              </a:extLst>
            </p:cNvPr>
            <p:cNvPicPr>
              <a:picLocks noChangeAspect="1"/>
            </p:cNvPicPr>
            <p:nvPr/>
          </p:nvPicPr>
          <p:blipFill>
            <a:blip r:embed="rId6"/>
            <a:stretch>
              <a:fillRect/>
            </a:stretch>
          </p:blipFill>
          <p:spPr>
            <a:xfrm>
              <a:off x="8008869" y="3838622"/>
              <a:ext cx="415284" cy="348302"/>
            </a:xfrm>
            <a:prstGeom prst="rect">
              <a:avLst/>
            </a:prstGeom>
          </p:spPr>
        </p:pic>
      </p:grpSp>
      <p:sp>
        <p:nvSpPr>
          <p:cNvPr id="14" name="文本框 13">
            <a:extLst>
              <a:ext uri="{FF2B5EF4-FFF2-40B4-BE49-F238E27FC236}">
                <a16:creationId xmlns:a16="http://schemas.microsoft.com/office/drawing/2014/main" id="{27AFEDCF-3AA1-4D7F-891E-C5A08840D4BF}"/>
              </a:ext>
            </a:extLst>
          </p:cNvPr>
          <p:cNvSpPr txBox="1"/>
          <p:nvPr/>
        </p:nvSpPr>
        <p:spPr>
          <a:xfrm>
            <a:off x="115620" y="241220"/>
            <a:ext cx="11646144"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1: Rate Adaption in Underwater Acoustic Communications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
        <p:nvSpPr>
          <p:cNvPr id="4" name="椭圆 3">
            <a:extLst>
              <a:ext uri="{FF2B5EF4-FFF2-40B4-BE49-F238E27FC236}">
                <a16:creationId xmlns:a16="http://schemas.microsoft.com/office/drawing/2014/main" id="{7957A4FC-3C55-4811-997B-536E2ADE7961}"/>
              </a:ext>
            </a:extLst>
          </p:cNvPr>
          <p:cNvSpPr/>
          <p:nvPr/>
        </p:nvSpPr>
        <p:spPr>
          <a:xfrm rot="18237786">
            <a:off x="3439516" y="5422860"/>
            <a:ext cx="284377" cy="2185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cxnSp>
        <p:nvCxnSpPr>
          <p:cNvPr id="23" name="直接箭头连接符 22">
            <a:extLst>
              <a:ext uri="{FF2B5EF4-FFF2-40B4-BE49-F238E27FC236}">
                <a16:creationId xmlns:a16="http://schemas.microsoft.com/office/drawing/2014/main" id="{674C158D-46D5-4B66-84CB-7D06E4967F83}"/>
              </a:ext>
            </a:extLst>
          </p:cNvPr>
          <p:cNvCxnSpPr/>
          <p:nvPr/>
        </p:nvCxnSpPr>
        <p:spPr>
          <a:xfrm flipV="1">
            <a:off x="3686451" y="4757057"/>
            <a:ext cx="243292" cy="4682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575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59</a:t>
            </a:fld>
            <a:endParaRPr lang="zh-CN" altLang="en-US" dirty="0"/>
          </a:p>
        </p:txBody>
      </p:sp>
      <p:pic>
        <p:nvPicPr>
          <p:cNvPr id="5" name="图片 23">
            <a:extLst>
              <a:ext uri="{FF2B5EF4-FFF2-40B4-BE49-F238E27FC236}">
                <a16:creationId xmlns:a16="http://schemas.microsoft.com/office/drawing/2014/main" id="{C9304097-7F2D-43BC-97DB-4D1A5CD6F7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4795" y="1971389"/>
            <a:ext cx="5824538"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65F2184C-60FA-4E89-B89A-EE2DDED8E578}"/>
              </a:ext>
            </a:extLst>
          </p:cNvPr>
          <p:cNvSpPr/>
          <p:nvPr/>
        </p:nvSpPr>
        <p:spPr>
          <a:xfrm>
            <a:off x="5109561" y="3504037"/>
            <a:ext cx="1618066" cy="259787"/>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zh-CN" altLang="en-US">
              <a:solidFill>
                <a:srgbClr val="FFFFFF"/>
              </a:solidFill>
              <a:ea typeface="宋体" panose="02010600030101010101" pitchFamily="2" charset="-122"/>
            </a:endParaRPr>
          </a:p>
        </p:txBody>
      </p:sp>
      <p:sp>
        <p:nvSpPr>
          <p:cNvPr id="7" name="矩形 6">
            <a:extLst>
              <a:ext uri="{FF2B5EF4-FFF2-40B4-BE49-F238E27FC236}">
                <a16:creationId xmlns:a16="http://schemas.microsoft.com/office/drawing/2014/main" id="{EF59A317-4D82-4E2A-9F88-EB7053180620}"/>
              </a:ext>
            </a:extLst>
          </p:cNvPr>
          <p:cNvSpPr/>
          <p:nvPr/>
        </p:nvSpPr>
        <p:spPr>
          <a:xfrm>
            <a:off x="1230216" y="6108721"/>
            <a:ext cx="8439077" cy="539378"/>
          </a:xfrm>
          <a:prstGeom prst="rect">
            <a:avLst/>
          </a:prstGeom>
        </p:spPr>
        <p:txBody>
          <a:bodyPr wrap="square">
            <a:spAutoFit/>
          </a:bodyPr>
          <a:lstStyle/>
          <a:p>
            <a:pPr>
              <a:lnSpc>
                <a:spcPct val="150000"/>
              </a:lnSpc>
            </a:pPr>
            <a:r>
              <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Only need to search on the partial arm space, not the whole arm space !</a:t>
            </a:r>
          </a:p>
        </p:txBody>
      </p:sp>
      <p:cxnSp>
        <p:nvCxnSpPr>
          <p:cNvPr id="8" name="直接箭头连接符 7">
            <a:extLst>
              <a:ext uri="{FF2B5EF4-FFF2-40B4-BE49-F238E27FC236}">
                <a16:creationId xmlns:a16="http://schemas.microsoft.com/office/drawing/2014/main" id="{78D3C597-C4BE-4950-936B-17F7A6305881}"/>
              </a:ext>
            </a:extLst>
          </p:cNvPr>
          <p:cNvCxnSpPr>
            <a:cxnSpLocks/>
            <a:endCxn id="10" idx="1"/>
          </p:cNvCxnSpPr>
          <p:nvPr/>
        </p:nvCxnSpPr>
        <p:spPr>
          <a:xfrm>
            <a:off x="6719160" y="3748957"/>
            <a:ext cx="442996" cy="2347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68C0211B-4002-4953-AAC5-999B04A31C53}"/>
              </a:ext>
            </a:extLst>
          </p:cNvPr>
          <p:cNvPicPr>
            <a:picLocks noChangeAspect="1"/>
          </p:cNvPicPr>
          <p:nvPr/>
        </p:nvPicPr>
        <p:blipFill>
          <a:blip r:embed="rId4"/>
          <a:stretch>
            <a:fillRect/>
          </a:stretch>
        </p:blipFill>
        <p:spPr>
          <a:xfrm>
            <a:off x="2355164" y="2078495"/>
            <a:ext cx="223141" cy="241735"/>
          </a:xfrm>
          <a:prstGeom prst="rect">
            <a:avLst/>
          </a:prstGeom>
        </p:spPr>
      </p:pic>
      <p:sp>
        <p:nvSpPr>
          <p:cNvPr id="10" name="矩形 9">
            <a:extLst>
              <a:ext uri="{FF2B5EF4-FFF2-40B4-BE49-F238E27FC236}">
                <a16:creationId xmlns:a16="http://schemas.microsoft.com/office/drawing/2014/main" id="{6FD89590-6AA4-4246-A3C9-7CA399DA25AD}"/>
              </a:ext>
            </a:extLst>
          </p:cNvPr>
          <p:cNvSpPr/>
          <p:nvPr/>
        </p:nvSpPr>
        <p:spPr>
          <a:xfrm>
            <a:off x="7162156" y="3799089"/>
            <a:ext cx="1890261" cy="369332"/>
          </a:xfrm>
          <a:prstGeom prst="rect">
            <a:avLst/>
          </a:prstGeom>
        </p:spPr>
        <p:txBody>
          <a:bodyPr wrap="none">
            <a:spAutoFit/>
          </a:bodyPr>
          <a:lstStyle/>
          <a:p>
            <a:r>
              <a:rPr lang="en-US" altLang="zh-CN" dirty="0">
                <a:solidFill>
                  <a:srgbClr val="FF0000"/>
                </a:solidFill>
                <a:latin typeface="Times New Roman" panose="02020603050405020304" pitchFamily="18" charset="0"/>
                <a:cs typeface="Times New Roman" panose="02020603050405020304" pitchFamily="18" charset="0"/>
              </a:rPr>
              <a:t>The neighbors set:</a:t>
            </a:r>
            <a:endParaRPr lang="zh-CN" altLang="en-US" dirty="0">
              <a:solidFill>
                <a:srgbClr val="FF0000"/>
              </a:solidFill>
            </a:endParaRPr>
          </a:p>
        </p:txBody>
      </p:sp>
      <p:sp>
        <p:nvSpPr>
          <p:cNvPr id="3" name="TextBox 4">
            <a:extLst>
              <a:ext uri="{FF2B5EF4-FFF2-40B4-BE49-F238E27FC236}">
                <a16:creationId xmlns:a16="http://schemas.microsoft.com/office/drawing/2014/main" id="{36A8BD35-F65B-44D0-99B2-7D1F9E07C6DC}"/>
              </a:ext>
            </a:extLst>
          </p:cNvPr>
          <p:cNvSpPr txBox="1">
            <a:spLocks noChangeArrowheads="1"/>
          </p:cNvSpPr>
          <p:nvPr/>
        </p:nvSpPr>
        <p:spPr bwMode="auto">
          <a:xfrm>
            <a:off x="798748" y="1129514"/>
            <a:ext cx="8528291"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Algorithm (Unimodal Objective Based TS (UOTS) Algorithm)</a:t>
            </a:r>
          </a:p>
        </p:txBody>
      </p:sp>
      <p:graphicFrame>
        <p:nvGraphicFramePr>
          <p:cNvPr id="13" name="表格 6">
            <a:extLst>
              <a:ext uri="{FF2B5EF4-FFF2-40B4-BE49-F238E27FC236}">
                <a16:creationId xmlns:a16="http://schemas.microsoft.com/office/drawing/2014/main" id="{FF5BB367-D450-4F7C-9E6E-6E19C6D8D169}"/>
              </a:ext>
            </a:extLst>
          </p:cNvPr>
          <p:cNvGraphicFramePr>
            <a:graphicFrameLocks noGrp="1"/>
          </p:cNvGraphicFramePr>
          <p:nvPr/>
        </p:nvGraphicFramePr>
        <p:xfrm>
          <a:off x="9660274" y="1710536"/>
          <a:ext cx="1944215" cy="1828800"/>
        </p:xfrm>
        <a:graphic>
          <a:graphicData uri="http://schemas.openxmlformats.org/drawingml/2006/table">
            <a:tbl>
              <a:tblPr firstRow="1" bandRow="1">
                <a:tableStyleId>{5940675A-B579-460E-94D1-54222C63F5DA}</a:tableStyleId>
              </a:tblPr>
              <a:tblGrid>
                <a:gridCol w="388843">
                  <a:extLst>
                    <a:ext uri="{9D8B030D-6E8A-4147-A177-3AD203B41FA5}">
                      <a16:colId xmlns:a16="http://schemas.microsoft.com/office/drawing/2014/main" val="3510055672"/>
                    </a:ext>
                  </a:extLst>
                </a:gridCol>
                <a:gridCol w="388843">
                  <a:extLst>
                    <a:ext uri="{9D8B030D-6E8A-4147-A177-3AD203B41FA5}">
                      <a16:colId xmlns:a16="http://schemas.microsoft.com/office/drawing/2014/main" val="1064631380"/>
                    </a:ext>
                  </a:extLst>
                </a:gridCol>
                <a:gridCol w="388843">
                  <a:extLst>
                    <a:ext uri="{9D8B030D-6E8A-4147-A177-3AD203B41FA5}">
                      <a16:colId xmlns:a16="http://schemas.microsoft.com/office/drawing/2014/main" val="3665515350"/>
                    </a:ext>
                  </a:extLst>
                </a:gridCol>
                <a:gridCol w="388843">
                  <a:extLst>
                    <a:ext uri="{9D8B030D-6E8A-4147-A177-3AD203B41FA5}">
                      <a16:colId xmlns:a16="http://schemas.microsoft.com/office/drawing/2014/main" val="84654180"/>
                    </a:ext>
                  </a:extLst>
                </a:gridCol>
                <a:gridCol w="388843">
                  <a:extLst>
                    <a:ext uri="{9D8B030D-6E8A-4147-A177-3AD203B41FA5}">
                      <a16:colId xmlns:a16="http://schemas.microsoft.com/office/drawing/2014/main" val="1004786455"/>
                    </a:ext>
                  </a:extLst>
                </a:gridCol>
              </a:tblGrid>
              <a:tr h="345638">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2000076510"/>
                  </a:ext>
                </a:extLst>
              </a:tr>
              <a:tr h="345638">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1806145148"/>
                  </a:ext>
                </a:extLst>
              </a:tr>
              <a:tr h="345638">
                <a:tc>
                  <a:txBody>
                    <a:bodyPr/>
                    <a:lstStyle/>
                    <a:p>
                      <a:endParaRPr lang="zh-CN" altLang="en-US"/>
                    </a:p>
                  </a:txBody>
                  <a:tcPr/>
                </a:tc>
                <a:tc>
                  <a:txBody>
                    <a:bodyPr/>
                    <a:lstStyle/>
                    <a:p>
                      <a:endParaRPr lang="zh-CN" altLang="en-US" dirty="0"/>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extLst>
                  <a:ext uri="{0D108BD9-81ED-4DB2-BD59-A6C34878D82A}">
                    <a16:rowId xmlns:a16="http://schemas.microsoft.com/office/drawing/2014/main" val="2212419075"/>
                  </a:ext>
                </a:extLst>
              </a:tr>
              <a:tr h="345638">
                <a:tc>
                  <a:txBody>
                    <a:bodyPr/>
                    <a:lstStyle/>
                    <a:p>
                      <a:endParaRPr lang="zh-CN" altLang="en-US"/>
                    </a:p>
                  </a:txBody>
                  <a:tcPr/>
                </a:tc>
                <a:tc>
                  <a:txBody>
                    <a:bodyPr/>
                    <a:lstStyle/>
                    <a:p>
                      <a:endParaRPr lang="zh-CN" altLang="en-US" dirty="0"/>
                    </a:p>
                  </a:txBody>
                  <a:tcPr/>
                </a:tc>
                <a:tc>
                  <a:txBody>
                    <a:bodyPr/>
                    <a:lstStyle/>
                    <a:p>
                      <a:endParaRPr lang="zh-CN" altLang="en-US" dirty="0"/>
                    </a:p>
                  </a:txBody>
                  <a:tcPr/>
                </a:tc>
                <a:tc>
                  <a:txBody>
                    <a:bodyPr/>
                    <a:lstStyle/>
                    <a:p>
                      <a:endParaRPr lang="zh-CN" altLang="en-US"/>
                    </a:p>
                  </a:txBody>
                  <a:tcPr/>
                </a:tc>
                <a:tc>
                  <a:txBody>
                    <a:bodyPr/>
                    <a:lstStyle/>
                    <a:p>
                      <a:endParaRPr lang="zh-CN" altLang="en-US" dirty="0"/>
                    </a:p>
                  </a:txBody>
                  <a:tcPr/>
                </a:tc>
                <a:extLst>
                  <a:ext uri="{0D108BD9-81ED-4DB2-BD59-A6C34878D82A}">
                    <a16:rowId xmlns:a16="http://schemas.microsoft.com/office/drawing/2014/main" val="3394112108"/>
                  </a:ext>
                </a:extLst>
              </a:tr>
              <a:tr h="345638">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a:p>
                  </a:txBody>
                  <a:tcPr/>
                </a:tc>
                <a:tc>
                  <a:txBody>
                    <a:bodyPr/>
                    <a:lstStyle/>
                    <a:p>
                      <a:endParaRPr lang="zh-CN" altLang="en-US" dirty="0"/>
                    </a:p>
                  </a:txBody>
                  <a:tcPr/>
                </a:tc>
                <a:extLst>
                  <a:ext uri="{0D108BD9-81ED-4DB2-BD59-A6C34878D82A}">
                    <a16:rowId xmlns:a16="http://schemas.microsoft.com/office/drawing/2014/main" val="124699737"/>
                  </a:ext>
                </a:extLst>
              </a:tr>
            </a:tbl>
          </a:graphicData>
        </a:graphic>
      </p:graphicFrame>
      <p:sp>
        <p:nvSpPr>
          <p:cNvPr id="14" name="矩形 13">
            <a:extLst>
              <a:ext uri="{FF2B5EF4-FFF2-40B4-BE49-F238E27FC236}">
                <a16:creationId xmlns:a16="http://schemas.microsoft.com/office/drawing/2014/main" id="{59F75216-B92E-4939-93FA-5EBA2C643860}"/>
              </a:ext>
            </a:extLst>
          </p:cNvPr>
          <p:cNvSpPr/>
          <p:nvPr/>
        </p:nvSpPr>
        <p:spPr>
          <a:xfrm>
            <a:off x="10301181" y="3582744"/>
            <a:ext cx="1159292"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Frequency</a:t>
            </a:r>
            <a:endParaRPr lang="zh-CN" altLang="en-US" dirty="0"/>
          </a:p>
        </p:txBody>
      </p:sp>
      <p:sp>
        <p:nvSpPr>
          <p:cNvPr id="15" name="矩形 14">
            <a:extLst>
              <a:ext uri="{FF2B5EF4-FFF2-40B4-BE49-F238E27FC236}">
                <a16:creationId xmlns:a16="http://schemas.microsoft.com/office/drawing/2014/main" id="{9B370101-2F0D-4697-BEA3-418C8BB31CE3}"/>
              </a:ext>
            </a:extLst>
          </p:cNvPr>
          <p:cNvSpPr/>
          <p:nvPr/>
        </p:nvSpPr>
        <p:spPr>
          <a:xfrm rot="16200000">
            <a:off x="8891279" y="2542246"/>
            <a:ext cx="1024639"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Data rate</a:t>
            </a:r>
            <a:endParaRPr lang="zh-CN" altLang="en-US" dirty="0"/>
          </a:p>
        </p:txBody>
      </p:sp>
      <p:sp>
        <p:nvSpPr>
          <p:cNvPr id="16" name="椭圆 15">
            <a:extLst>
              <a:ext uri="{FF2B5EF4-FFF2-40B4-BE49-F238E27FC236}">
                <a16:creationId xmlns:a16="http://schemas.microsoft.com/office/drawing/2014/main" id="{3FFF6F0F-52E5-4BAE-BE9F-F60F9797AEF1}"/>
              </a:ext>
            </a:extLst>
          </p:cNvPr>
          <p:cNvSpPr/>
          <p:nvPr/>
        </p:nvSpPr>
        <p:spPr bwMode="auto">
          <a:xfrm>
            <a:off x="10380353" y="2759655"/>
            <a:ext cx="101005" cy="9824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17" name="椭圆 16">
            <a:extLst>
              <a:ext uri="{FF2B5EF4-FFF2-40B4-BE49-F238E27FC236}">
                <a16:creationId xmlns:a16="http://schemas.microsoft.com/office/drawing/2014/main" id="{EA99B443-C322-4FDC-9863-80615CC54855}"/>
              </a:ext>
            </a:extLst>
          </p:cNvPr>
          <p:cNvSpPr/>
          <p:nvPr/>
        </p:nvSpPr>
        <p:spPr bwMode="auto">
          <a:xfrm>
            <a:off x="10010948" y="2759655"/>
            <a:ext cx="101005" cy="9824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18" name="椭圆 17">
            <a:extLst>
              <a:ext uri="{FF2B5EF4-FFF2-40B4-BE49-F238E27FC236}">
                <a16:creationId xmlns:a16="http://schemas.microsoft.com/office/drawing/2014/main" id="{47B025A3-18E8-4038-9269-93E04B33CFAE}"/>
              </a:ext>
            </a:extLst>
          </p:cNvPr>
          <p:cNvSpPr/>
          <p:nvPr/>
        </p:nvSpPr>
        <p:spPr bwMode="auto">
          <a:xfrm>
            <a:off x="10390596" y="2395977"/>
            <a:ext cx="101005" cy="9824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19" name="椭圆 18">
            <a:extLst>
              <a:ext uri="{FF2B5EF4-FFF2-40B4-BE49-F238E27FC236}">
                <a16:creationId xmlns:a16="http://schemas.microsoft.com/office/drawing/2014/main" id="{B1B85F1E-0E4A-42ED-8237-0BB0EDA025D8}"/>
              </a:ext>
            </a:extLst>
          </p:cNvPr>
          <p:cNvSpPr/>
          <p:nvPr/>
        </p:nvSpPr>
        <p:spPr bwMode="auto">
          <a:xfrm>
            <a:off x="10390596" y="3116391"/>
            <a:ext cx="101005" cy="9824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20" name="椭圆 19">
            <a:extLst>
              <a:ext uri="{FF2B5EF4-FFF2-40B4-BE49-F238E27FC236}">
                <a16:creationId xmlns:a16="http://schemas.microsoft.com/office/drawing/2014/main" id="{80656121-6239-4C1D-921E-65AA36AB6AAB}"/>
              </a:ext>
            </a:extLst>
          </p:cNvPr>
          <p:cNvSpPr/>
          <p:nvPr/>
        </p:nvSpPr>
        <p:spPr bwMode="auto">
          <a:xfrm>
            <a:off x="10769526" y="2759655"/>
            <a:ext cx="101005" cy="98246"/>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cxnSp>
        <p:nvCxnSpPr>
          <p:cNvPr id="21" name="直接连接符 20">
            <a:extLst>
              <a:ext uri="{FF2B5EF4-FFF2-40B4-BE49-F238E27FC236}">
                <a16:creationId xmlns:a16="http://schemas.microsoft.com/office/drawing/2014/main" id="{B628EB16-2564-48CD-8F8B-2FEAD954B6FC}"/>
              </a:ext>
            </a:extLst>
          </p:cNvPr>
          <p:cNvCxnSpPr/>
          <p:nvPr/>
        </p:nvCxnSpPr>
        <p:spPr bwMode="auto">
          <a:xfrm>
            <a:off x="10111953" y="2804945"/>
            <a:ext cx="268400"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接连接符 21">
            <a:extLst>
              <a:ext uri="{FF2B5EF4-FFF2-40B4-BE49-F238E27FC236}">
                <a16:creationId xmlns:a16="http://schemas.microsoft.com/office/drawing/2014/main" id="{23E35DA5-2D0F-44D1-AD3E-9A7B8A7214C1}"/>
              </a:ext>
            </a:extLst>
          </p:cNvPr>
          <p:cNvCxnSpPr>
            <a:stCxn id="16" idx="6"/>
            <a:endCxn id="20" idx="2"/>
          </p:cNvCxnSpPr>
          <p:nvPr/>
        </p:nvCxnSpPr>
        <p:spPr bwMode="auto">
          <a:xfrm>
            <a:off x="10481358" y="2808778"/>
            <a:ext cx="288168"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连接符 22">
            <a:extLst>
              <a:ext uri="{FF2B5EF4-FFF2-40B4-BE49-F238E27FC236}">
                <a16:creationId xmlns:a16="http://schemas.microsoft.com/office/drawing/2014/main" id="{5159CF2D-7ADA-4CC9-B6B6-799FE9A197C8}"/>
              </a:ext>
            </a:extLst>
          </p:cNvPr>
          <p:cNvCxnSpPr/>
          <p:nvPr/>
        </p:nvCxnSpPr>
        <p:spPr bwMode="auto">
          <a:xfrm>
            <a:off x="10111953" y="2800182"/>
            <a:ext cx="268400" cy="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连接符 23">
            <a:extLst>
              <a:ext uri="{FF2B5EF4-FFF2-40B4-BE49-F238E27FC236}">
                <a16:creationId xmlns:a16="http://schemas.microsoft.com/office/drawing/2014/main" id="{D2705DA6-85B2-438E-832F-B1CE76A5187C}"/>
              </a:ext>
            </a:extLst>
          </p:cNvPr>
          <p:cNvCxnSpPr/>
          <p:nvPr/>
        </p:nvCxnSpPr>
        <p:spPr bwMode="auto">
          <a:xfrm flipV="1">
            <a:off x="10436336" y="2853138"/>
            <a:ext cx="0" cy="258490"/>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24">
            <a:extLst>
              <a:ext uri="{FF2B5EF4-FFF2-40B4-BE49-F238E27FC236}">
                <a16:creationId xmlns:a16="http://schemas.microsoft.com/office/drawing/2014/main" id="{B0E75D01-82C5-4C2F-B194-F5ACB0ED453E}"/>
              </a:ext>
            </a:extLst>
          </p:cNvPr>
          <p:cNvCxnSpPr/>
          <p:nvPr/>
        </p:nvCxnSpPr>
        <p:spPr bwMode="auto">
          <a:xfrm flipH="1">
            <a:off x="10437206" y="2494223"/>
            <a:ext cx="5481" cy="265432"/>
          </a:xfrm>
          <a:prstGeom prst="line">
            <a:avLst/>
          </a:pr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BC0345E2-3CD4-408F-8CD5-6DA7F63752EC}"/>
                  </a:ext>
                </a:extLst>
              </p:cNvPr>
              <p:cNvSpPr txBox="1"/>
              <p:nvPr/>
            </p:nvSpPr>
            <p:spPr>
              <a:xfrm>
                <a:off x="10397348" y="3186819"/>
                <a:ext cx="470065" cy="232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𝑎</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𝑗</m:t>
                          </m:r>
                          <m:r>
                            <a:rPr lang="en-US" altLang="zh-CN" sz="1400" b="0" i="1" smtClean="0">
                              <a:latin typeface="Cambria Math" panose="02040503050406030204" pitchFamily="18" charset="0"/>
                            </a:rPr>
                            <m:t>−1</m:t>
                          </m:r>
                        </m:sub>
                      </m:sSub>
                    </m:oMath>
                  </m:oMathPara>
                </a14:m>
                <a:endParaRPr lang="zh-CN" altLang="en-US" sz="1400" dirty="0"/>
              </a:p>
            </p:txBody>
          </p:sp>
        </mc:Choice>
        <mc:Fallback xmlns="">
          <p:sp>
            <p:nvSpPr>
              <p:cNvPr id="26" name="文本框 25">
                <a:extLst>
                  <a:ext uri="{FF2B5EF4-FFF2-40B4-BE49-F238E27FC236}">
                    <a16:creationId xmlns:a16="http://schemas.microsoft.com/office/drawing/2014/main" id="{BC0345E2-3CD4-408F-8CD5-6DA7F63752EC}"/>
                  </a:ext>
                </a:extLst>
              </p:cNvPr>
              <p:cNvSpPr txBox="1">
                <a:spLocks noRot="1" noChangeAspect="1" noMove="1" noResize="1" noEditPoints="1" noAdjustHandles="1" noChangeArrowheads="1" noChangeShapeType="1" noTextEdit="1"/>
              </p:cNvSpPr>
              <p:nvPr/>
            </p:nvSpPr>
            <p:spPr>
              <a:xfrm>
                <a:off x="10397348" y="3186819"/>
                <a:ext cx="470065" cy="232756"/>
              </a:xfrm>
              <a:prstGeom prst="rect">
                <a:avLst/>
              </a:prstGeom>
              <a:blipFill>
                <a:blip r:embed="rId5"/>
                <a:stretch>
                  <a:fillRect l="-5195" r="-1299" b="-2368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D1A01F3A-8655-46A3-B3D5-BEA9E580E58C}"/>
                  </a:ext>
                </a:extLst>
              </p:cNvPr>
              <p:cNvSpPr txBox="1"/>
              <p:nvPr/>
            </p:nvSpPr>
            <p:spPr>
              <a:xfrm>
                <a:off x="10440246" y="2798653"/>
                <a:ext cx="300147" cy="232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𝑎</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𝑗</m:t>
                          </m:r>
                        </m:sub>
                      </m:sSub>
                    </m:oMath>
                  </m:oMathPara>
                </a14:m>
                <a:endParaRPr lang="zh-CN" altLang="en-US" sz="1400" dirty="0"/>
              </a:p>
            </p:txBody>
          </p:sp>
        </mc:Choice>
        <mc:Fallback xmlns="">
          <p:sp>
            <p:nvSpPr>
              <p:cNvPr id="27" name="文本框 26">
                <a:extLst>
                  <a:ext uri="{FF2B5EF4-FFF2-40B4-BE49-F238E27FC236}">
                    <a16:creationId xmlns:a16="http://schemas.microsoft.com/office/drawing/2014/main" id="{D1A01F3A-8655-46A3-B3D5-BEA9E580E58C}"/>
                  </a:ext>
                </a:extLst>
              </p:cNvPr>
              <p:cNvSpPr txBox="1">
                <a:spLocks noRot="1" noChangeAspect="1" noMove="1" noResize="1" noEditPoints="1" noAdjustHandles="1" noChangeArrowheads="1" noChangeShapeType="1" noTextEdit="1"/>
              </p:cNvSpPr>
              <p:nvPr/>
            </p:nvSpPr>
            <p:spPr>
              <a:xfrm>
                <a:off x="10440246" y="2798653"/>
                <a:ext cx="300147" cy="232756"/>
              </a:xfrm>
              <a:prstGeom prst="rect">
                <a:avLst/>
              </a:prstGeom>
              <a:blipFill>
                <a:blip r:embed="rId6"/>
                <a:stretch>
                  <a:fillRect l="-8163" r="-6122" b="-26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D4DF94A6-57AE-41A3-9E0C-B0FEA7A52E53}"/>
                  </a:ext>
                </a:extLst>
              </p:cNvPr>
              <p:cNvSpPr txBox="1"/>
              <p:nvPr/>
            </p:nvSpPr>
            <p:spPr>
              <a:xfrm>
                <a:off x="10774384" y="2786126"/>
                <a:ext cx="470065" cy="232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𝑎</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r>
                            <a:rPr lang="en-US" altLang="zh-CN" sz="1400" b="0" i="1" smtClean="0">
                              <a:latin typeface="Cambria Math" panose="02040503050406030204" pitchFamily="18" charset="0"/>
                            </a:rPr>
                            <m:t>𝑗</m:t>
                          </m:r>
                        </m:sub>
                      </m:sSub>
                    </m:oMath>
                  </m:oMathPara>
                </a14:m>
                <a:endParaRPr lang="zh-CN" altLang="en-US" sz="1400" dirty="0"/>
              </a:p>
            </p:txBody>
          </p:sp>
        </mc:Choice>
        <mc:Fallback xmlns="">
          <p:sp>
            <p:nvSpPr>
              <p:cNvPr id="28" name="文本框 27">
                <a:extLst>
                  <a:ext uri="{FF2B5EF4-FFF2-40B4-BE49-F238E27FC236}">
                    <a16:creationId xmlns:a16="http://schemas.microsoft.com/office/drawing/2014/main" id="{D4DF94A6-57AE-41A3-9E0C-B0FEA7A52E53}"/>
                  </a:ext>
                </a:extLst>
              </p:cNvPr>
              <p:cNvSpPr txBox="1">
                <a:spLocks noRot="1" noChangeAspect="1" noMove="1" noResize="1" noEditPoints="1" noAdjustHandles="1" noChangeArrowheads="1" noChangeShapeType="1" noTextEdit="1"/>
              </p:cNvSpPr>
              <p:nvPr/>
            </p:nvSpPr>
            <p:spPr>
              <a:xfrm>
                <a:off x="10774384" y="2786126"/>
                <a:ext cx="470065" cy="232756"/>
              </a:xfrm>
              <a:prstGeom prst="rect">
                <a:avLst/>
              </a:prstGeom>
              <a:blipFill>
                <a:blip r:embed="rId7"/>
                <a:stretch>
                  <a:fillRect l="-3846" r="-3846" b="-26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87BAD29C-92A5-49C8-81AC-FA5F630D3BC0}"/>
                  </a:ext>
                </a:extLst>
              </p:cNvPr>
              <p:cNvSpPr txBox="1"/>
              <p:nvPr/>
            </p:nvSpPr>
            <p:spPr>
              <a:xfrm>
                <a:off x="9622256" y="2482290"/>
                <a:ext cx="470065" cy="232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𝑎</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r>
                            <a:rPr lang="en-US" altLang="zh-CN" sz="1400" b="0" i="1" smtClean="0">
                              <a:latin typeface="Cambria Math" panose="02040503050406030204" pitchFamily="18" charset="0"/>
                            </a:rPr>
                            <m:t>𝑗</m:t>
                          </m:r>
                        </m:sub>
                      </m:sSub>
                    </m:oMath>
                  </m:oMathPara>
                </a14:m>
                <a:endParaRPr lang="zh-CN" altLang="en-US" sz="1400" dirty="0"/>
              </a:p>
            </p:txBody>
          </p:sp>
        </mc:Choice>
        <mc:Fallback xmlns="">
          <p:sp>
            <p:nvSpPr>
              <p:cNvPr id="29" name="文本框 28">
                <a:extLst>
                  <a:ext uri="{FF2B5EF4-FFF2-40B4-BE49-F238E27FC236}">
                    <a16:creationId xmlns:a16="http://schemas.microsoft.com/office/drawing/2014/main" id="{87BAD29C-92A5-49C8-81AC-FA5F630D3BC0}"/>
                  </a:ext>
                </a:extLst>
              </p:cNvPr>
              <p:cNvSpPr txBox="1">
                <a:spLocks noRot="1" noChangeAspect="1" noMove="1" noResize="1" noEditPoints="1" noAdjustHandles="1" noChangeArrowheads="1" noChangeShapeType="1" noTextEdit="1"/>
              </p:cNvSpPr>
              <p:nvPr/>
            </p:nvSpPr>
            <p:spPr>
              <a:xfrm>
                <a:off x="9622256" y="2482290"/>
                <a:ext cx="470065" cy="232756"/>
              </a:xfrm>
              <a:prstGeom prst="rect">
                <a:avLst/>
              </a:prstGeom>
              <a:blipFill>
                <a:blip r:embed="rId8"/>
                <a:stretch>
                  <a:fillRect l="-3846" r="-3846" b="-2631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202F08F2-D5C1-4DF5-A0BA-46E479DB27CA}"/>
                  </a:ext>
                </a:extLst>
              </p:cNvPr>
              <p:cNvSpPr txBox="1"/>
              <p:nvPr/>
            </p:nvSpPr>
            <p:spPr>
              <a:xfrm>
                <a:off x="10414344" y="2142584"/>
                <a:ext cx="470065" cy="232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𝑎</m:t>
                          </m:r>
                        </m:e>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𝑗</m:t>
                          </m:r>
                          <m:r>
                            <a:rPr lang="en-US" altLang="zh-CN" sz="1400" b="0" i="1" smtClean="0">
                              <a:latin typeface="Cambria Math" panose="02040503050406030204" pitchFamily="18" charset="0"/>
                            </a:rPr>
                            <m:t>+1</m:t>
                          </m:r>
                        </m:sub>
                      </m:sSub>
                    </m:oMath>
                  </m:oMathPara>
                </a14:m>
                <a:endParaRPr lang="zh-CN" altLang="en-US" sz="1400" dirty="0"/>
              </a:p>
            </p:txBody>
          </p:sp>
        </mc:Choice>
        <mc:Fallback xmlns="">
          <p:sp>
            <p:nvSpPr>
              <p:cNvPr id="30" name="文本框 29">
                <a:extLst>
                  <a:ext uri="{FF2B5EF4-FFF2-40B4-BE49-F238E27FC236}">
                    <a16:creationId xmlns:a16="http://schemas.microsoft.com/office/drawing/2014/main" id="{202F08F2-D5C1-4DF5-A0BA-46E479DB27CA}"/>
                  </a:ext>
                </a:extLst>
              </p:cNvPr>
              <p:cNvSpPr txBox="1">
                <a:spLocks noRot="1" noChangeAspect="1" noMove="1" noResize="1" noEditPoints="1" noAdjustHandles="1" noChangeArrowheads="1" noChangeShapeType="1" noTextEdit="1"/>
              </p:cNvSpPr>
              <p:nvPr/>
            </p:nvSpPr>
            <p:spPr>
              <a:xfrm>
                <a:off x="10414344" y="2142584"/>
                <a:ext cx="470065" cy="232756"/>
              </a:xfrm>
              <a:prstGeom prst="rect">
                <a:avLst/>
              </a:prstGeom>
              <a:blipFill>
                <a:blip r:embed="rId9"/>
                <a:stretch>
                  <a:fillRect l="-3846" b="-23077"/>
                </a:stretch>
              </a:blipFill>
            </p:spPr>
            <p:txBody>
              <a:bodyPr/>
              <a:lstStyle/>
              <a:p>
                <a:r>
                  <a:rPr lang="zh-CN" altLang="en-US">
                    <a:noFill/>
                  </a:rPr>
                  <a:t> </a:t>
                </a:r>
              </a:p>
            </p:txBody>
          </p:sp>
        </mc:Fallback>
      </mc:AlternateContent>
      <p:pic>
        <p:nvPicPr>
          <p:cNvPr id="34" name="图片 33">
            <a:extLst>
              <a:ext uri="{FF2B5EF4-FFF2-40B4-BE49-F238E27FC236}">
                <a16:creationId xmlns:a16="http://schemas.microsoft.com/office/drawing/2014/main" id="{C47D7B06-DE97-4C1B-BE6E-9858BF6D44FA}"/>
              </a:ext>
            </a:extLst>
          </p:cNvPr>
          <p:cNvPicPr>
            <a:picLocks noChangeAspect="1"/>
          </p:cNvPicPr>
          <p:nvPr/>
        </p:nvPicPr>
        <p:blipFill>
          <a:blip r:embed="rId10"/>
          <a:stretch>
            <a:fillRect/>
          </a:stretch>
        </p:blipFill>
        <p:spPr>
          <a:xfrm>
            <a:off x="7366941" y="4283551"/>
            <a:ext cx="4692318" cy="273007"/>
          </a:xfrm>
          <a:prstGeom prst="rect">
            <a:avLst/>
          </a:prstGeom>
        </p:spPr>
      </p:pic>
      <p:sp>
        <p:nvSpPr>
          <p:cNvPr id="11" name="文本框 10">
            <a:extLst>
              <a:ext uri="{FF2B5EF4-FFF2-40B4-BE49-F238E27FC236}">
                <a16:creationId xmlns:a16="http://schemas.microsoft.com/office/drawing/2014/main" id="{882752F6-78CD-40CA-96F8-C276493EDEFB}"/>
              </a:ext>
            </a:extLst>
          </p:cNvPr>
          <p:cNvSpPr txBox="1"/>
          <p:nvPr/>
        </p:nvSpPr>
        <p:spPr>
          <a:xfrm>
            <a:off x="115620" y="241220"/>
            <a:ext cx="11646144"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1: Rate Adaption in Underwater Acoustic Communications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977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6</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05633" y="1418689"/>
            <a:ext cx="4860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rPr>
              <a:t>   Background</a:t>
            </a:r>
            <a:endParaRPr lang="zh-CN" altLang="en-US"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798202" y="2425682"/>
            <a:ext cx="91717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Part I: Multi-Armed Bandits (MAB)</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8" name="矩形 22">
            <a:extLst>
              <a:ext uri="{FF2B5EF4-FFF2-40B4-BE49-F238E27FC236}">
                <a16:creationId xmlns:a16="http://schemas.microsoft.com/office/drawing/2014/main" id="{D7D8CD97-8679-467D-86C6-C316A38D4953}"/>
              </a:ext>
            </a:extLst>
          </p:cNvPr>
          <p:cNvSpPr>
            <a:spLocks noChangeArrowheads="1"/>
          </p:cNvSpPr>
          <p:nvPr/>
        </p:nvSpPr>
        <p:spPr bwMode="auto">
          <a:xfrm>
            <a:off x="798202" y="5929811"/>
            <a:ext cx="7112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rPr>
              <a:t>   Conclusion and Limitation</a:t>
            </a:r>
            <a:endParaRPr lang="zh-CN" altLang="en-US"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0" name="矩形 22">
            <a:extLst>
              <a:ext uri="{FF2B5EF4-FFF2-40B4-BE49-F238E27FC236}">
                <a16:creationId xmlns:a16="http://schemas.microsoft.com/office/drawing/2014/main" id="{2944B9F2-8137-BB4E-B9C6-B5B4D082E2D9}"/>
              </a:ext>
            </a:extLst>
          </p:cNvPr>
          <p:cNvSpPr>
            <a:spLocks noChangeArrowheads="1"/>
          </p:cNvSpPr>
          <p:nvPr/>
        </p:nvSpPr>
        <p:spPr bwMode="auto">
          <a:xfrm>
            <a:off x="1220933" y="3133191"/>
            <a:ext cx="38028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Language of MAB</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1" name="矩形 22">
            <a:extLst>
              <a:ext uri="{FF2B5EF4-FFF2-40B4-BE49-F238E27FC236}">
                <a16:creationId xmlns:a16="http://schemas.microsoft.com/office/drawing/2014/main" id="{77038AC8-F8DB-C841-9183-2F3D81EF3E6A}"/>
              </a:ext>
            </a:extLst>
          </p:cNvPr>
          <p:cNvSpPr>
            <a:spLocks noChangeArrowheads="1"/>
          </p:cNvSpPr>
          <p:nvPr/>
        </p:nvSpPr>
        <p:spPr bwMode="auto">
          <a:xfrm>
            <a:off x="1220933" y="3708167"/>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Classifications and Algorithms</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2" name="矩形 22">
            <a:extLst>
              <a:ext uri="{FF2B5EF4-FFF2-40B4-BE49-F238E27FC236}">
                <a16:creationId xmlns:a16="http://schemas.microsoft.com/office/drawing/2014/main" id="{FC58D0BF-2DE0-074C-8DF8-96BD333663EB}"/>
              </a:ext>
            </a:extLst>
          </p:cNvPr>
          <p:cNvSpPr>
            <a:spLocks noChangeArrowheads="1"/>
          </p:cNvSpPr>
          <p:nvPr/>
        </p:nvSpPr>
        <p:spPr bwMode="auto">
          <a:xfrm>
            <a:off x="1220933" y="4283143"/>
            <a:ext cx="38028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Multi-Player MAB</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3" name="矩形 22">
            <a:extLst>
              <a:ext uri="{FF2B5EF4-FFF2-40B4-BE49-F238E27FC236}">
                <a16:creationId xmlns:a16="http://schemas.microsoft.com/office/drawing/2014/main" id="{8A80C409-8833-462B-80BF-226B4B9556E6}"/>
              </a:ext>
            </a:extLst>
          </p:cNvPr>
          <p:cNvSpPr>
            <a:spLocks noChangeArrowheads="1"/>
          </p:cNvSpPr>
          <p:nvPr/>
        </p:nvSpPr>
        <p:spPr bwMode="auto">
          <a:xfrm>
            <a:off x="798202" y="5034247"/>
            <a:ext cx="8840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CFB6DC"/>
                </a:solidFill>
                <a:latin typeface="Gill sans MT" panose="020B0502020104020203" pitchFamily="34" charset="0"/>
                <a:ea typeface="华文楷体" panose="02010600040101010101" pitchFamily="2" charset="-122"/>
                <a:cs typeface="Times New Roman" panose="02020603050405020304" pitchFamily="18" charset="0"/>
              </a:rPr>
              <a:t>   Part II:  Applications</a:t>
            </a:r>
            <a:endParaRPr lang="zh-CN" altLang="en-US" b="1" dirty="0">
              <a:solidFill>
                <a:srgbClr val="CFB6DC"/>
              </a:solidFill>
              <a:latin typeface="Gill sans MT" panose="020B0502020104020203" pitchFamily="34"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217314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60</a:t>
            </a:fld>
            <a:endParaRPr lang="zh-CN" altLang="en-US" dirty="0"/>
          </a:p>
        </p:txBody>
      </p:sp>
      <p:sp>
        <p:nvSpPr>
          <p:cNvPr id="3" name="TextBox 4">
            <a:extLst>
              <a:ext uri="{FF2B5EF4-FFF2-40B4-BE49-F238E27FC236}">
                <a16:creationId xmlns:a16="http://schemas.microsoft.com/office/drawing/2014/main" id="{5533F376-DED5-465C-B5B8-CE9EA86D79A7}"/>
              </a:ext>
            </a:extLst>
          </p:cNvPr>
          <p:cNvSpPr txBox="1">
            <a:spLocks noChangeArrowheads="1"/>
          </p:cNvSpPr>
          <p:nvPr/>
        </p:nvSpPr>
        <p:spPr bwMode="auto">
          <a:xfrm>
            <a:off x="798748" y="964143"/>
            <a:ext cx="8528291"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Simulations</a:t>
            </a:r>
          </a:p>
        </p:txBody>
      </p:sp>
      <p:sp>
        <p:nvSpPr>
          <p:cNvPr id="6" name="矩形 5">
            <a:extLst>
              <a:ext uri="{FF2B5EF4-FFF2-40B4-BE49-F238E27FC236}">
                <a16:creationId xmlns:a16="http://schemas.microsoft.com/office/drawing/2014/main" id="{A80B00CF-F19D-484F-ADD6-B6703D3F65AF}"/>
              </a:ext>
            </a:extLst>
          </p:cNvPr>
          <p:cNvSpPr/>
          <p:nvPr/>
        </p:nvSpPr>
        <p:spPr>
          <a:xfrm>
            <a:off x="1358459" y="1513968"/>
            <a:ext cx="9073008" cy="1890261"/>
          </a:xfrm>
          <a:prstGeom prst="rect">
            <a:avLst/>
          </a:prstGeom>
        </p:spPr>
        <p:txBody>
          <a:bodyPr wrap="square">
            <a:spAutoFit/>
          </a:bodyPr>
          <a:lstStyle/>
          <a:p>
            <a:pPr>
              <a:lnSpc>
                <a:spcPct val="150000"/>
              </a:lnSpc>
            </a:pPr>
            <a:r>
              <a:rPr lang="en-US" altLang="zh-CN" sz="2000" dirty="0">
                <a:latin typeface="Times New Roman" panose="02020603050405020304" pitchFamily="18" charset="0"/>
                <a:cs typeface="Times New Roman" panose="02020603050405020304" pitchFamily="18" charset="0"/>
              </a:rPr>
              <a:t>Fig.8-9 The average throughput of UCB, KLUCB, MTS, GORS, and UOTS algorithms versus time slot for different successful transmission probabilities (0.90, 0.80, 0.70, 0.55, 0.45 , 0.35, 0.20, 0.10) and different data rates (0.2, 0.4, 0.6, 0.9, 1.2, 1.4, 1.6, 2)  kbps</a:t>
            </a:r>
            <a:endParaRPr lang="zh-CN" altLang="en-US" sz="2000" dirty="0"/>
          </a:p>
        </p:txBody>
      </p:sp>
      <p:pic>
        <p:nvPicPr>
          <p:cNvPr id="8" name="图片 7">
            <a:extLst>
              <a:ext uri="{FF2B5EF4-FFF2-40B4-BE49-F238E27FC236}">
                <a16:creationId xmlns:a16="http://schemas.microsoft.com/office/drawing/2014/main" id="{4173BCB5-E9EC-44EB-939A-F72AA8FB65BE}"/>
              </a:ext>
            </a:extLst>
          </p:cNvPr>
          <p:cNvPicPr>
            <a:picLocks noChangeAspect="1"/>
          </p:cNvPicPr>
          <p:nvPr/>
        </p:nvPicPr>
        <p:blipFill>
          <a:blip r:embed="rId3"/>
          <a:stretch>
            <a:fillRect/>
          </a:stretch>
        </p:blipFill>
        <p:spPr>
          <a:xfrm>
            <a:off x="1430467" y="3030487"/>
            <a:ext cx="4300996" cy="3290029"/>
          </a:xfrm>
          <a:prstGeom prst="rect">
            <a:avLst/>
          </a:prstGeom>
        </p:spPr>
      </p:pic>
      <p:pic>
        <p:nvPicPr>
          <p:cNvPr id="9" name="图片 8">
            <a:extLst>
              <a:ext uri="{FF2B5EF4-FFF2-40B4-BE49-F238E27FC236}">
                <a16:creationId xmlns:a16="http://schemas.microsoft.com/office/drawing/2014/main" id="{0A840890-9547-40CD-9B56-540406F1EBD5}"/>
              </a:ext>
            </a:extLst>
          </p:cNvPr>
          <p:cNvPicPr>
            <a:picLocks noChangeAspect="1"/>
          </p:cNvPicPr>
          <p:nvPr/>
        </p:nvPicPr>
        <p:blipFill>
          <a:blip r:embed="rId4"/>
          <a:stretch>
            <a:fillRect/>
          </a:stretch>
        </p:blipFill>
        <p:spPr>
          <a:xfrm>
            <a:off x="6169242" y="3108793"/>
            <a:ext cx="4116961" cy="3147927"/>
          </a:xfrm>
          <a:prstGeom prst="rect">
            <a:avLst/>
          </a:prstGeom>
        </p:spPr>
      </p:pic>
      <p:sp>
        <p:nvSpPr>
          <p:cNvPr id="10" name="椭圆 9">
            <a:extLst>
              <a:ext uri="{FF2B5EF4-FFF2-40B4-BE49-F238E27FC236}">
                <a16:creationId xmlns:a16="http://schemas.microsoft.com/office/drawing/2014/main" id="{2FA2BF55-7DB0-4009-BC32-044777A14646}"/>
              </a:ext>
            </a:extLst>
          </p:cNvPr>
          <p:cNvSpPr/>
          <p:nvPr/>
        </p:nvSpPr>
        <p:spPr>
          <a:xfrm>
            <a:off x="8088579" y="3799669"/>
            <a:ext cx="312234" cy="8920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9E1583AF-96A1-40F6-9998-7372A337CD3F}"/>
                  </a:ext>
                </a:extLst>
              </p:cNvPr>
              <p:cNvSpPr/>
              <p:nvPr/>
            </p:nvSpPr>
            <p:spPr>
              <a:xfrm>
                <a:off x="1502475" y="6339665"/>
                <a:ext cx="4176464" cy="430887"/>
              </a:xfrm>
              <a:prstGeom prst="rect">
                <a:avLst/>
              </a:prstGeom>
            </p:spPr>
            <p:txBody>
              <a:bodyPr wrap="square">
                <a:spAutoFit/>
              </a:bodyPr>
              <a:lstStyle/>
              <a:p>
                <a:r>
                  <a:rPr lang="en-US" altLang="zh-CN" sz="2200" dirty="0">
                    <a:latin typeface="Times New Roman" panose="02020603050405020304" pitchFamily="18" charset="0"/>
                    <a:cs typeface="Times New Roman" panose="02020603050405020304" pitchFamily="18" charset="0"/>
                  </a:rPr>
                  <a:t>Small size: </a:t>
                </a:r>
                <a14:m>
                  <m:oMath xmlns:m="http://schemas.openxmlformats.org/officeDocument/2006/math">
                    <m:r>
                      <a:rPr lang="en-US" altLang="zh-CN" sz="2200" b="0" i="1" smtClean="0">
                        <a:latin typeface="Cambria Math" panose="02040503050406030204" pitchFamily="18" charset="0"/>
                        <a:cs typeface="Times New Roman" panose="02020603050405020304" pitchFamily="18" charset="0"/>
                      </a:rPr>
                      <m:t>𝑓</m:t>
                    </m:r>
                    <m:r>
                      <a:rPr lang="en-US" altLang="zh-CN" sz="2200" b="0" i="1" smtClean="0">
                        <a:latin typeface="Cambria Math" panose="02040503050406030204" pitchFamily="18" charset="0"/>
                        <a:cs typeface="Times New Roman" panose="02020603050405020304" pitchFamily="18" charset="0"/>
                      </a:rPr>
                      <m:t>={4,6,8,10,14}</m:t>
                    </m:r>
                  </m:oMath>
                </a14:m>
                <a:r>
                  <a:rPr lang="en-US" altLang="zh-CN" sz="2200" dirty="0">
                    <a:latin typeface="Times New Roman" panose="02020603050405020304" pitchFamily="18" charset="0"/>
                    <a:cs typeface="Times New Roman" panose="02020603050405020304" pitchFamily="18" charset="0"/>
                  </a:rPr>
                  <a:t> khz </a:t>
                </a:r>
                <a:endParaRPr lang="zh-CN" altLang="en-US" sz="2200" dirty="0"/>
              </a:p>
            </p:txBody>
          </p:sp>
        </mc:Choice>
        <mc:Fallback xmlns="">
          <p:sp>
            <p:nvSpPr>
              <p:cNvPr id="11" name="矩形 10">
                <a:extLst>
                  <a:ext uri="{FF2B5EF4-FFF2-40B4-BE49-F238E27FC236}">
                    <a16:creationId xmlns:a16="http://schemas.microsoft.com/office/drawing/2014/main" id="{9E1583AF-96A1-40F6-9998-7372A337CD3F}"/>
                  </a:ext>
                </a:extLst>
              </p:cNvPr>
              <p:cNvSpPr>
                <a:spLocks noRot="1" noChangeAspect="1" noMove="1" noResize="1" noEditPoints="1" noAdjustHandles="1" noChangeArrowheads="1" noChangeShapeType="1" noTextEdit="1"/>
              </p:cNvSpPr>
              <p:nvPr/>
            </p:nvSpPr>
            <p:spPr>
              <a:xfrm>
                <a:off x="1502475" y="6339665"/>
                <a:ext cx="4176464" cy="430887"/>
              </a:xfrm>
              <a:prstGeom prst="rect">
                <a:avLst/>
              </a:prstGeom>
              <a:blipFill>
                <a:blip r:embed="rId5"/>
                <a:stretch>
                  <a:fillRect l="-1895" t="-11268" b="-25352"/>
                </a:stretch>
              </a:blipFill>
            </p:spPr>
            <p:txBody>
              <a:bodyPr/>
              <a:lstStyle/>
              <a:p>
                <a:r>
                  <a:rPr lang="zh-CN" altLang="en-US">
                    <a:noFill/>
                  </a:rPr>
                  <a:t> </a:t>
                </a:r>
              </a:p>
            </p:txBody>
          </p:sp>
        </mc:Fallback>
      </mc:AlternateContent>
      <p:sp>
        <p:nvSpPr>
          <p:cNvPr id="12" name="椭圆 11">
            <a:extLst>
              <a:ext uri="{FF2B5EF4-FFF2-40B4-BE49-F238E27FC236}">
                <a16:creationId xmlns:a16="http://schemas.microsoft.com/office/drawing/2014/main" id="{B09BF5F8-95BA-41C4-8344-77DDDE9F10D5}"/>
              </a:ext>
            </a:extLst>
          </p:cNvPr>
          <p:cNvSpPr/>
          <p:nvPr/>
        </p:nvSpPr>
        <p:spPr>
          <a:xfrm>
            <a:off x="3494497" y="3621348"/>
            <a:ext cx="312234" cy="8729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E7AE364-18B3-44E8-BEA6-5737E683F19B}"/>
              </a:ext>
            </a:extLst>
          </p:cNvPr>
          <p:cNvSpPr/>
          <p:nvPr/>
        </p:nvSpPr>
        <p:spPr>
          <a:xfrm>
            <a:off x="3234707" y="3319253"/>
            <a:ext cx="139976" cy="282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BA552F5C-2217-4879-BEDE-39538B83FCF5}"/>
              </a:ext>
            </a:extLst>
          </p:cNvPr>
          <p:cNvSpPr/>
          <p:nvPr/>
        </p:nvSpPr>
        <p:spPr>
          <a:xfrm>
            <a:off x="8127211" y="3317609"/>
            <a:ext cx="144016" cy="2125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0A57DF66-C78E-44B4-89A2-6D43AAB83778}"/>
                  </a:ext>
                </a:extLst>
              </p:cNvPr>
              <p:cNvSpPr/>
              <p:nvPr/>
            </p:nvSpPr>
            <p:spPr>
              <a:xfrm>
                <a:off x="5966971" y="6338504"/>
                <a:ext cx="4464496" cy="430887"/>
              </a:xfrm>
              <a:prstGeom prst="rect">
                <a:avLst/>
              </a:prstGeom>
            </p:spPr>
            <p:txBody>
              <a:bodyPr wrap="square">
                <a:spAutoFit/>
              </a:bodyPr>
              <a:lstStyle/>
              <a:p>
                <a:r>
                  <a:rPr lang="en-US" altLang="zh-CN" sz="2200" dirty="0">
                    <a:latin typeface="Times New Roman" panose="02020603050405020304" pitchFamily="18" charset="0"/>
                    <a:cs typeface="Times New Roman" panose="02020603050405020304" pitchFamily="18" charset="0"/>
                  </a:rPr>
                  <a:t>Large size: </a:t>
                </a:r>
                <a14:m>
                  <m:oMath xmlns:m="http://schemas.openxmlformats.org/officeDocument/2006/math">
                    <m:r>
                      <a:rPr lang="en-US" altLang="zh-CN" sz="2200" b="0" i="1" smtClean="0">
                        <a:latin typeface="Cambria Math" panose="02040503050406030204" pitchFamily="18" charset="0"/>
                        <a:cs typeface="Times New Roman" panose="02020603050405020304" pitchFamily="18" charset="0"/>
                      </a:rPr>
                      <m:t>𝑓</m:t>
                    </m:r>
                    <m:r>
                      <a:rPr lang="en-US" altLang="zh-CN" sz="2200" b="0" i="1" smtClean="0">
                        <a:latin typeface="Cambria Math" panose="02040503050406030204" pitchFamily="18" charset="0"/>
                        <a:cs typeface="Times New Roman" panose="02020603050405020304" pitchFamily="18" charset="0"/>
                      </a:rPr>
                      <m:t>={1,2,4,6,8,10,14}</m:t>
                    </m:r>
                  </m:oMath>
                </a14:m>
                <a:r>
                  <a:rPr lang="en-US" altLang="zh-CN" sz="2200" dirty="0">
                    <a:latin typeface="Times New Roman" panose="02020603050405020304" pitchFamily="18" charset="0"/>
                    <a:cs typeface="Times New Roman" panose="02020603050405020304" pitchFamily="18" charset="0"/>
                  </a:rPr>
                  <a:t> khz </a:t>
                </a:r>
                <a:endParaRPr lang="zh-CN" altLang="en-US" sz="2200" dirty="0"/>
              </a:p>
            </p:txBody>
          </p:sp>
        </mc:Choice>
        <mc:Fallback xmlns="">
          <p:sp>
            <p:nvSpPr>
              <p:cNvPr id="15" name="矩形 14">
                <a:extLst>
                  <a:ext uri="{FF2B5EF4-FFF2-40B4-BE49-F238E27FC236}">
                    <a16:creationId xmlns:a16="http://schemas.microsoft.com/office/drawing/2014/main" id="{0A57DF66-C78E-44B4-89A2-6D43AAB83778}"/>
                  </a:ext>
                </a:extLst>
              </p:cNvPr>
              <p:cNvSpPr>
                <a:spLocks noRot="1" noChangeAspect="1" noMove="1" noResize="1" noEditPoints="1" noAdjustHandles="1" noChangeArrowheads="1" noChangeShapeType="1" noTextEdit="1"/>
              </p:cNvSpPr>
              <p:nvPr/>
            </p:nvSpPr>
            <p:spPr>
              <a:xfrm>
                <a:off x="5966971" y="6338504"/>
                <a:ext cx="4464496" cy="430887"/>
              </a:xfrm>
              <a:prstGeom prst="rect">
                <a:avLst/>
              </a:prstGeom>
              <a:blipFill>
                <a:blip r:embed="rId6"/>
                <a:stretch>
                  <a:fillRect l="-1776" t="-11429" r="-2459" b="-27143"/>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DC66A433-52F9-4C8C-BDC9-64B358954913}"/>
              </a:ext>
            </a:extLst>
          </p:cNvPr>
          <p:cNvSpPr txBox="1"/>
          <p:nvPr/>
        </p:nvSpPr>
        <p:spPr>
          <a:xfrm>
            <a:off x="115620" y="241220"/>
            <a:ext cx="11646144"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1: Rate Adaption in Underwater Acoustic Communications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414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61</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85361" y="3057463"/>
            <a:ext cx="10252884" cy="11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150000"/>
              </a:lnSpc>
              <a:spcBef>
                <a:spcPct val="50000"/>
              </a:spcBef>
              <a:buFont typeface="Wingdings" panose="05000000000000000000" pitchFamily="2" charset="2"/>
              <a:buChar char="ü"/>
            </a:pPr>
            <a:r>
              <a:rPr lang="en-US" altLang="zh-CN" sz="2400" b="1" dirty="0">
                <a:solidFill>
                  <a:schemeClr val="bg2">
                    <a:lumMod val="75000"/>
                  </a:schemeClr>
                </a:solidFill>
                <a:latin typeface="Gill sans MT" panose="020B0502020104020203" pitchFamily="34" charset="0"/>
                <a:ea typeface="华文楷体" panose="02010600040101010101" pitchFamily="2" charset="-122"/>
                <a:cs typeface="Times New Roman" panose="02020603050405020304" pitchFamily="18" charset="0"/>
              </a:rPr>
              <a:t>   Rate Adaption in Underwater Acoustic Communications  (Stochastic Bandit) </a:t>
            </a:r>
            <a:endParaRPr lang="zh-CN" altLang="en-US" sz="2400" b="1" dirty="0">
              <a:solidFill>
                <a:schemeClr val="bg2">
                  <a:lumMod val="75000"/>
                </a:schemeClr>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885361" y="4558078"/>
            <a:ext cx="10078713" cy="11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spcBef>
                <a:spcPct val="50000"/>
              </a:spcBef>
              <a:buFont typeface="Wingdings" panose="05000000000000000000" pitchFamily="2" charset="2"/>
              <a:buChar char="ü"/>
            </a:pPr>
            <a:r>
              <a:rPr lang="en-US" altLang="zh-CN" sz="24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Throughput Enhancement in Full Duplex CSMA Networks (Multi-Player Bandit,  Adversary)</a:t>
            </a:r>
            <a:endParaRPr lang="zh-CN" altLang="en-US" sz="24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7" name="矩形 22">
            <a:extLst>
              <a:ext uri="{FF2B5EF4-FFF2-40B4-BE49-F238E27FC236}">
                <a16:creationId xmlns:a16="http://schemas.microsoft.com/office/drawing/2014/main" id="{4E414659-8104-4878-A9EE-A4FAF9DE3618}"/>
              </a:ext>
            </a:extLst>
          </p:cNvPr>
          <p:cNvSpPr>
            <a:spLocks noChangeArrowheads="1"/>
          </p:cNvSpPr>
          <p:nvPr/>
        </p:nvSpPr>
        <p:spPr bwMode="auto">
          <a:xfrm>
            <a:off x="589333" y="1889090"/>
            <a:ext cx="8840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Part II:  Applications</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pic>
        <p:nvPicPr>
          <p:cNvPr id="1028" name="Picture 4" descr="Intelligent city and wireless communication network creative image_picture  free download 500175948_lovepik.com">
            <a:extLst>
              <a:ext uri="{FF2B5EF4-FFF2-40B4-BE49-F238E27FC236}">
                <a16:creationId xmlns:a16="http://schemas.microsoft.com/office/drawing/2014/main" id="{6298B364-F811-4E95-BA83-BE19D1FDA17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741528" y="957264"/>
            <a:ext cx="2318267" cy="129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1736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a:xfrm>
            <a:off x="9301159" y="6401888"/>
            <a:ext cx="2743200" cy="365125"/>
          </a:xfrm>
        </p:spPr>
        <p:txBody>
          <a:bodyPr/>
          <a:lstStyle/>
          <a:p>
            <a:fld id="{4760F0FC-AD0F-4770-B8B3-8B319AEAE5E5}" type="slidenum">
              <a:rPr lang="zh-CN" altLang="en-US" smtClean="0"/>
              <a:pPr/>
              <a:t>62</a:t>
            </a:fld>
            <a:endParaRPr lang="zh-CN" altLang="en-US" dirty="0"/>
          </a:p>
        </p:txBody>
      </p:sp>
      <p:sp>
        <p:nvSpPr>
          <p:cNvPr id="6" name="TextBox 4">
            <a:extLst>
              <a:ext uri="{FF2B5EF4-FFF2-40B4-BE49-F238E27FC236}">
                <a16:creationId xmlns:a16="http://schemas.microsoft.com/office/drawing/2014/main" id="{A7853CD7-8720-4B19-BA26-B215890CBE74}"/>
              </a:ext>
            </a:extLst>
          </p:cNvPr>
          <p:cNvSpPr txBox="1">
            <a:spLocks noChangeArrowheads="1"/>
          </p:cNvSpPr>
          <p:nvPr/>
        </p:nvSpPr>
        <p:spPr bwMode="auto">
          <a:xfrm>
            <a:off x="440419" y="846054"/>
            <a:ext cx="417856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Scenario</a:t>
            </a:r>
          </a:p>
        </p:txBody>
      </p:sp>
      <p:sp>
        <p:nvSpPr>
          <p:cNvPr id="17" name="文本框 16">
            <a:extLst>
              <a:ext uri="{FF2B5EF4-FFF2-40B4-BE49-F238E27FC236}">
                <a16:creationId xmlns:a16="http://schemas.microsoft.com/office/drawing/2014/main" id="{37193E25-64D1-4AC9-9292-ECDD1EA4D41F}"/>
              </a:ext>
            </a:extLst>
          </p:cNvPr>
          <p:cNvSpPr txBox="1"/>
          <p:nvPr/>
        </p:nvSpPr>
        <p:spPr>
          <a:xfrm>
            <a:off x="779588" y="3507629"/>
            <a:ext cx="10620177" cy="369332"/>
          </a:xfrm>
          <a:prstGeom prst="rect">
            <a:avLst/>
          </a:prstGeom>
          <a:noFill/>
        </p:spPr>
        <p:txBody>
          <a:bodyPr wrap="square">
            <a:spAutoFit/>
          </a:bodyPr>
          <a:lstStyle/>
          <a:p>
            <a:r>
              <a:rPr lang="en-US" altLang="zh-CN" sz="1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How to choose the best TP,  CST, and LAI for each FD-link so as to maximize the network throughput?</a:t>
            </a:r>
            <a:endParaRPr lang="zh-CN" altLang="en-US" dirty="0"/>
          </a:p>
        </p:txBody>
      </p:sp>
      <p:sp>
        <p:nvSpPr>
          <p:cNvPr id="18" name="TextBox 4">
            <a:extLst>
              <a:ext uri="{FF2B5EF4-FFF2-40B4-BE49-F238E27FC236}">
                <a16:creationId xmlns:a16="http://schemas.microsoft.com/office/drawing/2014/main" id="{D93709D8-2AD9-4518-AFF8-9E2D4AC77E39}"/>
              </a:ext>
            </a:extLst>
          </p:cNvPr>
          <p:cNvSpPr txBox="1">
            <a:spLocks noChangeArrowheads="1"/>
          </p:cNvSpPr>
          <p:nvPr/>
        </p:nvSpPr>
        <p:spPr bwMode="auto">
          <a:xfrm>
            <a:off x="422125" y="3910790"/>
            <a:ext cx="417856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Problem Formulation</a:t>
            </a:r>
          </a:p>
        </p:txBody>
      </p:sp>
      <p:sp>
        <p:nvSpPr>
          <p:cNvPr id="25" name="矩形 24">
            <a:extLst>
              <a:ext uri="{FF2B5EF4-FFF2-40B4-BE49-F238E27FC236}">
                <a16:creationId xmlns:a16="http://schemas.microsoft.com/office/drawing/2014/main" id="{35FD2D2F-DC67-47AA-AEB9-6015F2E4BFDB}"/>
              </a:ext>
            </a:extLst>
          </p:cNvPr>
          <p:cNvSpPr/>
          <p:nvPr/>
        </p:nvSpPr>
        <p:spPr>
          <a:xfrm>
            <a:off x="6450458" y="932307"/>
            <a:ext cx="2401170"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Transmit power (TP): </a:t>
            </a:r>
            <a:endParaRPr lang="zh-CN" altLang="en-US" b="1" dirty="0"/>
          </a:p>
        </p:txBody>
      </p:sp>
      <p:sp>
        <p:nvSpPr>
          <p:cNvPr id="27" name="矩形 26">
            <a:extLst>
              <a:ext uri="{FF2B5EF4-FFF2-40B4-BE49-F238E27FC236}">
                <a16:creationId xmlns:a16="http://schemas.microsoft.com/office/drawing/2014/main" id="{140E158B-8D3F-45A7-9D83-BF1FA3217A7C}"/>
              </a:ext>
            </a:extLst>
          </p:cNvPr>
          <p:cNvSpPr/>
          <p:nvPr/>
        </p:nvSpPr>
        <p:spPr>
          <a:xfrm>
            <a:off x="6460931" y="1375100"/>
            <a:ext cx="3497752"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Carrier sensing threshold (CST): </a:t>
            </a:r>
            <a:endParaRPr lang="zh-CN" altLang="en-US" b="1" dirty="0"/>
          </a:p>
        </p:txBody>
      </p:sp>
      <p:sp>
        <p:nvSpPr>
          <p:cNvPr id="29" name="矩形 28">
            <a:extLst>
              <a:ext uri="{FF2B5EF4-FFF2-40B4-BE49-F238E27FC236}">
                <a16:creationId xmlns:a16="http://schemas.microsoft.com/office/drawing/2014/main" id="{2F459D51-9ED9-4D0B-A3EC-781A0DFB5C17}"/>
              </a:ext>
            </a:extLst>
          </p:cNvPr>
          <p:cNvSpPr/>
          <p:nvPr/>
        </p:nvSpPr>
        <p:spPr>
          <a:xfrm>
            <a:off x="6486871" y="1860630"/>
            <a:ext cx="3570208" cy="369332"/>
          </a:xfrm>
          <a:prstGeom prst="rect">
            <a:avLst/>
          </a:prstGeom>
        </p:spPr>
        <p:txBody>
          <a:bodyPr wrap="none">
            <a:spAutoFit/>
          </a:bodyPr>
          <a:lstStyle/>
          <a:p>
            <a:r>
              <a:rPr lang="en-US" altLang="zh-CN" b="1" dirty="0">
                <a:latin typeface="Times New Roman" panose="02020603050405020304" pitchFamily="18" charset="0"/>
                <a:cs typeface="Times New Roman" panose="02020603050405020304" pitchFamily="18" charset="0"/>
              </a:rPr>
              <a:t>Logarithm access intensity (LAI): </a:t>
            </a:r>
            <a:endParaRPr lang="zh-CN" altLang="en-US" b="1" dirty="0"/>
          </a:p>
        </p:txBody>
      </p:sp>
      <p:pic>
        <p:nvPicPr>
          <p:cNvPr id="31" name="图片 30">
            <a:extLst>
              <a:ext uri="{FF2B5EF4-FFF2-40B4-BE49-F238E27FC236}">
                <a16:creationId xmlns:a16="http://schemas.microsoft.com/office/drawing/2014/main" id="{0DB397E1-2F08-40F9-AADE-05145083E8F9}"/>
              </a:ext>
            </a:extLst>
          </p:cNvPr>
          <p:cNvPicPr>
            <a:picLocks noChangeAspect="1"/>
          </p:cNvPicPr>
          <p:nvPr/>
        </p:nvPicPr>
        <p:blipFill>
          <a:blip r:embed="rId4"/>
          <a:stretch>
            <a:fillRect/>
          </a:stretch>
        </p:blipFill>
        <p:spPr>
          <a:xfrm>
            <a:off x="9106984" y="942418"/>
            <a:ext cx="851699" cy="291786"/>
          </a:xfrm>
          <a:prstGeom prst="rect">
            <a:avLst/>
          </a:prstGeom>
        </p:spPr>
      </p:pic>
      <p:pic>
        <p:nvPicPr>
          <p:cNvPr id="32" name="图片 31">
            <a:extLst>
              <a:ext uri="{FF2B5EF4-FFF2-40B4-BE49-F238E27FC236}">
                <a16:creationId xmlns:a16="http://schemas.microsoft.com/office/drawing/2014/main" id="{4287F259-9FB1-48C5-B91C-638FF311CE6B}"/>
              </a:ext>
            </a:extLst>
          </p:cNvPr>
          <p:cNvPicPr>
            <a:picLocks noChangeAspect="1"/>
          </p:cNvPicPr>
          <p:nvPr/>
        </p:nvPicPr>
        <p:blipFill>
          <a:blip r:embed="rId5"/>
          <a:stretch>
            <a:fillRect/>
          </a:stretch>
        </p:blipFill>
        <p:spPr>
          <a:xfrm>
            <a:off x="10029417" y="1434731"/>
            <a:ext cx="851699" cy="256298"/>
          </a:xfrm>
          <a:prstGeom prst="rect">
            <a:avLst/>
          </a:prstGeom>
        </p:spPr>
      </p:pic>
      <p:pic>
        <p:nvPicPr>
          <p:cNvPr id="33" name="图片 32">
            <a:extLst>
              <a:ext uri="{FF2B5EF4-FFF2-40B4-BE49-F238E27FC236}">
                <a16:creationId xmlns:a16="http://schemas.microsoft.com/office/drawing/2014/main" id="{6F744DD6-2062-4E87-831D-6C73DC982C75}"/>
              </a:ext>
            </a:extLst>
          </p:cNvPr>
          <p:cNvPicPr>
            <a:picLocks noChangeAspect="1"/>
          </p:cNvPicPr>
          <p:nvPr/>
        </p:nvPicPr>
        <p:blipFill>
          <a:blip r:embed="rId6"/>
          <a:stretch>
            <a:fillRect/>
          </a:stretch>
        </p:blipFill>
        <p:spPr>
          <a:xfrm>
            <a:off x="10093544" y="1870141"/>
            <a:ext cx="923858" cy="320965"/>
          </a:xfrm>
          <a:prstGeom prst="rect">
            <a:avLst/>
          </a:prstGeom>
        </p:spPr>
      </p:pic>
      <p:pic>
        <p:nvPicPr>
          <p:cNvPr id="34" name="图片 33">
            <a:extLst>
              <a:ext uri="{FF2B5EF4-FFF2-40B4-BE49-F238E27FC236}">
                <a16:creationId xmlns:a16="http://schemas.microsoft.com/office/drawing/2014/main" id="{14EA3BFA-5322-4AF0-B488-7EDE4015CE13}"/>
              </a:ext>
            </a:extLst>
          </p:cNvPr>
          <p:cNvPicPr>
            <a:picLocks noChangeAspect="1"/>
          </p:cNvPicPr>
          <p:nvPr/>
        </p:nvPicPr>
        <p:blipFill>
          <a:blip r:embed="rId7"/>
          <a:stretch>
            <a:fillRect/>
          </a:stretch>
        </p:blipFill>
        <p:spPr>
          <a:xfrm>
            <a:off x="1623100" y="4598865"/>
            <a:ext cx="4340943" cy="1648914"/>
          </a:xfrm>
          <a:prstGeom prst="rect">
            <a:avLst/>
          </a:prstGeom>
        </p:spPr>
      </p:pic>
      <p:sp>
        <p:nvSpPr>
          <p:cNvPr id="37" name="矩形 36">
            <a:extLst>
              <a:ext uri="{FF2B5EF4-FFF2-40B4-BE49-F238E27FC236}">
                <a16:creationId xmlns:a16="http://schemas.microsoft.com/office/drawing/2014/main" id="{093229EC-FACB-4C6B-B5FF-2A479CD84A41}"/>
              </a:ext>
            </a:extLst>
          </p:cNvPr>
          <p:cNvSpPr/>
          <p:nvPr/>
        </p:nvSpPr>
        <p:spPr>
          <a:xfrm>
            <a:off x="2835156" y="5182645"/>
            <a:ext cx="1770434" cy="762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2">
            <a:extLst>
              <a:ext uri="{FF2B5EF4-FFF2-40B4-BE49-F238E27FC236}">
                <a16:creationId xmlns:a16="http://schemas.microsoft.com/office/drawing/2014/main" id="{B3678456-94BC-4BAF-81AF-DF41D87589AC}"/>
              </a:ext>
            </a:extLst>
          </p:cNvPr>
          <p:cNvSpPr>
            <a:spLocks noChangeArrowheads="1"/>
          </p:cNvSpPr>
          <p:nvPr/>
        </p:nvSpPr>
        <p:spPr bwMode="auto">
          <a:xfrm>
            <a:off x="4857764" y="4054074"/>
            <a:ext cx="25795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zh-CN" sz="2000" dirty="0">
                <a:solidFill>
                  <a:srgbClr val="FF0000"/>
                </a:solidFill>
                <a:ea typeface="宋体" panose="02010600030101010101" pitchFamily="2" charset="-122"/>
              </a:rPr>
              <a:t>Average throughput by using Markov chain</a:t>
            </a:r>
            <a:endParaRPr lang="zh-CN" altLang="en-US" sz="2000" dirty="0">
              <a:solidFill>
                <a:srgbClr val="FF0000"/>
              </a:solidFill>
              <a:ea typeface="宋体" panose="02010600030101010101" pitchFamily="2" charset="-122"/>
            </a:endParaRPr>
          </a:p>
        </p:txBody>
      </p:sp>
      <p:cxnSp>
        <p:nvCxnSpPr>
          <p:cNvPr id="41" name="直接箭头连接符 40">
            <a:extLst>
              <a:ext uri="{FF2B5EF4-FFF2-40B4-BE49-F238E27FC236}">
                <a16:creationId xmlns:a16="http://schemas.microsoft.com/office/drawing/2014/main" id="{25DB8C50-ADF8-4B1F-A307-ADD9DE0F33CB}"/>
              </a:ext>
            </a:extLst>
          </p:cNvPr>
          <p:cNvCxnSpPr/>
          <p:nvPr/>
        </p:nvCxnSpPr>
        <p:spPr>
          <a:xfrm flipH="1">
            <a:off x="4642864" y="4761960"/>
            <a:ext cx="644334" cy="6273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6" name="Group 200">
            <a:extLst>
              <a:ext uri="{FF2B5EF4-FFF2-40B4-BE49-F238E27FC236}">
                <a16:creationId xmlns:a16="http://schemas.microsoft.com/office/drawing/2014/main" id="{C7453662-CD6B-4C7A-BE1E-29FEDAA618E7}"/>
              </a:ext>
            </a:extLst>
          </p:cNvPr>
          <p:cNvGrpSpPr>
            <a:grpSpLocks/>
          </p:cNvGrpSpPr>
          <p:nvPr/>
        </p:nvGrpSpPr>
        <p:grpSpPr bwMode="auto">
          <a:xfrm>
            <a:off x="8430029" y="4224016"/>
            <a:ext cx="2842502" cy="1965452"/>
            <a:chOff x="4586444" y="1874270"/>
            <a:chExt cx="2771779" cy="1790666"/>
          </a:xfrm>
        </p:grpSpPr>
        <p:grpSp>
          <p:nvGrpSpPr>
            <p:cNvPr id="87" name="Group 148">
              <a:extLst>
                <a:ext uri="{FF2B5EF4-FFF2-40B4-BE49-F238E27FC236}">
                  <a16:creationId xmlns:a16="http://schemas.microsoft.com/office/drawing/2014/main" id="{5926F777-44E0-4C0B-87CE-D64C268209D1}"/>
                </a:ext>
              </a:extLst>
            </p:cNvPr>
            <p:cNvGrpSpPr>
              <a:grpSpLocks/>
            </p:cNvGrpSpPr>
            <p:nvPr/>
          </p:nvGrpSpPr>
          <p:grpSpPr bwMode="auto">
            <a:xfrm>
              <a:off x="4586444" y="2465709"/>
              <a:ext cx="581268" cy="324196"/>
              <a:chOff x="2809875" y="3767745"/>
              <a:chExt cx="581268" cy="324196"/>
            </a:xfrm>
          </p:grpSpPr>
          <p:sp>
            <p:nvSpPr>
              <p:cNvPr id="125" name="Oval 149">
                <a:extLst>
                  <a:ext uri="{FF2B5EF4-FFF2-40B4-BE49-F238E27FC236}">
                    <a16:creationId xmlns:a16="http://schemas.microsoft.com/office/drawing/2014/main" id="{749496F0-4E7E-41CF-A752-BDA0965D12C5}"/>
                  </a:ext>
                </a:extLst>
              </p:cNvPr>
              <p:cNvSpPr/>
              <p:nvPr/>
            </p:nvSpPr>
            <p:spPr>
              <a:xfrm>
                <a:off x="2827258" y="3768432"/>
                <a:ext cx="548351" cy="3238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zh-CN" altLang="en-US">
                  <a:solidFill>
                    <a:srgbClr val="FFFFFF"/>
                  </a:solidFill>
                  <a:ea typeface="宋体" panose="02010600030101010101" pitchFamily="2" charset="-122"/>
                </a:endParaRPr>
              </a:p>
            </p:txBody>
          </p:sp>
          <p:sp>
            <p:nvSpPr>
              <p:cNvPr id="126" name="TextBox 150">
                <a:extLst>
                  <a:ext uri="{FF2B5EF4-FFF2-40B4-BE49-F238E27FC236}">
                    <a16:creationId xmlns:a16="http://schemas.microsoft.com/office/drawing/2014/main" id="{4EFA27B6-C4C2-405F-9C0A-F1A935F7022A}"/>
                  </a:ext>
                </a:extLst>
              </p:cNvPr>
              <p:cNvSpPr txBox="1">
                <a:spLocks noChangeArrowheads="1"/>
              </p:cNvSpPr>
              <p:nvPr/>
            </p:nvSpPr>
            <p:spPr bwMode="auto">
              <a:xfrm>
                <a:off x="2809875" y="3800475"/>
                <a:ext cx="5812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100">
                    <a:ea typeface="宋体" panose="02010600030101010101" pitchFamily="2" charset="-122"/>
                    <a:cs typeface="Times New Roman" panose="02020603050405020304" pitchFamily="18" charset="0"/>
                  </a:rPr>
                  <a:t>0, 0, 0</a:t>
                </a:r>
                <a:endParaRPr lang="zh-CN" altLang="en-US" sz="1100">
                  <a:ea typeface="宋体" panose="02010600030101010101" pitchFamily="2" charset="-122"/>
                  <a:cs typeface="Times New Roman" panose="02020603050405020304" pitchFamily="18" charset="0"/>
                </a:endParaRPr>
              </a:p>
            </p:txBody>
          </p:sp>
        </p:grpSp>
        <p:grpSp>
          <p:nvGrpSpPr>
            <p:cNvPr id="88" name="Group 151">
              <a:extLst>
                <a:ext uri="{FF2B5EF4-FFF2-40B4-BE49-F238E27FC236}">
                  <a16:creationId xmlns:a16="http://schemas.microsoft.com/office/drawing/2014/main" id="{0AD90542-142D-457E-B3C2-2B26A7B8B5FA}"/>
                </a:ext>
              </a:extLst>
            </p:cNvPr>
            <p:cNvGrpSpPr>
              <a:grpSpLocks/>
            </p:cNvGrpSpPr>
            <p:nvPr/>
          </p:nvGrpSpPr>
          <p:grpSpPr bwMode="auto">
            <a:xfrm>
              <a:off x="5631019" y="1940240"/>
              <a:ext cx="581268" cy="324196"/>
              <a:chOff x="3724275" y="3285145"/>
              <a:chExt cx="581268" cy="324196"/>
            </a:xfrm>
          </p:grpSpPr>
          <p:sp>
            <p:nvSpPr>
              <p:cNvPr id="123" name="Oval 152">
                <a:extLst>
                  <a:ext uri="{FF2B5EF4-FFF2-40B4-BE49-F238E27FC236}">
                    <a16:creationId xmlns:a16="http://schemas.microsoft.com/office/drawing/2014/main" id="{45EC0F89-2CB8-43C3-A48A-670577F443E9}"/>
                  </a:ext>
                </a:extLst>
              </p:cNvPr>
              <p:cNvSpPr/>
              <p:nvPr/>
            </p:nvSpPr>
            <p:spPr>
              <a:xfrm>
                <a:off x="3741635" y="3285849"/>
                <a:ext cx="548352" cy="3238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zh-CN" altLang="en-US">
                  <a:solidFill>
                    <a:srgbClr val="FFFFFF"/>
                  </a:solidFill>
                  <a:ea typeface="宋体" panose="02010600030101010101" pitchFamily="2" charset="-122"/>
                </a:endParaRPr>
              </a:p>
            </p:txBody>
          </p:sp>
          <p:sp>
            <p:nvSpPr>
              <p:cNvPr id="124" name="TextBox 153">
                <a:extLst>
                  <a:ext uri="{FF2B5EF4-FFF2-40B4-BE49-F238E27FC236}">
                    <a16:creationId xmlns:a16="http://schemas.microsoft.com/office/drawing/2014/main" id="{5F01AA7F-42CA-4B0D-ABE9-7E7140CD6832}"/>
                  </a:ext>
                </a:extLst>
              </p:cNvPr>
              <p:cNvSpPr txBox="1">
                <a:spLocks noChangeArrowheads="1"/>
              </p:cNvSpPr>
              <p:nvPr/>
            </p:nvSpPr>
            <p:spPr bwMode="auto">
              <a:xfrm>
                <a:off x="3724275" y="3317875"/>
                <a:ext cx="5812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100" dirty="0">
                    <a:ea typeface="宋体" panose="02010600030101010101" pitchFamily="2" charset="-122"/>
                    <a:cs typeface="Times New Roman" panose="02020603050405020304" pitchFamily="18" charset="0"/>
                  </a:rPr>
                  <a:t>1, 0, 0</a:t>
                </a:r>
                <a:endParaRPr lang="zh-CN" altLang="en-US" sz="1100" dirty="0">
                  <a:ea typeface="宋体" panose="02010600030101010101" pitchFamily="2" charset="-122"/>
                  <a:cs typeface="Times New Roman" panose="02020603050405020304" pitchFamily="18" charset="0"/>
                </a:endParaRPr>
              </a:p>
            </p:txBody>
          </p:sp>
        </p:grpSp>
        <p:grpSp>
          <p:nvGrpSpPr>
            <p:cNvPr id="89" name="Group 154">
              <a:extLst>
                <a:ext uri="{FF2B5EF4-FFF2-40B4-BE49-F238E27FC236}">
                  <a16:creationId xmlns:a16="http://schemas.microsoft.com/office/drawing/2014/main" id="{16D2172D-427A-4A8D-8590-8C6EF85CB2F8}"/>
                </a:ext>
              </a:extLst>
            </p:cNvPr>
            <p:cNvGrpSpPr>
              <a:grpSpLocks/>
            </p:cNvGrpSpPr>
            <p:nvPr/>
          </p:nvGrpSpPr>
          <p:grpSpPr bwMode="auto">
            <a:xfrm>
              <a:off x="5650069" y="2465709"/>
              <a:ext cx="581268" cy="324196"/>
              <a:chOff x="3724275" y="3285145"/>
              <a:chExt cx="581268" cy="324196"/>
            </a:xfrm>
          </p:grpSpPr>
          <p:sp>
            <p:nvSpPr>
              <p:cNvPr id="121" name="Oval 155">
                <a:extLst>
                  <a:ext uri="{FF2B5EF4-FFF2-40B4-BE49-F238E27FC236}">
                    <a16:creationId xmlns:a16="http://schemas.microsoft.com/office/drawing/2014/main" id="{7D5CEA95-6BF1-4D45-80B5-BAE6849C9F41}"/>
                  </a:ext>
                </a:extLst>
              </p:cNvPr>
              <p:cNvSpPr/>
              <p:nvPr/>
            </p:nvSpPr>
            <p:spPr>
              <a:xfrm>
                <a:off x="3741549" y="3285832"/>
                <a:ext cx="548352" cy="3238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zh-CN" altLang="en-US">
                  <a:solidFill>
                    <a:srgbClr val="FFFFFF"/>
                  </a:solidFill>
                  <a:ea typeface="宋体" panose="02010600030101010101" pitchFamily="2" charset="-122"/>
                </a:endParaRPr>
              </a:p>
            </p:txBody>
          </p:sp>
          <p:sp>
            <p:nvSpPr>
              <p:cNvPr id="122" name="TextBox 156">
                <a:extLst>
                  <a:ext uri="{FF2B5EF4-FFF2-40B4-BE49-F238E27FC236}">
                    <a16:creationId xmlns:a16="http://schemas.microsoft.com/office/drawing/2014/main" id="{A1E71AFB-B421-4547-91ED-A1490946544E}"/>
                  </a:ext>
                </a:extLst>
              </p:cNvPr>
              <p:cNvSpPr txBox="1">
                <a:spLocks noChangeArrowheads="1"/>
              </p:cNvSpPr>
              <p:nvPr/>
            </p:nvSpPr>
            <p:spPr bwMode="auto">
              <a:xfrm>
                <a:off x="3724275" y="3317875"/>
                <a:ext cx="5812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100">
                    <a:ea typeface="宋体" panose="02010600030101010101" pitchFamily="2" charset="-122"/>
                    <a:cs typeface="Times New Roman" panose="02020603050405020304" pitchFamily="18" charset="0"/>
                  </a:rPr>
                  <a:t>0, 1, 0</a:t>
                </a:r>
                <a:endParaRPr lang="zh-CN" altLang="en-US" sz="1100">
                  <a:ea typeface="宋体" panose="02010600030101010101" pitchFamily="2" charset="-122"/>
                  <a:cs typeface="Times New Roman" panose="02020603050405020304" pitchFamily="18" charset="0"/>
                </a:endParaRPr>
              </a:p>
            </p:txBody>
          </p:sp>
        </p:grpSp>
        <p:grpSp>
          <p:nvGrpSpPr>
            <p:cNvPr id="90" name="Group 157">
              <a:extLst>
                <a:ext uri="{FF2B5EF4-FFF2-40B4-BE49-F238E27FC236}">
                  <a16:creationId xmlns:a16="http://schemas.microsoft.com/office/drawing/2014/main" id="{291A85A3-239E-4BD8-A20F-9002351B57AD}"/>
                </a:ext>
              </a:extLst>
            </p:cNvPr>
            <p:cNvGrpSpPr>
              <a:grpSpLocks/>
            </p:cNvGrpSpPr>
            <p:nvPr/>
          </p:nvGrpSpPr>
          <p:grpSpPr bwMode="auto">
            <a:xfrm>
              <a:off x="5637612" y="2991178"/>
              <a:ext cx="581268" cy="324196"/>
              <a:chOff x="3724275" y="3285145"/>
              <a:chExt cx="581268" cy="324196"/>
            </a:xfrm>
          </p:grpSpPr>
          <p:sp>
            <p:nvSpPr>
              <p:cNvPr id="119" name="Oval 158">
                <a:extLst>
                  <a:ext uri="{FF2B5EF4-FFF2-40B4-BE49-F238E27FC236}">
                    <a16:creationId xmlns:a16="http://schemas.microsoft.com/office/drawing/2014/main" id="{B42FCF1E-D140-4B29-B5E3-8F2FB53DAB2B}"/>
                  </a:ext>
                </a:extLst>
              </p:cNvPr>
              <p:cNvSpPr/>
              <p:nvPr/>
            </p:nvSpPr>
            <p:spPr>
              <a:xfrm>
                <a:off x="3741364" y="3285816"/>
                <a:ext cx="548352" cy="3238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zh-CN" altLang="en-US">
                  <a:solidFill>
                    <a:srgbClr val="FFFFFF"/>
                  </a:solidFill>
                  <a:ea typeface="宋体" panose="02010600030101010101" pitchFamily="2" charset="-122"/>
                </a:endParaRPr>
              </a:p>
            </p:txBody>
          </p:sp>
          <p:sp>
            <p:nvSpPr>
              <p:cNvPr id="120" name="TextBox 159">
                <a:extLst>
                  <a:ext uri="{FF2B5EF4-FFF2-40B4-BE49-F238E27FC236}">
                    <a16:creationId xmlns:a16="http://schemas.microsoft.com/office/drawing/2014/main" id="{8B774ADB-895E-4B8B-AC77-EBCAE7E6AB4B}"/>
                  </a:ext>
                </a:extLst>
              </p:cNvPr>
              <p:cNvSpPr txBox="1">
                <a:spLocks noChangeArrowheads="1"/>
              </p:cNvSpPr>
              <p:nvPr/>
            </p:nvSpPr>
            <p:spPr bwMode="auto">
              <a:xfrm>
                <a:off x="3724275" y="3317875"/>
                <a:ext cx="5812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100">
                    <a:ea typeface="宋体" panose="02010600030101010101" pitchFamily="2" charset="-122"/>
                    <a:cs typeface="Times New Roman" panose="02020603050405020304" pitchFamily="18" charset="0"/>
                  </a:rPr>
                  <a:t>0, 0, 1</a:t>
                </a:r>
                <a:endParaRPr lang="zh-CN" altLang="en-US" sz="1100">
                  <a:ea typeface="宋体" panose="02010600030101010101" pitchFamily="2" charset="-122"/>
                  <a:cs typeface="Times New Roman" panose="02020603050405020304" pitchFamily="18" charset="0"/>
                </a:endParaRPr>
              </a:p>
            </p:txBody>
          </p:sp>
        </p:grpSp>
        <p:grpSp>
          <p:nvGrpSpPr>
            <p:cNvPr id="91" name="Group 160">
              <a:extLst>
                <a:ext uri="{FF2B5EF4-FFF2-40B4-BE49-F238E27FC236}">
                  <a16:creationId xmlns:a16="http://schemas.microsoft.com/office/drawing/2014/main" id="{3757F2A5-E180-4FAC-96C1-CFB23631A609}"/>
                </a:ext>
              </a:extLst>
            </p:cNvPr>
            <p:cNvGrpSpPr>
              <a:grpSpLocks/>
            </p:cNvGrpSpPr>
            <p:nvPr/>
          </p:nvGrpSpPr>
          <p:grpSpPr bwMode="auto">
            <a:xfrm>
              <a:off x="6776955" y="2465709"/>
              <a:ext cx="581268" cy="324196"/>
              <a:chOff x="3724275" y="3285145"/>
              <a:chExt cx="581268" cy="324196"/>
            </a:xfrm>
          </p:grpSpPr>
          <p:sp>
            <p:nvSpPr>
              <p:cNvPr id="117" name="Oval 161">
                <a:extLst>
                  <a:ext uri="{FF2B5EF4-FFF2-40B4-BE49-F238E27FC236}">
                    <a16:creationId xmlns:a16="http://schemas.microsoft.com/office/drawing/2014/main" id="{C8009596-CF35-4181-AF6F-192DEBCE426B}"/>
                  </a:ext>
                </a:extLst>
              </p:cNvPr>
              <p:cNvSpPr/>
              <p:nvPr/>
            </p:nvSpPr>
            <p:spPr>
              <a:xfrm>
                <a:off x="3741390" y="3285832"/>
                <a:ext cx="548351" cy="3238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zh-CN" altLang="en-US">
                  <a:solidFill>
                    <a:srgbClr val="FFFFFF"/>
                  </a:solidFill>
                  <a:ea typeface="宋体" panose="02010600030101010101" pitchFamily="2" charset="-122"/>
                </a:endParaRPr>
              </a:p>
            </p:txBody>
          </p:sp>
          <p:sp>
            <p:nvSpPr>
              <p:cNvPr id="118" name="TextBox 162">
                <a:extLst>
                  <a:ext uri="{FF2B5EF4-FFF2-40B4-BE49-F238E27FC236}">
                    <a16:creationId xmlns:a16="http://schemas.microsoft.com/office/drawing/2014/main" id="{B574CFD4-E82B-48D6-BDDE-DF7AD9993354}"/>
                  </a:ext>
                </a:extLst>
              </p:cNvPr>
              <p:cNvSpPr txBox="1">
                <a:spLocks noChangeArrowheads="1"/>
              </p:cNvSpPr>
              <p:nvPr/>
            </p:nvSpPr>
            <p:spPr bwMode="auto">
              <a:xfrm>
                <a:off x="3724275" y="3317875"/>
                <a:ext cx="5812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100">
                    <a:ea typeface="宋体" panose="02010600030101010101" pitchFamily="2" charset="-122"/>
                    <a:cs typeface="Times New Roman" panose="02020603050405020304" pitchFamily="18" charset="0"/>
                  </a:rPr>
                  <a:t>1, 0, 1</a:t>
                </a:r>
                <a:endParaRPr lang="zh-CN" altLang="en-US" sz="1100">
                  <a:ea typeface="宋体" panose="02010600030101010101" pitchFamily="2" charset="-122"/>
                  <a:cs typeface="Times New Roman" panose="02020603050405020304" pitchFamily="18" charset="0"/>
                </a:endParaRPr>
              </a:p>
            </p:txBody>
          </p:sp>
        </p:grpSp>
        <p:grpSp>
          <p:nvGrpSpPr>
            <p:cNvPr id="92" name="Group 163">
              <a:extLst>
                <a:ext uri="{FF2B5EF4-FFF2-40B4-BE49-F238E27FC236}">
                  <a16:creationId xmlns:a16="http://schemas.microsoft.com/office/drawing/2014/main" id="{8F6824E6-2F76-49DA-B987-2E651B39DDF2}"/>
                </a:ext>
              </a:extLst>
            </p:cNvPr>
            <p:cNvGrpSpPr>
              <a:grpSpLocks/>
            </p:cNvGrpSpPr>
            <p:nvPr/>
          </p:nvGrpSpPr>
          <p:grpSpPr bwMode="auto">
            <a:xfrm>
              <a:off x="6773385" y="2991178"/>
              <a:ext cx="581268" cy="324196"/>
              <a:chOff x="3724275" y="3285145"/>
              <a:chExt cx="581268" cy="324196"/>
            </a:xfrm>
          </p:grpSpPr>
          <p:sp>
            <p:nvSpPr>
              <p:cNvPr id="115" name="Oval 164">
                <a:extLst>
                  <a:ext uri="{FF2B5EF4-FFF2-40B4-BE49-F238E27FC236}">
                    <a16:creationId xmlns:a16="http://schemas.microsoft.com/office/drawing/2014/main" id="{F46EA6C6-7912-4A09-BAFF-A151F49A3699}"/>
                  </a:ext>
                </a:extLst>
              </p:cNvPr>
              <p:cNvSpPr/>
              <p:nvPr/>
            </p:nvSpPr>
            <p:spPr>
              <a:xfrm>
                <a:off x="3741800" y="3285816"/>
                <a:ext cx="548351" cy="3238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zh-CN" altLang="en-US">
                  <a:solidFill>
                    <a:srgbClr val="FFFFFF"/>
                  </a:solidFill>
                  <a:ea typeface="宋体" panose="02010600030101010101" pitchFamily="2" charset="-122"/>
                </a:endParaRPr>
              </a:p>
            </p:txBody>
          </p:sp>
          <p:sp>
            <p:nvSpPr>
              <p:cNvPr id="116" name="TextBox 165">
                <a:extLst>
                  <a:ext uri="{FF2B5EF4-FFF2-40B4-BE49-F238E27FC236}">
                    <a16:creationId xmlns:a16="http://schemas.microsoft.com/office/drawing/2014/main" id="{894922D9-87BA-4712-9D43-1FF1FF91A936}"/>
                  </a:ext>
                </a:extLst>
              </p:cNvPr>
              <p:cNvSpPr txBox="1">
                <a:spLocks noChangeArrowheads="1"/>
              </p:cNvSpPr>
              <p:nvPr/>
            </p:nvSpPr>
            <p:spPr bwMode="auto">
              <a:xfrm>
                <a:off x="3724275" y="3317875"/>
                <a:ext cx="5812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zh-CN" sz="1100">
                    <a:ea typeface="宋体" panose="02010600030101010101" pitchFamily="2" charset="-122"/>
                    <a:cs typeface="Times New Roman" panose="02020603050405020304" pitchFamily="18" charset="0"/>
                  </a:rPr>
                  <a:t>0, 1, 1</a:t>
                </a:r>
                <a:endParaRPr lang="zh-CN" altLang="en-US" sz="1100">
                  <a:ea typeface="宋体" panose="02010600030101010101" pitchFamily="2" charset="-122"/>
                  <a:cs typeface="Times New Roman" panose="02020603050405020304" pitchFamily="18" charset="0"/>
                </a:endParaRPr>
              </a:p>
            </p:txBody>
          </p:sp>
        </p:grpSp>
        <p:cxnSp>
          <p:nvCxnSpPr>
            <p:cNvPr id="93" name="Curved Connector 176">
              <a:extLst>
                <a:ext uri="{FF2B5EF4-FFF2-40B4-BE49-F238E27FC236}">
                  <a16:creationId xmlns:a16="http://schemas.microsoft.com/office/drawing/2014/main" id="{ECE67904-7CC1-4905-B314-0091231E6DE5}"/>
                </a:ext>
              </a:extLst>
            </p:cNvPr>
            <p:cNvCxnSpPr>
              <a:stCxn id="125" idx="0"/>
              <a:endCxn id="124" idx="1"/>
            </p:cNvCxnSpPr>
            <p:nvPr/>
          </p:nvCxnSpPr>
          <p:spPr>
            <a:xfrm rot="5400000" flipH="1" flipV="1">
              <a:off x="5073133" y="1908532"/>
              <a:ext cx="361943" cy="753785"/>
            </a:xfrm>
            <a:prstGeom prst="curvedConnector2">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4" name="Curved Connector 177">
              <a:extLst>
                <a:ext uri="{FF2B5EF4-FFF2-40B4-BE49-F238E27FC236}">
                  <a16:creationId xmlns:a16="http://schemas.microsoft.com/office/drawing/2014/main" id="{0635552A-70BD-49FC-89C0-D4D20A3EF99B}"/>
                </a:ext>
              </a:extLst>
            </p:cNvPr>
            <p:cNvCxnSpPr>
              <a:stCxn id="125" idx="4"/>
              <a:endCxn id="120" idx="1"/>
            </p:cNvCxnSpPr>
            <p:nvPr/>
          </p:nvCxnSpPr>
          <p:spPr>
            <a:xfrm rot="16200000" flipH="1">
              <a:off x="5074706" y="2592746"/>
              <a:ext cx="365118" cy="760106"/>
            </a:xfrm>
            <a:prstGeom prst="curvedConnector2">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5" name="Curved Connector 178">
              <a:extLst>
                <a:ext uri="{FF2B5EF4-FFF2-40B4-BE49-F238E27FC236}">
                  <a16:creationId xmlns:a16="http://schemas.microsoft.com/office/drawing/2014/main" id="{BB029004-FA86-439C-AACA-5BD02FF76182}"/>
                </a:ext>
              </a:extLst>
            </p:cNvPr>
            <p:cNvCxnSpPr>
              <a:stCxn id="124" idx="3"/>
              <a:endCxn id="117" idx="0"/>
            </p:cNvCxnSpPr>
            <p:nvPr/>
          </p:nvCxnSpPr>
          <p:spPr>
            <a:xfrm>
              <a:off x="6212534" y="2104453"/>
              <a:ext cx="856502" cy="361943"/>
            </a:xfrm>
            <a:prstGeom prst="curvedConnector2">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179">
              <a:extLst>
                <a:ext uri="{FF2B5EF4-FFF2-40B4-BE49-F238E27FC236}">
                  <a16:creationId xmlns:a16="http://schemas.microsoft.com/office/drawing/2014/main" id="{64A5F971-D256-40CE-8A22-24C4E04D079F}"/>
                </a:ext>
              </a:extLst>
            </p:cNvPr>
            <p:cNvCxnSpPr/>
            <p:nvPr/>
          </p:nvCxnSpPr>
          <p:spPr>
            <a:xfrm flipV="1">
              <a:off x="6218855" y="2614031"/>
              <a:ext cx="557832" cy="52545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180">
              <a:extLst>
                <a:ext uri="{FF2B5EF4-FFF2-40B4-BE49-F238E27FC236}">
                  <a16:creationId xmlns:a16="http://schemas.microsoft.com/office/drawing/2014/main" id="{4917D302-C49E-41B0-BD9D-2C8FD1FDC155}"/>
                </a:ext>
              </a:extLst>
            </p:cNvPr>
            <p:cNvCxnSpPr/>
            <p:nvPr/>
          </p:nvCxnSpPr>
          <p:spPr>
            <a:xfrm>
              <a:off x="6231497" y="2606093"/>
              <a:ext cx="545190" cy="54926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8" name="Straight Arrow Connector 181">
              <a:extLst>
                <a:ext uri="{FF2B5EF4-FFF2-40B4-BE49-F238E27FC236}">
                  <a16:creationId xmlns:a16="http://schemas.microsoft.com/office/drawing/2014/main" id="{BED9BCB8-5B7E-4445-978E-965FEE1082A7}"/>
                </a:ext>
              </a:extLst>
            </p:cNvPr>
            <p:cNvCxnSpPr>
              <a:stCxn id="126" idx="3"/>
              <a:endCxn id="122" idx="1"/>
            </p:cNvCxnSpPr>
            <p:nvPr/>
          </p:nvCxnSpPr>
          <p:spPr>
            <a:xfrm>
              <a:off x="5167980" y="2629906"/>
              <a:ext cx="48198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182">
              <a:extLst>
                <a:ext uri="{FF2B5EF4-FFF2-40B4-BE49-F238E27FC236}">
                  <a16:creationId xmlns:a16="http://schemas.microsoft.com/office/drawing/2014/main" id="{C8E6526B-176C-424F-82ED-37BBDDB22EEA}"/>
                </a:ext>
              </a:extLst>
            </p:cNvPr>
            <p:cNvCxnSpPr/>
            <p:nvPr/>
          </p:nvCxnSpPr>
          <p:spPr>
            <a:xfrm>
              <a:off x="6218855" y="3199807"/>
              <a:ext cx="557832" cy="2381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0" name="TextBox 184">
              <a:extLst>
                <a:ext uri="{FF2B5EF4-FFF2-40B4-BE49-F238E27FC236}">
                  <a16:creationId xmlns:a16="http://schemas.microsoft.com/office/drawing/2014/main" id="{BCE37D3D-E0A1-422C-A095-C99859AC85B9}"/>
                </a:ext>
              </a:extLst>
            </p:cNvPr>
            <p:cNvSpPr txBox="1">
              <a:spLocks noChangeArrowheads="1"/>
            </p:cNvSpPr>
            <p:nvPr/>
          </p:nvSpPr>
          <p:spPr bwMode="auto">
            <a:xfrm>
              <a:off x="5676400" y="3403326"/>
              <a:ext cx="4869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zh-CN" sz="1100">
                  <a:ea typeface="宋体" panose="02010600030101010101" pitchFamily="2" charset="-122"/>
                  <a:cs typeface="Times New Roman" panose="02020603050405020304" pitchFamily="18" charset="0"/>
                </a:rPr>
                <a:t>(b)</a:t>
              </a:r>
              <a:endParaRPr lang="zh-CN" altLang="en-US" sz="1100">
                <a:ea typeface="宋体" panose="02010600030101010101" pitchFamily="2" charset="-122"/>
                <a:cs typeface="Times New Roman" panose="02020603050405020304" pitchFamily="18" charset="0"/>
              </a:endParaRPr>
            </a:p>
          </p:txBody>
        </p:sp>
        <p:graphicFrame>
          <p:nvGraphicFramePr>
            <p:cNvPr id="101" name="Object 185">
              <a:extLst>
                <a:ext uri="{FF2B5EF4-FFF2-40B4-BE49-F238E27FC236}">
                  <a16:creationId xmlns:a16="http://schemas.microsoft.com/office/drawing/2014/main" id="{3371FCC7-F38A-4F43-B7DD-C247CA4B031E}"/>
                </a:ext>
              </a:extLst>
            </p:cNvPr>
            <p:cNvGraphicFramePr>
              <a:graphicFrameLocks noChangeAspect="1"/>
            </p:cNvGraphicFramePr>
            <p:nvPr/>
          </p:nvGraphicFramePr>
          <p:xfrm>
            <a:off x="5422060" y="1874270"/>
            <a:ext cx="151534" cy="229466"/>
          </p:xfrm>
          <a:graphic>
            <a:graphicData uri="http://schemas.openxmlformats.org/presentationml/2006/ole">
              <mc:AlternateContent xmlns:mc="http://schemas.openxmlformats.org/markup-compatibility/2006">
                <mc:Choice xmlns:v="urn:schemas-microsoft-com:vml" Requires="v">
                  <p:oleObj spid="_x0000_s20888" name="Equation" r:id="rId8" imgW="152334" imgH="228501" progId="Equation.DSMT4">
                    <p:embed/>
                  </p:oleObj>
                </mc:Choice>
                <mc:Fallback>
                  <p:oleObj name="Equation" r:id="rId8" imgW="152334" imgH="228501" progId="Equation.DSMT4">
                    <p:embed/>
                    <p:pic>
                      <p:nvPicPr>
                        <p:cNvPr id="101" name="Object 185">
                          <a:extLst>
                            <a:ext uri="{FF2B5EF4-FFF2-40B4-BE49-F238E27FC236}">
                              <a16:creationId xmlns:a16="http://schemas.microsoft.com/office/drawing/2014/main" id="{3371FCC7-F38A-4F43-B7DD-C247CA4B03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2060" y="1874270"/>
                          <a:ext cx="151534" cy="2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 name="Object 186">
              <a:extLst>
                <a:ext uri="{FF2B5EF4-FFF2-40B4-BE49-F238E27FC236}">
                  <a16:creationId xmlns:a16="http://schemas.microsoft.com/office/drawing/2014/main" id="{31A65674-8F8C-4559-B919-B89A637CD741}"/>
                </a:ext>
              </a:extLst>
            </p:cNvPr>
            <p:cNvGraphicFramePr>
              <a:graphicFrameLocks noChangeAspect="1"/>
            </p:cNvGraphicFramePr>
            <p:nvPr/>
          </p:nvGraphicFramePr>
          <p:xfrm>
            <a:off x="4949727" y="2250652"/>
            <a:ext cx="177511" cy="229465"/>
          </p:xfrm>
          <a:graphic>
            <a:graphicData uri="http://schemas.openxmlformats.org/presentationml/2006/ole">
              <mc:AlternateContent xmlns:mc="http://schemas.openxmlformats.org/markup-compatibility/2006">
                <mc:Choice xmlns:v="urn:schemas-microsoft-com:vml" Requires="v">
                  <p:oleObj spid="_x0000_s20889" name="Equation" r:id="rId10" imgW="177646" imgH="228402" progId="Equation.DSMT4">
                    <p:embed/>
                  </p:oleObj>
                </mc:Choice>
                <mc:Fallback>
                  <p:oleObj name="Equation" r:id="rId10" imgW="177646" imgH="228402" progId="Equation.DSMT4">
                    <p:embed/>
                    <p:pic>
                      <p:nvPicPr>
                        <p:cNvPr id="102" name="Object 186">
                          <a:extLst>
                            <a:ext uri="{FF2B5EF4-FFF2-40B4-BE49-F238E27FC236}">
                              <a16:creationId xmlns:a16="http://schemas.microsoft.com/office/drawing/2014/main" id="{31A65674-8F8C-4559-B919-B89A637CD7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9727" y="2250652"/>
                          <a:ext cx="177511" cy="22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3" name="Object 187">
              <a:extLst>
                <a:ext uri="{FF2B5EF4-FFF2-40B4-BE49-F238E27FC236}">
                  <a16:creationId xmlns:a16="http://schemas.microsoft.com/office/drawing/2014/main" id="{6B610F38-9EA5-4865-A5F3-152365DE3CFD}"/>
                </a:ext>
              </a:extLst>
            </p:cNvPr>
            <p:cNvGraphicFramePr>
              <a:graphicFrameLocks noChangeAspect="1"/>
            </p:cNvGraphicFramePr>
            <p:nvPr/>
          </p:nvGraphicFramePr>
          <p:xfrm>
            <a:off x="5409389" y="2399733"/>
            <a:ext cx="177512" cy="229466"/>
          </p:xfrm>
          <a:graphic>
            <a:graphicData uri="http://schemas.openxmlformats.org/presentationml/2006/ole">
              <mc:AlternateContent xmlns:mc="http://schemas.openxmlformats.org/markup-compatibility/2006">
                <mc:Choice xmlns:v="urn:schemas-microsoft-com:vml" Requires="v">
                  <p:oleObj spid="_x0000_s20890" name="Equation" r:id="rId12" imgW="177646" imgH="228402" progId="Equation.DSMT4">
                    <p:embed/>
                  </p:oleObj>
                </mc:Choice>
                <mc:Fallback>
                  <p:oleObj name="Equation" r:id="rId12" imgW="177646" imgH="228402" progId="Equation.DSMT4">
                    <p:embed/>
                    <p:pic>
                      <p:nvPicPr>
                        <p:cNvPr id="103" name="Object 187">
                          <a:extLst>
                            <a:ext uri="{FF2B5EF4-FFF2-40B4-BE49-F238E27FC236}">
                              <a16:creationId xmlns:a16="http://schemas.microsoft.com/office/drawing/2014/main" id="{6B610F38-9EA5-4865-A5F3-152365DE3C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9389" y="2399733"/>
                          <a:ext cx="177512" cy="2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4" name="Object 188">
              <a:extLst>
                <a:ext uri="{FF2B5EF4-FFF2-40B4-BE49-F238E27FC236}">
                  <a16:creationId xmlns:a16="http://schemas.microsoft.com/office/drawing/2014/main" id="{A381863A-1917-47C5-9E85-790FA7D1123D}"/>
                </a:ext>
              </a:extLst>
            </p:cNvPr>
            <p:cNvGraphicFramePr>
              <a:graphicFrameLocks noChangeAspect="1"/>
            </p:cNvGraphicFramePr>
            <p:nvPr/>
          </p:nvGraphicFramePr>
          <p:xfrm>
            <a:off x="5410328" y="2920433"/>
            <a:ext cx="164523" cy="229466"/>
          </p:xfrm>
          <a:graphic>
            <a:graphicData uri="http://schemas.openxmlformats.org/presentationml/2006/ole">
              <mc:AlternateContent xmlns:mc="http://schemas.openxmlformats.org/markup-compatibility/2006">
                <mc:Choice xmlns:v="urn:schemas-microsoft-com:vml" Requires="v">
                  <p:oleObj spid="_x0000_s20891" name="Equation" r:id="rId14" imgW="165028" imgH="228501" progId="Equation.DSMT4">
                    <p:embed/>
                  </p:oleObj>
                </mc:Choice>
                <mc:Fallback>
                  <p:oleObj name="Equation" r:id="rId14" imgW="165028" imgH="228501" progId="Equation.DSMT4">
                    <p:embed/>
                    <p:pic>
                      <p:nvPicPr>
                        <p:cNvPr id="104" name="Object 188">
                          <a:extLst>
                            <a:ext uri="{FF2B5EF4-FFF2-40B4-BE49-F238E27FC236}">
                              <a16:creationId xmlns:a16="http://schemas.microsoft.com/office/drawing/2014/main" id="{A381863A-1917-47C5-9E85-790FA7D112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10328" y="2920433"/>
                          <a:ext cx="164523" cy="2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5" name="Object 189">
              <a:extLst>
                <a:ext uri="{FF2B5EF4-FFF2-40B4-BE49-F238E27FC236}">
                  <a16:creationId xmlns:a16="http://schemas.microsoft.com/office/drawing/2014/main" id="{4D30BEAD-66F0-4FB4-8964-EA6D1A6EAA30}"/>
                </a:ext>
              </a:extLst>
            </p:cNvPr>
            <p:cNvGraphicFramePr>
              <a:graphicFrameLocks noChangeAspect="1"/>
            </p:cNvGraphicFramePr>
            <p:nvPr/>
          </p:nvGraphicFramePr>
          <p:xfrm>
            <a:off x="6509137" y="3009968"/>
            <a:ext cx="176068" cy="229466"/>
          </p:xfrm>
          <a:graphic>
            <a:graphicData uri="http://schemas.openxmlformats.org/presentationml/2006/ole">
              <mc:AlternateContent xmlns:mc="http://schemas.openxmlformats.org/markup-compatibility/2006">
                <mc:Choice xmlns:v="urn:schemas-microsoft-com:vml" Requires="v">
                  <p:oleObj spid="_x0000_s20892" name="Equation" r:id="rId16" imgW="177646" imgH="228402" progId="Equation.DSMT4">
                    <p:embed/>
                  </p:oleObj>
                </mc:Choice>
                <mc:Fallback>
                  <p:oleObj name="Equation" r:id="rId16" imgW="177646" imgH="228402" progId="Equation.DSMT4">
                    <p:embed/>
                    <p:pic>
                      <p:nvPicPr>
                        <p:cNvPr id="105" name="Object 189">
                          <a:extLst>
                            <a:ext uri="{FF2B5EF4-FFF2-40B4-BE49-F238E27FC236}">
                              <a16:creationId xmlns:a16="http://schemas.microsoft.com/office/drawing/2014/main" id="{4D30BEAD-66F0-4FB4-8964-EA6D1A6EAA3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9137" y="3009968"/>
                          <a:ext cx="176068" cy="2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6" name="Object 190">
              <a:extLst>
                <a:ext uri="{FF2B5EF4-FFF2-40B4-BE49-F238E27FC236}">
                  <a16:creationId xmlns:a16="http://schemas.microsoft.com/office/drawing/2014/main" id="{42401609-1A19-4D5A-93AB-8F3F30299766}"/>
                </a:ext>
              </a:extLst>
            </p:cNvPr>
            <p:cNvGraphicFramePr>
              <a:graphicFrameLocks noChangeAspect="1"/>
            </p:cNvGraphicFramePr>
            <p:nvPr/>
          </p:nvGraphicFramePr>
          <p:xfrm>
            <a:off x="6992777" y="2139023"/>
            <a:ext cx="180975" cy="252412"/>
          </p:xfrm>
          <a:graphic>
            <a:graphicData uri="http://schemas.openxmlformats.org/presentationml/2006/ole">
              <mc:AlternateContent xmlns:mc="http://schemas.openxmlformats.org/markup-compatibility/2006">
                <mc:Choice xmlns:v="urn:schemas-microsoft-com:vml" Requires="v">
                  <p:oleObj spid="_x0000_s20893" name="Equation" r:id="rId18" imgW="165028" imgH="228501" progId="Equation.DSMT4">
                    <p:embed/>
                  </p:oleObj>
                </mc:Choice>
                <mc:Fallback>
                  <p:oleObj name="Equation" r:id="rId18" imgW="165028" imgH="228501" progId="Equation.DSMT4">
                    <p:embed/>
                    <p:pic>
                      <p:nvPicPr>
                        <p:cNvPr id="106" name="Object 190">
                          <a:extLst>
                            <a:ext uri="{FF2B5EF4-FFF2-40B4-BE49-F238E27FC236}">
                              <a16:creationId xmlns:a16="http://schemas.microsoft.com/office/drawing/2014/main" id="{42401609-1A19-4D5A-93AB-8F3F3029976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92777" y="2139023"/>
                          <a:ext cx="18097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7" name="Object 191">
              <a:extLst>
                <a:ext uri="{FF2B5EF4-FFF2-40B4-BE49-F238E27FC236}">
                  <a16:creationId xmlns:a16="http://schemas.microsoft.com/office/drawing/2014/main" id="{C7C3AA14-D928-4112-81B0-D63EF470313C}"/>
                </a:ext>
              </a:extLst>
            </p:cNvPr>
            <p:cNvGraphicFramePr>
              <a:graphicFrameLocks noChangeAspect="1"/>
            </p:cNvGraphicFramePr>
            <p:nvPr/>
          </p:nvGraphicFramePr>
          <p:xfrm>
            <a:off x="6531132" y="2496845"/>
            <a:ext cx="166687" cy="252413"/>
          </p:xfrm>
          <a:graphic>
            <a:graphicData uri="http://schemas.openxmlformats.org/presentationml/2006/ole">
              <mc:AlternateContent xmlns:mc="http://schemas.openxmlformats.org/markup-compatibility/2006">
                <mc:Choice xmlns:v="urn:schemas-microsoft-com:vml" Requires="v">
                  <p:oleObj spid="_x0000_s20894" name="Equation" r:id="rId20" imgW="152334" imgH="228501" progId="Equation.DSMT4">
                    <p:embed/>
                  </p:oleObj>
                </mc:Choice>
                <mc:Fallback>
                  <p:oleObj name="Equation" r:id="rId20" imgW="152334" imgH="228501" progId="Equation.DSMT4">
                    <p:embed/>
                    <p:pic>
                      <p:nvPicPr>
                        <p:cNvPr id="107" name="Object 191">
                          <a:extLst>
                            <a:ext uri="{FF2B5EF4-FFF2-40B4-BE49-F238E27FC236}">
                              <a16:creationId xmlns:a16="http://schemas.microsoft.com/office/drawing/2014/main" id="{C7C3AA14-D928-4112-81B0-D63EF470313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31132" y="2496845"/>
                          <a:ext cx="16668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 name="Object 192">
              <a:extLst>
                <a:ext uri="{FF2B5EF4-FFF2-40B4-BE49-F238E27FC236}">
                  <a16:creationId xmlns:a16="http://schemas.microsoft.com/office/drawing/2014/main" id="{DA24F3EA-3901-4942-A379-1016CE248BA4}"/>
                </a:ext>
              </a:extLst>
            </p:cNvPr>
            <p:cNvGraphicFramePr>
              <a:graphicFrameLocks noChangeAspect="1"/>
            </p:cNvGraphicFramePr>
            <p:nvPr/>
          </p:nvGraphicFramePr>
          <p:xfrm>
            <a:off x="6648580" y="2873388"/>
            <a:ext cx="164523" cy="229465"/>
          </p:xfrm>
          <a:graphic>
            <a:graphicData uri="http://schemas.openxmlformats.org/presentationml/2006/ole">
              <mc:AlternateContent xmlns:mc="http://schemas.openxmlformats.org/markup-compatibility/2006">
                <mc:Choice xmlns:v="urn:schemas-microsoft-com:vml" Requires="v">
                  <p:oleObj spid="_x0000_s20895" name="Equation" r:id="rId22" imgW="165028" imgH="228501" progId="Equation.DSMT4">
                    <p:embed/>
                  </p:oleObj>
                </mc:Choice>
                <mc:Fallback>
                  <p:oleObj name="Equation" r:id="rId22" imgW="165028" imgH="228501" progId="Equation.DSMT4">
                    <p:embed/>
                    <p:pic>
                      <p:nvPicPr>
                        <p:cNvPr id="108" name="Object 192">
                          <a:extLst>
                            <a:ext uri="{FF2B5EF4-FFF2-40B4-BE49-F238E27FC236}">
                              <a16:creationId xmlns:a16="http://schemas.microsoft.com/office/drawing/2014/main" id="{DA24F3EA-3901-4942-A379-1016CE248BA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48580" y="2873388"/>
                          <a:ext cx="164523" cy="22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9" name="Object 193">
              <a:extLst>
                <a:ext uri="{FF2B5EF4-FFF2-40B4-BE49-F238E27FC236}">
                  <a16:creationId xmlns:a16="http://schemas.microsoft.com/office/drawing/2014/main" id="{DEAD4556-94A7-4214-8362-82343EB0B37E}"/>
                </a:ext>
              </a:extLst>
            </p:cNvPr>
            <p:cNvGraphicFramePr>
              <a:graphicFrameLocks noChangeAspect="1"/>
            </p:cNvGraphicFramePr>
            <p:nvPr/>
          </p:nvGraphicFramePr>
          <p:xfrm>
            <a:off x="5212237" y="2601028"/>
            <a:ext cx="190500" cy="229466"/>
          </p:xfrm>
          <a:graphic>
            <a:graphicData uri="http://schemas.openxmlformats.org/presentationml/2006/ole">
              <mc:AlternateContent xmlns:mc="http://schemas.openxmlformats.org/markup-compatibility/2006">
                <mc:Choice xmlns:v="urn:schemas-microsoft-com:vml" Requires="v">
                  <p:oleObj spid="_x0000_s20896" name="Equation" r:id="rId23" imgW="190500" imgH="228600" progId="Equation.DSMT4">
                    <p:embed/>
                  </p:oleObj>
                </mc:Choice>
                <mc:Fallback>
                  <p:oleObj name="Equation" r:id="rId23" imgW="190500" imgH="228600" progId="Equation.DSMT4">
                    <p:embed/>
                    <p:pic>
                      <p:nvPicPr>
                        <p:cNvPr id="109" name="Object 193">
                          <a:extLst>
                            <a:ext uri="{FF2B5EF4-FFF2-40B4-BE49-F238E27FC236}">
                              <a16:creationId xmlns:a16="http://schemas.microsoft.com/office/drawing/2014/main" id="{DEAD4556-94A7-4214-8362-82343EB0B37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12237" y="2601028"/>
                          <a:ext cx="190500" cy="2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0" name="Object 194">
              <a:extLst>
                <a:ext uri="{FF2B5EF4-FFF2-40B4-BE49-F238E27FC236}">
                  <a16:creationId xmlns:a16="http://schemas.microsoft.com/office/drawing/2014/main" id="{9510C321-FC71-4771-8C74-C454B59B045F}"/>
                </a:ext>
              </a:extLst>
            </p:cNvPr>
            <p:cNvGraphicFramePr>
              <a:graphicFrameLocks noChangeAspect="1"/>
            </p:cNvGraphicFramePr>
            <p:nvPr/>
          </p:nvGraphicFramePr>
          <p:xfrm>
            <a:off x="4752555" y="2837883"/>
            <a:ext cx="178955" cy="229466"/>
          </p:xfrm>
          <a:graphic>
            <a:graphicData uri="http://schemas.openxmlformats.org/presentationml/2006/ole">
              <mc:AlternateContent xmlns:mc="http://schemas.openxmlformats.org/markup-compatibility/2006">
                <mc:Choice xmlns:v="urn:schemas-microsoft-com:vml" Requires="v">
                  <p:oleObj spid="_x0000_s20897" name="Equation" r:id="rId25" imgW="177646" imgH="228402" progId="Equation.DSMT4">
                    <p:embed/>
                  </p:oleObj>
                </mc:Choice>
                <mc:Fallback>
                  <p:oleObj name="Equation" r:id="rId25" imgW="177646" imgH="228402" progId="Equation.DSMT4">
                    <p:embed/>
                    <p:pic>
                      <p:nvPicPr>
                        <p:cNvPr id="110" name="Object 194">
                          <a:extLst>
                            <a:ext uri="{FF2B5EF4-FFF2-40B4-BE49-F238E27FC236}">
                              <a16:creationId xmlns:a16="http://schemas.microsoft.com/office/drawing/2014/main" id="{9510C321-FC71-4771-8C74-C454B59B045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52555" y="2837883"/>
                          <a:ext cx="178955" cy="2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1" name="Object 195">
              <a:extLst>
                <a:ext uri="{FF2B5EF4-FFF2-40B4-BE49-F238E27FC236}">
                  <a16:creationId xmlns:a16="http://schemas.microsoft.com/office/drawing/2014/main" id="{720AF6A1-3846-435D-A3A8-0C03E2B32067}"/>
                </a:ext>
              </a:extLst>
            </p:cNvPr>
            <p:cNvGraphicFramePr>
              <a:graphicFrameLocks noChangeAspect="1"/>
            </p:cNvGraphicFramePr>
            <p:nvPr/>
          </p:nvGraphicFramePr>
          <p:xfrm>
            <a:off x="6249827" y="2072348"/>
            <a:ext cx="195262" cy="252412"/>
          </p:xfrm>
          <a:graphic>
            <a:graphicData uri="http://schemas.openxmlformats.org/presentationml/2006/ole">
              <mc:AlternateContent xmlns:mc="http://schemas.openxmlformats.org/markup-compatibility/2006">
                <mc:Choice xmlns:v="urn:schemas-microsoft-com:vml" Requires="v">
                  <p:oleObj spid="_x0000_s20898" name="Equation" r:id="rId27" imgW="177646" imgH="228402" progId="Equation.DSMT4">
                    <p:embed/>
                  </p:oleObj>
                </mc:Choice>
                <mc:Fallback>
                  <p:oleObj name="Equation" r:id="rId27" imgW="177646" imgH="228402" progId="Equation.DSMT4">
                    <p:embed/>
                    <p:pic>
                      <p:nvPicPr>
                        <p:cNvPr id="111" name="Object 195">
                          <a:extLst>
                            <a:ext uri="{FF2B5EF4-FFF2-40B4-BE49-F238E27FC236}">
                              <a16:creationId xmlns:a16="http://schemas.microsoft.com/office/drawing/2014/main" id="{720AF6A1-3846-435D-A3A8-0C03E2B3206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49827" y="2072348"/>
                          <a:ext cx="1952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2" name="Object 196">
              <a:extLst>
                <a:ext uri="{FF2B5EF4-FFF2-40B4-BE49-F238E27FC236}">
                  <a16:creationId xmlns:a16="http://schemas.microsoft.com/office/drawing/2014/main" id="{086BDC50-E5F2-480C-8011-582B2FE27205}"/>
                </a:ext>
              </a:extLst>
            </p:cNvPr>
            <p:cNvGraphicFramePr>
              <a:graphicFrameLocks noChangeAspect="1"/>
            </p:cNvGraphicFramePr>
            <p:nvPr/>
          </p:nvGraphicFramePr>
          <p:xfrm>
            <a:off x="6152989" y="2621623"/>
            <a:ext cx="195263" cy="252412"/>
          </p:xfrm>
          <a:graphic>
            <a:graphicData uri="http://schemas.openxmlformats.org/presentationml/2006/ole">
              <mc:AlternateContent xmlns:mc="http://schemas.openxmlformats.org/markup-compatibility/2006">
                <mc:Choice xmlns:v="urn:schemas-microsoft-com:vml" Requires="v">
                  <p:oleObj spid="_x0000_s20899" name="Equation" r:id="rId29" imgW="177646" imgH="228402" progId="Equation.DSMT4">
                    <p:embed/>
                  </p:oleObj>
                </mc:Choice>
                <mc:Fallback>
                  <p:oleObj name="Equation" r:id="rId29" imgW="177646" imgH="228402" progId="Equation.DSMT4">
                    <p:embed/>
                    <p:pic>
                      <p:nvPicPr>
                        <p:cNvPr id="112" name="Object 196">
                          <a:extLst>
                            <a:ext uri="{FF2B5EF4-FFF2-40B4-BE49-F238E27FC236}">
                              <a16:creationId xmlns:a16="http://schemas.microsoft.com/office/drawing/2014/main" id="{086BDC50-E5F2-480C-8011-582B2FE2720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52989" y="2621623"/>
                          <a:ext cx="195263"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3" name="Object 197">
              <a:extLst>
                <a:ext uri="{FF2B5EF4-FFF2-40B4-BE49-F238E27FC236}">
                  <a16:creationId xmlns:a16="http://schemas.microsoft.com/office/drawing/2014/main" id="{F935BD34-E616-4AB2-BDA3-9BD719904664}"/>
                </a:ext>
              </a:extLst>
            </p:cNvPr>
            <p:cNvGraphicFramePr>
              <a:graphicFrameLocks noChangeAspect="1"/>
            </p:cNvGraphicFramePr>
            <p:nvPr/>
          </p:nvGraphicFramePr>
          <p:xfrm>
            <a:off x="6293700" y="2957898"/>
            <a:ext cx="178955" cy="229466"/>
          </p:xfrm>
          <a:graphic>
            <a:graphicData uri="http://schemas.openxmlformats.org/presentationml/2006/ole">
              <mc:AlternateContent xmlns:mc="http://schemas.openxmlformats.org/markup-compatibility/2006">
                <mc:Choice xmlns:v="urn:schemas-microsoft-com:vml" Requires="v">
                  <p:oleObj spid="_x0000_s20900" name="Equation" r:id="rId31" imgW="177646" imgH="228402" progId="Equation.DSMT4">
                    <p:embed/>
                  </p:oleObj>
                </mc:Choice>
                <mc:Fallback>
                  <p:oleObj name="Equation" r:id="rId31" imgW="177646" imgH="228402" progId="Equation.DSMT4">
                    <p:embed/>
                    <p:pic>
                      <p:nvPicPr>
                        <p:cNvPr id="113" name="Object 197">
                          <a:extLst>
                            <a:ext uri="{FF2B5EF4-FFF2-40B4-BE49-F238E27FC236}">
                              <a16:creationId xmlns:a16="http://schemas.microsoft.com/office/drawing/2014/main" id="{F935BD34-E616-4AB2-BDA3-9BD71990466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293700" y="2957898"/>
                          <a:ext cx="178955" cy="2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4" name="Object 198">
              <a:extLst>
                <a:ext uri="{FF2B5EF4-FFF2-40B4-BE49-F238E27FC236}">
                  <a16:creationId xmlns:a16="http://schemas.microsoft.com/office/drawing/2014/main" id="{5B6F6A5B-1349-48BB-A849-9AE84FAC7865}"/>
                </a:ext>
              </a:extLst>
            </p:cNvPr>
            <p:cNvGraphicFramePr>
              <a:graphicFrameLocks noChangeAspect="1"/>
            </p:cNvGraphicFramePr>
            <p:nvPr/>
          </p:nvGraphicFramePr>
          <p:xfrm>
            <a:off x="6239517" y="3193121"/>
            <a:ext cx="190500" cy="229466"/>
          </p:xfrm>
          <a:graphic>
            <a:graphicData uri="http://schemas.openxmlformats.org/presentationml/2006/ole">
              <mc:AlternateContent xmlns:mc="http://schemas.openxmlformats.org/markup-compatibility/2006">
                <mc:Choice xmlns:v="urn:schemas-microsoft-com:vml" Requires="v">
                  <p:oleObj spid="_x0000_s20901" name="Equation" r:id="rId33" imgW="190500" imgH="228600" progId="Equation.DSMT4">
                    <p:embed/>
                  </p:oleObj>
                </mc:Choice>
                <mc:Fallback>
                  <p:oleObj name="Equation" r:id="rId33" imgW="190500" imgH="228600" progId="Equation.DSMT4">
                    <p:embed/>
                    <p:pic>
                      <p:nvPicPr>
                        <p:cNvPr id="114" name="Object 198">
                          <a:extLst>
                            <a:ext uri="{FF2B5EF4-FFF2-40B4-BE49-F238E27FC236}">
                              <a16:creationId xmlns:a16="http://schemas.microsoft.com/office/drawing/2014/main" id="{5B6F6A5B-1349-48BB-A849-9AE84FAC786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239517" y="3193121"/>
                          <a:ext cx="190500" cy="229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27" name="矩形 99">
            <a:extLst>
              <a:ext uri="{FF2B5EF4-FFF2-40B4-BE49-F238E27FC236}">
                <a16:creationId xmlns:a16="http://schemas.microsoft.com/office/drawing/2014/main" id="{B51598D8-9E30-4B73-9321-08A1EC7487F7}"/>
              </a:ext>
            </a:extLst>
          </p:cNvPr>
          <p:cNvSpPr>
            <a:spLocks noChangeArrowheads="1"/>
          </p:cNvSpPr>
          <p:nvPr/>
        </p:nvSpPr>
        <p:spPr bwMode="auto">
          <a:xfrm>
            <a:off x="9808766" y="3869976"/>
            <a:ext cx="19768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25000"/>
              </a:lnSpc>
              <a:spcBef>
                <a:spcPct val="0"/>
              </a:spcBef>
              <a:buFontTx/>
              <a:buNone/>
            </a:pPr>
            <a:r>
              <a:rPr lang="en-US" altLang="zh-CN" sz="1600" dirty="0">
                <a:solidFill>
                  <a:srgbClr val="FF0000"/>
                </a:solidFill>
                <a:ea typeface="宋体" panose="02010600030101010101" pitchFamily="2" charset="-122"/>
                <a:cs typeface="Times New Roman" panose="02020603050405020304" pitchFamily="18" charset="0"/>
              </a:rPr>
              <a:t>Mean back-off time</a:t>
            </a:r>
            <a:endParaRPr lang="zh-CN" altLang="en-US" sz="1600" dirty="0">
              <a:solidFill>
                <a:srgbClr val="FF0000"/>
              </a:solidFill>
              <a:ea typeface="宋体" panose="02010600030101010101" pitchFamily="2" charset="-122"/>
              <a:cs typeface="Times New Roman" panose="02020603050405020304" pitchFamily="18" charset="0"/>
            </a:endParaRPr>
          </a:p>
        </p:txBody>
      </p:sp>
      <p:cxnSp>
        <p:nvCxnSpPr>
          <p:cNvPr id="128" name="直接箭头连接符 127">
            <a:extLst>
              <a:ext uri="{FF2B5EF4-FFF2-40B4-BE49-F238E27FC236}">
                <a16:creationId xmlns:a16="http://schemas.microsoft.com/office/drawing/2014/main" id="{3AF3FEC4-BF6F-4E54-969B-5C5883CEB8C8}"/>
              </a:ext>
            </a:extLst>
          </p:cNvPr>
          <p:cNvCxnSpPr>
            <a:cxnSpLocks/>
          </p:cNvCxnSpPr>
          <p:nvPr/>
        </p:nvCxnSpPr>
        <p:spPr>
          <a:xfrm flipH="1">
            <a:off x="9465741" y="4104243"/>
            <a:ext cx="240608" cy="1856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2" name="矩形 99">
            <a:extLst>
              <a:ext uri="{FF2B5EF4-FFF2-40B4-BE49-F238E27FC236}">
                <a16:creationId xmlns:a16="http://schemas.microsoft.com/office/drawing/2014/main" id="{4C357A62-5F7E-459E-B022-D57B1B0E57B6}"/>
              </a:ext>
            </a:extLst>
          </p:cNvPr>
          <p:cNvSpPr>
            <a:spLocks noChangeArrowheads="1"/>
          </p:cNvSpPr>
          <p:nvPr/>
        </p:nvSpPr>
        <p:spPr bwMode="auto">
          <a:xfrm>
            <a:off x="7176100" y="5580218"/>
            <a:ext cx="21911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25000"/>
              </a:lnSpc>
              <a:spcBef>
                <a:spcPct val="0"/>
              </a:spcBef>
              <a:buFontTx/>
              <a:buNone/>
            </a:pPr>
            <a:r>
              <a:rPr lang="en-US" altLang="zh-CN" sz="1600" dirty="0">
                <a:solidFill>
                  <a:srgbClr val="FF0000"/>
                </a:solidFill>
                <a:ea typeface="宋体" panose="02010600030101010101" pitchFamily="2" charset="-122"/>
                <a:cs typeface="Times New Roman" panose="02020603050405020304" pitchFamily="18" charset="0"/>
              </a:rPr>
              <a:t>Mean transmission time</a:t>
            </a:r>
            <a:endParaRPr lang="zh-CN" altLang="en-US" sz="1600" dirty="0">
              <a:solidFill>
                <a:srgbClr val="FF0000"/>
              </a:solidFill>
              <a:ea typeface="宋体" panose="02010600030101010101" pitchFamily="2" charset="-122"/>
              <a:cs typeface="Times New Roman" panose="02020603050405020304" pitchFamily="18" charset="0"/>
            </a:endParaRPr>
          </a:p>
        </p:txBody>
      </p:sp>
      <p:cxnSp>
        <p:nvCxnSpPr>
          <p:cNvPr id="137" name="直接箭头连接符 136">
            <a:extLst>
              <a:ext uri="{FF2B5EF4-FFF2-40B4-BE49-F238E27FC236}">
                <a16:creationId xmlns:a16="http://schemas.microsoft.com/office/drawing/2014/main" id="{E3581AEF-A8FF-4262-A777-41DF88A914EC}"/>
              </a:ext>
            </a:extLst>
          </p:cNvPr>
          <p:cNvCxnSpPr>
            <a:cxnSpLocks/>
          </p:cNvCxnSpPr>
          <p:nvPr/>
        </p:nvCxnSpPr>
        <p:spPr>
          <a:xfrm flipV="1">
            <a:off x="8419051" y="5485870"/>
            <a:ext cx="193951" cy="191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1" name="图片 140">
            <a:extLst>
              <a:ext uri="{FF2B5EF4-FFF2-40B4-BE49-F238E27FC236}">
                <a16:creationId xmlns:a16="http://schemas.microsoft.com/office/drawing/2014/main" id="{F94D843F-CE4F-4B29-87FD-23F254CDD928}"/>
              </a:ext>
            </a:extLst>
          </p:cNvPr>
          <p:cNvPicPr>
            <a:picLocks noChangeAspect="1"/>
          </p:cNvPicPr>
          <p:nvPr/>
        </p:nvPicPr>
        <p:blipFill>
          <a:blip r:embed="rId34"/>
          <a:stretch>
            <a:fillRect/>
          </a:stretch>
        </p:blipFill>
        <p:spPr>
          <a:xfrm>
            <a:off x="2351331" y="1048235"/>
            <a:ext cx="3037128" cy="2274587"/>
          </a:xfrm>
          <a:prstGeom prst="rect">
            <a:avLst/>
          </a:prstGeom>
        </p:spPr>
      </p:pic>
      <p:sp>
        <p:nvSpPr>
          <p:cNvPr id="7" name="文本框 6">
            <a:extLst>
              <a:ext uri="{FF2B5EF4-FFF2-40B4-BE49-F238E27FC236}">
                <a16:creationId xmlns:a16="http://schemas.microsoft.com/office/drawing/2014/main" id="{3A6AE488-8E2F-465B-960B-94108B2B4503}"/>
              </a:ext>
            </a:extLst>
          </p:cNvPr>
          <p:cNvSpPr txBox="1"/>
          <p:nvPr/>
        </p:nvSpPr>
        <p:spPr>
          <a:xfrm>
            <a:off x="120" y="241220"/>
            <a:ext cx="9450057"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2: Throughput Enhancement of Full Duplex CSMA Networks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
        <p:nvSpPr>
          <p:cNvPr id="8" name="矩形 7">
            <a:extLst>
              <a:ext uri="{FF2B5EF4-FFF2-40B4-BE49-F238E27FC236}">
                <a16:creationId xmlns:a16="http://schemas.microsoft.com/office/drawing/2014/main" id="{0A6CC43A-E4DD-4D02-B2AB-E3DFD46B25F7}"/>
              </a:ext>
            </a:extLst>
          </p:cNvPr>
          <p:cNvSpPr/>
          <p:nvPr/>
        </p:nvSpPr>
        <p:spPr>
          <a:xfrm>
            <a:off x="6477729" y="2799559"/>
            <a:ext cx="5284341" cy="646331"/>
          </a:xfrm>
          <a:prstGeom prst="rect">
            <a:avLst/>
          </a:prstGeom>
        </p:spPr>
        <p:txBody>
          <a:bodyPr wrap="square">
            <a:spAutoFit/>
          </a:bodyPr>
          <a:lstStyle/>
          <a:p>
            <a:r>
              <a:rPr lang="en-US" altLang="zh-CN" b="1" dirty="0">
                <a:latin typeface="Times New Roman" panose="02020603050405020304" pitchFamily="18" charset="0"/>
                <a:cs typeface="Times New Roman" panose="02020603050405020304" pitchFamily="18" charset="0"/>
              </a:rPr>
              <a:t>FD-link: </a:t>
            </a:r>
            <a:r>
              <a:rPr lang="en-US" altLang="zh-CN" dirty="0">
                <a:latin typeface="Times New Roman" panose="02020603050405020304" pitchFamily="18" charset="0"/>
                <a:cs typeface="Times New Roman" panose="02020603050405020304" pitchFamily="18" charset="0"/>
              </a:rPr>
              <a:t>it can transmit and receive signal in the same frequency band and at the same time </a:t>
            </a:r>
            <a:endParaRPr lang="zh-CN" altLang="en-US" dirty="0"/>
          </a:p>
        </p:txBody>
      </p:sp>
      <p:sp>
        <p:nvSpPr>
          <p:cNvPr id="65" name="文本框 64">
            <a:extLst>
              <a:ext uri="{FF2B5EF4-FFF2-40B4-BE49-F238E27FC236}">
                <a16:creationId xmlns:a16="http://schemas.microsoft.com/office/drawing/2014/main" id="{AA82D96C-C0B2-4CF3-8218-44F301A625C0}"/>
              </a:ext>
            </a:extLst>
          </p:cNvPr>
          <p:cNvSpPr txBox="1"/>
          <p:nvPr/>
        </p:nvSpPr>
        <p:spPr>
          <a:xfrm>
            <a:off x="6491528" y="2130505"/>
            <a:ext cx="5717724"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it is the log function of the ratio of mean transmission time</a:t>
            </a:r>
          </a:p>
          <a:p>
            <a:r>
              <a:rPr lang="en-US" altLang="zh-CN" dirty="0">
                <a:latin typeface="Times New Roman" panose="02020603050405020304" pitchFamily="18" charset="0"/>
                <a:cs typeface="Times New Roman" panose="02020603050405020304" pitchFamily="18" charset="0"/>
              </a:rPr>
              <a:t>to mean back-off time</a:t>
            </a:r>
          </a:p>
        </p:txBody>
      </p:sp>
      <p:sp>
        <p:nvSpPr>
          <p:cNvPr id="68" name="文本框 67">
            <a:extLst>
              <a:ext uri="{FF2B5EF4-FFF2-40B4-BE49-F238E27FC236}">
                <a16:creationId xmlns:a16="http://schemas.microsoft.com/office/drawing/2014/main" id="{B606E939-AE00-4C56-BA69-75B137EE35B7}"/>
              </a:ext>
            </a:extLst>
          </p:cNvPr>
          <p:cNvSpPr txBox="1"/>
          <p:nvPr/>
        </p:nvSpPr>
        <p:spPr>
          <a:xfrm>
            <a:off x="5921" y="6319329"/>
            <a:ext cx="11393844" cy="523220"/>
          </a:xfrm>
          <a:prstGeom prst="rect">
            <a:avLst/>
          </a:prstGeom>
          <a:solidFill>
            <a:schemeClr val="bg1">
              <a:lumMod val="95000"/>
            </a:schemeClr>
          </a:solidFill>
          <a:ln>
            <a:solidFill>
              <a:schemeClr val="bg1">
                <a:lumMod val="65000"/>
              </a:schemeClr>
            </a:solidFill>
          </a:ln>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Tong, Jingwen, </a:t>
            </a:r>
            <a:r>
              <a:rPr lang="en-US" altLang="zh-CN" sz="1400" dirty="0" err="1">
                <a:latin typeface="Times New Roman" panose="02020603050405020304" pitchFamily="18" charset="0"/>
                <a:cs typeface="Times New Roman" panose="02020603050405020304" pitchFamily="18" charset="0"/>
              </a:rPr>
              <a:t>Liqun</a:t>
            </a:r>
            <a:r>
              <a:rPr lang="en-US" altLang="zh-CN" sz="1400" dirty="0">
                <a:latin typeface="Times New Roman" panose="02020603050405020304" pitchFamily="18" charset="0"/>
                <a:cs typeface="Times New Roman" panose="02020603050405020304" pitchFamily="18" charset="0"/>
              </a:rPr>
              <a:t> Fu, and Zhu Han. "Throughput Enhancement of Full-Duplex CSMA Networks Using Multi-Player Bandits." IEEE Internet of Things Journal (2021).</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117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63</a:t>
            </a:fld>
            <a:endParaRPr lang="zh-CN" altLang="en-US" dirty="0"/>
          </a:p>
        </p:txBody>
      </p:sp>
      <p:sp>
        <p:nvSpPr>
          <p:cNvPr id="3" name="TextBox 4">
            <a:extLst>
              <a:ext uri="{FF2B5EF4-FFF2-40B4-BE49-F238E27FC236}">
                <a16:creationId xmlns:a16="http://schemas.microsoft.com/office/drawing/2014/main" id="{FD05F0A0-59F4-4594-AAF9-4AF83E340D6D}"/>
              </a:ext>
            </a:extLst>
          </p:cNvPr>
          <p:cNvSpPr txBox="1">
            <a:spLocks noChangeArrowheads="1"/>
          </p:cNvSpPr>
          <p:nvPr/>
        </p:nvSpPr>
        <p:spPr bwMode="auto">
          <a:xfrm>
            <a:off x="607438" y="1064662"/>
            <a:ext cx="417856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Challenges</a:t>
            </a:r>
          </a:p>
        </p:txBody>
      </p:sp>
      <p:sp>
        <p:nvSpPr>
          <p:cNvPr id="9" name="矩形 8">
            <a:extLst>
              <a:ext uri="{FF2B5EF4-FFF2-40B4-BE49-F238E27FC236}">
                <a16:creationId xmlns:a16="http://schemas.microsoft.com/office/drawing/2014/main" id="{B485C563-D467-44E4-B6C7-B86B8E2E712F}"/>
              </a:ext>
            </a:extLst>
          </p:cNvPr>
          <p:cNvSpPr/>
          <p:nvPr/>
        </p:nvSpPr>
        <p:spPr>
          <a:xfrm>
            <a:off x="1106022" y="1625328"/>
            <a:ext cx="6940698" cy="2172198"/>
          </a:xfrm>
          <a:prstGeom prst="rect">
            <a:avLst/>
          </a:prstGeom>
        </p:spPr>
        <p:txBody>
          <a:bodyPr wrap="square">
            <a:spAutoFit/>
          </a:bodyPr>
          <a:lstStyle/>
          <a:p>
            <a:pPr marL="457200" indent="-457200">
              <a:lnSpc>
                <a:spcPct val="175000"/>
              </a:lnSpc>
              <a:spcBef>
                <a:spcPct val="0"/>
              </a:spcBef>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Non-convex since the finite number of TP and CST</a:t>
            </a:r>
          </a:p>
          <a:p>
            <a:pPr marL="457200" indent="-457200">
              <a:lnSpc>
                <a:spcPct val="175000"/>
              </a:lnSpc>
              <a:spcBef>
                <a:spcPct val="0"/>
              </a:spcBef>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Discontinuous since the </a:t>
            </a:r>
            <a:r>
              <a:rPr lang="en-US" altLang="zh-CN" sz="2000" i="1" dirty="0">
                <a:latin typeface="Times New Roman" panose="02020603050405020304" pitchFamily="18" charset="0"/>
                <a:ea typeface="宋体" panose="02010600030101010101" pitchFamily="2" charset="-122"/>
                <a:cs typeface="Times New Roman" panose="02020603050405020304" pitchFamily="18" charset="0"/>
              </a:rPr>
              <a:t>piecewise constant rate model </a:t>
            </a:r>
          </a:p>
          <a:p>
            <a:pPr marL="457200" indent="-457200">
              <a:lnSpc>
                <a:spcPct val="175000"/>
              </a:lnSpc>
              <a:spcBef>
                <a:spcPct val="0"/>
              </a:spcBef>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Determine all feasible states is a NP-hard problem</a:t>
            </a:r>
          </a:p>
          <a:p>
            <a:pPr marL="457200" indent="-457200">
              <a:lnSpc>
                <a:spcPct val="175000"/>
              </a:lnSpc>
              <a:spcBef>
                <a:spcPct val="0"/>
              </a:spcBef>
              <a:buFont typeface="Arial" panose="020B0604020202020204" pitchFamily="34" charset="0"/>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No coordination among links in such a distributed network</a:t>
            </a:r>
          </a:p>
        </p:txBody>
      </p:sp>
      <p:sp>
        <p:nvSpPr>
          <p:cNvPr id="11" name="TextBox 4">
            <a:extLst>
              <a:ext uri="{FF2B5EF4-FFF2-40B4-BE49-F238E27FC236}">
                <a16:creationId xmlns:a16="http://schemas.microsoft.com/office/drawing/2014/main" id="{8A8D5A83-3623-4988-A4CD-34E97F8FAB62}"/>
              </a:ext>
            </a:extLst>
          </p:cNvPr>
          <p:cNvSpPr txBox="1">
            <a:spLocks noChangeArrowheads="1"/>
          </p:cNvSpPr>
          <p:nvPr/>
        </p:nvSpPr>
        <p:spPr bwMode="auto">
          <a:xfrm>
            <a:off x="623650" y="3755988"/>
            <a:ext cx="4178569"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Two subproblems</a:t>
            </a:r>
          </a:p>
        </p:txBody>
      </p:sp>
      <p:pic>
        <p:nvPicPr>
          <p:cNvPr id="13" name="图片 12">
            <a:extLst>
              <a:ext uri="{FF2B5EF4-FFF2-40B4-BE49-F238E27FC236}">
                <a16:creationId xmlns:a16="http://schemas.microsoft.com/office/drawing/2014/main" id="{C0771EEE-4351-4E2D-A866-AE719C4615CD}"/>
              </a:ext>
            </a:extLst>
          </p:cNvPr>
          <p:cNvPicPr>
            <a:picLocks noChangeAspect="1"/>
          </p:cNvPicPr>
          <p:nvPr/>
        </p:nvPicPr>
        <p:blipFill>
          <a:blip r:embed="rId3"/>
          <a:stretch>
            <a:fillRect/>
          </a:stretch>
        </p:blipFill>
        <p:spPr>
          <a:xfrm>
            <a:off x="1106022" y="4355411"/>
            <a:ext cx="3327571" cy="2013053"/>
          </a:xfrm>
          <a:prstGeom prst="rect">
            <a:avLst/>
          </a:prstGeom>
        </p:spPr>
      </p:pic>
      <p:sp>
        <p:nvSpPr>
          <p:cNvPr id="15" name="文本框 14">
            <a:extLst>
              <a:ext uri="{FF2B5EF4-FFF2-40B4-BE49-F238E27FC236}">
                <a16:creationId xmlns:a16="http://schemas.microsoft.com/office/drawing/2014/main" id="{598126AE-E082-488F-BB96-5F417286CBBB}"/>
              </a:ext>
            </a:extLst>
          </p:cNvPr>
          <p:cNvSpPr txBox="1"/>
          <p:nvPr/>
        </p:nvSpPr>
        <p:spPr>
          <a:xfrm>
            <a:off x="187251" y="6376650"/>
            <a:ext cx="5542340"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Subproblem 1</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 Joint scheduling and congestion control</a:t>
            </a:r>
            <a:endParaRPr lang="zh-CN" altLang="en-US" dirty="0">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DF955F63-04CF-4609-AB31-1BF81D631040}"/>
              </a:ext>
            </a:extLst>
          </p:cNvPr>
          <p:cNvPicPr>
            <a:picLocks noChangeAspect="1"/>
          </p:cNvPicPr>
          <p:nvPr/>
        </p:nvPicPr>
        <p:blipFill>
          <a:blip r:embed="rId4"/>
          <a:stretch>
            <a:fillRect/>
          </a:stretch>
        </p:blipFill>
        <p:spPr>
          <a:xfrm>
            <a:off x="7250734" y="4432591"/>
            <a:ext cx="3611431" cy="1697442"/>
          </a:xfrm>
          <a:prstGeom prst="rect">
            <a:avLst/>
          </a:prstGeom>
        </p:spPr>
      </p:pic>
      <p:sp>
        <p:nvSpPr>
          <p:cNvPr id="19" name="文本框 18">
            <a:extLst>
              <a:ext uri="{FF2B5EF4-FFF2-40B4-BE49-F238E27FC236}">
                <a16:creationId xmlns:a16="http://schemas.microsoft.com/office/drawing/2014/main" id="{8779B958-1A7A-4625-96D5-3BA896D1B543}"/>
              </a:ext>
            </a:extLst>
          </p:cNvPr>
          <p:cNvSpPr txBox="1"/>
          <p:nvPr/>
        </p:nvSpPr>
        <p:spPr>
          <a:xfrm>
            <a:off x="7250734" y="6392862"/>
            <a:ext cx="4295998"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Subproblem 2</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 Parameter selection problem</a:t>
            </a:r>
            <a:endParaRPr lang="zh-CN" altLang="en-US" dirty="0">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4E755DCC-3041-4771-88F8-FEE43444F7B2}"/>
              </a:ext>
            </a:extLst>
          </p:cNvPr>
          <p:cNvSpPr/>
          <p:nvPr/>
        </p:nvSpPr>
        <p:spPr>
          <a:xfrm>
            <a:off x="4151951" y="4909957"/>
            <a:ext cx="2423948" cy="960328"/>
          </a:xfrm>
          <a:prstGeom prst="rect">
            <a:avLst/>
          </a:prstGeom>
          <a:ln>
            <a:solidFill>
              <a:srgbClr val="FF0000"/>
            </a:solidFill>
          </a:ln>
        </p:spPr>
        <p:txBody>
          <a:bodyPr wrap="square">
            <a:spAutoFit/>
          </a:bodyPr>
          <a:lstStyle/>
          <a:p>
            <a:pPr>
              <a:lnSpc>
                <a:spcPct val="150000"/>
              </a:lnSpc>
            </a:pPr>
            <a:r>
              <a:rPr lang="en-US" altLang="zh-CN" sz="2000" dirty="0">
                <a:solidFill>
                  <a:srgbClr val="FF0000"/>
                </a:solidFill>
                <a:latin typeface="Times New Roman" panose="02020603050405020304" pitchFamily="18" charset="0"/>
                <a:cs typeface="Times New Roman" panose="02020603050405020304" pitchFamily="18" charset="0"/>
              </a:rPr>
              <a:t>convex optimization tool</a:t>
            </a:r>
          </a:p>
        </p:txBody>
      </p:sp>
      <p:sp>
        <p:nvSpPr>
          <p:cNvPr id="23" name="矩形 22">
            <a:extLst>
              <a:ext uri="{FF2B5EF4-FFF2-40B4-BE49-F238E27FC236}">
                <a16:creationId xmlns:a16="http://schemas.microsoft.com/office/drawing/2014/main" id="{5BCACE91-245D-49AA-A99E-70E816ECF202}"/>
              </a:ext>
            </a:extLst>
          </p:cNvPr>
          <p:cNvSpPr/>
          <p:nvPr/>
        </p:nvSpPr>
        <p:spPr>
          <a:xfrm>
            <a:off x="9586483" y="4099317"/>
            <a:ext cx="2602272" cy="960328"/>
          </a:xfrm>
          <a:prstGeom prst="rect">
            <a:avLst/>
          </a:prstGeom>
          <a:ln>
            <a:solidFill>
              <a:srgbClr val="FF0000"/>
            </a:solidFill>
          </a:ln>
        </p:spPr>
        <p:txBody>
          <a:bodyPr wrap="square">
            <a:spAutoFit/>
          </a:bodyPr>
          <a:lstStyle/>
          <a:p>
            <a:pPr>
              <a:lnSpc>
                <a:spcPct val="150000"/>
              </a:lnSpc>
            </a:pPr>
            <a:r>
              <a:rPr lang="en-US" altLang="zh-CN" sz="2000" dirty="0">
                <a:solidFill>
                  <a:srgbClr val="FF0000"/>
                </a:solidFill>
                <a:latin typeface="Times New Roman" panose="02020603050405020304" pitchFamily="18" charset="0"/>
                <a:cs typeface="Times New Roman" panose="02020603050405020304" pitchFamily="18" charset="0"/>
              </a:rPr>
              <a:t>multi-player MAB framework</a:t>
            </a:r>
          </a:p>
        </p:txBody>
      </p:sp>
      <p:sp>
        <p:nvSpPr>
          <p:cNvPr id="5" name="文本框 4">
            <a:extLst>
              <a:ext uri="{FF2B5EF4-FFF2-40B4-BE49-F238E27FC236}">
                <a16:creationId xmlns:a16="http://schemas.microsoft.com/office/drawing/2014/main" id="{77C0CD10-1C28-4F1D-9858-25B1D8F33717}"/>
              </a:ext>
            </a:extLst>
          </p:cNvPr>
          <p:cNvSpPr txBox="1"/>
          <p:nvPr/>
        </p:nvSpPr>
        <p:spPr>
          <a:xfrm>
            <a:off x="120" y="241220"/>
            <a:ext cx="9450057"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2: Throughput Enhancement in Full Duplex CSMA Networks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B96F5912-3E57-4078-886D-9D4914D18AF9}"/>
              </a:ext>
            </a:extLst>
          </p:cNvPr>
          <p:cNvPicPr>
            <a:picLocks noChangeAspect="1"/>
          </p:cNvPicPr>
          <p:nvPr/>
        </p:nvPicPr>
        <p:blipFill>
          <a:blip r:embed="rId5"/>
          <a:stretch>
            <a:fillRect/>
          </a:stretch>
        </p:blipFill>
        <p:spPr>
          <a:xfrm>
            <a:off x="8646255" y="960566"/>
            <a:ext cx="3215717" cy="2290125"/>
          </a:xfrm>
          <a:prstGeom prst="rect">
            <a:avLst/>
          </a:prstGeom>
        </p:spPr>
      </p:pic>
      <p:sp>
        <p:nvSpPr>
          <p:cNvPr id="18" name="文本框 17">
            <a:extLst>
              <a:ext uri="{FF2B5EF4-FFF2-40B4-BE49-F238E27FC236}">
                <a16:creationId xmlns:a16="http://schemas.microsoft.com/office/drawing/2014/main" id="{BCE8B197-1CFD-4B0E-868C-641A81F7E4BD}"/>
              </a:ext>
            </a:extLst>
          </p:cNvPr>
          <p:cNvSpPr txBox="1"/>
          <p:nvPr/>
        </p:nvSpPr>
        <p:spPr>
          <a:xfrm>
            <a:off x="8845629" y="3246740"/>
            <a:ext cx="3060826" cy="369332"/>
          </a:xfrm>
          <a:prstGeom prst="rect">
            <a:avLst/>
          </a:prstGeom>
          <a:noFill/>
        </p:spPr>
        <p:txBody>
          <a:bodyPr wrap="square">
            <a:spAutoFit/>
          </a:bodyPr>
          <a:lstStyle/>
          <a:p>
            <a:r>
              <a:rPr lang="en-US" altLang="zh-CN" dirty="0">
                <a:latin typeface="Times New Roman" panose="02020603050405020304" pitchFamily="18" charset="0"/>
                <a:ea typeface="宋体" panose="02010600030101010101" pitchFamily="2" charset="-122"/>
                <a:cs typeface="Times New Roman" panose="02020603050405020304" pitchFamily="18" charset="0"/>
              </a:rPr>
              <a:t>P</a:t>
            </a:r>
            <a:r>
              <a:rPr lang="en-US" altLang="zh-CN" sz="1800" dirty="0">
                <a:latin typeface="Times New Roman" panose="02020603050405020304" pitchFamily="18" charset="0"/>
                <a:ea typeface="宋体" panose="02010600030101010101" pitchFamily="2" charset="-122"/>
                <a:cs typeface="Times New Roman" panose="02020603050405020304" pitchFamily="18" charset="0"/>
              </a:rPr>
              <a:t>iecewise constant rate model </a:t>
            </a:r>
            <a:endParaRPr lang="zh-CN" altLang="en-US" dirty="0"/>
          </a:p>
        </p:txBody>
      </p:sp>
    </p:spTree>
    <p:extLst>
      <p:ext uri="{BB962C8B-B14F-4D97-AF65-F5344CB8AC3E}">
        <p14:creationId xmlns:p14="http://schemas.microsoft.com/office/powerpoint/2010/main" val="1447850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760F0FC-AD0F-4770-B8B3-8B319AEAE5E5}" type="slidenum">
              <a:rPr lang="zh-CN" altLang="en-US" smtClean="0"/>
              <a:pPr/>
              <a:t>64</a:t>
            </a:fld>
            <a:endParaRPr lang="zh-CN" altLang="en-US" dirty="0"/>
          </a:p>
        </p:txBody>
      </p:sp>
      <p:sp>
        <p:nvSpPr>
          <p:cNvPr id="3" name="TextBox 4">
            <a:extLst>
              <a:ext uri="{FF2B5EF4-FFF2-40B4-BE49-F238E27FC236}">
                <a16:creationId xmlns:a16="http://schemas.microsoft.com/office/drawing/2014/main" id="{6EC2D78F-EC59-4E35-8DC1-A1831F91E37D}"/>
              </a:ext>
            </a:extLst>
          </p:cNvPr>
          <p:cNvSpPr txBox="1">
            <a:spLocks noChangeArrowheads="1"/>
          </p:cNvSpPr>
          <p:nvPr/>
        </p:nvSpPr>
        <p:spPr bwMode="auto">
          <a:xfrm>
            <a:off x="565285" y="973870"/>
            <a:ext cx="10269492"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Optimal FD-CSMA Algorithm for </a:t>
            </a:r>
            <a:r>
              <a:rPr lang="en-US" altLang="zh-CN" sz="2400" b="1" dirty="0" err="1">
                <a:solidFill>
                  <a:srgbClr val="FF0000"/>
                </a:solidFill>
                <a:ea typeface="宋体" panose="02010600030101010101" pitchFamily="2" charset="-122"/>
                <a:cs typeface="Times New Roman" panose="02020603050405020304" pitchFamily="18" charset="0"/>
              </a:rPr>
              <a:t>subproblem</a:t>
            </a:r>
            <a:r>
              <a:rPr lang="en-US" altLang="zh-CN" sz="2400" b="1" dirty="0">
                <a:solidFill>
                  <a:srgbClr val="FF0000"/>
                </a:solidFill>
                <a:ea typeface="宋体" panose="02010600030101010101" pitchFamily="2" charset="-122"/>
                <a:cs typeface="Times New Roman" panose="02020603050405020304" pitchFamily="18" charset="0"/>
              </a:rPr>
              <a:t> 1</a:t>
            </a:r>
            <a:endParaRPr lang="en-US" altLang="zh-CN" sz="2400" b="1" dirty="0">
              <a:solidFill>
                <a:srgbClr val="7030A0"/>
              </a:solidFill>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879936" y="2470572"/>
            <a:ext cx="6150728" cy="3758778"/>
          </a:xfrm>
          <a:prstGeom prst="rect">
            <a:avLst/>
          </a:prstGeom>
        </p:spPr>
      </p:pic>
      <p:sp>
        <p:nvSpPr>
          <p:cNvPr id="5" name="文本框 4">
            <a:extLst>
              <a:ext uri="{FF2B5EF4-FFF2-40B4-BE49-F238E27FC236}">
                <a16:creationId xmlns:a16="http://schemas.microsoft.com/office/drawing/2014/main" id="{77C0CD10-1C28-4F1D-9858-25B1D8F33717}"/>
              </a:ext>
            </a:extLst>
          </p:cNvPr>
          <p:cNvSpPr txBox="1"/>
          <p:nvPr/>
        </p:nvSpPr>
        <p:spPr>
          <a:xfrm>
            <a:off x="120" y="241220"/>
            <a:ext cx="9450057"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2: Throughput Enhancement in Full Duplex CSMA Networks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E9361C02-5CB3-470A-B7D0-2840A9C301A4}"/>
              </a:ext>
            </a:extLst>
          </p:cNvPr>
          <p:cNvSpPr/>
          <p:nvPr/>
        </p:nvSpPr>
        <p:spPr>
          <a:xfrm>
            <a:off x="7752293" y="2843286"/>
            <a:ext cx="4624098" cy="2862322"/>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Standard sub-gradient algorithm</a:t>
            </a:r>
          </a:p>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Optimality guarantee</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Fully distributed (just record its own transmission outcomes)</a:t>
            </a:r>
          </a:p>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Simulated by using the FD-CSMA protocol</a:t>
            </a:r>
          </a:p>
        </p:txBody>
      </p:sp>
      <p:sp>
        <p:nvSpPr>
          <p:cNvPr id="7" name="矩形 6">
            <a:extLst>
              <a:ext uri="{FF2B5EF4-FFF2-40B4-BE49-F238E27FC236}">
                <a16:creationId xmlns:a16="http://schemas.microsoft.com/office/drawing/2014/main" id="{4357842E-E386-4E22-8951-775E3CF4B595}"/>
              </a:ext>
            </a:extLst>
          </p:cNvPr>
          <p:cNvSpPr/>
          <p:nvPr/>
        </p:nvSpPr>
        <p:spPr>
          <a:xfrm>
            <a:off x="6956659" y="2362664"/>
            <a:ext cx="3706232" cy="461665"/>
          </a:xfrm>
          <a:prstGeom prst="rect">
            <a:avLst/>
          </a:prstGeom>
        </p:spPr>
        <p:txBody>
          <a:bodyPr wrap="square">
            <a:spAutoFit/>
          </a:bodyPr>
          <a:lstStyle/>
          <a:p>
            <a:pPr marL="812800" lvl="1" indent="-342900">
              <a:spcBef>
                <a:spcPts val="600"/>
              </a:spcBef>
              <a:buClr>
                <a:srgbClr val="FF0000"/>
              </a:buClr>
              <a:buSzPct val="85000"/>
              <a:buFont typeface="Wingdings" panose="05000000000000000000" pitchFamily="2" charset="2"/>
              <a:buChar char="ª"/>
              <a:tabLst>
                <a:tab pos="354965" algn="l"/>
                <a:tab pos="355600" algn="l"/>
              </a:tabLst>
            </a:pPr>
            <a:r>
              <a:rPr lang="en-US" altLang="zh-CN" sz="2400" b="1" dirty="0">
                <a:solidFill>
                  <a:srgbClr val="7030A0"/>
                </a:solidFill>
                <a:latin typeface="Times New Roman" panose="02020603050405020304" pitchFamily="18" charset="0"/>
                <a:cs typeface="Times New Roman" panose="02020603050405020304" pitchFamily="18" charset="0"/>
              </a:rPr>
              <a:t>Features</a:t>
            </a:r>
            <a:endParaRPr lang="en-US" altLang="zh-CN"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8601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65</a:t>
            </a:fld>
            <a:endParaRPr lang="zh-CN" altLang="en-US" dirty="0"/>
          </a:p>
        </p:txBody>
      </p:sp>
      <p:sp>
        <p:nvSpPr>
          <p:cNvPr id="3" name="TextBox 4">
            <a:extLst>
              <a:ext uri="{FF2B5EF4-FFF2-40B4-BE49-F238E27FC236}">
                <a16:creationId xmlns:a16="http://schemas.microsoft.com/office/drawing/2014/main" id="{893C93D9-FB9B-4909-AE1A-76896172AE58}"/>
              </a:ext>
            </a:extLst>
          </p:cNvPr>
          <p:cNvSpPr txBox="1">
            <a:spLocks noChangeArrowheads="1"/>
          </p:cNvSpPr>
          <p:nvPr/>
        </p:nvSpPr>
        <p:spPr bwMode="auto">
          <a:xfrm>
            <a:off x="623650" y="973870"/>
            <a:ext cx="9561210"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Multi-Player Multi-Armed Bandit Framework for </a:t>
            </a:r>
            <a:r>
              <a:rPr lang="en-US" altLang="zh-CN" sz="2400" b="1" dirty="0">
                <a:solidFill>
                  <a:srgbClr val="FF0000"/>
                </a:solidFill>
                <a:ea typeface="宋体" panose="02010600030101010101" pitchFamily="2" charset="-122"/>
                <a:cs typeface="Times New Roman" panose="02020603050405020304" pitchFamily="18" charset="0"/>
              </a:rPr>
              <a:t>subproblem 2</a:t>
            </a:r>
          </a:p>
        </p:txBody>
      </p:sp>
      <p:pic>
        <p:nvPicPr>
          <p:cNvPr id="7" name="Content Placeholder 4">
            <a:extLst>
              <a:ext uri="{FF2B5EF4-FFF2-40B4-BE49-F238E27FC236}">
                <a16:creationId xmlns:a16="http://schemas.microsoft.com/office/drawing/2014/main" id="{4D2B039F-3AEB-4E8A-AD46-81669BD62EBB}"/>
              </a:ext>
            </a:extLst>
          </p:cNvPr>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8001" y="1845498"/>
            <a:ext cx="5238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4">
            <a:extLst>
              <a:ext uri="{FF2B5EF4-FFF2-40B4-BE49-F238E27FC236}">
                <a16:creationId xmlns:a16="http://schemas.microsoft.com/office/drawing/2014/main" id="{115D3C72-5FB7-4578-B141-AA704174E8D6}"/>
              </a:ext>
            </a:extLst>
          </p:cNvPr>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8880" y="1847085"/>
            <a:ext cx="5238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4">
            <a:extLst>
              <a:ext uri="{FF2B5EF4-FFF2-40B4-BE49-F238E27FC236}">
                <a16:creationId xmlns:a16="http://schemas.microsoft.com/office/drawing/2014/main" id="{CA4C3DDB-5DA5-4E45-B343-C0EF33D97950}"/>
              </a:ext>
            </a:extLst>
          </p:cNvPr>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4552" y="1839148"/>
            <a:ext cx="52387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17">
            <a:extLst>
              <a:ext uri="{FF2B5EF4-FFF2-40B4-BE49-F238E27FC236}">
                <a16:creationId xmlns:a16="http://schemas.microsoft.com/office/drawing/2014/main" id="{9E21264F-5385-4883-92BC-3259F54741C0}"/>
              </a:ext>
            </a:extLst>
          </p:cNvPr>
          <p:cNvSpPr txBox="1">
            <a:spLocks noChangeArrowheads="1"/>
          </p:cNvSpPr>
          <p:nvPr/>
        </p:nvSpPr>
        <p:spPr bwMode="auto">
          <a:xfrm>
            <a:off x="1206614" y="2461078"/>
            <a:ext cx="13668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2000" b="1" dirty="0">
                <a:solidFill>
                  <a:srgbClr val="7030A0"/>
                </a:solidFill>
                <a:ea typeface="宋体" panose="02010600030101010101" pitchFamily="2" charset="-122"/>
                <a:cs typeface="Times New Roman" panose="02020603050405020304" pitchFamily="18" charset="0"/>
              </a:rPr>
              <a:t>Players:</a:t>
            </a:r>
          </a:p>
        </p:txBody>
      </p:sp>
      <p:sp>
        <p:nvSpPr>
          <p:cNvPr id="15" name="TextBox 217">
            <a:extLst>
              <a:ext uri="{FF2B5EF4-FFF2-40B4-BE49-F238E27FC236}">
                <a16:creationId xmlns:a16="http://schemas.microsoft.com/office/drawing/2014/main" id="{3C6DB428-E174-4953-B1DC-BAEAC1323506}"/>
              </a:ext>
            </a:extLst>
          </p:cNvPr>
          <p:cNvSpPr txBox="1">
            <a:spLocks noChangeArrowheads="1"/>
          </p:cNvSpPr>
          <p:nvPr/>
        </p:nvSpPr>
        <p:spPr bwMode="auto">
          <a:xfrm>
            <a:off x="2409604" y="2448109"/>
            <a:ext cx="13668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2000" dirty="0">
                <a:ea typeface="宋体" panose="02010600030101010101" pitchFamily="2" charset="-122"/>
                <a:cs typeface="Times New Roman" panose="02020603050405020304" pitchFamily="18" charset="0"/>
              </a:rPr>
              <a:t>FD-Link 1 </a:t>
            </a:r>
          </a:p>
        </p:txBody>
      </p:sp>
      <p:sp>
        <p:nvSpPr>
          <p:cNvPr id="17" name="TextBox 217">
            <a:extLst>
              <a:ext uri="{FF2B5EF4-FFF2-40B4-BE49-F238E27FC236}">
                <a16:creationId xmlns:a16="http://schemas.microsoft.com/office/drawing/2014/main" id="{225F6AAA-8C1D-45DA-B332-896EA3F2F9E4}"/>
              </a:ext>
            </a:extLst>
          </p:cNvPr>
          <p:cNvSpPr txBox="1">
            <a:spLocks noChangeArrowheads="1"/>
          </p:cNvSpPr>
          <p:nvPr/>
        </p:nvSpPr>
        <p:spPr bwMode="auto">
          <a:xfrm>
            <a:off x="3914148" y="2425410"/>
            <a:ext cx="13668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2000" dirty="0">
                <a:ea typeface="宋体" panose="02010600030101010101" pitchFamily="2" charset="-122"/>
                <a:cs typeface="Times New Roman" panose="02020603050405020304" pitchFamily="18" charset="0"/>
              </a:rPr>
              <a:t>FD-Link 2 </a:t>
            </a:r>
          </a:p>
        </p:txBody>
      </p:sp>
      <p:sp>
        <p:nvSpPr>
          <p:cNvPr id="19" name="TextBox 221">
            <a:extLst>
              <a:ext uri="{FF2B5EF4-FFF2-40B4-BE49-F238E27FC236}">
                <a16:creationId xmlns:a16="http://schemas.microsoft.com/office/drawing/2014/main" id="{DFA350BB-E137-4B11-B8C9-381FEBDBA8E7}"/>
              </a:ext>
            </a:extLst>
          </p:cNvPr>
          <p:cNvSpPr txBox="1">
            <a:spLocks noChangeArrowheads="1"/>
          </p:cNvSpPr>
          <p:nvPr/>
        </p:nvSpPr>
        <p:spPr bwMode="auto">
          <a:xfrm>
            <a:off x="5261328" y="1899068"/>
            <a:ext cx="159702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4400" dirty="0">
                <a:ea typeface="宋体" panose="02010600030101010101" pitchFamily="2" charset="-122"/>
                <a:cs typeface="Times New Roman" panose="02020603050405020304" pitchFamily="18" charset="0"/>
              </a:rPr>
              <a:t>……</a:t>
            </a:r>
          </a:p>
        </p:txBody>
      </p:sp>
      <p:sp>
        <p:nvSpPr>
          <p:cNvPr id="21" name="TextBox 217">
            <a:extLst>
              <a:ext uri="{FF2B5EF4-FFF2-40B4-BE49-F238E27FC236}">
                <a16:creationId xmlns:a16="http://schemas.microsoft.com/office/drawing/2014/main" id="{16584178-471D-425D-9A4B-062820EB8EF0}"/>
              </a:ext>
            </a:extLst>
          </p:cNvPr>
          <p:cNvSpPr txBox="1">
            <a:spLocks noChangeArrowheads="1"/>
          </p:cNvSpPr>
          <p:nvPr/>
        </p:nvSpPr>
        <p:spPr bwMode="auto">
          <a:xfrm>
            <a:off x="6751390" y="2412439"/>
            <a:ext cx="13668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2000" dirty="0">
                <a:ea typeface="宋体" panose="02010600030101010101" pitchFamily="2" charset="-122"/>
                <a:cs typeface="Times New Roman" panose="02020603050405020304" pitchFamily="18" charset="0"/>
              </a:rPr>
              <a:t>FD-Link </a:t>
            </a:r>
            <a:r>
              <a:rPr lang="en-US" altLang="zh-CN" sz="2000" i="1" dirty="0">
                <a:ea typeface="宋体" panose="02010600030101010101" pitchFamily="2" charset="-122"/>
                <a:cs typeface="Times New Roman" panose="02020603050405020304" pitchFamily="18" charset="0"/>
              </a:rPr>
              <a:t>K</a:t>
            </a:r>
            <a:r>
              <a:rPr lang="en-US" altLang="zh-CN" sz="2000" dirty="0">
                <a:ea typeface="宋体" panose="02010600030101010101" pitchFamily="2" charset="-122"/>
                <a:cs typeface="Times New Roman" panose="02020603050405020304" pitchFamily="18" charset="0"/>
              </a:rPr>
              <a:t> </a:t>
            </a:r>
          </a:p>
        </p:txBody>
      </p:sp>
      <p:graphicFrame>
        <p:nvGraphicFramePr>
          <p:cNvPr id="23" name="Object 209">
            <a:extLst>
              <a:ext uri="{FF2B5EF4-FFF2-40B4-BE49-F238E27FC236}">
                <a16:creationId xmlns:a16="http://schemas.microsoft.com/office/drawing/2014/main" id="{72A5AB03-E1A9-4164-8CDE-F27487D25541}"/>
              </a:ext>
            </a:extLst>
          </p:cNvPr>
          <p:cNvGraphicFramePr>
            <a:graphicFrameLocks noChangeAspect="1"/>
          </p:cNvGraphicFramePr>
          <p:nvPr/>
        </p:nvGraphicFramePr>
        <p:xfrm>
          <a:off x="2692414" y="3130229"/>
          <a:ext cx="450850" cy="369887"/>
        </p:xfrm>
        <a:graphic>
          <a:graphicData uri="http://schemas.openxmlformats.org/presentationml/2006/ole">
            <mc:AlternateContent xmlns:mc="http://schemas.openxmlformats.org/markup-compatibility/2006">
              <mc:Choice xmlns:v="urn:schemas-microsoft-com:vml" Requires="v">
                <p:oleObj spid="_x0000_s21776" name="Equation" r:id="rId5" imgW="279400" imgH="228600" progId="Equation.DSMT4">
                  <p:embed/>
                </p:oleObj>
              </mc:Choice>
              <mc:Fallback>
                <p:oleObj name="Equation" r:id="rId5" imgW="279400" imgH="228600" progId="Equation.DSMT4">
                  <p:embed/>
                  <p:pic>
                    <p:nvPicPr>
                      <p:cNvPr id="23" name="Object 209">
                        <a:extLst>
                          <a:ext uri="{FF2B5EF4-FFF2-40B4-BE49-F238E27FC236}">
                            <a16:creationId xmlns:a16="http://schemas.microsoft.com/office/drawing/2014/main" id="{72A5AB03-E1A9-4164-8CDE-F27487D255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2414" y="3130229"/>
                        <a:ext cx="450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12">
            <a:extLst>
              <a:ext uri="{FF2B5EF4-FFF2-40B4-BE49-F238E27FC236}">
                <a16:creationId xmlns:a16="http://schemas.microsoft.com/office/drawing/2014/main" id="{C86AAF23-0350-4468-A88D-CFEE7154C260}"/>
              </a:ext>
            </a:extLst>
          </p:cNvPr>
          <p:cNvGraphicFramePr>
            <a:graphicFrameLocks noChangeAspect="1"/>
          </p:cNvGraphicFramePr>
          <p:nvPr/>
        </p:nvGraphicFramePr>
        <p:xfrm>
          <a:off x="3141676" y="3155629"/>
          <a:ext cx="487363" cy="334962"/>
        </p:xfrm>
        <a:graphic>
          <a:graphicData uri="http://schemas.openxmlformats.org/presentationml/2006/ole">
            <mc:AlternateContent xmlns:mc="http://schemas.openxmlformats.org/markup-compatibility/2006">
              <mc:Choice xmlns:v="urn:schemas-microsoft-com:vml" Requires="v">
                <p:oleObj spid="_x0000_s21777" name="Equation" r:id="rId7" imgW="330200" imgH="228600" progId="Equation.DSMT4">
                  <p:embed/>
                </p:oleObj>
              </mc:Choice>
              <mc:Fallback>
                <p:oleObj name="Equation" r:id="rId7" imgW="330200" imgH="228600" progId="Equation.DSMT4">
                  <p:embed/>
                  <p:pic>
                    <p:nvPicPr>
                      <p:cNvPr id="25" name="Object 212">
                        <a:extLst>
                          <a:ext uri="{FF2B5EF4-FFF2-40B4-BE49-F238E27FC236}">
                            <a16:creationId xmlns:a16="http://schemas.microsoft.com/office/drawing/2014/main" id="{C86AAF23-0350-4468-A88D-CFEE7154C2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1676" y="3155629"/>
                        <a:ext cx="4873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TextBox 215">
            <a:extLst>
              <a:ext uri="{FF2B5EF4-FFF2-40B4-BE49-F238E27FC236}">
                <a16:creationId xmlns:a16="http://schemas.microsoft.com/office/drawing/2014/main" id="{B7F0EE1B-B785-4C80-8963-63CD77BBB04F}"/>
              </a:ext>
            </a:extLst>
          </p:cNvPr>
          <p:cNvSpPr txBox="1">
            <a:spLocks noChangeArrowheads="1"/>
          </p:cNvSpPr>
          <p:nvPr/>
        </p:nvSpPr>
        <p:spPr bwMode="auto">
          <a:xfrm>
            <a:off x="5205800" y="2549001"/>
            <a:ext cx="1597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4400">
                <a:ea typeface="宋体" panose="02010600030101010101" pitchFamily="2" charset="-122"/>
                <a:cs typeface="Times New Roman" panose="02020603050405020304" pitchFamily="18" charset="0"/>
              </a:rPr>
              <a:t>……</a:t>
            </a:r>
          </a:p>
        </p:txBody>
      </p:sp>
      <p:sp>
        <p:nvSpPr>
          <p:cNvPr id="29" name="TextBox 216">
            <a:extLst>
              <a:ext uri="{FF2B5EF4-FFF2-40B4-BE49-F238E27FC236}">
                <a16:creationId xmlns:a16="http://schemas.microsoft.com/office/drawing/2014/main" id="{33B32780-C2FE-4501-A800-D47D0D0D9612}"/>
              </a:ext>
            </a:extLst>
          </p:cNvPr>
          <p:cNvSpPr txBox="1">
            <a:spLocks noChangeArrowheads="1"/>
          </p:cNvSpPr>
          <p:nvPr/>
        </p:nvSpPr>
        <p:spPr bwMode="auto">
          <a:xfrm>
            <a:off x="1362831" y="3019104"/>
            <a:ext cx="91281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2000" b="1" dirty="0">
                <a:solidFill>
                  <a:srgbClr val="7030A0"/>
                </a:solidFill>
                <a:ea typeface="宋体" panose="02010600030101010101" pitchFamily="2" charset="-122"/>
                <a:cs typeface="Times New Roman" panose="02020603050405020304" pitchFamily="18" charset="0"/>
              </a:rPr>
              <a:t>Arms:</a:t>
            </a:r>
          </a:p>
        </p:txBody>
      </p:sp>
      <p:sp>
        <p:nvSpPr>
          <p:cNvPr id="31" name="TextBox 217">
            <a:extLst>
              <a:ext uri="{FF2B5EF4-FFF2-40B4-BE49-F238E27FC236}">
                <a16:creationId xmlns:a16="http://schemas.microsoft.com/office/drawing/2014/main" id="{AD5A92A1-2177-4BCE-BAB7-B2E186F17F83}"/>
              </a:ext>
            </a:extLst>
          </p:cNvPr>
          <p:cNvSpPr txBox="1">
            <a:spLocks noChangeArrowheads="1"/>
          </p:cNvSpPr>
          <p:nvPr/>
        </p:nvSpPr>
        <p:spPr bwMode="auto">
          <a:xfrm>
            <a:off x="1054214" y="3641367"/>
            <a:ext cx="13668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2000" b="1" dirty="0">
                <a:solidFill>
                  <a:srgbClr val="7030A0"/>
                </a:solidFill>
                <a:ea typeface="宋体" panose="02010600030101010101" pitchFamily="2" charset="-122"/>
                <a:cs typeface="Times New Roman" panose="02020603050405020304" pitchFamily="18" charset="0"/>
              </a:rPr>
              <a:t>Rewards:</a:t>
            </a:r>
          </a:p>
        </p:txBody>
      </p:sp>
      <p:graphicFrame>
        <p:nvGraphicFramePr>
          <p:cNvPr id="33" name="Object 218">
            <a:extLst>
              <a:ext uri="{FF2B5EF4-FFF2-40B4-BE49-F238E27FC236}">
                <a16:creationId xmlns:a16="http://schemas.microsoft.com/office/drawing/2014/main" id="{ACE42FA1-A75D-435F-AD71-1CF83F20264F}"/>
              </a:ext>
            </a:extLst>
          </p:cNvPr>
          <p:cNvGraphicFramePr>
            <a:graphicFrameLocks noChangeAspect="1"/>
          </p:cNvGraphicFramePr>
          <p:nvPr/>
        </p:nvGraphicFramePr>
        <p:xfrm>
          <a:off x="2811241" y="3709630"/>
          <a:ext cx="346075" cy="446087"/>
        </p:xfrm>
        <a:graphic>
          <a:graphicData uri="http://schemas.openxmlformats.org/presentationml/2006/ole">
            <mc:AlternateContent xmlns:mc="http://schemas.openxmlformats.org/markup-compatibility/2006">
              <mc:Choice xmlns:v="urn:schemas-microsoft-com:vml" Requires="v">
                <p:oleObj spid="_x0000_s21778" name="Equation" r:id="rId9" imgW="177646" imgH="228402" progId="Equation.DSMT4">
                  <p:embed/>
                </p:oleObj>
              </mc:Choice>
              <mc:Fallback>
                <p:oleObj name="Equation" r:id="rId9" imgW="177646" imgH="228402" progId="Equation.DSMT4">
                  <p:embed/>
                  <p:pic>
                    <p:nvPicPr>
                      <p:cNvPr id="33" name="Object 218">
                        <a:extLst>
                          <a:ext uri="{FF2B5EF4-FFF2-40B4-BE49-F238E27FC236}">
                            <a16:creationId xmlns:a16="http://schemas.microsoft.com/office/drawing/2014/main" id="{ACE42FA1-A75D-435F-AD71-1CF83F2026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1241" y="3709630"/>
                        <a:ext cx="3460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219">
            <a:extLst>
              <a:ext uri="{FF2B5EF4-FFF2-40B4-BE49-F238E27FC236}">
                <a16:creationId xmlns:a16="http://schemas.microsoft.com/office/drawing/2014/main" id="{A8E68D1B-879A-4270-9B7B-C9F162B43DB1}"/>
              </a:ext>
            </a:extLst>
          </p:cNvPr>
          <p:cNvGraphicFramePr>
            <a:graphicFrameLocks noChangeAspect="1"/>
          </p:cNvGraphicFramePr>
          <p:nvPr/>
        </p:nvGraphicFramePr>
        <p:xfrm>
          <a:off x="4290318" y="3701692"/>
          <a:ext cx="369887" cy="446088"/>
        </p:xfrm>
        <a:graphic>
          <a:graphicData uri="http://schemas.openxmlformats.org/presentationml/2006/ole">
            <mc:AlternateContent xmlns:mc="http://schemas.openxmlformats.org/markup-compatibility/2006">
              <mc:Choice xmlns:v="urn:schemas-microsoft-com:vml" Requires="v">
                <p:oleObj spid="_x0000_s21779" name="Equation" r:id="rId11" imgW="190500" imgH="228600" progId="Equation.DSMT4">
                  <p:embed/>
                </p:oleObj>
              </mc:Choice>
              <mc:Fallback>
                <p:oleObj name="Equation" r:id="rId11" imgW="190500" imgH="228600" progId="Equation.DSMT4">
                  <p:embed/>
                  <p:pic>
                    <p:nvPicPr>
                      <p:cNvPr id="35" name="Object 219">
                        <a:extLst>
                          <a:ext uri="{FF2B5EF4-FFF2-40B4-BE49-F238E27FC236}">
                            <a16:creationId xmlns:a16="http://schemas.microsoft.com/office/drawing/2014/main" id="{A8E68D1B-879A-4270-9B7B-C9F162B43D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0318" y="3701692"/>
                        <a:ext cx="36988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220">
            <a:extLst>
              <a:ext uri="{FF2B5EF4-FFF2-40B4-BE49-F238E27FC236}">
                <a16:creationId xmlns:a16="http://schemas.microsoft.com/office/drawing/2014/main" id="{A47C02F0-0BAD-4AEF-987F-D9D47E972E99}"/>
              </a:ext>
            </a:extLst>
          </p:cNvPr>
          <p:cNvGraphicFramePr>
            <a:graphicFrameLocks noChangeAspect="1"/>
          </p:cNvGraphicFramePr>
          <p:nvPr/>
        </p:nvGraphicFramePr>
        <p:xfrm>
          <a:off x="6904864" y="3638562"/>
          <a:ext cx="669925" cy="446087"/>
        </p:xfrm>
        <a:graphic>
          <a:graphicData uri="http://schemas.openxmlformats.org/presentationml/2006/ole">
            <mc:AlternateContent xmlns:mc="http://schemas.openxmlformats.org/markup-compatibility/2006">
              <mc:Choice xmlns:v="urn:schemas-microsoft-com:vml" Requires="v">
                <p:oleObj spid="_x0000_s21780" name="Equation" r:id="rId13" imgW="342751" imgH="228501" progId="Equation.DSMT4">
                  <p:embed/>
                </p:oleObj>
              </mc:Choice>
              <mc:Fallback>
                <p:oleObj name="Equation" r:id="rId13" imgW="342751" imgH="228501" progId="Equation.DSMT4">
                  <p:embed/>
                  <p:pic>
                    <p:nvPicPr>
                      <p:cNvPr id="37" name="Object 220">
                        <a:extLst>
                          <a:ext uri="{FF2B5EF4-FFF2-40B4-BE49-F238E27FC236}">
                            <a16:creationId xmlns:a16="http://schemas.microsoft.com/office/drawing/2014/main" id="{A47C02F0-0BAD-4AEF-987F-D9D47E972E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04864" y="3638562"/>
                        <a:ext cx="6699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TextBox 221">
            <a:extLst>
              <a:ext uri="{FF2B5EF4-FFF2-40B4-BE49-F238E27FC236}">
                <a16:creationId xmlns:a16="http://schemas.microsoft.com/office/drawing/2014/main" id="{A6FDFC7E-932E-4C6F-BC54-0EC6505EAB16}"/>
              </a:ext>
            </a:extLst>
          </p:cNvPr>
          <p:cNvSpPr txBox="1">
            <a:spLocks noChangeArrowheads="1"/>
          </p:cNvSpPr>
          <p:nvPr/>
        </p:nvSpPr>
        <p:spPr bwMode="auto">
          <a:xfrm>
            <a:off x="5245118" y="3165886"/>
            <a:ext cx="159702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Tx/>
              <a:buNone/>
            </a:pPr>
            <a:r>
              <a:rPr lang="en-US" altLang="zh-CN" sz="4400" dirty="0">
                <a:ea typeface="宋体" panose="02010600030101010101" pitchFamily="2" charset="-122"/>
                <a:cs typeface="Times New Roman" panose="02020603050405020304" pitchFamily="18" charset="0"/>
              </a:rPr>
              <a:t>……</a:t>
            </a:r>
          </a:p>
        </p:txBody>
      </p:sp>
      <p:graphicFrame>
        <p:nvGraphicFramePr>
          <p:cNvPr id="41" name="Object 223">
            <a:extLst>
              <a:ext uri="{FF2B5EF4-FFF2-40B4-BE49-F238E27FC236}">
                <a16:creationId xmlns:a16="http://schemas.microsoft.com/office/drawing/2014/main" id="{A78DE281-DF71-437D-81AD-E02E6FD989D9}"/>
              </a:ext>
            </a:extLst>
          </p:cNvPr>
          <p:cNvGraphicFramePr>
            <a:graphicFrameLocks noChangeAspect="1"/>
          </p:cNvGraphicFramePr>
          <p:nvPr/>
        </p:nvGraphicFramePr>
        <p:xfrm>
          <a:off x="4034730" y="3138166"/>
          <a:ext cx="450850" cy="369888"/>
        </p:xfrm>
        <a:graphic>
          <a:graphicData uri="http://schemas.openxmlformats.org/presentationml/2006/ole">
            <mc:AlternateContent xmlns:mc="http://schemas.openxmlformats.org/markup-compatibility/2006">
              <mc:Choice xmlns:v="urn:schemas-microsoft-com:vml" Requires="v">
                <p:oleObj spid="_x0000_s21781" name="Equation" r:id="rId15" imgW="279400" imgH="228600" progId="Equation.DSMT4">
                  <p:embed/>
                </p:oleObj>
              </mc:Choice>
              <mc:Fallback>
                <p:oleObj name="Equation" r:id="rId15" imgW="279400" imgH="228600" progId="Equation.DSMT4">
                  <p:embed/>
                  <p:pic>
                    <p:nvPicPr>
                      <p:cNvPr id="41" name="Object 223">
                        <a:extLst>
                          <a:ext uri="{FF2B5EF4-FFF2-40B4-BE49-F238E27FC236}">
                            <a16:creationId xmlns:a16="http://schemas.microsoft.com/office/drawing/2014/main" id="{A78DE281-DF71-437D-81AD-E02E6FD989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4730" y="3138166"/>
                        <a:ext cx="450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224">
            <a:extLst>
              <a:ext uri="{FF2B5EF4-FFF2-40B4-BE49-F238E27FC236}">
                <a16:creationId xmlns:a16="http://schemas.microsoft.com/office/drawing/2014/main" id="{A9BB7804-68A5-4EF1-BEA5-705514AC66A6}"/>
              </a:ext>
            </a:extLst>
          </p:cNvPr>
          <p:cNvGraphicFramePr>
            <a:graphicFrameLocks noChangeAspect="1"/>
          </p:cNvGraphicFramePr>
          <p:nvPr/>
        </p:nvGraphicFramePr>
        <p:xfrm>
          <a:off x="4468118" y="3161979"/>
          <a:ext cx="506412" cy="336550"/>
        </p:xfrm>
        <a:graphic>
          <a:graphicData uri="http://schemas.openxmlformats.org/presentationml/2006/ole">
            <mc:AlternateContent xmlns:mc="http://schemas.openxmlformats.org/markup-compatibility/2006">
              <mc:Choice xmlns:v="urn:schemas-microsoft-com:vml" Requires="v">
                <p:oleObj spid="_x0000_s21782" name="Equation" r:id="rId16" imgW="342751" imgH="228501" progId="Equation.DSMT4">
                  <p:embed/>
                </p:oleObj>
              </mc:Choice>
              <mc:Fallback>
                <p:oleObj name="Equation" r:id="rId16" imgW="342751" imgH="228501" progId="Equation.DSMT4">
                  <p:embed/>
                  <p:pic>
                    <p:nvPicPr>
                      <p:cNvPr id="43" name="Object 224">
                        <a:extLst>
                          <a:ext uri="{FF2B5EF4-FFF2-40B4-BE49-F238E27FC236}">
                            <a16:creationId xmlns:a16="http://schemas.microsoft.com/office/drawing/2014/main" id="{A9BB7804-68A5-4EF1-BEA5-705514AC66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68118" y="3161979"/>
                        <a:ext cx="506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 name="Object 225">
            <a:extLst>
              <a:ext uri="{FF2B5EF4-FFF2-40B4-BE49-F238E27FC236}">
                <a16:creationId xmlns:a16="http://schemas.microsoft.com/office/drawing/2014/main" id="{8E44BB9E-C1D8-4A10-AA00-1C4E2C86F7E6}"/>
              </a:ext>
            </a:extLst>
          </p:cNvPr>
          <p:cNvGraphicFramePr>
            <a:graphicFrameLocks noChangeAspect="1"/>
          </p:cNvGraphicFramePr>
          <p:nvPr/>
        </p:nvGraphicFramePr>
        <p:xfrm>
          <a:off x="6787389" y="3138166"/>
          <a:ext cx="512763" cy="369888"/>
        </p:xfrm>
        <a:graphic>
          <a:graphicData uri="http://schemas.openxmlformats.org/presentationml/2006/ole">
            <mc:AlternateContent xmlns:mc="http://schemas.openxmlformats.org/markup-compatibility/2006">
              <mc:Choice xmlns:v="urn:schemas-microsoft-com:vml" Requires="v">
                <p:oleObj spid="_x0000_s21783" name="Equation" r:id="rId18" imgW="317362" imgH="228501" progId="Equation.DSMT4">
                  <p:embed/>
                </p:oleObj>
              </mc:Choice>
              <mc:Fallback>
                <p:oleObj name="Equation" r:id="rId18" imgW="317362" imgH="228501" progId="Equation.DSMT4">
                  <p:embed/>
                  <p:pic>
                    <p:nvPicPr>
                      <p:cNvPr id="45" name="Object 225">
                        <a:extLst>
                          <a:ext uri="{FF2B5EF4-FFF2-40B4-BE49-F238E27FC236}">
                            <a16:creationId xmlns:a16="http://schemas.microsoft.com/office/drawing/2014/main" id="{8E44BB9E-C1D8-4A10-AA00-1C4E2C86F7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87389" y="3138166"/>
                        <a:ext cx="512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 name="Object 226">
            <a:extLst>
              <a:ext uri="{FF2B5EF4-FFF2-40B4-BE49-F238E27FC236}">
                <a16:creationId xmlns:a16="http://schemas.microsoft.com/office/drawing/2014/main" id="{CBD25AAC-461E-41AA-B900-732F1715497E}"/>
              </a:ext>
            </a:extLst>
          </p:cNvPr>
          <p:cNvGraphicFramePr>
            <a:graphicFrameLocks noChangeAspect="1"/>
          </p:cNvGraphicFramePr>
          <p:nvPr/>
        </p:nvGraphicFramePr>
        <p:xfrm>
          <a:off x="7255702" y="3161979"/>
          <a:ext cx="541337" cy="336550"/>
        </p:xfrm>
        <a:graphic>
          <a:graphicData uri="http://schemas.openxmlformats.org/presentationml/2006/ole">
            <mc:AlternateContent xmlns:mc="http://schemas.openxmlformats.org/markup-compatibility/2006">
              <mc:Choice xmlns:v="urn:schemas-microsoft-com:vml" Requires="v">
                <p:oleObj spid="_x0000_s21784" name="Equation" r:id="rId20" imgW="368300" imgH="228600" progId="Equation.DSMT4">
                  <p:embed/>
                </p:oleObj>
              </mc:Choice>
              <mc:Fallback>
                <p:oleObj name="Equation" r:id="rId20" imgW="368300" imgH="228600" progId="Equation.DSMT4">
                  <p:embed/>
                  <p:pic>
                    <p:nvPicPr>
                      <p:cNvPr id="47" name="Object 226">
                        <a:extLst>
                          <a:ext uri="{FF2B5EF4-FFF2-40B4-BE49-F238E27FC236}">
                            <a16:creationId xmlns:a16="http://schemas.microsoft.com/office/drawing/2014/main" id="{CBD25AAC-461E-41AA-B900-732F1715497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55702" y="3161979"/>
                        <a:ext cx="541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 name="文本框 48">
            <a:extLst>
              <a:ext uri="{FF2B5EF4-FFF2-40B4-BE49-F238E27FC236}">
                <a16:creationId xmlns:a16="http://schemas.microsoft.com/office/drawing/2014/main" id="{57FEE17F-1E59-4962-8DBA-B86E0BBDF257}"/>
              </a:ext>
            </a:extLst>
          </p:cNvPr>
          <p:cNvSpPr txBox="1"/>
          <p:nvPr/>
        </p:nvSpPr>
        <p:spPr>
          <a:xfrm>
            <a:off x="8021005" y="3040515"/>
            <a:ext cx="4081891" cy="1200329"/>
          </a:xfrm>
          <a:prstGeom prst="rect">
            <a:avLst/>
          </a:prstGeom>
          <a:noFill/>
        </p:spPr>
        <p:txBody>
          <a:bodyPr wrap="square">
            <a:spAutoFit/>
          </a:bodyPr>
          <a:lstStyle/>
          <a:p>
            <a:pPr algn="just"/>
            <a:r>
              <a:rPr lang="en-US" altLang="zh-CN"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No collision will happen among players since all player choose an arm from its local set!  The reward is between stochastic and adversarial</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51" name="矩形 50">
            <a:extLst>
              <a:ext uri="{FF2B5EF4-FFF2-40B4-BE49-F238E27FC236}">
                <a16:creationId xmlns:a16="http://schemas.microsoft.com/office/drawing/2014/main" id="{DBF2EF9C-40F6-4D21-92F0-3E4265A3DB35}"/>
              </a:ext>
            </a:extLst>
          </p:cNvPr>
          <p:cNvSpPr/>
          <p:nvPr/>
        </p:nvSpPr>
        <p:spPr>
          <a:xfrm>
            <a:off x="1316004" y="4914250"/>
            <a:ext cx="9034225" cy="104721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200" dirty="0">
                <a:latin typeface="Times New Roman" panose="02020603050405020304" pitchFamily="18" charset="0"/>
                <a:cs typeface="Times New Roman" panose="02020603050405020304" pitchFamily="18" charset="0"/>
              </a:rPr>
              <a:t>Difference between the best arm’s rewards and the current received</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rewards (</a:t>
            </a:r>
            <a:r>
              <a:rPr lang="en-US" altLang="zh-CN" sz="2200" i="1" dirty="0">
                <a:solidFill>
                  <a:srgbClr val="FF0000"/>
                </a:solidFill>
                <a:latin typeface="Times New Roman" panose="02020603050405020304" pitchFamily="18" charset="0"/>
                <a:cs typeface="Times New Roman" panose="02020603050405020304" pitchFamily="18" charset="0"/>
              </a:rPr>
              <a:t>weak regret</a:t>
            </a:r>
            <a:r>
              <a:rPr lang="en-US" altLang="zh-CN" sz="2200" dirty="0">
                <a:latin typeface="Times New Roman" panose="02020603050405020304" pitchFamily="18" charset="0"/>
                <a:cs typeface="Times New Roman" panose="02020603050405020304" pitchFamily="18" charset="0"/>
              </a:rPr>
              <a:t>):</a:t>
            </a:r>
          </a:p>
        </p:txBody>
      </p:sp>
      <p:pic>
        <p:nvPicPr>
          <p:cNvPr id="53" name="图片 52">
            <a:extLst>
              <a:ext uri="{FF2B5EF4-FFF2-40B4-BE49-F238E27FC236}">
                <a16:creationId xmlns:a16="http://schemas.microsoft.com/office/drawing/2014/main" id="{2881CE6A-A339-4243-A9DA-029A339405D1}"/>
              </a:ext>
            </a:extLst>
          </p:cNvPr>
          <p:cNvPicPr>
            <a:picLocks noChangeAspect="1"/>
          </p:cNvPicPr>
          <p:nvPr/>
        </p:nvPicPr>
        <p:blipFill>
          <a:blip r:embed="rId22"/>
          <a:stretch>
            <a:fillRect/>
          </a:stretch>
        </p:blipFill>
        <p:spPr>
          <a:xfrm>
            <a:off x="2828552" y="5983694"/>
            <a:ext cx="4692318" cy="749467"/>
          </a:xfrm>
          <a:prstGeom prst="rect">
            <a:avLst/>
          </a:prstGeom>
        </p:spPr>
      </p:pic>
      <p:sp>
        <p:nvSpPr>
          <p:cNvPr id="55" name="TextBox 4">
            <a:extLst>
              <a:ext uri="{FF2B5EF4-FFF2-40B4-BE49-F238E27FC236}">
                <a16:creationId xmlns:a16="http://schemas.microsoft.com/office/drawing/2014/main" id="{4DCF4212-EA53-4CF7-B623-CBCEE7BFB6DF}"/>
              </a:ext>
            </a:extLst>
          </p:cNvPr>
          <p:cNvSpPr txBox="1">
            <a:spLocks noChangeArrowheads="1"/>
          </p:cNvSpPr>
          <p:nvPr/>
        </p:nvSpPr>
        <p:spPr bwMode="auto">
          <a:xfrm>
            <a:off x="620409" y="4287768"/>
            <a:ext cx="9561210"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Regret (</a:t>
            </a:r>
            <a:r>
              <a:rPr lang="en-US" altLang="zh-CN" sz="2400" dirty="0">
                <a:solidFill>
                  <a:srgbClr val="7030A0"/>
                </a:solidFill>
                <a:ea typeface="宋体" panose="02010600030101010101" pitchFamily="2" charset="-122"/>
                <a:cs typeface="Times New Roman" panose="02020603050405020304" pitchFamily="18" charset="0"/>
              </a:rPr>
              <a:t>defined on each player, not the whole system</a:t>
            </a:r>
            <a:r>
              <a:rPr lang="en-US" altLang="zh-CN" sz="2400" b="1" dirty="0">
                <a:solidFill>
                  <a:srgbClr val="7030A0"/>
                </a:solidFill>
                <a:ea typeface="宋体" panose="02010600030101010101" pitchFamily="2" charset="-122"/>
                <a:cs typeface="Times New Roman" panose="02020603050405020304" pitchFamily="18" charset="0"/>
              </a:rPr>
              <a:t>) </a:t>
            </a:r>
          </a:p>
        </p:txBody>
      </p:sp>
      <p:sp>
        <p:nvSpPr>
          <p:cNvPr id="5" name="文本框 4">
            <a:extLst>
              <a:ext uri="{FF2B5EF4-FFF2-40B4-BE49-F238E27FC236}">
                <a16:creationId xmlns:a16="http://schemas.microsoft.com/office/drawing/2014/main" id="{653671B6-0DE0-4166-9F02-342B01387D01}"/>
              </a:ext>
            </a:extLst>
          </p:cNvPr>
          <p:cNvSpPr txBox="1"/>
          <p:nvPr/>
        </p:nvSpPr>
        <p:spPr>
          <a:xfrm>
            <a:off x="120" y="241220"/>
            <a:ext cx="9450057"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2: Throughput Enhancement in Full Duplex CSMA Networks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3513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66</a:t>
            </a:fld>
            <a:endParaRPr lang="zh-CN" altLang="en-US" dirty="0"/>
          </a:p>
        </p:txBody>
      </p:sp>
      <p:pic>
        <p:nvPicPr>
          <p:cNvPr id="5" name="图片 4">
            <a:extLst>
              <a:ext uri="{FF2B5EF4-FFF2-40B4-BE49-F238E27FC236}">
                <a16:creationId xmlns:a16="http://schemas.microsoft.com/office/drawing/2014/main" id="{23CA6044-2BCB-4949-9FA4-C2670A8E4202}"/>
              </a:ext>
            </a:extLst>
          </p:cNvPr>
          <p:cNvPicPr>
            <a:picLocks noChangeAspect="1"/>
          </p:cNvPicPr>
          <p:nvPr/>
        </p:nvPicPr>
        <p:blipFill>
          <a:blip r:embed="rId3"/>
          <a:stretch>
            <a:fillRect/>
          </a:stretch>
        </p:blipFill>
        <p:spPr>
          <a:xfrm>
            <a:off x="1022832" y="1553837"/>
            <a:ext cx="5215456" cy="5304163"/>
          </a:xfrm>
          <a:prstGeom prst="rect">
            <a:avLst/>
          </a:prstGeom>
          <a:ln>
            <a:solidFill>
              <a:schemeClr val="tx1"/>
            </a:solidFill>
          </a:ln>
        </p:spPr>
      </p:pic>
      <p:sp>
        <p:nvSpPr>
          <p:cNvPr id="7" name="矩形 6">
            <a:extLst>
              <a:ext uri="{FF2B5EF4-FFF2-40B4-BE49-F238E27FC236}">
                <a16:creationId xmlns:a16="http://schemas.microsoft.com/office/drawing/2014/main" id="{E9361C02-5CB3-470A-B7D0-2840A9C301A4}"/>
              </a:ext>
            </a:extLst>
          </p:cNvPr>
          <p:cNvSpPr/>
          <p:nvPr/>
        </p:nvSpPr>
        <p:spPr>
          <a:xfrm>
            <a:off x="7128348" y="2843286"/>
            <a:ext cx="4624098" cy="2351926"/>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Based on Exp3 algorithm</a:t>
            </a:r>
          </a:p>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Starting with some prior information</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Proceeding in epoch</a:t>
            </a:r>
          </a:p>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Decreasing learning rate</a:t>
            </a:r>
          </a:p>
          <a:p>
            <a:pPr marL="342900" indent="-342900">
              <a:lnSpc>
                <a:spcPct val="150000"/>
              </a:lnSpc>
              <a:buFont typeface="Arial" panose="020B0604020202020204" pitchFamily="34" charset="0"/>
              <a:buChar char="•"/>
            </a:pP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A tight regret bound</a:t>
            </a:r>
            <a:endParaRPr lang="zh-CN" altLang="en-US" sz="2000" dirty="0"/>
          </a:p>
        </p:txBody>
      </p:sp>
      <p:sp>
        <p:nvSpPr>
          <p:cNvPr id="8" name="矩形 7">
            <a:extLst>
              <a:ext uri="{FF2B5EF4-FFF2-40B4-BE49-F238E27FC236}">
                <a16:creationId xmlns:a16="http://schemas.microsoft.com/office/drawing/2014/main" id="{4357842E-E386-4E22-8951-775E3CF4B595}"/>
              </a:ext>
            </a:extLst>
          </p:cNvPr>
          <p:cNvSpPr/>
          <p:nvPr/>
        </p:nvSpPr>
        <p:spPr>
          <a:xfrm>
            <a:off x="6332714" y="2362664"/>
            <a:ext cx="3706232" cy="461665"/>
          </a:xfrm>
          <a:prstGeom prst="rect">
            <a:avLst/>
          </a:prstGeom>
        </p:spPr>
        <p:txBody>
          <a:bodyPr wrap="square">
            <a:spAutoFit/>
          </a:bodyPr>
          <a:lstStyle/>
          <a:p>
            <a:pPr marL="812800" lvl="1" indent="-342900">
              <a:spcBef>
                <a:spcPts val="600"/>
              </a:spcBef>
              <a:buClr>
                <a:srgbClr val="FF0000"/>
              </a:buClr>
              <a:buSzPct val="85000"/>
              <a:buFont typeface="Wingdings" panose="05000000000000000000" pitchFamily="2" charset="2"/>
              <a:buChar char="ª"/>
              <a:tabLst>
                <a:tab pos="354965" algn="l"/>
                <a:tab pos="355600" algn="l"/>
              </a:tabLst>
            </a:pPr>
            <a:r>
              <a:rPr lang="en-US" altLang="zh-CN" sz="2400" b="1" dirty="0">
                <a:solidFill>
                  <a:srgbClr val="7030A0"/>
                </a:solidFill>
                <a:latin typeface="Times New Roman" panose="02020603050405020304" pitchFamily="18" charset="0"/>
                <a:cs typeface="Times New Roman" panose="02020603050405020304" pitchFamily="18" charset="0"/>
              </a:rPr>
              <a:t>Features</a:t>
            </a:r>
            <a:endParaRPr lang="en-US" altLang="zh-CN" sz="2400" dirty="0">
              <a:solidFill>
                <a:srgbClr val="7030A0"/>
              </a:solidFill>
              <a:latin typeface="Times New Roman" panose="02020603050405020304" pitchFamily="18" charset="0"/>
              <a:cs typeface="Times New Roman" panose="02020603050405020304" pitchFamily="18" charset="0"/>
            </a:endParaRPr>
          </a:p>
        </p:txBody>
      </p:sp>
      <p:cxnSp>
        <p:nvCxnSpPr>
          <p:cNvPr id="9" name="直接连接符 8">
            <a:extLst>
              <a:ext uri="{FF2B5EF4-FFF2-40B4-BE49-F238E27FC236}">
                <a16:creationId xmlns:a16="http://schemas.microsoft.com/office/drawing/2014/main" id="{B207FE82-28AC-42AB-94D7-BA1D66F3FD41}"/>
              </a:ext>
            </a:extLst>
          </p:cNvPr>
          <p:cNvCxnSpPr/>
          <p:nvPr/>
        </p:nvCxnSpPr>
        <p:spPr>
          <a:xfrm>
            <a:off x="2315183" y="3210124"/>
            <a:ext cx="2762656"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6913D501-E811-4229-8969-5A9C02771C75}"/>
              </a:ext>
            </a:extLst>
          </p:cNvPr>
          <p:cNvCxnSpPr>
            <a:cxnSpLocks/>
          </p:cNvCxnSpPr>
          <p:nvPr/>
        </p:nvCxnSpPr>
        <p:spPr>
          <a:xfrm>
            <a:off x="2091451" y="2506490"/>
            <a:ext cx="315824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4">
            <a:extLst>
              <a:ext uri="{FF2B5EF4-FFF2-40B4-BE49-F238E27FC236}">
                <a16:creationId xmlns:a16="http://schemas.microsoft.com/office/drawing/2014/main" id="{6EC2D78F-EC59-4E35-8DC1-A1831F91E37D}"/>
              </a:ext>
            </a:extLst>
          </p:cNvPr>
          <p:cNvSpPr txBox="1">
            <a:spLocks noChangeArrowheads="1"/>
          </p:cNvSpPr>
          <p:nvPr/>
        </p:nvSpPr>
        <p:spPr bwMode="auto">
          <a:xfrm>
            <a:off x="565284" y="973870"/>
            <a:ext cx="11626715"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Stochastic and Adversarial Optimal (SAO) Algorithm for </a:t>
            </a:r>
            <a:r>
              <a:rPr lang="en-US" altLang="zh-CN" sz="2400" b="1" dirty="0" err="1">
                <a:solidFill>
                  <a:srgbClr val="FF0000"/>
                </a:solidFill>
                <a:ea typeface="宋体" panose="02010600030101010101" pitchFamily="2" charset="-122"/>
                <a:cs typeface="Times New Roman" panose="02020603050405020304" pitchFamily="18" charset="0"/>
              </a:rPr>
              <a:t>Subproblem</a:t>
            </a:r>
            <a:r>
              <a:rPr lang="en-US" altLang="zh-CN" sz="2400" b="1" dirty="0">
                <a:solidFill>
                  <a:srgbClr val="FF0000"/>
                </a:solidFill>
                <a:ea typeface="宋体" panose="02010600030101010101" pitchFamily="2" charset="-122"/>
                <a:cs typeface="Times New Roman" panose="02020603050405020304" pitchFamily="18" charset="0"/>
              </a:rPr>
              <a:t> 2</a:t>
            </a:r>
            <a:endParaRPr lang="en-US" altLang="zh-CN" sz="2400" b="1" dirty="0">
              <a:solidFill>
                <a:srgbClr val="7030A0"/>
              </a:solidFill>
              <a:ea typeface="宋体"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4A032F71-0830-47C8-9AC7-91A9EB96525A}"/>
              </a:ext>
            </a:extLst>
          </p:cNvPr>
          <p:cNvSpPr txBox="1"/>
          <p:nvPr/>
        </p:nvSpPr>
        <p:spPr>
          <a:xfrm>
            <a:off x="120" y="241220"/>
            <a:ext cx="9450057"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2: Throughput Enhancement in Full Duplex CSMA Networks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7113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67</a:t>
            </a:fld>
            <a:endParaRPr lang="zh-CN" altLang="en-US" dirty="0"/>
          </a:p>
        </p:txBody>
      </p:sp>
      <p:sp>
        <p:nvSpPr>
          <p:cNvPr id="3" name="TextBox 4">
            <a:extLst>
              <a:ext uri="{FF2B5EF4-FFF2-40B4-BE49-F238E27FC236}">
                <a16:creationId xmlns:a16="http://schemas.microsoft.com/office/drawing/2014/main" id="{3EA1FDFF-0B02-49C1-BFEA-58284BB236C5}"/>
              </a:ext>
            </a:extLst>
          </p:cNvPr>
          <p:cNvSpPr txBox="1">
            <a:spLocks noChangeArrowheads="1"/>
          </p:cNvSpPr>
          <p:nvPr/>
        </p:nvSpPr>
        <p:spPr bwMode="auto">
          <a:xfrm>
            <a:off x="565285" y="954414"/>
            <a:ext cx="9561210"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SAO-FD-CSMA Algorithm for Master Problem</a:t>
            </a:r>
          </a:p>
        </p:txBody>
      </p:sp>
      <p:pic>
        <p:nvPicPr>
          <p:cNvPr id="7" name="图片 6">
            <a:extLst>
              <a:ext uri="{FF2B5EF4-FFF2-40B4-BE49-F238E27FC236}">
                <a16:creationId xmlns:a16="http://schemas.microsoft.com/office/drawing/2014/main" id="{AC8FAC66-833A-4E2F-828C-6D0A0768D630}"/>
              </a:ext>
            </a:extLst>
          </p:cNvPr>
          <p:cNvPicPr>
            <a:picLocks noChangeAspect="1"/>
          </p:cNvPicPr>
          <p:nvPr/>
        </p:nvPicPr>
        <p:blipFill>
          <a:blip r:embed="rId3"/>
          <a:stretch>
            <a:fillRect/>
          </a:stretch>
        </p:blipFill>
        <p:spPr>
          <a:xfrm>
            <a:off x="1263383" y="1488348"/>
            <a:ext cx="5080261" cy="2463927"/>
          </a:xfrm>
          <a:prstGeom prst="rect">
            <a:avLst/>
          </a:prstGeom>
        </p:spPr>
      </p:pic>
      <p:sp>
        <p:nvSpPr>
          <p:cNvPr id="9" name="TextBox 4">
            <a:extLst>
              <a:ext uri="{FF2B5EF4-FFF2-40B4-BE49-F238E27FC236}">
                <a16:creationId xmlns:a16="http://schemas.microsoft.com/office/drawing/2014/main" id="{12B92E7D-6A91-41F7-8A68-810C536F0B86}"/>
              </a:ext>
            </a:extLst>
          </p:cNvPr>
          <p:cNvSpPr txBox="1">
            <a:spLocks noChangeArrowheads="1"/>
          </p:cNvSpPr>
          <p:nvPr/>
        </p:nvSpPr>
        <p:spPr bwMode="auto">
          <a:xfrm>
            <a:off x="571771" y="3869471"/>
            <a:ext cx="9561210"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Upper Regret Bound</a:t>
            </a:r>
          </a:p>
        </p:txBody>
      </p:sp>
      <p:sp>
        <p:nvSpPr>
          <p:cNvPr id="13" name="文本框 12">
            <a:extLst>
              <a:ext uri="{FF2B5EF4-FFF2-40B4-BE49-F238E27FC236}">
                <a16:creationId xmlns:a16="http://schemas.microsoft.com/office/drawing/2014/main" id="{19DCB201-90CD-4CB1-88CE-9DE091FA2D07}"/>
              </a:ext>
            </a:extLst>
          </p:cNvPr>
          <p:cNvSpPr txBox="1"/>
          <p:nvPr/>
        </p:nvSpPr>
        <p:spPr>
          <a:xfrm>
            <a:off x="7102114" y="2045646"/>
            <a:ext cx="5080261"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Algorithm 1 was a </a:t>
            </a:r>
            <a:r>
              <a:rPr lang="en-US" altLang="zh-CN" sz="1800" dirty="0" err="1">
                <a:latin typeface="Times New Roman" panose="02020603050405020304" pitchFamily="18" charset="0"/>
                <a:ea typeface="华文楷体" panose="02010600040101010101" pitchFamily="2" charset="-122"/>
                <a:cs typeface="Times New Roman" panose="02020603050405020304" pitchFamily="18" charset="0"/>
              </a:rPr>
              <a:t>subgradient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 method used to solve subproblem 1 to find </a:t>
            </a:r>
            <a:r>
              <a:rPr lang="en-US" altLang="zh-CN" sz="1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the optimal LAI</a:t>
            </a:r>
          </a:p>
          <a:p>
            <a:pPr marL="285750" indent="-285750" algn="just">
              <a:lnSpc>
                <a:spcPct val="150000"/>
              </a:lnSpc>
              <a:buFont typeface="Arial" panose="020B0604020202020204" pitchFamily="34" charset="0"/>
              <a:buChar char="•"/>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Algorithm 2 was a bandit algorithm used to solve subproblem 2 to find </a:t>
            </a:r>
            <a:r>
              <a:rPr lang="en-US" altLang="zh-CN" sz="1800"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the best TP and CST</a:t>
            </a:r>
          </a:p>
          <a:p>
            <a:pPr marL="285750" indent="-285750" algn="just">
              <a:lnSpc>
                <a:spcPct val="150000"/>
              </a:lnSpc>
              <a:buFont typeface="Arial" panose="020B0604020202020204" pitchFamily="34" charset="0"/>
              <a:buChar char="•"/>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Algorithm 3 is a fully distributed algorithm</a:t>
            </a:r>
          </a:p>
        </p:txBody>
      </p:sp>
      <p:sp>
        <p:nvSpPr>
          <p:cNvPr id="15" name="文本框 14">
            <a:extLst>
              <a:ext uri="{FF2B5EF4-FFF2-40B4-BE49-F238E27FC236}">
                <a16:creationId xmlns:a16="http://schemas.microsoft.com/office/drawing/2014/main" id="{49312FF4-FB5A-4791-A8CE-A091B7703054}"/>
              </a:ext>
            </a:extLst>
          </p:cNvPr>
          <p:cNvSpPr txBox="1"/>
          <p:nvPr/>
        </p:nvSpPr>
        <p:spPr>
          <a:xfrm>
            <a:off x="7115618" y="1642950"/>
            <a:ext cx="1378883" cy="400110"/>
          </a:xfrm>
          <a:prstGeom prst="rect">
            <a:avLst/>
          </a:prstGeom>
          <a:noFill/>
        </p:spPr>
        <p:txBody>
          <a:bodyPr wrap="square">
            <a:spAutoFit/>
          </a:bodyPr>
          <a:lstStyle/>
          <a:p>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Notes:</a:t>
            </a:r>
            <a:endParaRPr lang="zh-CN" altLang="en-US" sz="2000" b="1" dirty="0"/>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6E36A609-EB66-4FCD-872B-CBCC61C89737}"/>
                  </a:ext>
                </a:extLst>
              </p:cNvPr>
              <p:cNvSpPr/>
              <p:nvPr/>
            </p:nvSpPr>
            <p:spPr>
              <a:xfrm>
                <a:off x="1263609" y="4498769"/>
                <a:ext cx="9028253" cy="2280561"/>
              </a:xfrm>
              <a:prstGeom prst="rect">
                <a:avLst/>
              </a:prstGeom>
              <a:ln>
                <a:solidFill>
                  <a:schemeClr val="tx1"/>
                </a:solidFill>
              </a:ln>
            </p:spPr>
            <p:txBody>
              <a:bodyPr wrap="square">
                <a:spAutoFit/>
              </a:bodyPr>
              <a:lstStyle/>
              <a:p>
                <a:pPr>
                  <a:lnSpc>
                    <a:spcPct val="150000"/>
                  </a:lnSpc>
                  <a:defRPr/>
                </a:pPr>
                <a:r>
                  <a:rPr lang="en-US" altLang="zh-CN" b="1" dirty="0">
                    <a:latin typeface="Times New Roman" panose="02020603050405020304" pitchFamily="18" charset="0"/>
                    <a:cs typeface="Times New Roman" panose="02020603050405020304" pitchFamily="18" charset="0"/>
                  </a:rPr>
                  <a:t>Theorem: </a:t>
                </a:r>
                <a:r>
                  <a:rPr lang="en-US" altLang="zh-CN" dirty="0">
                    <a:latin typeface="Times New Roman" panose="02020603050405020304" pitchFamily="18" charset="0"/>
                    <a:cs typeface="Times New Roman" panose="02020603050405020304" pitchFamily="18" charset="0"/>
                  </a:rPr>
                  <a:t> For any </a:t>
                </a: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𝑀</m:t>
                        </m:r>
                      </m:e>
                      <m:sub>
                        <m:r>
                          <a:rPr lang="en-US" altLang="zh-CN" b="0" i="1" smtClean="0">
                            <a:latin typeface="Cambria Math" panose="02040503050406030204" pitchFamily="18" charset="0"/>
                            <a:cs typeface="Times New Roman" panose="02020603050405020304" pitchFamily="18" charset="0"/>
                          </a:rPr>
                          <m:t>𝑘</m:t>
                        </m:r>
                      </m:sub>
                    </m:sSub>
                    <m:r>
                      <a:rPr lang="en-US" altLang="zh-CN" i="1">
                        <a:latin typeface="Cambria Math" panose="02040503050406030204" pitchFamily="18" charset="0"/>
                        <a:ea typeface="Cambria Math" panose="02040503050406030204" pitchFamily="18" charset="0"/>
                        <a:cs typeface="Times New Roman" panose="02020603050405020304" pitchFamily="18" charset="0"/>
                      </a:rPr>
                      <m:t>&gt;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0, ∀</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𝑘</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1" i="1" smtClean="0">
                        <a:latin typeface="Cambria Math" panose="02040503050406030204" pitchFamily="18" charset="0"/>
                        <a:ea typeface="Cambria Math" panose="02040503050406030204" pitchFamily="18" charset="0"/>
                        <a:cs typeface="Times New Roman" panose="02020603050405020304" pitchFamily="18" charset="0"/>
                      </a:rPr>
                      <m:t>𝑲</m:t>
                    </m:r>
                  </m:oMath>
                </a14:m>
                <a:r>
                  <a:rPr lang="en-US" altLang="zh-CN" dirty="0">
                    <a:latin typeface="Times New Roman" panose="02020603050405020304" pitchFamily="18" charset="0"/>
                    <a:cs typeface="Times New Roman" panose="02020603050405020304" pitchFamily="18" charset="0"/>
                  </a:rPr>
                  <a:t>, the number of arms at link </a:t>
                </a:r>
                <a:r>
                  <a:rPr lang="en-US" altLang="zh-CN" i="1" dirty="0">
                    <a:latin typeface="Times New Roman" panose="02020603050405020304" pitchFamily="18" charset="0"/>
                    <a:cs typeface="Times New Roman" panose="02020603050405020304" pitchFamily="18" charset="0"/>
                  </a:rPr>
                  <a:t>k</a:t>
                </a:r>
                <a:r>
                  <a:rPr lang="en-US" altLang="zh-CN" dirty="0">
                    <a:latin typeface="Times New Roman" panose="02020603050405020304" pitchFamily="18" charset="0"/>
                    <a:cs typeface="Times New Roman" panose="02020603050405020304" pitchFamily="18" charset="0"/>
                  </a:rPr>
                  <a:t> , SAO-FD-CSMA algorithm achieves regret bound </a:t>
                </a:r>
              </a:p>
              <a:p>
                <a:pPr>
                  <a:defRPr/>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cs typeface="Times New Roman" panose="02020603050405020304" pitchFamily="18" charset="0"/>
                        </a:rPr>
                        <m:t>𝑅𝑒𝑔</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dPr>
                        <m:e>
                          <m:nary>
                            <m:naryPr>
                              <m:chr m:val="∑"/>
                              <m:supHide m:val="on"/>
                              <m:ctrlPr>
                                <a:rPr lang="en-US" altLang="zh-CN" i="1" smtClean="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ea typeface="Cambria Math" panose="02040503050406030204" pitchFamily="18" charset="0"/>
                                  <a:cs typeface="Times New Roman" panose="02020603050405020304" pitchFamily="18" charset="0"/>
                                </a:rPr>
                                <m:t>𝑘</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1" i="1">
                                  <a:latin typeface="Cambria Math" panose="02040503050406030204" pitchFamily="18" charset="0"/>
                                  <a:ea typeface="Cambria Math" panose="02040503050406030204" pitchFamily="18" charset="0"/>
                                  <a:cs typeface="Times New Roman" panose="02020603050405020304" pitchFamily="18" charset="0"/>
                                </a:rPr>
                                <m:t>𝑲</m:t>
                              </m:r>
                            </m:sub>
                            <m:sup/>
                            <m:e>
                              <m:r>
                                <a:rPr lang="en-US" altLang="zh-CN" i="1">
                                  <a:latin typeface="Cambria Math" panose="02040503050406030204" pitchFamily="18" charset="0"/>
                                  <a:ea typeface="Cambria Math" panose="02040503050406030204" pitchFamily="18" charset="0"/>
                                  <a:cs typeface="Times New Roman" panose="02020603050405020304" pitchFamily="18" charset="0"/>
                                </a:rPr>
                                <m:t>𝑐</m:t>
                              </m:r>
                              <m:rad>
                                <m:radPr>
                                  <m:degHide m:val="on"/>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Cambria Math" panose="02040503050406030204" pitchFamily="18" charset="0"/>
                                          <a:cs typeface="Times New Roman" panose="02020603050405020304" pitchFamily="18" charset="0"/>
                                        </a:rPr>
                                        <m:t>𝑅</m:t>
                                      </m:r>
                                    </m:e>
                                    <m:sub>
                                      <m:r>
                                        <a:rPr lang="en-US" altLang="zh-CN" i="1">
                                          <a:latin typeface="Cambria Math" panose="02040503050406030204" pitchFamily="18" charset="0"/>
                                          <a:ea typeface="Cambria Math" panose="02040503050406030204" pitchFamily="18" charset="0"/>
                                          <a:cs typeface="Times New Roman" panose="02020603050405020304" pitchFamily="18" charset="0"/>
                                        </a:rPr>
                                        <m:t>𝑘</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ea typeface="Cambria Math" panose="02040503050406030204" pitchFamily="18" charset="0"/>
                                          <a:cs typeface="Times New Roman" panose="02020603050405020304" pitchFamily="18" charset="0"/>
                                        </a:rPr>
                                        <m:t>𝑚𝑎𝑥</m:t>
                                      </m:r>
                                    </m:sub>
                                  </m:sSub>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𝑀</m:t>
                                      </m:r>
                                    </m:e>
                                    <m:sub>
                                      <m:r>
                                        <a:rPr lang="en-US" altLang="zh-CN" i="1">
                                          <a:latin typeface="Cambria Math" panose="02040503050406030204" pitchFamily="18" charset="0"/>
                                          <a:cs typeface="Times New Roman" panose="02020603050405020304" pitchFamily="18" charset="0"/>
                                        </a:rPr>
                                        <m:t>𝑘</m:t>
                                      </m:r>
                                    </m:sub>
                                  </m:sSub>
                                  <m:func>
                                    <m:funcPr>
                                      <m:ctrlPr>
                                        <a:rPr lang="en-US" altLang="zh-CN" i="1">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a:latin typeface="Cambria Math" panose="02040503050406030204" pitchFamily="18" charset="0"/>
                                          <a:ea typeface="Cambria Math" panose="02040503050406030204" pitchFamily="18" charset="0"/>
                                          <a:cs typeface="Times New Roman" panose="02020603050405020304" pitchFamily="18" charset="0"/>
                                        </a:rPr>
                                        <m:t>ln</m:t>
                                      </m:r>
                                    </m:fName>
                                    <m:e>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𝑀</m:t>
                                          </m:r>
                                        </m:e>
                                        <m:sub>
                                          <m:r>
                                            <a:rPr lang="en-US" altLang="zh-CN" i="1">
                                              <a:latin typeface="Cambria Math" panose="02040503050406030204" pitchFamily="18" charset="0"/>
                                              <a:cs typeface="Times New Roman" panose="02020603050405020304" pitchFamily="18" charset="0"/>
                                            </a:rPr>
                                            <m:t>𝑘</m:t>
                                          </m:r>
                                        </m:sub>
                                      </m:sSub>
                                    </m:e>
                                  </m:func>
                                </m:e>
                              </m:rad>
                            </m:e>
                          </m:nary>
                        </m:e>
                      </m:d>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ltLang="zh-CN" dirty="0">
                  <a:latin typeface="Times New Roman" panose="02020603050405020304" pitchFamily="18" charset="0"/>
                  <a:cs typeface="Times New Roman" panose="02020603050405020304" pitchFamily="18" charset="0"/>
                </a:endParaRPr>
              </a:p>
              <a:p>
                <a:pPr>
                  <a:lnSpc>
                    <a:spcPct val="150000"/>
                  </a:lnSpc>
                  <a:defRPr/>
                </a:pPr>
                <a:r>
                  <a:rPr lang="en-US" altLang="zh-CN" dirty="0">
                    <a:latin typeface="Times New Roman" panose="02020603050405020304" pitchFamily="18" charset="0"/>
                    <a:cs typeface="Times New Roman" panose="02020603050405020304" pitchFamily="18" charset="0"/>
                  </a:rPr>
                  <a:t>where </a:t>
                </a:r>
                <a:r>
                  <a:rPr lang="en-US" altLang="zh-CN" i="1" dirty="0">
                    <a:latin typeface="Times New Roman" panose="02020603050405020304" pitchFamily="18" charset="0"/>
                    <a:cs typeface="Times New Roman" panose="02020603050405020304" pitchFamily="18" charset="0"/>
                  </a:rPr>
                  <a:t>c</a:t>
                </a:r>
                <a:r>
                  <a:rPr lang="en-US" altLang="zh-CN" dirty="0">
                    <a:latin typeface="Times New Roman" panose="02020603050405020304" pitchFamily="18" charset="0"/>
                    <a:cs typeface="Times New Roman" panose="02020603050405020304" pitchFamily="18" charset="0"/>
                  </a:rPr>
                  <a:t> is a constant and </a:t>
                </a:r>
                <a14:m>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ea typeface="Cambria Math" panose="02040503050406030204" pitchFamily="18" charset="0"/>
                            <a:cs typeface="Times New Roman" panose="02020603050405020304" pitchFamily="18" charset="0"/>
                          </a:rPr>
                          <m:t>𝑅</m:t>
                        </m:r>
                      </m:e>
                      <m:sub>
                        <m:r>
                          <a:rPr lang="en-US" altLang="zh-CN" i="1">
                            <a:latin typeface="Cambria Math" panose="02040503050406030204" pitchFamily="18" charset="0"/>
                            <a:ea typeface="Cambria Math" panose="02040503050406030204" pitchFamily="18" charset="0"/>
                            <a:cs typeface="Times New Roman" panose="02020603050405020304" pitchFamily="18" charset="0"/>
                          </a:rPr>
                          <m:t>𝑘</m:t>
                        </m:r>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ea typeface="Cambria Math" panose="02040503050406030204" pitchFamily="18" charset="0"/>
                            <a:cs typeface="Times New Roman" panose="02020603050405020304" pitchFamily="18" charset="0"/>
                          </a:rPr>
                          <m:t>𝑚𝑎𝑥</m:t>
                        </m:r>
                      </m:sub>
                    </m:s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altLang="zh-CN" i="1">
                            <a:latin typeface="Cambria Math" panose="02040503050406030204" pitchFamily="18" charset="0"/>
                          </a:rPr>
                        </m:ctrlPr>
                      </m:funcPr>
                      <m:fName>
                        <m:limLow>
                          <m:limLowPr>
                            <m:ctrlPr>
                              <a:rPr lang="en-US" altLang="zh-CN" i="1">
                                <a:latin typeface="Cambria Math" panose="02040503050406030204" pitchFamily="18" charset="0"/>
                              </a:rPr>
                            </m:ctrlPr>
                          </m:limLowPr>
                          <m:e>
                            <m:r>
                              <m:rPr>
                                <m:sty m:val="p"/>
                              </m:rPr>
                              <a:rPr lang="en-US" altLang="zh-CN">
                                <a:latin typeface="Cambria Math" panose="02040503050406030204" pitchFamily="18" charset="0"/>
                              </a:rPr>
                              <m:t>max</m:t>
                            </m:r>
                          </m:e>
                          <m:lim>
                            <m:r>
                              <a:rPr lang="en-US" altLang="zh-CN" i="1">
                                <a:latin typeface="Cambria Math" panose="02040503050406030204" pitchFamily="18" charset="0"/>
                              </a:rPr>
                              <m:t>𝑎</m:t>
                            </m:r>
                            <m:r>
                              <a:rPr lang="en-US" altLang="zh-CN" i="1">
                                <a:latin typeface="Cambria Math" panose="02040503050406030204" pitchFamily="18" charset="0"/>
                              </a:rPr>
                              <m:t>=1,⋯,</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𝑘</m:t>
                                </m:r>
                              </m:sub>
                            </m:sSub>
                          </m:lim>
                        </m:limLow>
                      </m:fName>
                      <m:e>
                        <m:nary>
                          <m:naryPr>
                            <m:chr m:val="∑"/>
                            <m:ctrlPr>
                              <a:rPr lang="en-US" altLang="zh-CN" i="1">
                                <a:latin typeface="Cambria Math" panose="02040503050406030204" pitchFamily="18" charset="0"/>
                              </a:rPr>
                            </m:ctrlPr>
                          </m:naryPr>
                          <m:sub>
                            <m:r>
                              <m:rPr>
                                <m:brk m:alnAt="23"/>
                              </m:rPr>
                              <a:rPr lang="en-US" altLang="zh-CN" i="1">
                                <a:latin typeface="Cambria Math" panose="02040503050406030204" pitchFamily="18" charset="0"/>
                              </a:rPr>
                              <m:t>𝑡</m:t>
                            </m:r>
                            <m:r>
                              <a:rPr lang="en-US" altLang="zh-CN" i="1">
                                <a:latin typeface="Cambria Math" panose="02040503050406030204" pitchFamily="18" charset="0"/>
                              </a:rPr>
                              <m:t>=1</m:t>
                            </m:r>
                          </m:sub>
                          <m:sup>
                            <m:r>
                              <a:rPr lang="en-US" altLang="zh-CN" i="1">
                                <a:latin typeface="Cambria Math" panose="02040503050406030204" pitchFamily="18" charset="0"/>
                              </a:rPr>
                              <m:t>𝑇</m:t>
                            </m:r>
                          </m:sup>
                          <m:e>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i="1">
                                    <a:latin typeface="Cambria Math" panose="02040503050406030204" pitchFamily="18" charset="0"/>
                                  </a:rPr>
                                  <m:t>𝑎</m:t>
                                </m:r>
                                <m:r>
                                  <a:rPr lang="en-US" altLang="zh-CN" i="1">
                                    <a:latin typeface="Cambria Math" panose="02040503050406030204" pitchFamily="18" charset="0"/>
                                  </a:rPr>
                                  <m:t>,</m:t>
                                </m:r>
                                <m:r>
                                  <a:rPr lang="en-US" altLang="zh-CN" i="1">
                                    <a:latin typeface="Cambria Math" panose="02040503050406030204" pitchFamily="18" charset="0"/>
                                  </a:rPr>
                                  <m:t>𝑡</m:t>
                                </m:r>
                              </m:sub>
                            </m:sSub>
                          </m:e>
                        </m:nary>
                      </m:e>
                    </m:func>
                  </m:oMath>
                </a14:m>
                <a:r>
                  <a:rPr lang="en-US" altLang="zh-CN" dirty="0">
                    <a:latin typeface="Times New Roman" panose="02020603050405020304" pitchFamily="18" charset="0"/>
                    <a:cs typeface="Times New Roman" panose="02020603050405020304" pitchFamily="18" charset="0"/>
                  </a:rPr>
                  <a:t>.</a:t>
                </a:r>
              </a:p>
            </p:txBody>
          </p:sp>
        </mc:Choice>
        <mc:Fallback xmlns="">
          <p:sp>
            <p:nvSpPr>
              <p:cNvPr id="17" name="矩形 16">
                <a:extLst>
                  <a:ext uri="{FF2B5EF4-FFF2-40B4-BE49-F238E27FC236}">
                    <a16:creationId xmlns:a16="http://schemas.microsoft.com/office/drawing/2014/main" id="{6E36A609-EB66-4FCD-872B-CBCC61C89737}"/>
                  </a:ext>
                </a:extLst>
              </p:cNvPr>
              <p:cNvSpPr>
                <a:spLocks noRot="1" noChangeAspect="1" noMove="1" noResize="1" noEditPoints="1" noAdjustHandles="1" noChangeArrowheads="1" noChangeShapeType="1" noTextEdit="1"/>
              </p:cNvSpPr>
              <p:nvPr/>
            </p:nvSpPr>
            <p:spPr>
              <a:xfrm>
                <a:off x="1263609" y="4498769"/>
                <a:ext cx="9028253" cy="2280561"/>
              </a:xfrm>
              <a:prstGeom prst="rect">
                <a:avLst/>
              </a:prstGeom>
              <a:blipFill>
                <a:blip r:embed="rId4"/>
                <a:stretch>
                  <a:fillRect l="-472" b="-23404"/>
                </a:stretch>
              </a:blipFill>
              <a:ln>
                <a:solidFill>
                  <a:schemeClr val="tx1"/>
                </a:solidFill>
              </a:ln>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18ED92FE-4B27-42F7-B5C4-A64C2665FAA9}"/>
              </a:ext>
            </a:extLst>
          </p:cNvPr>
          <p:cNvSpPr txBox="1"/>
          <p:nvPr/>
        </p:nvSpPr>
        <p:spPr>
          <a:xfrm>
            <a:off x="120" y="241220"/>
            <a:ext cx="9450057"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2: Throughput Enhancement in Full Duplex CSMA Networks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199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68</a:t>
            </a:fld>
            <a:endParaRPr lang="zh-CN" altLang="en-US" dirty="0"/>
          </a:p>
        </p:txBody>
      </p:sp>
      <p:sp>
        <p:nvSpPr>
          <p:cNvPr id="3" name="TextBox 4">
            <a:extLst>
              <a:ext uri="{FF2B5EF4-FFF2-40B4-BE49-F238E27FC236}">
                <a16:creationId xmlns:a16="http://schemas.microsoft.com/office/drawing/2014/main" id="{DD6ADC38-B179-4F13-8AD6-57220EBBC60A}"/>
              </a:ext>
            </a:extLst>
          </p:cNvPr>
          <p:cNvSpPr txBox="1">
            <a:spLocks noChangeArrowheads="1"/>
          </p:cNvSpPr>
          <p:nvPr/>
        </p:nvSpPr>
        <p:spPr bwMode="auto">
          <a:xfrm>
            <a:off x="565285" y="973870"/>
            <a:ext cx="9561210"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Simulations</a:t>
            </a:r>
          </a:p>
        </p:txBody>
      </p:sp>
      <p:pic>
        <p:nvPicPr>
          <p:cNvPr id="6" name="图片 5">
            <a:extLst>
              <a:ext uri="{FF2B5EF4-FFF2-40B4-BE49-F238E27FC236}">
                <a16:creationId xmlns:a16="http://schemas.microsoft.com/office/drawing/2014/main" id="{D1721CE5-2CB2-42CE-9B0C-030909729FBB}"/>
              </a:ext>
            </a:extLst>
          </p:cNvPr>
          <p:cNvPicPr>
            <a:picLocks noChangeAspect="1"/>
          </p:cNvPicPr>
          <p:nvPr/>
        </p:nvPicPr>
        <p:blipFill>
          <a:blip r:embed="rId3"/>
          <a:stretch>
            <a:fillRect/>
          </a:stretch>
        </p:blipFill>
        <p:spPr>
          <a:xfrm>
            <a:off x="656043" y="1930842"/>
            <a:ext cx="4498571" cy="3443782"/>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925B926E-8EB9-4D6D-9FCA-B68F677DE44C}"/>
                  </a:ext>
                </a:extLst>
              </p:cNvPr>
              <p:cNvSpPr txBox="1"/>
              <p:nvPr/>
            </p:nvSpPr>
            <p:spPr>
              <a:xfrm>
                <a:off x="500231" y="5582054"/>
                <a:ext cx="4498571" cy="646331"/>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Fig. 10  A simple network scenario with three links distributive in a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100</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×100</m:t>
                    </m:r>
                  </m:oMath>
                </a14:m>
                <a:r>
                  <a:rPr lang="en-US" altLang="zh-CN" dirty="0">
                    <a:latin typeface="Times New Roman" panose="02020603050405020304" pitchFamily="18" charset="0"/>
                    <a:cs typeface="Times New Roman" panose="02020603050405020304" pitchFamily="18" charset="0"/>
                  </a:rPr>
                  <a:t> area.</a:t>
                </a:r>
                <a:endParaRPr lang="zh-CN" altLang="en-US" i="1" dirty="0">
                  <a:latin typeface="Times New Roman" panose="02020603050405020304" pitchFamily="18" charset="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925B926E-8EB9-4D6D-9FCA-B68F677DE44C}"/>
                  </a:ext>
                </a:extLst>
              </p:cNvPr>
              <p:cNvSpPr txBox="1">
                <a:spLocks noRot="1" noChangeAspect="1" noMove="1" noResize="1" noEditPoints="1" noAdjustHandles="1" noChangeArrowheads="1" noChangeShapeType="1" noTextEdit="1"/>
              </p:cNvSpPr>
              <p:nvPr/>
            </p:nvSpPr>
            <p:spPr>
              <a:xfrm>
                <a:off x="500231" y="5582054"/>
                <a:ext cx="4498571" cy="646331"/>
              </a:xfrm>
              <a:prstGeom prst="rect">
                <a:avLst/>
              </a:prstGeom>
              <a:blipFill>
                <a:blip r:embed="rId4"/>
                <a:stretch>
                  <a:fillRect l="-1084" t="-5660" r="-1220" b="-14151"/>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DFCF218D-D64A-4C30-85CA-23C193E074E6}"/>
              </a:ext>
            </a:extLst>
          </p:cNvPr>
          <p:cNvSpPr txBox="1"/>
          <p:nvPr/>
        </p:nvSpPr>
        <p:spPr>
          <a:xfrm>
            <a:off x="6576796" y="5393984"/>
            <a:ext cx="4704069" cy="923330"/>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Fig. 11  The total network throughput of several algorithms in the fixed network scenario,  where the total time slots is 12,000.</a:t>
            </a:r>
            <a:endParaRPr lang="zh-CN" altLang="en-US" i="1" dirty="0">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461B962F-D5DB-4D88-A273-C89D0989FF0F}"/>
              </a:ext>
            </a:extLst>
          </p:cNvPr>
          <p:cNvSpPr/>
          <p:nvPr/>
        </p:nvSpPr>
        <p:spPr>
          <a:xfrm>
            <a:off x="8191869" y="1473896"/>
            <a:ext cx="3179075" cy="369332"/>
          </a:xfrm>
          <a:prstGeom prst="rect">
            <a:avLst/>
          </a:prstGeom>
        </p:spPr>
        <p:txBody>
          <a:bodyPr wrap="none">
            <a:spAutoFit/>
          </a:bodyPr>
          <a:lstStyle/>
          <a:p>
            <a:r>
              <a:rPr lang="en-US" altLang="zh-CN" dirty="0">
                <a:solidFill>
                  <a:srgbClr val="FF0000"/>
                </a:solidFill>
                <a:latin typeface="Times New Roman" panose="02020603050405020304" pitchFamily="18" charset="0"/>
                <a:cs typeface="Times New Roman" panose="02020603050405020304" pitchFamily="18" charset="0"/>
              </a:rPr>
              <a:t>Using e</a:t>
            </a:r>
            <a:r>
              <a:rPr lang="zh-CN" altLang="en-US" dirty="0">
                <a:solidFill>
                  <a:srgbClr val="FF0000"/>
                </a:solidFill>
                <a:latin typeface="Times New Roman" panose="02020603050405020304" pitchFamily="18" charset="0"/>
                <a:cs typeface="Times New Roman" panose="02020603050405020304" pitchFamily="18" charset="0"/>
              </a:rPr>
              <a:t>xhaustive search </a:t>
            </a:r>
            <a:r>
              <a:rPr lang="en-US" altLang="zh-CN" dirty="0">
                <a:solidFill>
                  <a:srgbClr val="FF0000"/>
                </a:solidFill>
                <a:latin typeface="Times New Roman" panose="02020603050405020304" pitchFamily="18" charset="0"/>
                <a:cs typeface="Times New Roman" panose="02020603050405020304" pitchFamily="18" charset="0"/>
              </a:rPr>
              <a:t>method</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17" name="图片 16">
            <a:extLst>
              <a:ext uri="{FF2B5EF4-FFF2-40B4-BE49-F238E27FC236}">
                <a16:creationId xmlns:a16="http://schemas.microsoft.com/office/drawing/2014/main" id="{9FFDDBBC-2038-46A1-9C02-F9754A06EF35}"/>
              </a:ext>
            </a:extLst>
          </p:cNvPr>
          <p:cNvPicPr>
            <a:picLocks noChangeAspect="1"/>
          </p:cNvPicPr>
          <p:nvPr/>
        </p:nvPicPr>
        <p:blipFill>
          <a:blip r:embed="rId5"/>
          <a:stretch>
            <a:fillRect/>
          </a:stretch>
        </p:blipFill>
        <p:spPr>
          <a:xfrm>
            <a:off x="6628824" y="2053863"/>
            <a:ext cx="4356009" cy="3217149"/>
          </a:xfrm>
          <a:prstGeom prst="rect">
            <a:avLst/>
          </a:prstGeom>
        </p:spPr>
      </p:pic>
      <p:cxnSp>
        <p:nvCxnSpPr>
          <p:cNvPr id="14" name="直接箭头连接符 13">
            <a:extLst>
              <a:ext uri="{FF2B5EF4-FFF2-40B4-BE49-F238E27FC236}">
                <a16:creationId xmlns:a16="http://schemas.microsoft.com/office/drawing/2014/main" id="{93FD9750-D92E-43EF-BF87-D762A1A816CB}"/>
              </a:ext>
            </a:extLst>
          </p:cNvPr>
          <p:cNvCxnSpPr>
            <a:cxnSpLocks/>
          </p:cNvCxnSpPr>
          <p:nvPr/>
        </p:nvCxnSpPr>
        <p:spPr>
          <a:xfrm flipH="1">
            <a:off x="8112868" y="1813566"/>
            <a:ext cx="194554" cy="4432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文本框 4">
            <a:extLst>
              <a:ext uri="{FF2B5EF4-FFF2-40B4-BE49-F238E27FC236}">
                <a16:creationId xmlns:a16="http://schemas.microsoft.com/office/drawing/2014/main" id="{C02B0F9C-139E-4265-976D-C0B3329593F7}"/>
              </a:ext>
            </a:extLst>
          </p:cNvPr>
          <p:cNvSpPr txBox="1"/>
          <p:nvPr/>
        </p:nvSpPr>
        <p:spPr>
          <a:xfrm>
            <a:off x="120" y="241220"/>
            <a:ext cx="9450057"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2: Throughput Enhancement in Full Duplex CSMA Networks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43538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5AC29EF-7D09-48E7-B625-9FBDFF6D9D85}"/>
              </a:ext>
            </a:extLst>
          </p:cNvPr>
          <p:cNvSpPr>
            <a:spLocks noGrp="1"/>
          </p:cNvSpPr>
          <p:nvPr>
            <p:ph type="sldNum" sz="quarter" idx="12"/>
          </p:nvPr>
        </p:nvSpPr>
        <p:spPr/>
        <p:txBody>
          <a:bodyPr/>
          <a:lstStyle/>
          <a:p>
            <a:fld id="{4760F0FC-AD0F-4770-B8B3-8B319AEAE5E5}" type="slidenum">
              <a:rPr lang="zh-CN" altLang="en-US" smtClean="0"/>
              <a:pPr/>
              <a:t>69</a:t>
            </a:fld>
            <a:endParaRPr lang="zh-CN" altLang="en-US" dirty="0"/>
          </a:p>
        </p:txBody>
      </p:sp>
      <p:pic>
        <p:nvPicPr>
          <p:cNvPr id="3" name="图片 2">
            <a:extLst>
              <a:ext uri="{FF2B5EF4-FFF2-40B4-BE49-F238E27FC236}">
                <a16:creationId xmlns:a16="http://schemas.microsoft.com/office/drawing/2014/main" id="{0A9E12D0-9356-4ECD-91C8-3423AB1DA87B}"/>
              </a:ext>
            </a:extLst>
          </p:cNvPr>
          <p:cNvPicPr>
            <a:picLocks noChangeAspect="1"/>
          </p:cNvPicPr>
          <p:nvPr/>
        </p:nvPicPr>
        <p:blipFill>
          <a:blip r:embed="rId3"/>
          <a:stretch>
            <a:fillRect/>
          </a:stretch>
        </p:blipFill>
        <p:spPr>
          <a:xfrm>
            <a:off x="666207" y="1948222"/>
            <a:ext cx="4498571" cy="3422826"/>
          </a:xfrm>
          <a:prstGeom prst="rect">
            <a:avLst/>
          </a:prstGeom>
        </p:spPr>
      </p:pic>
      <p:pic>
        <p:nvPicPr>
          <p:cNvPr id="5" name="图片 4">
            <a:extLst>
              <a:ext uri="{FF2B5EF4-FFF2-40B4-BE49-F238E27FC236}">
                <a16:creationId xmlns:a16="http://schemas.microsoft.com/office/drawing/2014/main" id="{B9A40E84-9258-4730-843A-2138002431B4}"/>
              </a:ext>
            </a:extLst>
          </p:cNvPr>
          <p:cNvPicPr>
            <a:picLocks noChangeAspect="1"/>
          </p:cNvPicPr>
          <p:nvPr/>
        </p:nvPicPr>
        <p:blipFill>
          <a:blip r:embed="rId4"/>
          <a:stretch>
            <a:fillRect/>
          </a:stretch>
        </p:blipFill>
        <p:spPr>
          <a:xfrm>
            <a:off x="6597259" y="1696749"/>
            <a:ext cx="4652249" cy="3674299"/>
          </a:xfrm>
          <a:prstGeom prst="rect">
            <a:avLst/>
          </a:prstGeom>
        </p:spPr>
      </p:pic>
      <p:sp>
        <p:nvSpPr>
          <p:cNvPr id="7" name="TextBox 4">
            <a:extLst>
              <a:ext uri="{FF2B5EF4-FFF2-40B4-BE49-F238E27FC236}">
                <a16:creationId xmlns:a16="http://schemas.microsoft.com/office/drawing/2014/main" id="{87046787-8423-481D-BC84-1E274E392D27}"/>
              </a:ext>
            </a:extLst>
          </p:cNvPr>
          <p:cNvSpPr txBox="1">
            <a:spLocks noChangeArrowheads="1"/>
          </p:cNvSpPr>
          <p:nvPr/>
        </p:nvSpPr>
        <p:spPr bwMode="auto">
          <a:xfrm>
            <a:off x="565285" y="973870"/>
            <a:ext cx="9561210" cy="6463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Wingdings" panose="05000000000000000000" pitchFamily="2" charset="2"/>
              <a:buChar char="ü"/>
            </a:pPr>
            <a:r>
              <a:rPr lang="en-US" altLang="zh-CN" sz="2400" b="1" dirty="0">
                <a:solidFill>
                  <a:srgbClr val="7030A0"/>
                </a:solidFill>
                <a:ea typeface="宋体" panose="02010600030101010101" pitchFamily="2" charset="-122"/>
                <a:cs typeface="Times New Roman" panose="02020603050405020304" pitchFamily="18" charset="0"/>
              </a:rPr>
              <a:t>Simulations</a:t>
            </a:r>
          </a:p>
        </p:txBody>
      </p:sp>
      <p:sp>
        <p:nvSpPr>
          <p:cNvPr id="9" name="文本框 8">
            <a:extLst>
              <a:ext uri="{FF2B5EF4-FFF2-40B4-BE49-F238E27FC236}">
                <a16:creationId xmlns:a16="http://schemas.microsoft.com/office/drawing/2014/main" id="{EAC0AABC-B569-4766-8637-36B931B8B852}"/>
              </a:ext>
            </a:extLst>
          </p:cNvPr>
          <p:cNvSpPr txBox="1"/>
          <p:nvPr/>
        </p:nvSpPr>
        <p:spPr>
          <a:xfrm>
            <a:off x="422408" y="5630691"/>
            <a:ext cx="4986171" cy="923330"/>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Fig. 12 Average network throughput of serval algorithms versus the number of links for 1,000 random network scenarios, where T = 12,000.</a:t>
            </a:r>
            <a:endParaRPr lang="zh-CN" altLang="en-US" i="1"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E21797B5-2835-4847-8DF5-1606609713E6}"/>
              </a:ext>
            </a:extLst>
          </p:cNvPr>
          <p:cNvSpPr txBox="1"/>
          <p:nvPr/>
        </p:nvSpPr>
        <p:spPr>
          <a:xfrm>
            <a:off x="6521671" y="5513960"/>
            <a:ext cx="5548568" cy="1200329"/>
          </a:xfrm>
          <a:prstGeom prst="rect">
            <a:avLst/>
          </a:prstGeom>
          <a:noFill/>
        </p:spPr>
        <p:txBody>
          <a:bodyPr wrap="square" rtlCol="0">
            <a:spAutoFit/>
          </a:bodyPr>
          <a:lstStyle/>
          <a:p>
            <a:pPr algn="just"/>
            <a:r>
              <a:rPr lang="en-US" altLang="zh-CN" dirty="0">
                <a:latin typeface="Times New Roman" panose="02020603050405020304" pitchFamily="18" charset="0"/>
                <a:cs typeface="Times New Roman" panose="02020603050405020304" pitchFamily="18" charset="0"/>
              </a:rPr>
              <a:t>Fig. 13  Average network throughput versus the maximum link length </a:t>
            </a:r>
            <a:r>
              <a:rPr lang="en-US" altLang="zh-CN" dirty="0" err="1">
                <a:latin typeface="Times New Roman" panose="02020603050405020304" pitchFamily="18" charset="0"/>
                <a:cs typeface="Times New Roman" panose="02020603050405020304" pitchFamily="18" charset="0"/>
              </a:rPr>
              <a:t>dmax</a:t>
            </a:r>
            <a:r>
              <a:rPr lang="en-US" altLang="zh-CN" dirty="0">
                <a:latin typeface="Times New Roman" panose="02020603050405020304" pitchFamily="18" charset="0"/>
                <a:cs typeface="Times New Roman" panose="02020603050405020304" pitchFamily="18" charset="0"/>
              </a:rPr>
              <a:t> of each Tx-Rx pair by using the proposed algorithm without prior knowledge for 1,000 random network scenarios, where T = 12,000.</a:t>
            </a:r>
            <a:endParaRPr lang="zh-CN" altLang="en-US" i="1"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F40D63AC-1039-4A57-820E-825C7EFE332F}"/>
              </a:ext>
            </a:extLst>
          </p:cNvPr>
          <p:cNvSpPr txBox="1"/>
          <p:nvPr/>
        </p:nvSpPr>
        <p:spPr>
          <a:xfrm>
            <a:off x="120" y="241220"/>
            <a:ext cx="9450057" cy="446276"/>
          </a:xfrm>
          <a:prstGeom prst="rect">
            <a:avLst/>
          </a:prstGeom>
          <a:noFill/>
        </p:spPr>
        <p:txBody>
          <a:bodyPr wrap="square" rtlCol="0">
            <a:spAutoFit/>
          </a:bodyPr>
          <a:lstStyle/>
          <a:p>
            <a:r>
              <a:rPr lang="en-US" altLang="zh-CN" sz="2300" b="1" dirty="0">
                <a:solidFill>
                  <a:schemeClr val="bg1"/>
                </a:solidFill>
                <a:latin typeface="Times New Roman" panose="02020603050405020304" pitchFamily="18" charset="0"/>
                <a:cs typeface="Times New Roman" panose="02020603050405020304" pitchFamily="18" charset="0"/>
              </a:rPr>
              <a:t>Application 2: Throughput Enhancement in Full Duplex CSMA Networks </a:t>
            </a:r>
            <a:endParaRPr lang="zh-CN" altLang="en-US" sz="2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255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pPr/>
              <a:t>7</a:t>
            </a:fld>
            <a:endParaRPr lang="zh-CN" altLang="en-US" dirty="0"/>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Language of MAB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4">
                <a:extLst>
                  <a:ext uri="{FF2B5EF4-FFF2-40B4-BE49-F238E27FC236}">
                    <a16:creationId xmlns:a16="http://schemas.microsoft.com/office/drawing/2014/main" id="{B842B133-438D-40B9-97BD-F99C63EB3089}"/>
                  </a:ext>
                </a:extLst>
              </p:cNvPr>
              <p:cNvSpPr txBox="1">
                <a:spLocks noChangeArrowheads="1"/>
              </p:cNvSpPr>
              <p:nvPr/>
            </p:nvSpPr>
            <p:spPr bwMode="auto">
              <a:xfrm>
                <a:off x="1011678" y="1785871"/>
                <a:ext cx="6828816" cy="2308324"/>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14:m>
                  <m:oMath xmlns:m="http://schemas.openxmlformats.org/officeDocument/2006/math">
                    <m:r>
                      <a:rPr lang="en-US" altLang="zh-CN" sz="2400" b="0" i="1" smtClean="0">
                        <a:latin typeface="Cambria Math" panose="02040503050406030204" pitchFamily="18" charset="0"/>
                        <a:ea typeface="宋体" panose="02010600030101010101" pitchFamily="2" charset="-122"/>
                        <a:cs typeface="Times New Roman" panose="02020603050405020304" pitchFamily="18" charset="0"/>
                      </a:rPr>
                      <m:t>𝐾</m:t>
                    </m:r>
                  </m:oMath>
                </a14:m>
                <a:r>
                  <a:rPr lang="en-US" altLang="zh-CN" sz="2400" dirty="0">
                    <a:ea typeface="宋体" panose="02010600030101010101" pitchFamily="2" charset="-122"/>
                    <a:cs typeface="Times New Roman" panose="02020603050405020304" pitchFamily="18" charset="0"/>
                  </a:rPr>
                  <a:t> arms and a single player</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Select one arm to play at each round</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Observe a reward from an uncertain environment</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Maximize the long-term average reward</a:t>
                </a:r>
              </a:p>
            </p:txBody>
          </p:sp>
        </mc:Choice>
        <mc:Fallback xmlns="">
          <p:sp>
            <p:nvSpPr>
              <p:cNvPr id="6" name="TextBox 4">
                <a:extLst>
                  <a:ext uri="{FF2B5EF4-FFF2-40B4-BE49-F238E27FC236}">
                    <a16:creationId xmlns:a16="http://schemas.microsoft.com/office/drawing/2014/main" id="{B842B133-438D-40B9-97BD-F99C63EB3089}"/>
                  </a:ext>
                </a:extLst>
              </p:cNvPr>
              <p:cNvSpPr txBox="1">
                <a:spLocks noRot="1" noChangeAspect="1" noMove="1" noResize="1" noEditPoints="1" noAdjustHandles="1" noChangeArrowheads="1" noChangeShapeType="1" noTextEdit="1"/>
              </p:cNvSpPr>
              <p:nvPr/>
            </p:nvSpPr>
            <p:spPr bwMode="auto">
              <a:xfrm>
                <a:off x="1011678" y="1785871"/>
                <a:ext cx="6828816" cy="2308324"/>
              </a:xfrm>
              <a:prstGeom prst="rect">
                <a:avLst/>
              </a:prstGeom>
              <a:blipFill>
                <a:blip r:embed="rId3"/>
                <a:stretch>
                  <a:fillRect l="-1159" b="-2100"/>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1FC50048-0113-4494-914C-AE723BF63954}"/>
              </a:ext>
            </a:extLst>
          </p:cNvPr>
          <p:cNvSpPr txBox="1"/>
          <p:nvPr/>
        </p:nvSpPr>
        <p:spPr>
          <a:xfrm>
            <a:off x="622568" y="11673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Definition</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9" name="Picture 2" descr="Image result for multi armed bandit">
            <a:extLst>
              <a:ext uri="{FF2B5EF4-FFF2-40B4-BE49-F238E27FC236}">
                <a16:creationId xmlns:a16="http://schemas.microsoft.com/office/drawing/2014/main" id="{5B41C52E-8AC0-45BA-A378-7250B3E4E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198" y="886631"/>
            <a:ext cx="4221802" cy="2663573"/>
          </a:xfrm>
          <a:prstGeom prst="rect">
            <a:avLst/>
          </a:prstGeom>
          <a:noFill/>
          <a:extLst>
            <a:ext uri="{909E8E84-426E-40dd-AFC4-6F175D3DCCD1}">
              <a14:hiddenFill xmlns:lc="http://schemas.openxmlformats.org/drawingml/2006/lockedCanvas" xmlns:a14="http://schemas.microsoft.com/office/drawing/2010/main" xmlns="">
                <a:solidFill>
                  <a:srgbClr val="FFFFFF"/>
                </a:solidFill>
              </a14:hiddenFill>
            </a:ext>
          </a:extLst>
        </p:spPr>
      </p:pic>
      <p:sp>
        <p:nvSpPr>
          <p:cNvPr id="11" name="TextBox 4">
            <a:extLst>
              <a:ext uri="{FF2B5EF4-FFF2-40B4-BE49-F238E27FC236}">
                <a16:creationId xmlns:a16="http://schemas.microsoft.com/office/drawing/2014/main" id="{0D6DEF79-FF54-452C-B601-33EC79ADF0F6}"/>
              </a:ext>
            </a:extLst>
          </p:cNvPr>
          <p:cNvSpPr txBox="1">
            <a:spLocks noChangeArrowheads="1"/>
          </p:cNvSpPr>
          <p:nvPr/>
        </p:nvSpPr>
        <p:spPr bwMode="auto">
          <a:xfrm>
            <a:off x="998977" y="4897371"/>
            <a:ext cx="9913437" cy="17543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Exploration: need to play a new arm to explore its reward statistics</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Exploitation: need to play the current best arm to maximize the agent’s long-term average reward</a:t>
            </a:r>
          </a:p>
        </p:txBody>
      </p:sp>
      <p:sp>
        <p:nvSpPr>
          <p:cNvPr id="13" name="文本框 12">
            <a:extLst>
              <a:ext uri="{FF2B5EF4-FFF2-40B4-BE49-F238E27FC236}">
                <a16:creationId xmlns:a16="http://schemas.microsoft.com/office/drawing/2014/main" id="{27802C16-953F-4BB7-BE39-4A2F2948CFA4}"/>
              </a:ext>
            </a:extLst>
          </p:cNvPr>
          <p:cNvSpPr txBox="1"/>
          <p:nvPr/>
        </p:nvSpPr>
        <p:spPr>
          <a:xfrm>
            <a:off x="609868" y="4278817"/>
            <a:ext cx="54861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Exploration </a:t>
            </a:r>
            <a:r>
              <a:rPr lang="en-US" altLang="zh-CN" sz="2800" dirty="0" err="1">
                <a:solidFill>
                  <a:srgbClr val="7030A0"/>
                </a:solidFill>
                <a:latin typeface="Times New Roman" panose="02020603050405020304" pitchFamily="18" charset="0"/>
                <a:cs typeface="Times New Roman" panose="02020603050405020304" pitchFamily="18" charset="0"/>
              </a:rPr>
              <a:t>v.s</a:t>
            </a:r>
            <a:r>
              <a:rPr lang="en-US" altLang="zh-CN" sz="2800" dirty="0">
                <a:solidFill>
                  <a:srgbClr val="7030A0"/>
                </a:solidFill>
                <a:latin typeface="Times New Roman" panose="02020603050405020304" pitchFamily="18" charset="0"/>
                <a:cs typeface="Times New Roman" panose="02020603050405020304" pitchFamily="18" charset="0"/>
              </a:rPr>
              <a:t>. Exploitation (EE)</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231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70</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05633" y="1418689"/>
            <a:ext cx="48604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rPr>
              <a:t>   Background</a:t>
            </a:r>
            <a:endParaRPr lang="zh-CN" altLang="en-US"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798202" y="2425682"/>
            <a:ext cx="91717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50000"/>
              </a:spcBef>
              <a:buFont typeface="Wingdings" panose="05000000000000000000" pitchFamily="2" charset="2"/>
              <a:buChar char="p"/>
            </a:pPr>
            <a:r>
              <a:rPr lang="en-US" altLang="zh-CN" sz="32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rPr>
              <a:t>   Part I: Multi-Armed Bandits (MAB)</a:t>
            </a:r>
            <a:endParaRPr lang="zh-CN" altLang="en-US" sz="32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8" name="矩形 22">
            <a:extLst>
              <a:ext uri="{FF2B5EF4-FFF2-40B4-BE49-F238E27FC236}">
                <a16:creationId xmlns:a16="http://schemas.microsoft.com/office/drawing/2014/main" id="{D7D8CD97-8679-467D-86C6-C316A38D4953}"/>
              </a:ext>
            </a:extLst>
          </p:cNvPr>
          <p:cNvSpPr>
            <a:spLocks noChangeArrowheads="1"/>
          </p:cNvSpPr>
          <p:nvPr/>
        </p:nvSpPr>
        <p:spPr bwMode="auto">
          <a:xfrm>
            <a:off x="798202" y="5720261"/>
            <a:ext cx="7112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Conclusion and Limitation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0" name="矩形 22">
            <a:extLst>
              <a:ext uri="{FF2B5EF4-FFF2-40B4-BE49-F238E27FC236}">
                <a16:creationId xmlns:a16="http://schemas.microsoft.com/office/drawing/2014/main" id="{2944B9F2-8137-BB4E-B9C6-B5B4D082E2D9}"/>
              </a:ext>
            </a:extLst>
          </p:cNvPr>
          <p:cNvSpPr>
            <a:spLocks noChangeArrowheads="1"/>
          </p:cNvSpPr>
          <p:nvPr/>
        </p:nvSpPr>
        <p:spPr bwMode="auto">
          <a:xfrm>
            <a:off x="1220933" y="3133191"/>
            <a:ext cx="38028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rPr>
              <a:t>   Language of MAB</a:t>
            </a:r>
            <a:endParaRPr lang="zh-CN" altLang="en-US" sz="28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1" name="矩形 22">
            <a:extLst>
              <a:ext uri="{FF2B5EF4-FFF2-40B4-BE49-F238E27FC236}">
                <a16:creationId xmlns:a16="http://schemas.microsoft.com/office/drawing/2014/main" id="{77038AC8-F8DB-C841-9183-2F3D81EF3E6A}"/>
              </a:ext>
            </a:extLst>
          </p:cNvPr>
          <p:cNvSpPr>
            <a:spLocks noChangeArrowheads="1"/>
          </p:cNvSpPr>
          <p:nvPr/>
        </p:nvSpPr>
        <p:spPr bwMode="auto">
          <a:xfrm>
            <a:off x="1220933" y="3708167"/>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rPr>
              <a:t>   Classifications and Algorithms</a:t>
            </a:r>
            <a:endParaRPr lang="zh-CN" altLang="en-US" sz="28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2" name="矩形 22">
            <a:extLst>
              <a:ext uri="{FF2B5EF4-FFF2-40B4-BE49-F238E27FC236}">
                <a16:creationId xmlns:a16="http://schemas.microsoft.com/office/drawing/2014/main" id="{FC58D0BF-2DE0-074C-8DF8-96BD333663EB}"/>
              </a:ext>
            </a:extLst>
          </p:cNvPr>
          <p:cNvSpPr>
            <a:spLocks noChangeArrowheads="1"/>
          </p:cNvSpPr>
          <p:nvPr/>
        </p:nvSpPr>
        <p:spPr bwMode="auto">
          <a:xfrm>
            <a:off x="1220933" y="4283143"/>
            <a:ext cx="38028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rPr>
              <a:t>   Multi-Player MAB</a:t>
            </a:r>
            <a:endParaRPr lang="zh-CN" altLang="en-US" sz="28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3" name="矩形 22">
            <a:extLst>
              <a:ext uri="{FF2B5EF4-FFF2-40B4-BE49-F238E27FC236}">
                <a16:creationId xmlns:a16="http://schemas.microsoft.com/office/drawing/2014/main" id="{C1D39B09-4174-4BB3-9FAA-CF5E442B7BDB}"/>
              </a:ext>
            </a:extLst>
          </p:cNvPr>
          <p:cNvSpPr>
            <a:spLocks noChangeArrowheads="1"/>
          </p:cNvSpPr>
          <p:nvPr/>
        </p:nvSpPr>
        <p:spPr bwMode="auto">
          <a:xfrm>
            <a:off x="798202" y="4854557"/>
            <a:ext cx="91717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Bef>
                <a:spcPct val="50000"/>
              </a:spcBef>
              <a:buFont typeface="Wingdings" panose="05000000000000000000" pitchFamily="2" charset="2"/>
              <a:buChar char="p"/>
            </a:pPr>
            <a:r>
              <a:rPr lang="en-US" altLang="zh-CN" sz="32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rPr>
              <a:t>   Part II: Applications</a:t>
            </a:r>
            <a:endParaRPr lang="zh-CN" altLang="en-US" sz="3200" b="1" dirty="0">
              <a:solidFill>
                <a:srgbClr val="C5AFCF"/>
              </a:solidFill>
              <a:latin typeface="Gill sans MT" panose="020B0502020104020203" pitchFamily="34"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293885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CA0C9C7-FBDE-4893-951C-49D0A69EAD92}"/>
              </a:ext>
            </a:extLst>
          </p:cNvPr>
          <p:cNvSpPr>
            <a:spLocks noGrp="1"/>
          </p:cNvSpPr>
          <p:nvPr>
            <p:ph type="sldNum" sz="quarter" idx="12"/>
          </p:nvPr>
        </p:nvSpPr>
        <p:spPr/>
        <p:txBody>
          <a:bodyPr/>
          <a:lstStyle/>
          <a:p>
            <a:fld id="{4760F0FC-AD0F-4770-B8B3-8B319AEAE5E5}" type="slidenum">
              <a:rPr lang="zh-CN" altLang="en-US" smtClean="0"/>
              <a:pPr/>
              <a:t>71</a:t>
            </a:fld>
            <a:endParaRPr lang="zh-CN" altLang="en-US" dirty="0"/>
          </a:p>
        </p:txBody>
      </p:sp>
      <p:sp>
        <p:nvSpPr>
          <p:cNvPr id="4" name="文本框 3">
            <a:extLst>
              <a:ext uri="{FF2B5EF4-FFF2-40B4-BE49-F238E27FC236}">
                <a16:creationId xmlns:a16="http://schemas.microsoft.com/office/drawing/2014/main" id="{7C2A8679-9817-4B8F-B14E-00060A9EC3A8}"/>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Conclusion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BD2C0866-E217-4EFB-9DEE-19682FD0D345}"/>
              </a:ext>
            </a:extLst>
          </p:cNvPr>
          <p:cNvSpPr txBox="1"/>
          <p:nvPr/>
        </p:nvSpPr>
        <p:spPr>
          <a:xfrm>
            <a:off x="913790" y="1100386"/>
            <a:ext cx="10617275" cy="5262979"/>
          </a:xfrm>
          <a:prstGeom prst="rect">
            <a:avLst/>
          </a:prstGeom>
          <a:noFill/>
        </p:spPr>
        <p:txBody>
          <a:bodyPr wrap="square" rtlCol="0">
            <a:spAutoFit/>
          </a:bodyPr>
          <a:lstStyle/>
          <a:p>
            <a:pPr marL="457200" indent="-457200">
              <a:lnSpc>
                <a:spcPct val="200000"/>
              </a:lnSpc>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MAB is a nature answer for the sequential decision making problem;</a:t>
            </a:r>
          </a:p>
          <a:p>
            <a:pPr marL="457200" indent="-457200">
              <a:lnSpc>
                <a:spcPct val="200000"/>
              </a:lnSpc>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MAB belongs to the stochastic scheduling and can be regard as a stochastic optimization, also related to the game theory and RL;</a:t>
            </a:r>
          </a:p>
          <a:p>
            <a:pPr marL="457200" indent="-457200">
              <a:lnSpc>
                <a:spcPct val="200000"/>
              </a:lnSpc>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A powerful tool to handle the Exploration and Exploitation dilemma;</a:t>
            </a:r>
          </a:p>
          <a:p>
            <a:pPr marL="457200" indent="-457200">
              <a:lnSpc>
                <a:spcPct val="200000"/>
              </a:lnSpc>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Rigorous theoretical guarantees, i.e., regret bounds;</a:t>
            </a:r>
          </a:p>
          <a:p>
            <a:pPr marL="457200" indent="-457200">
              <a:lnSpc>
                <a:spcPct val="200000"/>
              </a:lnSpc>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Connect to many practical problems and easy to apply;</a:t>
            </a:r>
          </a:p>
        </p:txBody>
      </p:sp>
    </p:spTree>
    <p:extLst>
      <p:ext uri="{BB962C8B-B14F-4D97-AF65-F5344CB8AC3E}">
        <p14:creationId xmlns:p14="http://schemas.microsoft.com/office/powerpoint/2010/main" val="10441364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CA0C9C7-FBDE-4893-951C-49D0A69EAD92}"/>
              </a:ext>
            </a:extLst>
          </p:cNvPr>
          <p:cNvSpPr>
            <a:spLocks noGrp="1"/>
          </p:cNvSpPr>
          <p:nvPr>
            <p:ph type="sldNum" sz="quarter" idx="12"/>
          </p:nvPr>
        </p:nvSpPr>
        <p:spPr>
          <a:xfrm>
            <a:off x="9327039" y="6255539"/>
            <a:ext cx="2743200" cy="365125"/>
          </a:xfrm>
        </p:spPr>
        <p:txBody>
          <a:bodyPr/>
          <a:lstStyle/>
          <a:p>
            <a:fld id="{4760F0FC-AD0F-4770-B8B3-8B319AEAE5E5}" type="slidenum">
              <a:rPr lang="zh-CN" altLang="en-US" smtClean="0"/>
              <a:pPr/>
              <a:t>72</a:t>
            </a:fld>
            <a:endParaRPr lang="zh-CN" altLang="en-US" dirty="0"/>
          </a:p>
        </p:txBody>
      </p:sp>
      <p:sp>
        <p:nvSpPr>
          <p:cNvPr id="4" name="文本框 3">
            <a:extLst>
              <a:ext uri="{FF2B5EF4-FFF2-40B4-BE49-F238E27FC236}">
                <a16:creationId xmlns:a16="http://schemas.microsoft.com/office/drawing/2014/main" id="{7C2A8679-9817-4B8F-B14E-00060A9EC3A8}"/>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Limitation of MAB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2420FC7F-51D5-44C5-9127-44E435356885}"/>
              </a:ext>
            </a:extLst>
          </p:cNvPr>
          <p:cNvSpPr txBox="1"/>
          <p:nvPr/>
        </p:nvSpPr>
        <p:spPr>
          <a:xfrm>
            <a:off x="641618" y="1575206"/>
            <a:ext cx="678788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High sample complexity</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FF3A9BF8-5D3C-452C-A679-73317D97D67B}"/>
              </a:ext>
            </a:extLst>
          </p:cNvPr>
          <p:cNvSpPr txBox="1"/>
          <p:nvPr/>
        </p:nvSpPr>
        <p:spPr>
          <a:xfrm>
            <a:off x="632093" y="2993273"/>
            <a:ext cx="678788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Model dependence</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C8C9FBDF-3822-4616-86E8-3540CDCE826A}"/>
              </a:ext>
            </a:extLst>
          </p:cNvPr>
          <p:cNvSpPr txBox="1"/>
          <p:nvPr/>
        </p:nvSpPr>
        <p:spPr>
          <a:xfrm>
            <a:off x="1266825" y="2085491"/>
            <a:ext cx="9372600" cy="579967"/>
          </a:xfrm>
          <a:prstGeom prst="rect">
            <a:avLst/>
          </a:prstGeom>
          <a:noFill/>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Rewards are observed in every round, require many samples to converge</a:t>
            </a:r>
          </a:p>
        </p:txBody>
      </p:sp>
      <p:sp>
        <p:nvSpPr>
          <p:cNvPr id="17" name="文本框 16">
            <a:extLst>
              <a:ext uri="{FF2B5EF4-FFF2-40B4-BE49-F238E27FC236}">
                <a16:creationId xmlns:a16="http://schemas.microsoft.com/office/drawing/2014/main" id="{780634AB-EC17-4637-A440-8A82BDCFA3CD}"/>
              </a:ext>
            </a:extLst>
          </p:cNvPr>
          <p:cNvSpPr txBox="1"/>
          <p:nvPr/>
        </p:nvSpPr>
        <p:spPr>
          <a:xfrm>
            <a:off x="1238249" y="3463668"/>
            <a:ext cx="9401176" cy="579967"/>
          </a:xfrm>
          <a:prstGeom prst="rect">
            <a:avLst/>
          </a:prstGeom>
          <a:noFill/>
        </p:spPr>
        <p:txBody>
          <a:bodyPr wrap="square">
            <a:spAutoFit/>
          </a:bodyPr>
          <a:lstStyle/>
          <a:p>
            <a:pPr>
              <a:lnSpc>
                <a:spcPct val="150000"/>
              </a:lnSpc>
              <a:spcBef>
                <a:spcPct val="0"/>
              </a:spcBef>
              <a:buFont typeface="Times New Roman" panose="02020603050405020304" pitchFamily="18"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MAB requires different assumptions on the model</a:t>
            </a:r>
          </a:p>
        </p:txBody>
      </p:sp>
      <p:sp>
        <p:nvSpPr>
          <p:cNvPr id="10" name="文本框 9">
            <a:extLst>
              <a:ext uri="{FF2B5EF4-FFF2-40B4-BE49-F238E27FC236}">
                <a16:creationId xmlns:a16="http://schemas.microsoft.com/office/drawing/2014/main" id="{FF3A9BF8-5D3C-452C-A679-73317D97D67B}"/>
              </a:ext>
            </a:extLst>
          </p:cNvPr>
          <p:cNvSpPr txBox="1"/>
          <p:nvPr/>
        </p:nvSpPr>
        <p:spPr>
          <a:xfrm>
            <a:off x="637846" y="4338147"/>
            <a:ext cx="678788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Fail to model complicate scenarios </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780634AB-EC17-4637-A440-8A82BDCFA3CD}"/>
              </a:ext>
            </a:extLst>
          </p:cNvPr>
          <p:cNvSpPr txBox="1"/>
          <p:nvPr/>
        </p:nvSpPr>
        <p:spPr>
          <a:xfrm>
            <a:off x="1226749" y="4920581"/>
            <a:ext cx="10843490" cy="1107996"/>
          </a:xfrm>
          <a:prstGeom prst="rect">
            <a:avLst/>
          </a:prstGeom>
          <a:noFill/>
        </p:spPr>
        <p:txBody>
          <a:bodyPr wrap="square">
            <a:spAutoFit/>
          </a:bodyPr>
          <a:lstStyle>
            <a:defPPr>
              <a:defRPr lang="zh-CN"/>
            </a:defPPr>
            <a:lvl1pPr>
              <a:lnSpc>
                <a:spcPct val="150000"/>
              </a:lnSpc>
              <a:spcBef>
                <a:spcPct val="0"/>
              </a:spcBef>
              <a:buFont typeface="Times New Roman" panose="02020603050405020304" pitchFamily="18" charset="0"/>
              <a:buChar char="−"/>
              <a:defRPr sz="2200">
                <a:latin typeface="Times New Roman" panose="02020603050405020304" pitchFamily="18" charset="0"/>
                <a:ea typeface="宋体" panose="02010600030101010101" pitchFamily="2" charset="-122"/>
                <a:cs typeface="Times New Roman" panose="02020603050405020304" pitchFamily="18" charset="0"/>
              </a:defRPr>
            </a:lvl1pPr>
          </a:lstStyle>
          <a:p>
            <a:r>
              <a:rPr lang="en-US" altLang="zh-CN" dirty="0"/>
              <a:t> e.g., MAB fails to handle the problems with many states and each state contains many actions (arms)</a:t>
            </a:r>
          </a:p>
        </p:txBody>
      </p:sp>
    </p:spTree>
    <p:extLst>
      <p:ext uri="{BB962C8B-B14F-4D97-AF65-F5344CB8AC3E}">
        <p14:creationId xmlns:p14="http://schemas.microsoft.com/office/powerpoint/2010/main" val="2222672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A6D6A23-E053-46B8-A273-9F88617B7200}"/>
              </a:ext>
            </a:extLst>
          </p:cNvPr>
          <p:cNvPicPr>
            <a:picLocks noChangeAspect="1"/>
          </p:cNvPicPr>
          <p:nvPr/>
        </p:nvPicPr>
        <p:blipFill>
          <a:blip r:embed="rId2"/>
          <a:stretch>
            <a:fillRect/>
          </a:stretch>
        </p:blipFill>
        <p:spPr>
          <a:xfrm>
            <a:off x="496112" y="1092387"/>
            <a:ext cx="524537" cy="330180"/>
          </a:xfrm>
          <a:prstGeom prst="rect">
            <a:avLst/>
          </a:prstGeom>
        </p:spPr>
      </p:pic>
      <p:sp>
        <p:nvSpPr>
          <p:cNvPr id="5" name="文本框 4">
            <a:extLst>
              <a:ext uri="{FF2B5EF4-FFF2-40B4-BE49-F238E27FC236}">
                <a16:creationId xmlns:a16="http://schemas.microsoft.com/office/drawing/2014/main" id="{06B81C81-D3F8-42DC-B4BC-1F2469B5ACC3}"/>
              </a:ext>
            </a:extLst>
          </p:cNvPr>
          <p:cNvSpPr txBox="1"/>
          <p:nvPr/>
        </p:nvSpPr>
        <p:spPr>
          <a:xfrm>
            <a:off x="1147864" y="1001947"/>
            <a:ext cx="5476673"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Richard S. Sutton, and Andrew G. </a:t>
            </a:r>
            <a:r>
              <a:rPr lang="en-US" altLang="zh-CN" sz="2400" dirty="0" err="1">
                <a:latin typeface="Times New Roman" panose="02020603050405020304" pitchFamily="18" charset="0"/>
                <a:cs typeface="Times New Roman" panose="02020603050405020304" pitchFamily="18" charset="0"/>
              </a:rPr>
              <a:t>Barto</a:t>
            </a:r>
            <a:endParaRPr lang="zh-CN" altLang="en-US" sz="2400" dirty="0">
              <a:latin typeface="Times New Roman" panose="02020603050405020304" pitchFamily="18" charset="0"/>
              <a:cs typeface="Times New Roman" panose="02020603050405020304" pitchFamily="18" charset="0"/>
            </a:endParaRPr>
          </a:p>
        </p:txBody>
      </p:sp>
      <p:pic>
        <p:nvPicPr>
          <p:cNvPr id="16" name="图片 15">
            <a:extLst>
              <a:ext uri="{FF2B5EF4-FFF2-40B4-BE49-F238E27FC236}">
                <a16:creationId xmlns:a16="http://schemas.microsoft.com/office/drawing/2014/main" id="{F3CFA828-8A69-439E-BB73-E6305BA4AE61}"/>
              </a:ext>
            </a:extLst>
          </p:cNvPr>
          <p:cNvPicPr>
            <a:picLocks noChangeAspect="1"/>
          </p:cNvPicPr>
          <p:nvPr/>
        </p:nvPicPr>
        <p:blipFill>
          <a:blip r:embed="rId3"/>
          <a:stretch>
            <a:fillRect/>
          </a:stretch>
        </p:blipFill>
        <p:spPr>
          <a:xfrm>
            <a:off x="496112" y="5269503"/>
            <a:ext cx="524537" cy="437114"/>
          </a:xfrm>
          <a:prstGeom prst="rect">
            <a:avLst/>
          </a:prstGeom>
        </p:spPr>
      </p:pic>
      <p:sp>
        <p:nvSpPr>
          <p:cNvPr id="17" name="文本框 16">
            <a:extLst>
              <a:ext uri="{FF2B5EF4-FFF2-40B4-BE49-F238E27FC236}">
                <a16:creationId xmlns:a16="http://schemas.microsoft.com/office/drawing/2014/main" id="{19F54C88-E374-416D-8493-D04C182869F9}"/>
              </a:ext>
            </a:extLst>
          </p:cNvPr>
          <p:cNvSpPr txBox="1"/>
          <p:nvPr/>
        </p:nvSpPr>
        <p:spPr>
          <a:xfrm>
            <a:off x="1134895" y="1358624"/>
            <a:ext cx="10217285" cy="825675"/>
          </a:xfrm>
          <a:prstGeom prst="rect">
            <a:avLst/>
          </a:prstGeom>
          <a:noFill/>
        </p:spPr>
        <p:txBody>
          <a:bodyPr wrap="square" rtlCol="0">
            <a:spAutoFit/>
          </a:bodyPr>
          <a:lstStyle/>
          <a:p>
            <a:pPr>
              <a:lnSpc>
                <a:spcPct val="125000"/>
              </a:lnSpc>
            </a:pPr>
            <a:r>
              <a:rPr lang="en-US" altLang="zh-CN" sz="2000" b="1" dirty="0">
                <a:solidFill>
                  <a:srgbClr val="7030A0"/>
                </a:solidFill>
                <a:latin typeface="Times New Roman" panose="02020603050405020304" pitchFamily="18" charset="0"/>
                <a:cs typeface="Times New Roman" panose="02020603050405020304" pitchFamily="18" charset="0"/>
              </a:rPr>
              <a:t>Reinforcement Learning: An Introduction</a:t>
            </a:r>
            <a:r>
              <a:rPr lang="en-US" altLang="zh-CN" sz="2000" dirty="0">
                <a:latin typeface="Times New Roman" panose="02020603050405020304" pitchFamily="18" charset="0"/>
                <a:cs typeface="Times New Roman" panose="02020603050405020304" pitchFamily="18" charset="0"/>
              </a:rPr>
              <a:t>, 2018</a:t>
            </a:r>
          </a:p>
          <a:p>
            <a:pPr>
              <a:lnSpc>
                <a:spcPct val="125000"/>
              </a:lnSpc>
            </a:pPr>
            <a:r>
              <a:rPr lang="en-US" altLang="zh-CN" sz="2000" dirty="0">
                <a:latin typeface="Times New Roman" panose="02020603050405020304" pitchFamily="18" charset="0"/>
                <a:cs typeface="Times New Roman" panose="02020603050405020304" pitchFamily="18" charset="0"/>
              </a:rPr>
              <a:t>https://inst.eecs.berkeley.edu/~cs188/sp20/assets/files/SuttonBartoIPRLBook2ndEd.pdf</a:t>
            </a:r>
            <a:endParaRPr lang="zh-CN" altLang="en-US" sz="2000"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3FF26399-762E-4214-8ECB-4D61921623E6}"/>
              </a:ext>
            </a:extLst>
          </p:cNvPr>
          <p:cNvPicPr>
            <a:picLocks noChangeAspect="1"/>
          </p:cNvPicPr>
          <p:nvPr/>
        </p:nvPicPr>
        <p:blipFill>
          <a:blip r:embed="rId2"/>
          <a:stretch>
            <a:fillRect/>
          </a:stretch>
        </p:blipFill>
        <p:spPr>
          <a:xfrm>
            <a:off x="502598" y="2460748"/>
            <a:ext cx="524537" cy="330180"/>
          </a:xfrm>
          <a:prstGeom prst="rect">
            <a:avLst/>
          </a:prstGeom>
        </p:spPr>
      </p:pic>
      <p:sp>
        <p:nvSpPr>
          <p:cNvPr id="20" name="文本框 19">
            <a:extLst>
              <a:ext uri="{FF2B5EF4-FFF2-40B4-BE49-F238E27FC236}">
                <a16:creationId xmlns:a16="http://schemas.microsoft.com/office/drawing/2014/main" id="{9E5CFD2B-EF5D-4796-99A1-B5CB4B876F7F}"/>
              </a:ext>
            </a:extLst>
          </p:cNvPr>
          <p:cNvSpPr txBox="1"/>
          <p:nvPr/>
        </p:nvSpPr>
        <p:spPr>
          <a:xfrm>
            <a:off x="1154350" y="2360580"/>
            <a:ext cx="5476673" cy="461665"/>
          </a:xfrm>
          <a:prstGeom prst="rect">
            <a:avLst/>
          </a:prstGeom>
          <a:noFill/>
        </p:spPr>
        <p:txBody>
          <a:bodyPr wrap="square" rtlCol="0">
            <a:spAutoFit/>
          </a:bodyPr>
          <a:lstStyle/>
          <a:p>
            <a:r>
              <a:rPr lang="en-US" altLang="zh-CN" sz="2400" dirty="0" err="1">
                <a:latin typeface="Times New Roman" panose="02020603050405020304" pitchFamily="18" charset="0"/>
                <a:cs typeface="Times New Roman" panose="02020603050405020304" pitchFamily="18" charset="0"/>
              </a:rPr>
              <a:t>Aleksandrs</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Slivkins</a:t>
            </a:r>
            <a:endParaRPr lang="zh-CN" altLang="en-US" sz="24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3FE6E06D-4513-45B9-A7D5-4A1DC835CC4F}"/>
              </a:ext>
            </a:extLst>
          </p:cNvPr>
          <p:cNvSpPr txBox="1"/>
          <p:nvPr/>
        </p:nvSpPr>
        <p:spPr>
          <a:xfrm>
            <a:off x="1141382" y="2765897"/>
            <a:ext cx="8274994" cy="825675"/>
          </a:xfrm>
          <a:prstGeom prst="rect">
            <a:avLst/>
          </a:prstGeom>
          <a:noFill/>
        </p:spPr>
        <p:txBody>
          <a:bodyPr wrap="square" rtlCol="0">
            <a:spAutoFit/>
          </a:bodyPr>
          <a:lstStyle/>
          <a:p>
            <a:pPr>
              <a:lnSpc>
                <a:spcPct val="125000"/>
              </a:lnSpc>
            </a:pPr>
            <a:r>
              <a:rPr lang="en-US" altLang="zh-CN" sz="2000" b="1" dirty="0">
                <a:solidFill>
                  <a:srgbClr val="7030A0"/>
                </a:solidFill>
                <a:latin typeface="Times New Roman" panose="02020603050405020304" pitchFamily="18" charset="0"/>
                <a:cs typeface="Times New Roman" panose="02020603050405020304" pitchFamily="18" charset="0"/>
              </a:rPr>
              <a:t>Introduction to Multi-Armed Bandits</a:t>
            </a:r>
            <a:r>
              <a:rPr lang="en-US" altLang="zh-CN" sz="2000" dirty="0">
                <a:latin typeface="Times New Roman" panose="02020603050405020304" pitchFamily="18" charset="0"/>
                <a:cs typeface="Times New Roman" panose="02020603050405020304" pitchFamily="18" charset="0"/>
              </a:rPr>
              <a:t>, 2019</a:t>
            </a:r>
          </a:p>
          <a:p>
            <a:pPr>
              <a:lnSpc>
                <a:spcPct val="125000"/>
              </a:lnSpc>
            </a:pPr>
            <a:r>
              <a:rPr lang="en-US" altLang="zh-CN" sz="2000" dirty="0">
                <a:latin typeface="Times New Roman" panose="02020603050405020304" pitchFamily="18" charset="0"/>
                <a:cs typeface="Times New Roman" panose="02020603050405020304" pitchFamily="18" charset="0"/>
              </a:rPr>
              <a:t>https://arxiv.org/pdf/1904.07272.pdf</a:t>
            </a:r>
            <a:endParaRPr lang="zh-CN" altLang="en-US" sz="2000" dirty="0">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DC1D6F1A-DAEB-4238-B213-DDE6AB2783F4}"/>
              </a:ext>
            </a:extLst>
          </p:cNvPr>
          <p:cNvPicPr>
            <a:picLocks noChangeAspect="1"/>
          </p:cNvPicPr>
          <p:nvPr/>
        </p:nvPicPr>
        <p:blipFill>
          <a:blip r:embed="rId2"/>
          <a:stretch>
            <a:fillRect/>
          </a:stretch>
        </p:blipFill>
        <p:spPr>
          <a:xfrm>
            <a:off x="499355" y="3838832"/>
            <a:ext cx="524537" cy="330180"/>
          </a:xfrm>
          <a:prstGeom prst="rect">
            <a:avLst/>
          </a:prstGeom>
        </p:spPr>
      </p:pic>
      <p:sp>
        <p:nvSpPr>
          <p:cNvPr id="26" name="文本框 25">
            <a:extLst>
              <a:ext uri="{FF2B5EF4-FFF2-40B4-BE49-F238E27FC236}">
                <a16:creationId xmlns:a16="http://schemas.microsoft.com/office/drawing/2014/main" id="{D9A373C6-6734-49D9-B4CF-CF39C42F37CC}"/>
              </a:ext>
            </a:extLst>
          </p:cNvPr>
          <p:cNvSpPr txBox="1"/>
          <p:nvPr/>
        </p:nvSpPr>
        <p:spPr>
          <a:xfrm>
            <a:off x="1151107" y="3767848"/>
            <a:ext cx="5476673" cy="461665"/>
          </a:xfrm>
          <a:prstGeom prst="rect">
            <a:avLst/>
          </a:prstGeom>
          <a:noFill/>
        </p:spPr>
        <p:txBody>
          <a:bodyPr wrap="square" rtlCol="0">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Tor Lattimore </a:t>
            </a:r>
            <a:r>
              <a:rPr lang="en-US" altLang="zh-CN" sz="2400" dirty="0">
                <a:latin typeface="Times New Roman" panose="02020603050405020304" pitchFamily="18" charset="0"/>
                <a:cs typeface="Times New Roman" panose="02020603050405020304" pitchFamily="18" charset="0"/>
              </a:rPr>
              <a:t>and Csaba </a:t>
            </a:r>
            <a:r>
              <a:rPr lang="en-US" altLang="zh-CN" sz="2400" dirty="0" err="1">
                <a:latin typeface="Times New Roman" panose="02020603050405020304" pitchFamily="18" charset="0"/>
                <a:cs typeface="Times New Roman" panose="02020603050405020304" pitchFamily="18" charset="0"/>
              </a:rPr>
              <a:t>Szepesv´ari</a:t>
            </a:r>
            <a:endParaRPr lang="zh-CN" altLang="en-US" sz="24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A55F9B72-DA8D-48FF-AD3C-FB425A4135AC}"/>
              </a:ext>
            </a:extLst>
          </p:cNvPr>
          <p:cNvSpPr txBox="1"/>
          <p:nvPr/>
        </p:nvSpPr>
        <p:spPr>
          <a:xfrm>
            <a:off x="1138139" y="4143981"/>
            <a:ext cx="8274994" cy="861774"/>
          </a:xfrm>
          <a:prstGeom prst="rect">
            <a:avLst/>
          </a:prstGeom>
          <a:noFill/>
        </p:spPr>
        <p:txBody>
          <a:bodyPr wrap="square" rtlCol="0">
            <a:spAutoFit/>
          </a:bodyPr>
          <a:lstStyle/>
          <a:p>
            <a:pPr>
              <a:lnSpc>
                <a:spcPct val="125000"/>
              </a:lnSpc>
            </a:pPr>
            <a:r>
              <a:rPr lang="en-US" altLang="zh-CN" sz="2000" b="1" dirty="0">
                <a:solidFill>
                  <a:srgbClr val="7030A0"/>
                </a:solidFill>
                <a:latin typeface="Times New Roman" panose="02020603050405020304" pitchFamily="18" charset="0"/>
                <a:cs typeface="Times New Roman" panose="02020603050405020304" pitchFamily="18" charset="0"/>
              </a:rPr>
              <a:t>Bandit Algorithms</a:t>
            </a:r>
            <a:r>
              <a:rPr lang="en-US" altLang="zh-CN" sz="2000" dirty="0">
                <a:latin typeface="Times New Roman" panose="02020603050405020304" pitchFamily="18" charset="0"/>
                <a:cs typeface="Times New Roman" panose="02020603050405020304" pitchFamily="18" charset="0"/>
              </a:rPr>
              <a:t>, 2020</a:t>
            </a:r>
          </a:p>
          <a:p>
            <a:pPr>
              <a:lnSpc>
                <a:spcPct val="125000"/>
              </a:lnSpc>
            </a:pPr>
            <a:r>
              <a:rPr lang="en-US" altLang="zh-CN" sz="2000" dirty="0">
                <a:latin typeface="Times New Roman" panose="02020603050405020304" pitchFamily="18" charset="0"/>
                <a:cs typeface="Times New Roman" panose="02020603050405020304" pitchFamily="18" charset="0"/>
              </a:rPr>
              <a:t>https://tor-lattimore.com/downloads/book/book.pdf</a:t>
            </a:r>
            <a:endParaRPr lang="zh-CN" altLang="en-US" sz="2000" dirty="0">
              <a:latin typeface="Times New Roman" panose="02020603050405020304" pitchFamily="18" charset="0"/>
              <a:cs typeface="Times New Roman" panose="02020603050405020304" pitchFamily="18" charset="0"/>
            </a:endParaRPr>
          </a:p>
        </p:txBody>
      </p:sp>
      <p:sp>
        <p:nvSpPr>
          <p:cNvPr id="32" name="文本框 31">
            <a:extLst>
              <a:ext uri="{FF2B5EF4-FFF2-40B4-BE49-F238E27FC236}">
                <a16:creationId xmlns:a16="http://schemas.microsoft.com/office/drawing/2014/main" id="{28318C58-5A4F-4479-9612-A80BDEB7B7DB}"/>
              </a:ext>
            </a:extLst>
          </p:cNvPr>
          <p:cNvSpPr txBox="1"/>
          <p:nvPr/>
        </p:nvSpPr>
        <p:spPr>
          <a:xfrm>
            <a:off x="1147866" y="5194576"/>
            <a:ext cx="5933871" cy="461665"/>
          </a:xfrm>
          <a:prstGeom prst="rect">
            <a:avLst/>
          </a:prstGeom>
          <a:noFill/>
        </p:spPr>
        <p:txBody>
          <a:bodyPr wrap="square" rtlCol="0">
            <a:spAutoFit/>
          </a:bodyPr>
          <a:lstStyle/>
          <a:p>
            <a:r>
              <a:rPr lang="it-IT" altLang="zh-CN" sz="2400" dirty="0">
                <a:latin typeface="Times New Roman" panose="02020603050405020304" pitchFamily="18" charset="0"/>
                <a:cs typeface="Times New Roman" panose="02020603050405020304" pitchFamily="18" charset="0"/>
              </a:rPr>
              <a:t>S´ebastien Bubeck and Nicol`o Cesa-Bianchi</a:t>
            </a:r>
            <a:endParaRPr lang="zh-CN" altLang="en-US" sz="2400"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59E1CC60-CC93-4777-9CF0-FC6C62666B36}"/>
              </a:ext>
            </a:extLst>
          </p:cNvPr>
          <p:cNvSpPr txBox="1"/>
          <p:nvPr/>
        </p:nvSpPr>
        <p:spPr>
          <a:xfrm>
            <a:off x="1134897" y="5560981"/>
            <a:ext cx="10762031" cy="825675"/>
          </a:xfrm>
          <a:prstGeom prst="rect">
            <a:avLst/>
          </a:prstGeom>
          <a:noFill/>
        </p:spPr>
        <p:txBody>
          <a:bodyPr wrap="square" rtlCol="0">
            <a:spAutoFit/>
          </a:bodyPr>
          <a:lstStyle/>
          <a:p>
            <a:pPr>
              <a:lnSpc>
                <a:spcPct val="125000"/>
              </a:lnSpc>
            </a:pPr>
            <a:r>
              <a:rPr lang="en-US" altLang="zh-CN" sz="2000" b="1" dirty="0">
                <a:solidFill>
                  <a:srgbClr val="7030A0"/>
                </a:solidFill>
                <a:latin typeface="Times New Roman" panose="02020603050405020304" pitchFamily="18" charset="0"/>
                <a:cs typeface="Times New Roman" panose="02020603050405020304" pitchFamily="18" charset="0"/>
              </a:rPr>
              <a:t>Regret Analysis of Stochastic and Non-stochastic Multi-armed Bandit Problems</a:t>
            </a:r>
            <a:r>
              <a:rPr lang="en-US" altLang="zh-CN" sz="2000" dirty="0">
                <a:latin typeface="Times New Roman" panose="02020603050405020304" pitchFamily="18" charset="0"/>
                <a:cs typeface="Times New Roman" panose="02020603050405020304" pitchFamily="18" charset="0"/>
              </a:rPr>
              <a:t>, 2012</a:t>
            </a:r>
          </a:p>
          <a:p>
            <a:pPr>
              <a:lnSpc>
                <a:spcPct val="125000"/>
              </a:lnSpc>
            </a:pPr>
            <a:r>
              <a:rPr lang="en-US" altLang="zh-CN" sz="2000" dirty="0">
                <a:latin typeface="Times New Roman" panose="02020603050405020304" pitchFamily="18" charset="0"/>
                <a:cs typeface="Times New Roman" panose="02020603050405020304" pitchFamily="18" charset="0"/>
              </a:rPr>
              <a:t>https://arxiv.org/pdf/1904.07272.pdf</a:t>
            </a:r>
            <a:endParaRPr lang="zh-CN" altLang="en-US" sz="2000"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CC9E3A0B-7009-4856-B9FF-3F8B8E072F09}"/>
              </a:ext>
            </a:extLst>
          </p:cNvPr>
          <p:cNvSpPr txBox="1"/>
          <p:nvPr/>
        </p:nvSpPr>
        <p:spPr>
          <a:xfrm>
            <a:off x="211873" y="144966"/>
            <a:ext cx="5169752"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Main References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9" name="灯片编号占位符 1">
            <a:extLst>
              <a:ext uri="{FF2B5EF4-FFF2-40B4-BE49-F238E27FC236}">
                <a16:creationId xmlns:a16="http://schemas.microsoft.com/office/drawing/2014/main" id="{407E9D96-E1B0-4BEA-9EAF-7766D022CD5D}"/>
              </a:ext>
            </a:extLst>
          </p:cNvPr>
          <p:cNvSpPr>
            <a:spLocks noGrp="1"/>
          </p:cNvSpPr>
          <p:nvPr>
            <p:ph type="sldNum" sz="quarter" idx="12"/>
          </p:nvPr>
        </p:nvSpPr>
        <p:spPr>
          <a:xfrm>
            <a:off x="9327039" y="6384631"/>
            <a:ext cx="2743200" cy="365125"/>
          </a:xfrm>
        </p:spPr>
        <p:txBody>
          <a:bodyPr/>
          <a:lstStyle/>
          <a:p>
            <a:fld id="{4760F0FC-AD0F-4770-B8B3-8B319AEAE5E5}" type="slidenum">
              <a:rPr lang="zh-CN" altLang="en-US" smtClean="0"/>
              <a:pPr/>
              <a:t>73</a:t>
            </a:fld>
            <a:endParaRPr lang="zh-CN" altLang="en-US" dirty="0"/>
          </a:p>
        </p:txBody>
      </p:sp>
      <p:pic>
        <p:nvPicPr>
          <p:cNvPr id="2" name="图片 1">
            <a:extLst>
              <a:ext uri="{FF2B5EF4-FFF2-40B4-BE49-F238E27FC236}">
                <a16:creationId xmlns:a16="http://schemas.microsoft.com/office/drawing/2014/main" id="{78E6A80C-8D86-4644-865C-4A42BC3C6793}"/>
              </a:ext>
            </a:extLst>
          </p:cNvPr>
          <p:cNvPicPr>
            <a:picLocks noChangeAspect="1"/>
          </p:cNvPicPr>
          <p:nvPr/>
        </p:nvPicPr>
        <p:blipFill>
          <a:blip r:embed="rId4"/>
          <a:stretch>
            <a:fillRect/>
          </a:stretch>
        </p:blipFill>
        <p:spPr>
          <a:xfrm>
            <a:off x="6044986" y="3090152"/>
            <a:ext cx="6140757" cy="2044109"/>
          </a:xfrm>
          <a:prstGeom prst="rect">
            <a:avLst/>
          </a:prstGeom>
        </p:spPr>
      </p:pic>
      <p:sp>
        <p:nvSpPr>
          <p:cNvPr id="4" name="矩形 3">
            <a:extLst>
              <a:ext uri="{FF2B5EF4-FFF2-40B4-BE49-F238E27FC236}">
                <a16:creationId xmlns:a16="http://schemas.microsoft.com/office/drawing/2014/main" id="{2DB70987-EBC4-4494-A1C4-66105215D6B3}"/>
              </a:ext>
            </a:extLst>
          </p:cNvPr>
          <p:cNvSpPr/>
          <p:nvPr/>
        </p:nvSpPr>
        <p:spPr>
          <a:xfrm>
            <a:off x="6096000" y="4668253"/>
            <a:ext cx="5974239" cy="4616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2F4A0216-79AC-46C0-8CCC-1F0429859673}"/>
              </a:ext>
            </a:extLst>
          </p:cNvPr>
          <p:cNvSpPr/>
          <p:nvPr/>
        </p:nvSpPr>
        <p:spPr>
          <a:xfrm>
            <a:off x="11096816" y="4730044"/>
            <a:ext cx="440431" cy="225778"/>
          </a:xfrm>
          <a:custGeom>
            <a:avLst/>
            <a:gdLst>
              <a:gd name="connsiteX0" fmla="*/ 162 w 440431"/>
              <a:gd name="connsiteY0" fmla="*/ 146756 h 225778"/>
              <a:gd name="connsiteX1" fmla="*/ 34028 w 440431"/>
              <a:gd name="connsiteY1" fmla="*/ 22578 h 225778"/>
              <a:gd name="connsiteX2" fmla="*/ 67895 w 440431"/>
              <a:gd name="connsiteY2" fmla="*/ 0 h 225778"/>
              <a:gd name="connsiteX3" fmla="*/ 429140 w 440431"/>
              <a:gd name="connsiteY3" fmla="*/ 11289 h 225778"/>
              <a:gd name="connsiteX4" fmla="*/ 440428 w 440431"/>
              <a:gd name="connsiteY4" fmla="*/ 45156 h 225778"/>
              <a:gd name="connsiteX5" fmla="*/ 429140 w 440431"/>
              <a:gd name="connsiteY5" fmla="*/ 112889 h 225778"/>
              <a:gd name="connsiteX6" fmla="*/ 406562 w 440431"/>
              <a:gd name="connsiteY6" fmla="*/ 146756 h 225778"/>
              <a:gd name="connsiteX7" fmla="*/ 293673 w 440431"/>
              <a:gd name="connsiteY7" fmla="*/ 214489 h 225778"/>
              <a:gd name="connsiteX8" fmla="*/ 259806 w 440431"/>
              <a:gd name="connsiteY8" fmla="*/ 225778 h 225778"/>
              <a:gd name="connsiteX9" fmla="*/ 124340 w 440431"/>
              <a:gd name="connsiteY9" fmla="*/ 214489 h 225778"/>
              <a:gd name="connsiteX10" fmla="*/ 56606 w 440431"/>
              <a:gd name="connsiteY10" fmla="*/ 191912 h 225778"/>
              <a:gd name="connsiteX11" fmla="*/ 22740 w 440431"/>
              <a:gd name="connsiteY11" fmla="*/ 169334 h 225778"/>
              <a:gd name="connsiteX12" fmla="*/ 162 w 440431"/>
              <a:gd name="connsiteY12" fmla="*/ 146756 h 22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0431" h="225778">
                <a:moveTo>
                  <a:pt x="162" y="146756"/>
                </a:moveTo>
                <a:cubicBezTo>
                  <a:pt x="2043" y="122297"/>
                  <a:pt x="-2562" y="59169"/>
                  <a:pt x="34028" y="22578"/>
                </a:cubicBezTo>
                <a:cubicBezTo>
                  <a:pt x="43622" y="12984"/>
                  <a:pt x="56606" y="7526"/>
                  <a:pt x="67895" y="0"/>
                </a:cubicBezTo>
                <a:cubicBezTo>
                  <a:pt x="188310" y="3763"/>
                  <a:pt x="309542" y="-3208"/>
                  <a:pt x="429140" y="11289"/>
                </a:cubicBezTo>
                <a:cubicBezTo>
                  <a:pt x="440953" y="12721"/>
                  <a:pt x="440428" y="33256"/>
                  <a:pt x="440428" y="45156"/>
                </a:cubicBezTo>
                <a:cubicBezTo>
                  <a:pt x="440428" y="68045"/>
                  <a:pt x="436378" y="91174"/>
                  <a:pt x="429140" y="112889"/>
                </a:cubicBezTo>
                <a:cubicBezTo>
                  <a:pt x="424850" y="125760"/>
                  <a:pt x="416773" y="137822"/>
                  <a:pt x="406562" y="146756"/>
                </a:cubicBezTo>
                <a:cubicBezTo>
                  <a:pt x="380879" y="169228"/>
                  <a:pt x="328337" y="199633"/>
                  <a:pt x="293673" y="214489"/>
                </a:cubicBezTo>
                <a:cubicBezTo>
                  <a:pt x="282735" y="219176"/>
                  <a:pt x="271095" y="222015"/>
                  <a:pt x="259806" y="225778"/>
                </a:cubicBezTo>
                <a:cubicBezTo>
                  <a:pt x="214651" y="222015"/>
                  <a:pt x="169035" y="221938"/>
                  <a:pt x="124340" y="214489"/>
                </a:cubicBezTo>
                <a:cubicBezTo>
                  <a:pt x="100865" y="210577"/>
                  <a:pt x="56606" y="191912"/>
                  <a:pt x="56606" y="191912"/>
                </a:cubicBezTo>
                <a:cubicBezTo>
                  <a:pt x="45317" y="184386"/>
                  <a:pt x="32334" y="178928"/>
                  <a:pt x="22740" y="169334"/>
                </a:cubicBezTo>
                <a:cubicBezTo>
                  <a:pt x="13146" y="159740"/>
                  <a:pt x="-1719" y="171215"/>
                  <a:pt x="162" y="146756"/>
                </a:cubicBez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B3665FDE-C785-4FC5-ABC4-A69C8A1777F3}"/>
              </a:ext>
            </a:extLst>
          </p:cNvPr>
          <p:cNvSpPr txBox="1"/>
          <p:nvPr/>
        </p:nvSpPr>
        <p:spPr>
          <a:xfrm>
            <a:off x="8554365" y="2175860"/>
            <a:ext cx="3646237" cy="873572"/>
          </a:xfrm>
          <a:prstGeom prst="rect">
            <a:avLst/>
          </a:prstGeom>
          <a:noFill/>
          <a:ln>
            <a:solidFill>
              <a:schemeClr val="tx1"/>
            </a:solidFill>
          </a:ln>
        </p:spPr>
        <p:txBody>
          <a:bodyPr wrap="square">
            <a:spAutoFit/>
          </a:bodyPr>
          <a:lstStyle/>
          <a:p>
            <a:pPr>
              <a:lnSpc>
                <a:spcPct val="150000"/>
              </a:lnSpc>
            </a:pPr>
            <a:r>
              <a:rPr lang="en-US" altLang="zh-CN" sz="1800" b="1" dirty="0">
                <a:solidFill>
                  <a:srgbClr val="FF0000"/>
                </a:solidFill>
                <a:latin typeface="Times New Roman" panose="02020603050405020304" pitchFamily="18" charset="0"/>
                <a:cs typeface="Times New Roman" panose="02020603050405020304" pitchFamily="18" charset="0"/>
              </a:rPr>
              <a:t>Think about MAB for your next decision making problems !</a:t>
            </a:r>
            <a:endParaRPr lang="zh-CN" alt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831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31DD76-CCF5-4C78-A851-6B692BFCA045}"/>
              </a:ext>
            </a:extLst>
          </p:cNvPr>
          <p:cNvSpPr>
            <a:spLocks noChangeArrowheads="1"/>
          </p:cNvSpPr>
          <p:nvPr/>
        </p:nvSpPr>
        <p:spPr bwMode="auto">
          <a:xfrm>
            <a:off x="1524001" y="6010239"/>
            <a:ext cx="9180513" cy="811212"/>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endParaRPr>
          </a:p>
        </p:txBody>
      </p:sp>
      <p:sp>
        <p:nvSpPr>
          <p:cNvPr id="3" name="Rectangle 2">
            <a:extLst>
              <a:ext uri="{FF2B5EF4-FFF2-40B4-BE49-F238E27FC236}">
                <a16:creationId xmlns:a16="http://schemas.microsoft.com/office/drawing/2014/main" id="{5016FA48-B7E8-4EF7-BFC3-D8E74B681B2C}"/>
              </a:ext>
            </a:extLst>
          </p:cNvPr>
          <p:cNvSpPr>
            <a:spLocks noChangeArrowheads="1"/>
          </p:cNvSpPr>
          <p:nvPr/>
        </p:nvSpPr>
        <p:spPr bwMode="auto">
          <a:xfrm>
            <a:off x="1524001" y="6081676"/>
            <a:ext cx="9180513" cy="698500"/>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endParaRPr>
          </a:p>
        </p:txBody>
      </p:sp>
      <p:pic>
        <p:nvPicPr>
          <p:cNvPr id="3077" name="Picture 5">
            <a:extLst>
              <a:ext uri="{FF2B5EF4-FFF2-40B4-BE49-F238E27FC236}">
                <a16:creationId xmlns:a16="http://schemas.microsoft.com/office/drawing/2014/main" id="{837D7022-9B32-49ED-AA58-706D7F75AB01}"/>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63950" y="6348413"/>
            <a:ext cx="4864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07C8AA34-295C-48AD-8FB2-64DC3572A5BE}"/>
              </a:ext>
            </a:extLst>
          </p:cNvPr>
          <p:cNvSpPr/>
          <p:nvPr/>
        </p:nvSpPr>
        <p:spPr>
          <a:xfrm>
            <a:off x="1554242" y="1635252"/>
            <a:ext cx="9180513" cy="2585323"/>
          </a:xfrm>
          <a:prstGeom prst="rect">
            <a:avLst/>
          </a:prstGeom>
          <a:noFill/>
        </p:spPr>
        <p:txBody>
          <a:bodyPr wrap="square" lIns="91440" tIns="45720" rIns="91440" bIns="45720">
            <a:spAutoFit/>
          </a:bodyPr>
          <a:lstStyle/>
          <a:p>
            <a:pPr algn="ctr"/>
            <a:r>
              <a:rPr lang="en-US" altLang="zh-CN" sz="5400" b="1" cap="none" spc="0" dirty="0">
                <a:ln w="0"/>
                <a:solidFill>
                  <a:srgbClr val="7030A0"/>
                </a:solidFill>
                <a:effectLst>
                  <a:outerShdw blurRad="38100" dist="25400" dir="5400000" algn="ctr" rotWithShape="0">
                    <a:srgbClr val="6E747A">
                      <a:alpha val="43000"/>
                    </a:srgbClr>
                  </a:outerShdw>
                </a:effectLst>
              </a:rPr>
              <a:t>Thank You Very Much </a:t>
            </a:r>
          </a:p>
          <a:p>
            <a:pPr algn="ctr"/>
            <a:r>
              <a:rPr lang="en-US" altLang="zh-CN" sz="5400" b="1" cap="none" spc="0" dirty="0">
                <a:ln w="0"/>
                <a:solidFill>
                  <a:srgbClr val="7030A0"/>
                </a:solidFill>
                <a:effectLst>
                  <a:outerShdw blurRad="38100" dist="25400" dir="5400000" algn="ctr" rotWithShape="0">
                    <a:srgbClr val="6E747A">
                      <a:alpha val="43000"/>
                    </a:srgbClr>
                  </a:outerShdw>
                </a:effectLst>
              </a:rPr>
              <a:t>for </a:t>
            </a:r>
          </a:p>
          <a:p>
            <a:pPr algn="ctr"/>
            <a:r>
              <a:rPr lang="en-US" altLang="zh-CN" sz="5400" b="1" dirty="0">
                <a:ln w="0"/>
                <a:solidFill>
                  <a:srgbClr val="7030A0"/>
                </a:solidFill>
                <a:effectLst>
                  <a:outerShdw blurRad="38100" dist="25400" dir="5400000" algn="ctr" rotWithShape="0">
                    <a:srgbClr val="6E747A">
                      <a:alpha val="43000"/>
                    </a:srgbClr>
                  </a:outerShdw>
                </a:effectLst>
              </a:rPr>
              <a:t>Y</a:t>
            </a:r>
            <a:r>
              <a:rPr lang="en-US" altLang="zh-CN" sz="5400" b="1" cap="none" spc="0" dirty="0">
                <a:ln w="0"/>
                <a:solidFill>
                  <a:srgbClr val="7030A0"/>
                </a:solidFill>
                <a:effectLst>
                  <a:outerShdw blurRad="38100" dist="25400" dir="5400000" algn="ctr" rotWithShape="0">
                    <a:srgbClr val="6E747A">
                      <a:alpha val="43000"/>
                    </a:srgbClr>
                  </a:outerShdw>
                </a:effectLst>
              </a:rPr>
              <a:t>our Attentions !</a:t>
            </a:r>
            <a:endParaRPr lang="zh-CN" altLang="en-US" sz="5400" b="1" cap="none" spc="0" dirty="0">
              <a:ln w="0"/>
              <a:solidFill>
                <a:srgbClr val="7030A0"/>
              </a:solidFill>
              <a:effectLst>
                <a:outerShdw blurRad="38100" dist="25400" dir="5400000" algn="ctr" rotWithShape="0">
                  <a:srgbClr val="6E747A">
                    <a:alpha val="43000"/>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7F53C85-A0EF-4E41-94FC-892B0C8D349A}"/>
              </a:ext>
            </a:extLst>
          </p:cNvPr>
          <p:cNvSpPr>
            <a:spLocks noGrp="1"/>
          </p:cNvSpPr>
          <p:nvPr>
            <p:ph type="sldNum" sz="quarter" idx="12"/>
          </p:nvPr>
        </p:nvSpPr>
        <p:spPr/>
        <p:txBody>
          <a:bodyPr/>
          <a:lstStyle/>
          <a:p>
            <a:fld id="{4760F0FC-AD0F-4770-B8B3-8B319AEAE5E5}" type="slidenum">
              <a:rPr lang="zh-CN" altLang="en-US" smtClean="0"/>
              <a:pPr/>
              <a:t>8</a:t>
            </a:fld>
            <a:endParaRPr lang="zh-CN" altLang="en-US" dirty="0"/>
          </a:p>
        </p:txBody>
      </p:sp>
      <p:sp>
        <p:nvSpPr>
          <p:cNvPr id="4" name="文本框 3">
            <a:extLst>
              <a:ext uri="{FF2B5EF4-FFF2-40B4-BE49-F238E27FC236}">
                <a16:creationId xmlns:a16="http://schemas.microsoft.com/office/drawing/2014/main" id="{D3A2B1AC-0017-4344-B6A3-BBB9FBD2B0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Language of MAB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40744CB3-BA67-49AB-A631-0AB8F9074E9B}"/>
              </a:ext>
            </a:extLst>
          </p:cNvPr>
          <p:cNvSpPr txBox="1"/>
          <p:nvPr/>
        </p:nvSpPr>
        <p:spPr>
          <a:xfrm>
            <a:off x="622568" y="1167317"/>
            <a:ext cx="547343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Example (two-armed bandit)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9D415C5A-A6E0-4B1E-B024-DEABF831A457}"/>
              </a:ext>
            </a:extLst>
          </p:cNvPr>
          <p:cNvPicPr>
            <a:picLocks noChangeAspect="1"/>
          </p:cNvPicPr>
          <p:nvPr/>
        </p:nvPicPr>
        <p:blipFill>
          <a:blip r:embed="rId3"/>
          <a:stretch>
            <a:fillRect/>
          </a:stretch>
        </p:blipFill>
        <p:spPr>
          <a:xfrm>
            <a:off x="8947670" y="2184400"/>
            <a:ext cx="2299334" cy="2220948"/>
          </a:xfrm>
          <a:prstGeom prst="rect">
            <a:avLst/>
          </a:prstGeom>
        </p:spPr>
      </p:pic>
      <p:sp>
        <p:nvSpPr>
          <p:cNvPr id="8" name="文本框 7">
            <a:extLst>
              <a:ext uri="{FF2B5EF4-FFF2-40B4-BE49-F238E27FC236}">
                <a16:creationId xmlns:a16="http://schemas.microsoft.com/office/drawing/2014/main" id="{22D3653D-B00E-465B-AF85-B77949F26FAD}"/>
              </a:ext>
            </a:extLst>
          </p:cNvPr>
          <p:cNvSpPr txBox="1"/>
          <p:nvPr/>
        </p:nvSpPr>
        <p:spPr>
          <a:xfrm>
            <a:off x="8806296" y="4635500"/>
            <a:ext cx="274320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Fig. 1 Two-armed bandit</a:t>
            </a:r>
            <a:endParaRPr lang="zh-CN" altLang="en-US" dirty="0">
              <a:latin typeface="Arial" panose="020B0604020202020204" pitchFamily="34" charset="0"/>
              <a:cs typeface="Arial" panose="020B0604020202020204" pitchFamily="34" charset="0"/>
            </a:endParaRPr>
          </a:p>
        </p:txBody>
      </p:sp>
      <p:pic>
        <p:nvPicPr>
          <p:cNvPr id="9" name="图片 8">
            <a:extLst>
              <a:ext uri="{FF2B5EF4-FFF2-40B4-BE49-F238E27FC236}">
                <a16:creationId xmlns:a16="http://schemas.microsoft.com/office/drawing/2014/main" id="{9E4876FD-B9FC-4712-908C-9EB6874F95FE}"/>
              </a:ext>
            </a:extLst>
          </p:cNvPr>
          <p:cNvPicPr>
            <a:picLocks noChangeAspect="1"/>
          </p:cNvPicPr>
          <p:nvPr/>
        </p:nvPicPr>
        <p:blipFill>
          <a:blip r:embed="rId4"/>
          <a:stretch>
            <a:fillRect/>
          </a:stretch>
        </p:blipFill>
        <p:spPr>
          <a:xfrm>
            <a:off x="1200316" y="2733633"/>
            <a:ext cx="6202264" cy="1974503"/>
          </a:xfrm>
          <a:prstGeom prst="rect">
            <a:avLst/>
          </a:prstGeom>
        </p:spPr>
      </p:pic>
      <p:sp>
        <p:nvSpPr>
          <p:cNvPr id="11" name="文本框 10">
            <a:extLst>
              <a:ext uri="{FF2B5EF4-FFF2-40B4-BE49-F238E27FC236}">
                <a16:creationId xmlns:a16="http://schemas.microsoft.com/office/drawing/2014/main" id="{4057B7B5-52DA-4F61-A636-E75954157BB6}"/>
              </a:ext>
            </a:extLst>
          </p:cNvPr>
          <p:cNvSpPr txBox="1"/>
          <p:nvPr/>
        </p:nvSpPr>
        <p:spPr>
          <a:xfrm>
            <a:off x="1160651" y="2184400"/>
            <a:ext cx="3957204"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Table 1 Reward list</a:t>
            </a:r>
            <a:endParaRPr lang="zh-CN" altLang="en-US" dirty="0">
              <a:latin typeface="Arial" panose="020B0604020202020204" pitchFamily="34" charset="0"/>
              <a:cs typeface="Arial" panose="020B0604020202020204" pitchFamily="34" charset="0"/>
            </a:endParaRPr>
          </a:p>
        </p:txBody>
      </p:sp>
      <p:sp>
        <p:nvSpPr>
          <p:cNvPr id="13" name="TextBox 4">
            <a:extLst>
              <a:ext uri="{FF2B5EF4-FFF2-40B4-BE49-F238E27FC236}">
                <a16:creationId xmlns:a16="http://schemas.microsoft.com/office/drawing/2014/main" id="{F679A921-00B9-4478-AF5E-1F37F24F5877}"/>
              </a:ext>
            </a:extLst>
          </p:cNvPr>
          <p:cNvSpPr txBox="1">
            <a:spLocks noChangeArrowheads="1"/>
          </p:cNvSpPr>
          <p:nvPr/>
        </p:nvSpPr>
        <p:spPr bwMode="auto">
          <a:xfrm>
            <a:off x="1163833" y="5062471"/>
            <a:ext cx="6367022" cy="113396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The average reward of </a:t>
            </a:r>
            <a:r>
              <a:rPr lang="en-US" altLang="zh-CN" sz="2400" dirty="0">
                <a:solidFill>
                  <a:srgbClr val="FF0000"/>
                </a:solidFill>
                <a:ea typeface="宋体" panose="02010600030101010101" pitchFamily="2" charset="-122"/>
                <a:cs typeface="Times New Roman" panose="02020603050405020304" pitchFamily="18" charset="0"/>
              </a:rPr>
              <a:t>left</a:t>
            </a:r>
            <a:r>
              <a:rPr lang="en-US" altLang="zh-CN" sz="2400" dirty="0">
                <a:ea typeface="宋体" panose="02010600030101010101" pitchFamily="2" charset="-122"/>
                <a:cs typeface="Times New Roman" panose="02020603050405020304" pitchFamily="18" charset="0"/>
              </a:rPr>
              <a:t> arm is 4 dollars.</a:t>
            </a:r>
          </a:p>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The average reward of </a:t>
            </a:r>
            <a:r>
              <a:rPr lang="en-US" altLang="zh-CN" sz="2400" dirty="0">
                <a:solidFill>
                  <a:srgbClr val="FF0000"/>
                </a:solidFill>
                <a:ea typeface="宋体" panose="02010600030101010101" pitchFamily="2" charset="-122"/>
                <a:cs typeface="Times New Roman" panose="02020603050405020304" pitchFamily="18" charset="0"/>
              </a:rPr>
              <a:t>right</a:t>
            </a:r>
            <a:r>
              <a:rPr lang="en-US" altLang="zh-CN" sz="2400" dirty="0">
                <a:ea typeface="宋体" panose="02010600030101010101" pitchFamily="2" charset="-122"/>
                <a:cs typeface="Times New Roman" panose="02020603050405020304" pitchFamily="18" charset="0"/>
              </a:rPr>
              <a:t> arm is 2 dollars.</a:t>
            </a:r>
          </a:p>
        </p:txBody>
      </p:sp>
    </p:spTree>
    <p:extLst>
      <p:ext uri="{BB962C8B-B14F-4D97-AF65-F5344CB8AC3E}">
        <p14:creationId xmlns:p14="http://schemas.microsoft.com/office/powerpoint/2010/main" val="2699085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379FCAA-19AD-432F-96AD-4A9C74EAF5B6}"/>
              </a:ext>
            </a:extLst>
          </p:cNvPr>
          <p:cNvSpPr>
            <a:spLocks noGrp="1"/>
          </p:cNvSpPr>
          <p:nvPr>
            <p:ph type="sldNum" sz="quarter" idx="12"/>
          </p:nvPr>
        </p:nvSpPr>
        <p:spPr/>
        <p:txBody>
          <a:bodyPr/>
          <a:lstStyle/>
          <a:p>
            <a:fld id="{4760F0FC-AD0F-4770-B8B3-8B319AEAE5E5}" type="slidenum">
              <a:rPr lang="zh-CN" altLang="en-US" smtClean="0"/>
              <a:pPr/>
              <a:t>9</a:t>
            </a:fld>
            <a:endParaRPr lang="zh-CN" altLang="en-US" dirty="0"/>
          </a:p>
        </p:txBody>
      </p:sp>
      <p:sp>
        <p:nvSpPr>
          <p:cNvPr id="4" name="文本框 3">
            <a:extLst>
              <a:ext uri="{FF2B5EF4-FFF2-40B4-BE49-F238E27FC236}">
                <a16:creationId xmlns:a16="http://schemas.microsoft.com/office/drawing/2014/main" id="{21BC4B89-EF7F-44CC-A43E-58CBECAEA592}"/>
              </a:ext>
            </a:extLst>
          </p:cNvPr>
          <p:cNvSpPr txBox="1"/>
          <p:nvPr/>
        </p:nvSpPr>
        <p:spPr>
          <a:xfrm>
            <a:off x="622568" y="1167317"/>
            <a:ext cx="359923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Regret</a:t>
            </a:r>
            <a:endParaRPr lang="zh-CN" altLang="en-US" sz="2800" dirty="0">
              <a:solidFill>
                <a:srgbClr val="7030A0"/>
              </a:solidFill>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64CBF05-D59C-4AD2-B31E-D673FB8616B6}"/>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Language of MAB</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4">
                <a:extLst>
                  <a:ext uri="{FF2B5EF4-FFF2-40B4-BE49-F238E27FC236}">
                    <a16:creationId xmlns:a16="http://schemas.microsoft.com/office/drawing/2014/main" id="{750BC097-C415-4591-B558-BBF063861FEF}"/>
                  </a:ext>
                </a:extLst>
              </p:cNvPr>
              <p:cNvSpPr txBox="1">
                <a:spLocks noChangeArrowheads="1"/>
              </p:cNvSpPr>
              <p:nvPr/>
            </p:nvSpPr>
            <p:spPr bwMode="auto">
              <a:xfrm>
                <a:off x="1367277" y="2355455"/>
                <a:ext cx="7959761" cy="1047210"/>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just">
                  <a:lnSpc>
                    <a:spcPct val="150000"/>
                  </a:lnSpc>
                  <a:spcBef>
                    <a:spcPct val="0"/>
                  </a:spcBef>
                  <a:buNone/>
                </a:pPr>
                <a:r>
                  <a:rPr lang="en-US" altLang="zh-CN" sz="2200" dirty="0">
                    <a:ea typeface="宋体" panose="02010600030101010101" pitchFamily="2" charset="-122"/>
                    <a:cs typeface="Times New Roman" panose="02020603050405020304" pitchFamily="18" charset="0"/>
                  </a:rPr>
                  <a:t>The difference between the total expected rewards accrued from the optimal </a:t>
                </a:r>
                <a:r>
                  <a:rPr lang="en-US" altLang="zh-CN" sz="2200" dirty="0">
                    <a:solidFill>
                      <a:schemeClr val="tx1"/>
                    </a:solidFill>
                    <a:ea typeface="宋体" panose="02010600030101010101" pitchFamily="2" charset="-122"/>
                    <a:cs typeface="Times New Roman" panose="02020603050405020304" pitchFamily="18" charset="0"/>
                  </a:rPr>
                  <a:t>policy</a:t>
                </a:r>
                <a14:m>
                  <m:oMath xmlns:m="http://schemas.openxmlformats.org/officeDocument/2006/math">
                    <m:sSup>
                      <m:sSupPr>
                        <m:ctrlPr>
                          <a:rPr lang="en-US" altLang="zh-CN" sz="2200" i="1">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 </m:t>
                        </m:r>
                        <m:r>
                          <a:rPr lang="zh-CN" altLang="en-US" sz="2200" i="1">
                            <a:latin typeface="Cambria Math" panose="02040503050406030204" pitchFamily="18" charset="0"/>
                            <a:ea typeface="宋体" panose="02010600030101010101" pitchFamily="2" charset="-122"/>
                            <a:cs typeface="Times New Roman" panose="02020603050405020304" pitchFamily="18" charset="0"/>
                          </a:rPr>
                          <m:t>𝜋</m:t>
                        </m:r>
                      </m:e>
                      <m:sup>
                        <m:r>
                          <a:rPr lang="en-US" altLang="zh-CN" sz="2200" i="1">
                            <a:latin typeface="Cambria Math" panose="02040503050406030204" pitchFamily="18" charset="0"/>
                            <a:ea typeface="宋体" panose="02010600030101010101" pitchFamily="2" charset="-122"/>
                            <a:cs typeface="Times New Roman" panose="02020603050405020304" pitchFamily="18" charset="0"/>
                          </a:rPr>
                          <m:t>∗</m:t>
                        </m:r>
                      </m:sup>
                    </m:sSup>
                  </m:oMath>
                </a14:m>
                <a:r>
                  <a:rPr lang="en-US" altLang="zh-CN" sz="2200" dirty="0">
                    <a:ea typeface="宋体" panose="02010600030101010101" pitchFamily="2" charset="-122"/>
                    <a:cs typeface="Times New Roman" panose="02020603050405020304" pitchFamily="18" charset="0"/>
                  </a:rPr>
                  <a:t>and the current adopt policy </a:t>
                </a:r>
                <a14:m>
                  <m:oMath xmlns:m="http://schemas.openxmlformats.org/officeDocument/2006/math">
                    <m:r>
                      <a:rPr lang="zh-CN" altLang="en-US" sz="2200" i="1" smtClean="0">
                        <a:latin typeface="Cambria Math" panose="02040503050406030204" pitchFamily="18" charset="0"/>
                        <a:ea typeface="宋体" panose="02010600030101010101" pitchFamily="2" charset="-122"/>
                        <a:cs typeface="Times New Roman" panose="02020603050405020304" pitchFamily="18" charset="0"/>
                      </a:rPr>
                      <m:t>𝜋</m:t>
                    </m:r>
                  </m:oMath>
                </a14:m>
                <a:r>
                  <a:rPr lang="en-US" altLang="zh-CN" sz="2200" dirty="0">
                    <a:ea typeface="宋体" panose="02010600030101010101" pitchFamily="2" charset="-122"/>
                    <a:cs typeface="Times New Roman" panose="02020603050405020304" pitchFamily="18" charset="0"/>
                  </a:rPr>
                  <a:t> up to time horizon </a:t>
                </a:r>
                <a14:m>
                  <m:oMath xmlns:m="http://schemas.openxmlformats.org/officeDocument/2006/math">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𝑇</m:t>
                    </m:r>
                  </m:oMath>
                </a14:m>
                <a:r>
                  <a:rPr lang="en-US" altLang="zh-CN" sz="2200" dirty="0">
                    <a:ea typeface="宋体" panose="02010600030101010101" pitchFamily="2" charset="-122"/>
                    <a:cs typeface="Times New Roman" panose="02020603050405020304" pitchFamily="18" charset="0"/>
                  </a:rPr>
                  <a:t>.</a:t>
                </a:r>
              </a:p>
            </p:txBody>
          </p:sp>
        </mc:Choice>
        <mc:Fallback xmlns="">
          <p:sp>
            <p:nvSpPr>
              <p:cNvPr id="8" name="TextBox 4">
                <a:extLst>
                  <a:ext uri="{FF2B5EF4-FFF2-40B4-BE49-F238E27FC236}">
                    <a16:creationId xmlns:a16="http://schemas.microsoft.com/office/drawing/2014/main" id="{750BC097-C415-4591-B558-BBF063861FEF}"/>
                  </a:ext>
                </a:extLst>
              </p:cNvPr>
              <p:cNvSpPr txBox="1">
                <a:spLocks noRot="1" noChangeAspect="1" noMove="1" noResize="1" noEditPoints="1" noAdjustHandles="1" noChangeArrowheads="1" noChangeShapeType="1" noTextEdit="1"/>
              </p:cNvSpPr>
              <p:nvPr/>
            </p:nvSpPr>
            <p:spPr bwMode="auto">
              <a:xfrm>
                <a:off x="1367277" y="2355455"/>
                <a:ext cx="7959761" cy="1047210"/>
              </a:xfrm>
              <a:prstGeom prst="rect">
                <a:avLst/>
              </a:prstGeom>
              <a:blipFill>
                <a:blip r:embed="rId3"/>
                <a:stretch>
                  <a:fillRect l="-917" r="-1835" b="-10345"/>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sp>
        <p:nvSpPr>
          <p:cNvPr id="10" name="TextBox 4">
            <a:extLst>
              <a:ext uri="{FF2B5EF4-FFF2-40B4-BE49-F238E27FC236}">
                <a16:creationId xmlns:a16="http://schemas.microsoft.com/office/drawing/2014/main" id="{B79A975A-C536-4D75-ABD0-2E7C6D24E68A}"/>
              </a:ext>
            </a:extLst>
          </p:cNvPr>
          <p:cNvSpPr txBox="1">
            <a:spLocks noChangeArrowheads="1"/>
          </p:cNvSpPr>
          <p:nvPr/>
        </p:nvSpPr>
        <p:spPr bwMode="auto">
          <a:xfrm>
            <a:off x="1113278" y="1773171"/>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Definition</a:t>
            </a:r>
          </a:p>
        </p:txBody>
      </p:sp>
      <p:sp>
        <p:nvSpPr>
          <p:cNvPr id="12" name="TextBox 4">
            <a:extLst>
              <a:ext uri="{FF2B5EF4-FFF2-40B4-BE49-F238E27FC236}">
                <a16:creationId xmlns:a16="http://schemas.microsoft.com/office/drawing/2014/main" id="{9918F251-AC86-47C5-A126-3C403E6A4EB8}"/>
              </a:ext>
            </a:extLst>
          </p:cNvPr>
          <p:cNvSpPr txBox="1">
            <a:spLocks noChangeArrowheads="1"/>
          </p:cNvSpPr>
          <p:nvPr/>
        </p:nvSpPr>
        <p:spPr bwMode="auto">
          <a:xfrm>
            <a:off x="1113278" y="3600178"/>
            <a:ext cx="2023622" cy="5799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150000"/>
              </a:lnSpc>
              <a:spcBef>
                <a:spcPct val="0"/>
              </a:spcBef>
              <a:buFont typeface="Times New Roman" panose="02020603050405020304" pitchFamily="18" charset="0"/>
              <a:buChar char="−"/>
            </a:pPr>
            <a:r>
              <a:rPr lang="en-US" altLang="zh-CN" sz="2400" dirty="0">
                <a:ea typeface="宋体" panose="02010600030101010101" pitchFamily="2" charset="-122"/>
                <a:cs typeface="Times New Roman" panose="02020603050405020304" pitchFamily="18" charset="0"/>
              </a:rPr>
              <a:t>Notes</a:t>
            </a:r>
          </a:p>
        </p:txBody>
      </p:sp>
      <mc:AlternateContent xmlns:mc="http://schemas.openxmlformats.org/markup-compatibility/2006" xmlns:a14="http://schemas.microsoft.com/office/drawing/2010/main">
        <mc:Choice Requires="a14">
          <p:sp>
            <p:nvSpPr>
              <p:cNvPr id="14" name="TextBox 4">
                <a:extLst>
                  <a:ext uri="{FF2B5EF4-FFF2-40B4-BE49-F238E27FC236}">
                    <a16:creationId xmlns:a16="http://schemas.microsoft.com/office/drawing/2014/main" id="{1486DF0D-D111-483F-8E79-95A134A29272}"/>
                  </a:ext>
                </a:extLst>
              </p:cNvPr>
              <p:cNvSpPr txBox="1">
                <a:spLocks noChangeArrowheads="1"/>
              </p:cNvSpPr>
              <p:nvPr/>
            </p:nvSpPr>
            <p:spPr bwMode="auto">
              <a:xfrm>
                <a:off x="1367279" y="4171201"/>
                <a:ext cx="8113152" cy="2631490"/>
              </a:xfrm>
              <a:prstGeom prst="rect">
                <a:avLst/>
              </a:prstGeom>
              <a:noFill/>
              <a:ln w="9525">
                <a:solidFill>
                  <a:schemeClr val="bg1"/>
                </a:solidFill>
                <a:miter lim="800000"/>
                <a:headEnd/>
                <a:tailEnd/>
              </a:ln>
              <a:extLst>
                <a:ext uri="{909E8E84-426E-40DD-AFC4-6F175D3DCCD1}">
                  <a14:hiddenFill>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There exists an optimal policy </a:t>
                </a:r>
                <a14:m>
                  <m:oMath xmlns:m="http://schemas.openxmlformats.org/officeDocument/2006/math">
                    <m:sSup>
                      <m:sSupPr>
                        <m:ctrlPr>
                          <a:rPr lang="en-US" altLang="zh-CN" sz="2200" i="1" smtClean="0">
                            <a:latin typeface="Cambria Math" panose="02040503050406030204" pitchFamily="18" charset="0"/>
                            <a:ea typeface="宋体" panose="02010600030101010101" pitchFamily="2" charset="-122"/>
                            <a:cs typeface="Times New Roman" panose="02020603050405020304" pitchFamily="18" charset="0"/>
                          </a:rPr>
                        </m:ctrlPr>
                      </m:sSupPr>
                      <m:e>
                        <m:r>
                          <a:rPr lang="zh-CN" altLang="en-US" sz="2200" i="1" smtClean="0">
                            <a:latin typeface="Cambria Math" panose="02040503050406030204" pitchFamily="18" charset="0"/>
                            <a:ea typeface="宋体" panose="02010600030101010101" pitchFamily="2" charset="-122"/>
                            <a:cs typeface="Times New Roman" panose="02020603050405020304" pitchFamily="18" charset="0"/>
                          </a:rPr>
                          <m:t>𝜋</m:t>
                        </m:r>
                      </m:e>
                      <m:sup>
                        <m:r>
                          <a:rPr lang="en-US" altLang="zh-CN" sz="2200" b="0" i="1" smtClean="0">
                            <a:latin typeface="Cambria Math" panose="02040503050406030204" pitchFamily="18" charset="0"/>
                            <a:ea typeface="宋体" panose="02010600030101010101" pitchFamily="2" charset="-122"/>
                            <a:cs typeface="Times New Roman" panose="02020603050405020304" pitchFamily="18" charset="0"/>
                          </a:rPr>
                          <m:t>∗</m:t>
                        </m:r>
                      </m:sup>
                    </m:sSup>
                  </m:oMath>
                </a14:m>
                <a:r>
                  <a:rPr lang="en-US" altLang="zh-CN" sz="2200" dirty="0">
                    <a:ea typeface="宋体" panose="02010600030101010101" pitchFamily="2" charset="-122"/>
                    <a:cs typeface="Times New Roman" panose="02020603050405020304" pitchFamily="18" charset="0"/>
                  </a:rPr>
                  <a:t>  with no regret (oracle perspective)</a:t>
                </a:r>
              </a:p>
              <a:p>
                <a:pPr algn="just">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Minimizing the regret is equivalent to maximizing the total expected rewards</a:t>
                </a:r>
              </a:p>
              <a:p>
                <a:pPr algn="just">
                  <a:lnSpc>
                    <a:spcPct val="150000"/>
                  </a:lnSpc>
                  <a:spcBef>
                    <a:spcPct val="0"/>
                  </a:spcBef>
                  <a:buFont typeface="Wingdings" panose="05000000000000000000" pitchFamily="2" charset="2"/>
                  <a:buChar char=""/>
                </a:pPr>
                <a:r>
                  <a:rPr lang="en-US" altLang="zh-CN" sz="2200" dirty="0">
                    <a:ea typeface="宋体" panose="02010600030101010101" pitchFamily="2" charset="-122"/>
                    <a:cs typeface="Times New Roman" panose="02020603050405020304" pitchFamily="18" charset="0"/>
                  </a:rPr>
                  <a:t>This Definition can be adapted to different MAB models, e.g. stochastic bandit, adversarial bandit, Markovian bandit, and </a:t>
                </a:r>
                <a:r>
                  <a:rPr lang="en-US" altLang="zh-CN" sz="2200" dirty="0" err="1">
                    <a:ea typeface="宋体" panose="02010600030101010101" pitchFamily="2" charset="-122"/>
                    <a:cs typeface="Times New Roman" panose="02020603050405020304" pitchFamily="18" charset="0"/>
                  </a:rPr>
                  <a:t>e.t.c</a:t>
                </a:r>
                <a:endParaRPr lang="en-US" altLang="zh-CN" sz="2200" dirty="0">
                  <a:ea typeface="宋体" panose="02010600030101010101" pitchFamily="2" charset="-122"/>
                  <a:cs typeface="Times New Roman" panose="02020603050405020304" pitchFamily="18" charset="0"/>
                </a:endParaRPr>
              </a:p>
            </p:txBody>
          </p:sp>
        </mc:Choice>
        <mc:Fallback xmlns="">
          <p:sp>
            <p:nvSpPr>
              <p:cNvPr id="14" name="TextBox 4">
                <a:extLst>
                  <a:ext uri="{FF2B5EF4-FFF2-40B4-BE49-F238E27FC236}">
                    <a16:creationId xmlns:a16="http://schemas.microsoft.com/office/drawing/2014/main" id="{1486DF0D-D111-483F-8E79-95A134A29272}"/>
                  </a:ext>
                </a:extLst>
              </p:cNvPr>
              <p:cNvSpPr txBox="1">
                <a:spLocks noRot="1" noChangeAspect="1" noMove="1" noResize="1" noEditPoints="1" noAdjustHandles="1" noChangeArrowheads="1" noChangeShapeType="1" noTextEdit="1"/>
              </p:cNvSpPr>
              <p:nvPr/>
            </p:nvSpPr>
            <p:spPr bwMode="auto">
              <a:xfrm>
                <a:off x="1367279" y="4171201"/>
                <a:ext cx="8113152" cy="2631490"/>
              </a:xfrm>
              <a:prstGeom prst="rect">
                <a:avLst/>
              </a:prstGeom>
              <a:blipFill>
                <a:blip r:embed="rId4"/>
                <a:stretch>
                  <a:fillRect l="-750" r="-2101" b="-1382"/>
                </a:stretch>
              </a:blip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43A09820-E966-4DF7-B753-1CD9A52844DD}"/>
              </a:ext>
            </a:extLst>
          </p:cNvPr>
          <p:cNvPicPr>
            <a:picLocks noChangeAspect="1"/>
          </p:cNvPicPr>
          <p:nvPr/>
        </p:nvPicPr>
        <p:blipFill>
          <a:blip r:embed="rId5"/>
          <a:stretch>
            <a:fillRect/>
          </a:stretch>
        </p:blipFill>
        <p:spPr>
          <a:xfrm>
            <a:off x="9694068" y="919096"/>
            <a:ext cx="1917700" cy="1610095"/>
          </a:xfrm>
          <a:prstGeom prst="rect">
            <a:avLst/>
          </a:prstGeom>
        </p:spPr>
      </p:pic>
      <p:pic>
        <p:nvPicPr>
          <p:cNvPr id="2056" name="Picture 8" descr="What Are Your Regrets? Most People Regret Not Becoming 'Ideal Self,' Study  Finds">
            <a:extLst>
              <a:ext uri="{FF2B5EF4-FFF2-40B4-BE49-F238E27FC236}">
                <a16:creationId xmlns:a16="http://schemas.microsoft.com/office/drawing/2014/main" id="{586FA2DE-5725-4E38-B6C6-A58188F8B3D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710199" y="4458003"/>
            <a:ext cx="2023622" cy="170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0256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8352</Words>
  <Application>Microsoft Macintosh PowerPoint</Application>
  <PresentationFormat>Widescreen</PresentationFormat>
  <Paragraphs>1046</Paragraphs>
  <Slides>74</Slides>
  <Notes>65</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93" baseType="lpstr">
      <vt:lpstr>CMMI10</vt:lpstr>
      <vt:lpstr>CMR10</vt:lpstr>
      <vt:lpstr>CMSL10</vt:lpstr>
      <vt:lpstr>等线</vt:lpstr>
      <vt:lpstr>等线 Light</vt:lpstr>
      <vt:lpstr>楷体_GB2312</vt:lpstr>
      <vt:lpstr>Linux Libertine</vt:lpstr>
      <vt:lpstr>NimbusRomNo9L-Regu</vt:lpstr>
      <vt:lpstr>NimbusRomNo9L-ReguItal</vt:lpstr>
      <vt:lpstr>SimSun</vt:lpstr>
      <vt:lpstr>华文楷体</vt:lpstr>
      <vt:lpstr>微软雅黑 Light</vt:lpstr>
      <vt:lpstr>Arial</vt:lpstr>
      <vt:lpstr>Cambria Math</vt:lpstr>
      <vt:lpstr>Gill sans MT</vt:lpstr>
      <vt:lpstr>Times New Roman</vt:lpstr>
      <vt:lpstr>Wingdings</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童 景文</dc:creator>
  <cp:lastModifiedBy>Microsoft Office User</cp:lastModifiedBy>
  <cp:revision>574</cp:revision>
  <dcterms:created xsi:type="dcterms:W3CDTF">2020-03-04T16:00:36Z</dcterms:created>
  <dcterms:modified xsi:type="dcterms:W3CDTF">2021-11-19T01:46:12Z</dcterms:modified>
</cp:coreProperties>
</file>