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9" r:id="rId2"/>
    <p:sldId id="258" r:id="rId3"/>
    <p:sldId id="393" r:id="rId4"/>
    <p:sldId id="394" r:id="rId5"/>
    <p:sldId id="395" r:id="rId6"/>
    <p:sldId id="396" r:id="rId7"/>
    <p:sldId id="308" r:id="rId8"/>
    <p:sldId id="406" r:id="rId9"/>
    <p:sldId id="356" r:id="rId10"/>
    <p:sldId id="294" r:id="rId11"/>
    <p:sldId id="357" r:id="rId12"/>
    <p:sldId id="295" r:id="rId13"/>
    <p:sldId id="403" r:id="rId14"/>
    <p:sldId id="405" r:id="rId15"/>
    <p:sldId id="366" r:id="rId16"/>
    <p:sldId id="354" r:id="rId17"/>
    <p:sldId id="264" r:id="rId18"/>
    <p:sldId id="402" r:id="rId19"/>
    <p:sldId id="268" r:id="rId20"/>
    <p:sldId id="287" r:id="rId21"/>
    <p:sldId id="368" r:id="rId22"/>
    <p:sldId id="369" r:id="rId23"/>
    <p:sldId id="370" r:id="rId24"/>
    <p:sldId id="371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72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407" r:id="rId46"/>
    <p:sldId id="404" r:id="rId47"/>
    <p:sldId id="359" r:id="rId48"/>
    <p:sldId id="283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92" autoAdjust="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513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5" y="0"/>
            <a:ext cx="3038648" cy="46513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9727659E-2F50-4CA4-A0AF-87B9E952C4A9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649" cy="46513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5" y="8829676"/>
            <a:ext cx="3038648" cy="46513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237F5D7E-FBFC-425C-A0A2-AA437E65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8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36" tIns="46219" rIns="92436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36" tIns="46219" rIns="92436" bIns="46219" rtlCol="0"/>
          <a:lstStyle>
            <a:lvl1pPr algn="r">
              <a:defRPr sz="1200"/>
            </a:lvl1pPr>
          </a:lstStyle>
          <a:p>
            <a:fld id="{1FE8E819-00FD-4FCD-8B5D-84C5D2A663B0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6" tIns="46219" rIns="92436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36" tIns="46219" rIns="92436" bIns="462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36" tIns="46219" rIns="92436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36" tIns="46219" rIns="92436" bIns="46219" rtlCol="0" anchor="b"/>
          <a:lstStyle>
            <a:lvl1pPr algn="r">
              <a:defRPr sz="1200"/>
            </a:lvl1pPr>
          </a:lstStyle>
          <a:p>
            <a:fld id="{B4A5AAD1-2C6B-4397-9E5F-86C10075A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4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420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749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025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449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43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905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681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880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88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891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4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576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989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13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922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58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4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27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8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09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040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420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B39DE-4B28-489D-AA64-BBD35319EE2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062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8A1EF-FDFD-47AC-AC1D-0542F6AC386B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2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3B15C-E098-4394-A413-E4D231828527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0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0ABB-220F-4DF5-849F-2F0CD091F422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0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8485-476E-4909-A7CE-504268EEE268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9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B044-0D6C-468F-A669-3A4187A449B4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10645-5566-4909-BE21-92197AB680EA}" type="datetime1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25B0-CDFE-47C2-BE3E-147F5FA450EB}" type="datetime1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2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0DF2-AD5F-42B4-8C21-84C78BCF68B8}" type="datetime1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2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92E4-D4FD-4286-9B8F-0E3724CFE4B5}" type="datetime1">
              <a:rPr lang="en-US" smtClean="0"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FF0D-D5FB-46FD-BAFA-9845D55DD685}" type="datetime1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8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5FB5-A205-4F4E-B58C-F755784DC65F}" type="datetime1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4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F061A-5644-4743-9CC8-6102B8F4E896}" type="datetime1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1E99D-80F3-4842-8149-7F9B8B53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Contract Theory Framework for</a:t>
            </a:r>
            <a:br>
              <a:rPr lang="en-US" smtClean="0"/>
            </a:br>
            <a:r>
              <a:rPr lang="en-US" smtClean="0"/>
              <a:t>Wireless Networking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Ph.D. Research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Defense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Yanru Zhang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Advisor: Dr. Zhu Han</a:t>
            </a: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April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2016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70037"/>
            <a:ext cx="8764042" cy="4525963"/>
          </a:xfrm>
        </p:spPr>
        <p:txBody>
          <a:bodyPr>
            <a:no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</a:rPr>
              <a:t>Asymmetric information:</a:t>
            </a:r>
            <a:endParaRPr lang="en-US" altLang="zh-CN" sz="2400" dirty="0" smtClean="0"/>
          </a:p>
          <a:p>
            <a:pPr lvl="1"/>
            <a:r>
              <a:rPr lang="en-US" altLang="zh-CN" sz="2400" dirty="0"/>
              <a:t>Relevant characteristics of the employee are hidden from the employer</a:t>
            </a:r>
          </a:p>
          <a:p>
            <a:pPr lvl="2"/>
            <a:r>
              <a:rPr lang="en-US" altLang="zh-CN" sz="2000" dirty="0"/>
              <a:t>Distaste for certain tasks, the level of competence </a:t>
            </a:r>
          </a:p>
          <a:p>
            <a:pPr lvl="1"/>
            <a:r>
              <a:rPr lang="en-US" altLang="zh-CN" sz="2400" dirty="0"/>
              <a:t>Preference/productivity are  private  information of </a:t>
            </a:r>
            <a:r>
              <a:rPr lang="en-US" altLang="zh-CN" sz="2400" dirty="0" smtClean="0"/>
              <a:t>employee, but unavailable to employer</a:t>
            </a:r>
            <a:endParaRPr lang="en-US" altLang="zh-CN" sz="2400" dirty="0"/>
          </a:p>
          <a:p>
            <a:pPr lvl="2"/>
            <a:r>
              <a:rPr lang="en-US" altLang="zh-CN" sz="2000" dirty="0"/>
              <a:t>All employee types would respond by "pretending to be skilled" to get the higher wage</a:t>
            </a:r>
          </a:p>
          <a:p>
            <a:r>
              <a:rPr lang="en-US" altLang="zh-CN" sz="2400" dirty="0"/>
              <a:t>Employers typically respond to </a:t>
            </a:r>
            <a:r>
              <a:rPr lang="en-US" altLang="zh-CN" sz="2400" dirty="0" smtClean="0"/>
              <a:t>adverse selection by revelation </a:t>
            </a:r>
            <a:r>
              <a:rPr lang="en-US" altLang="zh-CN" sz="2400" dirty="0"/>
              <a:t>principle</a:t>
            </a:r>
          </a:p>
          <a:p>
            <a:pPr lvl="1"/>
            <a:r>
              <a:rPr lang="en-US" altLang="zh-CN" sz="2400" dirty="0" smtClean="0"/>
              <a:t>Employer </a:t>
            </a:r>
            <a:r>
              <a:rPr lang="en-US" altLang="zh-CN" sz="2400" dirty="0"/>
              <a:t>offers </a:t>
            </a:r>
            <a:r>
              <a:rPr lang="en-US" altLang="zh-CN" sz="2400" dirty="0" smtClean="0"/>
              <a:t>multiple </a:t>
            </a:r>
            <a:r>
              <a:rPr lang="en-US" altLang="zh-CN" sz="2400" dirty="0"/>
              <a:t>employment contracts</a:t>
            </a:r>
          </a:p>
          <a:p>
            <a:pPr lvl="2"/>
            <a:r>
              <a:rPr lang="en-US" altLang="zh-CN" sz="1800" dirty="0" smtClean="0"/>
              <a:t>Different contracts </a:t>
            </a:r>
            <a:r>
              <a:rPr lang="en-US" altLang="zh-CN" sz="1800" dirty="0"/>
              <a:t>destined to </a:t>
            </a:r>
            <a:r>
              <a:rPr lang="en-US" altLang="zh-CN" sz="1800" dirty="0" smtClean="0"/>
              <a:t>different skill level employees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43200" y="1094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</a:rPr>
              <a:t>Adverse Selection</a:t>
            </a:r>
          </a:p>
        </p:txBody>
      </p:sp>
    </p:spTree>
    <p:extLst>
      <p:ext uri="{BB962C8B-B14F-4D97-AF65-F5344CB8AC3E}">
        <p14:creationId xmlns:p14="http://schemas.microsoft.com/office/powerpoint/2010/main" val="28947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800600" cy="4906963"/>
          </a:xfrm>
        </p:spPr>
        <p:txBody>
          <a:bodyPr/>
          <a:lstStyle/>
          <a:p>
            <a:r>
              <a:rPr lang="en-US" dirty="0" smtClean="0"/>
              <a:t>What my parents thinks I do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my advisor thinks I do</a:t>
            </a:r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58646"/>
            <a:ext cx="4038600" cy="4867518"/>
          </a:xfrm>
        </p:spPr>
        <p:txBody>
          <a:bodyPr/>
          <a:lstStyle/>
          <a:p>
            <a:r>
              <a:rPr lang="en-US" dirty="0"/>
              <a:t>What I actually do </a:t>
            </a:r>
            <a:endParaRPr lang="en-US" dirty="0" smtClean="0"/>
          </a:p>
          <a:p>
            <a:pPr lvl="1"/>
            <a:r>
              <a:rPr lang="en-US" dirty="0" smtClean="0"/>
              <a:t>When advisor presents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When advisor on travel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3200" y="1094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</a:rPr>
              <a:t>Moral </a:t>
            </a:r>
            <a:r>
              <a:rPr lang="en-US" altLang="zh-CN" b="1" dirty="0" smtClean="0">
                <a:solidFill>
                  <a:schemeClr val="bg1"/>
                </a:solidFill>
              </a:rPr>
              <a:t>Hazard of PhD student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399539"/>
            <a:ext cx="2891215" cy="2153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809" y="2180050"/>
            <a:ext cx="2704254" cy="1782350"/>
          </a:xfrm>
          <a:prstGeom prst="rect">
            <a:avLst/>
          </a:prstGeom>
        </p:spPr>
      </p:pic>
      <p:pic>
        <p:nvPicPr>
          <p:cNvPr id="1026" name="Picture 2" descr="C:\Users\yzhang88\Dropbox\Doctor\Ph.D3\Ph.D3.c\Proposal\proposal\File\image_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58" y="1716075"/>
            <a:ext cx="3148760" cy="20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yzhang88\Dropbox\Doctor\Ph.D3\Ph.D3.c\Proposal\proposal\File\adviso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51" y="4302983"/>
            <a:ext cx="2055574" cy="223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1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1643" cy="4525963"/>
          </a:xfrm>
        </p:spPr>
        <p:txBody>
          <a:bodyPr>
            <a:noAutofit/>
          </a:bodyPr>
          <a:lstStyle/>
          <a:p>
            <a:r>
              <a:rPr lang="en-US" altLang="zh-CN" sz="2800" i="1" dirty="0">
                <a:solidFill>
                  <a:srgbClr val="FF0000"/>
                </a:solidFill>
              </a:rPr>
              <a:t>Asymmetric information</a:t>
            </a:r>
            <a:r>
              <a:rPr lang="en-US" altLang="zh-CN" sz="2800" i="1" dirty="0" smtClean="0">
                <a:solidFill>
                  <a:srgbClr val="FF0000"/>
                </a:solidFill>
              </a:rPr>
              <a:t>:</a:t>
            </a:r>
            <a:endParaRPr lang="en-US" altLang="zh-CN" sz="2800" dirty="0" smtClean="0"/>
          </a:p>
          <a:p>
            <a:pPr lvl="1"/>
            <a:r>
              <a:rPr lang="en-US" altLang="zh-CN" sz="2400" dirty="0" smtClean="0"/>
              <a:t>Employee's </a:t>
            </a:r>
            <a:r>
              <a:rPr lang="en-US" altLang="zh-CN" sz="2400" dirty="0"/>
              <a:t>actions that are hidden from the employer</a:t>
            </a:r>
          </a:p>
          <a:p>
            <a:pPr lvl="2"/>
            <a:r>
              <a:rPr lang="en-US" altLang="zh-CN" sz="1800" dirty="0"/>
              <a:t>Whether it works or not, how hard it works, how careful it </a:t>
            </a:r>
            <a:r>
              <a:rPr lang="en-US" altLang="zh-CN" sz="1800" dirty="0" smtClean="0"/>
              <a:t>is</a:t>
            </a:r>
          </a:p>
          <a:p>
            <a:r>
              <a:rPr lang="en-US" altLang="zh-CN" sz="2800" dirty="0" smtClean="0"/>
              <a:t>In </a:t>
            </a:r>
            <a:r>
              <a:rPr lang="en-US" altLang="zh-CN" sz="2800" dirty="0"/>
              <a:t>contrast to Adverse </a:t>
            </a:r>
            <a:r>
              <a:rPr lang="en-US" altLang="zh-CN" sz="2800" dirty="0" smtClean="0"/>
              <a:t>Selection</a:t>
            </a:r>
          </a:p>
          <a:p>
            <a:pPr lvl="1"/>
            <a:r>
              <a:rPr lang="en-US" altLang="zh-CN" sz="2200" dirty="0" smtClean="0"/>
              <a:t>Informational </a:t>
            </a:r>
            <a:r>
              <a:rPr lang="en-US" altLang="zh-CN" sz="2200" dirty="0"/>
              <a:t>asymmetries arising </a:t>
            </a:r>
            <a:r>
              <a:rPr lang="en-US" altLang="zh-CN" sz="2200" dirty="0">
                <a:solidFill>
                  <a:srgbClr val="FF0000"/>
                </a:solidFill>
              </a:rPr>
              <a:t>after</a:t>
            </a:r>
            <a:r>
              <a:rPr lang="en-US" altLang="zh-CN" sz="2200" dirty="0"/>
              <a:t> the signing of a contract</a:t>
            </a:r>
          </a:p>
          <a:p>
            <a:pPr lvl="1"/>
            <a:r>
              <a:rPr lang="en-US" altLang="zh-CN" sz="2200" dirty="0" smtClean="0"/>
              <a:t>Employee </a:t>
            </a:r>
            <a:r>
              <a:rPr lang="en-US" altLang="zh-CN" sz="2200" dirty="0"/>
              <a:t>is not asked to choose from a menu of contracts</a:t>
            </a:r>
          </a:p>
          <a:p>
            <a:pPr lvl="2"/>
            <a:r>
              <a:rPr lang="en-US" altLang="zh-CN" dirty="0" smtClean="0"/>
              <a:t>But </a:t>
            </a:r>
            <a:r>
              <a:rPr lang="en-US" altLang="zh-CN" dirty="0"/>
              <a:t>from a menu of action-reward pairs</a:t>
            </a:r>
          </a:p>
          <a:p>
            <a:r>
              <a:rPr lang="en-US" altLang="zh-CN" sz="2800" dirty="0" smtClean="0"/>
              <a:t>Employers </a:t>
            </a:r>
            <a:r>
              <a:rPr lang="en-US" altLang="zh-CN" sz="2800" dirty="0"/>
              <a:t>typically respond to moral hazard </a:t>
            </a:r>
            <a:r>
              <a:rPr lang="en-US" altLang="zh-CN" sz="2800" dirty="0" smtClean="0"/>
              <a:t>by</a:t>
            </a:r>
            <a:endParaRPr lang="en-US" altLang="zh-CN" sz="2800" dirty="0"/>
          </a:p>
          <a:p>
            <a:pPr lvl="1"/>
            <a:r>
              <a:rPr lang="en-US" altLang="zh-CN" sz="2400" dirty="0" smtClean="0"/>
              <a:t>Rewarding </a:t>
            </a:r>
            <a:r>
              <a:rPr lang="en-US" altLang="zh-CN" sz="2400" dirty="0"/>
              <a:t>good performance </a:t>
            </a:r>
          </a:p>
          <a:p>
            <a:pPr lvl="2"/>
            <a:r>
              <a:rPr lang="en-US" altLang="zh-CN" sz="1800" dirty="0" smtClean="0"/>
              <a:t>Through </a:t>
            </a:r>
            <a:r>
              <a:rPr lang="en-US" altLang="zh-CN" sz="1800" dirty="0"/>
              <a:t>bonus payments, piece rates, efficiency wages, stock options</a:t>
            </a:r>
          </a:p>
          <a:p>
            <a:pPr lvl="1"/>
            <a:r>
              <a:rPr lang="en-US" altLang="zh-CN" sz="2400" dirty="0" smtClean="0"/>
              <a:t>And/or </a:t>
            </a:r>
            <a:r>
              <a:rPr lang="en-US" altLang="zh-CN" sz="2400" dirty="0"/>
              <a:t>punishing bad performance </a:t>
            </a:r>
          </a:p>
          <a:p>
            <a:pPr lvl="2"/>
            <a:r>
              <a:rPr lang="en-US" altLang="zh-CN" sz="1800" dirty="0" smtClean="0"/>
              <a:t>Through layoffs</a:t>
            </a:r>
            <a:endParaRPr lang="en-US" altLang="zh-CN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43200" y="1094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</a:rPr>
              <a:t>Moral Hazard</a:t>
            </a:r>
          </a:p>
        </p:txBody>
      </p:sp>
    </p:spTree>
    <p:extLst>
      <p:ext uri="{BB962C8B-B14F-4D97-AF65-F5344CB8AC3E}">
        <p14:creationId xmlns:p14="http://schemas.microsoft.com/office/powerpoint/2010/main" val="2071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1430"/>
            <a:ext cx="6477000" cy="97917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Classification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570" y="1524000"/>
            <a:ext cx="3124200" cy="901155"/>
          </a:xfrm>
        </p:spPr>
        <p:txBody>
          <a:bodyPr>
            <a:noAutofit/>
          </a:bodyPr>
          <a:lstStyle/>
          <a:p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Selection</a:t>
            </a:r>
          </a:p>
          <a:p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Moral Hazard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13</a:t>
            </a:fld>
            <a:endParaRPr lang="zh-CN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536853" y="2895600"/>
            <a:ext cx="3618797" cy="769441"/>
            <a:chOff x="3442659" y="2238402"/>
            <a:chExt cx="3053334" cy="769441"/>
          </a:xfrm>
        </p:grpSpPr>
        <p:sp>
          <p:nvSpPr>
            <p:cNvPr id="6" name="Rectangle 5"/>
            <p:cNvSpPr/>
            <p:nvPr/>
          </p:nvSpPr>
          <p:spPr>
            <a:xfrm>
              <a:off x="3572357" y="2238402"/>
              <a:ext cx="292363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Static contracting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Repeated contracting </a:t>
              </a:r>
            </a:p>
          </p:txBody>
        </p:sp>
        <p:sp>
          <p:nvSpPr>
            <p:cNvPr id="8" name="Left Brace 7"/>
            <p:cNvSpPr/>
            <p:nvPr/>
          </p:nvSpPr>
          <p:spPr>
            <a:xfrm>
              <a:off x="3442659" y="2238402"/>
              <a:ext cx="208472" cy="696500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8172" y="4267200"/>
            <a:ext cx="4257656" cy="1446550"/>
            <a:chOff x="6096000" y="1822705"/>
            <a:chExt cx="3431787" cy="1446550"/>
          </a:xfrm>
        </p:grpSpPr>
        <p:sp>
          <p:nvSpPr>
            <p:cNvPr id="9" name="Rectangle 8"/>
            <p:cNvSpPr/>
            <p:nvPr/>
          </p:nvSpPr>
          <p:spPr>
            <a:xfrm>
              <a:off x="6218838" y="1822705"/>
              <a:ext cx="3308949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Bilateral (One-to-one) </a:t>
              </a:r>
              <a:endPara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One-dimension</a:t>
              </a:r>
              <a:endPara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altLang="zh-CN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Multi-dimension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sz="2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Multilateral (One-to-many</a:t>
              </a:r>
              <a:r>
                <a:rPr lang="en-US" altLang="zh-CN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</a:t>
              </a:r>
              <a:endPara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>
              <a:off x="6096000" y="1837023"/>
              <a:ext cx="208472" cy="1357282"/>
            </a:xfrm>
            <a:prstGeom prst="lef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2" name="Left Brace 11"/>
          <p:cNvSpPr/>
          <p:nvPr/>
        </p:nvSpPr>
        <p:spPr>
          <a:xfrm>
            <a:off x="558298" y="1524000"/>
            <a:ext cx="208472" cy="76615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" name="Elbow Connector 13"/>
          <p:cNvCxnSpPr>
            <a:stCxn id="12" idx="1"/>
            <a:endCxn id="8" idx="1"/>
          </p:cNvCxnSpPr>
          <p:nvPr/>
        </p:nvCxnSpPr>
        <p:spPr>
          <a:xfrm rot="10800000" flipV="1">
            <a:off x="536854" y="1907074"/>
            <a:ext cx="21445" cy="1336775"/>
          </a:xfrm>
          <a:prstGeom prst="bentConnector3">
            <a:avLst>
              <a:gd name="adj1" fmla="val 116598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8" idx="1"/>
            <a:endCxn id="10" idx="1"/>
          </p:cNvCxnSpPr>
          <p:nvPr/>
        </p:nvCxnSpPr>
        <p:spPr>
          <a:xfrm rot="10800000" flipH="1" flipV="1">
            <a:off x="536852" y="3243849"/>
            <a:ext cx="1317" cy="1716309"/>
          </a:xfrm>
          <a:prstGeom prst="bentConnector3">
            <a:avLst>
              <a:gd name="adj1" fmla="val -17357631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37082" y="4037203"/>
            <a:ext cx="4830718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Single Employer/Seller-to-Single-Employee/Buyer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3657600" y="4221869"/>
            <a:ext cx="579482" cy="2739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00136" y="4657309"/>
            <a:ext cx="2448464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Single-Aspect/Task/Item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3429000" y="4837241"/>
            <a:ext cx="1971136" cy="47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410200" y="5253236"/>
            <a:ext cx="2475016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 smtClean="0"/>
              <a:t>Multi-Aspect/Task/Item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5" idx="1"/>
          </p:cNvCxnSpPr>
          <p:nvPr/>
        </p:nvCxnSpPr>
        <p:spPr>
          <a:xfrm flipH="1" flipV="1">
            <a:off x="3581402" y="5179048"/>
            <a:ext cx="1828798" cy="2588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43401" y="5791200"/>
            <a:ext cx="472439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Single Employer/Seller-to-Multi-Employee/Buyer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 flipV="1">
            <a:off x="3886200" y="5622568"/>
            <a:ext cx="457201" cy="3532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038600" y="1535564"/>
            <a:ext cx="53292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Device-to-device communication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Mobile crowdsourcing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Cognitive radio network</a:t>
            </a:r>
          </a:p>
        </p:txBody>
      </p:sp>
    </p:spTree>
    <p:extLst>
      <p:ext uri="{BB962C8B-B14F-4D97-AF65-F5344CB8AC3E}">
        <p14:creationId xmlns:p14="http://schemas.microsoft.com/office/powerpoint/2010/main" val="35160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8" grpId="1" animBg="1"/>
      <p:bldP spid="22" grpId="0" animBg="1"/>
      <p:bldP spid="22" grpId="1" animBg="1"/>
      <p:bldP spid="25" grpId="0" animBg="1"/>
      <p:bldP spid="25" grpId="1" animBg="1"/>
      <p:bldP spid="27" grpId="0" animBg="1"/>
      <p:bldP spid="2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16" y="0"/>
            <a:ext cx="6509084" cy="998621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Dissertation Contributions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Provide </a:t>
            </a:r>
            <a:r>
              <a:rPr lang="en-US" altLang="zh-CN" sz="2800" dirty="0"/>
              <a:t>a theoretical research between wireless communications, networking, and </a:t>
            </a:r>
            <a:r>
              <a:rPr lang="en-US" altLang="zh-CN" sz="2800" dirty="0" smtClean="0"/>
              <a:t>economics</a:t>
            </a:r>
          </a:p>
          <a:p>
            <a:r>
              <a:rPr lang="en-US" altLang="zh-CN" sz="2800" dirty="0" smtClean="0"/>
              <a:t>Place </a:t>
            </a:r>
            <a:r>
              <a:rPr lang="en-US" altLang="zh-CN" sz="2800" dirty="0"/>
              <a:t>a fundamental research on network economics, especially with the framework of contract </a:t>
            </a:r>
            <a:r>
              <a:rPr lang="en-US" altLang="zh-CN" sz="2800" dirty="0" smtClean="0"/>
              <a:t>theory</a:t>
            </a:r>
          </a:p>
          <a:p>
            <a:r>
              <a:rPr lang="en-US" altLang="zh-CN" sz="2800" dirty="0" smtClean="0"/>
              <a:t>Have </a:t>
            </a:r>
            <a:r>
              <a:rPr lang="en-US" altLang="zh-CN" sz="2800" dirty="0"/>
              <a:t>the potential to contribute to the future of wireless </a:t>
            </a:r>
            <a:r>
              <a:rPr lang="en-US" altLang="zh-CN" sz="2800" dirty="0" smtClean="0"/>
              <a:t>network </a:t>
            </a:r>
            <a:r>
              <a:rPr lang="en-US" altLang="zh-CN" sz="2800" dirty="0"/>
              <a:t>economics </a:t>
            </a:r>
            <a:r>
              <a:rPr lang="en-US" altLang="zh-CN" sz="2800" dirty="0" smtClean="0"/>
              <a:t>area</a:t>
            </a:r>
          </a:p>
          <a:p>
            <a:pPr lvl="1"/>
            <a:r>
              <a:rPr lang="en-US" altLang="zh-CN" sz="2400" dirty="0" smtClean="0"/>
              <a:t>Incentive mechanism, pricing </a:t>
            </a:r>
            <a:r>
              <a:rPr lang="en-US" altLang="zh-CN" sz="2400" dirty="0"/>
              <a:t>schemes design, resource sharing and </a:t>
            </a:r>
            <a:r>
              <a:rPr lang="en-US" altLang="zh-CN" sz="2400" dirty="0" smtClean="0"/>
              <a:t>trading</a:t>
            </a:r>
            <a:endParaRPr lang="en-US" altLang="zh-CN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176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1430"/>
            <a:ext cx="6477000" cy="97917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Outline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 theory</a:t>
            </a:r>
          </a:p>
          <a:p>
            <a:pPr lvl="2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Selection</a:t>
            </a:r>
          </a:p>
          <a:p>
            <a:pPr lvl="2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Moral </a:t>
            </a:r>
            <a:r>
              <a:rPr lang="en-US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</a:t>
            </a:r>
          </a:p>
          <a:p>
            <a:pPr lvl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Contribution</a:t>
            </a:r>
          </a:p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Finished Work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Device-to-Device Communication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Moral Hazard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 Crowdsourcing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3505200" y="4625568"/>
            <a:ext cx="2923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Static contracting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Repeated contracting 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7887" y="4209871"/>
            <a:ext cx="3308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Bilateral (One-to-one) 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One-dimension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Multi-dimension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Multilateral (One-to-many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3400964" y="4636954"/>
            <a:ext cx="208472" cy="6965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6054305" y="4273072"/>
            <a:ext cx="208472" cy="112172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676400"/>
            <a:ext cx="5562599" cy="5141830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D2D communication offloading cellular traffic</a:t>
            </a:r>
          </a:p>
          <a:p>
            <a:r>
              <a:rPr lang="en-US" altLang="zh-CN" sz="2400" dirty="0" smtClean="0"/>
              <a:t>Why </a:t>
            </a:r>
            <a:r>
              <a:rPr lang="en-US" altLang="zh-CN" sz="2400" dirty="0"/>
              <a:t>traffic can be offloaded? </a:t>
            </a:r>
          </a:p>
          <a:p>
            <a:pPr lvl="1"/>
            <a:r>
              <a:rPr lang="en-US" altLang="zh-CN" sz="2000" dirty="0"/>
              <a:t>Popular contents are requested more</a:t>
            </a:r>
          </a:p>
          <a:p>
            <a:pPr lvl="1"/>
            <a:r>
              <a:rPr lang="en-US" altLang="zh-CN" sz="2000" dirty="0" smtClean="0"/>
              <a:t>BSs </a:t>
            </a:r>
            <a:r>
              <a:rPr lang="en-US" altLang="zh-CN" sz="2000" dirty="0"/>
              <a:t>serving different </a:t>
            </a:r>
            <a:r>
              <a:rPr lang="en-US" altLang="zh-CN" sz="2000" dirty="0" smtClean="0"/>
              <a:t>users</a:t>
            </a:r>
            <a:endParaRPr lang="en-US" altLang="zh-CN" sz="2000" dirty="0"/>
          </a:p>
          <a:p>
            <a:pPr lvl="2"/>
            <a:r>
              <a:rPr lang="en-US" altLang="zh-CN" sz="1600" dirty="0" smtClean="0"/>
              <a:t>With </a:t>
            </a:r>
            <a:r>
              <a:rPr lang="en-US" altLang="zh-CN" sz="1600" dirty="0"/>
              <a:t>the same contents </a:t>
            </a:r>
          </a:p>
          <a:p>
            <a:pPr lvl="2"/>
            <a:r>
              <a:rPr lang="en-US" altLang="zh-CN" sz="1600" dirty="0" smtClean="0"/>
              <a:t>Using </a:t>
            </a:r>
            <a:r>
              <a:rPr lang="en-US" altLang="zh-CN" sz="1600" dirty="0"/>
              <a:t>multiple duplicate </a:t>
            </a:r>
            <a:r>
              <a:rPr lang="en-US" altLang="zh-CN" sz="1600" dirty="0" smtClean="0"/>
              <a:t>transmissions</a:t>
            </a:r>
          </a:p>
          <a:p>
            <a:pPr lvl="1"/>
            <a:r>
              <a:rPr lang="en-US" altLang="zh-CN" sz="2000" dirty="0" smtClean="0"/>
              <a:t>Transmiting locally availbale content by D2D communication</a:t>
            </a:r>
          </a:p>
          <a:p>
            <a:r>
              <a:rPr lang="en-US" altLang="zh-CN" sz="2400" dirty="0"/>
              <a:t>Main design </a:t>
            </a:r>
            <a:r>
              <a:rPr lang="en-US" altLang="zh-CN" sz="2400" dirty="0" smtClean="0"/>
              <a:t>challenge</a:t>
            </a:r>
            <a:endParaRPr lang="en-US" altLang="zh-CN" sz="2400" dirty="0"/>
          </a:p>
          <a:p>
            <a:pPr lvl="1"/>
            <a:r>
              <a:rPr lang="en-US" altLang="zh-CN" sz="2000" dirty="0"/>
              <a:t>Incentivize content owners to participate and cooperate via </a:t>
            </a:r>
            <a:r>
              <a:rPr lang="en-US" altLang="zh-CN" sz="2000" dirty="0" smtClean="0"/>
              <a:t>D2D communication</a:t>
            </a:r>
            <a:endParaRPr lang="en-US" altLang="zh-CN" sz="2000" dirty="0"/>
          </a:p>
          <a:p>
            <a:pPr lvl="2"/>
            <a:endParaRPr lang="en-US" altLang="zh-CN" sz="1600" dirty="0"/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18356" y="0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chemeClr val="bg1"/>
                </a:solidFill>
              </a:rPr>
              <a:t>D2D Communication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3685005" cy="28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zhang88\Dropbox\Doctor\Ph.D3\Ph.D3.c\Proposal\proposal\File\Chap2\figure1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416266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356" y="0"/>
            <a:ext cx="6325643" cy="998621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Rectangle 4"/>
          <p:cNvSpPr/>
          <p:nvPr/>
        </p:nvSpPr>
        <p:spPr>
          <a:xfrm>
            <a:off x="533401" y="1344283"/>
            <a:ext cx="7924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0000"/>
                </a:solidFill>
              </a:rPr>
              <a:t>Information asymmetry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BS prefers users </a:t>
            </a:r>
            <a:r>
              <a:rPr lang="en-US" sz="2400" dirty="0"/>
              <a:t>with high </a:t>
            </a:r>
            <a:r>
              <a:rPr lang="en-US" sz="2400" dirty="0" smtClean="0"/>
              <a:t>preference/capability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User </a:t>
            </a:r>
            <a:r>
              <a:rPr lang="en-US" sz="2400" dirty="0"/>
              <a:t>will attempt to harness more reward by claiming that it is a high </a:t>
            </a:r>
            <a:r>
              <a:rPr lang="en-US" sz="2400" dirty="0" smtClean="0"/>
              <a:t>preference/capability </a:t>
            </a:r>
            <a:r>
              <a:rPr lang="en-US" sz="2400" dirty="0"/>
              <a:t>user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The actual preference/capability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Naturally known by the users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The BSs may not be aware of </a:t>
            </a:r>
            <a:endParaRPr lang="en-US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27066" y="0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chemeClr val="bg1"/>
                </a:solidFill>
              </a:rPr>
              <a:t>Apply of Adverse Selection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025" y="3962400"/>
            <a:ext cx="52058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Adverse selection model can overcome this information asymmetry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200" dirty="0"/>
              <a:t>Offering different contracts designed for different type users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Specify </a:t>
            </a:r>
            <a:r>
              <a:rPr lang="en-US" sz="2200" dirty="0" smtClean="0"/>
              <a:t>multiple contracts: </a:t>
            </a:r>
            <a:r>
              <a:rPr lang="en-US" sz="2200" i="1" dirty="0"/>
              <a:t>(performance, reward)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31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1430"/>
            <a:ext cx="6477000" cy="97917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Outline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 theory</a:t>
            </a:r>
          </a:p>
          <a:p>
            <a:pPr lvl="2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Selection</a:t>
            </a:r>
          </a:p>
          <a:p>
            <a:pPr lvl="2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Moral </a:t>
            </a:r>
            <a:r>
              <a:rPr lang="en-US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</a:t>
            </a:r>
          </a:p>
          <a:p>
            <a:pPr lvl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Contribution</a:t>
            </a:r>
          </a:p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Finished Work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Device-to-Device Communication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Moral Hazard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 Crowdsourcing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5200" y="5668422"/>
            <a:ext cx="2923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Static contracting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Repeated contracting </a:t>
            </a:r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3470695" y="5668422"/>
            <a:ext cx="208472" cy="6965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8272" y="5194110"/>
            <a:ext cx="3308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Bilateral (One-to-one) 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One-dimension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Multi-dimension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Multilateral (One-to-many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6124036" y="5233415"/>
            <a:ext cx="208472" cy="112172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7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2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16" y="0"/>
            <a:ext cx="6509084" cy="998621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Moral </a:t>
            </a:r>
            <a:r>
              <a:rPr lang="en-US" altLang="zh-CN" b="1" dirty="0">
                <a:solidFill>
                  <a:schemeClr val="bg1"/>
                </a:solidFill>
              </a:rPr>
              <a:t>Hazard </a:t>
            </a:r>
            <a:r>
              <a:rPr lang="en-US" altLang="zh-CN" b="1" dirty="0" smtClean="0">
                <a:solidFill>
                  <a:schemeClr val="bg1"/>
                </a:solidFill>
              </a:rPr>
              <a:t>in </a:t>
            </a:r>
            <a:br>
              <a:rPr lang="en-US" altLang="zh-CN" b="1" dirty="0" smtClean="0">
                <a:solidFill>
                  <a:schemeClr val="bg1"/>
                </a:solidFill>
              </a:rPr>
            </a:br>
            <a:r>
              <a:rPr lang="en-US" altLang="zh-CN" b="1" dirty="0" smtClean="0">
                <a:solidFill>
                  <a:schemeClr val="bg1"/>
                </a:solidFill>
              </a:rPr>
              <a:t>Mobile Crowdsourcing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34" y="1514583"/>
            <a:ext cx="8229600" cy="2143017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Incentivize users continuously uploading data instead of shutting down the location services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Moral hazard model</a:t>
            </a:r>
          </a:p>
          <a:p>
            <a:pPr lvl="2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Principal </a:t>
            </a:r>
            <a:r>
              <a:rPr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“employs” the users to upload data</a:t>
            </a:r>
          </a:p>
          <a:p>
            <a:pPr lvl="2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Reward users based on performance</a:t>
            </a:r>
          </a:p>
          <a:p>
            <a:pPr lvl="1"/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One-dimension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19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266298" y="3810000"/>
                <a:ext cx="4381500" cy="29720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User</a:t>
                </a:r>
              </a:p>
              <a:p>
                <a:pPr lvl="1"/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Exerts an effort 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altLang="zh-C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/>
                <a:endParaRPr lang="en-US" altLang="zh-C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/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Incentivized by receiving the performance related reward</a:t>
                </a:r>
              </a:p>
              <a:p>
                <a:endPara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298" y="3810000"/>
                <a:ext cx="4381500" cy="2972023"/>
              </a:xfrm>
              <a:prstGeom prst="rect">
                <a:avLst/>
              </a:prstGeom>
              <a:blipFill rotWithShape="1">
                <a:blip r:embed="rId3"/>
                <a:stretch>
                  <a:fillRect l="-1947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2367" y="3824273"/>
                <a:ext cx="4803579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Principal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Observe the performance  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𝑞</m:t>
                    </m:r>
                    <m:r>
                      <a:rPr lang="en-US" altLang="zh-CN" sz="2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altLang="zh-CN" sz="24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𝑎</m:t>
                    </m:r>
                  </m:oMath>
                </a14:m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Offer 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 </a:t>
                </a:r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reward 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package </a:t>
                </a:r>
                <a:endParaRPr lang="en-US" altLang="zh-CN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pPr lvl="1"/>
                <a:r>
                  <a:rPr lang="en-US" altLang="zh-CN" sz="2400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altLang="zh-CN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zh-CN" altLang="en-US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altLang="zh-CN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zh-CN" altLang="en-US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𝑠</m:t>
                    </m:r>
                    <m:r>
                      <a:rPr lang="en-US" altLang="zh-CN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)=</m:t>
                    </m:r>
                    <m:r>
                      <a:rPr lang="zh-CN" altLang="en-US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altLang="zh-CN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zh-CN" altLang="en-US" sz="20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𝑠𝑞</m:t>
                    </m:r>
                  </m:oMath>
                </a14:m>
                <a:endParaRPr lang="en-US" altLang="zh-CN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fixed reward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performance related reward</a:t>
                </a:r>
                <a:endPara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67" y="3824273"/>
                <a:ext cx="4803579" cy="2369880"/>
              </a:xfrm>
              <a:prstGeom prst="rect">
                <a:avLst/>
              </a:prstGeom>
              <a:blipFill rotWithShape="1">
                <a:blip r:embed="rId4"/>
                <a:stretch>
                  <a:fillRect l="-1650" t="-2057" b="-3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430344" y="4111635"/>
            <a:ext cx="2855603" cy="74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31942" y="3810000"/>
            <a:ext cx="3222172" cy="25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Initiates crowdsourcing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68942" y="4800599"/>
            <a:ext cx="2050858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21401" y="5867400"/>
            <a:ext cx="2054789" cy="74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1430"/>
            <a:ext cx="6477000" cy="97917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Outline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525963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 theory</a:t>
            </a:r>
          </a:p>
          <a:p>
            <a:pPr lvl="2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Selection</a:t>
            </a:r>
          </a:p>
          <a:p>
            <a:pPr lvl="2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Moral </a:t>
            </a:r>
            <a:r>
              <a:rPr lang="en-US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</a:t>
            </a:r>
          </a:p>
          <a:p>
            <a:pPr lvl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Contribution</a:t>
            </a:r>
          </a:p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Finished Work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Device-to-Device Communication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Moral Hazard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 Crowdsourcing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525963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Work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Multi-User Moral Hazard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 Crowdsourcing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Mixed Adverse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and Moral Hazard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Cognitive Radio Network</a:t>
            </a:r>
          </a:p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</a:t>
            </a:r>
          </a:p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43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6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8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299284" cy="281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The necessarity to adopt multi-dimension model</a:t>
            </a:r>
          </a:p>
          <a:p>
            <a:pPr lvl="1"/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Users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are 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supposed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work on different tasks</a:t>
            </a:r>
          </a:p>
          <a:p>
            <a:pPr lvl="1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User’s cost include time, power, experience</a:t>
            </a:r>
          </a:p>
          <a:p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34916" y="0"/>
            <a:ext cx="6509084" cy="998621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Multi-Dimension</a:t>
            </a:r>
            <a:endParaRPr lang="zh-CN" altLang="en-US" b="1" dirty="0">
              <a:solidFill>
                <a:schemeClr val="bg1"/>
              </a:solidFill>
              <a:latin typeface="Adobe 黑体 Std R" panose="020B0400000000000000" pitchFamily="34" charset="-122"/>
              <a:ea typeface="Adobe 黑体 Std R" panose="020B0400000000000000" pitchFamily="34" charset="-122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9B52CAD-26A3-4C90-B9FE-07B6B362F776}" type="slidenum">
              <a:rPr lang="zh-CN" altLang="en-US" smtClean="0"/>
              <a:t>20</a:t>
            </a:fld>
            <a:endParaRPr lang="zh-CN" altLang="en-US" dirty="0"/>
          </a:p>
        </p:txBody>
      </p:sp>
      <p:pic>
        <p:nvPicPr>
          <p:cNvPr id="6" name="Picture 2" descr="http://www.mdpi.com/sensors/sensors-12-17536/article_deploy/html/images/sensors-12-17536f1-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495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1430"/>
            <a:ext cx="6477000" cy="97917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Outline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 theory</a:t>
            </a:r>
          </a:p>
          <a:p>
            <a:pPr lvl="2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Selection</a:t>
            </a:r>
          </a:p>
          <a:p>
            <a:pPr lvl="2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Moral </a:t>
            </a:r>
            <a:r>
              <a:rPr lang="en-US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</a:t>
            </a:r>
          </a:p>
          <a:p>
            <a:pPr lvl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Contribution</a:t>
            </a:r>
          </a:p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Finished Work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Device-to-Device Communication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Moral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Hazard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 Crowdsourcing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Work </a:t>
            </a:r>
          </a:p>
          <a:p>
            <a:pPr lvl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Multi-User Moral Hazard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 Crowdsourcing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Mixed Adverse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and Moral Hazard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Cognitive Radio Network</a:t>
            </a:r>
          </a:p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</a:t>
            </a:r>
          </a:p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2.bp.blogspot.com/-WtiTvmgV2gw/TiSJjWR87aI/AAAAAAAAADo/Snf4DXnTXD4/s1600/CooperationAmongCooperat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45" y="1345157"/>
            <a:ext cx="2862509" cy="214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45" y="3579681"/>
            <a:ext cx="2862510" cy="228619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345" y="1211263"/>
            <a:ext cx="6400800" cy="5257800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In </a:t>
            </a:r>
            <a:r>
              <a:rPr lang="en-US" altLang="zh-CN" dirty="0"/>
              <a:t>corporate finance and firm </a:t>
            </a:r>
            <a:r>
              <a:rPr lang="en-US" altLang="zh-CN" dirty="0" smtClean="0"/>
              <a:t>organization </a:t>
            </a:r>
          </a:p>
          <a:p>
            <a:pPr lvl="1"/>
            <a:r>
              <a:rPr lang="en-US" altLang="zh-CN" dirty="0" smtClean="0"/>
              <a:t>Output </a:t>
            </a:r>
            <a:r>
              <a:rPr lang="en-US" altLang="zh-CN" dirty="0"/>
              <a:t>is produced by a group of employees</a:t>
            </a:r>
          </a:p>
          <a:p>
            <a:pPr lvl="1"/>
            <a:r>
              <a:rPr lang="en-US" altLang="zh-CN" dirty="0" smtClean="0"/>
              <a:t>Cooperation </a:t>
            </a:r>
            <a:r>
              <a:rPr lang="en-US" altLang="zh-CN" dirty="0"/>
              <a:t>or </a:t>
            </a:r>
            <a:r>
              <a:rPr lang="en-US" altLang="zh-CN" dirty="0" smtClean="0"/>
              <a:t>Competition</a:t>
            </a:r>
          </a:p>
          <a:p>
            <a:r>
              <a:rPr lang="en-US" altLang="zh-CN" dirty="0" smtClean="0"/>
              <a:t>How to reward a group of employees?</a:t>
            </a:r>
          </a:p>
          <a:p>
            <a:pPr lvl="1"/>
            <a:r>
              <a:rPr lang="en-US" altLang="zh-CN" dirty="0" smtClean="0"/>
              <a:t>Group’s aggregated effort</a:t>
            </a:r>
            <a:endParaRPr lang="en-US" altLang="zh-CN" dirty="0"/>
          </a:p>
          <a:p>
            <a:pPr lvl="2"/>
            <a:r>
              <a:rPr lang="en-US" altLang="zh-CN" dirty="0" smtClean="0"/>
              <a:t>Problem of free riding </a:t>
            </a:r>
            <a:r>
              <a:rPr lang="en-US" altLang="zh-CN" dirty="0"/>
              <a:t>on others’ </a:t>
            </a:r>
            <a:r>
              <a:rPr lang="en-US" altLang="zh-CN" dirty="0" smtClean="0"/>
              <a:t>efforts</a:t>
            </a:r>
          </a:p>
          <a:p>
            <a:pPr lvl="1"/>
            <a:r>
              <a:rPr lang="en-US" altLang="zh-CN" dirty="0" smtClean="0"/>
              <a:t>Individual effort</a:t>
            </a:r>
          </a:p>
          <a:p>
            <a:pPr lvl="2"/>
            <a:r>
              <a:rPr lang="en-US" altLang="zh-CN" dirty="0" smtClean="0"/>
              <a:t>Absolute performance</a:t>
            </a:r>
          </a:p>
          <a:p>
            <a:pPr lvl="2"/>
            <a:r>
              <a:rPr lang="en-US" altLang="zh-CN" dirty="0" smtClean="0"/>
              <a:t>Relative performance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18356" y="0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chemeClr val="bg1"/>
                </a:solidFill>
              </a:rPr>
              <a:t>Multilateral </a:t>
            </a:r>
            <a:r>
              <a:rPr lang="en-US" altLang="zh-CN" b="1" dirty="0">
                <a:solidFill>
                  <a:schemeClr val="bg1"/>
                </a:solidFill>
              </a:rPr>
              <a:t>Contracting</a:t>
            </a: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One-to-Many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9B52CAD-26A3-4C90-B9FE-07B6B362F776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2" name="AutoShape 2" descr="Image result for business competition png"/>
          <p:cNvSpPr>
            <a:spLocks noChangeAspect="1" noChangeArrowheads="1"/>
          </p:cNvSpPr>
          <p:nvPr/>
        </p:nvSpPr>
        <p:spPr bwMode="auto">
          <a:xfrm>
            <a:off x="314520" y="-457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business competition png"/>
          <p:cNvSpPr>
            <a:spLocks noChangeAspect="1" noChangeArrowheads="1"/>
          </p:cNvSpPr>
          <p:nvPr/>
        </p:nvSpPr>
        <p:spPr bwMode="auto">
          <a:xfrm>
            <a:off x="466920" y="-3048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02545" y="5490339"/>
            <a:ext cx="1646605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Common Shock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4131409" y="5670271"/>
            <a:ext cx="1971136" cy="47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02545" y="5893855"/>
            <a:ext cx="3065776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 smtClean="0"/>
              <a:t>Lose of Accuracy and Incentive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4131409" y="6073787"/>
            <a:ext cx="1971136" cy="47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3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356" y="0"/>
            <a:ext cx="6325643" cy="998621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Common </a:t>
            </a:r>
            <a:r>
              <a:rPr lang="en-US" altLang="zh-CN" sz="4800" b="1" dirty="0" smtClean="0">
                <a:solidFill>
                  <a:schemeClr val="bg1"/>
                </a:solidFill>
              </a:rPr>
              <a:t>Shock </a:t>
            </a:r>
            <a:endParaRPr lang="en-US" altLang="zh-CN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792" y="1143000"/>
            <a:ext cx="9239992" cy="4525963"/>
          </a:xfrm>
        </p:spPr>
        <p:txBody>
          <a:bodyPr>
            <a:noAutofit/>
          </a:bodyPr>
          <a:lstStyle/>
          <a:p>
            <a:r>
              <a:rPr lang="en-US" altLang="zh-CN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Common shock 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rewarding users based on absolute performance</a:t>
            </a:r>
          </a:p>
          <a:p>
            <a:pPr lvl="1"/>
            <a:r>
              <a:rPr lang="en-US" altLang="zh-CN" sz="2000" dirty="0" smtClean="0"/>
              <a:t>Negative </a:t>
            </a:r>
            <a:r>
              <a:rPr lang="en-US" altLang="zh-CN" sz="2000" dirty="0"/>
              <a:t>mean measurement error at user's </a:t>
            </a:r>
            <a:r>
              <a:rPr lang="en-US" altLang="zh-CN" sz="2000" dirty="0" smtClean="0"/>
              <a:t>performance</a:t>
            </a:r>
          </a:p>
          <a:p>
            <a:pPr lvl="2"/>
            <a:r>
              <a:rPr lang="en-US" altLang="zh-CN" sz="2000" dirty="0" smtClean="0"/>
              <a:t>The </a:t>
            </a:r>
            <a:r>
              <a:rPr lang="en-US" altLang="zh-CN" sz="2000" dirty="0"/>
              <a:t>principal has a strong incentive to cheat by claiming that users had poor performances that deserve low </a:t>
            </a:r>
            <a:r>
              <a:rPr lang="en-US" altLang="zh-CN" sz="2000" dirty="0" smtClean="0"/>
              <a:t>rewards</a:t>
            </a:r>
          </a:p>
          <a:p>
            <a:pPr lvl="2"/>
            <a:r>
              <a:rPr lang="en-US" altLang="zh-CN" sz="2000" dirty="0" smtClean="0"/>
              <a:t>Principal can pay less, an increase in utility/decrease of all users' utilities</a:t>
            </a:r>
          </a:p>
          <a:p>
            <a:pPr lvl="1"/>
            <a:r>
              <a:rPr lang="en-US" altLang="zh-CN" sz="2000" dirty="0" smtClean="0"/>
              <a:t>Positive </a:t>
            </a:r>
            <a:r>
              <a:rPr lang="en-US" altLang="zh-CN" sz="2000" dirty="0"/>
              <a:t>mean measurement error at user's </a:t>
            </a:r>
            <a:r>
              <a:rPr lang="en-US" altLang="zh-CN" sz="2000" dirty="0" smtClean="0"/>
              <a:t>performance</a:t>
            </a:r>
          </a:p>
          <a:p>
            <a:pPr lvl="2"/>
            <a:r>
              <a:rPr lang="en-US" altLang="zh-CN" sz="2000" dirty="0" smtClean="0"/>
              <a:t>Users’ performances increase </a:t>
            </a:r>
            <a:r>
              <a:rPr lang="en-US" altLang="zh-CN" sz="2000" dirty="0"/>
              <a:t>at the principal's </a:t>
            </a:r>
            <a:r>
              <a:rPr lang="en-US" altLang="zh-CN" sz="2000" dirty="0" smtClean="0"/>
              <a:t>observation</a:t>
            </a:r>
          </a:p>
          <a:p>
            <a:pPr lvl="2"/>
            <a:r>
              <a:rPr lang="en-US" altLang="zh-CN" sz="2000" dirty="0" smtClean="0"/>
              <a:t>Users </a:t>
            </a:r>
            <a:r>
              <a:rPr lang="en-US" altLang="zh-CN" sz="2000" dirty="0"/>
              <a:t>are rewarded </a:t>
            </a:r>
            <a:r>
              <a:rPr lang="en-US" altLang="zh-CN" sz="2000" dirty="0" smtClean="0"/>
              <a:t>more, utility increases/principal loses </a:t>
            </a:r>
            <a:r>
              <a:rPr lang="en-US" altLang="zh-CN" sz="2000" dirty="0"/>
              <a:t>of utility </a:t>
            </a:r>
            <a:endParaRPr lang="en-US" altLang="zh-CN" sz="2000" dirty="0" smtClean="0"/>
          </a:p>
          <a:p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general case, common shock is unobservable to either or both sides </a:t>
            </a:r>
          </a:p>
          <a:p>
            <a:pPr lvl="1"/>
            <a:r>
              <a:rPr lang="en-US" altLang="zh-CN" sz="2000" dirty="0" smtClean="0"/>
              <a:t>Incentive </a:t>
            </a:r>
            <a:r>
              <a:rPr lang="en-US" altLang="zh-CN" sz="2000" dirty="0"/>
              <a:t>mechanism based on absolute performance can be easily </a:t>
            </a:r>
            <a:r>
              <a:rPr lang="en-US" altLang="zh-CN" sz="2000" dirty="0" smtClean="0"/>
              <a:t>affected</a:t>
            </a:r>
          </a:p>
          <a:p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Relative performance (tournament design) </a:t>
            </a: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filter out this common shock </a:t>
            </a:r>
            <a:r>
              <a:rPr lang="en-US" altLang="zh-CN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altLang="zh-CN" sz="2000" dirty="0"/>
              <a:t>The principal has to offer the fixed amount of rewards no matter who wins</a:t>
            </a:r>
          </a:p>
          <a:p>
            <a:pPr lvl="1"/>
            <a:r>
              <a:rPr lang="en-US" altLang="zh-CN" sz="2000" dirty="0" smtClean="0"/>
              <a:t>Ordinal </a:t>
            </a:r>
            <a:r>
              <a:rPr lang="en-US" altLang="zh-CN" sz="2000" dirty="0"/>
              <a:t>ranking </a:t>
            </a:r>
            <a:r>
              <a:rPr lang="en-US" altLang="zh-CN" sz="2000" dirty="0" smtClean="0"/>
              <a:t>is hard </a:t>
            </a:r>
            <a:r>
              <a:rPr lang="en-US" altLang="zh-CN" sz="2000" dirty="0"/>
              <a:t>to manipulate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23</a:t>
            </a:fld>
            <a:endParaRPr lang="zh-CN" altLang="en-US" dirty="0"/>
          </a:p>
        </p:txBody>
      </p:sp>
      <p:pic>
        <p:nvPicPr>
          <p:cNvPr id="4098" name="Picture 2" descr="http://rc44.com/images/gallery/Screen_Shot_2014-06-23_at_15.35.5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7"/>
          <a:stretch/>
        </p:blipFill>
        <p:spPr bwMode="auto">
          <a:xfrm>
            <a:off x="9163792" y="4025938"/>
            <a:ext cx="5777976" cy="237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28800" y="1879937"/>
            <a:ext cx="6543701" cy="1015663"/>
            <a:chOff x="3343656" y="4841175"/>
            <a:chExt cx="5647945" cy="1015663"/>
          </a:xfrm>
        </p:grpSpPr>
        <p:sp>
          <p:nvSpPr>
            <p:cNvPr id="6" name="Line Callout 2 5"/>
            <p:cNvSpPr/>
            <p:nvPr/>
          </p:nvSpPr>
          <p:spPr>
            <a:xfrm>
              <a:off x="3343656" y="4876799"/>
              <a:ext cx="5647944" cy="961323"/>
            </a:xfrm>
            <a:prstGeom prst="borderCallout2">
              <a:avLst>
                <a:gd name="adj1" fmla="val 23506"/>
                <a:gd name="adj2" fmla="val -1885"/>
                <a:gd name="adj3" fmla="val 23506"/>
                <a:gd name="adj4" fmla="val -5968"/>
                <a:gd name="adj5" fmla="val -17414"/>
                <a:gd name="adj6" fmla="val -10004"/>
              </a:avLst>
            </a:prstGeom>
            <a:solidFill>
              <a:srgbClr val="C80000"/>
            </a:solidFill>
            <a:ln>
              <a:solidFill>
                <a:srgbClr val="C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52800" y="4841175"/>
              <a:ext cx="56388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Typically seen in economics: 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Booming and depression that are unpredictable, </a:t>
              </a:r>
              <a:r>
                <a:rPr lang="en-US" sz="2000" dirty="0">
                  <a:solidFill>
                    <a:schemeClr val="bg1"/>
                  </a:solidFill>
                </a:rPr>
                <a:t>and typically impact supply or demand throughout the </a:t>
              </a:r>
              <a:r>
                <a:rPr lang="en-US" sz="2000" dirty="0" smtClean="0">
                  <a:solidFill>
                    <a:schemeClr val="bg1"/>
                  </a:solidFill>
                </a:rPr>
                <a:t>markets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4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1296 L -0.84306 -0.004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53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3340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 smtClean="0"/>
                  <a:t>Network structure</a:t>
                </a:r>
              </a:p>
              <a:p>
                <a:pPr lvl="1"/>
                <a:r>
                  <a:rPr lang="en-US" altLang="zh-CN" dirty="0" smtClean="0"/>
                  <a:t>One principal </a:t>
                </a:r>
              </a:p>
              <a:p>
                <a:pPr lvl="1"/>
                <a:r>
                  <a:rPr lang="en-US" altLang="zh-CN" dirty="0"/>
                  <a:t>A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fixed group of </a:t>
                </a:r>
                <a:r>
                  <a:rPr lang="en-US" altLang="zh-CN" dirty="0" smtClean="0"/>
                  <a:t>identical users </a:t>
                </a:r>
              </a:p>
              <a:p>
                <a:r>
                  <a:rPr lang="en-US" altLang="zh-CN" dirty="0" smtClean="0"/>
                  <a:t>Principal </a:t>
                </a:r>
                <a:r>
                  <a:rPr lang="en-US" altLang="zh-CN" dirty="0"/>
                  <a:t>rewards users based on </a:t>
                </a:r>
                <a:r>
                  <a:rPr lang="en-US" altLang="zh-CN" dirty="0" smtClean="0"/>
                  <a:t>relative </a:t>
                </a:r>
                <a:r>
                  <a:rPr lang="en-US" altLang="zh-CN" dirty="0"/>
                  <a:t>performances </a:t>
                </a:r>
                <a:endParaRPr lang="en-US" altLang="zh-CN" dirty="0" smtClean="0"/>
              </a:p>
              <a:p>
                <a:pPr lvl="1"/>
                <a:r>
                  <a:rPr lang="en-US" altLang="zh-CN" dirty="0"/>
                  <a:t>T</a:t>
                </a:r>
                <a:r>
                  <a:rPr lang="en-US" altLang="zh-CN" dirty="0" smtClean="0"/>
                  <a:t>he </a:t>
                </a:r>
                <a:r>
                  <a:rPr lang="en-US" altLang="zh-CN" dirty="0"/>
                  <a:t>quality of the </a:t>
                </a:r>
                <a:r>
                  <a:rPr lang="en-US" altLang="zh-CN" dirty="0" smtClean="0"/>
                  <a:t>received data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𝑢𝑠𝑒𝑟</m:t>
                    </m:r>
                  </m:oMath>
                </a14:m>
                <a:r>
                  <a:rPr lang="en-US" altLang="zh-CN" dirty="0" smtClean="0"/>
                  <a:t> tournament </a:t>
                </a:r>
              </a:p>
              <a:p>
                <a:pPr lvl="1"/>
                <a:r>
                  <a:rPr lang="en-US" altLang="zh-CN" dirty="0" smtClean="0"/>
                  <a:t>Users</a:t>
                </a:r>
                <a:r>
                  <a:rPr lang="en-US" altLang="zh-CN" dirty="0"/>
                  <a:t>' performances are sorted in an ascending </a:t>
                </a:r>
                <a:r>
                  <a:rPr lang="en-US" altLang="zh-CN" dirty="0" smtClean="0"/>
                  <a:t>order</a:t>
                </a:r>
              </a:p>
              <a:p>
                <a:pPr lvl="1"/>
                <a:r>
                  <a:rPr lang="en-US" altLang="zh-CN" dirty="0" smtClean="0"/>
                  <a:t>The </a:t>
                </a:r>
                <a:r>
                  <a:rPr lang="en-US" altLang="zh-CN" dirty="0"/>
                  <a:t>fixed prizes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are </a:t>
                </a:r>
                <a:r>
                  <a:rPr lang="en-US" altLang="zh-CN" dirty="0" smtClean="0"/>
                  <a:t>rewarded</a:t>
                </a:r>
              </a:p>
              <a:p>
                <a:r>
                  <a:rPr lang="en-US" altLang="zh-CN" dirty="0" smtClean="0"/>
                  <a:t>How to design the prizes such that the users are fully incentivized?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334000" cy="4525963"/>
              </a:xfrm>
              <a:blipFill rotWithShape="0">
                <a:blip r:embed="rId2"/>
                <a:stretch>
                  <a:fillRect l="-1600" t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2818356" y="0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</a:rPr>
              <a:t>Crowdsourcing by Tournament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66" y="1655337"/>
            <a:ext cx="3742634" cy="3297663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9B52CAD-26A3-4C90-B9FE-07B6B362F776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8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18357" y="0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chemeClr val="bg1"/>
                </a:solidFill>
              </a:rPr>
              <a:t>System Model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844674"/>
            <a:ext cx="876404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083969" y="1202641"/>
                <a:ext cx="4364831" cy="29720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Users</a:t>
                </a:r>
              </a:p>
              <a:p>
                <a:pPr lvl="1"/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Each of them exerts an effort 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endParaRPr lang="en-US" altLang="zh-C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zh-CN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en-US" altLang="zh-C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en-US" altLang="zh-CN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/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Incentivized by receiving the performance related reward</a:t>
                </a:r>
              </a:p>
              <a:p>
                <a:endPara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969" y="1202641"/>
                <a:ext cx="4364831" cy="2972023"/>
              </a:xfrm>
              <a:prstGeom prst="rect">
                <a:avLst/>
              </a:prstGeom>
              <a:blipFill rotWithShape="0">
                <a:blip r:embed="rId2"/>
                <a:stretch>
                  <a:fillRect l="-1955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83370" y="1216914"/>
                <a:ext cx="3352799" cy="2401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Principal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Sort the performance in an ascending order 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zh-CN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Offer the </a:t>
                </a:r>
                <a:r>
                  <a:rPr lang="en-US" sz="2000" dirty="0"/>
                  <a:t>fixed prizes</a:t>
                </a:r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based on the rank </a:t>
                </a:r>
              </a:p>
              <a:p>
                <a:pPr lvl="1"/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70" y="1216914"/>
                <a:ext cx="3352799" cy="2401940"/>
              </a:xfrm>
              <a:prstGeom prst="rect">
                <a:avLst/>
              </a:prstGeom>
              <a:blipFill rotWithShape="0">
                <a:blip r:embed="rId3"/>
                <a:stretch>
                  <a:fillRect l="-2364" t="-2030" b="-2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2075967" y="1444635"/>
            <a:ext cx="2855603" cy="74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77565" y="1143000"/>
            <a:ext cx="231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Initialize a tournament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07570" y="2193240"/>
            <a:ext cx="2050858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59970" y="3260041"/>
            <a:ext cx="2054789" cy="74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25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07570" y="1837850"/>
            <a:ext cx="231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observed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2257" y="3659935"/>
                <a:ext cx="8728171" cy="90718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Performance observed by the principal is affect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/>
                        </a:rPr>
                        <m:t>+</m:t>
                      </m:r>
                      <m:r>
                        <a:rPr lang="zh-CN" altLang="en-US" sz="2400" i="1">
                          <a:latin typeface="Cambria Math"/>
                        </a:rPr>
                        <m:t>𝜀</m:t>
                      </m:r>
                    </m:oMath>
                  </m:oMathPara>
                </a14:m>
                <a:endPara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2257" y="3659935"/>
                <a:ext cx="8728171" cy="907188"/>
              </a:xfrm>
              <a:blipFill rotWithShape="0">
                <a:blip r:embed="rId4"/>
                <a:stretch>
                  <a:fillRect l="-978" t="-5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753740" y="2898144"/>
            <a:ext cx="231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Prizes offered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5715000" y="4402385"/>
                <a:ext cx="3207950" cy="21866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Common shock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800" dirty="0" smtClean="0"/>
                  <a:t>: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random variable</a:t>
                </a:r>
              </a:p>
              <a:p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 smtClean="0"/>
                  <a:t>: </a:t>
                </a:r>
                <a:r>
                  <a:rPr lang="en-US" sz="1800" dirty="0"/>
                  <a:t>distribution function for the </a:t>
                </a:r>
                <a:r>
                  <a:rPr lang="en-US" sz="1800" dirty="0" smtClean="0"/>
                  <a:t>common shock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zh-CN" altLang="en-US" sz="18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18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8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CN" altLang="en-US" sz="18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18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1800" dirty="0" smtClean="0"/>
                  <a:t>: zero mean when no common shock presents</a:t>
                </a:r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402385"/>
                <a:ext cx="3207950" cy="2186623"/>
              </a:xfrm>
              <a:prstGeom prst="rect">
                <a:avLst/>
              </a:prstGeom>
              <a:blipFill rotWithShape="1">
                <a:blip r:embed="rId5"/>
                <a:stretch>
                  <a:fillRect l="-1711" t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328282" y="4402385"/>
                <a:ext cx="5920118" cy="24556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effort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exerted by </a:t>
                </a:r>
                <a:r>
                  <a:rPr lang="en-US" altLang="zh-CN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: </a:t>
                </a:r>
                <a:r>
                  <a:rPr lang="en-US" sz="2000" dirty="0"/>
                  <a:t>random </a:t>
                </a:r>
                <a:r>
                  <a:rPr lang="en-US" sz="2000" dirty="0" smtClean="0"/>
                  <a:t>variable, distribution </a:t>
                </a:r>
                <a:r>
                  <a:rPr lang="en-US" sz="2000" dirty="0"/>
                  <a:t>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𝐹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:</a:t>
                </a:r>
                <a:r>
                  <a:rPr lang="en-US" altLang="zh-CN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 </a:t>
                </a:r>
                <a:r>
                  <a:rPr lang="en-US" sz="1800" dirty="0" smtClean="0"/>
                  <a:t>cumulative </a:t>
                </a:r>
                <a:r>
                  <a:rPr lang="en-US" sz="1800" dirty="0"/>
                  <a:t>distribution function (CDF</a:t>
                </a:r>
                <a:r>
                  <a:rPr lang="en-US" sz="1800" dirty="0" smtClean="0"/>
                  <a:t>)</a:t>
                </a:r>
                <a:endParaRPr lang="en-US" altLang="zh-CN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𝑓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1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mbria Math"/>
                  </a:rPr>
                  <a:t>: </a:t>
                </a:r>
                <a:r>
                  <a:rPr lang="en-US" sz="1800" dirty="0"/>
                  <a:t>probability distribution function (PDF) </a:t>
                </a:r>
                <a:endParaRPr lang="en-US" sz="1800" dirty="0" smtClean="0"/>
              </a:p>
              <a:p>
                <a:pPr lvl="2"/>
                <a:r>
                  <a:rPr lang="en-US" sz="1700" dirty="0" smtClean="0"/>
                  <a:t>Positive </a:t>
                </a:r>
                <a:r>
                  <a:rPr lang="en-US" sz="1700" dirty="0"/>
                  <a:t>everywhere</a:t>
                </a:r>
              </a:p>
              <a:p>
                <a:pPr lvl="2"/>
                <a:r>
                  <a:rPr lang="en-US" sz="1700" dirty="0"/>
                  <a:t>Continuously differentiable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7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82" y="4402385"/>
                <a:ext cx="5920118" cy="2455615"/>
              </a:xfrm>
              <a:prstGeom prst="rect">
                <a:avLst/>
              </a:prstGeom>
              <a:blipFill rotWithShape="1">
                <a:blip r:embed="rId6"/>
                <a:stretch>
                  <a:fillRect l="-927" t="-1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8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763000" cy="5867400"/>
              </a:xfrm>
            </p:spPr>
            <p:txBody>
              <a:bodyPr>
                <a:noAutofit/>
              </a:bodyPr>
              <a:lstStyle/>
              <a:p>
                <a:r>
                  <a:rPr lang="en-US" sz="19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19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1900" i="1">
                        <a:latin typeface="Cambria Math"/>
                      </a:rPr>
                      <m:t>+</m:t>
                    </m:r>
                    <m:r>
                      <a:rPr lang="zh-CN" altLang="en-US" sz="1900" i="1">
                        <a:latin typeface="Cambria Math"/>
                      </a:rPr>
                      <m:t>𝜀</m:t>
                    </m:r>
                  </m:oMath>
                </a14:m>
                <a:r>
                  <a:rPr lang="en-US" sz="1900" dirty="0"/>
                  <a:t>, we can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19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19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900" dirty="0"/>
              </a:p>
              <a:p>
                <a:pPr lvl="1"/>
                <a:r>
                  <a:rPr lang="en-US" sz="1800" dirty="0"/>
                  <a:t>The rank order of the performances depends only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and not 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The realization of commom shock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altLang="zh-CN" sz="18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zh-CN" altLang="en-US" sz="18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18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8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CN" altLang="en-US" sz="18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1800" i="1" dirty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dirty="0"/>
                  <a:t> does not affect the game played by the users </a:t>
                </a:r>
              </a:p>
              <a:p>
                <a:r>
                  <a:rPr lang="en-US" sz="1900" dirty="0"/>
                  <a:t>Hence, we can analyze the game in terms of 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1900" dirty="0"/>
              </a:p>
              <a:p>
                <a:pPr lvl="1"/>
                <a:r>
                  <a:rPr lang="en-US" sz="1800" dirty="0"/>
                  <a:t>User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wins prize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is the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th-order statistic of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1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CN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𝑗𝑛</m:t>
                        </m:r>
                      </m:sub>
                    </m:sSub>
                    <m:d>
                      <m:dPr>
                        <m:ctrlP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altLang="zh-CN" sz="19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1900" dirty="0" smtClean="0">
                    <a:latin typeface="+mj-lt"/>
                  </a:rPr>
                  <a:t>: density </a:t>
                </a:r>
                <a:r>
                  <a:rPr lang="en-US" sz="1900" dirty="0">
                    <a:latin typeface="+mj-lt"/>
                  </a:rPr>
                  <a:t>function for the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sz="1900" dirty="0" err="1">
                    <a:latin typeface="+mj-lt"/>
                  </a:rPr>
                  <a:t>th</a:t>
                </a:r>
                <a:r>
                  <a:rPr lang="en-US" sz="1900" dirty="0">
                    <a:latin typeface="+mj-lt"/>
                  </a:rPr>
                  <a:t>-order statistic in a sample of size</a:t>
                </a:r>
                <a:r>
                  <a:rPr lang="en-US" sz="19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9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900" dirty="0"/>
                  <a:t> </a:t>
                </a:r>
                <a:r>
                  <a:rPr lang="en-US" sz="1900" dirty="0">
                    <a:latin typeface="+mj-lt"/>
                  </a:rPr>
                  <a:t>drawn from the distribution </a:t>
                </a:r>
                <a:endParaRPr lang="en-US" sz="1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𝑗𝑛</m:t>
                          </m:r>
                        </m:sub>
                      </m:sSub>
                      <m:d>
                        <m:dPr>
                          <m:ctrlP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altLang="zh-CN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en-US" altLang="zh-CN" sz="1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sSup>
                        <m:sSupPr>
                          <m:ctrlP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sSup>
                        <m:sSupPr>
                          <m:ctrlP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[1−</m:t>
                          </m:r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lvl="1"/>
                <a:r>
                  <a:rPr lang="en-US" sz="1800" dirty="0"/>
                  <a:t>U</a:t>
                </a:r>
                <a:r>
                  <a:rPr lang="en-US" sz="1800" dirty="0" smtClean="0"/>
                  <a:t>ser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/>
                  <a:t>’s performance outperforms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𝑗</m:t>
                    </m:r>
                    <m:r>
                      <a:rPr lang="en-US" sz="1800" i="1" dirty="0">
                        <a:latin typeface="Cambria Math"/>
                      </a:rPr>
                      <m:t> − 1</m:t>
                    </m:r>
                  </m:oMath>
                </a14:m>
                <a:r>
                  <a:rPr lang="en-US" sz="1800" dirty="0"/>
                  <a:t> number of users, and falls behind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sz="1800" i="1" dirty="0">
                        <a:latin typeface="Cambria Math"/>
                      </a:rPr>
                      <m:t>−</m:t>
                    </m:r>
                    <m:r>
                      <a:rPr lang="en-US" sz="1800" i="1" dirty="0">
                        <a:latin typeface="Cambria Math"/>
                      </a:rPr>
                      <m:t>𝑗</m:t>
                    </m:r>
                    <m:r>
                      <a:rPr lang="en-US" sz="1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number of users</a:t>
                </a:r>
                <a:endParaRPr lang="en-US" altLang="zh-CN" sz="18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19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altLang="zh-CN" sz="19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19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rank</m:t>
                    </m:r>
                    <m:r>
                      <a:rPr lang="en-US" altLang="zh-CN" sz="19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19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altLang="zh-CN" sz="19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sz="19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</a:t>
                </a:r>
                <a:r>
                  <a:rPr lang="en-US" sz="1900" dirty="0"/>
                  <a:t>probability </a:t>
                </a:r>
                <a:r>
                  <a:rPr lang="en-US" sz="1900" dirty="0" smtClean="0"/>
                  <a:t>of user is </a:t>
                </a:r>
                <a:r>
                  <a:rPr lang="en-US" sz="1900" dirty="0"/>
                  <a:t>the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sz="1900" dirty="0" err="1"/>
                  <a:t>th</a:t>
                </a:r>
                <a:r>
                  <a:rPr lang="en-US" sz="1900" dirty="0"/>
                  <a:t> place among all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900" dirty="0"/>
                  <a:t> users at the measured performance level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/>
                      </a:rPr>
                      <m:t>𝑞</m:t>
                    </m:r>
                  </m:oMath>
                </a14:m>
                <a:endParaRPr lang="en-US" altLang="zh-CN" sz="19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18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rank</m:t>
                          </m:r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altLang="zh-CN" sz="18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𝑗𝑛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;</m:t>
                              </m:r>
                              <m:r>
                                <a:rPr lang="en-US" altLang="zh-CN" sz="1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sz="1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altLang="zh-CN" sz="18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en-US" sz="1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763000" cy="5867400"/>
              </a:xfrm>
              <a:blipFill rotWithShape="1">
                <a:blip r:embed="rId2"/>
                <a:stretch>
                  <a:fillRect l="-557" t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34916" y="0"/>
            <a:ext cx="6509084" cy="998621"/>
          </a:xfrm>
        </p:spPr>
        <p:txBody>
          <a:bodyPr/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Ranking Probability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16" y="0"/>
            <a:ext cx="6509084" cy="998621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Utility F</a:t>
            </a:r>
            <a:r>
              <a:rPr lang="en-US" altLang="zh-CN" b="1" dirty="0" smtClean="0">
                <a:solidFill>
                  <a:schemeClr val="bg1"/>
                </a:solidFill>
              </a:rPr>
              <a:t>unction </a:t>
            </a:r>
            <a:r>
              <a:rPr lang="en-US" altLang="zh-CN" b="1" dirty="0">
                <a:solidFill>
                  <a:schemeClr val="bg1"/>
                </a:solidFill>
              </a:rPr>
              <a:t>of U</a:t>
            </a:r>
            <a:r>
              <a:rPr lang="en-US" altLang="zh-CN" b="1" dirty="0" smtClean="0">
                <a:solidFill>
                  <a:schemeClr val="bg1"/>
                </a:solidFill>
              </a:rPr>
              <a:t>ser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686799" cy="542607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altLang="zh-C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User utility towards a fixed prize</a:t>
                </a: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45720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zh-CN" altLang="en-US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𝛾</m:t>
                      </m:r>
                      <m:r>
                        <a:rPr lang="en-US" altLang="zh-CN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b="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lvl="2"/>
                <a:r>
                  <a:rPr lang="zh-CN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𝑢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en-US" altLang="zh-CN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strictly increasing and strictly concave function</a:t>
                </a:r>
              </a:p>
              <a:p>
                <a:pPr lvl="2"/>
                <a:r>
                  <a:rPr lang="zh-CN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𝛾</a:t>
                </a:r>
                <a:r>
                  <a:rPr lang="en-US" altLang="zh-CN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</a:t>
                </a:r>
                <a:r>
                  <a:rPr lang="zh-CN" alt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altLang="zh-CN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cost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in providing the effort a for the principal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altLang="zh-CN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CN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457200" lvl="2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𝑤</m:t>
                      </m:r>
                      <m:r>
                        <a:rPr lang="en-US" altLang="zh-CN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CN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685800" lvl="2">
                  <a:spcBef>
                    <a:spcPts val="1000"/>
                  </a:spcBef>
                </a:pPr>
                <a:r>
                  <a:rPr lang="en-US" altLang="zh-CN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User’s expected utility as</a:t>
                </a:r>
              </a:p>
              <a:p>
                <a:pPr marL="457200" lvl="2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altLang="zh-CN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rank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altLang="zh-CN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zh-CN" altLang="en-US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𝛾</m:t>
                      </m:r>
                      <m:r>
                        <a:rPr lang="en-US" altLang="zh-CN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zh-CN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b="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In </a:t>
                </a:r>
                <a:r>
                  <a:rPr lang="en-US" dirty="0"/>
                  <a:t>the symmetric equilibrium all users </a:t>
                </a:r>
              </a:p>
              <a:p>
                <a:pPr lvl="1"/>
                <a:r>
                  <a:rPr lang="en-US" dirty="0" smtClean="0"/>
                  <a:t>Spend </a:t>
                </a:r>
                <a:r>
                  <a:rPr lang="en-US" dirty="0"/>
                  <a:t>the same amount of effort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Expect </a:t>
                </a:r>
                <a:r>
                  <a:rPr lang="en-US" dirty="0"/>
                  <a:t>an equal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dirty="0"/>
                  <a:t>of reaching any of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ranks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𝑈</m:t>
                      </m:r>
                      <m:r>
                        <a:rPr lang="en-US" altLang="zh-CN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𝑤</m:t>
                      </m:r>
                      <m:r>
                        <a:rPr lang="en-US" altLang="zh-CN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zh-CN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CN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zh-CN" altLang="en-US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𝛾</m:t>
                      </m:r>
                      <m:r>
                        <a:rPr lang="en-US" altLang="zh-CN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zh-CN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sz="7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685800" lvl="2">
                  <a:lnSpc>
                    <a:spcPct val="100000"/>
                  </a:lnSpc>
                  <a:spcBef>
                    <a:spcPts val="1000"/>
                  </a:spcBef>
                </a:pPr>
                <a:endPara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686799" cy="5426075"/>
              </a:xfrm>
              <a:blipFill rotWithShape="1">
                <a:blip r:embed="rId3"/>
                <a:stretch>
                  <a:fillRect l="-982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44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16" y="0"/>
            <a:ext cx="6509084" cy="998621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Utility </a:t>
            </a:r>
            <a:r>
              <a:rPr lang="en-US" altLang="zh-CN" b="1" dirty="0" smtClean="0">
                <a:solidFill>
                  <a:schemeClr val="bg1"/>
                </a:solidFill>
              </a:rPr>
              <a:t>Function </a:t>
            </a:r>
            <a:r>
              <a:rPr lang="en-US" altLang="zh-CN" b="1" dirty="0">
                <a:solidFill>
                  <a:schemeClr val="bg1"/>
                </a:solidFill>
              </a:rPr>
              <a:t>of </a:t>
            </a:r>
            <a:r>
              <a:rPr lang="en-US" altLang="zh-CN" b="1" dirty="0" smtClean="0">
                <a:solidFill>
                  <a:schemeClr val="bg1"/>
                </a:solidFill>
              </a:rPr>
              <a:t>Principal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altLang="zh-CN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Principal utility </a:t>
                </a:r>
              </a:p>
              <a:p>
                <a:pPr lvl="1"/>
                <a:r>
                  <a:rPr lang="en-US" altLang="zh-CN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received data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minus </a:t>
                </a:r>
                <a:r>
                  <a:rPr lang="en-US" altLang="zh-CN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prizes to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the user </a:t>
                </a:r>
                <a:endPara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lvl="2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CN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altLang="zh-CN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zh-CN" b="0" i="1" dirty="0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CN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i="1" dirty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CN" b="0" i="1" dirty="0" smtClean="0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US" dirty="0"/>
                  <a:t>P</a:t>
                </a:r>
                <a:r>
                  <a:rPr lang="en-US" dirty="0" smtClean="0"/>
                  <a:t>erformance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follows a conditional </a:t>
                </a:r>
                <a:r>
                  <a:rPr lang="en-US" dirty="0" smtClean="0"/>
                  <a:t>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𝜀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under a common </a:t>
                </a:r>
                <a:r>
                  <a:rPr lang="en-US" dirty="0" smtClean="0"/>
                  <a:t>shock</a:t>
                </a:r>
              </a:p>
              <a:p>
                <a:pPr lvl="1"/>
                <a:r>
                  <a:rPr lang="en-US" altLang="zh-CN" dirty="0"/>
                  <a:t>T</a:t>
                </a:r>
                <a:r>
                  <a:rPr lang="en-US" dirty="0" smtClean="0"/>
                  <a:t>he principal’s expected </a:t>
                </a:r>
                <a:r>
                  <a:rPr lang="en-US" dirty="0"/>
                  <a:t>utility can be written </a:t>
                </a:r>
                <a:r>
                  <a:rPr lang="en-US" dirty="0" smtClean="0"/>
                  <a:t>as</a:t>
                </a:r>
              </a:p>
              <a:p>
                <a:pPr marL="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altLang="zh-CN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  <m:r>
                            <a:rPr lang="en-US" altLang="zh-CN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CN" i="1" dirty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altLang="zh-CN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altLang="zh-CN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𝑞𝑓</m:t>
                          </m:r>
                          <m:d>
                            <m:dPr>
                              <m:ctrlPr>
                                <a:rPr lang="en-US" altLang="zh-CN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altLang="zh-CN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zh-CN" altLang="en-US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𝜀</m:t>
                              </m:r>
                              <m:r>
                                <a:rPr lang="en-US" altLang="zh-CN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b="0" i="1" dirty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b="0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/>
                            </a:rPr>
                            <m:t>𝑑𝐺𝑑𝑞</m:t>
                          </m:r>
                        </m:e>
                      </m:nary>
                      <m:r>
                        <a:rPr lang="en-US" altLang="zh-CN" b="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CN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𝑧𝑓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𝑑𝑧</m:t>
                          </m:r>
                        </m:e>
                      </m:nary>
                      <m:r>
                        <a:rPr lang="en-US" altLang="zh-CN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: independent </a:t>
                </a:r>
                <a:r>
                  <a:rPr lang="en-US" dirty="0"/>
                  <a:t>from the common shock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𝐺</m:t>
                    </m:r>
                    <m:r>
                      <a:rPr lang="en-US" altLang="zh-CN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zh-CN" altLang="en-US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altLang="zh-CN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zh-CN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𝑞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can be replaced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dirty="0" smtClean="0"/>
              </a:p>
              <a:p>
                <a:endPara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42900" lvl="2" indent="-342900" algn="just"/>
                <a:endPara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02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16" y="0"/>
            <a:ext cx="6509084" cy="998621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</a:rPr>
              <a:t>Optimization Problem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524" y="1219200"/>
                <a:ext cx="3579935" cy="229685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Objective function</a:t>
                </a:r>
                <a:endPara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8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18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 i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18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18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sz="18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CN" sz="18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CN" sz="18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altLang="zh-CN" sz="1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altLang="zh-CN" sz="1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1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altLang="zh-CN" sz="1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sz="1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altLang="zh-CN" sz="1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sz="1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altLang="zh-CN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Subject to</a:t>
                </a:r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16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limLow>
                          <m:limLowPr>
                            <m:ctrlPr>
                              <a:rPr lang="en-US" altLang="zh-CN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altLang="zh-CN" sz="16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rg</m:t>
                            </m:r>
                            <m:r>
                              <m:rPr>
                                <m:sty m:val="p"/>
                              </m:rPr>
                              <a:rPr lang="en-US" altLang="zh-CN" sz="16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16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r>
                          <a:rPr lang="en-US" altLang="zh-CN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CN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en-US" altLang="zh-CN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altLang="zh-CN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CN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altLang="zh-CN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sz="16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𝑢</m:t>
                    </m:r>
                    <m:r>
                      <a:rPr lang="en-US" altLang="zh-CN" sz="16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altLang="zh-CN" sz="1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altLang="zh-CN" sz="1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altLang="zh-CN" sz="16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𝑎</m:t>
                    </m:r>
                    <m:r>
                      <a:rPr lang="en-US" altLang="zh-CN" sz="1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US" altLang="zh-CN" sz="16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≥ 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CN" sz="1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zh-CN" sz="1600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524" y="1219200"/>
                <a:ext cx="3579935" cy="2296858"/>
              </a:xfrm>
              <a:blipFill rotWithShape="1">
                <a:blip r:embed="rId3"/>
                <a:stretch>
                  <a:fillRect l="-2385" t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60541" y="1662088"/>
            <a:ext cx="3454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Principal’s utility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2533510"/>
            <a:ext cx="3950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User’s incentive constraint (IC)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012199"/>
            <a:ext cx="3823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User’s participation constraint (IR)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32476" y="1832417"/>
            <a:ext cx="5687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977299" y="2718176"/>
            <a:ext cx="5687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77299" y="3196865"/>
            <a:ext cx="5687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47641" y="1296380"/>
                <a:ext cx="4794653" cy="25786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Objective function</a:t>
                </a:r>
                <a:endPara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2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2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20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22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2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altLang="zh-CN" sz="2200" b="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2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CN" sz="22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2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CN" sz="2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𝑧𝑓</m:t>
                            </m:r>
                            <m:d>
                              <m:dPr>
                                <m:ctrlPr>
                                  <a:rPr lang="en-US" altLang="zh-CN" sz="22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2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en-US" altLang="zh-CN" sz="22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sz="22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altLang="zh-CN" sz="2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𝑑𝑧</m:t>
                            </m:r>
                          </m:e>
                        </m:nary>
                        <m:r>
                          <a:rPr lang="en-US" altLang="zh-CN" sz="22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en-US" altLang="zh-CN" sz="2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altLang="zh-CN" sz="2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2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2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altLang="zh-CN" sz="2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altLang="zh-CN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Subject to</a:t>
                </a:r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2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2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2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220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limLow>
                          <m:limLowPr>
                            <m:ctrlPr>
                              <a:rPr lang="en-US" altLang="zh-CN" sz="22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a:rPr lang="en-US" altLang="zh-CN" sz="2200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m:rPr>
                                <m:sty m:val="p"/>
                              </m:rPr>
                              <a:rPr lang="en-US" altLang="zh-CN" sz="2200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rg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22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altLang="zh-CN" sz="2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CN" sz="2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200" i="1" dirty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2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2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sz="22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altLang="zh-CN" sz="2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CN" sz="220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rank</m:t>
                            </m:r>
                            <m:r>
                              <a:rPr lang="en-US" altLang="zh-CN" sz="2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CN" sz="2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CN" sz="2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en-US" altLang="zh-CN" sz="2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zh-CN" altLang="en-US" sz="2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𝛾</m:t>
                        </m:r>
                        <m:r>
                          <a:rPr lang="en-US" altLang="zh-CN" sz="2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altLang="zh-CN" sz="2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sz="2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US" altLang="zh-CN" sz="22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85800" lvl="2">
                  <a:spcBef>
                    <a:spcPts val="1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altLang="zh-CN" sz="2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sz="2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sz="2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zh-CN" altLang="en-US" sz="2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𝛾</m:t>
                    </m:r>
                    <m:r>
                      <a:rPr lang="en-US" altLang="zh-CN" sz="2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sz="2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CN" sz="22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altLang="zh-CN" sz="2200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)</m:t>
                    </m:r>
                    <m:r>
                      <a:rPr lang="en-US" altLang="zh-CN" sz="220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</a:rPr>
                      <m:t>≥</m:t>
                    </m:r>
                    <m:acc>
                      <m:accPr>
                        <m:chr m:val="̅"/>
                        <m:ctrlPr>
                          <a:rPr lang="en-US" altLang="zh-CN" sz="2200" i="1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200" b="0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altLang="zh-CN" sz="2200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1" y="1296380"/>
                <a:ext cx="4794653" cy="2578606"/>
              </a:xfrm>
              <a:prstGeom prst="rect">
                <a:avLst/>
              </a:prstGeom>
              <a:blipFill rotWithShape="1">
                <a:blip r:embed="rId4"/>
                <a:stretch>
                  <a:fillRect l="-1145" t="-8274" r="-4962" b="-14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28600" y="3887180"/>
                <a:ext cx="8763000" cy="22725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/>
                  <a:t>Solve the the IC constraint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CN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f>
                        <m:fPr>
                          <m:ctrlPr>
                            <a:rPr lang="en-US" altLang="zh-CN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altLang="zh-CN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altLang="zh-CN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𝑟𝑎𝑛𝑘</m:t>
                          </m:r>
                          <m:r>
                            <a:rPr lang="en-US" altLang="zh-CN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CN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CN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00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CN" sz="20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altLang="zh-CN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zh-CN" altLang="en-US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𝛾</m:t>
                      </m:r>
                      <m:r>
                        <a:rPr lang="en-US" altLang="zh-CN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altLang="zh-CN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zh-CN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 smtClean="0"/>
                  <a:t>Solve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IR </a:t>
                </a:r>
                <a:r>
                  <a:rPr lang="en-US" sz="2000" dirty="0"/>
                  <a:t>constraint</a:t>
                </a:r>
                <a:endParaRPr lang="en-US" altLang="zh-CN" sz="20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CN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CN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zh-CN" altLang="en-US" sz="2000" i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altLang="zh-CN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altLang="zh-CN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sz="2000" i="1" dirty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altLang="zh-CN" sz="2000" b="0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sz="2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87180"/>
                <a:ext cx="8763000" cy="2272505"/>
              </a:xfrm>
              <a:prstGeom prst="rect">
                <a:avLst/>
              </a:prstGeom>
              <a:blipFill rotWithShape="1">
                <a:blip r:embed="rId5"/>
                <a:stretch>
                  <a:fillRect l="-626" t="-1344" b="-7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9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356" y="0"/>
            <a:ext cx="6325643" cy="998621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0" y="0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chemeClr val="bg1"/>
                </a:solidFill>
              </a:rPr>
              <a:t>Motivation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67200" y="4773001"/>
            <a:ext cx="5181600" cy="2057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Wireless network capacity crunch</a:t>
            </a:r>
            <a:endParaRPr lang="en-US" altLang="zh-CN" sz="2400" dirty="0"/>
          </a:p>
          <a:p>
            <a:pPr lvl="1"/>
            <a:r>
              <a:rPr lang="en-US" altLang="zh-CN" sz="1800" dirty="0"/>
              <a:t>A</a:t>
            </a:r>
            <a:r>
              <a:rPr lang="en-US" altLang="zh-CN" sz="1800" dirty="0" smtClean="0"/>
              <a:t>dditional </a:t>
            </a:r>
            <a:r>
              <a:rPr lang="en-US" altLang="zh-CN" sz="1800" dirty="0"/>
              <a:t>spectrum </a:t>
            </a:r>
            <a:r>
              <a:rPr lang="en-US" altLang="zh-CN" sz="1800" dirty="0" smtClean="0"/>
              <a:t>is </a:t>
            </a:r>
            <a:r>
              <a:rPr lang="en-US" altLang="zh-CN" sz="1800" dirty="0"/>
              <a:t>a tool that can </a:t>
            </a:r>
            <a:r>
              <a:rPr lang="en-US" altLang="zh-CN" sz="1800" dirty="0" smtClean="0"/>
              <a:t>help relieve congestion </a:t>
            </a:r>
            <a:r>
              <a:rPr lang="en-US" altLang="zh-CN" sz="1800" dirty="0"/>
              <a:t>on </a:t>
            </a:r>
            <a:r>
              <a:rPr lang="en-US" altLang="zh-CN" sz="1800" dirty="0" smtClean="0"/>
              <a:t>wireless networks</a:t>
            </a:r>
            <a:endParaRPr lang="en-US" altLang="zh-CN" sz="1800" dirty="0"/>
          </a:p>
          <a:p>
            <a:pPr lvl="1"/>
            <a:r>
              <a:rPr lang="en-US" altLang="zh-CN" sz="1800" dirty="0" smtClean="0"/>
              <a:t>Spectrum crisis</a:t>
            </a:r>
            <a:endParaRPr lang="en-US" altLang="zh-CN" sz="1800" dirty="0"/>
          </a:p>
          <a:p>
            <a:pPr lvl="1"/>
            <a:endParaRPr lang="en-US" altLang="zh-CN" sz="1800" dirty="0"/>
          </a:p>
        </p:txBody>
      </p:sp>
      <p:sp>
        <p:nvSpPr>
          <p:cNvPr id="8" name="Rectangle 7"/>
          <p:cNvSpPr/>
          <p:nvPr/>
        </p:nvSpPr>
        <p:spPr>
          <a:xfrm>
            <a:off x="38878" y="4773413"/>
            <a:ext cx="4572000" cy="20682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Imminent </a:t>
            </a:r>
            <a:r>
              <a:rPr lang="en-US" altLang="zh-CN" sz="2400" dirty="0"/>
              <a:t>wireless </a:t>
            </a:r>
            <a:r>
              <a:rPr lang="en-US" altLang="zh-CN" sz="2400" dirty="0" smtClean="0"/>
              <a:t>traffic boost</a:t>
            </a:r>
            <a:endParaRPr lang="en-US" altLang="zh-CN" sz="2400" dirty="0"/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dirty="0"/>
              <a:t>Facebook and YouTube</a:t>
            </a:r>
            <a:endParaRPr lang="zh-CN" altLang="en-US" dirty="0"/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dirty="0" smtClean="0"/>
              <a:t>Smartphones </a:t>
            </a:r>
            <a:r>
              <a:rPr lang="en-US" altLang="zh-CN" dirty="0"/>
              <a:t>and tablets 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dirty="0" smtClean="0"/>
              <a:t>Users (will) have anywhere</a:t>
            </a:r>
            <a:r>
              <a:rPr lang="en-US" altLang="zh-CN" dirty="0"/>
              <a:t>, anytime wireless communications </a:t>
            </a:r>
            <a:endParaRPr lang="en-US" altLang="zh-CN" dirty="0" smtClean="0"/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endParaRPr lang="en-US" altLang="zh-C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48" y="1077307"/>
            <a:ext cx="5828041" cy="3695694"/>
          </a:xfrm>
          <a:prstGeom prst="rect">
            <a:avLst/>
          </a:prstGeom>
        </p:spPr>
      </p:pic>
      <p:pic>
        <p:nvPicPr>
          <p:cNvPr id="3" name="Picture 2" descr="http://i2.cdn.turner.com/money/2012/02/21/technology/spectrum_crunch/chart_wireless_data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49" y="1094047"/>
            <a:ext cx="5976437" cy="371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19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16" y="0"/>
            <a:ext cx="6509084" cy="998621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Simulation Setup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95400"/>
                <a:ext cx="8839200" cy="52578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Conditional distribution follows the logistic distribution </a:t>
                </a:r>
              </a:p>
              <a:p>
                <a:pPr lvl="1"/>
                <a:r>
                  <a:rPr lang="en-US" dirty="0" smtClean="0"/>
                  <a:t>Symmetric </a:t>
                </a:r>
                <a:r>
                  <a:rPr lang="en-US" dirty="0"/>
                  <a:t>and bell shaped </a:t>
                </a:r>
                <a:r>
                  <a:rPr lang="en-US" dirty="0" smtClean="0"/>
                  <a:t>distribution</a:t>
                </a:r>
              </a:p>
              <a:p>
                <a:pPr lvl="1"/>
                <a:r>
                  <a:rPr lang="en-US" dirty="0" smtClean="0"/>
                  <a:t>PDF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altLang="zh-CN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exp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⁡(−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altLang="zh-CN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zh-CN" alt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[1+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exp</m:t>
                              </m:r>
                              <m:r>
                                <a:rPr lang="en-US" altLang="zh-CN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⁡(−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zh-CN" altLang="en-US" i="1"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atin typeface="Cambria Math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lang="en-US" altLang="zh-CN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pPr lvl="1"/>
                <a:r>
                  <a:rPr lang="en-US" altLang="zh-CN" sz="2900" dirty="0"/>
                  <a:t>CDF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altLang="zh-CN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exp</m:t>
                          </m:r>
                          <m: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⁡(−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altLang="zh-CN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zh-CN" altLang="en-US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𝛽</m:t>
                              </m:r>
                            </m:den>
                          </m:f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r>
                  <a:rPr lang="en-US" dirty="0" smtClean="0"/>
                  <a:t>Partial </a:t>
                </a:r>
                <a:r>
                  <a:rPr lang="en-US" dirty="0"/>
                  <a:t>derivative of the probability for </a:t>
                </a:r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-order </a:t>
                </a:r>
                <a:r>
                  <a:rPr lang="en-US" dirty="0"/>
                  <a:t>statistic with respect to effort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endParaRPr lang="en-US" altLang="zh-CN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𝜕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𝑟𝑎𝑛𝑘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CN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zh-CN" altLang="en-US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𝛽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+1)]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95400"/>
                <a:ext cx="8839200" cy="5257800"/>
              </a:xfrm>
              <a:blipFill rotWithShape="0">
                <a:blip r:embed="rId3"/>
                <a:stretch>
                  <a:fillRect l="-966" t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7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16" y="0"/>
            <a:ext cx="6509084" cy="998621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Functions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839200" cy="5638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600" dirty="0" smtClean="0"/>
                  <a:t>Evaluation function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sz="3600" dirty="0"/>
                  <a:t> as a concave </a:t>
                </a:r>
                <a:r>
                  <a:rPr lang="en-US" sz="3600" dirty="0" smtClean="0"/>
                  <a:t>function: </a:t>
                </a:r>
                <a:r>
                  <a:rPr lang="en-US" sz="3600" dirty="0"/>
                  <a:t>a form of power function </a:t>
                </a:r>
                <a:r>
                  <a:rPr lang="en-US" sz="3600" dirty="0" smtClean="0"/>
                  <a:t>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CN" sz="36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36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altLang="zh-CN" sz="3600" i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36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3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3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zh-CN" altLang="en-US" sz="3600" i="1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𝜌</m:t>
                              </m:r>
                            </m:sup>
                          </m:sSup>
                        </m:num>
                        <m:den>
                          <m:r>
                            <a:rPr lang="zh-CN" altLang="en-US" sz="3600" i="1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36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33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sz="3300" dirty="0" smtClean="0"/>
                  <a:t>: power coefficient, </a:t>
                </a:r>
                <a14:m>
                  <m:oMath xmlns:m="http://schemas.openxmlformats.org/officeDocument/2006/math">
                    <m:r>
                      <a:rPr lang="en-US" altLang="zh-CN" sz="3300" b="0" i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0&lt;</m:t>
                    </m:r>
                    <m:r>
                      <a:rPr lang="zh-CN" altLang="en-US" sz="33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𝜌</m:t>
                    </m:r>
                    <m:r>
                      <a:rPr lang="en-US" altLang="zh-CN" sz="3300" b="0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&lt;1</m:t>
                    </m:r>
                  </m:oMath>
                </a14:m>
                <a:endParaRPr lang="en-US" altLang="zh-CN" sz="33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r>
                  <a:rPr lang="en-US" sz="3600" dirty="0" smtClean="0"/>
                  <a:t>The </a:t>
                </a:r>
                <a:r>
                  <a:rPr lang="en-US" sz="3600" dirty="0"/>
                  <a:t>user’s risk averse </a:t>
                </a:r>
                <a:r>
                  <a:rPr lang="en-US" sz="3600" dirty="0" smtClean="0"/>
                  <a:t>degree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𝜂</m:t>
                      </m:r>
                      <m:r>
                        <a:rPr lang="en-US" altLang="zh-CN" sz="3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CN" sz="3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3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3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CN" sz="3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3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sz="3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altLang="zh-CN" sz="3600" b="0" i="1" smtClean="0"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atin typeface="Cambria Math"/>
                                </a:rPr>
                                <m:t>′′</m:t>
                              </m:r>
                            </m:sup>
                          </m:sSup>
                        </m:den>
                      </m:f>
                      <m:r>
                        <a:rPr lang="en-US" altLang="zh-CN" sz="36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3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3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zh-CN" altLang="en-US" sz="3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𝜌</m:t>
                          </m:r>
                        </m:num>
                        <m:den>
                          <m:r>
                            <a:rPr lang="en-US" altLang="zh-CN" sz="3600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altLang="zh-CN" sz="3600" b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lvl="1"/>
                <a:r>
                  <a:rPr lang="en-US" altLang="zh-CN" sz="3300" dirty="0" smtClean="0"/>
                  <a:t>T</a:t>
                </a:r>
                <a:r>
                  <a:rPr lang="en-US" sz="3300" dirty="0" smtClean="0"/>
                  <a:t>he </a:t>
                </a:r>
                <a:r>
                  <a:rPr lang="en-US" sz="3300" dirty="0"/>
                  <a:t>larger of</a:t>
                </a:r>
                <a:r>
                  <a:rPr lang="en-US" sz="33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33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sz="3300" dirty="0"/>
                  <a:t> </a:t>
                </a:r>
                <a:r>
                  <a:rPr lang="en-US" sz="3300" dirty="0" smtClean="0"/>
                  <a:t>, the </a:t>
                </a:r>
                <a:r>
                  <a:rPr lang="en-US" sz="3300" dirty="0"/>
                  <a:t>more conservative and sensitive is user towards </a:t>
                </a:r>
                <a:r>
                  <a:rPr lang="en-US" sz="3300" dirty="0" smtClean="0"/>
                  <a:t>risk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sz="33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sz="3300" dirty="0" smtClean="0"/>
                  <a:t> and </a:t>
                </a:r>
                <a14:m>
                  <m:oMath xmlns:m="http://schemas.openxmlformats.org/officeDocument/2006/math">
                    <m:r>
                      <a:rPr lang="zh-CN" altLang="en-US" sz="33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sz="3300" dirty="0" smtClean="0"/>
                  <a:t> are </a:t>
                </a:r>
                <a:r>
                  <a:rPr lang="en-US" sz="3300" dirty="0"/>
                  <a:t>negatively correlated with each </a:t>
                </a:r>
                <a:r>
                  <a:rPr lang="en-US" sz="3300" dirty="0" smtClean="0"/>
                  <a:t>other</a:t>
                </a:r>
                <a:endParaRPr lang="en-US" altLang="zh-CN" sz="3600" dirty="0"/>
              </a:p>
              <a:p>
                <a:r>
                  <a:rPr lang="en-US" sz="3600" dirty="0" smtClean="0"/>
                  <a:t>The </a:t>
                </a:r>
                <a:r>
                  <a:rPr lang="en-US" sz="3600" dirty="0"/>
                  <a:t>cost function </a:t>
                </a:r>
                <a:r>
                  <a:rPr lang="en-US" sz="3600" dirty="0" smtClean="0"/>
                  <a:t>as </a:t>
                </a:r>
                <a:r>
                  <a:rPr lang="en-US" sz="3600" dirty="0"/>
                  <a:t>a convex </a:t>
                </a:r>
                <a:r>
                  <a:rPr lang="en-US" sz="3600" dirty="0" smtClean="0"/>
                  <a:t>function in </a:t>
                </a:r>
                <a:r>
                  <a:rPr lang="en-US" sz="3600" dirty="0"/>
                  <a:t>a quadratic form as</a:t>
                </a:r>
                <a:r>
                  <a:rPr lang="en-US" sz="3600" dirty="0" smtClean="0"/>
                  <a:t> </a:t>
                </a:r>
                <a:endParaRPr lang="en-US" altLang="zh-CN" sz="36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dirty="0"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altLang="zh-CN" sz="36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3600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altLang="zh-CN" sz="3600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36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36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3600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3600" dirty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CN" sz="36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3600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36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3600" dirty="0"/>
              </a:p>
              <a:p>
                <a:pPr marL="800100" lvl="3" indent="-342900"/>
                <a14:m>
                  <m:oMath xmlns:m="http://schemas.openxmlformats.org/officeDocument/2006/math">
                    <m:r>
                      <a:rPr lang="en-US" altLang="zh-CN" sz="33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altLang="zh-CN" sz="33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: cost </a:t>
                </a:r>
                <a:r>
                  <a:rPr lang="en-US" altLang="zh-CN" sz="33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coefficient</a:t>
                </a:r>
              </a:p>
              <a:p>
                <a:endPara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839200" cy="5638800"/>
              </a:xfrm>
              <a:blipFill rotWithShape="1">
                <a:blip r:embed="rId3"/>
                <a:stretch>
                  <a:fillRect l="-1034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67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16" y="0"/>
            <a:ext cx="6509084" cy="998621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Comparisons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Optimal </a:t>
            </a:r>
            <a:r>
              <a:rPr lang="en-US" i="1" dirty="0" smtClean="0"/>
              <a:t>Contract</a:t>
            </a:r>
          </a:p>
          <a:p>
            <a:pPr lvl="1"/>
            <a:r>
              <a:rPr lang="en-US" dirty="0" smtClean="0"/>
              <a:t>Under </a:t>
            </a:r>
            <a:r>
              <a:rPr lang="en-US" dirty="0"/>
              <a:t>Full </a:t>
            </a:r>
            <a:r>
              <a:rPr lang="en-US" dirty="0" smtClean="0"/>
              <a:t>Information, and the </a:t>
            </a:r>
            <a:r>
              <a:rPr lang="en-US" dirty="0"/>
              <a:t>principal rewards users based on the </a:t>
            </a:r>
            <a:r>
              <a:rPr lang="en-US" dirty="0" smtClean="0"/>
              <a:t>absolute performance</a:t>
            </a:r>
          </a:p>
          <a:p>
            <a:r>
              <a:rPr lang="en-US" i="1" dirty="0" smtClean="0"/>
              <a:t>Rank-Order Tournament (ROT)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amount of reward is based on the relative </a:t>
            </a:r>
            <a:r>
              <a:rPr lang="en-US" dirty="0" smtClean="0"/>
              <a:t>rank achieved</a:t>
            </a:r>
          </a:p>
          <a:p>
            <a:pPr lvl="1"/>
            <a:r>
              <a:rPr lang="en-US" altLang="zh-CN" dirty="0" smtClean="0"/>
              <a:t>L</a:t>
            </a:r>
            <a:r>
              <a:rPr lang="en-US" dirty="0" smtClean="0"/>
              <a:t>arger </a:t>
            </a:r>
            <a:r>
              <a:rPr lang="en-US" dirty="0"/>
              <a:t>amounts rewarded to higher </a:t>
            </a:r>
            <a:r>
              <a:rPr lang="en-US" dirty="0" smtClean="0"/>
              <a:t>ranks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i="1" dirty="0" smtClean="0"/>
              <a:t>Multiple-Winners </a:t>
            </a:r>
            <a:r>
              <a:rPr lang="en-US" i="1" dirty="0"/>
              <a:t>(MW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Special cases </a:t>
            </a:r>
            <a:r>
              <a:rPr lang="en-US" dirty="0"/>
              <a:t>of </a:t>
            </a:r>
            <a:r>
              <a:rPr lang="en-US" dirty="0" smtClean="0"/>
              <a:t>ROT </a:t>
            </a:r>
            <a:r>
              <a:rPr lang="en-US" dirty="0"/>
              <a:t>in which </a:t>
            </a:r>
            <a:r>
              <a:rPr lang="en-US" dirty="0" smtClean="0"/>
              <a:t>several top </a:t>
            </a:r>
            <a:r>
              <a:rPr lang="en-US" dirty="0"/>
              <a:t>winners share the reward </a:t>
            </a:r>
            <a:r>
              <a:rPr lang="en-US" dirty="0" smtClean="0"/>
              <a:t>equally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32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31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49312" y="6380569"/>
            <a:ext cx="3886200" cy="365125"/>
          </a:xfrm>
        </p:spPr>
        <p:txBody>
          <a:bodyPr/>
          <a:lstStyle/>
          <a:p>
            <a:pPr algn="just"/>
            <a:r>
              <a:rPr lang="en-US" b="1" dirty="0">
                <a:solidFill>
                  <a:schemeClr val="tx1"/>
                </a:solidFill>
              </a:rPr>
              <a:t>The utility of the principal </a:t>
            </a:r>
            <a:r>
              <a:rPr lang="en-US" b="1" dirty="0" smtClean="0">
                <a:solidFill>
                  <a:schemeClr val="tx1"/>
                </a:solidFill>
              </a:rPr>
              <a:t>as the number of users varies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34916" y="0"/>
            <a:ext cx="6509084" cy="990600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</a:rPr>
              <a:t>Simulation Results </a:t>
            </a:r>
            <a:endParaRPr lang="en-US" altLang="zh-CN" sz="3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52400" y="1151420"/>
                <a:ext cx="6019800" cy="5142836"/>
              </a:xfrm>
            </p:spPr>
            <p:txBody>
              <a:bodyPr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 smtClean="0"/>
                  <a:t>Prizes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 smtClean="0"/>
                  <a:t>reward to users,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𝑛</m:t>
                    </m:r>
                    <m:r>
                      <a:rPr lang="en-US" altLang="zh-CN" sz="2400" i="1" dirty="0" smtClean="0">
                        <a:latin typeface="Cambria Math"/>
                      </a:rPr>
                      <m:t>=19</m:t>
                    </m:r>
                  </m:oMath>
                </a14:m>
                <a:endParaRPr lang="en-US" altLang="zh-CN" sz="2400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Only </a:t>
                </a:r>
                <a:r>
                  <a:rPr lang="en-US" sz="2200" dirty="0"/>
                  <a:t>users rank </a:t>
                </a:r>
                <a:r>
                  <a:rPr lang="en-US" sz="2200" dirty="0" smtClean="0"/>
                  <a:t>is larger </a:t>
                </a:r>
                <a:r>
                  <a:rPr lang="en-US" sz="2200" dirty="0"/>
                  <a:t>or equal to 14 received a positive </a:t>
                </a:r>
                <a:r>
                  <a:rPr lang="en-US" sz="2200" dirty="0" smtClean="0"/>
                  <a:t>reward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No </a:t>
                </a:r>
                <a:r>
                  <a:rPr lang="en-US" sz="2000" dirty="0"/>
                  <a:t>more </a:t>
                </a:r>
                <a:r>
                  <a:rPr lang="en-US" sz="2000" dirty="0" smtClean="0"/>
                  <a:t>than half </a:t>
                </a:r>
                <a:r>
                  <a:rPr lang="en-US" sz="2000" dirty="0"/>
                  <a:t>of the users should be </a:t>
                </a:r>
                <a:r>
                  <a:rPr lang="en-US" sz="2000" dirty="0" smtClean="0"/>
                  <a:t>rewarded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 higher the rank, the larger </a:t>
                </a:r>
                <a:r>
                  <a:rPr lang="en-US" sz="2000" dirty="0"/>
                  <a:t>the spread </a:t>
                </a:r>
                <a:r>
                  <a:rPr lang="en-US" sz="2000" dirty="0" smtClean="0"/>
                  <a:t>is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Due </a:t>
                </a:r>
                <a:r>
                  <a:rPr lang="en-US" sz="1800" dirty="0"/>
                  <a:t>to the power function form of the </a:t>
                </a:r>
                <a:r>
                  <a:rPr lang="en-US" sz="1800" dirty="0" smtClean="0"/>
                  <a:t>evaluation function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Principal's </a:t>
                </a:r>
                <a:r>
                  <a:rPr lang="en-US" sz="2400" dirty="0"/>
                  <a:t>utility </a:t>
                </a:r>
                <a:r>
                  <a:rPr lang="en-US" sz="2400" dirty="0" smtClean="0"/>
                  <a:t>increases as the number of users increases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optimal contract serves as </a:t>
                </a:r>
                <a:r>
                  <a:rPr lang="en-US" sz="2000" dirty="0" smtClean="0"/>
                  <a:t>the upper </a:t>
                </a:r>
                <a:r>
                  <a:rPr lang="en-US" sz="2000" dirty="0"/>
                  <a:t>bound of the principal’s </a:t>
                </a:r>
                <a:r>
                  <a:rPr lang="en-US" sz="2000" dirty="0" smtClean="0"/>
                  <a:t>utility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As the number of user increases, the principal’s utility by tournament will apprixmate the optimal contract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52400" y="1151420"/>
                <a:ext cx="6019800" cy="5142836"/>
              </a:xfrm>
              <a:blipFill rotWithShape="1">
                <a:blip r:embed="rId3"/>
                <a:stretch>
                  <a:fillRect l="-1316" t="-948" r="-1012" b="-4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891548" y="3627495"/>
            <a:ext cx="345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Approximation of optimal contract by tournament</a:t>
            </a:r>
            <a:endParaRPr lang="en-US" altLang="zh-CN" sz="12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61" y="1066801"/>
            <a:ext cx="3048540" cy="2574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61" y="3886200"/>
            <a:ext cx="3048539" cy="25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7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1430"/>
            <a:ext cx="6477000" cy="97917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Outline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 theory</a:t>
            </a:r>
          </a:p>
          <a:p>
            <a:pPr lvl="2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Selection</a:t>
            </a:r>
          </a:p>
          <a:p>
            <a:pPr lvl="2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Moral </a:t>
            </a:r>
            <a:r>
              <a:rPr lang="en-US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</a:t>
            </a:r>
          </a:p>
          <a:p>
            <a:pPr lvl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Contribution</a:t>
            </a:r>
          </a:p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Finish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 Work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Device-to-Device Communication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Moral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Hazard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 Crowdsourcing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Work </a:t>
            </a:r>
          </a:p>
          <a:p>
            <a:pPr lvl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Multi-User Moral Hazard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Mobile Crowdsourcing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Mixed Adverse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and Moral Hazard in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Cognitive Radio Network</a:t>
            </a:r>
          </a:p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</a:t>
            </a:r>
          </a:p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91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356" y="0"/>
            <a:ext cx="6325643" cy="998621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0" y="0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chemeClr val="bg1"/>
                </a:solidFill>
              </a:rPr>
              <a:t>Motivations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43400" y="3837872"/>
            <a:ext cx="4800600" cy="2867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Spectrum </a:t>
            </a:r>
            <a:r>
              <a:rPr lang="en-US" sz="2400" b="1" dirty="0"/>
              <a:t>trading in CRNs </a:t>
            </a:r>
          </a:p>
          <a:p>
            <a:pPr lvl="1"/>
            <a:r>
              <a:rPr lang="en-US" sz="2000" dirty="0"/>
              <a:t>SU can purchase/rent the available licensed spectrum </a:t>
            </a:r>
            <a:endParaRPr lang="en-US" sz="2000" dirty="0" smtClean="0"/>
          </a:p>
          <a:p>
            <a:pPr lvl="2"/>
            <a:r>
              <a:rPr lang="en-US" sz="1800" dirty="0" smtClean="0"/>
              <a:t>Need </a:t>
            </a:r>
            <a:r>
              <a:rPr lang="en-US" sz="1800" dirty="0"/>
              <a:t>radio resources to </a:t>
            </a:r>
            <a:r>
              <a:rPr lang="en-US" sz="1800" dirty="0" smtClean="0"/>
              <a:t>support </a:t>
            </a:r>
            <a:r>
              <a:rPr lang="en-US" sz="1800" dirty="0"/>
              <a:t>traffic </a:t>
            </a:r>
            <a:r>
              <a:rPr lang="en-US" sz="1800" dirty="0" smtClean="0"/>
              <a:t>demand</a:t>
            </a:r>
            <a:endParaRPr lang="en-US" sz="1800" dirty="0"/>
          </a:p>
          <a:p>
            <a:pPr lvl="1"/>
            <a:r>
              <a:rPr lang="en-US" sz="2000" dirty="0"/>
              <a:t>Achieves SU's dynamic spectrum accessing/sharing </a:t>
            </a:r>
          </a:p>
          <a:p>
            <a:pPr lvl="1"/>
            <a:r>
              <a:rPr lang="en-US" sz="2000" dirty="0"/>
              <a:t>Creates more economically benefits for the PU</a:t>
            </a:r>
          </a:p>
        </p:txBody>
      </p:sp>
      <p:sp>
        <p:nvSpPr>
          <p:cNvPr id="8" name="Rectangle 7"/>
          <p:cNvSpPr/>
          <p:nvPr/>
        </p:nvSpPr>
        <p:spPr>
          <a:xfrm>
            <a:off x="-37322" y="3810000"/>
            <a:ext cx="4533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/>
              <a:t>Possible </a:t>
            </a:r>
            <a:r>
              <a:rPr lang="en-US" altLang="zh-CN" sz="2400" b="1" dirty="0" smtClean="0"/>
              <a:t>solutions for Imminent </a:t>
            </a:r>
            <a:r>
              <a:rPr lang="en-US" altLang="zh-CN" sz="2400" b="1" dirty="0"/>
              <a:t>wireless </a:t>
            </a:r>
            <a:r>
              <a:rPr lang="en-US" altLang="zh-CN" sz="2400" b="1" dirty="0" smtClean="0"/>
              <a:t>traffic boost</a:t>
            </a:r>
            <a:endParaRPr lang="en-US" altLang="zh-CN" sz="2400" b="1" dirty="0"/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 smtClean="0"/>
              <a:t>Increase the spectrum efficiency</a:t>
            </a:r>
          </a:p>
          <a:p>
            <a:pPr marL="1200150" lvl="2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 smtClean="0"/>
              <a:t>Cognitive radio network (CRN)</a:t>
            </a:r>
          </a:p>
          <a:p>
            <a:pPr marL="1657350" lvl="3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 smtClean="0"/>
              <a:t>Primary user (PU) </a:t>
            </a:r>
          </a:p>
          <a:p>
            <a:pPr marL="1657350" lvl="3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 smtClean="0"/>
              <a:t>Secondary user (SU)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83" y="1025532"/>
            <a:ext cx="4468091" cy="286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5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066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Financing Contract 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657777" y="1570037"/>
            <a:ext cx="4486223" cy="4525963"/>
          </a:xfrm>
        </p:spPr>
        <p:txBody>
          <a:bodyPr/>
          <a:lstStyle/>
          <a:p>
            <a:r>
              <a:rPr lang="en-US" altLang="zh-CN" sz="2400" b="1" dirty="0" smtClean="0"/>
              <a:t>When SU purchasing spectrum from PU</a:t>
            </a:r>
          </a:p>
          <a:p>
            <a:pPr lvl="1"/>
            <a:r>
              <a:rPr lang="en-US" altLang="zh-CN" sz="2000" dirty="0" smtClean="0"/>
              <a:t>Allows the SU to do a financing</a:t>
            </a:r>
          </a:p>
          <a:p>
            <a:pPr lvl="1"/>
            <a:r>
              <a:rPr lang="en-US" altLang="zh-CN" sz="2000" dirty="0" smtClean="0"/>
              <a:t>As we do for a house or a car </a:t>
            </a:r>
          </a:p>
          <a:p>
            <a:endParaRPr lang="en-US" altLang="zh-CN" sz="2400" dirty="0" smtClean="0"/>
          </a:p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356034" y="1570037"/>
            <a:ext cx="4038600" cy="4525963"/>
          </a:xfrm>
        </p:spPr>
        <p:txBody>
          <a:bodyPr/>
          <a:lstStyle/>
          <a:p>
            <a:r>
              <a:rPr lang="en-US" altLang="zh-CN" sz="2400" b="1" dirty="0"/>
              <a:t>Existing literature</a:t>
            </a:r>
          </a:p>
          <a:p>
            <a:pPr lvl="1"/>
            <a:r>
              <a:rPr lang="en-US" altLang="zh-CN" sz="2000" dirty="0"/>
              <a:t>Auction theory  </a:t>
            </a:r>
          </a:p>
          <a:p>
            <a:pPr lvl="1"/>
            <a:r>
              <a:rPr lang="en-US" altLang="zh-CN" sz="2000" dirty="0"/>
              <a:t>Game </a:t>
            </a:r>
            <a:r>
              <a:rPr lang="en-US" altLang="zh-CN" sz="2000" dirty="0" smtClean="0"/>
              <a:t>theory</a:t>
            </a:r>
            <a:endParaRPr lang="en-US" altLang="zh-CN" dirty="0" smtClean="0"/>
          </a:p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687669"/>
            <a:ext cx="97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0171" y="46876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PU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60996" y="4724400"/>
            <a:ext cx="472475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3399" y="3733800"/>
            <a:ext cx="4855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solidFill>
                  <a:srgbClr val="FF0000"/>
                </a:solidFill>
              </a:rPr>
              <a:t>1) </a:t>
            </a:r>
            <a:r>
              <a:rPr lang="en-US" altLang="zh-CN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Down </a:t>
            </a:r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payment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Pay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 of the total amount at the point of signing the contract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3399" y="5388114"/>
            <a:ext cx="4855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solidFill>
                  <a:srgbClr val="FF0000"/>
                </a:solidFill>
              </a:rPr>
              <a:t>4) </a:t>
            </a:r>
            <a:r>
              <a:rPr lang="en-US" altLang="zh-CN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Installment payment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 pays the rest of the loan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52578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 smtClean="0">
                <a:solidFill>
                  <a:srgbClr val="FF0000"/>
                </a:solidFill>
              </a:rPr>
              <a:t> 3) </a:t>
            </a:r>
            <a:r>
              <a:rPr lang="en-US" altLang="zh-CN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Utilize </a:t>
            </a:r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spectrum </a:t>
            </a:r>
            <a:endParaRPr lang="en-US" altLang="zh-CN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Transmit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package 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enerate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revenue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0" y="4876800"/>
            <a:ext cx="3790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2) </a:t>
            </a:r>
            <a:r>
              <a:rPr lang="en-US" altLang="zh-CN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Release</a:t>
            </a:r>
            <a:r>
              <a:rPr lang="en-US" altLang="zh-CN" sz="2000" i="1" dirty="0" smtClean="0"/>
              <a:t> </a:t>
            </a:r>
            <a:r>
              <a:rPr lang="en-US" altLang="zh-CN" sz="2000" i="1" dirty="0"/>
              <a:t>the </a:t>
            </a:r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spectrum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SU</a:t>
            </a:r>
            <a:endParaRPr lang="en-US" sz="20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75129" y="5257800"/>
            <a:ext cx="479727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43399" y="6096000"/>
            <a:ext cx="472475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9" grpId="0"/>
      <p:bldP spid="9" grpId="1"/>
      <p:bldP spid="9" grpId="2"/>
      <p:bldP spid="10" grpId="0"/>
      <p:bldP spid="10" grpId="1"/>
      <p:bldP spid="11" grpId="0"/>
      <p:bldP spid="11" grpId="1"/>
      <p:bldP spid="11" grpId="2"/>
      <p:bldP spid="12" grpId="0"/>
      <p:bldP spid="12" grpId="1"/>
      <p:bldP spid="12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029200" cy="1447800"/>
          </a:xfrm>
        </p:spPr>
        <p:txBody>
          <a:bodyPr>
            <a:noAutofit/>
          </a:bodyPr>
          <a:lstStyle/>
          <a:p>
            <a:r>
              <a:rPr lang="en-US" altLang="zh-CN" sz="2400" b="1" dirty="0" smtClean="0"/>
              <a:t>Problem </a:t>
            </a:r>
            <a:r>
              <a:rPr lang="en-US" altLang="zh-CN" sz="2400" b="1" dirty="0"/>
              <a:t>of adverse selection</a:t>
            </a:r>
          </a:p>
          <a:p>
            <a:pPr lvl="1"/>
            <a:r>
              <a:rPr lang="en-US" altLang="zh-CN" sz="2000" dirty="0" smtClean="0"/>
              <a:t>PU </a:t>
            </a:r>
            <a:r>
              <a:rPr lang="en-US" altLang="zh-CN" sz="2000" dirty="0"/>
              <a:t>may not have the full knowledge of </a:t>
            </a:r>
            <a:r>
              <a:rPr lang="en-US" altLang="zh-CN" sz="2000" dirty="0" smtClean="0"/>
              <a:t>SU's </a:t>
            </a:r>
            <a:r>
              <a:rPr lang="en-US" altLang="zh-CN" sz="2000" dirty="0"/>
              <a:t>capability in utilizing the </a:t>
            </a:r>
            <a:r>
              <a:rPr lang="en-US" altLang="zh-CN" sz="2000" dirty="0" smtClean="0"/>
              <a:t>spectrum</a:t>
            </a:r>
            <a:endParaRPr lang="en-US" altLang="zh-CN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18356" y="0"/>
            <a:ext cx="6325643" cy="998621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</a:rPr>
              <a:t>Adverse Selection and </a:t>
            </a:r>
            <a:r>
              <a:rPr lang="en-US" altLang="zh-CN" sz="4000" b="1" dirty="0" smtClean="0">
                <a:solidFill>
                  <a:schemeClr val="bg1"/>
                </a:solidFill>
              </a:rPr>
              <a:t/>
            </a:r>
            <a:br>
              <a:rPr lang="en-US" altLang="zh-CN" sz="4000" b="1" dirty="0" smtClean="0">
                <a:solidFill>
                  <a:schemeClr val="bg1"/>
                </a:solidFill>
              </a:rPr>
            </a:br>
            <a:r>
              <a:rPr lang="en-US" altLang="zh-CN" sz="4000" b="1" dirty="0" smtClean="0">
                <a:solidFill>
                  <a:schemeClr val="bg1"/>
                </a:solidFill>
              </a:rPr>
              <a:t>Moral </a:t>
            </a:r>
            <a:r>
              <a:rPr lang="en-US" altLang="zh-CN" sz="4000" b="1" dirty="0">
                <a:solidFill>
                  <a:schemeClr val="bg1"/>
                </a:solidFill>
              </a:rPr>
              <a:t>Hazard in CRN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9B52CAD-26A3-4C90-B9FE-07B6B362F776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4845377" y="1401009"/>
            <a:ext cx="445102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/>
              <a:t>Problem of moral hazard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zh-CN" sz="2000" dirty="0" smtClean="0"/>
              <a:t>PU </a:t>
            </a:r>
            <a:r>
              <a:rPr lang="en-US" altLang="zh-CN" sz="2000" dirty="0"/>
              <a:t>neither knows how much effort </a:t>
            </a:r>
            <a:r>
              <a:rPr lang="en-US" altLang="zh-CN" sz="2000" dirty="0" smtClean="0"/>
              <a:t>SU </a:t>
            </a:r>
            <a:r>
              <a:rPr lang="en-US" altLang="zh-CN" sz="2000" dirty="0"/>
              <a:t>puts into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14600"/>
            <a:ext cx="6438829" cy="2606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21077" y="5182393"/>
                <a:ext cx="7848600" cy="1046440"/>
              </a:xfrm>
              <a:prstGeom prst="rect">
                <a:avLst/>
              </a:prstGeom>
              <a:solidFill>
                <a:srgbClr val="CF0D0D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200" b="1" dirty="0" smtClean="0">
                    <a:solidFill>
                      <a:schemeClr val="bg1"/>
                    </a:solidFill>
                  </a:rPr>
                  <a:t>PU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offers a financing contract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</a:rPr>
                      <m:t>(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</a:rPr>
                      <m:t>𝒕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</a:rPr>
                      <m:t>𝒓</m:t>
                    </m:r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to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SU </a:t>
                </a:r>
                <a:endParaRPr lang="en-US" sz="2200" b="1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 is a down payment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 is an installment </a:t>
                </a:r>
                <a:r>
                  <a:rPr lang="en-US" sz="2000" b="1" dirty="0" smtClean="0">
                    <a:solidFill>
                      <a:schemeClr val="bg1"/>
                    </a:solidFill>
                  </a:rPr>
                  <a:t>payment, paid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from the future revenue generated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77" y="5182393"/>
                <a:ext cx="7848600" cy="1046440"/>
              </a:xfrm>
              <a:prstGeom prst="rect">
                <a:avLst/>
              </a:prstGeom>
              <a:blipFill rotWithShape="0">
                <a:blip r:embed="rId3"/>
                <a:stretch>
                  <a:fillRect l="-1009" t="-4070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0020"/>
            <a:ext cx="64770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System Model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04801" y="2174875"/>
                <a:ext cx="4340224" cy="4378325"/>
              </a:xfrm>
            </p:spPr>
            <p:txBody>
              <a:bodyPr>
                <a:normAutofit fontScale="70000" lnSpcReduction="20000"/>
              </a:bodyPr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3400" dirty="0" smtClean="0"/>
                  <a:t>SU </a:t>
                </a:r>
                <a:r>
                  <a:rPr lang="en-US" sz="3400" dirty="0"/>
                  <a:t>makes use of the spectrum to run its own “</a:t>
                </a:r>
                <a:r>
                  <a:rPr lang="en-US" sz="3400" dirty="0" smtClean="0"/>
                  <a:t>business” </a:t>
                </a:r>
              </a:p>
              <a:p>
                <a:pPr lvl="1"/>
                <a:r>
                  <a:rPr lang="en-US" sz="3000" dirty="0"/>
                  <a:t>Revenue realizations: </a:t>
                </a:r>
                <a14:m>
                  <m:oMath xmlns:m="http://schemas.openxmlformats.org/officeDocument/2006/math">
                    <m:r>
                      <a:rPr lang="en-US" sz="3000" dirty="0">
                        <a:latin typeface="Cambria Math"/>
                      </a:rPr>
                      <m:t>𝑋</m:t>
                    </m:r>
                    <m:r>
                      <a:rPr lang="en-US" sz="3000" dirty="0">
                        <a:latin typeface="Cambria Math"/>
                      </a:rPr>
                      <m:t>∈{0;</m:t>
                    </m:r>
                    <m:r>
                      <a:rPr lang="en-US" sz="3000" dirty="0">
                        <a:latin typeface="Cambria Math"/>
                      </a:rPr>
                      <m:t>𝑅</m:t>
                    </m:r>
                    <m:r>
                      <a:rPr lang="en-US" sz="3000" dirty="0">
                        <a:latin typeface="Cambria Math"/>
                      </a:rPr>
                      <m:t>}</m:t>
                    </m:r>
                  </m:oMath>
                </a14:m>
                <a:endParaRPr lang="en-US" sz="3000" dirty="0"/>
              </a:p>
              <a:p>
                <a:pPr lvl="1"/>
                <a:r>
                  <a:rPr lang="en-US" sz="3000" dirty="0" smtClean="0"/>
                  <a:t>Success: receives </a:t>
                </a:r>
                <a:r>
                  <a:rPr lang="en-US" sz="3000" dirty="0"/>
                  <a:t>a </a:t>
                </a:r>
                <a:r>
                  <a:rPr lang="en-US" sz="3000" dirty="0" smtClean="0"/>
                  <a:t>revenue of 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𝑅</m:t>
                    </m:r>
                    <m:r>
                      <a:rPr lang="en-US" sz="300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000" i="1" dirty="0" err="1">
                        <a:latin typeface="Cambria Math"/>
                      </a:rPr>
                      <m:t>𝑟</m:t>
                    </m:r>
                    <m:r>
                      <a:rPr lang="en-US" sz="3000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000" i="1" dirty="0" smtClean="0">
                        <a:latin typeface="Cambria Math"/>
                      </a:rPr>
                      <m:t>0</m:t>
                    </m:r>
                  </m:oMath>
                </a14:m>
                <a:endParaRPr lang="en-US" sz="3000" dirty="0" smtClean="0"/>
              </a:p>
              <a:p>
                <a:pPr lvl="1"/>
                <a:r>
                  <a:rPr lang="en-US" sz="3000" dirty="0" smtClean="0"/>
                  <a:t>Failure: receives </a:t>
                </a:r>
                <a:r>
                  <a:rPr lang="en-US" sz="3000" dirty="0"/>
                  <a:t>a revenue of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/>
                      </a:rPr>
                      <m:t>0</m:t>
                    </m:r>
                  </m:oMath>
                </a14:m>
                <a:endParaRPr lang="en-US" sz="3000" dirty="0" smtClean="0"/>
              </a:p>
              <a:p>
                <a:pPr lvl="2"/>
                <a:r>
                  <a:rPr lang="en-US" sz="2600" dirty="0" smtClean="0">
                    <a:latin typeface="20"/>
                  </a:rPr>
                  <a:t>No </a:t>
                </a:r>
                <a:r>
                  <a:rPr lang="en-US" sz="2600" dirty="0">
                    <a:latin typeface="20"/>
                  </a:rPr>
                  <a:t>installment payment </a:t>
                </a:r>
                <a:r>
                  <a:rPr lang="en-US" sz="2600" dirty="0" smtClean="0">
                    <a:latin typeface="2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𝑅</m:t>
                    </m:r>
                    <m:r>
                      <a:rPr lang="en-US" sz="2800" i="1" dirty="0">
                        <a:latin typeface="Cambria Math"/>
                      </a:rPr>
                      <m:t>= 0</m:t>
                    </m:r>
                  </m:oMath>
                </a14:m>
                <a:endParaRPr lang="en-US" sz="2600" dirty="0" smtClean="0">
                  <a:latin typeface="2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9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900" b="0" i="0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29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latin typeface="Cambria Math"/>
                      </a:rPr>
                      <m:t>𝑋</m:t>
                    </m:r>
                    <m:r>
                      <a:rPr lang="en-US" sz="2900" i="1" dirty="0" smtClean="0">
                        <a:latin typeface="Cambria Math"/>
                      </a:rPr>
                      <m:t> = 0</m:t>
                    </m:r>
                  </m:oMath>
                </a14:m>
                <a:endParaRPr lang="en-US" sz="290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9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900" b="0" i="0" smtClean="0"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90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2900" dirty="0"/>
                  <a:t> only </a:t>
                </a:r>
                <a:r>
                  <a:rPr lang="en-US" sz="29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latin typeface="Cambria Math"/>
                      </a:rPr>
                      <m:t>𝑋</m:t>
                    </m:r>
                    <m:r>
                      <a:rPr lang="en-US" sz="2900" i="1" dirty="0" smtClean="0">
                        <a:latin typeface="Cambria Math"/>
                      </a:rPr>
                      <m:t> = </m:t>
                    </m:r>
                    <m:r>
                      <a:rPr lang="en-US" sz="2900" i="1" dirty="0" smtClean="0">
                        <a:latin typeface="Cambria Math"/>
                      </a:rPr>
                      <m:t>𝑅</m:t>
                    </m:r>
                  </m:oMath>
                </a14:m>
                <a:endParaRPr lang="en-US" sz="290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1" y="2174875"/>
                <a:ext cx="4340224" cy="4378325"/>
              </a:xfrm>
              <a:blipFill rotWithShape="0">
                <a:blip r:embed="rId2"/>
                <a:stretch>
                  <a:fillRect l="-1826" t="-2646" r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721224" y="2174875"/>
                <a:ext cx="4422775" cy="4378326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100" dirty="0" smtClean="0"/>
                  <a:t>SU’s </a:t>
                </a:r>
                <a:r>
                  <a:rPr lang="en-US" sz="3100" dirty="0"/>
                  <a:t>capability may belong to two different types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∈{</m:t>
                    </m:r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3000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𝐿</m:t>
                        </m:r>
                      </m:sub>
                    </m:sSub>
                    <m:r>
                      <a:rPr lang="en-US" sz="3000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3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endParaRPr lang="en-US" sz="3000" dirty="0"/>
              </a:p>
              <a:p>
                <a:pPr lvl="1"/>
                <a:r>
                  <a:rPr lang="en-US" sz="3000" dirty="0"/>
                  <a:t>L</a:t>
                </a:r>
                <a:r>
                  <a:rPr lang="en-US" sz="3000" dirty="0" smtClean="0"/>
                  <a:t>ess </a:t>
                </a:r>
                <a:r>
                  <a:rPr lang="en-US" sz="3000" dirty="0"/>
                  <a:t>or more able at generating revenue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sz="3100" dirty="0" smtClean="0"/>
                  <a:t>SU </a:t>
                </a:r>
                <a:r>
                  <a:rPr lang="en-US" sz="3100" dirty="0"/>
                  <a:t>exert </a:t>
                </a:r>
                <a:r>
                  <a:rPr lang="en-US" sz="3100" dirty="0" smtClean="0"/>
                  <a:t>efforts </a:t>
                </a:r>
                <a14:m>
                  <m:oMath xmlns:m="http://schemas.openxmlformats.org/officeDocument/2006/math">
                    <m:r>
                      <a:rPr lang="en-US" sz="310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sz="3100" dirty="0"/>
                  <a:t> (e.g., transmission power)</a:t>
                </a:r>
              </a:p>
              <a:p>
                <a:pPr lvl="1"/>
                <a:r>
                  <a:rPr lang="en-US" sz="3000" dirty="0"/>
                  <a:t>O</a:t>
                </a:r>
                <a:r>
                  <a:rPr lang="en-US" sz="3000" dirty="0" smtClean="0"/>
                  <a:t>peration </a:t>
                </a:r>
                <a:r>
                  <a:rPr lang="en-US" sz="3000" dirty="0"/>
                  <a:t>cost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3000" dirty="0"/>
                  <a:t> on the spectrum is a convex function of effort </a:t>
                </a:r>
                <a14:m>
                  <m:oMath xmlns:m="http://schemas.openxmlformats.org/officeDocument/2006/math">
                    <m:r>
                      <a:rPr lang="en-US" sz="3000" i="1" dirty="0">
                        <a:latin typeface="Cambria Math"/>
                      </a:rPr>
                      <m:t>𝑒</m:t>
                    </m:r>
                  </m:oMath>
                </a14:m>
                <a:endParaRPr lang="en-US" sz="3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</m:d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𝑐𝑒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600" dirty="0"/>
              </a:p>
              <a:p>
                <a:pPr lvl="3"/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en-US" sz="2600" dirty="0" smtClean="0"/>
                  <a:t>:</a:t>
                </a:r>
                <a:r>
                  <a:rPr lang="en-US" sz="2600" dirty="0"/>
                  <a:t> </a:t>
                </a:r>
                <a:r>
                  <a:rPr lang="en-US" sz="2600" dirty="0" smtClean="0"/>
                  <a:t>cost coefficient</a:t>
                </a:r>
                <a:endParaRPr lang="en-US" sz="2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21224" y="2174875"/>
                <a:ext cx="4422775" cy="4378326"/>
              </a:xfrm>
              <a:blipFill rotWithShape="1">
                <a:blip r:embed="rId3"/>
                <a:stretch>
                  <a:fillRect l="-1515" t="-2228" r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A192-C71F-414A-A93D-00D69CAEBA3C}" type="slidenum">
              <a:rPr lang="en-US" smtClean="0"/>
              <a:t>38</a:t>
            </a:fld>
            <a:endParaRPr lang="en-US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Revenue Realizations</a:t>
            </a:r>
            <a:endParaRPr lang="en-US" b="1" dirty="0"/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Type of Capability</a:t>
            </a:r>
            <a:endParaRPr lang="en-US" sz="2800" b="1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692469" y="3505200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Operation Cost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059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-21770"/>
            <a:ext cx="6477000" cy="1055914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Information Asymmetry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352550"/>
            <a:ext cx="4040188" cy="639762"/>
          </a:xfrm>
        </p:spPr>
        <p:txBody>
          <a:bodyPr/>
          <a:lstStyle/>
          <a:p>
            <a:r>
              <a:rPr lang="en-US" dirty="0"/>
              <a:t>Adverse </a:t>
            </a:r>
            <a:r>
              <a:rPr lang="en-US" dirty="0" smtClean="0"/>
              <a:t>Selection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" y="1992312"/>
                <a:ext cx="4040188" cy="395128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PU </a:t>
                </a:r>
                <a:r>
                  <a:rPr lang="en-US" dirty="0"/>
                  <a:t>unable to observe </a:t>
                </a:r>
                <a:r>
                  <a:rPr lang="en-US" dirty="0" smtClean="0"/>
                  <a:t>SU’s </a:t>
                </a:r>
                <a:r>
                  <a:rPr lang="en-US" dirty="0"/>
                  <a:t>capability type, but with a priori that </a:t>
                </a:r>
                <a:r>
                  <a:rPr lang="en-US" dirty="0" smtClean="0"/>
                  <a:t>SU </a:t>
                </a:r>
                <a:r>
                  <a:rPr lang="en-US" dirty="0"/>
                  <a:t>has 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high capability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∈[0,1]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 </a:t>
                </a:r>
                <a:r>
                  <a:rPr lang="en-US" dirty="0"/>
                  <a:t>low capability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1−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" y="1992312"/>
                <a:ext cx="4040188" cy="3951288"/>
              </a:xfrm>
              <a:blipFill rotWithShape="0">
                <a:blip r:embed="rId2"/>
                <a:stretch>
                  <a:fillRect l="-1961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52550"/>
            <a:ext cx="4041775" cy="639762"/>
          </a:xfrm>
        </p:spPr>
        <p:txBody>
          <a:bodyPr/>
          <a:lstStyle/>
          <a:p>
            <a:r>
              <a:rPr lang="en-US" altLang="zh-CN" dirty="0"/>
              <a:t>Moral </a:t>
            </a:r>
            <a:r>
              <a:rPr lang="en-US" altLang="zh-CN" dirty="0" smtClean="0"/>
              <a:t>Hazard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1992312"/>
                <a:ext cx="4041775" cy="395128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PU neither </a:t>
                </a:r>
                <a:r>
                  <a:rPr lang="en-US" dirty="0"/>
                  <a:t>knows how the amount of effort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SU </a:t>
                </a:r>
                <a:r>
                  <a:rPr lang="en-US" dirty="0"/>
                  <a:t>exerts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1992312"/>
                <a:ext cx="4041775" cy="3951288"/>
              </a:xfrm>
              <a:blipFill rotWithShape="0">
                <a:blip r:embed="rId3"/>
                <a:stretch>
                  <a:fillRect l="-2112" t="-1235" r="-2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A192-C71F-414A-A93D-00D69CAEBA3C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0" y="4854877"/>
                <a:ext cx="6781800" cy="1060290"/>
              </a:xfrm>
              <a:prstGeom prst="rect">
                <a:avLst/>
              </a:prstGeom>
              <a:solidFill>
                <a:srgbClr val="CF0D0D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sz="2200" b="1" dirty="0" smtClean="0">
                    <a:solidFill>
                      <a:schemeClr val="bg1"/>
                    </a:solidFill>
                  </a:rPr>
                  <a:t>The SU’s capability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𝛉</m:t>
                    </m:r>
                  </m:oMath>
                </a14:m>
                <a:r>
                  <a:rPr lang="en-US" sz="2200" b="1" dirty="0">
                    <a:solidFill>
                      <a:schemeClr val="bg1"/>
                    </a:solidFill>
                  </a:rPr>
                  <a:t> and level of 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effort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bg1"/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sz="2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200" b="1" dirty="0">
                    <a:solidFill>
                      <a:schemeClr val="bg1"/>
                    </a:solidFill>
                  </a:rPr>
                  <a:t>can be translated into the probability of </a:t>
                </a:r>
                <a:r>
                  <a:rPr lang="en-US" sz="2200" b="1" dirty="0" smtClean="0">
                    <a:solidFill>
                      <a:schemeClr val="bg1"/>
                    </a:solidFill>
                  </a:rPr>
                  <a:t>getting revenue </a:t>
                </a:r>
                <a14:m>
                  <m:oMath xmlns:m="http://schemas.openxmlformats.org/officeDocument/2006/math">
                    <m:r>
                      <a:rPr lang="en-US" sz="22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𝐑</m:t>
                    </m:r>
                  </m:oMath>
                </a14:m>
                <a:endParaRPr lang="en-US" sz="2200" b="1" dirty="0" smtClean="0">
                  <a:solidFill>
                    <a:schemeClr val="bg1"/>
                  </a:solidFill>
                </a:endParaRPr>
              </a:p>
              <a:p>
                <a:pPr marL="342900" lvl="1" indent="-342900" algn="ctr">
                  <a:lnSpc>
                    <a:spcPct val="9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𝒆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854877"/>
                <a:ext cx="6781800" cy="1060290"/>
              </a:xfrm>
              <a:prstGeom prst="rect">
                <a:avLst/>
              </a:prstGeom>
              <a:blipFill rotWithShape="0">
                <a:blip r:embed="rId4"/>
                <a:stretch>
                  <a:fillRect t="-3977" b="-681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7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Current cellular capacity constraint</a:t>
            </a:r>
          </a:p>
          <a:p>
            <a:pPr lvl="1"/>
            <a:r>
              <a:rPr lang="en-US" dirty="0" smtClean="0"/>
              <a:t>Upper bounded by Shannon theory</a:t>
            </a:r>
          </a:p>
          <a:p>
            <a:r>
              <a:rPr lang="en-US" dirty="0"/>
              <a:t>Possible </a:t>
            </a:r>
            <a:r>
              <a:rPr lang="en-US" dirty="0" smtClean="0"/>
              <a:t>solutions</a:t>
            </a:r>
            <a:endParaRPr lang="en-US" dirty="0"/>
          </a:p>
          <a:p>
            <a:pPr lvl="1"/>
            <a:r>
              <a:rPr lang="en-US" dirty="0" smtClean="0"/>
              <a:t>Introduce more access points (APs) by making </a:t>
            </a:r>
            <a:r>
              <a:rPr lang="en-US" dirty="0"/>
              <a:t>the wireless networks </a:t>
            </a:r>
            <a:r>
              <a:rPr lang="en-US" dirty="0" smtClean="0"/>
              <a:t>heterogeneous </a:t>
            </a:r>
          </a:p>
          <a:p>
            <a:pPr lvl="2"/>
            <a:r>
              <a:rPr lang="en-US" dirty="0" smtClean="0"/>
              <a:t>Device-to-device </a:t>
            </a:r>
            <a:r>
              <a:rPr lang="en-US" dirty="0"/>
              <a:t>(D2D) </a:t>
            </a:r>
            <a:r>
              <a:rPr lang="en-US" dirty="0" smtClean="0"/>
              <a:t>communication</a:t>
            </a:r>
          </a:p>
          <a:p>
            <a:pPr lvl="2"/>
            <a:r>
              <a:rPr lang="en-US" dirty="0" smtClean="0"/>
              <a:t>Cognitive radio network (CRN)</a:t>
            </a:r>
          </a:p>
          <a:p>
            <a:pPr lvl="2"/>
            <a:r>
              <a:rPr lang="en-US" dirty="0" smtClean="0"/>
              <a:t>Software defined network (SDN)</a:t>
            </a:r>
          </a:p>
          <a:p>
            <a:pPr lvl="2"/>
            <a:r>
              <a:rPr lang="en-US" dirty="0" smtClean="0"/>
              <a:t>Small cell</a:t>
            </a:r>
          </a:p>
          <a:p>
            <a:pPr lvl="2"/>
            <a:r>
              <a:rPr lang="en-US" dirty="0" smtClean="0"/>
              <a:t>Wireless network virtualization</a:t>
            </a:r>
          </a:p>
          <a:p>
            <a:r>
              <a:rPr lang="en-US" dirty="0" smtClean="0"/>
              <a:t>Need of cooperation</a:t>
            </a:r>
          </a:p>
          <a:p>
            <a:pPr lvl="2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18356" y="0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bg1"/>
                </a:solidFill>
              </a:rPr>
              <a:t>Possible </a:t>
            </a:r>
            <a:r>
              <a:rPr lang="en-US" altLang="zh-CN" sz="4000" b="1" dirty="0" smtClean="0">
                <a:solidFill>
                  <a:schemeClr val="bg1"/>
                </a:solidFill>
              </a:rPr>
              <a:t>Solutions for </a:t>
            </a:r>
          </a:p>
          <a:p>
            <a:r>
              <a:rPr lang="en-US" altLang="zh-CN" sz="4000" b="1" dirty="0" smtClean="0">
                <a:solidFill>
                  <a:schemeClr val="bg1"/>
                </a:solidFill>
              </a:rPr>
              <a:t>Capacity Crunch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4" name="组合 83"/>
          <p:cNvGrpSpPr/>
          <p:nvPr/>
        </p:nvGrpSpPr>
        <p:grpSpPr>
          <a:xfrm>
            <a:off x="4478140" y="1387637"/>
            <a:ext cx="4314808" cy="4582328"/>
            <a:chOff x="4286249" y="1000902"/>
            <a:chExt cx="4465639" cy="4572032"/>
          </a:xfrm>
        </p:grpSpPr>
        <p:cxnSp>
          <p:nvCxnSpPr>
            <p:cNvPr id="5" name="直接箭头连接符 26"/>
            <p:cNvCxnSpPr/>
            <p:nvPr/>
          </p:nvCxnSpPr>
          <p:spPr bwMode="auto">
            <a:xfrm rot="5400000">
              <a:off x="2143108" y="3286124"/>
              <a:ext cx="4572032" cy="1588"/>
            </a:xfrm>
            <a:prstGeom prst="straightConnector1">
              <a:avLst/>
            </a:prstGeom>
            <a:ln>
              <a:headEnd type="triangle" w="lg" len="lg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直接箭头连接符 27"/>
            <p:cNvCxnSpPr/>
            <p:nvPr/>
          </p:nvCxnSpPr>
          <p:spPr bwMode="auto">
            <a:xfrm flipH="1" flipV="1">
              <a:off x="4286249" y="4856968"/>
              <a:ext cx="4465639" cy="29268"/>
            </a:xfrm>
            <a:prstGeom prst="straightConnector1">
              <a:avLst/>
            </a:prstGeom>
            <a:ln>
              <a:headEnd type="triangle" w="lg" len="lg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31"/>
            <p:cNvCxnSpPr/>
            <p:nvPr/>
          </p:nvCxnSpPr>
          <p:spPr bwMode="auto">
            <a:xfrm>
              <a:off x="4286249" y="2926552"/>
              <a:ext cx="4465639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圆角矩形 42"/>
            <p:cNvSpPr/>
            <p:nvPr/>
          </p:nvSpPr>
          <p:spPr bwMode="auto">
            <a:xfrm>
              <a:off x="7285906" y="5000636"/>
              <a:ext cx="1285884" cy="336534"/>
            </a:xfrm>
            <a:prstGeom prst="roundRect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b="1" dirty="0" smtClean="0">
                  <a:solidFill>
                    <a:srgbClr val="000000"/>
                  </a:solidFill>
                  <a:ea typeface="黑体" pitchFamily="2" charset="-122"/>
                </a:rPr>
                <a:t>Number of UE</a:t>
              </a:r>
              <a:endPara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黑体" pitchFamily="2" charset="-122"/>
              </a:endParaRPr>
            </a:p>
          </p:txBody>
        </p:sp>
        <p:sp>
          <p:nvSpPr>
            <p:cNvPr id="10" name="下箭头标注 44"/>
            <p:cNvSpPr/>
            <p:nvPr/>
          </p:nvSpPr>
          <p:spPr bwMode="auto">
            <a:xfrm>
              <a:off x="4553747" y="2504035"/>
              <a:ext cx="1288079" cy="424899"/>
            </a:xfrm>
            <a:prstGeom prst="downArrowCallout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1400" b="1" dirty="0" smtClean="0">
                  <a:ea typeface="黑体" pitchFamily="2" charset="-122"/>
                </a:rPr>
                <a:t>Cell Capacity</a:t>
              </a:r>
              <a:endParaRPr lang="zh-CN" altLang="en-US" sz="1400" b="1" dirty="0" smtClean="0">
                <a:ea typeface="黑体" pitchFamily="2" charset="-122"/>
              </a:endParaRPr>
            </a:p>
          </p:txBody>
        </p:sp>
        <p:sp>
          <p:nvSpPr>
            <p:cNvPr id="11" name="任意多边形 55"/>
            <p:cNvSpPr/>
            <p:nvPr/>
          </p:nvSpPr>
          <p:spPr bwMode="auto">
            <a:xfrm>
              <a:off x="5948920" y="2961649"/>
              <a:ext cx="2614246" cy="1863969"/>
            </a:xfrm>
            <a:custGeom>
              <a:avLst/>
              <a:gdLst>
                <a:gd name="connsiteX0" fmla="*/ 0 w 2614246"/>
                <a:gd name="connsiteY0" fmla="*/ 1863969 h 1863969"/>
                <a:gd name="connsiteX1" fmla="*/ 1195754 w 2614246"/>
                <a:gd name="connsiteY1" fmla="*/ 633046 h 1863969"/>
                <a:gd name="connsiteX2" fmla="*/ 2614246 w 2614246"/>
                <a:gd name="connsiteY2" fmla="*/ 0 h 18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4246" h="1863969">
                  <a:moveTo>
                    <a:pt x="0" y="1863969"/>
                  </a:moveTo>
                  <a:cubicBezTo>
                    <a:pt x="380023" y="1403838"/>
                    <a:pt x="760046" y="943707"/>
                    <a:pt x="1195754" y="633046"/>
                  </a:cubicBezTo>
                  <a:cubicBezTo>
                    <a:pt x="1631462" y="322385"/>
                    <a:pt x="2122854" y="161192"/>
                    <a:pt x="2614246" y="0"/>
                  </a:cubicBezTo>
                </a:path>
              </a:pathLst>
            </a:custGeom>
            <a:ln w="38100">
              <a:solidFill>
                <a:schemeClr val="accent2">
                  <a:lumMod val="75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5" name="圆角矩形 62"/>
          <p:cNvSpPr/>
          <p:nvPr/>
        </p:nvSpPr>
        <p:spPr bwMode="auto">
          <a:xfrm>
            <a:off x="7468644" y="3936874"/>
            <a:ext cx="1076024" cy="3778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黑体" pitchFamily="2" charset="-122"/>
              </a:rPr>
              <a:t>Sum rates</a:t>
            </a:r>
            <a:endParaRPr kumimoji="0" lang="zh-CN" alt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黑体" pitchFamily="2" charset="-122"/>
            </a:endParaRPr>
          </a:p>
        </p:txBody>
      </p:sp>
      <p:grpSp>
        <p:nvGrpSpPr>
          <p:cNvPr id="16" name="组合 80"/>
          <p:cNvGrpSpPr/>
          <p:nvPr/>
        </p:nvGrpSpPr>
        <p:grpSpPr>
          <a:xfrm>
            <a:off x="7162803" y="2590799"/>
            <a:ext cx="1262612" cy="1143003"/>
            <a:chOff x="6972978" y="2093518"/>
            <a:chExt cx="1306749" cy="1140433"/>
          </a:xfrm>
        </p:grpSpPr>
        <p:cxnSp>
          <p:nvCxnSpPr>
            <p:cNvPr id="17" name="直接连接符 69"/>
            <p:cNvCxnSpPr/>
            <p:nvPr/>
          </p:nvCxnSpPr>
          <p:spPr bwMode="auto">
            <a:xfrm>
              <a:off x="7164203" y="2473662"/>
              <a:ext cx="708477" cy="587414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直接连接符 71"/>
            <p:cNvCxnSpPr/>
            <p:nvPr/>
          </p:nvCxnSpPr>
          <p:spPr bwMode="auto">
            <a:xfrm>
              <a:off x="7367295" y="2093518"/>
              <a:ext cx="912432" cy="78069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直接连接符 79"/>
            <p:cNvCxnSpPr/>
            <p:nvPr/>
          </p:nvCxnSpPr>
          <p:spPr bwMode="auto">
            <a:xfrm rot="10800000">
              <a:off x="6972978" y="2856787"/>
              <a:ext cx="460206" cy="377164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0" name="任意多边形 81"/>
          <p:cNvSpPr/>
          <p:nvPr/>
        </p:nvSpPr>
        <p:spPr bwMode="auto">
          <a:xfrm>
            <a:off x="5943600" y="1712562"/>
            <a:ext cx="2865762" cy="3545238"/>
          </a:xfrm>
          <a:custGeom>
            <a:avLst/>
            <a:gdLst>
              <a:gd name="connsiteX0" fmla="*/ 0 w 2965939"/>
              <a:gd name="connsiteY0" fmla="*/ 3423139 h 3423139"/>
              <a:gd name="connsiteX1" fmla="*/ 1570892 w 2965939"/>
              <a:gd name="connsiteY1" fmla="*/ 1735016 h 3423139"/>
              <a:gd name="connsiteX2" fmla="*/ 2965939 w 2965939"/>
              <a:gd name="connsiteY2" fmla="*/ 0 h 3423139"/>
              <a:gd name="connsiteX3" fmla="*/ 2965939 w 2965939"/>
              <a:gd name="connsiteY3" fmla="*/ 0 h 342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939" h="3423139">
                <a:moveTo>
                  <a:pt x="0" y="3423139"/>
                </a:moveTo>
                <a:cubicBezTo>
                  <a:pt x="538284" y="2864339"/>
                  <a:pt x="1076569" y="2305539"/>
                  <a:pt x="1570892" y="1735016"/>
                </a:cubicBezTo>
                <a:cubicBezTo>
                  <a:pt x="2065215" y="1164493"/>
                  <a:pt x="2965939" y="0"/>
                  <a:pt x="2965939" y="0"/>
                </a:cubicBezTo>
                <a:lnTo>
                  <a:pt x="2965939" y="0"/>
                </a:lnTo>
              </a:path>
            </a:pathLst>
          </a:custGeom>
          <a:ln w="38100">
            <a:solidFill>
              <a:schemeClr val="accent2">
                <a:lumMod val="40000"/>
                <a:lumOff val="6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23" name="组合 85"/>
          <p:cNvGrpSpPr/>
          <p:nvPr/>
        </p:nvGrpSpPr>
        <p:grpSpPr>
          <a:xfrm>
            <a:off x="5503950" y="1719505"/>
            <a:ext cx="2344649" cy="3491049"/>
            <a:chOff x="5336606" y="1373761"/>
            <a:chExt cx="2426611" cy="3483205"/>
          </a:xfrm>
        </p:grpSpPr>
        <p:sp>
          <p:nvSpPr>
            <p:cNvPr id="24" name="任意多边形 86"/>
            <p:cNvSpPr/>
            <p:nvPr/>
          </p:nvSpPr>
          <p:spPr bwMode="auto">
            <a:xfrm>
              <a:off x="5336606" y="1373761"/>
              <a:ext cx="2426611" cy="3483205"/>
            </a:xfrm>
            <a:custGeom>
              <a:avLst/>
              <a:gdLst>
                <a:gd name="connsiteX0" fmla="*/ 0 w 2192216"/>
                <a:gd name="connsiteY0" fmla="*/ 3927231 h 3942862"/>
                <a:gd name="connsiteX1" fmla="*/ 867508 w 2192216"/>
                <a:gd name="connsiteY1" fmla="*/ 3317631 h 3942862"/>
                <a:gd name="connsiteX2" fmla="*/ 2133600 w 2192216"/>
                <a:gd name="connsiteY2" fmla="*/ 175846 h 3942862"/>
                <a:gd name="connsiteX3" fmla="*/ 2133600 w 2192216"/>
                <a:gd name="connsiteY3" fmla="*/ 175846 h 3942862"/>
                <a:gd name="connsiteX4" fmla="*/ 2192216 w 2192216"/>
                <a:gd name="connsiteY4" fmla="*/ 0 h 3942862"/>
                <a:gd name="connsiteX0" fmla="*/ 0 w 2192216"/>
                <a:gd name="connsiteY0" fmla="*/ 3927231 h 3942862"/>
                <a:gd name="connsiteX1" fmla="*/ 867508 w 2192216"/>
                <a:gd name="connsiteY1" fmla="*/ 3317631 h 3942862"/>
                <a:gd name="connsiteX2" fmla="*/ 2133600 w 2192216"/>
                <a:gd name="connsiteY2" fmla="*/ 175846 h 3942862"/>
                <a:gd name="connsiteX3" fmla="*/ 2133600 w 2192216"/>
                <a:gd name="connsiteY3" fmla="*/ 175846 h 3942862"/>
                <a:gd name="connsiteX4" fmla="*/ 2192216 w 2192216"/>
                <a:gd name="connsiteY4" fmla="*/ 0 h 39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2216" h="3942862">
                  <a:moveTo>
                    <a:pt x="0" y="3927231"/>
                  </a:moveTo>
                  <a:cubicBezTo>
                    <a:pt x="255954" y="3935046"/>
                    <a:pt x="511908" y="3942862"/>
                    <a:pt x="867508" y="3317631"/>
                  </a:cubicBezTo>
                  <a:cubicBezTo>
                    <a:pt x="1223108" y="2692400"/>
                    <a:pt x="2133600" y="175846"/>
                    <a:pt x="2133600" y="175846"/>
                  </a:cubicBezTo>
                  <a:lnTo>
                    <a:pt x="2133600" y="175846"/>
                  </a:lnTo>
                  <a:lnTo>
                    <a:pt x="2192216" y="0"/>
                  </a:ln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右箭头标注 87"/>
            <p:cNvSpPr/>
            <p:nvPr/>
          </p:nvSpPr>
          <p:spPr bwMode="auto">
            <a:xfrm>
              <a:off x="5431577" y="2999251"/>
              <a:ext cx="1402509" cy="329403"/>
            </a:xfrm>
            <a:prstGeom prst="rightArrowCallout">
              <a:avLst>
                <a:gd name="adj1" fmla="val 16986"/>
                <a:gd name="adj2" fmla="val 31369"/>
                <a:gd name="adj3" fmla="val 25000"/>
                <a:gd name="adj4" fmla="val 75135"/>
              </a:avLst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just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altLang="zh-CN" sz="1200" b="1" dirty="0" smtClean="0">
                  <a:solidFill>
                    <a:srgbClr val="FF0000"/>
                  </a:solidFill>
                  <a:ea typeface="黑体" pitchFamily="2" charset="-122"/>
                </a:rPr>
                <a:t>Optimal rate</a:t>
              </a:r>
              <a:endParaRPr lang="zh-CN" altLang="en-US" sz="1200" b="1" dirty="0" smtClean="0">
                <a:solidFill>
                  <a:schemeClr val="dk1"/>
                </a:solidFill>
                <a:ea typeface="黑体" pitchFamily="2" charset="-122"/>
              </a:endParaRPr>
            </a:p>
          </p:txBody>
        </p:sp>
      </p:grpSp>
      <p:sp>
        <p:nvSpPr>
          <p:cNvPr id="26" name="圆角矩形 32"/>
          <p:cNvSpPr/>
          <p:nvPr/>
        </p:nvSpPr>
        <p:spPr bwMode="auto">
          <a:xfrm>
            <a:off x="4407116" y="3962400"/>
            <a:ext cx="1993684" cy="828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zh-CN" sz="1400" b="1" dirty="0" smtClean="0">
                <a:solidFill>
                  <a:srgbClr val="FF0000"/>
                </a:solidFill>
                <a:ea typeface="宋体" pitchFamily="2" charset="-122"/>
              </a:rPr>
              <a:t>Shannon Theory</a:t>
            </a:r>
          </a:p>
          <a:p>
            <a:pPr eaLnBrk="0" hangingPunct="0"/>
            <a:r>
              <a:rPr lang="en-US" altLang="zh-CN" sz="1400" b="1" dirty="0" smtClean="0">
                <a:solidFill>
                  <a:schemeClr val="dk1"/>
                </a:solidFill>
                <a:ea typeface="宋体" pitchFamily="2" charset="-122"/>
              </a:rPr>
              <a:t>network </a:t>
            </a:r>
            <a:r>
              <a:rPr lang="en-US" altLang="zh-CN" sz="1400" b="1" dirty="0">
                <a:solidFill>
                  <a:schemeClr val="dk1"/>
                </a:solidFill>
                <a:ea typeface="宋体" pitchFamily="2" charset="-122"/>
              </a:rPr>
              <a:t>capacity relies on bandwidth and </a:t>
            </a:r>
            <a:r>
              <a:rPr lang="en-US" altLang="zh-CN" sz="1400" b="1" dirty="0" smtClean="0">
                <a:solidFill>
                  <a:schemeClr val="dk1"/>
                </a:solidFill>
                <a:ea typeface="宋体" pitchFamily="2" charset="-122"/>
              </a:rPr>
              <a:t>APs</a:t>
            </a:r>
            <a:endParaRPr lang="en-US" altLang="zh-CN" sz="1400" b="1" dirty="0">
              <a:solidFill>
                <a:schemeClr val="dk1"/>
              </a:solidFill>
              <a:ea typeface="宋体" pitchFamily="2" charset="-122"/>
            </a:endParaRPr>
          </a:p>
        </p:txBody>
      </p:sp>
      <p:sp>
        <p:nvSpPr>
          <p:cNvPr id="27" name="圆角矩形 24"/>
          <p:cNvSpPr/>
          <p:nvPr/>
        </p:nvSpPr>
        <p:spPr bwMode="auto">
          <a:xfrm>
            <a:off x="7804795" y="2209799"/>
            <a:ext cx="1312327" cy="6473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黑体" pitchFamily="2" charset="-122"/>
              </a:rPr>
              <a:t>Combine Cellular</a:t>
            </a:r>
            <a:r>
              <a:rPr kumimoji="0" lang="en-US" altLang="zh-CN" sz="11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黑体" pitchFamily="2" charset="-122"/>
              </a:rPr>
              <a:t> and Heterogeneous</a:t>
            </a:r>
            <a:endParaRPr kumimoji="0" lang="zh-CN" altLang="en-US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黑体" pitchFamily="2" charset="-122"/>
            </a:endParaRP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9B52CAD-26A3-4C90-B9FE-07B6B362F7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70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Payoffs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Payoff of SU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199" y="2174875"/>
                <a:ext cx="4187825" cy="395128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</a:t>
                </a:r>
                <a:r>
                  <a:rPr lang="en-US" dirty="0" smtClean="0"/>
                  <a:t>xpected payoff of SU with capability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under </a:t>
                </a:r>
                <a:r>
                  <a:rPr lang="en-US" dirty="0" smtClean="0"/>
                  <a:t>contract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𝑐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{</m:t>
                    </m:r>
                    <m:r>
                      <a:rPr lang="en-US" i="1" dirty="0" smtClean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;</m:t>
                    </m:r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xpected income minus </a:t>
                </a:r>
                <a:r>
                  <a:rPr lang="en-US" dirty="0"/>
                  <a:t>down payment and cost </a:t>
                </a:r>
                <a:r>
                  <a:rPr lang="en-US" dirty="0" smtClean="0"/>
                  <a:t>of operation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199" y="2174875"/>
                <a:ext cx="4187825" cy="3951288"/>
              </a:xfrm>
              <a:blipFill rotWithShape="0">
                <a:blip r:embed="rId2"/>
                <a:stretch>
                  <a:fillRect l="-1892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Payoff of PU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174875"/>
                <a:ext cx="4575175" cy="3951288"/>
              </a:xfrm>
            </p:spPr>
            <p:txBody>
              <a:bodyPr/>
              <a:lstStyle/>
              <a:p>
                <a:r>
                  <a:rPr lang="en-US" dirty="0" smtClean="0"/>
                  <a:t>Expected </a:t>
                </a:r>
                <a:r>
                  <a:rPr lang="en-US" dirty="0"/>
                  <a:t>payoff </a:t>
                </a:r>
                <a:r>
                  <a:rPr lang="en-US" dirty="0" smtClean="0"/>
                  <a:t>from different type of SUs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𝑃𝑈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 dirty="0">
                        <a:latin typeface="Cambria Math"/>
                      </a:rPr>
                      <m:t>{</m:t>
                    </m:r>
                    <m:r>
                      <a:rPr lang="en-US" i="1" dirty="0">
                        <a:latin typeface="Cambria Math"/>
                      </a:rPr>
                      <m:t>𝐿</m:t>
                    </m:r>
                    <m:r>
                      <a:rPr lang="en-US" i="1" dirty="0">
                        <a:latin typeface="Cambria Math"/>
                      </a:rPr>
                      <m:t>;</m:t>
                    </m:r>
                    <m:r>
                      <a:rPr lang="en-US" i="1" dirty="0">
                        <a:latin typeface="Cambria Math"/>
                      </a:rPr>
                      <m:t>𝐻</m:t>
                    </m:r>
                    <m:r>
                      <a:rPr lang="en-US" i="1" dirty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ummation </a:t>
                </a:r>
                <a:r>
                  <a:rPr lang="en-US" dirty="0"/>
                  <a:t>of the </a:t>
                </a:r>
                <a:r>
                  <a:rPr lang="en-US" dirty="0" smtClean="0"/>
                  <a:t>down payment </a:t>
                </a:r>
                <a:r>
                  <a:rPr lang="en-US" dirty="0"/>
                  <a:t>and expected installment payment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174875"/>
                <a:ext cx="4575175" cy="3951288"/>
              </a:xfrm>
              <a:blipFill rotWithShape="0">
                <a:blip r:embed="rId3"/>
                <a:stretch>
                  <a:fillRect l="-1864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A192-C71F-414A-A93D-00D69CAEBA3C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14600" y="5486400"/>
                <a:ext cx="4572000" cy="707886"/>
              </a:xfrm>
              <a:prstGeom prst="rect">
                <a:avLst/>
              </a:prstGeom>
              <a:solidFill>
                <a:srgbClr val="CF0D0D"/>
              </a:solidFill>
            </p:spPr>
            <p:txBody>
              <a:bodyPr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</a:rPr>
                  <a:t>The contracts offered to different type of SUs can be written as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en-US" sz="2000" b="1" i="1">
                        <a:solidFill>
                          <a:schemeClr val="bg1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000" b="1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</a:rPr>
                      <m:t>𝒊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∈{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</a:rPr>
                      <m:t>𝑳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</a:rPr>
                      <m:t>;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</a:rPr>
                      <m:t>𝑯</m:t>
                    </m:r>
                    <m:r>
                      <a:rPr lang="en-US" sz="2000" b="1" i="1" dirty="0">
                        <a:solidFill>
                          <a:schemeClr val="bg1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486400"/>
                <a:ext cx="457200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467" t="-4310" r="-93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6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01138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PU’s </a:t>
            </a:r>
            <a:r>
              <a:rPr lang="en-US" b="1" dirty="0" smtClean="0">
                <a:solidFill>
                  <a:schemeClr val="bg1"/>
                </a:solidFill>
              </a:rPr>
              <a:t>Optimization Problem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22098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  <a:ea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𝛽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𝐻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+(1−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)</m:t>
                        </m:r>
                        <m:d>
                          <m:dPr>
                            <m:ctrlPr>
                              <a:rPr lang="en-US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𝐿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800" dirty="0"/>
              </a:p>
              <a:p>
                <a:pPr lvl="1"/>
                <a:r>
                  <a:rPr lang="en-US" sz="2400" dirty="0" smtClean="0"/>
                  <a:t>(IC)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sz="2400" i="1" dirty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i="1" dirty="0" smtClean="0">
                  <a:latin typeface="Cambria Math"/>
                  <a:ea typeface="Cambria Math"/>
                </a:endParaRPr>
              </a:p>
              <a:p>
                <a:pPr lvl="1"/>
                <a:r>
                  <a:rPr lang="en-US" sz="2400" dirty="0" smtClean="0"/>
                  <a:t>(IR)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𝑐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sz="24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4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22098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914900" y="4407917"/>
            <a:ext cx="4229100" cy="1077218"/>
          </a:xfrm>
          <a:prstGeom prst="rect">
            <a:avLst/>
          </a:prstGeom>
          <a:ln w="28575">
            <a:solidFill>
              <a:srgbClr val="CF0D0D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individual rationality: 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rovides SU </a:t>
            </a:r>
            <a:r>
              <a:rPr lang="en-US" sz="2000" dirty="0"/>
              <a:t>necessary incentives to sign the contract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4402810"/>
            <a:ext cx="4457700" cy="1384995"/>
          </a:xfrm>
          <a:prstGeom prst="rect">
            <a:avLst/>
          </a:prstGeom>
          <a:ln w="28575">
            <a:solidFill>
              <a:srgbClr val="CF0D0D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incentive </a:t>
            </a:r>
            <a:r>
              <a:rPr lang="en-US" sz="2400" b="1" dirty="0" smtClean="0"/>
              <a:t>compatibility: </a:t>
            </a:r>
          </a:p>
          <a:p>
            <a:r>
              <a:rPr lang="en-US" sz="2000" dirty="0" smtClean="0"/>
              <a:t>SU </a:t>
            </a:r>
            <a:r>
              <a:rPr lang="en-US" sz="2000" dirty="0"/>
              <a:t>can only maximize its expected payoff by </a:t>
            </a:r>
            <a:r>
              <a:rPr lang="en-US" sz="2000" dirty="0" smtClean="0"/>
              <a:t>selecting the </a:t>
            </a:r>
            <a:r>
              <a:rPr lang="en-US" sz="2000" dirty="0"/>
              <a:t>financing contract that fits its own </a:t>
            </a:r>
            <a:r>
              <a:rPr lang="en-US" sz="2000" dirty="0" smtClean="0"/>
              <a:t>capability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A192-C71F-414A-A93D-00D69CAEBA3C}" type="slidenum">
              <a:rPr lang="en-US" smtClean="0"/>
              <a:t>41</a:t>
            </a:fld>
            <a:endParaRPr lang="en-US"/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571750" y="2971800"/>
            <a:ext cx="1238250" cy="1431010"/>
          </a:xfrm>
          <a:prstGeom prst="straightConnector1">
            <a:avLst/>
          </a:prstGeom>
          <a:ln w="28575">
            <a:solidFill>
              <a:srgbClr val="CF0D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</p:cNvCxnSpPr>
          <p:nvPr/>
        </p:nvCxnSpPr>
        <p:spPr>
          <a:xfrm flipH="1" flipV="1">
            <a:off x="3429000" y="3505200"/>
            <a:ext cx="3600450" cy="902717"/>
          </a:xfrm>
          <a:prstGeom prst="straightConnector1">
            <a:avLst/>
          </a:prstGeom>
          <a:ln w="28575">
            <a:solidFill>
              <a:srgbClr val="CF0D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9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011384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Comparisons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/>
              <a:t>Optimal Contract with Both Adverse Selection and Moral Hazard</a:t>
            </a:r>
          </a:p>
          <a:p>
            <a:pPr lvl="1"/>
            <a:r>
              <a:rPr lang="en-US" dirty="0"/>
              <a:t>PU is unable to see SU’s capability and effort</a:t>
            </a:r>
          </a:p>
          <a:p>
            <a:pPr lvl="1"/>
            <a:r>
              <a:rPr lang="en-US" dirty="0"/>
              <a:t>An adequate representation of the basic problem in practice</a:t>
            </a:r>
          </a:p>
          <a:p>
            <a:r>
              <a:rPr lang="en-US" b="1" i="1" dirty="0" smtClean="0"/>
              <a:t>Optimal </a:t>
            </a:r>
            <a:r>
              <a:rPr lang="en-US" b="1" i="1" dirty="0"/>
              <a:t>Contract with Moral Hazard </a:t>
            </a:r>
            <a:r>
              <a:rPr lang="en-US" b="1" i="1" dirty="0" smtClean="0"/>
              <a:t>Only</a:t>
            </a:r>
          </a:p>
          <a:p>
            <a:pPr lvl="1"/>
            <a:r>
              <a:rPr lang="en-US" dirty="0"/>
              <a:t>PU is able to observe </a:t>
            </a:r>
            <a:r>
              <a:rPr lang="en-US" dirty="0" smtClean="0"/>
              <a:t>SU’s capability</a:t>
            </a:r>
          </a:p>
          <a:p>
            <a:pPr lvl="1"/>
            <a:r>
              <a:rPr lang="en-US" altLang="zh-CN" dirty="0" smtClean="0"/>
              <a:t>Quality is garenteed</a:t>
            </a:r>
            <a:endParaRPr lang="en-US" dirty="0" smtClean="0"/>
          </a:p>
          <a:p>
            <a:r>
              <a:rPr lang="en-US" b="1" i="1" dirty="0" smtClean="0"/>
              <a:t>Optimal </a:t>
            </a:r>
            <a:r>
              <a:rPr lang="en-US" b="1" i="1" dirty="0"/>
              <a:t>Contract with Adverse Selection Only</a:t>
            </a:r>
          </a:p>
          <a:p>
            <a:pPr lvl="1"/>
            <a:r>
              <a:rPr lang="en-US" dirty="0" smtClean="0"/>
              <a:t>SU’s </a:t>
            </a:r>
            <a:r>
              <a:rPr lang="en-US" dirty="0"/>
              <a:t>effort level is fixed at </a:t>
            </a:r>
            <a:r>
              <a:rPr lang="en-US" dirty="0" smtClean="0"/>
              <a:t>a certain level</a:t>
            </a:r>
          </a:p>
          <a:p>
            <a:pPr lvl="1"/>
            <a:r>
              <a:rPr lang="en-US" dirty="0" smtClean="0"/>
              <a:t>On quality garenteen but drive Incentive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A192-C71F-414A-A93D-00D69CAEBA3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A192-C71F-414A-A93D-00D69CAEBA3C}" type="slidenum">
              <a:rPr lang="en-US" smtClean="0"/>
              <a:t>43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011384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Simulation Results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07" y="1036779"/>
            <a:ext cx="3513079" cy="29000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604" y="3939141"/>
            <a:ext cx="3513079" cy="2900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553200" y="3890650"/>
                <a:ext cx="226029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200" b="1" dirty="0" smtClean="0"/>
                  <a:t>PU’s payoffs as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/>
                        <a:ea typeface="Cambria Math"/>
                      </a:rPr>
                      <m:t>𝒄</m:t>
                    </m:r>
                  </m:oMath>
                </a14:m>
                <a:r>
                  <a:rPr lang="en-US" sz="12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/>
                        <a:ea typeface="Cambria Math"/>
                      </a:rPr>
                      <m:t>𝜷</m:t>
                    </m:r>
                  </m:oMath>
                </a14:m>
                <a:r>
                  <a:rPr lang="en-US" sz="1200" b="1" dirty="0" smtClean="0"/>
                  <a:t> increase </a:t>
                </a:r>
                <a:endParaRPr lang="en-US" sz="12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890650"/>
                <a:ext cx="2260299" cy="276999"/>
              </a:xfrm>
              <a:prstGeom prst="rect">
                <a:avLst/>
              </a:prstGeom>
              <a:blipFill rotWithShape="0">
                <a:blip r:embed="rId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57200" y="1524000"/>
                <a:ext cx="5410200" cy="5410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/>
                  <a:t>Decrease </a:t>
                </a:r>
                <a:r>
                  <a:rPr lang="en-US" b="1" dirty="0"/>
                  <a:t>as the cost coefficient </a:t>
                </a:r>
                <a:r>
                  <a:rPr lang="en-US" b="1" dirty="0" smtClean="0"/>
                  <a:t>increases</a:t>
                </a:r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hen SU’s </a:t>
                </a:r>
                <a:r>
                  <a:rPr lang="en-US" dirty="0"/>
                  <a:t>cost of operation increases</a:t>
                </a:r>
                <a:r>
                  <a:rPr lang="en-US" dirty="0" smtClean="0"/>
                  <a:t>, SU </a:t>
                </a:r>
                <a:r>
                  <a:rPr lang="en-US" dirty="0"/>
                  <a:t>will be less likely to </a:t>
                </a:r>
                <a:r>
                  <a:rPr lang="en-US" dirty="0" smtClean="0"/>
                  <a:t>participate</a:t>
                </a:r>
              </a:p>
              <a:p>
                <a:pPr lvl="1"/>
                <a:r>
                  <a:rPr lang="en-US" dirty="0" smtClean="0"/>
                  <a:t>PU </a:t>
                </a:r>
                <a:r>
                  <a:rPr lang="en-US" dirty="0"/>
                  <a:t>must </a:t>
                </a:r>
                <a:r>
                  <a:rPr lang="en-US" dirty="0" smtClean="0"/>
                  <a:t>lower its </a:t>
                </a:r>
                <a:r>
                  <a:rPr lang="en-US" dirty="0"/>
                  <a:t>price to attract SU’s </a:t>
                </a:r>
                <a:r>
                  <a:rPr lang="en-US" dirty="0" smtClean="0"/>
                  <a:t>participation</a:t>
                </a:r>
              </a:p>
              <a:p>
                <a:pPr lvl="1"/>
                <a:r>
                  <a:rPr lang="en-US" dirty="0" smtClean="0"/>
                  <a:t>Otherwise</a:t>
                </a:r>
                <a:r>
                  <a:rPr lang="en-US" dirty="0"/>
                  <a:t>, the </a:t>
                </a:r>
                <a:r>
                  <a:rPr lang="en-US" dirty="0" smtClean="0"/>
                  <a:t>vacant spectrum </a:t>
                </a:r>
                <a:r>
                  <a:rPr lang="en-US" dirty="0"/>
                  <a:t>is wasted and 0 payoff is obtained by </a:t>
                </a:r>
                <a:r>
                  <a:rPr lang="en-US" dirty="0" smtClean="0"/>
                  <a:t>PU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Increase </a:t>
                </a:r>
                <a:r>
                  <a:rPr lang="en-US" b="1" dirty="0"/>
                  <a:t>as </a:t>
                </a:r>
                <a:r>
                  <a:rPr lang="en-US" b="1" dirty="0" smtClean="0"/>
                  <a:t>PU’s </a:t>
                </a:r>
                <a:r>
                  <a:rPr lang="en-US" b="1" dirty="0"/>
                  <a:t>probability of </a:t>
                </a:r>
                <a:r>
                  <a:rPr lang="en-US" b="1" dirty="0" smtClean="0"/>
                  <a:t>trading with </a:t>
                </a:r>
                <a:r>
                  <a:rPr lang="en-US" b="1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en-US" b="1" dirty="0" smtClean="0"/>
                  <a:t> SU increases</a:t>
                </a:r>
              </a:p>
              <a:p>
                <a:pPr lvl="1"/>
                <a:r>
                  <a:rPr lang="en-US" dirty="0" smtClean="0"/>
                  <a:t>SU’s </a:t>
                </a:r>
                <a:r>
                  <a:rPr lang="en-US" dirty="0"/>
                  <a:t>successful probability of obtaining a revenue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𝑒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nder </a:t>
                </a:r>
                <a:r>
                  <a:rPr lang="en-US" dirty="0"/>
                  <a:t>the same effort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/>
                      </a:rPr>
                      <m:t>𝑒</m:t>
                    </m:r>
                  </m:oMath>
                </a14:m>
                <a:r>
                  <a:rPr lang="en-US" dirty="0"/>
                  <a:t>, the high capable SU will bring larger expected revenue than low capable </a:t>
                </a:r>
                <a:r>
                  <a:rPr lang="en-US" dirty="0" smtClean="0"/>
                  <a:t>SU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) </a:t>
                </a:r>
              </a:p>
              <a:p>
                <a:pPr lvl="1"/>
                <a:r>
                  <a:rPr lang="en-US" dirty="0" smtClean="0"/>
                  <a:t>PU will </a:t>
                </a:r>
                <a:r>
                  <a:rPr lang="en-US" dirty="0"/>
                  <a:t>ask for more payment if it believes that it is facing </a:t>
                </a:r>
                <a:r>
                  <a:rPr lang="en-US" dirty="0" smtClean="0"/>
                  <a:t>a high </a:t>
                </a:r>
                <a:r>
                  <a:rPr lang="en-US" dirty="0"/>
                  <a:t>capable </a:t>
                </a:r>
                <a:r>
                  <a:rPr lang="en-US" dirty="0" smtClean="0"/>
                  <a:t>SU</a:t>
                </a:r>
                <a:endParaRPr lang="en-US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5410200" cy="5410200"/>
              </a:xfrm>
              <a:prstGeom prst="rect">
                <a:avLst/>
              </a:prstGeom>
              <a:blipFill rotWithShape="0">
                <a:blip r:embed="rId5"/>
                <a:stretch>
                  <a:fillRect l="-1239" t="-1914" r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3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1430"/>
            <a:ext cx="6477000" cy="97917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OUTLINE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 theory</a:t>
            </a:r>
          </a:p>
          <a:p>
            <a:pPr lvl="2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Selection</a:t>
            </a:r>
          </a:p>
          <a:p>
            <a:pPr lvl="2"/>
            <a:r>
              <a:rPr lang="en-US" altLang="zh-CN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Moral </a:t>
            </a:r>
            <a:r>
              <a:rPr lang="en-US" altLang="zh-C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Contribution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Finish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sed Work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in device-to-device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Moral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Hazard in mobile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crowdsourcing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Work </a:t>
            </a:r>
          </a:p>
          <a:p>
            <a:pPr lvl="1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Multi-User Moral Hazard in mobile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crowdsourcing</a:t>
            </a:r>
          </a:p>
          <a:p>
            <a:pPr lvl="1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Adverse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Selection and Moral Hazard in cognitive radio 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</a:t>
            </a:r>
          </a:p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Future Work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67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b="1" dirty="0"/>
              <a:t>Exploring emerging wireless network </a:t>
            </a:r>
            <a:r>
              <a:rPr lang="en-US" altLang="zh-CN" b="1" dirty="0" smtClean="0"/>
              <a:t>applications</a:t>
            </a:r>
          </a:p>
          <a:p>
            <a:pPr lvl="1"/>
            <a:r>
              <a:rPr lang="en-US" altLang="zh-CN" dirty="0" smtClean="0"/>
              <a:t>Wireless </a:t>
            </a:r>
            <a:r>
              <a:rPr lang="en-US" altLang="zh-CN" dirty="0"/>
              <a:t>network </a:t>
            </a:r>
            <a:r>
              <a:rPr lang="en-US" altLang="zh-CN" dirty="0" smtClean="0"/>
              <a:t>virtualization, physical </a:t>
            </a:r>
            <a:r>
              <a:rPr lang="en-US" altLang="zh-CN" dirty="0"/>
              <a:t>layer security, multimedia distribution in </a:t>
            </a:r>
            <a:r>
              <a:rPr lang="en-US" altLang="zh-CN" dirty="0" smtClean="0"/>
              <a:t>ultra-dense networks</a:t>
            </a:r>
            <a:r>
              <a:rPr lang="en-US" altLang="zh-CN" dirty="0"/>
              <a:t>, and load management in wireless networks with machine-to-machine </a:t>
            </a:r>
            <a:r>
              <a:rPr lang="en-US" altLang="zh-CN" dirty="0" smtClean="0"/>
              <a:t>communications</a:t>
            </a:r>
            <a:endParaRPr lang="en-US" altLang="zh-CN" dirty="0"/>
          </a:p>
          <a:p>
            <a:r>
              <a:rPr lang="en-US" altLang="zh-CN" b="1" dirty="0" smtClean="0"/>
              <a:t>Exploring </a:t>
            </a:r>
            <a:r>
              <a:rPr lang="en-US" altLang="zh-CN" b="1" dirty="0"/>
              <a:t>new contract theory </a:t>
            </a:r>
            <a:r>
              <a:rPr lang="en-US" altLang="zh-CN" b="1" dirty="0" smtClean="0"/>
              <a:t>models</a:t>
            </a:r>
          </a:p>
          <a:p>
            <a:pPr lvl="1"/>
            <a:r>
              <a:rPr lang="en-US" altLang="zh-CN" dirty="0" smtClean="0"/>
              <a:t>Extend </a:t>
            </a:r>
            <a:r>
              <a:rPr lang="en-US" altLang="zh-CN" dirty="0"/>
              <a:t>the static </a:t>
            </a:r>
            <a:r>
              <a:rPr lang="en-US" altLang="zh-CN" dirty="0" smtClean="0"/>
              <a:t>models into </a:t>
            </a:r>
            <a:r>
              <a:rPr lang="en-US" altLang="zh-CN" dirty="0"/>
              <a:t>repeated contracting </a:t>
            </a:r>
            <a:r>
              <a:rPr lang="en-US" altLang="zh-CN" dirty="0" smtClean="0"/>
              <a:t>ones</a:t>
            </a:r>
            <a:r>
              <a:rPr lang="en-US" altLang="zh-CN" dirty="0"/>
              <a:t> </a:t>
            </a:r>
            <a:r>
              <a:rPr lang="en-US" altLang="zh-CN" dirty="0" smtClean="0"/>
              <a:t>to model </a:t>
            </a:r>
            <a:r>
              <a:rPr lang="en-US" altLang="zh-CN" dirty="0"/>
              <a:t>more </a:t>
            </a:r>
            <a:r>
              <a:rPr lang="en-US" altLang="zh-CN" dirty="0" smtClean="0"/>
              <a:t>sophisticated interplay </a:t>
            </a:r>
            <a:r>
              <a:rPr lang="en-US" altLang="zh-CN" dirty="0"/>
              <a:t>between different </a:t>
            </a:r>
            <a:r>
              <a:rPr lang="en-US" altLang="zh-CN" dirty="0" smtClean="0"/>
              <a:t>parties</a:t>
            </a:r>
          </a:p>
          <a:p>
            <a:pPr lvl="1"/>
            <a:r>
              <a:rPr lang="en-US" altLang="zh-CN" dirty="0" smtClean="0"/>
              <a:t>Address problems </a:t>
            </a:r>
            <a:r>
              <a:rPr lang="en-US" altLang="zh-CN" dirty="0"/>
              <a:t>other than cooperation </a:t>
            </a:r>
            <a:r>
              <a:rPr lang="en-US" altLang="zh-CN" dirty="0" smtClean="0"/>
              <a:t>incentives</a:t>
            </a:r>
          </a:p>
          <a:p>
            <a:pPr lvl="2"/>
            <a:r>
              <a:rPr lang="en-US" altLang="zh-CN" dirty="0" smtClean="0"/>
              <a:t>Insurance </a:t>
            </a:r>
            <a:r>
              <a:rPr lang="en-US" altLang="zh-CN" dirty="0"/>
              <a:t>design and audition in </a:t>
            </a:r>
            <a:r>
              <a:rPr lang="en-US" altLang="zh-CN" dirty="0" smtClean="0"/>
              <a:t>mobile cloud </a:t>
            </a:r>
            <a:r>
              <a:rPr lang="en-US" altLang="zh-CN" dirty="0"/>
              <a:t>computing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System </a:t>
            </a:r>
            <a:r>
              <a:rPr lang="en-US" altLang="zh-CN" dirty="0"/>
              <a:t>hierarchy efficiency in infrastructure </a:t>
            </a:r>
            <a:r>
              <a:rPr lang="en-US" altLang="zh-CN" dirty="0" smtClean="0"/>
              <a:t>deployment</a:t>
            </a:r>
            <a:endParaRPr lang="en-US" altLang="zh-CN" dirty="0"/>
          </a:p>
          <a:p>
            <a:r>
              <a:rPr lang="en-US" altLang="zh-CN" b="1" dirty="0" smtClean="0"/>
              <a:t>Exploring </a:t>
            </a:r>
            <a:r>
              <a:rPr lang="en-US" altLang="zh-CN" b="1" dirty="0"/>
              <a:t>the connection between wireless physical meanings and economic </a:t>
            </a:r>
            <a:r>
              <a:rPr lang="en-US" altLang="zh-CN" b="1" dirty="0" smtClean="0"/>
              <a:t>factors</a:t>
            </a:r>
          </a:p>
          <a:p>
            <a:pPr lvl="1"/>
            <a:r>
              <a:rPr lang="en-US" altLang="zh-CN" dirty="0"/>
              <a:t>M</a:t>
            </a:r>
            <a:r>
              <a:rPr lang="en-US" altLang="zh-CN" dirty="0" smtClean="0"/>
              <a:t>odel and define </a:t>
            </a:r>
            <a:r>
              <a:rPr lang="en-US" altLang="zh-CN" dirty="0"/>
              <a:t>the economic parameters with appropriate wireless communication network </a:t>
            </a:r>
            <a:r>
              <a:rPr lang="en-US" altLang="zh-CN" dirty="0" smtClean="0"/>
              <a:t>physical meanings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18356" y="0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</a:rPr>
              <a:t>Future Work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9B52CAD-26A3-4C90-B9FE-07B6B362F776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8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Theory Part</a:t>
            </a:r>
            <a:endParaRPr lang="en-US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overview of basic concepts, classifications, and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Applications of three contract </a:t>
            </a:r>
            <a:r>
              <a:rPr lang="en-US" dirty="0"/>
              <a:t>theory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 smtClean="0"/>
              <a:t>Adverse selection in device-to-device </a:t>
            </a:r>
            <a:r>
              <a:rPr lang="en-US" dirty="0"/>
              <a:t>(D2D) communication</a:t>
            </a:r>
            <a:endParaRPr lang="en-US" dirty="0" smtClean="0"/>
          </a:p>
          <a:p>
            <a:pPr lvl="1"/>
            <a:r>
              <a:rPr lang="en-US" dirty="0" smtClean="0"/>
              <a:t>Moral hazard mobile </a:t>
            </a:r>
            <a:r>
              <a:rPr lang="en-US" dirty="0"/>
              <a:t>crowdsourcing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mixed of the </a:t>
            </a:r>
            <a:r>
              <a:rPr lang="en-US" dirty="0" smtClean="0"/>
              <a:t>two in cognitive </a:t>
            </a:r>
            <a:r>
              <a:rPr lang="en-US" dirty="0"/>
              <a:t>radio </a:t>
            </a:r>
            <a:r>
              <a:rPr lang="en-US" dirty="0" smtClean="0"/>
              <a:t>network </a:t>
            </a:r>
          </a:p>
          <a:p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dirty="0"/>
              <a:t>and challenges of contract theory as a tool for designing mechanisms in future wireless </a:t>
            </a:r>
            <a:r>
              <a:rPr lang="en-US" dirty="0" smtClean="0"/>
              <a:t>networks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18356" y="0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chemeClr val="bg1"/>
                </a:solidFill>
              </a:rPr>
              <a:t>Conclusions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9B52CAD-26A3-4C90-B9FE-07B6B362F776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0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477000" cy="10668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Publications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4612" y="1371600"/>
            <a:ext cx="4040188" cy="639762"/>
          </a:xfrm>
        </p:spPr>
        <p:txBody>
          <a:bodyPr/>
          <a:lstStyle/>
          <a:p>
            <a:r>
              <a:rPr lang="en-US" dirty="0"/>
              <a:t>Journal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0" y="1905000"/>
            <a:ext cx="4800600" cy="4953000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750" b="1" dirty="0"/>
              <a:t>Yanru Zhang</a:t>
            </a:r>
            <a:r>
              <a:rPr lang="en-US" sz="750" dirty="0"/>
              <a:t>, Miao Pan, Lingyang Song, Zaher Dawy, and Zhu Han, “Incentive Mechanism by Contract Theory in Wireless Networks,” to appear, </a:t>
            </a:r>
            <a:r>
              <a:rPr lang="en-US" sz="750" i="1" dirty="0"/>
              <a:t>IEEE Wireless Communications Magazine</a:t>
            </a:r>
            <a:r>
              <a:rPr lang="en-US" sz="75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750" b="1" dirty="0"/>
              <a:t>Yanru Zhang</a:t>
            </a:r>
            <a:r>
              <a:rPr lang="en-US" sz="750" dirty="0"/>
              <a:t>, Lanchao Liu, Yunan Gu, Dusit Niyato, Miao Pan, and Zhu Han, “Offloading in Software Defined Network at Edge with Information Asymmetry: A Contract Theoretical Approach,” invited, </a:t>
            </a:r>
            <a:r>
              <a:rPr lang="en-US" sz="750" i="1" dirty="0"/>
              <a:t>Journal of Signal Processing Systems</a:t>
            </a:r>
            <a:r>
              <a:rPr lang="en-US" sz="750" dirty="0"/>
              <a:t>, SP for Ultra High Performance and High Efficiency in 5G Mobile Networks, vol. 81, no. 2, pp. 1-13, Nov. 2015.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750" b="1" dirty="0"/>
              <a:t>Yanru Zhang</a:t>
            </a:r>
            <a:r>
              <a:rPr lang="en-US" sz="750" dirty="0"/>
              <a:t>, Lingyang Song, Walid Saad, Zaher Dawy, and Zhu Han, “Contract-Based Incentive Mechanisms for Device-to-Device Communications in Cellular Networks,” </a:t>
            </a:r>
            <a:r>
              <a:rPr lang="en-US" sz="750" i="1" dirty="0"/>
              <a:t>IEEE Journal on Selected Areas on Communications (JSAC)</a:t>
            </a:r>
            <a:r>
              <a:rPr lang="en-US" sz="750" dirty="0"/>
              <a:t>, Special Issue on Recent Advances in Heterogeneous Cellular Networks, vol. 33, no. 10, pp. 2144-2155, Oct. 2015.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750" dirty="0"/>
              <a:t>Yunan Gu, </a:t>
            </a:r>
            <a:r>
              <a:rPr lang="en-US" sz="750" b="1" dirty="0"/>
              <a:t>Yanru Zhang</a:t>
            </a:r>
            <a:r>
              <a:rPr lang="en-US" sz="750" dirty="0"/>
              <a:t>, Miao Pan, and Zhu Han, “Matching and Cheating in Device to Device Communications Underlying Cellular Networks,” </a:t>
            </a:r>
            <a:r>
              <a:rPr lang="en-US" sz="750" i="1" dirty="0"/>
              <a:t>IEEE Journal on Selected Areas on Communications (JSAC)</a:t>
            </a:r>
            <a:r>
              <a:rPr lang="en-US" sz="750" dirty="0"/>
              <a:t>, Special Issue on Recent Advances in Heterogeneous Cellular Networks, vol. 33, no. 10, pp. 2156-2166, Oct. 2015.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750" b="1" dirty="0"/>
              <a:t>Yanru Zhang</a:t>
            </a:r>
            <a:r>
              <a:rPr lang="en-US" sz="750" dirty="0"/>
              <a:t>, Erte Pan, Lingyang Song, Walid Saad, Zaher Dawy, and Zhu Han, “Social Network Aware Device-to-Device Communication in Wireless Networks," </a:t>
            </a:r>
            <a:r>
              <a:rPr lang="en-US" sz="750" i="1" dirty="0"/>
              <a:t>IEEE Transactions on Wireless Communications (TWC), </a:t>
            </a:r>
            <a:r>
              <a:rPr lang="en-US" sz="750" dirty="0"/>
              <a:t>vol.14, no.1, pp.177-190, Jan. 2015.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750" b="1" dirty="0"/>
              <a:t>Yanru Zhang</a:t>
            </a:r>
            <a:r>
              <a:rPr lang="en-US" sz="750" dirty="0"/>
              <a:t>, Yunan Gu, Lingyang Song, Miao Pan, Zaher Dawy, and Zhu Han, “Optimized Incentive Mechanism for Mobile Crowdsourcing Using a Tournament Model,” under revision, </a:t>
            </a:r>
            <a:r>
              <a:rPr lang="en-US" sz="750" i="1" dirty="0"/>
              <a:t>IEEE Transactions on Wireless Communications (TWC)</a:t>
            </a:r>
            <a:r>
              <a:rPr lang="en-US" sz="75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750" b="1" dirty="0" err="1"/>
              <a:t>Yanru</a:t>
            </a:r>
            <a:r>
              <a:rPr lang="en-US" sz="750" b="1" dirty="0"/>
              <a:t> Zhang</a:t>
            </a:r>
            <a:r>
              <a:rPr lang="en-US" sz="750" dirty="0"/>
              <a:t>, </a:t>
            </a:r>
            <a:r>
              <a:rPr lang="en-US" sz="750" dirty="0" err="1"/>
              <a:t>Yunan</a:t>
            </a:r>
            <a:r>
              <a:rPr lang="en-US" sz="750" dirty="0"/>
              <a:t> </a:t>
            </a:r>
            <a:r>
              <a:rPr lang="en-US" sz="750" dirty="0" err="1"/>
              <a:t>Gu</a:t>
            </a:r>
            <a:r>
              <a:rPr lang="en-US" sz="750" dirty="0"/>
              <a:t>, Miao Pan, Nguyen H. Tran, </a:t>
            </a:r>
            <a:r>
              <a:rPr lang="en-US" sz="750" dirty="0" err="1"/>
              <a:t>Zaher</a:t>
            </a:r>
            <a:r>
              <a:rPr lang="en-US" sz="750" dirty="0"/>
              <a:t> </a:t>
            </a:r>
            <a:r>
              <a:rPr lang="en-US" sz="750" dirty="0" err="1"/>
              <a:t>Dawy</a:t>
            </a:r>
            <a:r>
              <a:rPr lang="en-US" sz="750" dirty="0"/>
              <a:t>, and Zhu Han, “Multi-Dimensional Incentive Mechanism in Mobile Crowdsourcing with Moral Hazard,” submitted to, </a:t>
            </a:r>
            <a:r>
              <a:rPr lang="en-US" sz="750" i="1" dirty="0"/>
              <a:t>IEEE Transactions on Mobile Computing (TMC)</a:t>
            </a:r>
            <a:r>
              <a:rPr lang="en-US" sz="75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750" b="1" dirty="0" err="1"/>
              <a:t>Yanru</a:t>
            </a:r>
            <a:r>
              <a:rPr lang="en-US" sz="750" b="1" dirty="0"/>
              <a:t> Zhang</a:t>
            </a:r>
            <a:r>
              <a:rPr lang="en-US" sz="750" dirty="0"/>
              <a:t>, </a:t>
            </a:r>
            <a:r>
              <a:rPr lang="en-US" sz="750" dirty="0" err="1"/>
              <a:t>Lingyang</a:t>
            </a:r>
            <a:r>
              <a:rPr lang="en-US" sz="750" dirty="0"/>
              <a:t> Song, </a:t>
            </a:r>
            <a:r>
              <a:rPr lang="en-US" sz="750" dirty="0" err="1"/>
              <a:t>Chunxiao</a:t>
            </a:r>
            <a:r>
              <a:rPr lang="en-US" sz="750" dirty="0"/>
              <a:t> Jiang, </a:t>
            </a:r>
            <a:r>
              <a:rPr lang="en-US" sz="750" dirty="0" err="1"/>
              <a:t>Zaher</a:t>
            </a:r>
            <a:r>
              <a:rPr lang="en-US" sz="750" dirty="0"/>
              <a:t> </a:t>
            </a:r>
            <a:r>
              <a:rPr lang="en-US" sz="750" dirty="0" err="1"/>
              <a:t>Dawy</a:t>
            </a:r>
            <a:r>
              <a:rPr lang="en-US" sz="750" dirty="0"/>
              <a:t>, and Zhu Han, “Social-Aware Framework for Efficient Information Dissemination in Wireless Ad Hoc Networks,” submitted to, </a:t>
            </a:r>
            <a:r>
              <a:rPr lang="en-US" sz="750" i="1" dirty="0"/>
              <a:t>IEEE Communications Magazine, </a:t>
            </a:r>
            <a:r>
              <a:rPr lang="en-US" sz="750" dirty="0"/>
              <a:t>Series on </a:t>
            </a:r>
            <a:r>
              <a:rPr lang="en-US" sz="750" dirty="0" err="1"/>
              <a:t>Adhoc</a:t>
            </a:r>
            <a:r>
              <a:rPr lang="en-US" sz="750" dirty="0"/>
              <a:t> and Sensor Networks.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750" dirty="0" err="1"/>
              <a:t>Yunan</a:t>
            </a:r>
            <a:r>
              <a:rPr lang="en-US" sz="750" dirty="0"/>
              <a:t> </a:t>
            </a:r>
            <a:r>
              <a:rPr lang="en-US" sz="750" dirty="0" err="1"/>
              <a:t>Gu</a:t>
            </a:r>
            <a:r>
              <a:rPr lang="en-US" sz="750" dirty="0"/>
              <a:t>, </a:t>
            </a:r>
            <a:r>
              <a:rPr lang="en-US" sz="750" b="1" dirty="0" err="1"/>
              <a:t>Yanru</a:t>
            </a:r>
            <a:r>
              <a:rPr lang="en-US" sz="750" b="1" dirty="0"/>
              <a:t> Zhang</a:t>
            </a:r>
            <a:r>
              <a:rPr lang="en-US" sz="750" dirty="0"/>
              <a:t>, Lin </a:t>
            </a:r>
            <a:r>
              <a:rPr lang="en-US" sz="750" dirty="0" err="1"/>
              <a:t>Cai</a:t>
            </a:r>
            <a:r>
              <a:rPr lang="en-US" sz="750" dirty="0"/>
              <a:t>, Miao Pan, </a:t>
            </a:r>
            <a:r>
              <a:rPr lang="en-US" sz="750" dirty="0" err="1"/>
              <a:t>Lingyang</a:t>
            </a:r>
            <a:r>
              <a:rPr lang="en-US" sz="750" dirty="0"/>
              <a:t> Song, and Zhu Han, “LTE-Unlicensed Co-existence Mechanism: A Matching Game Framework,” submitted to, </a:t>
            </a:r>
            <a:r>
              <a:rPr lang="en-US" sz="750" i="1" dirty="0"/>
              <a:t>IEEE Wireless Communications Magazine</a:t>
            </a:r>
            <a:r>
              <a:rPr lang="en-US" sz="75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750" dirty="0" err="1"/>
              <a:t>Jingyi</a:t>
            </a:r>
            <a:r>
              <a:rPr lang="en-US" sz="750" dirty="0"/>
              <a:t> Wang, </a:t>
            </a:r>
            <a:r>
              <a:rPr lang="en-US" sz="750" dirty="0" err="1"/>
              <a:t>Yunan</a:t>
            </a:r>
            <a:r>
              <a:rPr lang="en-US" sz="750" dirty="0"/>
              <a:t> </a:t>
            </a:r>
            <a:r>
              <a:rPr lang="en-US" sz="750" dirty="0" err="1"/>
              <a:t>Gu</a:t>
            </a:r>
            <a:r>
              <a:rPr lang="en-US" sz="750" dirty="0"/>
              <a:t>, </a:t>
            </a:r>
            <a:r>
              <a:rPr lang="en-US" sz="750" b="1" dirty="0" err="1"/>
              <a:t>Yanru</a:t>
            </a:r>
            <a:r>
              <a:rPr lang="en-US" sz="750" b="1" dirty="0"/>
              <a:t> Zhang</a:t>
            </a:r>
            <a:r>
              <a:rPr lang="en-US" sz="750" dirty="0"/>
              <a:t>, </a:t>
            </a:r>
            <a:r>
              <a:rPr lang="en-US" sz="750" dirty="0" err="1"/>
              <a:t>Hongyan</a:t>
            </a:r>
            <a:r>
              <a:rPr lang="en-US" sz="750" dirty="0"/>
              <a:t> Li, Miao Pan, and Zhu Han, “D-FROST: Distributed Frequency Reuse Based Opportunistic Spectrum Trading via Matching with Evolving Preferences,” submitted to, </a:t>
            </a:r>
            <a:r>
              <a:rPr lang="en-US" sz="750" i="1" dirty="0"/>
              <a:t>IEEE Transactions on Wireless Communications (TWC)</a:t>
            </a:r>
            <a:r>
              <a:rPr lang="en-US" sz="750" dirty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750" dirty="0"/>
              <a:t>Hung </a:t>
            </a:r>
            <a:r>
              <a:rPr lang="en-US" sz="750" dirty="0" err="1"/>
              <a:t>Khanh</a:t>
            </a:r>
            <a:r>
              <a:rPr lang="en-US" sz="750" dirty="0"/>
              <a:t> Nguyen, </a:t>
            </a:r>
            <a:r>
              <a:rPr lang="en-US" sz="750" b="1" dirty="0" err="1"/>
              <a:t>Yanru</a:t>
            </a:r>
            <a:r>
              <a:rPr lang="en-US" sz="750" b="1" dirty="0"/>
              <a:t> Zhang</a:t>
            </a:r>
            <a:r>
              <a:rPr lang="en-US" sz="750" dirty="0"/>
              <a:t>, Zheng Chang, </a:t>
            </a:r>
            <a:r>
              <a:rPr lang="en-US" sz="750" dirty="0" err="1"/>
              <a:t>Tapani</a:t>
            </a:r>
            <a:r>
              <a:rPr lang="en-US" sz="750" dirty="0"/>
              <a:t> </a:t>
            </a:r>
            <a:r>
              <a:rPr lang="en-US" sz="750" dirty="0" err="1"/>
              <a:t>Ristaniemi</a:t>
            </a:r>
            <a:r>
              <a:rPr lang="en-US" sz="750" dirty="0"/>
              <a:t>, and Zhu Han, “Parallel and Distributed Resource Allocation with Minimum Traffic Disruption for Wireless Network Virtualization,” submitted to,  </a:t>
            </a:r>
            <a:r>
              <a:rPr lang="en-US" sz="750" i="1" dirty="0"/>
              <a:t>IEEE Transactions on Communications (TCOM).</a:t>
            </a:r>
            <a:endParaRPr lang="en-US" sz="750" dirty="0"/>
          </a:p>
          <a:p>
            <a:pPr marL="457200" lvl="0" indent="-457200">
              <a:buFont typeface="+mj-lt"/>
              <a:buAutoNum type="arabicPeriod"/>
            </a:pPr>
            <a:r>
              <a:rPr lang="en-US" sz="750" b="1" dirty="0" err="1" smtClean="0"/>
              <a:t>Yanru</a:t>
            </a:r>
            <a:r>
              <a:rPr lang="en-US" sz="750" b="1" dirty="0" smtClean="0"/>
              <a:t> </a:t>
            </a:r>
            <a:r>
              <a:rPr lang="en-US" sz="750" b="1" dirty="0"/>
              <a:t>Zhang</a:t>
            </a:r>
            <a:r>
              <a:rPr lang="en-US" sz="750" dirty="0"/>
              <a:t>, Yunan Gu, Miao Pan, Zaher Dawy, Lingyang Song, and Zhu Han, “Financing Contract with Adverse Selection and Moral Hazard for Spectrum Trading in Cognitive Radio Networks,” </a:t>
            </a:r>
            <a:r>
              <a:rPr lang="en-US" sz="750" dirty="0" smtClean="0"/>
              <a:t>will  submit, </a:t>
            </a:r>
            <a:r>
              <a:rPr lang="en-US" sz="750" i="1" dirty="0"/>
              <a:t>IEEE IEEE Journal on Selected Areas on Communications (JSAC)</a:t>
            </a:r>
            <a:r>
              <a:rPr lang="en-US" sz="750" dirty="0"/>
              <a:t>, Special Issue on Game Theory for Networks</a:t>
            </a:r>
            <a:r>
              <a:rPr lang="en-US" sz="75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750" b="1" dirty="0" err="1"/>
              <a:t>Yanru</a:t>
            </a:r>
            <a:r>
              <a:rPr lang="en-US" sz="750" b="1" dirty="0"/>
              <a:t> Zhang, </a:t>
            </a:r>
            <a:r>
              <a:rPr lang="en-US" sz="750" dirty="0" err="1"/>
              <a:t>Lingyang</a:t>
            </a:r>
            <a:r>
              <a:rPr lang="en-US" sz="750" dirty="0"/>
              <a:t> Song, </a:t>
            </a:r>
            <a:r>
              <a:rPr lang="en-US" sz="750" dirty="0" err="1"/>
              <a:t>Walid</a:t>
            </a:r>
            <a:r>
              <a:rPr lang="en-US" sz="750" dirty="0"/>
              <a:t> </a:t>
            </a:r>
            <a:r>
              <a:rPr lang="en-US" sz="750" dirty="0" err="1"/>
              <a:t>Saad</a:t>
            </a:r>
            <a:r>
              <a:rPr lang="en-US" sz="750" dirty="0"/>
              <a:t>, </a:t>
            </a:r>
            <a:r>
              <a:rPr lang="en-US" sz="750" dirty="0" err="1"/>
              <a:t>Zaher</a:t>
            </a:r>
            <a:r>
              <a:rPr lang="en-US" sz="750" dirty="0"/>
              <a:t> </a:t>
            </a:r>
            <a:r>
              <a:rPr lang="en-US" sz="750" dirty="0" err="1"/>
              <a:t>Dawy</a:t>
            </a:r>
            <a:r>
              <a:rPr lang="en-US" sz="750" dirty="0"/>
              <a:t>, and Zhu Han, “Incentive Mechanism </a:t>
            </a:r>
            <a:r>
              <a:rPr lang="en-US" sz="750" dirty="0" smtClean="0"/>
              <a:t>in Device-to-Device </a:t>
            </a:r>
            <a:r>
              <a:rPr lang="en-US" sz="750" dirty="0"/>
              <a:t>Communications with Dynamic Moral Hazard,” will submit </a:t>
            </a:r>
            <a:r>
              <a:rPr lang="en-US" sz="750" dirty="0" smtClean="0"/>
              <a:t>, </a:t>
            </a:r>
            <a:r>
              <a:rPr lang="en-US" sz="750" i="1" dirty="0"/>
              <a:t>IEEE Transactions on Wireless Communications (TWC)</a:t>
            </a:r>
            <a:r>
              <a:rPr lang="en-US" sz="750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568825" y="808038"/>
            <a:ext cx="4041775" cy="639762"/>
          </a:xfrm>
        </p:spPr>
        <p:txBody>
          <a:bodyPr/>
          <a:lstStyle/>
          <a:p>
            <a:r>
              <a:rPr lang="en-US" dirty="0"/>
              <a:t>Conference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371600"/>
            <a:ext cx="4572000" cy="5486400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n-US" sz="750" b="1" dirty="0"/>
              <a:t>Yanru Zhang</a:t>
            </a:r>
            <a:r>
              <a:rPr lang="en-US" sz="750" dirty="0"/>
              <a:t>, Chunxiao Jiang, Nguyen H. Tran, Shengrong Bu, Fei Richard Yu, and Zhu Han, “Insurance Plan for Guaranteed Service Assurance in Cloud Computing Market with Incomplete Information,” submitted to, </a:t>
            </a:r>
            <a:r>
              <a:rPr lang="en-US" sz="750" i="1" dirty="0"/>
              <a:t>IEEE Globe Communication Conference (GLOBECOM)</a:t>
            </a:r>
            <a:r>
              <a:rPr lang="en-US" sz="750" dirty="0"/>
              <a:t>, Washington, DC, Dec. 2016.</a:t>
            </a:r>
          </a:p>
          <a:p>
            <a:pPr lvl="0">
              <a:buFont typeface="+mj-lt"/>
              <a:buAutoNum type="arabicPeriod"/>
            </a:pPr>
            <a:r>
              <a:rPr lang="en-US" sz="750" b="1" dirty="0"/>
              <a:t>Yanru Zhang</a:t>
            </a:r>
            <a:r>
              <a:rPr lang="en-US" sz="750" dirty="0"/>
              <a:t>, Chunxiao Jiang, Lingyang Song, Walid Saad, Zaher Dawy, and Zhu Han, “'Complementary Investment of Infrastructure Provider and Service Provider in Wireless Network Virtualization,” submitted to, </a:t>
            </a:r>
            <a:r>
              <a:rPr lang="en-US" sz="750" i="1" dirty="0"/>
              <a:t>IEEE Globe Communication Conference (GLOBECOM)</a:t>
            </a:r>
            <a:r>
              <a:rPr lang="en-US" sz="750" dirty="0"/>
              <a:t>, Washington, DC, Dec. 2016.</a:t>
            </a:r>
          </a:p>
          <a:p>
            <a:pPr lvl="0">
              <a:buFont typeface="+mj-lt"/>
              <a:buAutoNum type="arabicPeriod"/>
            </a:pPr>
            <a:r>
              <a:rPr lang="en-US" sz="750" dirty="0"/>
              <a:t>Duy H. N. Nguyen,</a:t>
            </a:r>
            <a:r>
              <a:rPr lang="en-US" sz="750" b="1" dirty="0"/>
              <a:t> Yanru Zhang</a:t>
            </a:r>
            <a:r>
              <a:rPr lang="en-US" sz="750" dirty="0"/>
              <a:t>, and Zhu Han, “A Contract-Theoretic Approach to Spectrum Resource Allocation in Wireless Virtualization,” submitted to, </a:t>
            </a:r>
            <a:r>
              <a:rPr lang="en-US" sz="750" i="1" dirty="0"/>
              <a:t>IEEE Globe Communication Conference (GLOBECOM)</a:t>
            </a:r>
            <a:r>
              <a:rPr lang="en-US" sz="750" dirty="0"/>
              <a:t>, Washington, DC, Dec. 2016.</a:t>
            </a:r>
          </a:p>
          <a:p>
            <a:pPr lvl="0">
              <a:buFont typeface="+mj-lt"/>
              <a:buAutoNum type="arabicPeriod"/>
            </a:pPr>
            <a:r>
              <a:rPr lang="en-US" sz="750" dirty="0"/>
              <a:t>Jingbo Tan, Wenbo Ding,</a:t>
            </a:r>
            <a:r>
              <a:rPr lang="en-US" sz="750" b="1" dirty="0"/>
              <a:t> Yanru Zhang</a:t>
            </a:r>
            <a:r>
              <a:rPr lang="en-US" sz="750" dirty="0"/>
              <a:t>, Zhu Han, and Jian Song, “Compressive Sensing Based Inter-community Detection in Mobile Social Networks,” submitted to, </a:t>
            </a:r>
            <a:r>
              <a:rPr lang="en-US" sz="750" i="1" dirty="0"/>
              <a:t>IEEE Globe Communication Conference (GLOBECOM)</a:t>
            </a:r>
            <a:r>
              <a:rPr lang="en-US" sz="750" dirty="0"/>
              <a:t>, Washington, DC, Dec. 2016.</a:t>
            </a:r>
          </a:p>
          <a:p>
            <a:pPr lvl="0">
              <a:buFont typeface="+mj-lt"/>
              <a:buAutoNum type="arabicPeriod"/>
            </a:pPr>
            <a:r>
              <a:rPr lang="en-US" sz="750" dirty="0"/>
              <a:t>Meng Li,</a:t>
            </a:r>
            <a:r>
              <a:rPr lang="en-US" sz="750" b="1" dirty="0"/>
              <a:t> Yanru Zhang</a:t>
            </a:r>
            <a:r>
              <a:rPr lang="en-US" sz="750" dirty="0"/>
              <a:t>, Li Wang, Mei Song, and Zhu Han, “Incentive Design for Collaborative Jamming Using Contract Theory in Physical Layer Security,” submitted to, </a:t>
            </a:r>
            <a:r>
              <a:rPr lang="en-US" sz="750" i="1" dirty="0"/>
              <a:t>IEEE/CIC International Conference on Communications in China(CIC/ICCC)</a:t>
            </a:r>
            <a:r>
              <a:rPr lang="en-US" sz="750" dirty="0"/>
              <a:t>, Chengdu, China, Jul. 2016.</a:t>
            </a:r>
          </a:p>
          <a:p>
            <a:pPr lvl="0">
              <a:buFont typeface="+mj-lt"/>
              <a:buAutoNum type="arabicPeriod"/>
            </a:pPr>
            <a:r>
              <a:rPr lang="en-US" sz="750" b="1" dirty="0"/>
              <a:t>Yanru Zhang</a:t>
            </a:r>
            <a:r>
              <a:rPr lang="en-US" sz="750" dirty="0"/>
              <a:t>, Yunan Gu, Lingyang Song, Miao Pan, Zaher Dawy, and Zhu Han, “Tournament Based Incentive Mechanism Designs for Mobile Crowdsourcing,” </a:t>
            </a:r>
            <a:r>
              <a:rPr lang="en-US" sz="750" i="1" dirty="0"/>
              <a:t>IEEE Globe Communication Conference (GLOBECOM)</a:t>
            </a:r>
            <a:r>
              <a:rPr lang="en-US" sz="750" dirty="0"/>
              <a:t>, San Diego, CA, Dec. 2015.</a:t>
            </a:r>
          </a:p>
          <a:p>
            <a:pPr lvl="0">
              <a:buFont typeface="+mj-lt"/>
              <a:buAutoNum type="arabicPeriod"/>
            </a:pPr>
            <a:r>
              <a:rPr lang="en-US" sz="750" dirty="0"/>
              <a:t>Yunan Gu, </a:t>
            </a:r>
            <a:r>
              <a:rPr lang="en-US" sz="750" b="1" dirty="0"/>
              <a:t>Yanru Zhang</a:t>
            </a:r>
            <a:r>
              <a:rPr lang="en-US" sz="750" dirty="0"/>
              <a:t>, Lin X. Cai, Miao Pan, Lingyang Song, and Zhu Han, “Exploiting Student-Project Allocation Matching for Spectrum Sharing in LTE-Unlicensed,” </a:t>
            </a:r>
            <a:r>
              <a:rPr lang="en-US" sz="750" i="1" dirty="0"/>
              <a:t>IEEE Globe Communication Conference (GLOBECOM)</a:t>
            </a:r>
            <a:r>
              <a:rPr lang="en-US" sz="750" dirty="0"/>
              <a:t>, San Diego, CA, Dec. 2015.</a:t>
            </a:r>
          </a:p>
          <a:p>
            <a:pPr lvl="0">
              <a:buFont typeface="+mj-lt"/>
              <a:buAutoNum type="arabicPeriod"/>
            </a:pPr>
            <a:r>
              <a:rPr lang="en-US" sz="750" b="1" dirty="0"/>
              <a:t>Yanru Zhang</a:t>
            </a:r>
            <a:r>
              <a:rPr lang="en-US" sz="750" dirty="0"/>
              <a:t>, Yunan Gu, Miao Pan, Zaher Dawy, Lingyang Song, and Zhu Han, “Financing Contract with Adverse Selection and Moral Hazard for Spectrum Trading in Cognitive Radio Networks,” invited, </a:t>
            </a:r>
            <a:r>
              <a:rPr lang="en-US" sz="750" i="1" dirty="0"/>
              <a:t>IEEE China Summit and International Conference on Signal and Information Processing (ChinaSIP)</a:t>
            </a:r>
            <a:r>
              <a:rPr lang="en-US" sz="750" dirty="0"/>
              <a:t>, Chengdu, China, Jul. 2015.</a:t>
            </a:r>
          </a:p>
          <a:p>
            <a:pPr lvl="0">
              <a:buFont typeface="+mj-lt"/>
              <a:buAutoNum type="arabicPeriod"/>
            </a:pPr>
            <a:r>
              <a:rPr lang="en-US" sz="750" b="1" dirty="0"/>
              <a:t>Yanru Zhang</a:t>
            </a:r>
            <a:r>
              <a:rPr lang="en-US" sz="750" dirty="0"/>
              <a:t>, Yunan Gu, Lanchao Liu, Miao Pan, Zaher Dawy, and Zhu Han, “Incentive Mechanism in Crowdsourcing with Moral Hazard,” </a:t>
            </a:r>
            <a:r>
              <a:rPr lang="en-US" sz="750" i="1" dirty="0"/>
              <a:t>IEEE Wireless Communications and Networking Conference</a:t>
            </a:r>
            <a:r>
              <a:rPr lang="en-US" sz="750" dirty="0"/>
              <a:t> </a:t>
            </a:r>
            <a:r>
              <a:rPr lang="en-US" sz="750" i="1" dirty="0"/>
              <a:t>(WCNC)</a:t>
            </a:r>
            <a:r>
              <a:rPr lang="en-US" sz="750" dirty="0"/>
              <a:t>, New Orleans, LA, Mar. 2015.</a:t>
            </a:r>
          </a:p>
          <a:p>
            <a:pPr lvl="0">
              <a:buFont typeface="+mj-lt"/>
              <a:buAutoNum type="arabicPeriod"/>
            </a:pPr>
            <a:r>
              <a:rPr lang="en-US" sz="750" dirty="0"/>
              <a:t>Yunan Gu, </a:t>
            </a:r>
            <a:r>
              <a:rPr lang="en-US" sz="750" b="1" dirty="0"/>
              <a:t>Yanru Zhang</a:t>
            </a:r>
            <a:r>
              <a:rPr lang="en-US" sz="750" dirty="0"/>
              <a:t>, Miao Pan, and Zhu Han, “Student Admission Matching based Content-Cache Allocation,” </a:t>
            </a:r>
            <a:r>
              <a:rPr lang="en-US" sz="750" i="1" dirty="0"/>
              <a:t>IEEE Wireless Communications and Networking Conference (WCNC)</a:t>
            </a:r>
            <a:r>
              <a:rPr lang="en-US" sz="750" dirty="0"/>
              <a:t>, New Orleans, LA, Mar. 2015.</a:t>
            </a:r>
          </a:p>
          <a:p>
            <a:pPr lvl="0">
              <a:buFont typeface="+mj-lt"/>
              <a:buAutoNum type="arabicPeriod"/>
            </a:pPr>
            <a:r>
              <a:rPr lang="en-US" sz="750" b="1" dirty="0"/>
              <a:t>Yanru Zhang</a:t>
            </a:r>
            <a:r>
              <a:rPr lang="en-US" sz="750" dirty="0"/>
              <a:t>, Yunan Gu, Miao Pan, and Zhu Han, “Distributed Matching Based Spectrum Allocation in Cognitive Radio Networks,” </a:t>
            </a:r>
            <a:r>
              <a:rPr lang="en-US" sz="750" i="1" dirty="0"/>
              <a:t>IEEE Globe Communication Conference (GLOBECOM)</a:t>
            </a:r>
            <a:r>
              <a:rPr lang="en-US" sz="750" dirty="0"/>
              <a:t>, Austin, TX, Dec. 2014.</a:t>
            </a:r>
          </a:p>
          <a:p>
            <a:pPr lvl="0">
              <a:buFont typeface="+mj-lt"/>
              <a:buAutoNum type="arabicPeriod"/>
            </a:pPr>
            <a:r>
              <a:rPr lang="en-US" sz="750" dirty="0"/>
              <a:t>Yunan Gu, </a:t>
            </a:r>
            <a:r>
              <a:rPr lang="en-US" sz="750" b="1" dirty="0"/>
              <a:t>Yanru Zhan</a:t>
            </a:r>
            <a:r>
              <a:rPr lang="en-US" sz="750" dirty="0"/>
              <a:t>g, Miao Pan, and Zhu Han, “Cheating in Matching of Device to Device Pairs in Cellular Networks,” </a:t>
            </a:r>
            <a:r>
              <a:rPr lang="en-US" sz="750" i="1" dirty="0"/>
              <a:t>IEEE Globe Communication Conference (GLOBECOM)</a:t>
            </a:r>
            <a:r>
              <a:rPr lang="en-US" sz="750" dirty="0"/>
              <a:t>, Austin, TX, Dec. 2014.</a:t>
            </a:r>
          </a:p>
          <a:p>
            <a:pPr lvl="0">
              <a:buFont typeface="+mj-lt"/>
              <a:buAutoNum type="arabicPeriod"/>
            </a:pPr>
            <a:r>
              <a:rPr lang="en-US" sz="750" dirty="0"/>
              <a:t>Yawei Pang, </a:t>
            </a:r>
            <a:r>
              <a:rPr lang="en-US" sz="750" b="1" dirty="0"/>
              <a:t>Yanru Zhang</a:t>
            </a:r>
            <a:r>
              <a:rPr lang="en-US" sz="750" dirty="0"/>
              <a:t>, Yunan Gu, Miao Pan, and Zhu Han, “Efficient Data Collection for Wireless Rechargeable Sensor Clusters in Harsh Terrains Using UAVs,” </a:t>
            </a:r>
            <a:r>
              <a:rPr lang="en-US" sz="750" i="1" dirty="0"/>
              <a:t>IEEE Globe Communication Conference (GLOBECOM)</a:t>
            </a:r>
            <a:r>
              <a:rPr lang="en-US" sz="750" dirty="0"/>
              <a:t>, Austin, TX, Dec. 2014.</a:t>
            </a:r>
          </a:p>
          <a:p>
            <a:pPr lvl="0">
              <a:buFont typeface="+mj-lt"/>
              <a:buAutoNum type="arabicPeriod"/>
            </a:pPr>
            <a:r>
              <a:rPr lang="en-US" sz="750" b="1" dirty="0"/>
              <a:t>Yanru Zhang</a:t>
            </a:r>
            <a:r>
              <a:rPr lang="en-US" sz="750" dirty="0"/>
              <a:t>, Lingyang Song, Walid Saad, Zaher Dawy, and Zhu Han, ‘‘Exploring Social Ties for Enhanced Device-to-Device Communications in Wireless Networks,’’ </a:t>
            </a:r>
            <a:r>
              <a:rPr lang="en-US" sz="750" i="1" dirty="0"/>
              <a:t>IEEE Globe Communication Conference (GLOBECOM)</a:t>
            </a:r>
            <a:r>
              <a:rPr lang="en-US" sz="750" dirty="0"/>
              <a:t>, Atlanta, GA, Dec. 2013.</a:t>
            </a:r>
          </a:p>
          <a:p>
            <a:pPr lvl="0">
              <a:buFont typeface="+mj-lt"/>
              <a:buAutoNum type="arabicPeriod"/>
            </a:pPr>
            <a:r>
              <a:rPr lang="en-US" sz="750" b="1" dirty="0"/>
              <a:t>Yanru Zhang</a:t>
            </a:r>
            <a:r>
              <a:rPr lang="en-US" sz="750" dirty="0"/>
              <a:t>, Erte Pan, Lingyang Song, Walid Saad, Zaher Dawy, and Zhu Han, ‘‘Social Network Enhanced Device-to-Device Communication Underlying Cellular Networks,’’ </a:t>
            </a:r>
            <a:r>
              <a:rPr lang="en-US" sz="750" i="1" dirty="0"/>
              <a:t>IEEE International Conference on Communications in China (ICCC), D2D Workshop</a:t>
            </a:r>
            <a:r>
              <a:rPr lang="en-US" sz="750" dirty="0"/>
              <a:t>, Xi'an, China, Aug. 2013.</a:t>
            </a:r>
          </a:p>
          <a:p>
            <a:pPr lvl="0">
              <a:buFont typeface="+mj-lt"/>
              <a:buAutoNum type="arabicPeriod"/>
            </a:pPr>
            <a:endParaRPr lang="en-US" sz="7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47</a:t>
            </a:fld>
            <a:endParaRPr lang="zh-CN" altLang="en-US"/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74612" y="77787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Book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339374"/>
            <a:ext cx="4190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800" b="1" dirty="0" smtClean="0"/>
              <a:t>Yanru </a:t>
            </a:r>
            <a:r>
              <a:rPr lang="en-US" sz="800" b="1" dirty="0"/>
              <a:t>Zhang </a:t>
            </a:r>
            <a:r>
              <a:rPr lang="en-US" sz="800" dirty="0"/>
              <a:t>and Zhu Han, “</a:t>
            </a:r>
            <a:r>
              <a:rPr lang="en-US" sz="800" i="1" dirty="0"/>
              <a:t>Contract Theory Framework for Wireless Networking</a:t>
            </a:r>
            <a:r>
              <a:rPr lang="en-US" sz="800" dirty="0"/>
              <a:t>,” will contract with, Springer, Wireless Networks Book Series. </a:t>
            </a:r>
          </a:p>
        </p:txBody>
      </p:sp>
    </p:spTree>
    <p:extLst>
      <p:ext uri="{BB962C8B-B14F-4D97-AF65-F5344CB8AC3E}">
        <p14:creationId xmlns:p14="http://schemas.microsoft.com/office/powerpoint/2010/main" val="18675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09094" y="6449664"/>
            <a:ext cx="2686050" cy="36512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zh-CN" dirty="0" smtClean="0"/>
              <a:t>27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380"/>
            <a:ext cx="9390012" cy="59700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6" y="1588168"/>
            <a:ext cx="3901670" cy="601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06" y="5142051"/>
            <a:ext cx="2449491" cy="678619"/>
          </a:xfrm>
          <a:prstGeom prst="rect">
            <a:avLst/>
          </a:prstGeom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B52CAD-26A3-4C90-B9FE-07B6B362F776}" type="slidenum">
              <a:rPr lang="zh-CN" altLang="en-US" smtClean="0"/>
              <a:pPr/>
              <a:t>48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02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356" y="0"/>
            <a:ext cx="6325643" cy="998621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67000" y="0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chemeClr val="bg1"/>
                </a:solidFill>
              </a:rPr>
              <a:t>Observation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274" y="4800599"/>
            <a:ext cx="4919789" cy="2057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Dramatic growing market of </a:t>
            </a:r>
            <a:r>
              <a:rPr lang="en-US" altLang="zh-CN" sz="2400" dirty="0"/>
              <a:t>location based </a:t>
            </a:r>
            <a:r>
              <a:rPr lang="en-US" altLang="zh-CN" sz="2400" dirty="0" smtClean="0"/>
              <a:t>service</a:t>
            </a:r>
            <a:endParaRPr lang="en-US" altLang="zh-CN" sz="2400" dirty="0"/>
          </a:p>
          <a:p>
            <a:pPr lvl="1"/>
            <a:r>
              <a:rPr lang="en-US" altLang="zh-CN" sz="1800" dirty="0" smtClean="0"/>
              <a:t>Navigation</a:t>
            </a:r>
            <a:r>
              <a:rPr lang="en-US" altLang="zh-CN" sz="1800" dirty="0"/>
              <a:t>, local </a:t>
            </a:r>
            <a:r>
              <a:rPr lang="en-US" altLang="zh-CN" sz="1800" dirty="0" smtClean="0"/>
              <a:t>search, </a:t>
            </a:r>
            <a:r>
              <a:rPr lang="en-US" altLang="zh-CN" sz="1800" dirty="0"/>
              <a:t>mobile </a:t>
            </a:r>
            <a:r>
              <a:rPr lang="en-US" altLang="zh-CN" sz="1800" dirty="0" smtClean="0"/>
              <a:t>advertisements, emergency notification</a:t>
            </a:r>
          </a:p>
          <a:p>
            <a:pPr lvl="1"/>
            <a:endParaRPr lang="en-US" altLang="zh-CN" sz="1800" dirty="0"/>
          </a:p>
        </p:txBody>
      </p:sp>
      <p:pic>
        <p:nvPicPr>
          <p:cNvPr id="1026" name="Picture 2" descr="http://www.radiozentrale.de/typo3temp/pics/65116551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74821"/>
            <a:ext cx="5681789" cy="372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967915" y="4764504"/>
            <a:ext cx="4148011" cy="2057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/>
              <a:t>Role changing of users</a:t>
            </a:r>
            <a:endParaRPr lang="en-US" altLang="zh-CN" sz="2400" dirty="0"/>
          </a:p>
          <a:p>
            <a:pPr lvl="1"/>
            <a:r>
              <a:rPr lang="en-US" altLang="zh-CN" sz="1800" dirty="0"/>
              <a:t>Various embedded sensors in smartphone 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Users </a:t>
            </a:r>
            <a:r>
              <a:rPr lang="en-US" altLang="zh-CN" sz="1800" dirty="0"/>
              <a:t>are not only data receivers, but also active data providers</a:t>
            </a:r>
          </a:p>
          <a:p>
            <a:pPr lvl="1"/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33571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916" y="0"/>
            <a:ext cx="6509084" cy="998621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Possible </a:t>
            </a:r>
            <a:r>
              <a:rPr lang="en-US" altLang="zh-CN" b="1" dirty="0" smtClean="0">
                <a:solidFill>
                  <a:schemeClr val="bg1"/>
                </a:solidFill>
              </a:rPr>
              <a:t>Solution </a:t>
            </a:r>
            <a:r>
              <a:rPr lang="en-US" altLang="zh-CN" b="1" dirty="0">
                <a:solidFill>
                  <a:schemeClr val="bg1"/>
                </a:solidFill>
              </a:rPr>
              <a:t>for </a:t>
            </a:r>
            <a:br>
              <a:rPr lang="en-US" altLang="zh-CN" b="1" dirty="0">
                <a:solidFill>
                  <a:schemeClr val="bg1"/>
                </a:solidFill>
              </a:rPr>
            </a:br>
            <a:r>
              <a:rPr lang="en-US" altLang="zh-CN" b="1" dirty="0">
                <a:solidFill>
                  <a:schemeClr val="bg1"/>
                </a:solidFill>
              </a:rPr>
              <a:t>Location Based Data Crunch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97"/>
            <a:ext cx="5619291" cy="5019903"/>
          </a:xfrm>
        </p:spPr>
        <p:txBody>
          <a:bodyPr>
            <a:noAutofit/>
          </a:bodyPr>
          <a:lstStyle/>
          <a:p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Sophisticated location based service constrained by</a:t>
            </a:r>
          </a:p>
          <a:p>
            <a:pPr lvl="1"/>
            <a:r>
              <a:rPr lang="en-US" altLang="zh-CN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Adequate and comprehensive location based data</a:t>
            </a:r>
          </a:p>
          <a:p>
            <a:r>
              <a:rPr lang="en-US" sz="2400" dirty="0"/>
              <a:t>Possible </a:t>
            </a:r>
            <a:r>
              <a:rPr lang="en-US" sz="2400" dirty="0" smtClean="0"/>
              <a:t>solution</a:t>
            </a:r>
            <a:endParaRPr lang="en-US" altLang="zh-CN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altLang="zh-CN" sz="1800" dirty="0" smtClean="0"/>
              <a:t>Crowdsourcing</a:t>
            </a:r>
          </a:p>
          <a:p>
            <a:pPr lvl="2"/>
            <a:r>
              <a:rPr lang="en-US" altLang="zh-CN" sz="1600" dirty="0"/>
              <a:t>Large  group of </a:t>
            </a:r>
            <a:r>
              <a:rPr lang="en-US" altLang="zh-CN" sz="1600" dirty="0" smtClean="0"/>
              <a:t>users regularly transmit </a:t>
            </a:r>
            <a:r>
              <a:rPr lang="en-US" altLang="zh-CN" sz="1600" dirty="0"/>
              <a:t>data </a:t>
            </a:r>
            <a:r>
              <a:rPr lang="en-US" altLang="zh-CN" sz="1600" dirty="0" smtClean="0"/>
              <a:t>obtained </a:t>
            </a:r>
            <a:r>
              <a:rPr lang="en-US" altLang="zh-CN" sz="1600" dirty="0"/>
              <a:t>by the embedded </a:t>
            </a:r>
            <a:r>
              <a:rPr lang="en-US" altLang="zh-CN" sz="1600" dirty="0" smtClean="0"/>
              <a:t>sensors to </a:t>
            </a:r>
            <a:r>
              <a:rPr lang="en-US" altLang="zh-CN" sz="1600" dirty="0"/>
              <a:t>the </a:t>
            </a:r>
            <a:r>
              <a:rPr lang="en-US" altLang="zh-CN" sz="1600" dirty="0" smtClean="0"/>
              <a:t>principal</a:t>
            </a:r>
          </a:p>
          <a:p>
            <a:pPr lvl="1"/>
            <a:r>
              <a:rPr lang="en-US" altLang="zh-CN" sz="1800" dirty="0" smtClean="0"/>
              <a:t>Popular apps</a:t>
            </a:r>
            <a:endParaRPr lang="en-US" altLang="zh-CN" sz="1800" dirty="0"/>
          </a:p>
          <a:p>
            <a:pPr lvl="2"/>
            <a:r>
              <a:rPr lang="en-US" altLang="zh-CN" sz="1600" dirty="0" smtClean="0"/>
              <a:t>Navigation: Google Map</a:t>
            </a:r>
            <a:endParaRPr lang="en-US" altLang="zh-CN" sz="1600" dirty="0"/>
          </a:p>
          <a:p>
            <a:pPr lvl="2"/>
            <a:r>
              <a:rPr lang="en-US" altLang="zh-CN" sz="1600" dirty="0"/>
              <a:t>Social </a:t>
            </a:r>
            <a:r>
              <a:rPr lang="en-US" altLang="zh-CN" sz="1600" dirty="0" smtClean="0"/>
              <a:t>network: Yelp</a:t>
            </a:r>
          </a:p>
          <a:p>
            <a:pPr lvl="2"/>
            <a:r>
              <a:rPr lang="en-US" sz="1600" dirty="0" smtClean="0"/>
              <a:t>Sport: Sports Tracker</a:t>
            </a:r>
            <a:endParaRPr lang="en-US" altLang="zh-CN" sz="1600" dirty="0" smtClean="0"/>
          </a:p>
          <a:p>
            <a:r>
              <a:rPr lang="en-US" sz="2400" dirty="0" smtClean="0"/>
              <a:t>Need </a:t>
            </a:r>
            <a:r>
              <a:rPr lang="en-US" sz="2400" dirty="0"/>
              <a:t>of cooperation</a:t>
            </a:r>
          </a:p>
          <a:p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2CAD-26A3-4C90-B9FE-07B6B362F776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49" y="2950281"/>
            <a:ext cx="3620251" cy="26123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0200" y="3417849"/>
            <a:ext cx="1967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Large  group of users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1.wp.com/purple.city/img/downtownloop_typical_traffic_friday_53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05" y="2971800"/>
            <a:ext cx="4434595" cy="315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6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698 0.02223 L -0.87396 0.034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58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both traffic offloading and data uploading processes</a:t>
            </a:r>
          </a:p>
          <a:p>
            <a:pPr lvl="1"/>
            <a:r>
              <a:rPr lang="en-US" dirty="0" smtClean="0"/>
              <a:t>Third parties/users </a:t>
            </a:r>
            <a:r>
              <a:rPr lang="en-US" dirty="0"/>
              <a:t>are consuming </a:t>
            </a:r>
            <a:r>
              <a:rPr lang="en-US" dirty="0" smtClean="0"/>
              <a:t>resources (battery </a:t>
            </a:r>
            <a:r>
              <a:rPr lang="en-US" dirty="0"/>
              <a:t>power and computing </a:t>
            </a:r>
            <a:r>
              <a:rPr lang="en-US" dirty="0" smtClean="0"/>
              <a:t>capacity), and threaten </a:t>
            </a:r>
            <a:r>
              <a:rPr lang="en-US" dirty="0"/>
              <a:t>to privacy</a:t>
            </a:r>
          </a:p>
          <a:p>
            <a:r>
              <a:rPr lang="en-US" dirty="0" smtClean="0"/>
              <a:t>Motivations are needed to ensure cooperation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successfully </a:t>
            </a:r>
            <a:r>
              <a:rPr lang="en-US" dirty="0" smtClean="0"/>
              <a:t>increase wireless network capacity</a:t>
            </a:r>
            <a:endParaRPr lang="en-US" dirty="0"/>
          </a:p>
          <a:p>
            <a:pPr lvl="1"/>
            <a:r>
              <a:rPr lang="en-US" dirty="0" smtClean="0"/>
              <a:t>To </a:t>
            </a:r>
            <a:r>
              <a:rPr lang="en-US" dirty="0"/>
              <a:t>collect adequate location based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/>
              <a:t>Design incentive mechanisms </a:t>
            </a:r>
          </a:p>
          <a:p>
            <a:pPr lvl="1"/>
            <a:r>
              <a:rPr lang="en-US" dirty="0"/>
              <a:t>Considering </a:t>
            </a:r>
            <a:r>
              <a:rPr lang="en-US" dirty="0" smtClean="0"/>
              <a:t>third parties/users' </a:t>
            </a:r>
            <a:r>
              <a:rPr lang="en-US" dirty="0"/>
              <a:t>consumptions during the offloading/uploading </a:t>
            </a:r>
            <a:r>
              <a:rPr lang="en-US" dirty="0" smtClean="0"/>
              <a:t>processes</a:t>
            </a:r>
            <a:endParaRPr lang="en-US" dirty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necessary </a:t>
            </a:r>
            <a:r>
              <a:rPr lang="en-US" dirty="0" smtClean="0"/>
              <a:t>rewards/compensations according to their contributions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18356" y="0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</a:rPr>
              <a:t>Possible Solution </a:t>
            </a:r>
            <a:r>
              <a:rPr lang="en-US" altLang="zh-CN" b="1" dirty="0" smtClean="0">
                <a:solidFill>
                  <a:schemeClr val="bg1"/>
                </a:solidFill>
              </a:rPr>
              <a:t>to Ensure Cooperation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9B52CAD-26A3-4C90-B9FE-07B6B362F7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8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Contract Theory</a:t>
            </a:r>
          </a:p>
          <a:p>
            <a:pPr lvl="1"/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regulate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monopoly with </a:t>
            </a:r>
            <a:r>
              <a:rPr lang="en-US" altLang="zh-CN" i="1" dirty="0" smtClean="0">
                <a:solidFill>
                  <a:srgbClr val="FF0000"/>
                </a:solidFill>
              </a:rPr>
              <a:t>asymmetric information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introducing cooperation among competitors</a:t>
            </a:r>
            <a:endParaRPr lang="en-US" altLang="zh-CN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en-US" altLang="zh-CN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egulators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don’t know everything about how firms are </a:t>
            </a:r>
            <a:r>
              <a:rPr lang="en-US" altLang="zh-CN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operating</a:t>
            </a:r>
          </a:p>
          <a:p>
            <a:pPr lvl="1"/>
            <a:r>
              <a:rPr lang="en-US" altLang="zh-CN" dirty="0"/>
              <a:t>Employer and </a:t>
            </a:r>
            <a:r>
              <a:rPr lang="en-US" altLang="zh-CN" dirty="0" smtClean="0"/>
              <a:t>employee(s</a:t>
            </a:r>
            <a:r>
              <a:rPr lang="en-US" altLang="zh-CN" dirty="0"/>
              <a:t>)/Buyer and </a:t>
            </a:r>
            <a:r>
              <a:rPr lang="en-US" altLang="zh-CN" dirty="0" smtClean="0"/>
              <a:t>seller(s)</a:t>
            </a:r>
            <a:endParaRPr lang="en-US" altLang="zh-CN" dirty="0"/>
          </a:p>
          <a:p>
            <a:pPr lvl="2"/>
            <a:r>
              <a:rPr lang="en-US" altLang="zh-CN" sz="2500" dirty="0"/>
              <a:t>A manager hiring a worker</a:t>
            </a:r>
          </a:p>
          <a:p>
            <a:pPr lvl="2"/>
            <a:r>
              <a:rPr lang="en-US" altLang="zh-CN" sz="2500" dirty="0"/>
              <a:t>A farmer hiring a sharecropper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zh-CN" sz="3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Jean </a:t>
            </a:r>
            <a:r>
              <a:rPr lang="en-US" altLang="zh-CN" sz="3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Tirole</a:t>
            </a:r>
            <a:r>
              <a:rPr lang="en-US" altLang="zh-CN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en-US" altLang="zh-CN" sz="3300" dirty="0">
                <a:solidFill>
                  <a:srgbClr val="FF0000"/>
                </a:solidFill>
              </a:rPr>
              <a:t>Nobel Prize </a:t>
            </a:r>
            <a:r>
              <a:rPr lang="en-US" altLang="zh-CN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winner in </a:t>
            </a:r>
            <a:r>
              <a:rPr lang="en-US" altLang="zh-CN" sz="3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 science of 2014</a:t>
            </a:r>
            <a:endParaRPr lang="en-US" sz="3300" dirty="0" smtClean="0"/>
          </a:p>
          <a:p>
            <a:pPr lvl="1"/>
            <a:r>
              <a:rPr lang="en-US" dirty="0"/>
              <a:t>Most economic theory before </a:t>
            </a:r>
            <a:r>
              <a:rPr lang="en-US" dirty="0" smtClean="0"/>
              <a:t>consisted </a:t>
            </a:r>
            <a:r>
              <a:rPr lang="en-US" dirty="0"/>
              <a:t>of price caps for monopolists and preventing cooperation among </a:t>
            </a:r>
            <a:r>
              <a:rPr lang="en-US" dirty="0" smtClean="0"/>
              <a:t>competitors</a:t>
            </a:r>
          </a:p>
          <a:p>
            <a:pPr lvl="2"/>
            <a:r>
              <a:rPr lang="en-US" altLang="zh-CN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Ideal analysis and unpractical in real world economics</a:t>
            </a:r>
            <a:endParaRPr lang="en-US" altLang="zh-CN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Nobel Prize for Real World 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Economics” </a:t>
            </a:r>
          </a:p>
          <a:p>
            <a:pPr lvl="2"/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altLang="zh-CN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ays </a:t>
            </a:r>
            <a:r>
              <a:rPr lang="en-US" altLang="zh-C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Enlightened Economist blog, written by Diane </a:t>
            </a:r>
            <a:r>
              <a:rPr lang="en-US" altLang="zh-CN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Coyle</a:t>
            </a:r>
          </a:p>
          <a:p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Great potential to ensure cooperation in wireless networks</a:t>
            </a:r>
          </a:p>
          <a:p>
            <a:r>
              <a:rPr lang="en-US" altLang="zh-CN" dirty="0" smtClean="0"/>
              <a:t>Two </a:t>
            </a:r>
            <a:r>
              <a:rPr lang="en-US" altLang="zh-CN" dirty="0"/>
              <a:t>general types of asymmetric information problems</a:t>
            </a:r>
          </a:p>
          <a:p>
            <a:pPr lvl="1"/>
            <a:r>
              <a:rPr lang="en-US" altLang="zh-CN" dirty="0"/>
              <a:t>Hidden-information problem---- </a:t>
            </a:r>
            <a:r>
              <a:rPr lang="en-US" altLang="zh-CN" i="1" dirty="0">
                <a:solidFill>
                  <a:srgbClr val="FF0000"/>
                </a:solidFill>
              </a:rPr>
              <a:t>A</a:t>
            </a:r>
            <a:r>
              <a:rPr lang="en-US" altLang="zh-CN" i="1" dirty="0" smtClean="0">
                <a:solidFill>
                  <a:srgbClr val="FF0000"/>
                </a:solidFill>
              </a:rPr>
              <a:t>dverse Selection</a:t>
            </a:r>
            <a:endParaRPr lang="en-US" altLang="zh-CN" i="1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Hidden-action problem---- </a:t>
            </a:r>
            <a:r>
              <a:rPr lang="en-US" altLang="zh-CN" i="1" dirty="0" smtClean="0">
                <a:solidFill>
                  <a:srgbClr val="FF0000"/>
                </a:solidFill>
              </a:rPr>
              <a:t>Moral Hazard</a:t>
            </a:r>
            <a:endParaRPr lang="en-US" dirty="0" smtClean="0"/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18356" y="0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chemeClr val="bg1"/>
                </a:solidFill>
              </a:rPr>
              <a:t>Methodology Adopted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9B52CAD-26A3-4C90-B9FE-07B6B362F776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2" name="AutoShape 2" descr="https://gallery.axa-research.org/ressources/images/4/125,300x,jean-tirole-bi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gallery.axa-research.org/ressources/_thumbnails/8/839-jean-tirole-bi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78914"/>
            <a:ext cx="1397686" cy="155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8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43200" y="1094"/>
            <a:ext cx="6325643" cy="998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chemeClr val="bg1"/>
                </a:solidFill>
              </a:rPr>
              <a:t>Adverse </a:t>
            </a:r>
            <a:r>
              <a:rPr lang="en-US" altLang="zh-CN" sz="3200" b="1" dirty="0" smtClean="0">
                <a:solidFill>
                  <a:schemeClr val="bg1"/>
                </a:solidFill>
              </a:rPr>
              <a:t>Selection of PhD Student </a:t>
            </a:r>
            <a:endParaRPr lang="en-US" altLang="zh-CN" sz="32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71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plan you tell your advisor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real plan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secret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9288" y="1600200"/>
            <a:ext cx="350471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“I am going to be a professor at a major research university after I graduate.”</a:t>
            </a:r>
          </a:p>
          <a:p>
            <a:endParaRPr lang="en-US" dirty="0" smtClean="0"/>
          </a:p>
          <a:p>
            <a:r>
              <a:rPr lang="en-US" dirty="0" smtClean="0"/>
              <a:t>Look for career alternatives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Become a baker/rock star/writer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524000"/>
            <a:ext cx="2362688" cy="15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2" y="3067539"/>
            <a:ext cx="2362686" cy="148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572000"/>
            <a:ext cx="2362687" cy="170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1E99D-80F3-4842-8149-7F9B8B533C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p"/>
      <p:bldP spid="2" grpId="2" uiExpand="1" build="p"/>
      <p:bldP spid="6" grpId="0" uiExpand="1" build="p"/>
      <p:bldP spid="6" grpId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5285</TotalTime>
  <Words>5477</Words>
  <Application>Microsoft Office PowerPoint</Application>
  <PresentationFormat>On-screen Show (4:3)</PresentationFormat>
  <Paragraphs>673</Paragraphs>
  <Slides>48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Outline</vt:lpstr>
      <vt:lpstr> </vt:lpstr>
      <vt:lpstr>PowerPoint Presentation</vt:lpstr>
      <vt:lpstr> </vt:lpstr>
      <vt:lpstr>Possible Solution for  Location Based Data Crunch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</vt:lpstr>
      <vt:lpstr>Dissertation Contributions</vt:lpstr>
      <vt:lpstr>Outline</vt:lpstr>
      <vt:lpstr>PowerPoint Presentation</vt:lpstr>
      <vt:lpstr> </vt:lpstr>
      <vt:lpstr>Outline</vt:lpstr>
      <vt:lpstr>Moral Hazard in  Mobile Crowdsourcing</vt:lpstr>
      <vt:lpstr>Multi-Dimension</vt:lpstr>
      <vt:lpstr>Outline</vt:lpstr>
      <vt:lpstr>PowerPoint Presentation</vt:lpstr>
      <vt:lpstr>Common Shock </vt:lpstr>
      <vt:lpstr>PowerPoint Presentation</vt:lpstr>
      <vt:lpstr>PowerPoint Presentation</vt:lpstr>
      <vt:lpstr>Ranking Probability</vt:lpstr>
      <vt:lpstr>Utility Function of User</vt:lpstr>
      <vt:lpstr>Utility Function of Principal</vt:lpstr>
      <vt:lpstr>Optimization Problem</vt:lpstr>
      <vt:lpstr>Simulation Setup</vt:lpstr>
      <vt:lpstr>Functions</vt:lpstr>
      <vt:lpstr>Comparisons</vt:lpstr>
      <vt:lpstr>Simulation Results </vt:lpstr>
      <vt:lpstr>Outline</vt:lpstr>
      <vt:lpstr> </vt:lpstr>
      <vt:lpstr>Financing Contract </vt:lpstr>
      <vt:lpstr>Adverse Selection and  Moral Hazard in CRN</vt:lpstr>
      <vt:lpstr>System Model</vt:lpstr>
      <vt:lpstr>Information Asymmetry</vt:lpstr>
      <vt:lpstr>Payoffs</vt:lpstr>
      <vt:lpstr>PU’s Optimization Problem</vt:lpstr>
      <vt:lpstr>Comparisons</vt:lpstr>
      <vt:lpstr>Simulation Results</vt:lpstr>
      <vt:lpstr>OUTLINE</vt:lpstr>
      <vt:lpstr>PowerPoint Presentation</vt:lpstr>
      <vt:lpstr>PowerPoint Presentation</vt:lpstr>
      <vt:lpstr>Publications</vt:lpstr>
      <vt:lpstr>PowerPoint Presentation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 Theory Framework for Wireless Networking</dc:title>
  <dc:creator>Windows User</dc:creator>
  <cp:lastModifiedBy>Windows User</cp:lastModifiedBy>
  <cp:revision>268</cp:revision>
  <cp:lastPrinted>2016-04-29T13:25:50Z</cp:lastPrinted>
  <dcterms:created xsi:type="dcterms:W3CDTF">2015-05-11T15:08:56Z</dcterms:created>
  <dcterms:modified xsi:type="dcterms:W3CDTF">2016-04-29T14:28:57Z</dcterms:modified>
</cp:coreProperties>
</file>