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62"/>
  </p:notesMasterIdLst>
  <p:handoutMasterIdLst>
    <p:handoutMasterId r:id="rId63"/>
  </p:handoutMasterIdLst>
  <p:sldIdLst>
    <p:sldId id="256" r:id="rId2"/>
    <p:sldId id="257" r:id="rId3"/>
    <p:sldId id="325" r:id="rId4"/>
    <p:sldId id="259" r:id="rId5"/>
    <p:sldId id="260" r:id="rId6"/>
    <p:sldId id="262" r:id="rId7"/>
    <p:sldId id="261" r:id="rId8"/>
    <p:sldId id="326" r:id="rId9"/>
    <p:sldId id="280" r:id="rId10"/>
    <p:sldId id="351" r:id="rId11"/>
    <p:sldId id="349" r:id="rId12"/>
    <p:sldId id="327" r:id="rId13"/>
    <p:sldId id="318" r:id="rId14"/>
    <p:sldId id="319" r:id="rId15"/>
    <p:sldId id="320" r:id="rId16"/>
    <p:sldId id="321" r:id="rId17"/>
    <p:sldId id="329" r:id="rId18"/>
    <p:sldId id="345" r:id="rId19"/>
    <p:sldId id="335" r:id="rId20"/>
    <p:sldId id="336" r:id="rId21"/>
    <p:sldId id="337" r:id="rId22"/>
    <p:sldId id="338" r:id="rId23"/>
    <p:sldId id="340" r:id="rId24"/>
    <p:sldId id="341" r:id="rId25"/>
    <p:sldId id="342" r:id="rId26"/>
    <p:sldId id="354" r:id="rId27"/>
    <p:sldId id="343" r:id="rId28"/>
    <p:sldId id="344" r:id="rId29"/>
    <p:sldId id="330" r:id="rId30"/>
    <p:sldId id="279" r:id="rId31"/>
    <p:sldId id="281" r:id="rId32"/>
    <p:sldId id="282" r:id="rId33"/>
    <p:sldId id="283" r:id="rId34"/>
    <p:sldId id="291" r:id="rId35"/>
    <p:sldId id="288" r:id="rId36"/>
    <p:sldId id="289" r:id="rId37"/>
    <p:sldId id="290" r:id="rId38"/>
    <p:sldId id="292" r:id="rId39"/>
    <p:sldId id="295" r:id="rId40"/>
    <p:sldId id="293" r:id="rId41"/>
    <p:sldId id="331" r:id="rId42"/>
    <p:sldId id="306" r:id="rId43"/>
    <p:sldId id="307" r:id="rId44"/>
    <p:sldId id="346" r:id="rId45"/>
    <p:sldId id="347" r:id="rId46"/>
    <p:sldId id="311" r:id="rId47"/>
    <p:sldId id="312" r:id="rId48"/>
    <p:sldId id="313" r:id="rId49"/>
    <p:sldId id="314" r:id="rId50"/>
    <p:sldId id="315" r:id="rId51"/>
    <p:sldId id="348" r:id="rId52"/>
    <p:sldId id="316" r:id="rId53"/>
    <p:sldId id="317" r:id="rId54"/>
    <p:sldId id="332" r:id="rId55"/>
    <p:sldId id="353" r:id="rId56"/>
    <p:sldId id="352" r:id="rId57"/>
    <p:sldId id="322" r:id="rId58"/>
    <p:sldId id="350" r:id="rId59"/>
    <p:sldId id="324" r:id="rId60"/>
    <p:sldId id="333"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01" autoAdjust="0"/>
  </p:normalViewPr>
  <p:slideViewPr>
    <p:cSldViewPr>
      <p:cViewPr varScale="1">
        <p:scale>
          <a:sx n="96" d="100"/>
          <a:sy n="96" d="100"/>
        </p:scale>
        <p:origin x="-4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B24EF7-F849-45FE-B5D6-EEA5C7E774D1}" type="datetimeFigureOut">
              <a:rPr lang="zh-CN" altLang="en-US" smtClean="0"/>
              <a:pPr/>
              <a:t>2012-6-26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282AD-29C7-4D87-A3FB-D444A8E9D21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3B1CE-0CC1-4E29-9BE4-864C4F722D75}" type="datetimeFigureOut">
              <a:rPr lang="zh-CN" altLang="en-US" smtClean="0"/>
              <a:pPr/>
              <a:t>2012-6-26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2B79D-F168-4358-9056-F32ED16AE37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Local function, compatibility function</a:t>
            </a:r>
          </a:p>
          <a:p>
            <a:endParaRPr lang="en-US" dirty="0" smtClean="0"/>
          </a:p>
          <a:p>
            <a:r>
              <a:rPr lang="en-US" dirty="0" smtClean="0"/>
              <a:t>Phi, Psi</a:t>
            </a:r>
          </a:p>
          <a:p>
            <a:endParaRPr lang="en-US" dirty="0" smtClean="0"/>
          </a:p>
          <a:p>
            <a:r>
              <a:rPr lang="en-US" dirty="0" smtClean="0"/>
              <a:t>Honest,</a:t>
            </a:r>
            <a:r>
              <a:rPr lang="en-US" baseline="0" dirty="0" smtClean="0"/>
              <a:t> belief &gt; threshold</a:t>
            </a:r>
          </a:p>
          <a:p>
            <a:r>
              <a:rPr lang="en-US" baseline="0" dirty="0" smtClean="0"/>
              <a:t>Malicious, belief &lt; threshold</a:t>
            </a:r>
            <a:endParaRPr lang="en-US" dirty="0" smtClean="0"/>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Phi</a:t>
            </a:r>
          </a:p>
          <a:p>
            <a:endParaRPr lang="en-US" dirty="0" smtClean="0"/>
          </a:p>
          <a:p>
            <a:r>
              <a:rPr lang="en-US" dirty="0" smtClean="0"/>
              <a:t>When the value of KL distance is high, which means large difference between the two distributions, we can obtain a low value of ϕ</a:t>
            </a:r>
          </a:p>
          <a:p>
            <a:r>
              <a:rPr lang="en-US" dirty="0" smtClean="0"/>
              <a:t>, which represents a high probability that the suspect is a PUE attacker.</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 and β are two constants</a:t>
            </a:r>
          </a:p>
          <a:p>
            <a:endParaRPr lang="en-US" dirty="0" smtClean="0"/>
          </a:p>
          <a:p>
            <a:r>
              <a:rPr lang="en-US" dirty="0" smtClean="0"/>
              <a:t>When the distance is large, the value of compatibility function is low. The exponential function guarantees that the compatibility value is always between 0 and 1. Also the proposed compatibility function is symmetric for both random variables</a:t>
            </a:r>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Honest,</a:t>
            </a:r>
            <a:r>
              <a:rPr lang="en-US" baseline="0" dirty="0" smtClean="0"/>
              <a:t> belief &gt; threshold</a:t>
            </a:r>
          </a:p>
          <a:p>
            <a:r>
              <a:rPr lang="en-US" baseline="0" dirty="0" smtClean="0"/>
              <a:t>Malicious, belief &lt; threshold</a:t>
            </a:r>
            <a:endParaRPr lang="en-US" dirty="0" smtClean="0"/>
          </a:p>
          <a:p>
            <a:endParaRPr lang="en-US" dirty="0" smtClean="0"/>
          </a:p>
          <a:p>
            <a:r>
              <a:rPr lang="en-US" dirty="0" smtClean="0"/>
              <a:t>Our advantage:</a:t>
            </a:r>
          </a:p>
          <a:p>
            <a:pPr marL="228600" indent="-228600">
              <a:buAutoNum type="arabicPeriod"/>
            </a:pPr>
            <a:r>
              <a:rPr lang="en-US" dirty="0" smtClean="0"/>
              <a:t>Do not need to deploy additional sensor networks</a:t>
            </a:r>
          </a:p>
          <a:p>
            <a:pPr marL="228600" indent="-228600">
              <a:buAutoNum type="arabicPeriod"/>
            </a:pPr>
            <a:r>
              <a:rPr lang="en-US" dirty="0" smtClean="0"/>
              <a:t>Do</a:t>
            </a:r>
            <a:r>
              <a:rPr lang="en-US" baseline="0" dirty="0" smtClean="0"/>
              <a:t> not need to calculate the exact location of the attacker</a:t>
            </a:r>
          </a:p>
          <a:p>
            <a:pPr marL="228600" indent="-228600">
              <a:buAutoNum type="arabicPeriod"/>
            </a:pPr>
            <a:r>
              <a:rPr lang="en-US" baseline="0" dirty="0" smtClean="0"/>
              <a:t>Avoid the deployment of expensive hardware for TOA and FOA</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28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1"/>
            <a:r>
              <a:rPr lang="en-US" altLang="zh-CN" dirty="0" smtClean="0"/>
              <a:t>Even if the interference from a single CR device is not severe, the aggregative effects can be significant.</a:t>
            </a:r>
          </a:p>
          <a:p>
            <a:pPr lvl="1"/>
            <a:endParaRPr lang="en-US" altLang="zh-CN" dirty="0" smtClean="0"/>
          </a:p>
          <a:p>
            <a:pPr lvl="1"/>
            <a:r>
              <a:rPr lang="en-US" altLang="zh-CN" dirty="0" smtClean="0"/>
              <a:t>Malicious nodes intentionally route a large amount of packets toward or around the PUs, aiming to cause interference to the primary users,  and to increase delay.</a:t>
            </a:r>
          </a:p>
          <a:p>
            <a:endParaRPr lang="en-US" dirty="0" smtClean="0"/>
          </a:p>
          <a:p>
            <a:r>
              <a:rPr lang="en-US" dirty="0" smtClean="0"/>
              <a:t>the interference to the primary users is not directly generated by the malicious nodes. Instead, the interference is from the honest nodes that received the packets from the malicious nodes. Therefore, it is difficult to detect the malicious nodes.</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Each node on the initial route keeps a table recording feedbacks from other nodes.</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Link quality between two nodes can be described as a </a:t>
            </a:r>
            <a:r>
              <a:rPr lang="en-US" altLang="zh-CN" i="1" dirty="0" smtClean="0"/>
              <a:t>trust value</a:t>
            </a:r>
            <a:r>
              <a:rPr lang="en-US" altLang="zh-CN" dirty="0" smtClean="0"/>
              <a:t>, which can be represented in the form of Beta distribution.</a:t>
            </a:r>
          </a:p>
          <a:p>
            <a:endParaRPr lang="en-US" altLang="zh-CN" dirty="0" smtClean="0"/>
          </a:p>
          <a:p>
            <a:r>
              <a:rPr lang="en-US" altLang="zh-CN" dirty="0" smtClean="0"/>
              <a:t>Beta distribution is often used in the scenarios where the subject has collected binary observation.</a:t>
            </a:r>
          </a:p>
          <a:p>
            <a:r>
              <a:rPr lang="en-US" altLang="zh-CN" dirty="0" smtClean="0"/>
              <a:t>Beta distribution is a family of continuous probability distributions defined on the interval </a:t>
            </a:r>
            <a:r>
              <a:rPr lang="en-US" altLang="zh-CN" i="1" dirty="0" smtClean="0"/>
              <a:t>(0, 1)</a:t>
            </a:r>
            <a:r>
              <a:rPr lang="en-US" altLang="zh-CN" dirty="0" smtClean="0"/>
              <a:t> parameterized by two positive shape parameters, typically denoted by </a:t>
            </a:r>
            <a:r>
              <a:rPr lang="en-US" altLang="zh-CN" i="1" dirty="0" smtClean="0"/>
              <a:t>α</a:t>
            </a:r>
            <a:r>
              <a:rPr lang="en-US" altLang="zh-CN" dirty="0" smtClean="0"/>
              <a:t> and </a:t>
            </a:r>
            <a:r>
              <a:rPr lang="en-US" altLang="zh-CN" i="1" dirty="0" smtClean="0"/>
              <a:t>β</a:t>
            </a:r>
            <a:r>
              <a:rPr lang="en-US" altLang="zh-CN" dirty="0" smtClean="0"/>
              <a:t>.</a:t>
            </a:r>
          </a:p>
          <a:p>
            <a:r>
              <a:rPr lang="en-US" altLang="zh-CN" dirty="0" smtClean="0"/>
              <a:t>P is the interval between 0 and 1</a:t>
            </a:r>
          </a:p>
          <a:p>
            <a:endParaRPr lang="en-US" dirty="0" smtClean="0"/>
          </a:p>
          <a:p>
            <a:r>
              <a:rPr lang="en-US" dirty="0" smtClean="0"/>
              <a:t>The physical meaning of the local function is the probability that the node who sends back the feedback is an honest node or not. </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eta</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37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1.Today’s technology can only operate on certain frequencies; commercially usable frequencies are a scarce commodity.</a:t>
            </a:r>
          </a:p>
          <a:p>
            <a:r>
              <a:rPr lang="en-US" dirty="0" smtClean="0"/>
              <a:t>2.Airwaves used to broadcast any transmission can be reused after the broadcast is completed.</a:t>
            </a:r>
          </a:p>
          <a:p>
            <a:r>
              <a:rPr lang="en-US" dirty="0" smtClean="0"/>
              <a:t>4. To avoid interference from competing broadcast transmissions, frequency assignments are managed by recognized authorities.</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wireless mesh routers work as secondary users (SUs) that can opportunistically and intelligently access the idle licensed spectrum.</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epslon</a:t>
            </a:r>
            <a:endParaRPr lang="zh-CN" altLang="en-US" dirty="0" smtClean="0"/>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 is average interference power with the Pus</a:t>
            </a:r>
            <a:r>
              <a:rPr lang="en-US" altLang="zh-CN" baseline="0" dirty="0" smtClean="0"/>
              <a:t> in watts centered at frequency </a:t>
            </a:r>
            <a:r>
              <a:rPr lang="en-US" altLang="zh-CN" baseline="0" dirty="0" err="1" smtClean="0"/>
              <a:t>f_c</a:t>
            </a:r>
            <a:r>
              <a:rPr lang="en-US" altLang="zh-CN" baseline="0" dirty="0" smtClean="0"/>
              <a:t> and covering bandwidth of B. k is </a:t>
            </a:r>
            <a:r>
              <a:rPr lang="en-US" altLang="zh-CN" baseline="0" dirty="0" err="1" smtClean="0"/>
              <a:t>Boltzman’s</a:t>
            </a:r>
            <a:r>
              <a:rPr lang="en-US" altLang="zh-CN" baseline="0" dirty="0" smtClean="0"/>
              <a:t> constant.</a:t>
            </a:r>
            <a:endParaRPr lang="zh-CN" altLang="en-US" dirty="0" smtClean="0"/>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 prominent feature of wireless mesh networks is highly decentralized nature. Full</a:t>
            </a:r>
            <a:r>
              <a:rPr lang="en-US" altLang="zh-CN" baseline="0" dirty="0" smtClean="0"/>
              <a:t> information needs to be gathered at a centralized coordinate node in centralized algorithm, considering the number of nodes and dynamics of channels, which is unreliable because of high computation complexity and delay. </a:t>
            </a:r>
            <a:endParaRPr lang="zh-CN" altLang="en-US" dirty="0" smtClean="0"/>
          </a:p>
          <a:p>
            <a:endParaRPr lang="en-US" altLang="zh-CN" baseline="0" dirty="0" smtClean="0"/>
          </a:p>
          <a:p>
            <a:r>
              <a:rPr lang="en-US" altLang="zh-CN" baseline="0" dirty="0" smtClean="0"/>
              <a:t>Game theory attempts to mathematically capture behavior in strategic situations, in which an individual's success in making choices depends on the choices of others.</a:t>
            </a:r>
          </a:p>
          <a:p>
            <a:r>
              <a:rPr lang="en-US" altLang="zh-CN" baseline="0" dirty="0" smtClean="0"/>
              <a:t>Networks of relationships play a role, or we can say the network structures play an important role,  and their importance in determining the outcome the interaction.</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model the interactions among the SU nodes seeking to form the routes, network formation games provide a suitable framework.</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Fi1</a:t>
            </a:r>
            <a:r>
              <a:rPr lang="en-US" altLang="zh-CN" baseline="0" dirty="0" smtClean="0"/>
              <a:t> and fi2 are small dummy constants to ensure that the denominators are not zero</a:t>
            </a:r>
          </a:p>
          <a:p>
            <a:r>
              <a:rPr lang="en-US" altLang="zh-CN" baseline="0" dirty="0" smtClean="0"/>
              <a:t>K1 and k2 are used for weighting different constraints and they must be bigger than 0</a:t>
            </a:r>
          </a:p>
          <a:p>
            <a:endParaRPr lang="en-US" altLang="zh-CN" baseline="0" dirty="0" smtClean="0"/>
          </a:p>
          <a:p>
            <a:r>
              <a:rPr lang="en-US" altLang="zh-CN" baseline="0" dirty="0" smtClean="0"/>
              <a:t>The SU nodes calculate their utility functions for all their edges with their neighbor nodes and select the </a:t>
            </a:r>
            <a:r>
              <a:rPr lang="en-US" altLang="zh-CN" baseline="0" dirty="0" err="1" smtClean="0"/>
              <a:t>maxmimum</a:t>
            </a:r>
            <a:r>
              <a:rPr lang="en-US" altLang="zh-CN" baseline="0" dirty="0" smtClean="0"/>
              <a:t> utility.</a:t>
            </a:r>
            <a:endParaRPr lang="zh-CN" altLang="en-US" dirty="0" smtClean="0"/>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 network formation, we propose a best response algorithm that allows</a:t>
            </a:r>
            <a:r>
              <a:rPr lang="en-US" altLang="zh-CN" baseline="0" dirty="0" smtClean="0"/>
              <a:t> a distributed formation of the network graph. The proposed dynamics assume that each node is myopic, which means that each aims at improving it own payoff considering only the current state of the network without taking into account the future evolution of the network.</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49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first represents</a:t>
            </a:r>
            <a:r>
              <a:rPr lang="en-US" altLang="zh-CN" baseline="0" dirty="0" smtClean="0"/>
              <a:t> that the flow on each link cannot exceed the link rate.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second one describes that a common channel must be available when nodes </a:t>
            </a:r>
            <a:r>
              <a:rPr lang="en-US" altLang="zh-CN" baseline="0" dirty="0" err="1" smtClean="0"/>
              <a:t>i</a:t>
            </a:r>
            <a:r>
              <a:rPr lang="en-US" altLang="zh-CN" baseline="0" dirty="0" smtClean="0"/>
              <a:t> and j want to communicate with each other.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last constraint represents flow conservation constraints. Here </a:t>
            </a:r>
            <a:r>
              <a:rPr lang="en-US" altLang="zh-CN" baseline="0" dirty="0" err="1" smtClean="0"/>
              <a:t>l_j</a:t>
            </a:r>
            <a:r>
              <a:rPr lang="en-US" altLang="zh-CN" baseline="0" dirty="0" smtClean="0"/>
              <a:t> represents the load of the node may be due to outgoing or incoming traffic. The sum of incoming flow and generated traffic must be the same as the out going flow.</a:t>
            </a:r>
            <a:endParaRPr lang="zh-CN" altLang="en-US" dirty="0" smtClean="0"/>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51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Underlay, overlay</a:t>
            </a:r>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Software-defined radio (SDR): A radio transmitter and/or receiver employing a technology that allows the RF operating parameters like</a:t>
            </a:r>
            <a:r>
              <a:rPr lang="en-US" baseline="0" dirty="0" smtClean="0"/>
              <a:t> </a:t>
            </a:r>
            <a:r>
              <a:rPr lang="en-US" dirty="0" smtClean="0"/>
              <a:t>frequency range, modulation type, or output power to be set or altered by software</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Physical layer: PUE/ </a:t>
            </a:r>
            <a:r>
              <a:rPr lang="en-US" dirty="0" smtClean="0"/>
              <a:t>Reporting false sensing data (RFSD) attack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MAC layer: Common Control Channel (CCC) Attack/ Reporting False Selection Frame/ False Evacuation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Network layer: </a:t>
            </a:r>
            <a:r>
              <a:rPr lang="en-US" altLang="zh-CN" baseline="0" dirty="0" err="1" smtClean="0"/>
              <a:t>Blackhole</a:t>
            </a:r>
            <a:r>
              <a:rPr lang="en-US" altLang="zh-CN" baseline="0" dirty="0" smtClean="0"/>
              <a:t>, </a:t>
            </a:r>
            <a:r>
              <a:rPr lang="en-US" altLang="zh-CN" baseline="0" dirty="0" err="1" smtClean="0"/>
              <a:t>greyhole</a:t>
            </a:r>
            <a:r>
              <a:rPr lang="en-US" altLang="zh-CN" baseline="0" dirty="0" smtClean="0"/>
              <a:t>, wormhole. The goal of the various attacks is mainly to reduce the network throughput.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all of these attacks above are discovered in wireless mesh/sensor/ad hoc networks, without considering much about the cognitive radio system model and existence of the primary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Many of the security challenges are due to the fact that the networks inherently rely on cooperation among distributed entities. Cooperation can be fragile under malicious attacks.</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Routing based on game theory</a:t>
            </a:r>
            <a:r>
              <a:rPr lang="en-US" altLang="zh-CN" baseline="0" dirty="0" smtClean="0"/>
              <a:t> has not been investigated</a:t>
            </a:r>
            <a:endParaRPr lang="zh-CN" alt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Local function: Phi</a:t>
            </a:r>
          </a:p>
          <a:p>
            <a:r>
              <a:rPr lang="en-US" dirty="0" smtClean="0"/>
              <a:t>Compatibility function:</a:t>
            </a:r>
            <a:r>
              <a:rPr lang="en-US" baseline="0" dirty="0" smtClean="0"/>
              <a:t> Psi   (s </a:t>
            </a:r>
            <a:r>
              <a:rPr lang="en-US" baseline="0" dirty="0" err="1" smtClean="0"/>
              <a:t>ai</a:t>
            </a:r>
            <a:r>
              <a:rPr lang="en-US" baseline="0" dirty="0" smtClean="0"/>
              <a:t>)</a:t>
            </a:r>
          </a:p>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C9C2B79D-F168-4358-9056-F32ED16AE37F}"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hasCustomPrompt="1"/>
          </p:nvPr>
        </p:nvSpPr>
        <p:spPr>
          <a:xfrm>
            <a:off x="880136" y="1214422"/>
            <a:ext cx="7406640" cy="1472184"/>
          </a:xfrm>
        </p:spPr>
        <p:txBody>
          <a:bodyPr anchor="b"/>
          <a:lstStyle>
            <a:lvl1pPr algn="ctr">
              <a:defRPr b="1" baseline="0">
                <a:effectLst>
                  <a:outerShdw blurRad="38100" dist="38100" dir="2700000" algn="tl">
                    <a:srgbClr val="000000">
                      <a:alpha val="43137"/>
                    </a:srgbClr>
                  </a:outerShdw>
                </a:effectLst>
                <a:latin typeface="+mj-ea"/>
                <a:ea typeface="+mj-ea"/>
              </a:defRPr>
            </a:lvl1pPr>
            <a:extLst/>
          </a:lstStyle>
          <a:p>
            <a:r>
              <a:rPr kumimoji="0" lang="en-US" altLang="zh-CN" dirty="0" smtClean="0"/>
              <a:t>Enter the Title</a:t>
            </a:r>
            <a:endParaRPr kumimoji="0" lang="en-US" dirty="0"/>
          </a:p>
        </p:txBody>
      </p:sp>
      <p:sp>
        <p:nvSpPr>
          <p:cNvPr id="22" name="副标题 21"/>
          <p:cNvSpPr>
            <a:spLocks noGrp="1"/>
          </p:cNvSpPr>
          <p:nvPr>
            <p:ph type="subTitle" idx="1" hasCustomPrompt="1"/>
          </p:nvPr>
        </p:nvSpPr>
        <p:spPr>
          <a:xfrm>
            <a:off x="880136" y="2766373"/>
            <a:ext cx="7406640" cy="1752600"/>
          </a:xfrm>
        </p:spPr>
        <p:txBody>
          <a:bodyPr tIns="0">
            <a:normAutofit/>
          </a:bodyPr>
          <a:lstStyle>
            <a:lvl1pPr marL="27432" indent="0" algn="ctr">
              <a:buNone/>
              <a:defRPr kumimoji="0" lang="en-US" altLang="en-US" sz="2600" kern="1200" dirty="0">
                <a:solidFill>
                  <a:schemeClr val="tx1"/>
                </a:solidFill>
                <a:effectLst>
                  <a:outerShdw blurRad="50000" dist="30000" dir="5400000" algn="tl" rotWithShape="0">
                    <a:srgbClr val="000000">
                      <a:alpha val="30000"/>
                    </a:srgbClr>
                  </a:outerShdw>
                </a:effectLst>
                <a:latin typeface="+mj-ea"/>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dirty="0" smtClean="0"/>
              <a:t>Enter the authors</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9789BCA-0149-4DF1-ABE5-D0E03D2E6E47}" type="datetime1">
              <a:rPr lang="en-US" altLang="zh-CN" smtClean="0"/>
              <a:pPr/>
              <a:t>6/26/2012</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8D0BBD4-A61C-4CC3-BAE3-FE46F5081FE7}" type="datetime1">
              <a:rPr lang="en-US" altLang="zh-CN" smtClean="0"/>
              <a:pPr/>
              <a:t>6/26/2012</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Calibri" pitchFamily="34" charset="0"/>
              </a:defRPr>
            </a:lvl1pPr>
            <a:extLst/>
          </a:lstStyle>
          <a:p>
            <a:r>
              <a:rPr kumimoji="0" lang="zh-CN" altLang="en-US" dirty="0" smtClean="0"/>
              <a:t>单击此处编辑母版标题样式</a:t>
            </a:r>
            <a:endParaRPr kumimoji="0" lang="en-US" dirty="0"/>
          </a:p>
        </p:txBody>
      </p:sp>
      <p:sp>
        <p:nvSpPr>
          <p:cNvPr id="3" name="内容占位符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1285916" y="6453212"/>
            <a:ext cx="2133600" cy="476250"/>
          </a:xfrm>
        </p:spPr>
        <p:txBody>
          <a:bodyPr/>
          <a:lstStyle>
            <a:lvl1pPr>
              <a:defRPr>
                <a:solidFill>
                  <a:schemeClr val="bg1"/>
                </a:solidFill>
                <a:effectLst/>
              </a:defRPr>
            </a:lvl1pPr>
            <a:extLst/>
          </a:lstStyle>
          <a:p>
            <a:fld id="{4F6E3A7A-2DD9-43B4-ADCA-84673324B610}" type="datetime1">
              <a:rPr lang="en-US" altLang="zh-CN" smtClean="0"/>
              <a:pPr/>
              <a:t>6/26/2012</a:t>
            </a:fld>
            <a:endParaRPr lang="zh-CN" altLang="en-US" dirty="0"/>
          </a:p>
        </p:txBody>
      </p:sp>
      <p:sp>
        <p:nvSpPr>
          <p:cNvPr id="6" name="灯片编号占位符 5"/>
          <p:cNvSpPr>
            <a:spLocks noGrp="1"/>
          </p:cNvSpPr>
          <p:nvPr>
            <p:ph type="sldNum" sz="quarter" idx="12"/>
          </p:nvPr>
        </p:nvSpPr>
        <p:spPr>
          <a:xfrm>
            <a:off x="8786842" y="6453212"/>
            <a:ext cx="457200" cy="476250"/>
          </a:xfrm>
        </p:spPr>
        <p:txBody>
          <a:bodyPr/>
          <a:lstStyle>
            <a:lvl1pPr>
              <a:defRPr>
                <a:solidFill>
                  <a:schemeClr val="bg1"/>
                </a:solidFill>
              </a:defRPr>
            </a:lvl1pPr>
            <a:extLst/>
          </a:lstStyle>
          <a:p>
            <a:fld id="{0C913308-F349-4B6D-A68A-DD1791B4A57B}" type="slidenum">
              <a:rPr lang="zh-CN" altLang="en-US" smtClean="0"/>
              <a:pPr/>
              <a:t>‹#›</a:t>
            </a:fld>
            <a:endParaRPr lang="zh-CN" altLang="en-US" dirty="0"/>
          </a:p>
        </p:txBody>
      </p:sp>
      <p:cxnSp>
        <p:nvCxnSpPr>
          <p:cNvPr id="8" name="Straight Connector 7"/>
          <p:cNvCxnSpPr/>
          <p:nvPr userDrawn="1"/>
        </p:nvCxnSpPr>
        <p:spPr>
          <a:xfrm>
            <a:off x="357158" y="1571612"/>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92510035-04BD-4BB8-B92E-3D33314C1B71}" type="datetime1">
              <a:rPr lang="en-US" altLang="zh-CN" smtClean="0"/>
              <a:pPr/>
              <a:t>6/26/2012</a:t>
            </a:fld>
            <a:endParaRPr lang="zh-CN" altLang="en-US"/>
          </a:p>
        </p:txBody>
      </p:sp>
      <p:sp>
        <p:nvSpPr>
          <p:cNvPr id="5" name="页脚占位符 4"/>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11" name="组合 10"/>
          <p:cNvGrpSpPr/>
          <p:nvPr userDrawn="1"/>
        </p:nvGrpSpPr>
        <p:grpSpPr>
          <a:xfrm>
            <a:off x="0" y="0"/>
            <a:ext cx="9144000" cy="533401"/>
            <a:chOff x="0" y="0"/>
            <a:chExt cx="9144000" cy="533401"/>
          </a:xfrm>
        </p:grpSpPr>
        <p:sp>
          <p:nvSpPr>
            <p:cNvPr id="12"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4" name="TextBox 13"/>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5"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96F68F71-0E81-4501-96AF-1793B7862CD4}" type="datetime1">
              <a:rPr lang="en-US" altLang="zh-CN" smtClean="0"/>
              <a:pPr/>
              <a:t>6/26/2012</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214C2D2-64C7-461E-96A7-9F4B85CC500A}" type="datetime1">
              <a:rPr lang="en-US" altLang="zh-CN" smtClean="0"/>
              <a:pPr/>
              <a:t>6/26/2012</a:t>
            </a:fld>
            <a:endParaRPr lang="zh-CN" altLang="en-US"/>
          </a:p>
        </p:txBody>
      </p:sp>
      <p:sp>
        <p:nvSpPr>
          <p:cNvPr id="8" name="页脚占位符 7"/>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10" name="组合 9"/>
          <p:cNvGrpSpPr/>
          <p:nvPr userDrawn="1"/>
        </p:nvGrpSpPr>
        <p:grpSpPr>
          <a:xfrm>
            <a:off x="0" y="0"/>
            <a:ext cx="9144000" cy="533401"/>
            <a:chOff x="0" y="0"/>
            <a:chExt cx="9144000" cy="533401"/>
          </a:xfrm>
        </p:grpSpPr>
        <p:sp>
          <p:nvSpPr>
            <p:cNvPr id="11"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3" name="TextBox 12"/>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4"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9ADB3890-FA68-49AF-97FF-A2814A466118}" type="datetime1">
              <a:rPr lang="en-US" altLang="zh-CN" smtClean="0"/>
              <a:pPr/>
              <a:t>6/26/2012</a:t>
            </a:fld>
            <a:endParaRPr lang="zh-CN" altLang="en-US"/>
          </a:p>
        </p:txBody>
      </p:sp>
      <p:sp>
        <p:nvSpPr>
          <p:cNvPr id="4" name="页脚占位符 3"/>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81E5C1DC-16E2-4F52-B779-042EF6CCCA1B}" type="datetime1">
              <a:rPr lang="en-US" altLang="zh-CN" smtClean="0"/>
              <a:pPr/>
              <a:t>6/26/2012</a:t>
            </a:fld>
            <a:endParaRPr lang="zh-CN" altLang="en-US"/>
          </a:p>
        </p:txBody>
      </p:sp>
      <p:sp>
        <p:nvSpPr>
          <p:cNvPr id="3" name="页脚占位符 2"/>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7" name="组合 6"/>
          <p:cNvGrpSpPr/>
          <p:nvPr userDrawn="1"/>
        </p:nvGrpSpPr>
        <p:grpSpPr>
          <a:xfrm>
            <a:off x="0" y="0"/>
            <a:ext cx="9144000" cy="533401"/>
            <a:chOff x="0" y="0"/>
            <a:chExt cx="9144000" cy="533401"/>
          </a:xfrm>
        </p:grpSpPr>
        <p:sp>
          <p:nvSpPr>
            <p:cNvPr id="8"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0" name="TextBox 9"/>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1"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3E2D0049-4B5A-4F85-862C-17DD2D7F0734}" type="datetime1">
              <a:rPr lang="en-US" altLang="zh-CN" smtClean="0"/>
              <a:pPr/>
              <a:t>6/26/2012</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grpSp>
        <p:nvGrpSpPr>
          <p:cNvPr id="8" name="组合 7"/>
          <p:cNvGrpSpPr/>
          <p:nvPr userDrawn="1"/>
        </p:nvGrpSpPr>
        <p:grpSpPr>
          <a:xfrm>
            <a:off x="0" y="0"/>
            <a:ext cx="9144000" cy="533401"/>
            <a:chOff x="0" y="0"/>
            <a:chExt cx="9144000" cy="533401"/>
          </a:xfrm>
        </p:grpSpPr>
        <p:sp>
          <p:nvSpPr>
            <p:cNvPr id="9"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1" name="TextBox 10"/>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2"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E1F55C33-BA29-4B43-B48B-FD854F8D5B0B}" type="datetime1">
              <a:rPr lang="en-US" altLang="zh-CN" smtClean="0"/>
              <a:pPr/>
              <a:t>6/26/2012</a:t>
            </a:fld>
            <a:endParaRPr lang="zh-CN" altLang="en-US"/>
          </a:p>
        </p:txBody>
      </p:sp>
      <p:sp>
        <p:nvSpPr>
          <p:cNvPr id="6" name="页脚占位符 5"/>
          <p:cNvSpPr>
            <a:spLocks noGrp="1"/>
          </p:cNvSpPr>
          <p:nvPr>
            <p:ph type="ftr" sz="quarter" idx="11"/>
          </p:nvPr>
        </p:nvSpPr>
        <p:spPr>
          <a:xfrm>
            <a:off x="5715000" y="6305550"/>
            <a:ext cx="2895600" cy="476250"/>
          </a:xfrm>
          <a:prstGeom prst="rect">
            <a:avLst/>
          </a:prstGeom>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grpSp>
        <p:nvGrpSpPr>
          <p:cNvPr id="11" name="组合 10"/>
          <p:cNvGrpSpPr/>
          <p:nvPr userDrawn="1"/>
        </p:nvGrpSpPr>
        <p:grpSpPr>
          <a:xfrm>
            <a:off x="0" y="0"/>
            <a:ext cx="9144000" cy="533401"/>
            <a:chOff x="0" y="0"/>
            <a:chExt cx="9144000" cy="533401"/>
          </a:xfrm>
        </p:grpSpPr>
        <p:sp>
          <p:nvSpPr>
            <p:cNvPr id="12"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3" descr="a_w_b_200.gif"/>
            <p:cNvPicPr>
              <a:picLocks noChangeAspect="1"/>
            </p:cNvPicPr>
            <p:nvPr userDrawn="1"/>
          </p:nvPicPr>
          <p:blipFill>
            <a:blip r:embed="rId2" cstate="print"/>
            <a:srcRect b="48936"/>
            <a:stretch>
              <a:fillRect/>
            </a:stretch>
          </p:blipFill>
          <p:spPr>
            <a:xfrm>
              <a:off x="12357" y="12357"/>
              <a:ext cx="1627909" cy="457200"/>
            </a:xfrm>
            <a:prstGeom prst="rect">
              <a:avLst/>
            </a:prstGeom>
          </p:spPr>
        </p:pic>
        <p:sp>
          <p:nvSpPr>
            <p:cNvPr id="14" name="TextBox 13"/>
            <p:cNvSpPr txBox="1"/>
            <p:nvPr userDrawn="1"/>
          </p:nvSpPr>
          <p:spPr>
            <a:xfrm>
              <a:off x="3962400" y="0"/>
              <a:ext cx="518160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5" name="Picture 3"/>
            <p:cNvPicPr>
              <a:picLocks noChangeAspect="1" noChangeArrowheads="1"/>
            </p:cNvPicPr>
            <p:nvPr userDrawn="1"/>
          </p:nvPicPr>
          <p:blipFill>
            <a:blip r:embed="rId3" cstate="print"/>
            <a:srcRect/>
            <a:stretch>
              <a:fillRect/>
            </a:stretch>
          </p:blipFill>
          <p:spPr bwMode="auto">
            <a:xfrm>
              <a:off x="1649620" y="1"/>
              <a:ext cx="719587" cy="533400"/>
            </a:xfrm>
            <a:prstGeom prst="rect">
              <a:avLst/>
            </a:prstGeom>
            <a:noFill/>
            <a:ln w="9525">
              <a:noFill/>
              <a:miter lim="800000"/>
              <a:headEnd/>
              <a:tailEnd/>
            </a:ln>
            <a:effectLst/>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标题占位符 4"/>
          <p:cNvSpPr>
            <a:spLocks noGrp="1"/>
          </p:cNvSpPr>
          <p:nvPr>
            <p:ph type="title"/>
          </p:nvPr>
        </p:nvSpPr>
        <p:spPr>
          <a:xfrm>
            <a:off x="285720" y="571488"/>
            <a:ext cx="8572560" cy="1143000"/>
          </a:xfrm>
          <a:prstGeom prst="rect">
            <a:avLst/>
          </a:prstGeom>
        </p:spPr>
        <p:txBody>
          <a:bodyPr anchor="ctr">
            <a:normAutofit/>
          </a:bodyPr>
          <a:lstStyle>
            <a:extLst/>
          </a:lstStyle>
          <a:p>
            <a:r>
              <a:rPr kumimoji="0" lang="zh-CN" altLang="en-US" dirty="0" smtClean="0"/>
              <a:t>单击此处编辑母版标题样式</a:t>
            </a:r>
            <a:endParaRPr kumimoji="0" lang="en-US" dirty="0"/>
          </a:p>
        </p:txBody>
      </p:sp>
      <p:sp>
        <p:nvSpPr>
          <p:cNvPr id="9" name="文本占位符 8"/>
          <p:cNvSpPr>
            <a:spLocks noGrp="1"/>
          </p:cNvSpPr>
          <p:nvPr>
            <p:ph type="body" idx="1"/>
          </p:nvPr>
        </p:nvSpPr>
        <p:spPr>
          <a:xfrm>
            <a:off x="288630" y="1785926"/>
            <a:ext cx="8569650" cy="4786346"/>
          </a:xfrm>
          <a:prstGeom prst="rect">
            <a:avLst/>
          </a:prstGeom>
        </p:spPr>
        <p:txBody>
          <a:bodyPr>
            <a:normAutofit/>
          </a:bodyPr>
          <a:lstStyle>
            <a:extLst/>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24" name="日期占位符 23"/>
          <p:cNvSpPr>
            <a:spLocks noGrp="1"/>
          </p:cNvSpPr>
          <p:nvPr>
            <p:ph type="dt" sz="half" idx="2"/>
          </p:nvPr>
        </p:nvSpPr>
        <p:spPr>
          <a:xfrm>
            <a:off x="-490558" y="6453212"/>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B024C40-74E2-4A4C-8767-2B1E194686A3}" type="datetime1">
              <a:rPr lang="en-US" altLang="zh-CN" smtClean="0"/>
              <a:pPr/>
              <a:t>6/26/2012</a:t>
            </a:fld>
            <a:endParaRPr lang="zh-CN" altLang="en-US"/>
          </a:p>
        </p:txBody>
      </p:sp>
      <p:sp>
        <p:nvSpPr>
          <p:cNvPr id="22" name="灯片编号占位符 21"/>
          <p:cNvSpPr>
            <a:spLocks noGrp="1"/>
          </p:cNvSpPr>
          <p:nvPr>
            <p:ph type="sldNum" sz="quarter" idx="4"/>
          </p:nvPr>
        </p:nvSpPr>
        <p:spPr>
          <a:xfrm>
            <a:off x="8675433" y="6416763"/>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dirty="0"/>
          </a:p>
        </p:txBody>
      </p:sp>
      <p:sp>
        <p:nvSpPr>
          <p:cNvPr id="14" name="Rectangle 14"/>
          <p:cNvSpPr/>
          <p:nvPr userDrawn="1"/>
        </p:nvSpPr>
        <p:spPr>
          <a:xfrm>
            <a:off x="0" y="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3" descr="a_w_b_200.gif"/>
          <p:cNvPicPr>
            <a:picLocks noChangeAspect="1"/>
          </p:cNvPicPr>
          <p:nvPr userDrawn="1"/>
        </p:nvPicPr>
        <p:blipFill>
          <a:blip r:embed="rId13" cstate="print"/>
          <a:srcRect b="48936"/>
          <a:stretch>
            <a:fillRect/>
          </a:stretch>
        </p:blipFill>
        <p:spPr>
          <a:xfrm>
            <a:off x="12357" y="12357"/>
            <a:ext cx="1627909" cy="457200"/>
          </a:xfrm>
          <a:prstGeom prst="rect">
            <a:avLst/>
          </a:prstGeom>
        </p:spPr>
      </p:pic>
      <p:sp>
        <p:nvSpPr>
          <p:cNvPr id="17" name="TextBox 16"/>
          <p:cNvSpPr txBox="1"/>
          <p:nvPr userDrawn="1"/>
        </p:nvSpPr>
        <p:spPr>
          <a:xfrm>
            <a:off x="3131840" y="0"/>
            <a:ext cx="6012160" cy="523220"/>
          </a:xfrm>
          <a:prstGeom prst="rect">
            <a:avLst/>
          </a:prstGeom>
          <a:noFill/>
        </p:spPr>
        <p:txBody>
          <a:bodyPr wrap="square" rtlCol="0">
            <a:spAutoFit/>
          </a:bodyPr>
          <a:lstStyle/>
          <a:p>
            <a:pPr algn="r"/>
            <a:r>
              <a:rPr lang="en-US" altLang="zh-CN" sz="1400" b="1" dirty="0" smtClean="0">
                <a:solidFill>
                  <a:schemeClr val="bg1"/>
                </a:solidFill>
              </a:rPr>
              <a:t>Wireless Networking, Signal Processing</a:t>
            </a:r>
            <a:r>
              <a:rPr lang="en-US" altLang="zh-CN" sz="1400" b="1" baseline="0" dirty="0" smtClean="0">
                <a:solidFill>
                  <a:schemeClr val="bg1"/>
                </a:solidFill>
              </a:rPr>
              <a:t> and Security Lab</a:t>
            </a:r>
          </a:p>
          <a:p>
            <a:pPr algn="r"/>
            <a:r>
              <a:rPr lang="en-US" altLang="zh-CN" sz="1400" b="1" baseline="0" dirty="0" smtClean="0">
                <a:solidFill>
                  <a:schemeClr val="bg1"/>
                </a:solidFill>
              </a:rPr>
              <a:t>Department of Electrical and Computer Engineering</a:t>
            </a:r>
          </a:p>
        </p:txBody>
      </p:sp>
      <p:pic>
        <p:nvPicPr>
          <p:cNvPr id="18" name="Picture 3"/>
          <p:cNvPicPr>
            <a:picLocks noChangeAspect="1" noChangeArrowheads="1"/>
          </p:cNvPicPr>
          <p:nvPr userDrawn="1"/>
        </p:nvPicPr>
        <p:blipFill>
          <a:blip r:embed="rId14" cstate="print"/>
          <a:srcRect/>
          <a:stretch>
            <a:fillRect/>
          </a:stretch>
        </p:blipFill>
        <p:spPr bwMode="auto">
          <a:xfrm>
            <a:off x="1649620" y="1"/>
            <a:ext cx="719587" cy="533400"/>
          </a:xfrm>
          <a:prstGeom prst="rect">
            <a:avLst/>
          </a:prstGeom>
          <a:noFill/>
          <a:ln w="9525">
            <a:noFill/>
            <a:miter lim="800000"/>
            <a:headEnd/>
            <a:tailEnd/>
          </a:ln>
          <a:effectLst/>
        </p:spPr>
      </p:pic>
      <p:sp>
        <p:nvSpPr>
          <p:cNvPr id="20" name="Rectangle 14"/>
          <p:cNvSpPr/>
          <p:nvPr userDrawn="1"/>
        </p:nvSpPr>
        <p:spPr>
          <a:xfrm>
            <a:off x="0" y="6705600"/>
            <a:ext cx="9144000" cy="152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userDrawn="1"/>
        </p:nvSpPr>
        <p:spPr>
          <a:xfrm>
            <a:off x="3924126" y="6625379"/>
            <a:ext cx="2304256" cy="307777"/>
          </a:xfrm>
          <a:prstGeom prst="rect">
            <a:avLst/>
          </a:prstGeom>
          <a:noFill/>
        </p:spPr>
        <p:txBody>
          <a:bodyPr wrap="square" rtlCol="0">
            <a:spAutoFit/>
          </a:bodyPr>
          <a:lstStyle/>
          <a:p>
            <a:r>
              <a:rPr lang="en-US" altLang="zh-CN" sz="1400" b="1" kern="1200" dirty="0" smtClean="0">
                <a:solidFill>
                  <a:schemeClr val="bg1"/>
                </a:solidFill>
                <a:latin typeface="+mn-lt"/>
                <a:ea typeface="+mn-ea"/>
                <a:cs typeface="+mn-cs"/>
              </a:rPr>
              <a:t>Zhou Yuan</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1" latinLnBrk="0" hangingPunct="1">
        <a:spcBef>
          <a:spcPct val="0"/>
        </a:spcBef>
        <a:buNone/>
        <a:defRPr kumimoji="0" sz="4300" kern="1200">
          <a:solidFill>
            <a:schemeClr val="tx1"/>
          </a:solidFill>
          <a:effectLst>
            <a:outerShdw blurRad="50000" dist="30000" dir="5400000" algn="tl" rotWithShape="0">
              <a:srgbClr val="000000">
                <a:alpha val="30000"/>
              </a:srgbClr>
            </a:outerShdw>
          </a:effectLst>
          <a:latin typeface="Calibri" pitchFamily="34" charset="0"/>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643625"/>
            <a:ext cx="9144000" cy="1472184"/>
          </a:xfrm>
        </p:spPr>
        <p:txBody>
          <a:bodyPr>
            <a:normAutofit fontScale="90000"/>
          </a:bodyPr>
          <a:lstStyle/>
          <a:p>
            <a:r>
              <a:rPr lang="en-US" altLang="zh-CN" dirty="0" smtClean="0"/>
              <a:t>A Framework of Belief Propagation and Game Theory for Cognitive Radio Security and Routing</a:t>
            </a:r>
            <a:endParaRPr lang="zh-CN" altLang="en-US" dirty="0"/>
          </a:p>
        </p:txBody>
      </p:sp>
      <p:sp>
        <p:nvSpPr>
          <p:cNvPr id="3" name="副标题 2"/>
          <p:cNvSpPr>
            <a:spLocks noGrp="1"/>
          </p:cNvSpPr>
          <p:nvPr>
            <p:ph type="subTitle" idx="1"/>
          </p:nvPr>
        </p:nvSpPr>
        <p:spPr>
          <a:xfrm>
            <a:off x="395536" y="3506082"/>
            <a:ext cx="8352928" cy="2318811"/>
          </a:xfrm>
        </p:spPr>
        <p:txBody>
          <a:bodyPr>
            <a:normAutofit fontScale="77500" lnSpcReduction="20000"/>
          </a:bodyPr>
          <a:lstStyle/>
          <a:p>
            <a:r>
              <a:rPr lang="en-US" altLang="zh-CN" dirty="0" smtClean="0"/>
              <a:t>Ph.D. Defense</a:t>
            </a:r>
          </a:p>
          <a:p>
            <a:r>
              <a:rPr lang="en-US" altLang="zh-CN" dirty="0" smtClean="0"/>
              <a:t>Zhou Yuan</a:t>
            </a:r>
          </a:p>
          <a:p>
            <a:r>
              <a:rPr altLang="zh-CN" dirty="0" smtClean="0"/>
              <a:t>06/27/2012</a:t>
            </a:r>
            <a:endParaRPr lang="en-US" altLang="zh-CN" dirty="0" smtClean="0"/>
          </a:p>
          <a:p>
            <a:endParaRPr lang="en-US" altLang="zh-CN" dirty="0" smtClean="0"/>
          </a:p>
          <a:p>
            <a:r>
              <a:rPr lang="en-US" altLang="zh-CN" dirty="0" smtClean="0"/>
              <a:t>Wireless Networking, Signal Processing and Security Lab</a:t>
            </a:r>
          </a:p>
          <a:p>
            <a:r>
              <a:rPr lang="en-US" altLang="zh-CN" dirty="0" smtClean="0"/>
              <a:t>Electrical and Computer Engineering Department</a:t>
            </a:r>
          </a:p>
          <a:p>
            <a:r>
              <a:rPr lang="en-US" altLang="zh-CN" dirty="0" smtClean="0"/>
              <a:t>University of Houston</a:t>
            </a:r>
            <a:endParaRPr lang="zh-CN" alt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75000"/>
                  </a:schemeClr>
                </a:solidFill>
              </a:rPr>
              <a:t>Security issues in cognitive radio systems</a:t>
            </a:r>
          </a:p>
          <a:p>
            <a:pPr lvl="1"/>
            <a:r>
              <a:rPr lang="en-US" dirty="0" smtClean="0"/>
              <a:t>Routing in cognitive radio networks</a:t>
            </a:r>
          </a:p>
          <a:p>
            <a:pPr lvl="1"/>
            <a:r>
              <a:rPr lang="en-US" dirty="0" smtClean="0">
                <a:solidFill>
                  <a:schemeClr val="bg1">
                    <a:lumMod val="85000"/>
                  </a:schemeClr>
                </a:solidFill>
              </a:rPr>
              <a:t>Belief propagation</a:t>
            </a:r>
          </a:p>
          <a:p>
            <a:r>
              <a:rPr lang="en-US" dirty="0" smtClean="0">
                <a:solidFill>
                  <a:schemeClr val="bg1">
                    <a:lumMod val="85000"/>
                  </a:schemeClr>
                </a:solidFill>
              </a:rPr>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Routing in Cognitive Radio Networks</a:t>
            </a:r>
            <a:endParaRPr lang="en-US" dirty="0"/>
          </a:p>
        </p:txBody>
      </p:sp>
      <p:sp>
        <p:nvSpPr>
          <p:cNvPr id="3" name="内容占位符 2"/>
          <p:cNvSpPr>
            <a:spLocks noGrp="1"/>
          </p:cNvSpPr>
          <p:nvPr>
            <p:ph idx="1"/>
          </p:nvPr>
        </p:nvSpPr>
        <p:spPr>
          <a:xfrm>
            <a:off x="288630" y="1785926"/>
            <a:ext cx="8855370" cy="4786346"/>
          </a:xfrm>
        </p:spPr>
        <p:txBody>
          <a:bodyPr>
            <a:normAutofit/>
          </a:bodyPr>
          <a:lstStyle/>
          <a:p>
            <a:r>
              <a:rPr lang="en-US" dirty="0" smtClean="0"/>
              <a:t>Existing routing algorithms</a:t>
            </a:r>
          </a:p>
          <a:p>
            <a:pPr lvl="1"/>
            <a:r>
              <a:rPr lang="en-US" dirty="0" smtClean="0"/>
              <a:t>Graph-based routing</a:t>
            </a:r>
          </a:p>
          <a:p>
            <a:pPr lvl="1"/>
            <a:r>
              <a:rPr lang="en-US" dirty="0" smtClean="0"/>
              <a:t>Power-based routing</a:t>
            </a:r>
          </a:p>
          <a:p>
            <a:pPr lvl="1"/>
            <a:r>
              <a:rPr lang="en-US" dirty="0" smtClean="0"/>
              <a:t>Delay-based routing</a:t>
            </a:r>
          </a:p>
          <a:p>
            <a:pPr lvl="1"/>
            <a:r>
              <a:rPr lang="en-US" dirty="0" smtClean="0"/>
              <a:t>Throughput-based routing</a:t>
            </a:r>
          </a:p>
          <a:p>
            <a:pPr lvl="1"/>
            <a:r>
              <a:rPr lang="en-US" dirty="0" smtClean="0"/>
              <a:t>Link quality/stability-based routing</a:t>
            </a:r>
          </a:p>
          <a:p>
            <a:r>
              <a:rPr lang="en-US" dirty="0" smtClean="0"/>
              <a:t>However</a:t>
            </a:r>
            <a:r>
              <a:rPr lang="en-US" dirty="0" smtClean="0"/>
              <a:t>, still some aspects </a:t>
            </a:r>
            <a:r>
              <a:rPr lang="en-US" dirty="0" smtClean="0"/>
              <a:t>not investigated</a:t>
            </a:r>
            <a:endParaRPr lang="en-US" dirty="0" smtClean="0"/>
          </a:p>
          <a:p>
            <a:pPr lvl="1"/>
            <a:r>
              <a:rPr lang="en-US" dirty="0" smtClean="0"/>
              <a:t>Aggregate </a:t>
            </a:r>
            <a:r>
              <a:rPr lang="en-US" dirty="0" smtClean="0"/>
              <a:t>interference from SUs to PUs</a:t>
            </a:r>
          </a:p>
          <a:p>
            <a:pPr lvl="1"/>
            <a:r>
              <a:rPr lang="en-US" dirty="0" smtClean="0"/>
              <a:t>Game theory </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t>Belief propagation</a:t>
            </a:r>
          </a:p>
          <a:p>
            <a:r>
              <a:rPr lang="en-US" dirty="0" smtClean="0">
                <a:solidFill>
                  <a:schemeClr val="bg1">
                    <a:lumMod val="85000"/>
                  </a:schemeClr>
                </a:solidFill>
              </a:rPr>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Markov Random Field</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
        <p:nvSpPr>
          <p:cNvPr id="6" name="Content Placeholder 2"/>
          <p:cNvSpPr txBox="1">
            <a:spLocks/>
          </p:cNvSpPr>
          <p:nvPr/>
        </p:nvSpPr>
        <p:spPr>
          <a:xfrm>
            <a:off x="398612" y="2279575"/>
            <a:ext cx="7772400" cy="3394672"/>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y</a:t>
            </a:r>
            <a:r>
              <a:rPr kumimoji="0" lang="en-US" sz="2400" b="0" i="1"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observed nodes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x</a:t>
            </a:r>
            <a:r>
              <a:rPr kumimoji="0" lang="en-US" sz="2400" b="0"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i</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hidden nodes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Local function,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Compatibility function,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Joint probability: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Marginal probability: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pSp>
        <p:nvGrpSpPr>
          <p:cNvPr id="3" name="Group 63"/>
          <p:cNvGrpSpPr/>
          <p:nvPr/>
        </p:nvGrpSpPr>
        <p:grpSpPr>
          <a:xfrm>
            <a:off x="4876800" y="1792224"/>
            <a:ext cx="3671887" cy="2724150"/>
            <a:chOff x="9144000" y="3124200"/>
            <a:chExt cx="3671887" cy="2724150"/>
          </a:xfrm>
        </p:grpSpPr>
        <p:grpSp>
          <p:nvGrpSpPr>
            <p:cNvPr id="7" name="Group 46"/>
            <p:cNvGrpSpPr>
              <a:grpSpLocks/>
            </p:cNvGrpSpPr>
            <p:nvPr/>
          </p:nvGrpSpPr>
          <p:grpSpPr bwMode="auto">
            <a:xfrm>
              <a:off x="9144000" y="3124207"/>
              <a:ext cx="3671888" cy="2724154"/>
              <a:chOff x="1575" y="2153"/>
              <a:chExt cx="2313" cy="1716"/>
            </a:xfrm>
          </p:grpSpPr>
          <p:sp>
            <p:nvSpPr>
              <p:cNvPr id="25" name="Oval 19"/>
              <p:cNvSpPr>
                <a:spLocks noChangeArrowheads="1"/>
              </p:cNvSpPr>
              <p:nvPr/>
            </p:nvSpPr>
            <p:spPr bwMode="auto">
              <a:xfrm>
                <a:off x="1767" y="2585"/>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26" name="Oval 20"/>
              <p:cNvSpPr>
                <a:spLocks noChangeArrowheads="1"/>
              </p:cNvSpPr>
              <p:nvPr/>
            </p:nvSpPr>
            <p:spPr bwMode="auto">
              <a:xfrm>
                <a:off x="2535" y="259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27" name="Oval 21"/>
              <p:cNvSpPr>
                <a:spLocks noChangeArrowheads="1"/>
              </p:cNvSpPr>
              <p:nvPr/>
            </p:nvSpPr>
            <p:spPr bwMode="auto">
              <a:xfrm>
                <a:off x="3303" y="2592"/>
                <a:ext cx="144" cy="144"/>
              </a:xfrm>
              <a:prstGeom prst="ellipse">
                <a:avLst/>
              </a:prstGeom>
              <a:solidFill>
                <a:schemeClr val="bg1"/>
              </a:solidFill>
              <a:ln w="25400">
                <a:solidFill>
                  <a:schemeClr val="tx1"/>
                </a:solidFill>
                <a:round/>
                <a:headEnd/>
                <a:tailEnd/>
              </a:ln>
            </p:spPr>
            <p:txBody>
              <a:bodyPr wrap="none" anchor="ctr"/>
              <a:lstStyle/>
              <a:p>
                <a:endParaRPr lang="en-US"/>
              </a:p>
            </p:txBody>
          </p:sp>
          <p:sp>
            <p:nvSpPr>
              <p:cNvPr id="28" name="Oval 22"/>
              <p:cNvSpPr>
                <a:spLocks noChangeArrowheads="1"/>
              </p:cNvSpPr>
              <p:nvPr/>
            </p:nvSpPr>
            <p:spPr bwMode="auto">
              <a:xfrm>
                <a:off x="2055" y="2441"/>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29" name="Oval 23"/>
              <p:cNvSpPr>
                <a:spLocks noChangeArrowheads="1"/>
              </p:cNvSpPr>
              <p:nvPr/>
            </p:nvSpPr>
            <p:spPr bwMode="auto">
              <a:xfrm>
                <a:off x="2823" y="2441"/>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0" name="Oval 24"/>
              <p:cNvSpPr>
                <a:spLocks noChangeArrowheads="1"/>
              </p:cNvSpPr>
              <p:nvPr/>
            </p:nvSpPr>
            <p:spPr bwMode="auto">
              <a:xfrm>
                <a:off x="3639" y="244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1" name="Oval 25"/>
              <p:cNvSpPr>
                <a:spLocks noChangeArrowheads="1"/>
              </p:cNvSpPr>
              <p:nvPr/>
            </p:nvSpPr>
            <p:spPr bwMode="auto">
              <a:xfrm>
                <a:off x="2055" y="292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2" name="Oval 26"/>
              <p:cNvSpPr>
                <a:spLocks noChangeArrowheads="1"/>
              </p:cNvSpPr>
              <p:nvPr/>
            </p:nvSpPr>
            <p:spPr bwMode="auto">
              <a:xfrm>
                <a:off x="2832" y="292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3" name="Oval 27"/>
              <p:cNvSpPr>
                <a:spLocks noChangeArrowheads="1"/>
              </p:cNvSpPr>
              <p:nvPr/>
            </p:nvSpPr>
            <p:spPr bwMode="auto">
              <a:xfrm>
                <a:off x="3648" y="292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4" name="Oval 28"/>
              <p:cNvSpPr>
                <a:spLocks noChangeArrowheads="1"/>
              </p:cNvSpPr>
              <p:nvPr/>
            </p:nvSpPr>
            <p:spPr bwMode="auto">
              <a:xfrm>
                <a:off x="2064" y="340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5" name="Oval 29"/>
              <p:cNvSpPr>
                <a:spLocks noChangeArrowheads="1"/>
              </p:cNvSpPr>
              <p:nvPr/>
            </p:nvSpPr>
            <p:spPr bwMode="auto">
              <a:xfrm>
                <a:off x="2832" y="340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6" name="Oval 30"/>
              <p:cNvSpPr>
                <a:spLocks noChangeArrowheads="1"/>
              </p:cNvSpPr>
              <p:nvPr/>
            </p:nvSpPr>
            <p:spPr bwMode="auto">
              <a:xfrm>
                <a:off x="3648" y="3408"/>
                <a:ext cx="144"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7" name="Oval 31"/>
              <p:cNvSpPr>
                <a:spLocks noChangeArrowheads="1"/>
              </p:cNvSpPr>
              <p:nvPr/>
            </p:nvSpPr>
            <p:spPr bwMode="auto">
              <a:xfrm>
                <a:off x="1767" y="307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38" name="Oval 32"/>
              <p:cNvSpPr>
                <a:spLocks noChangeArrowheads="1"/>
              </p:cNvSpPr>
              <p:nvPr/>
            </p:nvSpPr>
            <p:spPr bwMode="auto">
              <a:xfrm>
                <a:off x="2535" y="307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39" name="Oval 33"/>
              <p:cNvSpPr>
                <a:spLocks noChangeArrowheads="1"/>
              </p:cNvSpPr>
              <p:nvPr/>
            </p:nvSpPr>
            <p:spPr bwMode="auto">
              <a:xfrm>
                <a:off x="3312" y="3072"/>
                <a:ext cx="144" cy="144"/>
              </a:xfrm>
              <a:prstGeom prst="ellipse">
                <a:avLst/>
              </a:prstGeom>
              <a:solidFill>
                <a:schemeClr val="bg1"/>
              </a:solidFill>
              <a:ln w="25400">
                <a:solidFill>
                  <a:schemeClr val="tx1"/>
                </a:solidFill>
                <a:round/>
                <a:headEnd/>
                <a:tailEnd/>
              </a:ln>
            </p:spPr>
            <p:txBody>
              <a:bodyPr wrap="none" anchor="ctr"/>
              <a:lstStyle/>
              <a:p>
                <a:endParaRPr lang="en-US"/>
              </a:p>
            </p:txBody>
          </p:sp>
          <p:sp>
            <p:nvSpPr>
              <p:cNvPr id="40" name="Oval 34"/>
              <p:cNvSpPr>
                <a:spLocks noChangeArrowheads="1"/>
              </p:cNvSpPr>
              <p:nvPr/>
            </p:nvSpPr>
            <p:spPr bwMode="auto">
              <a:xfrm>
                <a:off x="1776" y="355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41" name="Oval 35"/>
              <p:cNvSpPr>
                <a:spLocks noChangeArrowheads="1"/>
              </p:cNvSpPr>
              <p:nvPr/>
            </p:nvSpPr>
            <p:spPr bwMode="auto">
              <a:xfrm>
                <a:off x="2544" y="3552"/>
                <a:ext cx="144" cy="144"/>
              </a:xfrm>
              <a:prstGeom prst="ellipse">
                <a:avLst/>
              </a:prstGeom>
              <a:solidFill>
                <a:schemeClr val="bg1"/>
              </a:solidFill>
              <a:ln w="25400">
                <a:solidFill>
                  <a:schemeClr val="tx1"/>
                </a:solidFill>
                <a:round/>
                <a:headEnd/>
                <a:tailEnd/>
              </a:ln>
              <a:effectLst/>
            </p:spPr>
            <p:txBody>
              <a:bodyPr wrap="none" anchor="ctr"/>
              <a:lstStyle/>
              <a:p>
                <a:endParaRPr lang="en-US"/>
              </a:p>
            </p:txBody>
          </p:sp>
          <p:sp>
            <p:nvSpPr>
              <p:cNvPr id="42" name="Oval 36"/>
              <p:cNvSpPr>
                <a:spLocks noChangeArrowheads="1"/>
              </p:cNvSpPr>
              <p:nvPr/>
            </p:nvSpPr>
            <p:spPr bwMode="auto">
              <a:xfrm>
                <a:off x="3312" y="3552"/>
                <a:ext cx="144" cy="144"/>
              </a:xfrm>
              <a:prstGeom prst="ellipse">
                <a:avLst/>
              </a:prstGeom>
              <a:solidFill>
                <a:schemeClr val="bg1"/>
              </a:solidFill>
              <a:ln w="254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1575" y="2604"/>
                <a:ext cx="271" cy="269"/>
              </a:xfrm>
              <a:prstGeom prst="rect">
                <a:avLst/>
              </a:prstGeom>
              <a:noFill/>
              <a:ln w="9525">
                <a:noFill/>
                <a:miter lim="800000"/>
                <a:headEnd/>
                <a:tailEnd/>
              </a:ln>
            </p:spPr>
            <p:txBody>
              <a:bodyPr wrap="none">
                <a:spAutoFit/>
              </a:bodyPr>
              <a:lstStyle/>
              <a:p>
                <a:r>
                  <a:rPr lang="en-US" sz="2200"/>
                  <a:t>x</a:t>
                </a:r>
                <a:r>
                  <a:rPr lang="en-US" sz="2200" baseline="-25000"/>
                  <a:t>1</a:t>
                </a:r>
              </a:p>
            </p:txBody>
          </p:sp>
          <p:sp>
            <p:nvSpPr>
              <p:cNvPr id="44" name="Rectangle 39"/>
              <p:cNvSpPr>
                <a:spLocks noChangeArrowheads="1"/>
              </p:cNvSpPr>
              <p:nvPr/>
            </p:nvSpPr>
            <p:spPr bwMode="auto">
              <a:xfrm>
                <a:off x="2343" y="2611"/>
                <a:ext cx="271" cy="269"/>
              </a:xfrm>
              <a:prstGeom prst="rect">
                <a:avLst/>
              </a:prstGeom>
              <a:noFill/>
              <a:ln w="9525">
                <a:noFill/>
                <a:miter lim="800000"/>
                <a:headEnd/>
                <a:tailEnd/>
              </a:ln>
            </p:spPr>
            <p:txBody>
              <a:bodyPr wrap="none">
                <a:spAutoFit/>
              </a:bodyPr>
              <a:lstStyle/>
              <a:p>
                <a:r>
                  <a:rPr lang="en-US" sz="2200"/>
                  <a:t>x</a:t>
                </a:r>
                <a:r>
                  <a:rPr lang="en-US" sz="2200" baseline="-25000"/>
                  <a:t>2</a:t>
                </a:r>
              </a:p>
            </p:txBody>
          </p:sp>
          <p:sp>
            <p:nvSpPr>
              <p:cNvPr id="45" name="Rectangle 40"/>
              <p:cNvSpPr>
                <a:spLocks noChangeArrowheads="1"/>
              </p:cNvSpPr>
              <p:nvPr/>
            </p:nvSpPr>
            <p:spPr bwMode="auto">
              <a:xfrm>
                <a:off x="2352" y="3120"/>
                <a:ext cx="231" cy="269"/>
              </a:xfrm>
              <a:prstGeom prst="rect">
                <a:avLst/>
              </a:prstGeom>
              <a:noFill/>
              <a:ln w="9525">
                <a:noFill/>
                <a:miter lim="800000"/>
                <a:headEnd/>
                <a:tailEnd/>
              </a:ln>
            </p:spPr>
            <p:txBody>
              <a:bodyPr wrap="none">
                <a:spAutoFit/>
              </a:bodyPr>
              <a:lstStyle/>
              <a:p>
                <a:r>
                  <a:rPr lang="en-US" sz="2200"/>
                  <a:t>x</a:t>
                </a:r>
                <a:r>
                  <a:rPr lang="en-US" sz="2200" baseline="-25000"/>
                  <a:t>i</a:t>
                </a:r>
              </a:p>
            </p:txBody>
          </p:sp>
          <p:sp>
            <p:nvSpPr>
              <p:cNvPr id="46" name="Rectangle 41"/>
              <p:cNvSpPr>
                <a:spLocks noChangeArrowheads="1"/>
              </p:cNvSpPr>
              <p:nvPr/>
            </p:nvSpPr>
            <p:spPr bwMode="auto">
              <a:xfrm>
                <a:off x="3137" y="3600"/>
                <a:ext cx="271" cy="269"/>
              </a:xfrm>
              <a:prstGeom prst="rect">
                <a:avLst/>
              </a:prstGeom>
              <a:noFill/>
              <a:ln w="9525">
                <a:noFill/>
                <a:miter lim="800000"/>
                <a:headEnd/>
                <a:tailEnd/>
              </a:ln>
            </p:spPr>
            <p:txBody>
              <a:bodyPr wrap="none">
                <a:spAutoFit/>
              </a:bodyPr>
              <a:lstStyle/>
              <a:p>
                <a:r>
                  <a:rPr lang="en-US" sz="2200"/>
                  <a:t>x</a:t>
                </a:r>
                <a:r>
                  <a:rPr lang="en-US" sz="2200" baseline="-25000"/>
                  <a:t>n</a:t>
                </a:r>
              </a:p>
            </p:txBody>
          </p:sp>
          <p:sp>
            <p:nvSpPr>
              <p:cNvPr id="47" name="Rectangle 42"/>
              <p:cNvSpPr>
                <a:spLocks noChangeArrowheads="1"/>
              </p:cNvSpPr>
              <p:nvPr/>
            </p:nvSpPr>
            <p:spPr bwMode="auto">
              <a:xfrm>
                <a:off x="2024" y="2153"/>
                <a:ext cx="271" cy="269"/>
              </a:xfrm>
              <a:prstGeom prst="rect">
                <a:avLst/>
              </a:prstGeom>
              <a:noFill/>
              <a:ln w="9525">
                <a:noFill/>
                <a:miter lim="800000"/>
                <a:headEnd/>
                <a:tailEnd/>
              </a:ln>
            </p:spPr>
            <p:txBody>
              <a:bodyPr wrap="none">
                <a:spAutoFit/>
              </a:bodyPr>
              <a:lstStyle/>
              <a:p>
                <a:r>
                  <a:rPr lang="en-US" sz="2200"/>
                  <a:t>y</a:t>
                </a:r>
                <a:r>
                  <a:rPr lang="en-US" sz="2200" baseline="-25000"/>
                  <a:t>1</a:t>
                </a:r>
              </a:p>
            </p:txBody>
          </p:sp>
          <p:sp>
            <p:nvSpPr>
              <p:cNvPr id="48" name="Rectangle 43"/>
              <p:cNvSpPr>
                <a:spLocks noChangeArrowheads="1"/>
              </p:cNvSpPr>
              <p:nvPr/>
            </p:nvSpPr>
            <p:spPr bwMode="auto">
              <a:xfrm>
                <a:off x="2792" y="2153"/>
                <a:ext cx="271" cy="269"/>
              </a:xfrm>
              <a:prstGeom prst="rect">
                <a:avLst/>
              </a:prstGeom>
              <a:noFill/>
              <a:ln w="9525">
                <a:noFill/>
                <a:miter lim="800000"/>
                <a:headEnd/>
                <a:tailEnd/>
              </a:ln>
            </p:spPr>
            <p:txBody>
              <a:bodyPr wrap="none">
                <a:spAutoFit/>
              </a:bodyPr>
              <a:lstStyle/>
              <a:p>
                <a:r>
                  <a:rPr lang="en-US" sz="2200"/>
                  <a:t>y</a:t>
                </a:r>
                <a:r>
                  <a:rPr lang="en-US" sz="2200" baseline="-25000"/>
                  <a:t>2</a:t>
                </a:r>
              </a:p>
            </p:txBody>
          </p:sp>
          <p:sp>
            <p:nvSpPr>
              <p:cNvPr id="49" name="Rectangle 44"/>
              <p:cNvSpPr>
                <a:spLocks noChangeArrowheads="1"/>
              </p:cNvSpPr>
              <p:nvPr/>
            </p:nvSpPr>
            <p:spPr bwMode="auto">
              <a:xfrm>
                <a:off x="2810" y="2669"/>
                <a:ext cx="231" cy="269"/>
              </a:xfrm>
              <a:prstGeom prst="rect">
                <a:avLst/>
              </a:prstGeom>
              <a:noFill/>
              <a:ln w="9525">
                <a:noFill/>
                <a:miter lim="800000"/>
                <a:headEnd/>
                <a:tailEnd/>
              </a:ln>
            </p:spPr>
            <p:txBody>
              <a:bodyPr wrap="none">
                <a:spAutoFit/>
              </a:bodyPr>
              <a:lstStyle/>
              <a:p>
                <a:r>
                  <a:rPr lang="en-US" sz="2200"/>
                  <a:t>y</a:t>
                </a:r>
                <a:r>
                  <a:rPr lang="en-US" sz="2200" baseline="-25000"/>
                  <a:t>i</a:t>
                </a:r>
              </a:p>
            </p:txBody>
          </p:sp>
          <p:sp>
            <p:nvSpPr>
              <p:cNvPr id="50" name="Rectangle 45"/>
              <p:cNvSpPr>
                <a:spLocks noChangeArrowheads="1"/>
              </p:cNvSpPr>
              <p:nvPr/>
            </p:nvSpPr>
            <p:spPr bwMode="auto">
              <a:xfrm>
                <a:off x="3617" y="3149"/>
                <a:ext cx="271" cy="269"/>
              </a:xfrm>
              <a:prstGeom prst="rect">
                <a:avLst/>
              </a:prstGeom>
              <a:noFill/>
              <a:ln w="9525">
                <a:noFill/>
                <a:miter lim="800000"/>
                <a:headEnd/>
                <a:tailEnd/>
              </a:ln>
            </p:spPr>
            <p:txBody>
              <a:bodyPr wrap="none">
                <a:spAutoFit/>
              </a:bodyPr>
              <a:lstStyle/>
              <a:p>
                <a:r>
                  <a:rPr lang="en-US" sz="2200"/>
                  <a:t>y</a:t>
                </a:r>
                <a:r>
                  <a:rPr lang="en-US" sz="2200" baseline="-25000"/>
                  <a:t>n</a:t>
                </a:r>
              </a:p>
            </p:txBody>
          </p:sp>
        </p:grpSp>
        <p:sp>
          <p:nvSpPr>
            <p:cNvPr id="9" name="Line 2"/>
            <p:cNvSpPr>
              <a:spLocks noChangeShapeType="1"/>
            </p:cNvSpPr>
            <p:nvPr/>
          </p:nvSpPr>
          <p:spPr bwMode="auto">
            <a:xfrm flipV="1">
              <a:off x="9677400" y="3702050"/>
              <a:ext cx="381000" cy="152400"/>
            </a:xfrm>
            <a:prstGeom prst="line">
              <a:avLst/>
            </a:prstGeom>
            <a:noFill/>
            <a:ln w="9525">
              <a:solidFill>
                <a:schemeClr val="tx1"/>
              </a:solidFill>
              <a:round/>
              <a:headEnd/>
              <a:tailEnd/>
            </a:ln>
          </p:spPr>
          <p:txBody>
            <a:bodyPr wrap="none" anchor="ctr"/>
            <a:lstStyle/>
            <a:p>
              <a:endParaRPr lang="en-US"/>
            </a:p>
          </p:txBody>
        </p:sp>
        <p:sp>
          <p:nvSpPr>
            <p:cNvPr id="10" name="Line 3"/>
            <p:cNvSpPr>
              <a:spLocks noChangeShapeType="1"/>
            </p:cNvSpPr>
            <p:nvPr/>
          </p:nvSpPr>
          <p:spPr bwMode="auto">
            <a:xfrm flipV="1">
              <a:off x="10896600" y="3702050"/>
              <a:ext cx="381000" cy="152400"/>
            </a:xfrm>
            <a:prstGeom prst="line">
              <a:avLst/>
            </a:prstGeom>
            <a:noFill/>
            <a:ln w="9525">
              <a:solidFill>
                <a:schemeClr val="tx1"/>
              </a:solidFill>
              <a:round/>
              <a:headEnd/>
              <a:tailEnd/>
            </a:ln>
          </p:spPr>
          <p:txBody>
            <a:bodyPr wrap="none" anchor="ctr"/>
            <a:lstStyle/>
            <a:p>
              <a:endParaRPr lang="en-US"/>
            </a:p>
          </p:txBody>
        </p:sp>
        <p:sp>
          <p:nvSpPr>
            <p:cNvPr id="11" name="Line 4"/>
            <p:cNvSpPr>
              <a:spLocks noChangeShapeType="1"/>
            </p:cNvSpPr>
            <p:nvPr/>
          </p:nvSpPr>
          <p:spPr bwMode="auto">
            <a:xfrm flipV="1">
              <a:off x="9677400" y="4464050"/>
              <a:ext cx="381000" cy="152400"/>
            </a:xfrm>
            <a:prstGeom prst="line">
              <a:avLst/>
            </a:prstGeom>
            <a:noFill/>
            <a:ln w="9525">
              <a:solidFill>
                <a:schemeClr val="tx1"/>
              </a:solidFill>
              <a:round/>
              <a:headEnd/>
              <a:tailEnd/>
            </a:ln>
          </p:spPr>
          <p:txBody>
            <a:bodyPr wrap="none" anchor="ctr"/>
            <a:lstStyle/>
            <a:p>
              <a:endParaRPr lang="en-US"/>
            </a:p>
          </p:txBody>
        </p:sp>
        <p:sp>
          <p:nvSpPr>
            <p:cNvPr id="12" name="Line 5"/>
            <p:cNvSpPr>
              <a:spLocks noChangeShapeType="1"/>
            </p:cNvSpPr>
            <p:nvPr/>
          </p:nvSpPr>
          <p:spPr bwMode="auto">
            <a:xfrm flipV="1">
              <a:off x="9677400" y="5226050"/>
              <a:ext cx="381000" cy="152400"/>
            </a:xfrm>
            <a:prstGeom prst="line">
              <a:avLst/>
            </a:prstGeom>
            <a:noFill/>
            <a:ln w="9525">
              <a:solidFill>
                <a:schemeClr val="tx1"/>
              </a:solidFill>
              <a:round/>
              <a:headEnd/>
              <a:tailEnd/>
            </a:ln>
          </p:spPr>
          <p:txBody>
            <a:bodyPr wrap="none" anchor="ctr"/>
            <a:lstStyle/>
            <a:p>
              <a:endParaRPr lang="en-US"/>
            </a:p>
          </p:txBody>
        </p:sp>
        <p:sp>
          <p:nvSpPr>
            <p:cNvPr id="13" name="Line 6"/>
            <p:cNvSpPr>
              <a:spLocks noChangeShapeType="1"/>
            </p:cNvSpPr>
            <p:nvPr/>
          </p:nvSpPr>
          <p:spPr bwMode="auto">
            <a:xfrm flipV="1">
              <a:off x="10896600" y="4464050"/>
              <a:ext cx="381000" cy="152400"/>
            </a:xfrm>
            <a:prstGeom prst="line">
              <a:avLst/>
            </a:prstGeom>
            <a:noFill/>
            <a:ln w="9525">
              <a:solidFill>
                <a:schemeClr val="tx1"/>
              </a:solidFill>
              <a:round/>
              <a:headEnd/>
              <a:tailEnd/>
            </a:ln>
          </p:spPr>
          <p:txBody>
            <a:bodyPr wrap="none" anchor="ctr"/>
            <a:lstStyle/>
            <a:p>
              <a:endParaRPr lang="en-US"/>
            </a:p>
          </p:txBody>
        </p:sp>
        <p:sp>
          <p:nvSpPr>
            <p:cNvPr id="14" name="Line 7"/>
            <p:cNvSpPr>
              <a:spLocks noChangeShapeType="1"/>
            </p:cNvSpPr>
            <p:nvPr/>
          </p:nvSpPr>
          <p:spPr bwMode="auto">
            <a:xfrm flipV="1">
              <a:off x="10896600" y="5226050"/>
              <a:ext cx="381000" cy="152400"/>
            </a:xfrm>
            <a:prstGeom prst="line">
              <a:avLst/>
            </a:prstGeom>
            <a:noFill/>
            <a:ln w="9525">
              <a:solidFill>
                <a:schemeClr val="tx1"/>
              </a:solidFill>
              <a:round/>
              <a:headEnd/>
              <a:tailEnd/>
            </a:ln>
          </p:spPr>
          <p:txBody>
            <a:bodyPr wrap="none" anchor="ctr"/>
            <a:lstStyle/>
            <a:p>
              <a:endParaRPr lang="en-US"/>
            </a:p>
          </p:txBody>
        </p:sp>
        <p:sp>
          <p:nvSpPr>
            <p:cNvPr id="15" name="Line 8"/>
            <p:cNvSpPr>
              <a:spLocks noChangeShapeType="1"/>
            </p:cNvSpPr>
            <p:nvPr/>
          </p:nvSpPr>
          <p:spPr bwMode="auto">
            <a:xfrm flipV="1">
              <a:off x="12115800" y="3702050"/>
              <a:ext cx="381000" cy="152400"/>
            </a:xfrm>
            <a:prstGeom prst="line">
              <a:avLst/>
            </a:prstGeom>
            <a:noFill/>
            <a:ln w="9525">
              <a:solidFill>
                <a:schemeClr val="tx1"/>
              </a:solidFill>
              <a:round/>
              <a:headEnd/>
              <a:tailEnd/>
            </a:ln>
          </p:spPr>
          <p:txBody>
            <a:bodyPr wrap="none" anchor="ctr"/>
            <a:lstStyle/>
            <a:p>
              <a:endParaRPr lang="en-US"/>
            </a:p>
          </p:txBody>
        </p:sp>
        <p:sp>
          <p:nvSpPr>
            <p:cNvPr id="16" name="Line 9"/>
            <p:cNvSpPr>
              <a:spLocks noChangeShapeType="1"/>
            </p:cNvSpPr>
            <p:nvPr/>
          </p:nvSpPr>
          <p:spPr bwMode="auto">
            <a:xfrm flipV="1">
              <a:off x="12115800" y="4464050"/>
              <a:ext cx="381000" cy="152400"/>
            </a:xfrm>
            <a:prstGeom prst="line">
              <a:avLst/>
            </a:prstGeom>
            <a:noFill/>
            <a:ln w="9525">
              <a:solidFill>
                <a:schemeClr val="tx1"/>
              </a:solidFill>
              <a:round/>
              <a:headEnd/>
              <a:tailEnd/>
            </a:ln>
          </p:spPr>
          <p:txBody>
            <a:bodyPr wrap="none" anchor="ctr"/>
            <a:lstStyle/>
            <a:p>
              <a:endParaRPr lang="en-US"/>
            </a:p>
          </p:txBody>
        </p:sp>
        <p:sp>
          <p:nvSpPr>
            <p:cNvPr id="17" name="Line 10"/>
            <p:cNvSpPr>
              <a:spLocks noChangeShapeType="1"/>
            </p:cNvSpPr>
            <p:nvPr/>
          </p:nvSpPr>
          <p:spPr bwMode="auto">
            <a:xfrm flipV="1">
              <a:off x="12115800" y="5226050"/>
              <a:ext cx="381000" cy="152400"/>
            </a:xfrm>
            <a:prstGeom prst="line">
              <a:avLst/>
            </a:prstGeom>
            <a:noFill/>
            <a:ln w="9525">
              <a:solidFill>
                <a:schemeClr val="tx1"/>
              </a:solidFill>
              <a:round/>
              <a:headEnd/>
              <a:tailEnd/>
            </a:ln>
          </p:spPr>
          <p:txBody>
            <a:bodyPr wrap="none" anchor="ctr"/>
            <a:lstStyle/>
            <a:p>
              <a:endParaRPr lang="en-US"/>
            </a:p>
          </p:txBody>
        </p:sp>
        <p:sp>
          <p:nvSpPr>
            <p:cNvPr id="18" name="Line 11"/>
            <p:cNvSpPr>
              <a:spLocks noChangeShapeType="1"/>
            </p:cNvSpPr>
            <p:nvPr/>
          </p:nvSpPr>
          <p:spPr bwMode="auto">
            <a:xfrm>
              <a:off x="9639300" y="3854450"/>
              <a:ext cx="0" cy="1524000"/>
            </a:xfrm>
            <a:prstGeom prst="line">
              <a:avLst/>
            </a:prstGeom>
            <a:noFill/>
            <a:ln w="15875">
              <a:solidFill>
                <a:schemeClr val="tx1"/>
              </a:solidFill>
              <a:round/>
              <a:headEnd/>
              <a:tailEnd/>
            </a:ln>
          </p:spPr>
          <p:txBody>
            <a:bodyPr wrap="none" anchor="ctr"/>
            <a:lstStyle/>
            <a:p>
              <a:endParaRPr lang="en-US"/>
            </a:p>
          </p:txBody>
        </p:sp>
        <p:sp>
          <p:nvSpPr>
            <p:cNvPr id="19" name="Line 12"/>
            <p:cNvSpPr>
              <a:spLocks noChangeShapeType="1"/>
            </p:cNvSpPr>
            <p:nvPr/>
          </p:nvSpPr>
          <p:spPr bwMode="auto">
            <a:xfrm>
              <a:off x="10845800" y="3930650"/>
              <a:ext cx="0" cy="1524000"/>
            </a:xfrm>
            <a:prstGeom prst="line">
              <a:avLst/>
            </a:prstGeom>
            <a:noFill/>
            <a:ln w="15875">
              <a:solidFill>
                <a:schemeClr val="tx1"/>
              </a:solidFill>
              <a:round/>
              <a:headEnd/>
              <a:tailEnd/>
            </a:ln>
          </p:spPr>
          <p:txBody>
            <a:bodyPr wrap="none" anchor="ctr"/>
            <a:lstStyle/>
            <a:p>
              <a:endParaRPr lang="en-US"/>
            </a:p>
          </p:txBody>
        </p:sp>
        <p:sp>
          <p:nvSpPr>
            <p:cNvPr id="20" name="Line 13"/>
            <p:cNvSpPr>
              <a:spLocks noChangeShapeType="1"/>
            </p:cNvSpPr>
            <p:nvPr/>
          </p:nvSpPr>
          <p:spPr bwMode="auto">
            <a:xfrm>
              <a:off x="12071350" y="3930650"/>
              <a:ext cx="0" cy="1524000"/>
            </a:xfrm>
            <a:prstGeom prst="line">
              <a:avLst/>
            </a:prstGeom>
            <a:noFill/>
            <a:ln w="15875">
              <a:solidFill>
                <a:schemeClr val="tx1"/>
              </a:solidFill>
              <a:round/>
              <a:headEnd/>
              <a:tailEnd/>
            </a:ln>
          </p:spPr>
          <p:txBody>
            <a:bodyPr wrap="none" anchor="ctr"/>
            <a:lstStyle/>
            <a:p>
              <a:endParaRPr lang="en-US"/>
            </a:p>
          </p:txBody>
        </p:sp>
        <p:sp>
          <p:nvSpPr>
            <p:cNvPr id="21" name="Line 14"/>
            <p:cNvSpPr>
              <a:spLocks noChangeShapeType="1"/>
            </p:cNvSpPr>
            <p:nvPr/>
          </p:nvSpPr>
          <p:spPr bwMode="auto">
            <a:xfrm>
              <a:off x="9601200" y="5411787"/>
              <a:ext cx="2438400" cy="0"/>
            </a:xfrm>
            <a:prstGeom prst="line">
              <a:avLst/>
            </a:prstGeom>
            <a:noFill/>
            <a:ln w="15875">
              <a:solidFill>
                <a:schemeClr val="tx1"/>
              </a:solidFill>
              <a:round/>
              <a:headEnd/>
              <a:tailEnd/>
            </a:ln>
          </p:spPr>
          <p:txBody>
            <a:bodyPr wrap="none" anchor="ctr"/>
            <a:lstStyle/>
            <a:p>
              <a:endParaRPr lang="en-US"/>
            </a:p>
          </p:txBody>
        </p:sp>
        <p:sp>
          <p:nvSpPr>
            <p:cNvPr id="22" name="Line 15"/>
            <p:cNvSpPr>
              <a:spLocks noChangeShapeType="1"/>
            </p:cNvSpPr>
            <p:nvPr/>
          </p:nvSpPr>
          <p:spPr bwMode="auto">
            <a:xfrm>
              <a:off x="9677400" y="4652962"/>
              <a:ext cx="2438400" cy="0"/>
            </a:xfrm>
            <a:prstGeom prst="line">
              <a:avLst/>
            </a:prstGeom>
            <a:noFill/>
            <a:ln w="15875">
              <a:solidFill>
                <a:schemeClr val="tx1"/>
              </a:solidFill>
              <a:round/>
              <a:headEnd/>
              <a:tailEnd/>
            </a:ln>
          </p:spPr>
          <p:txBody>
            <a:bodyPr wrap="none" anchor="ctr"/>
            <a:lstStyle/>
            <a:p>
              <a:endParaRPr lang="en-US"/>
            </a:p>
          </p:txBody>
        </p:sp>
        <p:sp>
          <p:nvSpPr>
            <p:cNvPr id="23" name="Line 16"/>
            <p:cNvSpPr>
              <a:spLocks noChangeShapeType="1"/>
            </p:cNvSpPr>
            <p:nvPr/>
          </p:nvSpPr>
          <p:spPr bwMode="auto">
            <a:xfrm>
              <a:off x="9601200" y="3886200"/>
              <a:ext cx="2438400" cy="0"/>
            </a:xfrm>
            <a:prstGeom prst="line">
              <a:avLst/>
            </a:prstGeom>
            <a:noFill/>
            <a:ln w="15875">
              <a:solidFill>
                <a:schemeClr val="tx1"/>
              </a:solidFill>
              <a:round/>
              <a:headEnd/>
              <a:tailEnd/>
            </a:ln>
          </p:spPr>
          <p:txBody>
            <a:bodyPr wrap="none" anchor="ctr"/>
            <a:lstStyle/>
            <a:p>
              <a:endParaRPr lang="en-US"/>
            </a:p>
          </p:txBody>
        </p:sp>
        <p:sp>
          <p:nvSpPr>
            <p:cNvPr id="24" name="Rectangle 37"/>
            <p:cNvSpPr>
              <a:spLocks noChangeArrowheads="1"/>
            </p:cNvSpPr>
            <p:nvPr/>
          </p:nvSpPr>
          <p:spPr bwMode="auto">
            <a:xfrm>
              <a:off x="9144000" y="3702050"/>
              <a:ext cx="381000" cy="381000"/>
            </a:xfrm>
            <a:prstGeom prst="rect">
              <a:avLst/>
            </a:prstGeom>
            <a:noFill/>
            <a:ln w="9525">
              <a:noFill/>
              <a:miter lim="800000"/>
              <a:headEnd/>
              <a:tailEnd/>
            </a:ln>
          </p:spPr>
          <p:txBody>
            <a:bodyPr wrap="none" anchor="ctr"/>
            <a:lstStyle/>
            <a:p>
              <a:endParaRPr lang="en-US"/>
            </a:p>
          </p:txBody>
        </p:sp>
      </p:grpSp>
      <p:graphicFrame>
        <p:nvGraphicFramePr>
          <p:cNvPr id="51" name="Object 2"/>
          <p:cNvGraphicFramePr>
            <a:graphicFrameLocks noChangeAspect="1"/>
          </p:cNvGraphicFramePr>
          <p:nvPr/>
        </p:nvGraphicFramePr>
        <p:xfrm>
          <a:off x="877580" y="4465351"/>
          <a:ext cx="4558432" cy="847547"/>
        </p:xfrm>
        <a:graphic>
          <a:graphicData uri="http://schemas.openxmlformats.org/presentationml/2006/ole">
            <p:oleObj spid="_x0000_s104450" name="Equation" r:id="rId4" imgW="2527200" imgH="469800" progId="Equation.3">
              <p:embed/>
            </p:oleObj>
          </a:graphicData>
        </a:graphic>
      </p:graphicFrame>
      <p:graphicFrame>
        <p:nvGraphicFramePr>
          <p:cNvPr id="52" name="Object 3"/>
          <p:cNvGraphicFramePr>
            <a:graphicFrameLocks noChangeAspect="1"/>
          </p:cNvGraphicFramePr>
          <p:nvPr/>
        </p:nvGraphicFramePr>
        <p:xfrm>
          <a:off x="872996" y="5732032"/>
          <a:ext cx="3389050" cy="688989"/>
        </p:xfrm>
        <a:graphic>
          <a:graphicData uri="http://schemas.openxmlformats.org/presentationml/2006/ole">
            <p:oleObj spid="_x0000_s104451" name="Equation" r:id="rId5" imgW="1701720" imgH="380880" progId="Equation.3">
              <p:embed/>
            </p:oleObj>
          </a:graphicData>
        </a:graphic>
      </p:graphicFrame>
      <p:graphicFrame>
        <p:nvGraphicFramePr>
          <p:cNvPr id="53" name="Object 4"/>
          <p:cNvGraphicFramePr>
            <a:graphicFrameLocks noChangeAspect="1"/>
          </p:cNvGraphicFramePr>
          <p:nvPr/>
        </p:nvGraphicFramePr>
        <p:xfrm>
          <a:off x="2738532" y="3348371"/>
          <a:ext cx="1041464" cy="435962"/>
        </p:xfrm>
        <a:graphic>
          <a:graphicData uri="http://schemas.openxmlformats.org/presentationml/2006/ole">
            <p:oleObj spid="_x0000_s104452" name="Equation" r:id="rId6" imgW="545760" imgH="228600" progId="Equation.3">
              <p:embed/>
            </p:oleObj>
          </a:graphicData>
        </a:graphic>
      </p:graphicFrame>
      <p:graphicFrame>
        <p:nvGraphicFramePr>
          <p:cNvPr id="54" name="Object 5"/>
          <p:cNvGraphicFramePr>
            <a:graphicFrameLocks noChangeAspect="1"/>
          </p:cNvGraphicFramePr>
          <p:nvPr/>
        </p:nvGraphicFramePr>
        <p:xfrm>
          <a:off x="3727420" y="3718982"/>
          <a:ext cx="1152128" cy="456051"/>
        </p:xfrm>
        <a:graphic>
          <a:graphicData uri="http://schemas.openxmlformats.org/presentationml/2006/ole">
            <p:oleObj spid="_x0000_s104453" name="Equation" r:id="rId7" imgW="609480" imgH="241200" progId="Equation.3">
              <p:embed/>
            </p:oleObj>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Message in Belief Propagation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pic>
        <p:nvPicPr>
          <p:cNvPr id="6" name="Picture 17"/>
          <p:cNvPicPr>
            <a:picLocks noChangeAspect="1" noChangeArrowheads="1"/>
          </p:cNvPicPr>
          <p:nvPr/>
        </p:nvPicPr>
        <p:blipFill>
          <a:blip r:embed="rId2" cstate="print"/>
          <a:srcRect l="42500" t="26667" r="27500" b="34444"/>
          <a:stretch>
            <a:fillRect/>
          </a:stretch>
        </p:blipFill>
        <p:spPr bwMode="auto">
          <a:xfrm>
            <a:off x="1601619" y="1645920"/>
            <a:ext cx="5634677" cy="3324232"/>
          </a:xfrm>
          <a:prstGeom prst="rect">
            <a:avLst/>
          </a:prstGeom>
          <a:noFill/>
          <a:ln w="9525">
            <a:noFill/>
            <a:miter lim="800000"/>
            <a:headEnd/>
            <a:tailEnd/>
          </a:ln>
          <a:effectLst/>
        </p:spPr>
      </p:pic>
      <p:sp>
        <p:nvSpPr>
          <p:cNvPr id="7" name="Content Placeholder 2"/>
          <p:cNvSpPr txBox="1">
            <a:spLocks/>
          </p:cNvSpPr>
          <p:nvPr/>
        </p:nvSpPr>
        <p:spPr>
          <a:xfrm>
            <a:off x="320040" y="4831312"/>
            <a:ext cx="8572440" cy="1941513"/>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latin typeface="Times New Roman" pitchFamily="18" charset="0"/>
                <a:cs typeface="Times New Roman" pitchFamily="18" charset="0"/>
              </a:rPr>
              <a:t>Message: </a:t>
            </a:r>
            <a:r>
              <a:rPr kumimoji="0" lang="en-US" sz="28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m</a:t>
            </a:r>
            <a:r>
              <a:rPr kumimoji="0" lang="en-US" sz="2800" b="0" i="1"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ij</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8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x</a:t>
            </a:r>
            <a:r>
              <a:rPr kumimoji="0" lang="en-US" sz="2800" b="0" i="1" u="none" strike="noStrike" kern="1200" cap="none" spc="0" normalizeH="0" baseline="-25000" noProof="0" dirty="0" err="1" smtClean="0">
                <a:ln>
                  <a:noFill/>
                </a:ln>
                <a:solidFill>
                  <a:schemeClr val="tx1"/>
                </a:solidFill>
                <a:effectLst/>
                <a:uLnTx/>
                <a:uFillTx/>
                <a:latin typeface="Times New Roman" pitchFamily="18" charset="0"/>
                <a:ea typeface="+mn-ea"/>
                <a:cs typeface="Times New Roman" pitchFamily="18" charset="0"/>
              </a:rPr>
              <a:t>j</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822960" lvl="1" indent="-283464">
              <a:spcBef>
                <a:spcPts val="600"/>
              </a:spcBef>
              <a:buClr>
                <a:schemeClr val="accent1"/>
              </a:buClr>
              <a:buSzPct val="80000"/>
              <a:buFont typeface="Wingdings 2"/>
              <a:buChar char=""/>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From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 hidden node </a:t>
            </a:r>
            <a:r>
              <a:rPr kumimoji="0" lang="en-US" sz="28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to the hidden node </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822960" lvl="1" indent="-283464">
              <a:spcBef>
                <a:spcPts val="600"/>
              </a:spcBef>
              <a:buClr>
                <a:schemeClr val="accent1"/>
              </a:buClr>
              <a:buSzPct val="80000"/>
              <a:buFont typeface="Wingdings 2"/>
              <a:buChar char=""/>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About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state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node </a:t>
            </a:r>
            <a:r>
              <a:rPr kumimoji="0" lang="en-US" sz="28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should be in.</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Belief Propagation (BP)</a:t>
            </a:r>
            <a:endParaRPr lang="en-US" dirty="0"/>
          </a:p>
        </p:txBody>
      </p:sp>
      <p:sp>
        <p:nvSpPr>
          <p:cNvPr id="3" name="内容占位符 2"/>
          <p:cNvSpPr>
            <a:spLocks noGrp="1"/>
          </p:cNvSpPr>
          <p:nvPr>
            <p:ph idx="1"/>
          </p:nvPr>
        </p:nvSpPr>
        <p:spPr>
          <a:xfrm>
            <a:off x="288630" y="1785926"/>
            <a:ext cx="8569650" cy="1071570"/>
          </a:xfrm>
        </p:spPr>
        <p:txBody>
          <a:bodyPr/>
          <a:lstStyle/>
          <a:p>
            <a:r>
              <a:rPr lang="en-US" dirty="0" smtClean="0"/>
              <a:t>Message update rule:</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graphicFrame>
        <p:nvGraphicFramePr>
          <p:cNvPr id="6146" name="Object 2"/>
          <p:cNvGraphicFramePr>
            <a:graphicFrameLocks noChangeAspect="1"/>
          </p:cNvGraphicFramePr>
          <p:nvPr/>
        </p:nvGraphicFramePr>
        <p:xfrm>
          <a:off x="770434" y="5572101"/>
          <a:ext cx="4320480" cy="987538"/>
        </p:xfrm>
        <a:graphic>
          <a:graphicData uri="http://schemas.openxmlformats.org/presentationml/2006/ole">
            <p:oleObj spid="_x0000_s105474" name="Equation" r:id="rId3" imgW="1828800" imgH="444240" progId="Equation.3">
              <p:embed/>
            </p:oleObj>
          </a:graphicData>
        </a:graphic>
      </p:graphicFrame>
      <p:pic>
        <p:nvPicPr>
          <p:cNvPr id="9" name="Picture 3"/>
          <p:cNvPicPr>
            <a:picLocks noChangeAspect="1" noChangeArrowheads="1"/>
          </p:cNvPicPr>
          <p:nvPr/>
        </p:nvPicPr>
        <p:blipFill>
          <a:blip r:embed="rId4" cstate="print"/>
          <a:srcRect l="50000" t="29167" r="31875" b="40625"/>
          <a:stretch>
            <a:fillRect/>
          </a:stretch>
        </p:blipFill>
        <p:spPr bwMode="auto">
          <a:xfrm>
            <a:off x="6357950" y="4622258"/>
            <a:ext cx="2064292" cy="2064292"/>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r="74292"/>
          <a:stretch>
            <a:fillRect/>
          </a:stretch>
        </p:blipFill>
        <p:spPr bwMode="auto">
          <a:xfrm>
            <a:off x="714348" y="2571744"/>
            <a:ext cx="1900728" cy="1110104"/>
          </a:xfrm>
          <a:prstGeom prst="rect">
            <a:avLst/>
          </a:prstGeom>
          <a:noFill/>
          <a:ln w="9525">
            <a:noFill/>
            <a:miter lim="800000"/>
            <a:headEnd/>
            <a:tailEnd/>
          </a:ln>
          <a:effectLst/>
        </p:spPr>
      </p:pic>
      <p:pic>
        <p:nvPicPr>
          <p:cNvPr id="10" name="Picture 1"/>
          <p:cNvPicPr>
            <a:picLocks noChangeAspect="1" noChangeArrowheads="1"/>
          </p:cNvPicPr>
          <p:nvPr/>
        </p:nvPicPr>
        <p:blipFill>
          <a:blip r:embed="rId5" cstate="print"/>
          <a:srcRect l="33040"/>
          <a:stretch>
            <a:fillRect/>
          </a:stretch>
        </p:blipFill>
        <p:spPr bwMode="auto">
          <a:xfrm>
            <a:off x="833412" y="3357562"/>
            <a:ext cx="4950804" cy="1110104"/>
          </a:xfrm>
          <a:prstGeom prst="rect">
            <a:avLst/>
          </a:prstGeom>
          <a:noFill/>
          <a:ln w="9525">
            <a:noFill/>
            <a:miter lim="800000"/>
            <a:headEnd/>
            <a:tailEnd/>
          </a:ln>
          <a:effectLst/>
        </p:spPr>
      </p:pic>
      <p:sp>
        <p:nvSpPr>
          <p:cNvPr id="12" name="内容占位符 2"/>
          <p:cNvSpPr txBox="1">
            <a:spLocks/>
          </p:cNvSpPr>
          <p:nvPr/>
        </p:nvSpPr>
        <p:spPr>
          <a:xfrm>
            <a:off x="314296" y="4943482"/>
            <a:ext cx="4140526" cy="92869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Belief calculation: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5" name="TextBox 14"/>
          <p:cNvSpPr txBox="1"/>
          <p:nvPr/>
        </p:nvSpPr>
        <p:spPr>
          <a:xfrm>
            <a:off x="0" y="4286256"/>
            <a:ext cx="1357290" cy="707886"/>
          </a:xfrm>
          <a:prstGeom prst="rect">
            <a:avLst/>
          </a:prstGeom>
          <a:noFill/>
        </p:spPr>
        <p:txBody>
          <a:bodyPr wrap="square" rtlCol="0">
            <a:spAutoFit/>
          </a:bodyPr>
          <a:lstStyle/>
          <a:p>
            <a:r>
              <a:rPr lang="en-US" sz="2000" dirty="0" smtClean="0">
                <a:solidFill>
                  <a:srgbClr val="FF0000"/>
                </a:solidFill>
              </a:rPr>
              <a:t>Local Function</a:t>
            </a:r>
            <a:endParaRPr lang="en-US" sz="2000" dirty="0">
              <a:solidFill>
                <a:srgbClr val="FF0000"/>
              </a:solidFill>
            </a:endParaRPr>
          </a:p>
        </p:txBody>
      </p:sp>
      <p:cxnSp>
        <p:nvCxnSpPr>
          <p:cNvPr id="17" name="直接箭头连接符 16"/>
          <p:cNvCxnSpPr/>
          <p:nvPr/>
        </p:nvCxnSpPr>
        <p:spPr>
          <a:xfrm rot="5400000" flipH="1" flipV="1">
            <a:off x="518002" y="4008946"/>
            <a:ext cx="373642" cy="3333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8754" y="4300544"/>
            <a:ext cx="1928826" cy="707886"/>
          </a:xfrm>
          <a:prstGeom prst="rect">
            <a:avLst/>
          </a:prstGeom>
          <a:noFill/>
        </p:spPr>
        <p:txBody>
          <a:bodyPr wrap="square" rtlCol="0">
            <a:spAutoFit/>
          </a:bodyPr>
          <a:lstStyle/>
          <a:p>
            <a:r>
              <a:rPr lang="en-US" sz="2000" dirty="0" smtClean="0">
                <a:solidFill>
                  <a:srgbClr val="FF0000"/>
                </a:solidFill>
              </a:rPr>
              <a:t>Compatibility Function</a:t>
            </a:r>
            <a:endParaRPr lang="en-US" sz="2000" dirty="0">
              <a:solidFill>
                <a:srgbClr val="FF0000"/>
              </a:solidFill>
            </a:endParaRPr>
          </a:p>
        </p:txBody>
      </p:sp>
      <p:cxnSp>
        <p:nvCxnSpPr>
          <p:cNvPr id="20" name="直接箭头连接符 19"/>
          <p:cNvCxnSpPr/>
          <p:nvPr/>
        </p:nvCxnSpPr>
        <p:spPr>
          <a:xfrm rot="16200000" flipV="1">
            <a:off x="1992006" y="4151606"/>
            <a:ext cx="373642" cy="714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500694" y="1633528"/>
            <a:ext cx="3643306" cy="2009786"/>
            <a:chOff x="5500694" y="1633528"/>
            <a:chExt cx="3643306" cy="2009786"/>
          </a:xfrm>
        </p:grpSpPr>
        <p:pic>
          <p:nvPicPr>
            <p:cNvPr id="8" name="Picture 1"/>
            <p:cNvPicPr>
              <a:picLocks noChangeAspect="1" noChangeArrowheads="1"/>
            </p:cNvPicPr>
            <p:nvPr/>
          </p:nvPicPr>
          <p:blipFill>
            <a:blip r:embed="rId6" cstate="print"/>
            <a:srcRect l="57905"/>
            <a:stretch>
              <a:fillRect/>
            </a:stretch>
          </p:blipFill>
          <p:spPr bwMode="auto">
            <a:xfrm>
              <a:off x="7215206" y="1633528"/>
              <a:ext cx="1928794" cy="2000264"/>
            </a:xfrm>
            <a:prstGeom prst="rect">
              <a:avLst/>
            </a:prstGeom>
            <a:noFill/>
            <a:ln w="9525">
              <a:noFill/>
              <a:miter lim="800000"/>
              <a:headEnd/>
              <a:tailEnd/>
            </a:ln>
            <a:effectLst/>
          </p:spPr>
        </p:pic>
        <p:pic>
          <p:nvPicPr>
            <p:cNvPr id="16" name="Picture 1"/>
            <p:cNvPicPr>
              <a:picLocks noChangeAspect="1" noChangeArrowheads="1"/>
            </p:cNvPicPr>
            <p:nvPr/>
          </p:nvPicPr>
          <p:blipFill>
            <a:blip r:embed="rId6" cstate="print"/>
            <a:srcRect r="64140"/>
            <a:stretch>
              <a:fillRect/>
            </a:stretch>
          </p:blipFill>
          <p:spPr bwMode="auto">
            <a:xfrm>
              <a:off x="5500694" y="1643050"/>
              <a:ext cx="1643106" cy="2000264"/>
            </a:xfrm>
            <a:prstGeom prst="rect">
              <a:avLst/>
            </a:prstGeom>
            <a:noFill/>
            <a:ln w="9525">
              <a:noFill/>
              <a:miter lim="800000"/>
              <a:headEnd/>
              <a:tailEnd/>
            </a:ln>
            <a:effectLst/>
          </p:spPr>
        </p:pic>
        <p:pic>
          <p:nvPicPr>
            <p:cNvPr id="18" name="Picture 1"/>
            <p:cNvPicPr>
              <a:picLocks noChangeAspect="1" noChangeArrowheads="1"/>
            </p:cNvPicPr>
            <p:nvPr/>
          </p:nvPicPr>
          <p:blipFill>
            <a:blip r:embed="rId6" cstate="print"/>
            <a:srcRect l="42096" r="50108"/>
            <a:stretch>
              <a:fillRect/>
            </a:stretch>
          </p:blipFill>
          <p:spPr bwMode="auto">
            <a:xfrm>
              <a:off x="7000892" y="1643050"/>
              <a:ext cx="357190" cy="2000264"/>
            </a:xfrm>
            <a:prstGeom prst="rect">
              <a:avLst/>
            </a:prstGeom>
            <a:noFill/>
            <a:ln w="9525">
              <a:noFill/>
              <a:miter lim="800000"/>
              <a:headEnd/>
              <a:tailEnd/>
            </a:ln>
            <a:effectLst/>
          </p:spPr>
        </p:pic>
      </p:grpSp>
      <p:sp>
        <p:nvSpPr>
          <p:cNvPr id="22" name="TextBox 21"/>
          <p:cNvSpPr txBox="1"/>
          <p:nvPr/>
        </p:nvSpPr>
        <p:spPr>
          <a:xfrm>
            <a:off x="6429388" y="3714752"/>
            <a:ext cx="1928826" cy="707886"/>
          </a:xfrm>
          <a:prstGeom prst="rect">
            <a:avLst/>
          </a:prstGeom>
          <a:noFill/>
        </p:spPr>
        <p:txBody>
          <a:bodyPr wrap="square" rtlCol="0">
            <a:spAutoFit/>
          </a:bodyPr>
          <a:lstStyle/>
          <a:p>
            <a:r>
              <a:rPr lang="en-US" sz="2000" dirty="0" smtClean="0">
                <a:solidFill>
                  <a:srgbClr val="FF0000"/>
                </a:solidFill>
              </a:rPr>
              <a:t>Message from </a:t>
            </a:r>
            <a:r>
              <a:rPr lang="en-US" sz="2000" i="1" dirty="0" smtClean="0">
                <a:solidFill>
                  <a:srgbClr val="FF0000"/>
                </a:solidFill>
              </a:rPr>
              <a:t>k</a:t>
            </a:r>
            <a:r>
              <a:rPr lang="en-US" sz="2000" dirty="0" smtClean="0">
                <a:solidFill>
                  <a:srgbClr val="FF0000"/>
                </a:solidFill>
              </a:rPr>
              <a:t> to </a:t>
            </a:r>
            <a:r>
              <a:rPr lang="en-US" sz="2000" i="1" dirty="0" err="1" smtClean="0">
                <a:solidFill>
                  <a:srgbClr val="FF0000"/>
                </a:solidFill>
              </a:rPr>
              <a:t>i</a:t>
            </a:r>
            <a:endParaRPr lang="en-US" sz="2000" i="1" dirty="0">
              <a:solidFill>
                <a:srgbClr val="FF0000"/>
              </a:solidFill>
            </a:endParaRPr>
          </a:p>
        </p:txBody>
      </p:sp>
      <p:cxnSp>
        <p:nvCxnSpPr>
          <p:cNvPr id="23" name="直接箭头连接符 22"/>
          <p:cNvCxnSpPr>
            <a:endCxn id="10" idx="3"/>
          </p:cNvCxnSpPr>
          <p:nvPr/>
        </p:nvCxnSpPr>
        <p:spPr>
          <a:xfrm rot="10800000">
            <a:off x="5784216" y="3912614"/>
            <a:ext cx="645172" cy="10434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2214554"/>
            <a:ext cx="1928826" cy="707886"/>
          </a:xfrm>
          <a:prstGeom prst="rect">
            <a:avLst/>
          </a:prstGeom>
          <a:noFill/>
        </p:spPr>
        <p:txBody>
          <a:bodyPr wrap="square" rtlCol="0">
            <a:spAutoFit/>
          </a:bodyPr>
          <a:lstStyle/>
          <a:p>
            <a:r>
              <a:rPr lang="en-US" sz="2000" dirty="0" smtClean="0">
                <a:solidFill>
                  <a:srgbClr val="FF0000"/>
                </a:solidFill>
              </a:rPr>
              <a:t>Message from </a:t>
            </a:r>
            <a:r>
              <a:rPr lang="en-US" sz="2000" i="1" dirty="0" smtClean="0">
                <a:solidFill>
                  <a:srgbClr val="FF0000"/>
                </a:solidFill>
              </a:rPr>
              <a:t>i</a:t>
            </a:r>
            <a:r>
              <a:rPr lang="en-US" sz="2000" dirty="0" smtClean="0">
                <a:solidFill>
                  <a:srgbClr val="FF0000"/>
                </a:solidFill>
              </a:rPr>
              <a:t> to j</a:t>
            </a:r>
            <a:endParaRPr lang="en-US" sz="2000" i="1" dirty="0">
              <a:solidFill>
                <a:srgbClr val="FF0000"/>
              </a:solidFill>
            </a:endParaRPr>
          </a:p>
        </p:txBody>
      </p:sp>
      <p:cxnSp>
        <p:nvCxnSpPr>
          <p:cNvPr id="26" name="直接箭头连接符 25"/>
          <p:cNvCxnSpPr/>
          <p:nvPr/>
        </p:nvCxnSpPr>
        <p:spPr>
          <a:xfrm rot="16200000" flipH="1">
            <a:off x="981948" y="2625030"/>
            <a:ext cx="252848" cy="21208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Belief Propagation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
        <p:nvSpPr>
          <p:cNvPr id="6" name="Line 1027"/>
          <p:cNvSpPr>
            <a:spLocks noChangeShapeType="1"/>
          </p:cNvSpPr>
          <p:nvPr/>
        </p:nvSpPr>
        <p:spPr bwMode="auto">
          <a:xfrm>
            <a:off x="2298192" y="2517585"/>
            <a:ext cx="1462088" cy="0"/>
          </a:xfrm>
          <a:prstGeom prst="line">
            <a:avLst/>
          </a:prstGeom>
          <a:noFill/>
          <a:ln w="31750">
            <a:solidFill>
              <a:srgbClr val="000000"/>
            </a:solidFill>
            <a:round/>
            <a:headEnd/>
            <a:tailEnd/>
          </a:ln>
          <a:effectLst/>
        </p:spPr>
        <p:txBody>
          <a:bodyPr/>
          <a:lstStyle/>
          <a:p>
            <a:endParaRPr lang="en-US"/>
          </a:p>
        </p:txBody>
      </p:sp>
      <p:sp>
        <p:nvSpPr>
          <p:cNvPr id="7" name="Line 1028"/>
          <p:cNvSpPr>
            <a:spLocks noChangeShapeType="1"/>
          </p:cNvSpPr>
          <p:nvPr/>
        </p:nvSpPr>
        <p:spPr bwMode="auto">
          <a:xfrm>
            <a:off x="4126992" y="2517585"/>
            <a:ext cx="1462088" cy="0"/>
          </a:xfrm>
          <a:prstGeom prst="line">
            <a:avLst/>
          </a:prstGeom>
          <a:noFill/>
          <a:ln w="31750">
            <a:solidFill>
              <a:srgbClr val="000000"/>
            </a:solidFill>
            <a:round/>
            <a:headEnd/>
            <a:tailEnd/>
          </a:ln>
          <a:effectLst/>
        </p:spPr>
        <p:txBody>
          <a:bodyPr/>
          <a:lstStyle/>
          <a:p>
            <a:endParaRPr lang="en-US"/>
          </a:p>
        </p:txBody>
      </p:sp>
      <p:sp>
        <p:nvSpPr>
          <p:cNvPr id="8" name="Line 1029"/>
          <p:cNvSpPr>
            <a:spLocks noChangeShapeType="1"/>
          </p:cNvSpPr>
          <p:nvPr/>
        </p:nvSpPr>
        <p:spPr bwMode="auto">
          <a:xfrm flipV="1">
            <a:off x="5928805" y="1695260"/>
            <a:ext cx="1270000" cy="731837"/>
          </a:xfrm>
          <a:prstGeom prst="line">
            <a:avLst/>
          </a:prstGeom>
          <a:noFill/>
          <a:ln w="31750">
            <a:solidFill>
              <a:srgbClr val="000000"/>
            </a:solidFill>
            <a:round/>
            <a:headEnd/>
            <a:tailEnd/>
          </a:ln>
          <a:effectLst/>
        </p:spPr>
        <p:txBody>
          <a:bodyPr/>
          <a:lstStyle/>
          <a:p>
            <a:endParaRPr lang="en-US"/>
          </a:p>
        </p:txBody>
      </p:sp>
      <p:sp>
        <p:nvSpPr>
          <p:cNvPr id="9" name="Line 1030"/>
          <p:cNvSpPr>
            <a:spLocks noChangeShapeType="1"/>
          </p:cNvSpPr>
          <p:nvPr/>
        </p:nvSpPr>
        <p:spPr bwMode="auto">
          <a:xfrm>
            <a:off x="5928805" y="2609660"/>
            <a:ext cx="1270000" cy="731837"/>
          </a:xfrm>
          <a:prstGeom prst="line">
            <a:avLst/>
          </a:prstGeom>
          <a:noFill/>
          <a:ln w="31750">
            <a:solidFill>
              <a:srgbClr val="000000"/>
            </a:solidFill>
            <a:round/>
            <a:headEnd/>
            <a:tailEnd/>
          </a:ln>
          <a:effectLst/>
        </p:spPr>
        <p:txBody>
          <a:bodyPr/>
          <a:lstStyle/>
          <a:p>
            <a:endParaRPr lang="en-US"/>
          </a:p>
        </p:txBody>
      </p:sp>
      <p:sp>
        <p:nvSpPr>
          <p:cNvPr id="10" name="Oval 1031"/>
          <p:cNvSpPr>
            <a:spLocks noChangeArrowheads="1"/>
          </p:cNvSpPr>
          <p:nvPr/>
        </p:nvSpPr>
        <p:spPr bwMode="auto">
          <a:xfrm>
            <a:off x="1934655" y="23350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dirty="0">
                <a:solidFill>
                  <a:srgbClr val="000000"/>
                </a:solidFill>
              </a:rPr>
              <a:t>1</a:t>
            </a:r>
          </a:p>
        </p:txBody>
      </p:sp>
      <p:sp>
        <p:nvSpPr>
          <p:cNvPr id="11" name="Oval 1032"/>
          <p:cNvSpPr>
            <a:spLocks noChangeArrowheads="1"/>
          </p:cNvSpPr>
          <p:nvPr/>
        </p:nvSpPr>
        <p:spPr bwMode="auto">
          <a:xfrm>
            <a:off x="3761867" y="2335022"/>
            <a:ext cx="365125" cy="365125"/>
          </a:xfrm>
          <a:prstGeom prst="ellipse">
            <a:avLst/>
          </a:prstGeom>
          <a:solidFill>
            <a:schemeClr val="bg1"/>
          </a:solidFill>
          <a:ln w="25400">
            <a:solidFill>
              <a:srgbClr val="000000"/>
            </a:solidFill>
            <a:round/>
            <a:headEnd/>
            <a:tailEnd/>
          </a:ln>
          <a:effectLst/>
        </p:spPr>
        <p:txBody>
          <a:bodyPr wrap="none" anchor="ctr"/>
          <a:lstStyle/>
          <a:p>
            <a:endParaRPr lang="en-US"/>
          </a:p>
        </p:txBody>
      </p:sp>
      <p:sp>
        <p:nvSpPr>
          <p:cNvPr id="12" name="Oval 1033"/>
          <p:cNvSpPr>
            <a:spLocks noChangeArrowheads="1"/>
          </p:cNvSpPr>
          <p:nvPr/>
        </p:nvSpPr>
        <p:spPr bwMode="auto">
          <a:xfrm>
            <a:off x="5590667" y="23350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dirty="0">
                <a:solidFill>
                  <a:srgbClr val="000000"/>
                </a:solidFill>
              </a:rPr>
              <a:t>3</a:t>
            </a:r>
          </a:p>
        </p:txBody>
      </p:sp>
      <p:sp>
        <p:nvSpPr>
          <p:cNvPr id="13" name="Oval 1034"/>
          <p:cNvSpPr>
            <a:spLocks noChangeArrowheads="1"/>
          </p:cNvSpPr>
          <p:nvPr/>
        </p:nvSpPr>
        <p:spPr bwMode="auto">
          <a:xfrm>
            <a:off x="7171817" y="14206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a:solidFill>
                  <a:srgbClr val="000000"/>
                </a:solidFill>
              </a:rPr>
              <a:t>4</a:t>
            </a:r>
          </a:p>
        </p:txBody>
      </p:sp>
      <p:sp>
        <p:nvSpPr>
          <p:cNvPr id="14" name="Oval 1035"/>
          <p:cNvSpPr>
            <a:spLocks noChangeArrowheads="1"/>
          </p:cNvSpPr>
          <p:nvPr/>
        </p:nvSpPr>
        <p:spPr bwMode="auto">
          <a:xfrm>
            <a:off x="7171817" y="3249422"/>
            <a:ext cx="365125" cy="365125"/>
          </a:xfrm>
          <a:prstGeom prst="ellipse">
            <a:avLst/>
          </a:prstGeom>
          <a:solidFill>
            <a:schemeClr val="bg1"/>
          </a:solidFill>
          <a:ln w="25400">
            <a:solidFill>
              <a:srgbClr val="000000"/>
            </a:solidFill>
            <a:round/>
            <a:headEnd/>
            <a:tailEnd/>
          </a:ln>
          <a:effectLst/>
        </p:spPr>
        <p:txBody>
          <a:bodyPr wrap="none" anchor="ctr"/>
          <a:lstStyle/>
          <a:p>
            <a:pPr algn="ctr"/>
            <a:r>
              <a:rPr lang="en-US" sz="2000">
                <a:solidFill>
                  <a:srgbClr val="000000"/>
                </a:solidFill>
              </a:rPr>
              <a:t>5</a:t>
            </a:r>
          </a:p>
        </p:txBody>
      </p:sp>
      <p:sp>
        <p:nvSpPr>
          <p:cNvPr id="15" name="Line 1036"/>
          <p:cNvSpPr>
            <a:spLocks noChangeShapeType="1"/>
          </p:cNvSpPr>
          <p:nvPr/>
        </p:nvSpPr>
        <p:spPr bwMode="auto">
          <a:xfrm>
            <a:off x="620205" y="3776472"/>
            <a:ext cx="8226425" cy="0"/>
          </a:xfrm>
          <a:prstGeom prst="line">
            <a:avLst/>
          </a:prstGeom>
          <a:noFill/>
          <a:ln w="9525">
            <a:solidFill>
              <a:schemeClr val="tx1"/>
            </a:solidFill>
            <a:round/>
            <a:headEnd/>
            <a:tailEnd/>
          </a:ln>
          <a:effectLst/>
        </p:spPr>
        <p:txBody>
          <a:bodyPr/>
          <a:lstStyle/>
          <a:p>
            <a:endParaRPr lang="en-US"/>
          </a:p>
        </p:txBody>
      </p:sp>
      <p:graphicFrame>
        <p:nvGraphicFramePr>
          <p:cNvPr id="16" name="Object 1024"/>
          <p:cNvGraphicFramePr>
            <a:graphicFrameLocks noChangeAspect="1"/>
          </p:cNvGraphicFramePr>
          <p:nvPr/>
        </p:nvGraphicFramePr>
        <p:xfrm>
          <a:off x="3857625" y="2403475"/>
          <a:ext cx="173038" cy="227013"/>
        </p:xfrm>
        <a:graphic>
          <a:graphicData uri="http://schemas.openxmlformats.org/presentationml/2006/ole">
            <p:oleObj spid="_x0000_s106498" name="公式" r:id="rId3" imgW="126720" imgH="164880" progId="Equation.3">
              <p:embed/>
            </p:oleObj>
          </a:graphicData>
        </a:graphic>
      </p:graphicFrame>
      <p:grpSp>
        <p:nvGrpSpPr>
          <p:cNvPr id="43" name="组合 42"/>
          <p:cNvGrpSpPr/>
          <p:nvPr/>
        </p:nvGrpSpPr>
        <p:grpSpPr>
          <a:xfrm>
            <a:off x="639763" y="1981200"/>
            <a:ext cx="6954837" cy="3806825"/>
            <a:chOff x="639763" y="1981200"/>
            <a:chExt cx="6954837" cy="3806825"/>
          </a:xfrm>
        </p:grpSpPr>
        <p:grpSp>
          <p:nvGrpSpPr>
            <p:cNvPr id="37" name="组合 36"/>
            <p:cNvGrpSpPr/>
            <p:nvPr/>
          </p:nvGrpSpPr>
          <p:grpSpPr>
            <a:xfrm>
              <a:off x="639763" y="2209800"/>
              <a:ext cx="6954837" cy="3578225"/>
              <a:chOff x="639763" y="2209800"/>
              <a:chExt cx="6954837" cy="3578225"/>
            </a:xfrm>
          </p:grpSpPr>
          <p:graphicFrame>
            <p:nvGraphicFramePr>
              <p:cNvPr id="27" name="Object 13"/>
              <p:cNvGraphicFramePr>
                <a:graphicFrameLocks noChangeAspect="1"/>
              </p:cNvGraphicFramePr>
              <p:nvPr/>
            </p:nvGraphicFramePr>
            <p:xfrm>
              <a:off x="5486400" y="3124200"/>
              <a:ext cx="965200" cy="457200"/>
            </p:xfrm>
            <a:graphic>
              <a:graphicData uri="http://schemas.openxmlformats.org/presentationml/2006/ole">
                <p:oleObj spid="_x0000_s106505" name="公式" r:id="rId4" imgW="482400" imgH="228600" progId="Equation.3">
                  <p:embed/>
                </p:oleObj>
              </a:graphicData>
            </a:graphic>
          </p:graphicFrame>
          <p:graphicFrame>
            <p:nvGraphicFramePr>
              <p:cNvPr id="24" name="Object 1029"/>
              <p:cNvGraphicFramePr>
                <a:graphicFrameLocks noChangeAspect="1"/>
              </p:cNvGraphicFramePr>
              <p:nvPr/>
            </p:nvGraphicFramePr>
            <p:xfrm>
              <a:off x="639763" y="5327650"/>
              <a:ext cx="6661150" cy="460375"/>
            </p:xfrm>
            <a:graphic>
              <a:graphicData uri="http://schemas.openxmlformats.org/presentationml/2006/ole">
                <p:oleObj spid="_x0000_s106504" name="公式" r:id="rId5" imgW="3581280" imgH="228600" progId="Equation.3">
                  <p:embed/>
                </p:oleObj>
              </a:graphicData>
            </a:graphic>
          </p:graphicFrame>
          <p:graphicFrame>
            <p:nvGraphicFramePr>
              <p:cNvPr id="28" name="Object 14"/>
              <p:cNvGraphicFramePr>
                <a:graphicFrameLocks noChangeAspect="1"/>
              </p:cNvGraphicFramePr>
              <p:nvPr/>
            </p:nvGraphicFramePr>
            <p:xfrm>
              <a:off x="6629400" y="2209800"/>
              <a:ext cx="965200" cy="457200"/>
            </p:xfrm>
            <a:graphic>
              <a:graphicData uri="http://schemas.openxmlformats.org/presentationml/2006/ole">
                <p:oleObj spid="_x0000_s106506" name="公式" r:id="rId6" imgW="482400" imgH="228600" progId="Equation.3">
                  <p:embed/>
                </p:oleObj>
              </a:graphicData>
            </a:graphic>
          </p:graphicFrame>
        </p:grpSp>
        <p:sp>
          <p:nvSpPr>
            <p:cNvPr id="29" name="Line 1058"/>
            <p:cNvSpPr>
              <a:spLocks noChangeShapeType="1"/>
            </p:cNvSpPr>
            <p:nvPr/>
          </p:nvSpPr>
          <p:spPr bwMode="auto">
            <a:xfrm flipH="1">
              <a:off x="6248400" y="1981200"/>
              <a:ext cx="914400" cy="533400"/>
            </a:xfrm>
            <a:prstGeom prst="line">
              <a:avLst/>
            </a:prstGeom>
            <a:noFill/>
            <a:ln w="31750">
              <a:solidFill>
                <a:srgbClr val="000000"/>
              </a:solidFill>
              <a:round/>
              <a:headEnd/>
              <a:tailEnd type="triangle" w="sm" len="med"/>
            </a:ln>
            <a:effectLst/>
          </p:spPr>
          <p:txBody>
            <a:bodyPr/>
            <a:lstStyle/>
            <a:p>
              <a:endParaRPr lang="en-US"/>
            </a:p>
          </p:txBody>
        </p:sp>
        <p:sp>
          <p:nvSpPr>
            <p:cNvPr id="30" name="Line 1058"/>
            <p:cNvSpPr>
              <a:spLocks noChangeShapeType="1"/>
            </p:cNvSpPr>
            <p:nvPr/>
          </p:nvSpPr>
          <p:spPr bwMode="auto">
            <a:xfrm flipH="1" flipV="1">
              <a:off x="5943600" y="2895600"/>
              <a:ext cx="914398" cy="533398"/>
            </a:xfrm>
            <a:prstGeom prst="line">
              <a:avLst/>
            </a:prstGeom>
            <a:noFill/>
            <a:ln w="31750">
              <a:solidFill>
                <a:srgbClr val="000000"/>
              </a:solidFill>
              <a:round/>
              <a:headEnd/>
              <a:tailEnd type="triangle" w="sm" len="med"/>
            </a:ln>
            <a:effectLst/>
          </p:spPr>
          <p:txBody>
            <a:bodyPr/>
            <a:lstStyle/>
            <a:p>
              <a:endParaRPr lang="en-US"/>
            </a:p>
          </p:txBody>
        </p:sp>
      </p:grpSp>
      <p:grpSp>
        <p:nvGrpSpPr>
          <p:cNvPr id="40" name="组合 39"/>
          <p:cNvGrpSpPr/>
          <p:nvPr/>
        </p:nvGrpSpPr>
        <p:grpSpPr>
          <a:xfrm>
            <a:off x="642938" y="2695385"/>
            <a:ext cx="4910137" cy="2406840"/>
            <a:chOff x="642938" y="2695385"/>
            <a:chExt cx="4910137" cy="2406840"/>
          </a:xfrm>
        </p:grpSpPr>
        <p:sp>
          <p:nvSpPr>
            <p:cNvPr id="21" name="Line 1058"/>
            <p:cNvSpPr>
              <a:spLocks noChangeShapeType="1"/>
            </p:cNvSpPr>
            <p:nvPr/>
          </p:nvSpPr>
          <p:spPr bwMode="auto">
            <a:xfrm flipH="1">
              <a:off x="4304792" y="2695385"/>
              <a:ext cx="1096963" cy="0"/>
            </a:xfrm>
            <a:prstGeom prst="line">
              <a:avLst/>
            </a:prstGeom>
            <a:noFill/>
            <a:ln w="31750">
              <a:solidFill>
                <a:srgbClr val="000000"/>
              </a:solidFill>
              <a:round/>
              <a:headEnd/>
              <a:tailEnd type="triangle" w="sm" len="med"/>
            </a:ln>
            <a:effectLst/>
          </p:spPr>
          <p:txBody>
            <a:bodyPr/>
            <a:lstStyle/>
            <a:p>
              <a:endParaRPr lang="en-US"/>
            </a:p>
          </p:txBody>
        </p:sp>
        <p:grpSp>
          <p:nvGrpSpPr>
            <p:cNvPr id="36" name="组合 35"/>
            <p:cNvGrpSpPr/>
            <p:nvPr/>
          </p:nvGrpSpPr>
          <p:grpSpPr>
            <a:xfrm>
              <a:off x="642938" y="2786058"/>
              <a:ext cx="4910137" cy="2316167"/>
              <a:chOff x="642938" y="2786058"/>
              <a:chExt cx="4910137" cy="2316167"/>
            </a:xfrm>
          </p:grpSpPr>
          <p:graphicFrame>
            <p:nvGraphicFramePr>
              <p:cNvPr id="22" name="Object 1030"/>
              <p:cNvGraphicFramePr>
                <a:graphicFrameLocks noChangeAspect="1"/>
              </p:cNvGraphicFramePr>
              <p:nvPr/>
            </p:nvGraphicFramePr>
            <p:xfrm>
              <a:off x="642938" y="4641850"/>
              <a:ext cx="4910137" cy="460375"/>
            </p:xfrm>
            <a:graphic>
              <a:graphicData uri="http://schemas.openxmlformats.org/presentationml/2006/ole">
                <p:oleObj spid="_x0000_s106502" name="公式" r:id="rId7" imgW="2654280" imgH="228600" progId="Equation.3">
                  <p:embed/>
                </p:oleObj>
              </a:graphicData>
            </a:graphic>
          </p:graphicFrame>
          <p:graphicFrame>
            <p:nvGraphicFramePr>
              <p:cNvPr id="106507" name="Object 11"/>
              <p:cNvGraphicFramePr>
                <a:graphicFrameLocks noChangeAspect="1"/>
              </p:cNvGraphicFramePr>
              <p:nvPr/>
            </p:nvGraphicFramePr>
            <p:xfrm>
              <a:off x="4357686" y="2786058"/>
              <a:ext cx="965200" cy="457200"/>
            </p:xfrm>
            <a:graphic>
              <a:graphicData uri="http://schemas.openxmlformats.org/presentationml/2006/ole">
                <p:oleObj spid="_x0000_s106507" name="公式" r:id="rId8" imgW="482400" imgH="228600" progId="Equation.3">
                  <p:embed/>
                </p:oleObj>
              </a:graphicData>
            </a:graphic>
          </p:graphicFrame>
        </p:grpSp>
      </p:grpSp>
      <p:graphicFrame>
        <p:nvGraphicFramePr>
          <p:cNvPr id="106509" name="Object 13"/>
          <p:cNvGraphicFramePr>
            <a:graphicFrameLocks noChangeAspect="1"/>
          </p:cNvGraphicFramePr>
          <p:nvPr/>
        </p:nvGraphicFramePr>
        <p:xfrm>
          <a:off x="643911" y="5814378"/>
          <a:ext cx="6943725" cy="868362"/>
        </p:xfrm>
        <a:graphic>
          <a:graphicData uri="http://schemas.openxmlformats.org/presentationml/2006/ole">
            <p:oleObj spid="_x0000_s106509" name="公式" r:id="rId9" imgW="3733560" imgH="431640" progId="Equation.3">
              <p:embed/>
            </p:oleObj>
          </a:graphicData>
        </a:graphic>
      </p:graphicFrame>
      <p:graphicFrame>
        <p:nvGraphicFramePr>
          <p:cNvPr id="106511" name="Object 15"/>
          <p:cNvGraphicFramePr>
            <a:graphicFrameLocks noChangeAspect="1"/>
          </p:cNvGraphicFramePr>
          <p:nvPr/>
        </p:nvGraphicFramePr>
        <p:xfrm>
          <a:off x="3552818" y="1943090"/>
          <a:ext cx="812800" cy="431800"/>
        </p:xfrm>
        <a:graphic>
          <a:graphicData uri="http://schemas.openxmlformats.org/presentationml/2006/ole">
            <p:oleObj spid="_x0000_s106511" name="公式" r:id="rId10" imgW="406080" imgH="215640" progId="Equation.3">
              <p:embed/>
            </p:oleObj>
          </a:graphicData>
        </a:graphic>
      </p:graphicFrame>
      <p:grpSp>
        <p:nvGrpSpPr>
          <p:cNvPr id="39" name="组合 38"/>
          <p:cNvGrpSpPr/>
          <p:nvPr/>
        </p:nvGrpSpPr>
        <p:grpSpPr>
          <a:xfrm>
            <a:off x="214282" y="1798638"/>
            <a:ext cx="3725258" cy="2627312"/>
            <a:chOff x="214282" y="1798638"/>
            <a:chExt cx="3725258" cy="2627312"/>
          </a:xfrm>
        </p:grpSpPr>
        <p:sp>
          <p:nvSpPr>
            <p:cNvPr id="20" name="Line 1055"/>
            <p:cNvSpPr>
              <a:spLocks noChangeShapeType="1"/>
            </p:cNvSpPr>
            <p:nvPr/>
          </p:nvSpPr>
          <p:spPr bwMode="auto">
            <a:xfrm>
              <a:off x="2475992" y="2330260"/>
              <a:ext cx="1096963" cy="0"/>
            </a:xfrm>
            <a:prstGeom prst="line">
              <a:avLst/>
            </a:prstGeom>
            <a:noFill/>
            <a:ln w="31750">
              <a:solidFill>
                <a:srgbClr val="000000"/>
              </a:solidFill>
              <a:round/>
              <a:headEnd/>
              <a:tailEnd type="triangle" w="sm" len="med"/>
            </a:ln>
            <a:effectLst/>
          </p:spPr>
          <p:txBody>
            <a:bodyPr/>
            <a:lstStyle/>
            <a:p>
              <a:endParaRPr lang="en-US"/>
            </a:p>
          </p:txBody>
        </p:sp>
        <p:grpSp>
          <p:nvGrpSpPr>
            <p:cNvPr id="42" name="组合 41"/>
            <p:cNvGrpSpPr/>
            <p:nvPr/>
          </p:nvGrpSpPr>
          <p:grpSpPr>
            <a:xfrm>
              <a:off x="214282" y="1798638"/>
              <a:ext cx="3725258" cy="2627312"/>
              <a:chOff x="214282" y="1798638"/>
              <a:chExt cx="3725258" cy="2627312"/>
            </a:xfrm>
          </p:grpSpPr>
          <p:grpSp>
            <p:nvGrpSpPr>
              <p:cNvPr id="35" name="组合 34"/>
              <p:cNvGrpSpPr/>
              <p:nvPr/>
            </p:nvGrpSpPr>
            <p:grpSpPr>
              <a:xfrm>
                <a:off x="640715" y="1798638"/>
                <a:ext cx="3298825" cy="2627312"/>
                <a:chOff x="640715" y="1798638"/>
                <a:chExt cx="3298825" cy="2627312"/>
              </a:xfrm>
            </p:grpSpPr>
            <p:graphicFrame>
              <p:nvGraphicFramePr>
                <p:cNvPr id="23" name="Object 1028"/>
                <p:cNvGraphicFramePr>
                  <a:graphicFrameLocks noChangeAspect="1"/>
                </p:cNvGraphicFramePr>
                <p:nvPr/>
              </p:nvGraphicFramePr>
              <p:xfrm>
                <a:off x="640715" y="3992563"/>
                <a:ext cx="3298825" cy="433387"/>
              </p:xfrm>
              <a:graphic>
                <a:graphicData uri="http://schemas.openxmlformats.org/presentationml/2006/ole">
                  <p:oleObj spid="_x0000_s106503" name="公式" r:id="rId11" imgW="1739880" imgH="215640" progId="Equation.3">
                    <p:embed/>
                  </p:oleObj>
                </a:graphicData>
              </a:graphic>
            </p:graphicFrame>
            <p:graphicFrame>
              <p:nvGraphicFramePr>
                <p:cNvPr id="106508" name="Object 12"/>
                <p:cNvGraphicFramePr>
                  <a:graphicFrameLocks noChangeAspect="1"/>
                </p:cNvGraphicFramePr>
                <p:nvPr/>
              </p:nvGraphicFramePr>
              <p:xfrm>
                <a:off x="2500313" y="1798638"/>
                <a:ext cx="965200" cy="431800"/>
              </p:xfrm>
              <a:graphic>
                <a:graphicData uri="http://schemas.openxmlformats.org/presentationml/2006/ole">
                  <p:oleObj spid="_x0000_s106508" name="公式" r:id="rId12" imgW="482400" imgH="215640" progId="Equation.3">
                    <p:embed/>
                  </p:oleObj>
                </a:graphicData>
              </a:graphic>
            </p:graphicFrame>
          </p:grpSp>
          <p:grpSp>
            <p:nvGrpSpPr>
              <p:cNvPr id="41" name="组合 40"/>
              <p:cNvGrpSpPr/>
              <p:nvPr/>
            </p:nvGrpSpPr>
            <p:grpSpPr>
              <a:xfrm>
                <a:off x="214282" y="2928934"/>
                <a:ext cx="3557580" cy="1071570"/>
                <a:chOff x="214282" y="2928934"/>
                <a:chExt cx="3557580" cy="1071570"/>
              </a:xfrm>
            </p:grpSpPr>
            <p:sp>
              <p:nvSpPr>
                <p:cNvPr id="32" name="TextBox 31"/>
                <p:cNvSpPr txBox="1"/>
                <p:nvPr/>
              </p:nvSpPr>
              <p:spPr>
                <a:xfrm>
                  <a:off x="214282" y="2928934"/>
                  <a:ext cx="1357290" cy="707886"/>
                </a:xfrm>
                <a:prstGeom prst="rect">
                  <a:avLst/>
                </a:prstGeom>
                <a:noFill/>
              </p:spPr>
              <p:txBody>
                <a:bodyPr wrap="square" rtlCol="0">
                  <a:spAutoFit/>
                </a:bodyPr>
                <a:lstStyle/>
                <a:p>
                  <a:r>
                    <a:rPr lang="en-US" sz="2000" dirty="0" smtClean="0">
                      <a:solidFill>
                        <a:srgbClr val="FF0000"/>
                      </a:solidFill>
                    </a:rPr>
                    <a:t>Local Function</a:t>
                  </a:r>
                  <a:endParaRPr lang="en-US" sz="2000" dirty="0">
                    <a:solidFill>
                      <a:srgbClr val="FF0000"/>
                    </a:solidFill>
                  </a:endParaRPr>
                </a:p>
              </p:txBody>
            </p:sp>
            <p:cxnSp>
              <p:nvCxnSpPr>
                <p:cNvPr id="33" name="直接箭头连接符 32"/>
                <p:cNvCxnSpPr/>
                <p:nvPr/>
              </p:nvCxnSpPr>
              <p:spPr>
                <a:xfrm>
                  <a:off x="1285852" y="3659766"/>
                  <a:ext cx="857256" cy="3407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43036" y="2943222"/>
                  <a:ext cx="1928826" cy="707886"/>
                </a:xfrm>
                <a:prstGeom prst="rect">
                  <a:avLst/>
                </a:prstGeom>
                <a:noFill/>
              </p:spPr>
              <p:txBody>
                <a:bodyPr wrap="square" rtlCol="0">
                  <a:spAutoFit/>
                </a:bodyPr>
                <a:lstStyle/>
                <a:p>
                  <a:r>
                    <a:rPr lang="en-US" sz="2000" dirty="0" smtClean="0">
                      <a:solidFill>
                        <a:srgbClr val="FF0000"/>
                      </a:solidFill>
                    </a:rPr>
                    <a:t>Compatibility Function</a:t>
                  </a:r>
                  <a:endParaRPr lang="en-US" sz="2000" dirty="0">
                    <a:solidFill>
                      <a:srgbClr val="FF0000"/>
                    </a:solidFill>
                  </a:endParaRPr>
                </a:p>
              </p:txBody>
            </p:sp>
            <p:cxnSp>
              <p:nvCxnSpPr>
                <p:cNvPr id="38" name="直接箭头连接符 37"/>
                <p:cNvCxnSpPr/>
                <p:nvPr/>
              </p:nvCxnSpPr>
              <p:spPr>
                <a:xfrm rot="16200000" flipH="1">
                  <a:off x="2687119" y="3615821"/>
                  <a:ext cx="412176" cy="3571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6509"/>
                                        </p:tgtEl>
                                        <p:attrNameLst>
                                          <p:attrName>style.visibility</p:attrName>
                                        </p:attrNameLst>
                                      </p:cBhvr>
                                      <p:to>
                                        <p:strVal val="visible"/>
                                      </p:to>
                                    </p:set>
                                    <p:animEffect transition="in" filter="blinds(horizontal)">
                                      <p:cBhvr>
                                        <p:cTn id="22" dur="500"/>
                                        <p:tgtEl>
                                          <p:spTgt spid="106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solidFill>
                  <a:schemeClr val="bg1">
                    <a:lumMod val="85000"/>
                  </a:schemeClr>
                </a:solidFill>
              </a:rPr>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t>Accomplishments</a:t>
            </a:r>
          </a:p>
          <a:p>
            <a:pPr lvl="1"/>
            <a:r>
              <a:rPr lang="en-US" dirty="0" smtClean="0"/>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Main Contributions</a:t>
            </a:r>
            <a:endParaRPr lang="en-US" dirty="0"/>
          </a:p>
        </p:txBody>
      </p:sp>
      <p:sp>
        <p:nvSpPr>
          <p:cNvPr id="3" name="内容占位符 2"/>
          <p:cNvSpPr>
            <a:spLocks noGrp="1"/>
          </p:cNvSpPr>
          <p:nvPr>
            <p:ph idx="1"/>
          </p:nvPr>
        </p:nvSpPr>
        <p:spPr/>
        <p:txBody>
          <a:bodyPr>
            <a:normAutofit fontScale="92500"/>
          </a:bodyPr>
          <a:lstStyle/>
          <a:p>
            <a:r>
              <a:rPr lang="en-US" sz="3000" dirty="0" smtClean="0"/>
              <a:t>Belief propagation based defense against PUE attack</a:t>
            </a:r>
          </a:p>
          <a:p>
            <a:pPr lvl="1"/>
            <a:r>
              <a:rPr lang="en-US" sz="2600" dirty="0" smtClean="0"/>
              <a:t>Converges fast</a:t>
            </a:r>
          </a:p>
          <a:p>
            <a:pPr lvl="1"/>
            <a:r>
              <a:rPr lang="en-US" sz="2600" dirty="0" smtClean="0"/>
              <a:t>Effective and efficient to find the attacker</a:t>
            </a:r>
          </a:p>
          <a:p>
            <a:r>
              <a:rPr lang="en-US" sz="3000" dirty="0" smtClean="0"/>
              <a:t>Flexible for modification and simplification</a:t>
            </a:r>
          </a:p>
          <a:p>
            <a:pPr lvl="1"/>
            <a:r>
              <a:rPr lang="en-US" sz="2600" dirty="0" smtClean="0"/>
              <a:t>Easily </a:t>
            </a:r>
            <a:r>
              <a:rPr lang="en-US" sz="2600" dirty="0" smtClean="0"/>
              <a:t>extended to detect various </a:t>
            </a:r>
            <a:r>
              <a:rPr lang="en-US" sz="2600" dirty="0" smtClean="0"/>
              <a:t>other kinds </a:t>
            </a:r>
            <a:r>
              <a:rPr lang="en-US" sz="2600" dirty="0" smtClean="0"/>
              <a:t>of </a:t>
            </a:r>
            <a:r>
              <a:rPr lang="en-US" sz="2600" dirty="0" smtClean="0"/>
              <a:t>attacks</a:t>
            </a:r>
            <a:endParaRPr lang="en-US" sz="2600" dirty="0" smtClean="0"/>
          </a:p>
          <a:p>
            <a:r>
              <a:rPr lang="en-US" sz="3000" dirty="0" smtClean="0"/>
              <a:t>No additional cost for new hardware</a:t>
            </a:r>
          </a:p>
          <a:p>
            <a:pPr lvl="1"/>
            <a:r>
              <a:rPr lang="en-US" sz="2600" dirty="0" smtClean="0"/>
              <a:t>Avoid </a:t>
            </a:r>
            <a:r>
              <a:rPr lang="en-US" sz="2600" dirty="0" smtClean="0"/>
              <a:t>deployment </a:t>
            </a:r>
            <a:r>
              <a:rPr lang="en-US" sz="2600" dirty="0" smtClean="0"/>
              <a:t>of expensive hardware for TOA and </a:t>
            </a:r>
            <a:r>
              <a:rPr lang="en-US" sz="2600" dirty="0" smtClean="0"/>
              <a:t>FOA</a:t>
            </a:r>
            <a:endParaRPr lang="en-US" sz="2600" dirty="0" smtClean="0"/>
          </a:p>
          <a:p>
            <a:r>
              <a:rPr lang="en-US" sz="3000" dirty="0" smtClean="0"/>
              <a:t>Related publication</a:t>
            </a:r>
          </a:p>
          <a:p>
            <a:pPr lvl="1"/>
            <a:r>
              <a:rPr lang="en-US" sz="2600" dirty="0" smtClean="0"/>
              <a:t>Major </a:t>
            </a:r>
            <a:r>
              <a:rPr lang="en-US" sz="2600" dirty="0" smtClean="0"/>
              <a:t>revision, IEEE Journal on Selected Areas in Communications (JSAC): Cognitive Radio Series</a:t>
            </a:r>
            <a:r>
              <a:rPr lang="en-US" sz="2600" dirty="0" smtClean="0"/>
              <a:t>.</a:t>
            </a:r>
          </a:p>
          <a:p>
            <a:endParaRPr lang="en-US" dirty="0" smtClean="0"/>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Primary User Emulation </a:t>
            </a:r>
            <a:r>
              <a:rPr lang="en-US" dirty="0" smtClean="0"/>
              <a:t>(PUE) Attack</a:t>
            </a:r>
            <a:endParaRPr lang="en-US" dirty="0"/>
          </a:p>
        </p:txBody>
      </p:sp>
      <p:sp>
        <p:nvSpPr>
          <p:cNvPr id="3" name="内容占位符 2"/>
          <p:cNvSpPr>
            <a:spLocks noGrp="1"/>
          </p:cNvSpPr>
          <p:nvPr>
            <p:ph idx="1"/>
          </p:nvPr>
        </p:nvSpPr>
        <p:spPr/>
        <p:txBody>
          <a:bodyPr>
            <a:normAutofit/>
          </a:bodyPr>
          <a:lstStyle/>
          <a:p>
            <a:r>
              <a:rPr lang="en-US" sz="2800" dirty="0" smtClean="0"/>
              <a:t>Attacker </a:t>
            </a:r>
            <a:r>
              <a:rPr lang="en-US" sz="2800" dirty="0" smtClean="0"/>
              <a:t>mimic </a:t>
            </a:r>
            <a:r>
              <a:rPr lang="en-US" sz="2800" dirty="0" smtClean="0"/>
              <a:t>PU TX </a:t>
            </a:r>
            <a:r>
              <a:rPr lang="en-US" sz="2800" dirty="0" smtClean="0"/>
              <a:t>signal characteristics.</a:t>
            </a:r>
          </a:p>
          <a:p>
            <a:r>
              <a:rPr lang="en-US" sz="2800" dirty="0" smtClean="0"/>
              <a:t>Other </a:t>
            </a:r>
            <a:r>
              <a:rPr lang="en-US" sz="2800" dirty="0" smtClean="0"/>
              <a:t>SUs</a:t>
            </a:r>
            <a:r>
              <a:rPr lang="en-US" sz="2800" dirty="0" smtClean="0"/>
              <a:t> erroneously </a:t>
            </a:r>
            <a:r>
              <a:rPr lang="en-US" sz="2800" dirty="0" smtClean="0"/>
              <a:t>identify the attacker as a </a:t>
            </a:r>
            <a:r>
              <a:rPr lang="en-US" sz="2800" dirty="0" smtClean="0"/>
              <a:t>PU.</a:t>
            </a:r>
            <a:endParaRPr lang="en-US" sz="2800" dirty="0" smtClean="0"/>
          </a:p>
          <a:p>
            <a:r>
              <a:rPr lang="en-US" sz="2800" dirty="0" smtClean="0"/>
              <a:t>The attacker can access the spectrum, </a:t>
            </a:r>
            <a:endParaRPr lang="en-US" sz="2800" dirty="0" smtClean="0"/>
          </a:p>
          <a:p>
            <a:pPr>
              <a:buNone/>
            </a:pPr>
            <a:r>
              <a:rPr lang="en-US" sz="2800" dirty="0" smtClean="0"/>
              <a:t>	while </a:t>
            </a:r>
            <a:r>
              <a:rPr lang="en-US" sz="2800" dirty="0" smtClean="0"/>
              <a:t>other </a:t>
            </a:r>
            <a:r>
              <a:rPr lang="en-US" sz="2800" dirty="0" err="1" smtClean="0"/>
              <a:t>Sus</a:t>
            </a:r>
            <a:r>
              <a:rPr lang="en-US" sz="2800" dirty="0" smtClean="0"/>
              <a:t> waiting </a:t>
            </a:r>
            <a:r>
              <a:rPr lang="en-US" sz="2800" dirty="0" smtClean="0"/>
              <a:t>for the idle licensed spectrum.</a:t>
            </a:r>
          </a:p>
          <a:p>
            <a:r>
              <a:rPr lang="en-US" sz="2800" dirty="0" smtClean="0"/>
              <a:t>Simple </a:t>
            </a:r>
            <a:r>
              <a:rPr lang="en-US" sz="2800" dirty="0" smtClean="0"/>
              <a:t>simulation results show </a:t>
            </a:r>
            <a:endParaRPr lang="en-US" sz="2800" dirty="0" smtClean="0"/>
          </a:p>
          <a:p>
            <a:pPr lvl="1"/>
            <a:r>
              <a:rPr lang="en-US" sz="2400" dirty="0" smtClean="0"/>
              <a:t>PUE </a:t>
            </a:r>
            <a:r>
              <a:rPr lang="en-US" sz="2400" dirty="0" smtClean="0"/>
              <a:t>attack can increase spectrum access failure probability from 10% to 60% when there are 5 channels.</a:t>
            </a:r>
          </a:p>
          <a:p>
            <a:pPr lvl="1">
              <a:buNone/>
            </a:pPr>
            <a:endParaRPr lang="en-US" dirty="0" smtClean="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Introduction</a:t>
            </a:r>
          </a:p>
          <a:p>
            <a:pPr lvl="1"/>
            <a:r>
              <a:rPr lang="en-US" dirty="0" smtClean="0"/>
              <a:t>Dynamic spectrum access and cognitive radio</a:t>
            </a:r>
          </a:p>
          <a:p>
            <a:pPr lvl="1"/>
            <a:r>
              <a:rPr lang="en-US" dirty="0" smtClean="0"/>
              <a:t>Security issues in cognitive radio systems</a:t>
            </a:r>
          </a:p>
          <a:p>
            <a:pPr lvl="1"/>
            <a:r>
              <a:rPr lang="en-US" dirty="0" smtClean="0"/>
              <a:t>Routing in cognitive radio networks</a:t>
            </a:r>
          </a:p>
          <a:p>
            <a:pPr lvl="1"/>
            <a:r>
              <a:rPr lang="en-US" dirty="0" smtClean="0"/>
              <a:t>Belief propagation</a:t>
            </a:r>
          </a:p>
          <a:p>
            <a:r>
              <a:rPr lang="en-US" dirty="0" smtClean="0"/>
              <a:t>Accomplishments</a:t>
            </a:r>
          </a:p>
          <a:p>
            <a:pPr lvl="1"/>
            <a:r>
              <a:rPr lang="en-US" dirty="0" smtClean="0"/>
              <a:t>Defense primary user emulation (PUE) attack in cognitive radio networks</a:t>
            </a:r>
          </a:p>
          <a:p>
            <a:pPr lvl="1"/>
            <a:r>
              <a:rPr lang="en-US" dirty="0" smtClean="0"/>
              <a:t>Routing-toward-primary user (RPU) attack in cognitive radio networks and corresponding defense strategy</a:t>
            </a:r>
          </a:p>
          <a:p>
            <a:pPr lvl="1"/>
            <a:r>
              <a:rPr lang="en-US" dirty="0" smtClean="0"/>
              <a:t>Interference minimization routing algorithm in cognitive radio networks</a:t>
            </a:r>
          </a:p>
          <a:p>
            <a:r>
              <a:rPr lang="en-US" dirty="0" smtClean="0"/>
              <a:t>Summary</a:t>
            </a:r>
          </a:p>
          <a:p>
            <a:r>
              <a:rPr lang="en-US" dirty="0" smtClean="0"/>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81548"/>
            <a:ext cx="8572560" cy="1143000"/>
          </a:xfrm>
        </p:spPr>
        <p:txBody>
          <a:bodyPr>
            <a:normAutofit fontScale="90000"/>
          </a:bodyPr>
          <a:lstStyle/>
          <a:p>
            <a:r>
              <a:rPr lang="en-US" dirty="0" smtClean="0"/>
              <a:t>Detect PUE Attacker By Interaction Between Neighboring Users</a:t>
            </a:r>
            <a:endParaRPr lang="en-US" dirty="0"/>
          </a:p>
        </p:txBody>
      </p:sp>
      <p:sp>
        <p:nvSpPr>
          <p:cNvPr id="3" name="内容占位符 2"/>
          <p:cNvSpPr>
            <a:spLocks noGrp="1"/>
          </p:cNvSpPr>
          <p:nvPr>
            <p:ph idx="1"/>
          </p:nvPr>
        </p:nvSpPr>
        <p:spPr/>
        <p:txBody>
          <a:bodyPr>
            <a:normAutofit fontScale="92500" lnSpcReduction="20000"/>
          </a:bodyPr>
          <a:lstStyle/>
          <a:p>
            <a:r>
              <a:rPr lang="en-US" sz="3300" dirty="0" smtClean="0"/>
              <a:t>Assumptions</a:t>
            </a:r>
            <a:r>
              <a:rPr lang="en-US" dirty="0" smtClean="0"/>
              <a:t>:</a:t>
            </a:r>
          </a:p>
          <a:p>
            <a:pPr lvl="1"/>
            <a:r>
              <a:rPr lang="en-US" dirty="0" smtClean="0"/>
              <a:t>Each secondary user is equipped with a localization unit.</a:t>
            </a:r>
          </a:p>
          <a:p>
            <a:pPr lvl="1"/>
            <a:r>
              <a:rPr lang="en-US" dirty="0" smtClean="0"/>
              <a:t>Locations </a:t>
            </a:r>
            <a:r>
              <a:rPr lang="en-US" dirty="0" smtClean="0"/>
              <a:t>of </a:t>
            </a:r>
            <a:r>
              <a:rPr lang="en-US" dirty="0" smtClean="0"/>
              <a:t>PUs are </a:t>
            </a:r>
            <a:r>
              <a:rPr lang="en-US" dirty="0" smtClean="0"/>
              <a:t>fixed (TV towers), also known to </a:t>
            </a:r>
            <a:r>
              <a:rPr lang="en-US" dirty="0" smtClean="0"/>
              <a:t>SUs.</a:t>
            </a:r>
            <a:endParaRPr lang="en-US" dirty="0" smtClean="0"/>
          </a:p>
          <a:p>
            <a:pPr marL="365760" lvl="1" indent="-283464">
              <a:spcBef>
                <a:spcPts val="600"/>
              </a:spcBef>
              <a:buSzPct val="80000"/>
              <a:buFont typeface="Wingdings 2"/>
              <a:buChar char=""/>
            </a:pPr>
            <a:r>
              <a:rPr lang="en-US" sz="3300" dirty="0" smtClean="0"/>
              <a:t>A </a:t>
            </a:r>
            <a:r>
              <a:rPr lang="en-US" sz="3300" dirty="0" smtClean="0"/>
              <a:t>PUE attacker is a </a:t>
            </a:r>
            <a:r>
              <a:rPr lang="en-US" sz="3300" dirty="0" smtClean="0"/>
              <a:t>SU</a:t>
            </a:r>
            <a:endParaRPr lang="en-US" sz="3300" dirty="0" smtClean="0"/>
          </a:p>
          <a:p>
            <a:pPr marL="612648" lvl="2" indent="-283464">
              <a:spcBef>
                <a:spcPts val="600"/>
              </a:spcBef>
              <a:buClr>
                <a:schemeClr val="accent1"/>
              </a:buClr>
              <a:buSzPct val="80000"/>
              <a:buFont typeface="Courier New" pitchFamily="49" charset="0"/>
              <a:buChar char="o"/>
            </a:pPr>
            <a:r>
              <a:rPr lang="en-US" sz="2800" dirty="0" smtClean="0"/>
              <a:t>Able to change its modulation mode, frequency, location and transmission output power.</a:t>
            </a:r>
          </a:p>
          <a:p>
            <a:r>
              <a:rPr lang="en-US" dirty="0" smtClean="0"/>
              <a:t>A </a:t>
            </a:r>
            <a:r>
              <a:rPr lang="en-US" dirty="0" smtClean="0"/>
              <a:t>transmitter verification scheme by calculating the location of PUE attacker is proposed</a:t>
            </a:r>
          </a:p>
          <a:p>
            <a:pPr lvl="1"/>
            <a:r>
              <a:rPr lang="en-US" dirty="0" smtClean="0"/>
              <a:t>Received signal strength (RSS) measurement </a:t>
            </a:r>
            <a:endParaRPr lang="en-US" dirty="0" smtClean="0"/>
          </a:p>
          <a:p>
            <a:pPr lvl="1"/>
            <a:r>
              <a:rPr lang="en-US" dirty="0" smtClean="0">
                <a:solidFill>
                  <a:srgbClr val="FF0000"/>
                </a:solidFill>
              </a:rPr>
              <a:t>Determine </a:t>
            </a:r>
            <a:r>
              <a:rPr lang="en-US" dirty="0" smtClean="0">
                <a:solidFill>
                  <a:srgbClr val="FF0000"/>
                </a:solidFill>
              </a:rPr>
              <a:t>the location of the attacker by interactions between neighboring users</a:t>
            </a:r>
            <a:r>
              <a:rPr lang="en-US" dirty="0" smtClean="0">
                <a:solidFill>
                  <a:srgbClr val="FF0000"/>
                </a:solidFill>
              </a:rPr>
              <a:t>.</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81548"/>
            <a:ext cx="8572560" cy="1143000"/>
          </a:xfrm>
        </p:spPr>
        <p:txBody>
          <a:bodyPr>
            <a:normAutofit fontScale="90000"/>
          </a:bodyPr>
          <a:lstStyle/>
          <a:p>
            <a:r>
              <a:rPr lang="en-US" dirty="0" smtClean="0"/>
              <a:t>Detect PUE Attacker By Interaction Between Neighboring Users</a:t>
            </a:r>
            <a:endParaRPr lang="en-US" dirty="0"/>
          </a:p>
        </p:txBody>
      </p:sp>
      <p:sp>
        <p:nvSpPr>
          <p:cNvPr id="3" name="内容占位符 2"/>
          <p:cNvSpPr>
            <a:spLocks noGrp="1"/>
          </p:cNvSpPr>
          <p:nvPr>
            <p:ph idx="1"/>
          </p:nvPr>
        </p:nvSpPr>
        <p:spPr>
          <a:xfrm>
            <a:off x="288630" y="2060848"/>
            <a:ext cx="4139354" cy="4248472"/>
          </a:xfrm>
        </p:spPr>
        <p:txBody>
          <a:bodyPr>
            <a:normAutofit fontScale="70000" lnSpcReduction="20000"/>
          </a:bodyPr>
          <a:lstStyle/>
          <a:p>
            <a:r>
              <a:rPr lang="en-US" dirty="0" smtClean="0"/>
              <a:t>Each </a:t>
            </a:r>
            <a:r>
              <a:rPr lang="en-US" dirty="0" smtClean="0"/>
              <a:t>SU can </a:t>
            </a:r>
            <a:r>
              <a:rPr lang="en-US" dirty="0" smtClean="0"/>
              <a:t>plot a circle based on the RSS from the attacker.</a:t>
            </a:r>
          </a:p>
          <a:p>
            <a:endParaRPr lang="en-US" dirty="0" smtClean="0"/>
          </a:p>
          <a:p>
            <a:r>
              <a:rPr lang="en-US" dirty="0" smtClean="0"/>
              <a:t>Three circles can determine the location of the attacker, which is different from the </a:t>
            </a:r>
            <a:r>
              <a:rPr lang="en-US" dirty="0" smtClean="0"/>
              <a:t>PUs’ </a:t>
            </a:r>
            <a:r>
              <a:rPr lang="en-US" dirty="0" smtClean="0"/>
              <a:t>locations.</a:t>
            </a:r>
          </a:p>
          <a:p>
            <a:endParaRPr lang="en-US" dirty="0" smtClean="0"/>
          </a:p>
          <a:p>
            <a:r>
              <a:rPr lang="en-US" dirty="0" smtClean="0"/>
              <a:t>In practical there is no common intersection point between three circles.</a:t>
            </a:r>
          </a:p>
          <a:p>
            <a:pPr lvl="1"/>
            <a:r>
              <a:rPr lang="en-US" dirty="0" smtClean="0"/>
              <a:t>Due to noise </a:t>
            </a:r>
            <a:r>
              <a:rPr lang="en-US" dirty="0" smtClean="0"/>
              <a:t>and shadowing fading</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pic>
        <p:nvPicPr>
          <p:cNvPr id="1026" name="Picture 2"/>
          <p:cNvPicPr>
            <a:picLocks noChangeAspect="1" noChangeArrowheads="1"/>
          </p:cNvPicPr>
          <p:nvPr/>
        </p:nvPicPr>
        <p:blipFill>
          <a:blip r:embed="rId2" cstate="print"/>
          <a:srcRect l="13875" t="13815" r="53050" b="35155"/>
          <a:stretch>
            <a:fillRect/>
          </a:stretch>
        </p:blipFill>
        <p:spPr bwMode="auto">
          <a:xfrm>
            <a:off x="4352468" y="1712855"/>
            <a:ext cx="4468004" cy="4308433"/>
          </a:xfrm>
          <a:prstGeom prst="rect">
            <a:avLst/>
          </a:prstGeom>
          <a:noFill/>
          <a:ln w="9525">
            <a:noFill/>
            <a:miter lim="800000"/>
            <a:headEnd/>
            <a:tailEnd/>
          </a:ln>
        </p:spPr>
      </p:pic>
      <p:sp>
        <p:nvSpPr>
          <p:cNvPr id="7" name="TextBox 6"/>
          <p:cNvSpPr txBox="1"/>
          <p:nvPr/>
        </p:nvSpPr>
        <p:spPr>
          <a:xfrm>
            <a:off x="4716016" y="5969236"/>
            <a:ext cx="3888432" cy="646331"/>
          </a:xfrm>
          <a:prstGeom prst="rect">
            <a:avLst/>
          </a:prstGeom>
          <a:noFill/>
        </p:spPr>
        <p:txBody>
          <a:bodyPr wrap="square" rtlCol="0">
            <a:spAutoFit/>
          </a:bodyPr>
          <a:lstStyle/>
          <a:p>
            <a:pPr algn="ctr"/>
            <a:r>
              <a:rPr lang="en-US" dirty="0" smtClean="0"/>
              <a:t>location </a:t>
            </a:r>
            <a:r>
              <a:rPr lang="en-US" dirty="0" smtClean="0"/>
              <a:t>detection strategies by interactions between neighboring users.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548680"/>
            <a:ext cx="9396536" cy="1143000"/>
          </a:xfrm>
        </p:spPr>
        <p:txBody>
          <a:bodyPr>
            <a:normAutofit/>
          </a:bodyPr>
          <a:lstStyle/>
          <a:p>
            <a:r>
              <a:rPr lang="en-US" dirty="0" smtClean="0"/>
              <a:t>Detect PUE Attacker Using BP</a:t>
            </a:r>
            <a:endParaRPr lang="en-US" dirty="0"/>
          </a:p>
        </p:txBody>
      </p:sp>
      <p:sp>
        <p:nvSpPr>
          <p:cNvPr id="3" name="内容占位符 2"/>
          <p:cNvSpPr>
            <a:spLocks noGrp="1"/>
          </p:cNvSpPr>
          <p:nvPr>
            <p:ph idx="1"/>
          </p:nvPr>
        </p:nvSpPr>
        <p:spPr>
          <a:xfrm>
            <a:off x="288630" y="1785926"/>
            <a:ext cx="8675858" cy="4786346"/>
          </a:xfrm>
        </p:spPr>
        <p:txBody>
          <a:bodyPr>
            <a:normAutofit/>
          </a:bodyPr>
          <a:lstStyle/>
          <a:p>
            <a:r>
              <a:rPr lang="en-US" sz="3000" dirty="0" smtClean="0"/>
              <a:t>Single user detection can be inaccurate and noisy. </a:t>
            </a:r>
            <a:endParaRPr lang="en-US" sz="3000" dirty="0" smtClean="0"/>
          </a:p>
          <a:p>
            <a:pPr lvl="1"/>
            <a:r>
              <a:rPr lang="en-US" dirty="0" smtClean="0"/>
              <a:t>To </a:t>
            </a:r>
            <a:r>
              <a:rPr lang="en-US" dirty="0" smtClean="0"/>
              <a:t>improve accuracy, joint detections from different users are required. </a:t>
            </a:r>
          </a:p>
          <a:p>
            <a:r>
              <a:rPr lang="en-US" sz="3000" dirty="0" smtClean="0"/>
              <a:t>How </a:t>
            </a:r>
            <a:r>
              <a:rPr lang="en-US" sz="3000" dirty="0" smtClean="0"/>
              <a:t>to efficiently combine the joint detections?</a:t>
            </a:r>
          </a:p>
          <a:p>
            <a:pPr lvl="1"/>
            <a:r>
              <a:rPr lang="en-US" dirty="0" smtClean="0"/>
              <a:t>Belief propagation is a mathematical tool </a:t>
            </a:r>
          </a:p>
          <a:p>
            <a:pPr lvl="2">
              <a:buClr>
                <a:schemeClr val="accent1"/>
              </a:buClr>
              <a:buFont typeface="Wingdings" pitchFamily="2" charset="2"/>
              <a:buChar char="Ø"/>
            </a:pPr>
            <a:r>
              <a:rPr lang="en-US" dirty="0" smtClean="0"/>
              <a:t> Fast calculation of marginal probabilities</a:t>
            </a:r>
          </a:p>
          <a:p>
            <a:pPr lvl="2">
              <a:buClr>
                <a:schemeClr val="accent1"/>
              </a:buClr>
              <a:buFont typeface="Wingdings" pitchFamily="2" charset="2"/>
              <a:buChar char="Ø"/>
            </a:pPr>
            <a:r>
              <a:rPr lang="en-US" dirty="0" smtClean="0"/>
              <a:t> Computation complexity grows only linearly with the increasing number of users</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571488"/>
            <a:ext cx="8640960" cy="1143000"/>
          </a:xfrm>
        </p:spPr>
        <p:txBody>
          <a:bodyPr>
            <a:normAutofit/>
          </a:bodyPr>
          <a:lstStyle/>
          <a:p>
            <a:r>
              <a:rPr lang="en-US" dirty="0" smtClean="0"/>
              <a:t>Local Function</a:t>
            </a:r>
            <a:endParaRPr lang="en-US" dirty="0"/>
          </a:p>
        </p:txBody>
      </p:sp>
      <p:sp>
        <p:nvSpPr>
          <p:cNvPr id="3" name="内容占位符 2"/>
          <p:cNvSpPr>
            <a:spLocks noGrp="1"/>
          </p:cNvSpPr>
          <p:nvPr>
            <p:ph idx="1"/>
          </p:nvPr>
        </p:nvSpPr>
        <p:spPr>
          <a:xfrm>
            <a:off x="276450" y="1877116"/>
            <a:ext cx="1835098" cy="490946"/>
          </a:xfrm>
        </p:spPr>
        <p:txBody>
          <a:bodyPr>
            <a:normAutofit/>
          </a:bodyPr>
          <a:lstStyle/>
          <a:p>
            <a:pPr>
              <a:buNone/>
            </a:pPr>
            <a:r>
              <a:rPr lang="en-US" sz="2200" dirty="0" smtClean="0"/>
              <a:t>If we define</a:t>
            </a:r>
            <a:endParaRPr lang="en-US" sz="2200"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pic>
        <p:nvPicPr>
          <p:cNvPr id="3074" name="Picture 2"/>
          <p:cNvPicPr>
            <a:picLocks noChangeAspect="1" noChangeArrowheads="1"/>
          </p:cNvPicPr>
          <p:nvPr/>
        </p:nvPicPr>
        <p:blipFill>
          <a:blip r:embed="rId3" cstate="print"/>
          <a:srcRect l="56990" t="19485" r="17023" b="72010"/>
          <a:stretch>
            <a:fillRect/>
          </a:stretch>
        </p:blipFill>
        <p:spPr bwMode="auto">
          <a:xfrm>
            <a:off x="1943082" y="1638022"/>
            <a:ext cx="3866356" cy="79084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2500" t="22595" r="56418" b="68900"/>
          <a:stretch>
            <a:fillRect/>
          </a:stretch>
        </p:blipFill>
        <p:spPr bwMode="auto">
          <a:xfrm>
            <a:off x="1752815" y="2405336"/>
            <a:ext cx="4376534" cy="74846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26966" t="12200" r="60631" b="81185"/>
          <a:stretch>
            <a:fillRect/>
          </a:stretch>
        </p:blipFill>
        <p:spPr bwMode="auto">
          <a:xfrm>
            <a:off x="7127004" y="2447918"/>
            <a:ext cx="1883646" cy="627882"/>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l="11019" t="32990" r="54134" b="59450"/>
          <a:stretch>
            <a:fillRect/>
          </a:stretch>
        </p:blipFill>
        <p:spPr bwMode="auto">
          <a:xfrm>
            <a:off x="3038465" y="3228974"/>
            <a:ext cx="4929223" cy="668369"/>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l="11019" t="15980" r="54134" b="75515"/>
          <a:stretch>
            <a:fillRect/>
          </a:stretch>
        </p:blipFill>
        <p:spPr bwMode="auto">
          <a:xfrm>
            <a:off x="1462065" y="3962404"/>
            <a:ext cx="4808041" cy="733430"/>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l="18107" t="73625" r="58269" b="20705"/>
          <a:stretch>
            <a:fillRect/>
          </a:stretch>
        </p:blipFill>
        <p:spPr bwMode="auto">
          <a:xfrm>
            <a:off x="479591" y="5681678"/>
            <a:ext cx="5098587" cy="764788"/>
          </a:xfrm>
          <a:prstGeom prst="rect">
            <a:avLst/>
          </a:prstGeom>
          <a:noFill/>
          <a:ln w="9525">
            <a:noFill/>
            <a:miter lim="800000"/>
            <a:headEnd/>
            <a:tailEnd/>
          </a:ln>
        </p:spPr>
      </p:pic>
      <p:sp>
        <p:nvSpPr>
          <p:cNvPr id="12" name="内容占位符 2"/>
          <p:cNvSpPr txBox="1">
            <a:spLocks/>
          </p:cNvSpPr>
          <p:nvPr/>
        </p:nvSpPr>
        <p:spPr>
          <a:xfrm>
            <a:off x="6110298" y="2538406"/>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where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3" name="内容占位符 2"/>
          <p:cNvSpPr txBox="1">
            <a:spLocks/>
          </p:cNvSpPr>
          <p:nvPr/>
        </p:nvSpPr>
        <p:spPr>
          <a:xfrm>
            <a:off x="242858" y="2538406"/>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We can get</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4" name="内容占位符 2"/>
          <p:cNvSpPr txBox="1">
            <a:spLocks/>
          </p:cNvSpPr>
          <p:nvPr/>
        </p:nvSpPr>
        <p:spPr>
          <a:xfrm>
            <a:off x="280958" y="4124330"/>
            <a:ext cx="1835098" cy="49094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where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6" name="内容占位符 2"/>
          <p:cNvSpPr txBox="1">
            <a:spLocks/>
          </p:cNvSpPr>
          <p:nvPr/>
        </p:nvSpPr>
        <p:spPr>
          <a:xfrm>
            <a:off x="223808" y="3286124"/>
            <a:ext cx="2977578" cy="57671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We can also calculate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7" name="内容占位符 2"/>
          <p:cNvSpPr txBox="1">
            <a:spLocks/>
          </p:cNvSpPr>
          <p:nvPr/>
        </p:nvSpPr>
        <p:spPr>
          <a:xfrm>
            <a:off x="311480" y="4852788"/>
            <a:ext cx="8496944" cy="86409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Calibri" pitchFamily="34" charset="0"/>
                <a:ea typeface="+mn-ea"/>
                <a:cs typeface="+mn-cs"/>
              </a:rPr>
              <a:t>The </a:t>
            </a:r>
            <a:r>
              <a:rPr kumimoji="0" lang="en-US" sz="2200" b="0" i="0" u="none" strike="noStrike" kern="1200" cap="none" spc="0" normalizeH="0" noProof="0" dirty="0" smtClean="0">
                <a:ln>
                  <a:noFill/>
                </a:ln>
                <a:solidFill>
                  <a:schemeClr val="tx1"/>
                </a:solidFill>
                <a:effectLst/>
                <a:uLnTx/>
                <a:uFillTx/>
                <a:latin typeface="Calibri" pitchFamily="34" charset="0"/>
                <a:ea typeface="+mn-ea"/>
                <a:cs typeface="+mn-cs"/>
              </a:rPr>
              <a:t> local function can be defined as the exponential function of</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noProof="0" dirty="0" err="1" smtClean="0">
                <a:ln>
                  <a:noFill/>
                </a:ln>
                <a:solidFill>
                  <a:schemeClr val="tx1"/>
                </a:solidFill>
                <a:effectLst/>
                <a:uLnTx/>
                <a:uFillTx/>
                <a:latin typeface="Calibri" pitchFamily="34" charset="0"/>
                <a:ea typeface="+mn-ea"/>
                <a:cs typeface="+mn-cs"/>
              </a:rPr>
              <a:t>Kullback</a:t>
            </a:r>
            <a:r>
              <a:rPr kumimoji="0" lang="en-US" sz="2200" b="0" i="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n-US" sz="2200" b="0" i="0" u="none" strike="noStrike" kern="1200" cap="none" spc="0" normalizeH="0" noProof="0" dirty="0" err="1" smtClean="0">
                <a:ln>
                  <a:noFill/>
                </a:ln>
                <a:solidFill>
                  <a:schemeClr val="tx1"/>
                </a:solidFill>
                <a:effectLst/>
                <a:uLnTx/>
                <a:uFillTx/>
                <a:latin typeface="Calibri" pitchFamily="34" charset="0"/>
                <a:ea typeface="+mn-ea"/>
                <a:cs typeface="+mn-cs"/>
              </a:rPr>
              <a:t>Leibler</a:t>
            </a:r>
            <a:r>
              <a:rPr kumimoji="0" lang="en-US" sz="2200" b="0" i="0" u="none" strike="noStrike" kern="1200" cap="none" spc="0" normalizeH="0" noProof="0" dirty="0" smtClean="0">
                <a:ln>
                  <a:noFill/>
                </a:ln>
                <a:solidFill>
                  <a:schemeClr val="tx1"/>
                </a:solidFill>
                <a:effectLst/>
                <a:uLnTx/>
                <a:uFillTx/>
                <a:latin typeface="Calibri" pitchFamily="34" charset="0"/>
                <a:ea typeface="+mn-ea"/>
                <a:cs typeface="+mn-cs"/>
              </a:rPr>
              <a:t> distance:</a:t>
            </a:r>
            <a:endParaRPr kumimoji="0" lang="en-US" sz="2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TextBox 17"/>
          <p:cNvSpPr txBox="1"/>
          <p:nvPr/>
        </p:nvSpPr>
        <p:spPr>
          <a:xfrm>
            <a:off x="6832298" y="1724966"/>
            <a:ext cx="1928826" cy="707886"/>
          </a:xfrm>
          <a:prstGeom prst="rect">
            <a:avLst/>
          </a:prstGeom>
          <a:noFill/>
        </p:spPr>
        <p:txBody>
          <a:bodyPr wrap="square" rtlCol="0">
            <a:spAutoFit/>
          </a:bodyPr>
          <a:lstStyle/>
          <a:p>
            <a:r>
              <a:rPr lang="en-US" sz="2000" dirty="0" smtClean="0">
                <a:solidFill>
                  <a:srgbClr val="FF0000"/>
                </a:solidFill>
              </a:rPr>
              <a:t>Ratio of RSS from PU</a:t>
            </a:r>
            <a:endParaRPr lang="en-US" sz="2000" dirty="0">
              <a:solidFill>
                <a:srgbClr val="FF0000"/>
              </a:solidFill>
            </a:endParaRPr>
          </a:p>
        </p:txBody>
      </p:sp>
      <p:cxnSp>
        <p:nvCxnSpPr>
          <p:cNvPr id="19" name="直接箭头连接符 18"/>
          <p:cNvCxnSpPr/>
          <p:nvPr/>
        </p:nvCxnSpPr>
        <p:spPr>
          <a:xfrm rot="10800000">
            <a:off x="6000760" y="2071678"/>
            <a:ext cx="785818"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04734" y="4015744"/>
            <a:ext cx="1928826" cy="707886"/>
          </a:xfrm>
          <a:prstGeom prst="rect">
            <a:avLst/>
          </a:prstGeom>
          <a:noFill/>
        </p:spPr>
        <p:txBody>
          <a:bodyPr wrap="square" rtlCol="0">
            <a:spAutoFit/>
          </a:bodyPr>
          <a:lstStyle/>
          <a:p>
            <a:r>
              <a:rPr lang="en-US" sz="2000" dirty="0" smtClean="0">
                <a:solidFill>
                  <a:srgbClr val="FF0000"/>
                </a:solidFill>
              </a:rPr>
              <a:t>Ratio of RSS from attacker</a:t>
            </a:r>
            <a:endParaRPr lang="en-US" sz="2000" dirty="0">
              <a:solidFill>
                <a:srgbClr val="FF0000"/>
              </a:solidFill>
            </a:endParaRPr>
          </a:p>
        </p:txBody>
      </p:sp>
      <p:cxnSp>
        <p:nvCxnSpPr>
          <p:cNvPr id="22" name="直接箭头连接符 21"/>
          <p:cNvCxnSpPr/>
          <p:nvPr/>
        </p:nvCxnSpPr>
        <p:spPr>
          <a:xfrm rot="10800000">
            <a:off x="8072462" y="3714752"/>
            <a:ext cx="500066" cy="2873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Compatibility Function</a:t>
            </a:r>
            <a:endParaRPr lang="en-US" dirty="0"/>
          </a:p>
        </p:txBody>
      </p:sp>
      <p:sp>
        <p:nvSpPr>
          <p:cNvPr id="3" name="内容占位符 2"/>
          <p:cNvSpPr>
            <a:spLocks noGrp="1"/>
          </p:cNvSpPr>
          <p:nvPr>
            <p:ph idx="1"/>
          </p:nvPr>
        </p:nvSpPr>
        <p:spPr>
          <a:xfrm>
            <a:off x="288630" y="1785926"/>
            <a:ext cx="8569650" cy="2714644"/>
          </a:xfrm>
        </p:spPr>
        <p:txBody>
          <a:bodyPr>
            <a:normAutofit/>
          </a:bodyPr>
          <a:lstStyle/>
          <a:p>
            <a:r>
              <a:rPr lang="en-US" dirty="0" smtClean="0"/>
              <a:t>Difficult to find an explicit expression for the compatibility function. </a:t>
            </a:r>
          </a:p>
          <a:p>
            <a:r>
              <a:rPr lang="en-US" dirty="0" smtClean="0"/>
              <a:t>The compatibility function is dependent on the correlation between the two neighboring nodes. </a:t>
            </a:r>
          </a:p>
          <a:p>
            <a:r>
              <a:rPr lang="en-US" dirty="0" smtClean="0"/>
              <a:t>Proposed exponential </a:t>
            </a:r>
            <a:r>
              <a:rPr lang="en-US" dirty="0" smtClean="0"/>
              <a:t>compatibility function</a:t>
            </a:r>
            <a:r>
              <a:rPr lang="en-US" dirty="0" smtClean="0"/>
              <a:t>:</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pic>
        <p:nvPicPr>
          <p:cNvPr id="184322" name="Picture 2"/>
          <p:cNvPicPr>
            <a:picLocks noChangeAspect="1" noChangeArrowheads="1"/>
          </p:cNvPicPr>
          <p:nvPr/>
        </p:nvPicPr>
        <p:blipFill>
          <a:blip r:embed="rId3" cstate="print"/>
          <a:srcRect l="41518" t="63928" r="37465" b="29643"/>
          <a:stretch>
            <a:fillRect/>
          </a:stretch>
        </p:blipFill>
        <p:spPr bwMode="auto">
          <a:xfrm>
            <a:off x="658786" y="4403732"/>
            <a:ext cx="4857784"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Complete Algorithm</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sp>
        <p:nvSpPr>
          <p:cNvPr id="6" name="内容占位符 2"/>
          <p:cNvSpPr>
            <a:spLocks noGrp="1"/>
          </p:cNvSpPr>
          <p:nvPr>
            <p:ph idx="1"/>
          </p:nvPr>
        </p:nvSpPr>
        <p:spPr>
          <a:xfrm>
            <a:off x="288630" y="1785926"/>
            <a:ext cx="8855370" cy="3947330"/>
          </a:xfrm>
        </p:spPr>
        <p:txBody>
          <a:bodyPr>
            <a:normAutofit fontScale="77500" lnSpcReduction="20000"/>
          </a:bodyPr>
          <a:lstStyle/>
          <a:p>
            <a:r>
              <a:rPr lang="en-US" dirty="0" smtClean="0"/>
              <a:t>Each user carries out measurements about the RSSs from the suspect and the primary user.</a:t>
            </a:r>
          </a:p>
          <a:p>
            <a:r>
              <a:rPr lang="en-US" i="1" dirty="0" smtClean="0"/>
              <a:t>for</a:t>
            </a:r>
            <a:r>
              <a:rPr lang="en-US" dirty="0" smtClean="0"/>
              <a:t> </a:t>
            </a:r>
            <a:r>
              <a:rPr lang="en-US" dirty="0" smtClean="0"/>
              <a:t>each </a:t>
            </a:r>
            <a:r>
              <a:rPr lang="en-US" dirty="0" smtClean="0"/>
              <a:t>iteration </a:t>
            </a:r>
            <a:r>
              <a:rPr lang="en-US" i="1" dirty="0" smtClean="0"/>
              <a:t>do</a:t>
            </a:r>
          </a:p>
          <a:p>
            <a:pPr lvl="1"/>
            <a:r>
              <a:rPr lang="en-US" dirty="0" smtClean="0"/>
              <a:t>Compute the local function and the compatibility function</a:t>
            </a:r>
          </a:p>
          <a:p>
            <a:pPr lvl="1"/>
            <a:r>
              <a:rPr lang="en-US" dirty="0" smtClean="0"/>
              <a:t>Compute messages</a:t>
            </a:r>
          </a:p>
          <a:p>
            <a:pPr lvl="1"/>
            <a:r>
              <a:rPr lang="en-US" dirty="0" smtClean="0"/>
              <a:t>Exchange messages with neighbors</a:t>
            </a:r>
          </a:p>
          <a:p>
            <a:pPr lvl="1"/>
            <a:r>
              <a:rPr lang="en-US" dirty="0" smtClean="0"/>
              <a:t>Compute beliefs</a:t>
            </a:r>
          </a:p>
          <a:p>
            <a:r>
              <a:rPr lang="en-US" i="1" dirty="0" smtClean="0"/>
              <a:t>end</a:t>
            </a:r>
            <a:r>
              <a:rPr lang="en-US" dirty="0" smtClean="0"/>
              <a:t> </a:t>
            </a:r>
            <a:r>
              <a:rPr lang="en-US" i="1" dirty="0" smtClean="0"/>
              <a:t>for</a:t>
            </a:r>
          </a:p>
          <a:p>
            <a:r>
              <a:rPr lang="en-US" dirty="0" smtClean="0"/>
              <a:t>PUE </a:t>
            </a:r>
            <a:r>
              <a:rPr lang="en-US" dirty="0" smtClean="0"/>
              <a:t>attacker is detected according to </a:t>
            </a:r>
            <a:r>
              <a:rPr lang="en-US" dirty="0" smtClean="0"/>
              <a:t>mean </a:t>
            </a:r>
            <a:r>
              <a:rPr lang="en-US" dirty="0" smtClean="0"/>
              <a:t>of all </a:t>
            </a:r>
            <a:r>
              <a:rPr lang="en-US" dirty="0" smtClean="0"/>
              <a:t>final beliefs</a:t>
            </a:r>
            <a:endParaRPr lang="en-US" dirty="0" smtClean="0"/>
          </a:p>
          <a:p>
            <a:r>
              <a:rPr lang="en-US" dirty="0" smtClean="0"/>
              <a:t>Notify other SUs to avoid PUE attack</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Simulation </a:t>
            </a:r>
            <a:r>
              <a:rPr lang="en-US" altLang="zh-CN" dirty="0" smtClean="0"/>
              <a:t>Setting</a:t>
            </a:r>
            <a:endParaRPr lang="zh-CN" alt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pic>
        <p:nvPicPr>
          <p:cNvPr id="6" name="Picture 2"/>
          <p:cNvPicPr>
            <a:picLocks noChangeAspect="1" noChangeArrowheads="1"/>
          </p:cNvPicPr>
          <p:nvPr/>
        </p:nvPicPr>
        <p:blipFill>
          <a:blip r:embed="rId2" cstate="print"/>
          <a:srcRect l="16829" t="15705" r="49506" b="33265"/>
          <a:stretch>
            <a:fillRect/>
          </a:stretch>
        </p:blipFill>
        <p:spPr bwMode="auto">
          <a:xfrm>
            <a:off x="1333150" y="1714488"/>
            <a:ext cx="4992818" cy="4730038"/>
          </a:xfrm>
          <a:prstGeom prst="rect">
            <a:avLst/>
          </a:prstGeom>
          <a:noFill/>
          <a:ln w="9525">
            <a:noFill/>
            <a:miter lim="800000"/>
            <a:headEnd/>
            <a:tailEnd/>
          </a:ln>
        </p:spPr>
      </p:pic>
      <p:sp>
        <p:nvSpPr>
          <p:cNvPr id="7" name="TextBox 6"/>
          <p:cNvSpPr txBox="1"/>
          <p:nvPr/>
        </p:nvSpPr>
        <p:spPr>
          <a:xfrm>
            <a:off x="6357950" y="4572008"/>
            <a:ext cx="2500298" cy="646331"/>
          </a:xfrm>
          <a:prstGeom prst="rect">
            <a:avLst/>
          </a:prstGeom>
          <a:noFill/>
        </p:spPr>
        <p:txBody>
          <a:bodyPr wrap="square" rtlCol="0">
            <a:spAutoFit/>
          </a:bodyPr>
          <a:lstStyle/>
          <a:p>
            <a:r>
              <a:rPr lang="en-US" dirty="0" smtClean="0"/>
              <a:t>Different locations</a:t>
            </a:r>
          </a:p>
          <a:p>
            <a:r>
              <a:rPr lang="en-US" dirty="0" smtClean="0"/>
              <a:t> of PU.</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pic>
        <p:nvPicPr>
          <p:cNvPr id="6147" name="Picture 3"/>
          <p:cNvPicPr>
            <a:picLocks noChangeAspect="1" noChangeArrowheads="1"/>
          </p:cNvPicPr>
          <p:nvPr/>
        </p:nvPicPr>
        <p:blipFill>
          <a:blip r:embed="rId2" cstate="print"/>
          <a:srcRect l="51772" t="18490" r="8066" b="37935"/>
          <a:stretch>
            <a:fillRect/>
          </a:stretch>
        </p:blipFill>
        <p:spPr bwMode="auto">
          <a:xfrm>
            <a:off x="-45695" y="1667558"/>
            <a:ext cx="4721409" cy="3201602"/>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l="12500" t="23548" r="50000" b="32045"/>
          <a:stretch>
            <a:fillRect/>
          </a:stretch>
        </p:blipFill>
        <p:spPr bwMode="auto">
          <a:xfrm>
            <a:off x="4735228" y="1639816"/>
            <a:ext cx="4378250" cy="3240360"/>
          </a:xfrm>
          <a:prstGeom prst="rect">
            <a:avLst/>
          </a:prstGeom>
          <a:noFill/>
          <a:ln w="9525">
            <a:noFill/>
            <a:miter lim="800000"/>
            <a:headEnd/>
            <a:tailEnd/>
          </a:ln>
        </p:spPr>
      </p:pic>
      <p:sp>
        <p:nvSpPr>
          <p:cNvPr id="8" name="TextBox 7"/>
          <p:cNvSpPr txBox="1"/>
          <p:nvPr/>
        </p:nvSpPr>
        <p:spPr>
          <a:xfrm>
            <a:off x="539552" y="5157192"/>
            <a:ext cx="7416824" cy="830997"/>
          </a:xfrm>
          <a:prstGeom prst="rect">
            <a:avLst/>
          </a:prstGeom>
          <a:noFill/>
        </p:spPr>
        <p:txBody>
          <a:bodyPr wrap="square" rtlCol="0">
            <a:spAutoFit/>
          </a:bodyPr>
          <a:lstStyle/>
          <a:p>
            <a:pPr>
              <a:buFont typeface="Arial" pitchFamily="34" charset="0"/>
              <a:buChar char="•"/>
            </a:pPr>
            <a:r>
              <a:rPr lang="en-US" sz="2400" dirty="0" smtClean="0"/>
              <a:t>  Belief </a:t>
            </a:r>
            <a:r>
              <a:rPr lang="en-US" sz="2400" dirty="0" smtClean="0"/>
              <a:t>over iterations given two different locations. </a:t>
            </a:r>
            <a:endParaRPr lang="en-US" sz="2400" dirty="0" smtClean="0"/>
          </a:p>
          <a:p>
            <a:pPr>
              <a:buFont typeface="Arial" pitchFamily="34" charset="0"/>
              <a:buChar char="•"/>
            </a:pPr>
            <a:r>
              <a:rPr lang="en-US" sz="2400" dirty="0" smtClean="0"/>
              <a:t>  Left </a:t>
            </a:r>
            <a:r>
              <a:rPr lang="en-US" sz="2400" dirty="0" smtClean="0"/>
              <a:t>figure provides a lower belief than the right one.</a:t>
            </a:r>
            <a:endParaRPr lang="en-US" sz="2400"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pic>
        <p:nvPicPr>
          <p:cNvPr id="7171" name="Picture 3"/>
          <p:cNvPicPr>
            <a:picLocks noChangeAspect="1" noChangeArrowheads="1"/>
          </p:cNvPicPr>
          <p:nvPr/>
        </p:nvPicPr>
        <p:blipFill>
          <a:blip r:embed="rId3" cstate="print"/>
          <a:srcRect l="12500" t="28255" r="51181" b="48110"/>
          <a:stretch>
            <a:fillRect/>
          </a:stretch>
        </p:blipFill>
        <p:spPr bwMode="auto">
          <a:xfrm>
            <a:off x="1259631" y="1916832"/>
            <a:ext cx="6019609" cy="2448272"/>
          </a:xfrm>
          <a:prstGeom prst="rect">
            <a:avLst/>
          </a:prstGeom>
          <a:noFill/>
          <a:ln w="9525">
            <a:noFill/>
            <a:miter lim="800000"/>
            <a:headEnd/>
            <a:tailEnd/>
          </a:ln>
        </p:spPr>
      </p:pic>
      <p:sp>
        <p:nvSpPr>
          <p:cNvPr id="7" name="TextBox 6"/>
          <p:cNvSpPr txBox="1"/>
          <p:nvPr/>
        </p:nvSpPr>
        <p:spPr>
          <a:xfrm>
            <a:off x="539552" y="4653136"/>
            <a:ext cx="7920880" cy="400110"/>
          </a:xfrm>
          <a:prstGeom prst="rect">
            <a:avLst/>
          </a:prstGeom>
          <a:noFill/>
        </p:spPr>
        <p:txBody>
          <a:bodyPr wrap="square" rtlCol="0">
            <a:spAutoFit/>
          </a:bodyPr>
          <a:lstStyle/>
          <a:p>
            <a:r>
              <a:rPr lang="en-US" sz="2000" dirty="0" smtClean="0">
                <a:solidFill>
                  <a:srgbClr val="FF0000"/>
                </a:solidFill>
              </a:rPr>
              <a:t>Number of iterations does not change with the increasing number of SUs.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solidFill>
                  <a:schemeClr val="bg1">
                    <a:lumMod val="85000"/>
                  </a:schemeClr>
                </a:solidFill>
              </a:rPr>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t>Accomplishments</a:t>
            </a:r>
          </a:p>
          <a:p>
            <a:pPr lvl="1"/>
            <a:r>
              <a:rPr lang="en-US" dirty="0" smtClean="0">
                <a:solidFill>
                  <a:schemeClr val="bg1">
                    <a:lumMod val="85000"/>
                  </a:schemeClr>
                </a:solidFill>
              </a:rPr>
              <a:t>Defense primary user emulation (PUE) attack in cognitive radio networks</a:t>
            </a:r>
          </a:p>
          <a:p>
            <a:pPr lvl="1"/>
            <a:r>
              <a:rPr lang="en-US" dirty="0" smtClean="0"/>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29</a:t>
            </a:fld>
            <a:endParaRPr lang="zh-CN"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Introduction</a:t>
            </a:r>
          </a:p>
          <a:p>
            <a:pPr lvl="1"/>
            <a:r>
              <a:rPr lang="en-US" dirty="0" smtClean="0"/>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solidFill>
                  <a:schemeClr val="bg1">
                    <a:lumMod val="85000"/>
                  </a:schemeClr>
                </a:solidFill>
              </a:rPr>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Main Contributions</a:t>
            </a:r>
            <a:endParaRPr lang="en-US" dirty="0"/>
          </a:p>
        </p:txBody>
      </p:sp>
      <p:sp>
        <p:nvSpPr>
          <p:cNvPr id="3" name="内容占位符 2"/>
          <p:cNvSpPr>
            <a:spLocks noGrp="1"/>
          </p:cNvSpPr>
          <p:nvPr>
            <p:ph idx="1"/>
          </p:nvPr>
        </p:nvSpPr>
        <p:spPr>
          <a:xfrm>
            <a:off x="288630" y="1785926"/>
            <a:ext cx="8712526" cy="4786346"/>
          </a:xfrm>
        </p:spPr>
        <p:txBody>
          <a:bodyPr>
            <a:normAutofit fontScale="92500" lnSpcReduction="10000"/>
          </a:bodyPr>
          <a:lstStyle/>
          <a:p>
            <a:r>
              <a:rPr lang="en-US" dirty="0" smtClean="0"/>
              <a:t>Routing-toward-primary-user (RPU) attack</a:t>
            </a:r>
          </a:p>
          <a:p>
            <a:pPr lvl="1"/>
            <a:r>
              <a:rPr lang="en-US" dirty="0" smtClean="0"/>
              <a:t>New</a:t>
            </a:r>
          </a:p>
          <a:p>
            <a:pPr lvl="1"/>
            <a:r>
              <a:rPr lang="en-US" dirty="0" smtClean="0"/>
              <a:t>Powerful</a:t>
            </a:r>
          </a:p>
          <a:p>
            <a:pPr lvl="1"/>
            <a:r>
              <a:rPr lang="en-US" dirty="0" smtClean="0"/>
              <a:t>Network layer</a:t>
            </a:r>
          </a:p>
          <a:p>
            <a:r>
              <a:rPr lang="en-US" dirty="0" smtClean="0"/>
              <a:t>Belief propagation based defense strategy against RPU attack</a:t>
            </a:r>
          </a:p>
          <a:p>
            <a:pPr lvl="1"/>
            <a:r>
              <a:rPr lang="en-US" dirty="0" smtClean="0"/>
              <a:t>Converges very fast</a:t>
            </a:r>
          </a:p>
          <a:p>
            <a:pPr lvl="1"/>
            <a:r>
              <a:rPr lang="en-US" dirty="0" smtClean="0"/>
              <a:t>Effective and efficient to find the attacker</a:t>
            </a:r>
          </a:p>
          <a:p>
            <a:r>
              <a:rPr lang="en-US" dirty="0" smtClean="0"/>
              <a:t>Major publication</a:t>
            </a:r>
            <a:endParaRPr lang="en-US" dirty="0" smtClean="0"/>
          </a:p>
          <a:p>
            <a:pPr lvl="1"/>
            <a:r>
              <a:rPr lang="en-US" dirty="0" smtClean="0"/>
              <a:t>Accepted to IEEE Transactions on Mobile </a:t>
            </a:r>
            <a:r>
              <a:rPr lang="en-US" dirty="0" smtClean="0"/>
              <a:t>Computing.</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RPU Attack Model</a:t>
            </a:r>
            <a:endParaRPr lang="en-US" dirty="0"/>
          </a:p>
        </p:txBody>
      </p:sp>
      <p:sp>
        <p:nvSpPr>
          <p:cNvPr id="3" name="内容占位符 2"/>
          <p:cNvSpPr>
            <a:spLocks noGrp="1"/>
          </p:cNvSpPr>
          <p:nvPr>
            <p:ph idx="1"/>
          </p:nvPr>
        </p:nvSpPr>
        <p:spPr>
          <a:xfrm>
            <a:off x="288630" y="1785926"/>
            <a:ext cx="5075458" cy="4786346"/>
          </a:xfrm>
        </p:spPr>
        <p:txBody>
          <a:bodyPr>
            <a:normAutofit fontScale="85000" lnSpcReduction="20000"/>
          </a:bodyPr>
          <a:lstStyle/>
          <a:p>
            <a:r>
              <a:rPr lang="en-US" altLang="zh-CN" dirty="0" smtClean="0"/>
              <a:t>Malicious node </a:t>
            </a:r>
            <a:r>
              <a:rPr lang="en-US" altLang="zh-CN" i="1" dirty="0" err="1" smtClean="0"/>
              <a:t>n</a:t>
            </a:r>
            <a:r>
              <a:rPr lang="en-US" altLang="zh-CN" i="1" baseline="-25000" dirty="0" err="1" smtClean="0"/>
              <a:t>M</a:t>
            </a:r>
            <a:r>
              <a:rPr lang="en-US" altLang="zh-CN" dirty="0" smtClean="0"/>
              <a:t> sends fake information, claiming that it has optimum route with low costs to the destination.</a:t>
            </a:r>
          </a:p>
          <a:p>
            <a:r>
              <a:rPr lang="en-US" altLang="zh-CN" dirty="0" smtClean="0"/>
              <a:t>Source node or other intermediate nodes will forward all the packets to </a:t>
            </a:r>
            <a:r>
              <a:rPr lang="en-US" altLang="zh-CN" i="1" dirty="0" err="1" smtClean="0"/>
              <a:t>n</a:t>
            </a:r>
            <a:r>
              <a:rPr lang="en-US" altLang="zh-CN" i="1" baseline="-25000" dirty="0" err="1" smtClean="0"/>
              <a:t>M</a:t>
            </a:r>
            <a:r>
              <a:rPr lang="en-US" altLang="zh-CN" dirty="0" smtClean="0"/>
              <a:t>.</a:t>
            </a:r>
          </a:p>
          <a:p>
            <a:r>
              <a:rPr lang="en-US" altLang="zh-CN" i="1" dirty="0" err="1" smtClean="0"/>
              <a:t>n</a:t>
            </a:r>
            <a:r>
              <a:rPr lang="en-US" altLang="zh-CN" i="1" baseline="-25000" dirty="0" err="1" smtClean="0"/>
              <a:t>M</a:t>
            </a:r>
            <a:r>
              <a:rPr lang="en-US" altLang="zh-CN" dirty="0" smtClean="0"/>
              <a:t> will forward the data to those secondary users which are closer to primary users.</a:t>
            </a:r>
          </a:p>
          <a:p>
            <a:endParaRPr lang="en-US" altLang="zh-CN" dirty="0" smtClean="0"/>
          </a:p>
          <a:p>
            <a:r>
              <a:rPr lang="en-US" altLang="zh-CN" dirty="0" smtClean="0">
                <a:solidFill>
                  <a:srgbClr val="FF0000"/>
                </a:solidFill>
              </a:rPr>
              <a:t>It is hard to detect which node is a malicious node.</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pic>
        <p:nvPicPr>
          <p:cNvPr id="6" name="Picture 2"/>
          <p:cNvPicPr>
            <a:picLocks noChangeAspect="1" noChangeArrowheads="1"/>
          </p:cNvPicPr>
          <p:nvPr/>
        </p:nvPicPr>
        <p:blipFill>
          <a:blip r:embed="rId3" cstate="print"/>
          <a:srcRect l="16992" t="16875" r="39812" b="10000"/>
          <a:stretch>
            <a:fillRect/>
          </a:stretch>
        </p:blipFill>
        <p:spPr bwMode="auto">
          <a:xfrm>
            <a:off x="5394074" y="1879994"/>
            <a:ext cx="3607082" cy="3816424"/>
          </a:xfrm>
          <a:prstGeom prst="rect">
            <a:avLst/>
          </a:prstGeom>
          <a:noFill/>
          <a:ln w="9525">
            <a:noFill/>
            <a:miter lim="800000"/>
            <a:headEnd/>
            <a:tailEnd/>
          </a:ln>
          <a:effectLst/>
        </p:spPr>
      </p:pic>
      <p:sp>
        <p:nvSpPr>
          <p:cNvPr id="7" name="TextBox 6"/>
          <p:cNvSpPr txBox="1"/>
          <p:nvPr/>
        </p:nvSpPr>
        <p:spPr>
          <a:xfrm>
            <a:off x="6300192" y="5661248"/>
            <a:ext cx="2412776" cy="369332"/>
          </a:xfrm>
          <a:prstGeom prst="rect">
            <a:avLst/>
          </a:prstGeom>
          <a:noFill/>
        </p:spPr>
        <p:txBody>
          <a:bodyPr wrap="square" rtlCol="0">
            <a:spAutoFit/>
          </a:bodyPr>
          <a:lstStyle/>
          <a:p>
            <a:r>
              <a:rPr lang="en-US" dirty="0" smtClean="0"/>
              <a:t>RPU attack model</a:t>
            </a:r>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Strength of RPU Attack: A Toy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pic>
        <p:nvPicPr>
          <p:cNvPr id="6" name="Picture 2"/>
          <p:cNvPicPr>
            <a:picLocks noChangeAspect="1" noChangeArrowheads="1"/>
          </p:cNvPicPr>
          <p:nvPr/>
        </p:nvPicPr>
        <p:blipFill>
          <a:blip r:embed="rId2" cstate="print"/>
          <a:srcRect l="35742" t="15937" r="14453" b="17500"/>
          <a:stretch>
            <a:fillRect/>
          </a:stretch>
        </p:blipFill>
        <p:spPr bwMode="auto">
          <a:xfrm>
            <a:off x="1575239" y="1729789"/>
            <a:ext cx="5877081" cy="490909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Strength of RPU Attack: A Toy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33</a:t>
            </a:fld>
            <a:endParaRPr lang="zh-CN" altLang="en-US" dirty="0"/>
          </a:p>
        </p:txBody>
      </p:sp>
      <p:pic>
        <p:nvPicPr>
          <p:cNvPr id="6" name="Picture 2" descr="C:\Documents and Settings\zyuan\Desktop\toy_example_simulation.jpg"/>
          <p:cNvPicPr>
            <a:picLocks noChangeAspect="1" noChangeArrowheads="1"/>
          </p:cNvPicPr>
          <p:nvPr/>
        </p:nvPicPr>
        <p:blipFill>
          <a:blip r:embed="rId2" cstate="print"/>
          <a:srcRect t="5082" r="7138" b="3437"/>
          <a:stretch>
            <a:fillRect/>
          </a:stretch>
        </p:blipFill>
        <p:spPr bwMode="auto">
          <a:xfrm>
            <a:off x="395536" y="1844824"/>
            <a:ext cx="5148572" cy="4752528"/>
          </a:xfrm>
          <a:prstGeom prst="rect">
            <a:avLst/>
          </a:prstGeom>
          <a:noFill/>
        </p:spPr>
      </p:pic>
      <p:sp>
        <p:nvSpPr>
          <p:cNvPr id="8" name="内容占位符 2"/>
          <p:cNvSpPr>
            <a:spLocks noGrp="1"/>
          </p:cNvSpPr>
          <p:nvPr>
            <p:ph idx="1"/>
          </p:nvPr>
        </p:nvSpPr>
        <p:spPr>
          <a:xfrm>
            <a:off x="6319026" y="4357694"/>
            <a:ext cx="2492350" cy="714380"/>
          </a:xfrm>
        </p:spPr>
        <p:txBody>
          <a:bodyPr>
            <a:normAutofit fontScale="70000" lnSpcReduction="20000"/>
          </a:bodyPr>
          <a:lstStyle/>
          <a:p>
            <a:r>
              <a:rPr lang="en-US" dirty="0" smtClean="0"/>
              <a:t>Red: route #1</a:t>
            </a:r>
          </a:p>
          <a:p>
            <a:r>
              <a:rPr lang="en-US" dirty="0" smtClean="0"/>
              <a:t>Purple: route #2</a:t>
            </a:r>
          </a:p>
        </p:txBody>
      </p:sp>
      <p:pic>
        <p:nvPicPr>
          <p:cNvPr id="9" name="Picture 2"/>
          <p:cNvPicPr>
            <a:picLocks noChangeAspect="1" noChangeArrowheads="1"/>
          </p:cNvPicPr>
          <p:nvPr/>
        </p:nvPicPr>
        <p:blipFill>
          <a:blip r:embed="rId3" cstate="print"/>
          <a:srcRect l="35742" t="15937" r="14453" b="17500"/>
          <a:stretch>
            <a:fillRect/>
          </a:stretch>
        </p:blipFill>
        <p:spPr bwMode="auto">
          <a:xfrm>
            <a:off x="6072198" y="1799104"/>
            <a:ext cx="3071802" cy="2565858"/>
          </a:xfrm>
          <a:prstGeom prst="rect">
            <a:avLst/>
          </a:prstGeom>
          <a:noFill/>
          <a:ln w="9525">
            <a:noFill/>
            <a:miter lim="800000"/>
            <a:headEnd/>
            <a:tailEnd/>
          </a:ln>
          <a:effectLst/>
        </p:spPr>
      </p:pic>
      <p:sp>
        <p:nvSpPr>
          <p:cNvPr id="10" name="TextBox 9"/>
          <p:cNvSpPr txBox="1"/>
          <p:nvPr/>
        </p:nvSpPr>
        <p:spPr>
          <a:xfrm>
            <a:off x="5715008" y="5309546"/>
            <a:ext cx="3428992" cy="1200329"/>
          </a:xfrm>
          <a:prstGeom prst="rect">
            <a:avLst/>
          </a:prstGeom>
          <a:noFill/>
        </p:spPr>
        <p:txBody>
          <a:bodyPr wrap="square" rtlCol="0">
            <a:spAutoFit/>
          </a:bodyPr>
          <a:lstStyle/>
          <a:p>
            <a:r>
              <a:rPr lang="en-US" dirty="0" smtClean="0"/>
              <a:t>Red route provides much higher delay than the purple route, as well as interference to the PU.</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Defense Against RPU Attack</a:t>
            </a:r>
            <a:endParaRPr lang="en-US" dirty="0"/>
          </a:p>
        </p:txBody>
      </p:sp>
      <p:sp>
        <p:nvSpPr>
          <p:cNvPr id="3" name="内容占位符 2"/>
          <p:cNvSpPr>
            <a:spLocks noGrp="1"/>
          </p:cNvSpPr>
          <p:nvPr>
            <p:ph idx="1"/>
          </p:nvPr>
        </p:nvSpPr>
        <p:spPr>
          <a:xfrm>
            <a:off x="288630" y="1785926"/>
            <a:ext cx="8675858" cy="3443274"/>
          </a:xfrm>
        </p:spPr>
        <p:txBody>
          <a:bodyPr>
            <a:normAutofit fontScale="92500" lnSpcReduction="10000"/>
          </a:bodyPr>
          <a:lstStyle/>
          <a:p>
            <a:r>
              <a:rPr lang="en-US" dirty="0" smtClean="0"/>
              <a:t>Find </a:t>
            </a:r>
            <a:r>
              <a:rPr lang="en-US" dirty="0" smtClean="0"/>
              <a:t>an initial route from </a:t>
            </a:r>
            <a:r>
              <a:rPr lang="en-US" dirty="0" smtClean="0"/>
              <a:t>source </a:t>
            </a:r>
            <a:r>
              <a:rPr lang="en-US" dirty="0" smtClean="0"/>
              <a:t>to </a:t>
            </a:r>
            <a:r>
              <a:rPr lang="en-US" dirty="0" smtClean="0"/>
              <a:t>destination</a:t>
            </a:r>
            <a:endParaRPr lang="en-US" dirty="0" smtClean="0"/>
          </a:p>
          <a:p>
            <a:r>
              <a:rPr lang="en-US" dirty="0" smtClean="0"/>
              <a:t>Each </a:t>
            </a:r>
            <a:r>
              <a:rPr lang="en-US" dirty="0" smtClean="0"/>
              <a:t>node collects the feedback information from the other nodes </a:t>
            </a:r>
          </a:p>
          <a:p>
            <a:r>
              <a:rPr lang="en-US" dirty="0" smtClean="0"/>
              <a:t>Nodes </a:t>
            </a:r>
            <a:r>
              <a:rPr lang="en-US" dirty="0" smtClean="0"/>
              <a:t>use belief propagation to exchange messages</a:t>
            </a:r>
          </a:p>
          <a:p>
            <a:pPr lvl="1"/>
            <a:r>
              <a:rPr lang="en-US" dirty="0" smtClean="0"/>
              <a:t>Based on conditional probabilities, calculate marginal probability</a:t>
            </a:r>
          </a:p>
          <a:p>
            <a:r>
              <a:rPr lang="en-US" dirty="0" smtClean="0"/>
              <a:t>Final </a:t>
            </a:r>
            <a:r>
              <a:rPr lang="en-US" dirty="0" smtClean="0"/>
              <a:t>detection criterion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pic>
        <p:nvPicPr>
          <p:cNvPr id="10242" name="Picture 2"/>
          <p:cNvPicPr>
            <a:picLocks noChangeAspect="1" noChangeArrowheads="1"/>
          </p:cNvPicPr>
          <p:nvPr/>
        </p:nvPicPr>
        <p:blipFill>
          <a:blip r:embed="rId3" cstate="print"/>
          <a:srcRect l="40453" t="71460" r="37103" b="20035"/>
          <a:stretch>
            <a:fillRect/>
          </a:stretch>
        </p:blipFill>
        <p:spPr bwMode="auto">
          <a:xfrm>
            <a:off x="2123728" y="5085184"/>
            <a:ext cx="4694771" cy="11119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Local Function</a:t>
            </a:r>
            <a:endParaRPr lang="en-US" dirty="0"/>
          </a:p>
        </p:txBody>
      </p:sp>
      <p:sp>
        <p:nvSpPr>
          <p:cNvPr id="3" name="内容占位符 2"/>
          <p:cNvSpPr>
            <a:spLocks noGrp="1"/>
          </p:cNvSpPr>
          <p:nvPr>
            <p:ph idx="1"/>
          </p:nvPr>
        </p:nvSpPr>
        <p:spPr/>
        <p:txBody>
          <a:bodyPr/>
          <a:lstStyle/>
          <a:p>
            <a:r>
              <a:rPr lang="en-US" dirty="0" smtClean="0"/>
              <a:t>Beta distribution</a:t>
            </a:r>
          </a:p>
          <a:p>
            <a:pPr lvl="1"/>
            <a:r>
              <a:rPr lang="en-US" dirty="0" smtClean="0"/>
              <a:t>Describe link quality</a:t>
            </a:r>
          </a:p>
          <a:p>
            <a:pPr lvl="1"/>
            <a:endParaRPr lang="en-US" dirty="0" smtClean="0"/>
          </a:p>
          <a:p>
            <a:pPr lvl="1"/>
            <a:endParaRPr lang="en-US" dirty="0" smtClean="0"/>
          </a:p>
          <a:p>
            <a:pPr lvl="1"/>
            <a:r>
              <a:rPr lang="en-US" dirty="0" smtClean="0"/>
              <a:t>CDF of Beta distribution</a:t>
            </a:r>
          </a:p>
          <a:p>
            <a:pPr lvl="1">
              <a:buNone/>
            </a:pPr>
            <a:endParaRPr lang="en-US" dirty="0" smtClean="0"/>
          </a:p>
          <a:p>
            <a:endParaRPr lang="en-US" dirty="0" smtClean="0"/>
          </a:p>
          <a:p>
            <a:r>
              <a:rPr lang="en-US" dirty="0" smtClean="0"/>
              <a:t>Local function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pic>
        <p:nvPicPr>
          <p:cNvPr id="7" name="Picture 2"/>
          <p:cNvPicPr>
            <a:picLocks noChangeAspect="1" noChangeArrowheads="1"/>
          </p:cNvPicPr>
          <p:nvPr/>
        </p:nvPicPr>
        <p:blipFill>
          <a:blip r:embed="rId3" cstate="print"/>
          <a:srcRect l="43360" t="32812" r="17968" b="57813"/>
          <a:stretch>
            <a:fillRect/>
          </a:stretch>
        </p:blipFill>
        <p:spPr bwMode="auto">
          <a:xfrm>
            <a:off x="1052160" y="2941877"/>
            <a:ext cx="4896544" cy="741901"/>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l="41934" t="56699" r="39213" b="38660"/>
          <a:stretch>
            <a:fillRect/>
          </a:stretch>
        </p:blipFill>
        <p:spPr bwMode="auto">
          <a:xfrm>
            <a:off x="1229943" y="6022559"/>
            <a:ext cx="3816424" cy="587142"/>
          </a:xfrm>
          <a:prstGeom prst="rect">
            <a:avLst/>
          </a:prstGeom>
          <a:noFill/>
          <a:ln w="9525">
            <a:noFill/>
            <a:miter lim="800000"/>
            <a:headEnd/>
            <a:tailEnd/>
          </a:ln>
        </p:spPr>
      </p:pic>
      <p:pic>
        <p:nvPicPr>
          <p:cNvPr id="137218" name="Picture 2"/>
          <p:cNvPicPr>
            <a:picLocks noChangeAspect="1" noChangeArrowheads="1"/>
          </p:cNvPicPr>
          <p:nvPr/>
        </p:nvPicPr>
        <p:blipFill>
          <a:blip r:embed="rId5" cstate="print"/>
          <a:srcRect l="34821" t="53214" r="31696" b="39286"/>
          <a:stretch>
            <a:fillRect/>
          </a:stretch>
        </p:blipFill>
        <p:spPr bwMode="auto">
          <a:xfrm>
            <a:off x="867748" y="4368172"/>
            <a:ext cx="8089788" cy="1132530"/>
          </a:xfrm>
          <a:prstGeom prst="rect">
            <a:avLst/>
          </a:prstGeom>
          <a:noFill/>
          <a:ln w="9525">
            <a:noFill/>
            <a:miter lim="800000"/>
            <a:headEnd/>
            <a:tailEnd/>
          </a:ln>
          <a:effectLst/>
        </p:spPr>
      </p:pic>
      <p:sp>
        <p:nvSpPr>
          <p:cNvPr id="9" name="TextBox 8"/>
          <p:cNvSpPr txBox="1"/>
          <p:nvPr/>
        </p:nvSpPr>
        <p:spPr>
          <a:xfrm>
            <a:off x="4357686" y="1643050"/>
            <a:ext cx="1571636" cy="707886"/>
          </a:xfrm>
          <a:prstGeom prst="rect">
            <a:avLst/>
          </a:prstGeom>
          <a:noFill/>
        </p:spPr>
        <p:txBody>
          <a:bodyPr wrap="square" rtlCol="0">
            <a:spAutoFit/>
          </a:bodyPr>
          <a:lstStyle/>
          <a:p>
            <a:r>
              <a:rPr lang="el-GR" sz="2000" dirty="0" smtClean="0">
                <a:solidFill>
                  <a:srgbClr val="FF0000"/>
                </a:solidFill>
                <a:ea typeface="宋体"/>
              </a:rPr>
              <a:t>α</a:t>
            </a:r>
            <a:r>
              <a:rPr lang="en-US" sz="2000" dirty="0" smtClean="0">
                <a:solidFill>
                  <a:srgbClr val="FF0000"/>
                </a:solidFill>
                <a:ea typeface="宋体"/>
              </a:rPr>
              <a:t>: </a:t>
            </a:r>
            <a:r>
              <a:rPr lang="en-US" sz="2000" dirty="0" smtClean="0">
                <a:solidFill>
                  <a:srgbClr val="FF0000"/>
                </a:solidFill>
              </a:rPr>
              <a:t>Number of success</a:t>
            </a:r>
            <a:endParaRPr lang="en-US" sz="2000" dirty="0">
              <a:solidFill>
                <a:srgbClr val="FF0000"/>
              </a:solidFill>
            </a:endParaRPr>
          </a:p>
        </p:txBody>
      </p:sp>
      <p:cxnSp>
        <p:nvCxnSpPr>
          <p:cNvPr id="10" name="直接箭头连接符 9"/>
          <p:cNvCxnSpPr/>
          <p:nvPr/>
        </p:nvCxnSpPr>
        <p:spPr>
          <a:xfrm rot="5400000">
            <a:off x="4393404" y="2321712"/>
            <a:ext cx="785818" cy="7143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72198" y="2285992"/>
            <a:ext cx="1571636" cy="707886"/>
          </a:xfrm>
          <a:prstGeom prst="rect">
            <a:avLst/>
          </a:prstGeom>
          <a:noFill/>
        </p:spPr>
        <p:txBody>
          <a:bodyPr wrap="square" rtlCol="0">
            <a:spAutoFit/>
          </a:bodyPr>
          <a:lstStyle/>
          <a:p>
            <a:r>
              <a:rPr lang="el-GR" sz="2000" dirty="0" smtClean="0">
                <a:solidFill>
                  <a:srgbClr val="FF0000"/>
                </a:solidFill>
                <a:ea typeface="宋体"/>
              </a:rPr>
              <a:t>β</a:t>
            </a:r>
            <a:r>
              <a:rPr lang="en-US" sz="2000" dirty="0" smtClean="0">
                <a:solidFill>
                  <a:srgbClr val="FF0000"/>
                </a:solidFill>
                <a:ea typeface="宋体"/>
              </a:rPr>
              <a:t>: </a:t>
            </a:r>
            <a:r>
              <a:rPr lang="en-US" sz="2000" dirty="0" smtClean="0">
                <a:solidFill>
                  <a:srgbClr val="FF0000"/>
                </a:solidFill>
              </a:rPr>
              <a:t>Number of failure</a:t>
            </a:r>
            <a:endParaRPr lang="en-US" sz="2000" dirty="0">
              <a:solidFill>
                <a:srgbClr val="FF0000"/>
              </a:solidFill>
            </a:endParaRPr>
          </a:p>
        </p:txBody>
      </p:sp>
      <p:cxnSp>
        <p:nvCxnSpPr>
          <p:cNvPr id="14" name="直接箭头连接符 13"/>
          <p:cNvCxnSpPr/>
          <p:nvPr/>
        </p:nvCxnSpPr>
        <p:spPr>
          <a:xfrm rot="10800000" flipV="1">
            <a:off x="5572132" y="2786058"/>
            <a:ext cx="500066" cy="2857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Local </a:t>
            </a:r>
            <a:r>
              <a:rPr lang="en-US" dirty="0" smtClean="0"/>
              <a:t>Function Example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pic>
        <p:nvPicPr>
          <p:cNvPr id="8194" name="Picture 2"/>
          <p:cNvPicPr>
            <a:picLocks noChangeAspect="1" noChangeArrowheads="1"/>
          </p:cNvPicPr>
          <p:nvPr/>
        </p:nvPicPr>
        <p:blipFill>
          <a:blip r:embed="rId2" cstate="print"/>
          <a:srcRect l="35138" t="16387" r="31197" b="41770"/>
          <a:stretch>
            <a:fillRect/>
          </a:stretch>
        </p:blipFill>
        <p:spPr bwMode="auto">
          <a:xfrm>
            <a:off x="1981180" y="1714488"/>
            <a:ext cx="5214974" cy="4051071"/>
          </a:xfrm>
          <a:prstGeom prst="rect">
            <a:avLst/>
          </a:prstGeom>
          <a:noFill/>
          <a:ln w="9525">
            <a:noFill/>
            <a:miter lim="800000"/>
            <a:headEnd/>
            <a:tailEnd/>
          </a:ln>
        </p:spPr>
      </p:pic>
      <p:sp>
        <p:nvSpPr>
          <p:cNvPr id="8" name="TextBox 7"/>
          <p:cNvSpPr txBox="1"/>
          <p:nvPr/>
        </p:nvSpPr>
        <p:spPr>
          <a:xfrm>
            <a:off x="1609704" y="5771971"/>
            <a:ext cx="6572296" cy="1200329"/>
          </a:xfrm>
          <a:prstGeom prst="rect">
            <a:avLst/>
          </a:prstGeom>
          <a:noFill/>
        </p:spPr>
        <p:txBody>
          <a:bodyPr wrap="square" rtlCol="0">
            <a:spAutoFit/>
          </a:bodyPr>
          <a:lstStyle/>
          <a:p>
            <a:r>
              <a:rPr lang="en-US" dirty="0" smtClean="0"/>
              <a:t>CDF(</a:t>
            </a:r>
            <a:r>
              <a:rPr lang="el-GR" dirty="0" smtClean="0">
                <a:ea typeface="宋体"/>
              </a:rPr>
              <a:t>α</a:t>
            </a:r>
            <a:r>
              <a:rPr lang="en-US" dirty="0" smtClean="0">
                <a:ea typeface="宋体"/>
              </a:rPr>
              <a:t>=2,</a:t>
            </a:r>
            <a:r>
              <a:rPr lang="el-GR" dirty="0" smtClean="0">
                <a:ea typeface="宋体"/>
              </a:rPr>
              <a:t>β</a:t>
            </a:r>
            <a:r>
              <a:rPr lang="en-US" dirty="0" smtClean="0">
                <a:ea typeface="宋体"/>
              </a:rPr>
              <a:t>=2</a:t>
            </a:r>
            <a:r>
              <a:rPr lang="en-US" dirty="0" smtClean="0"/>
              <a:t>) &gt; CDF(</a:t>
            </a:r>
            <a:r>
              <a:rPr lang="el-GR" dirty="0" smtClean="0">
                <a:ea typeface="宋体"/>
              </a:rPr>
              <a:t>α</a:t>
            </a:r>
            <a:r>
              <a:rPr lang="en-US" dirty="0" smtClean="0">
                <a:ea typeface="宋体"/>
              </a:rPr>
              <a:t>=4,</a:t>
            </a:r>
            <a:r>
              <a:rPr lang="el-GR" dirty="0" smtClean="0">
                <a:ea typeface="宋体"/>
              </a:rPr>
              <a:t>β</a:t>
            </a:r>
            <a:r>
              <a:rPr lang="en-US" dirty="0" smtClean="0">
                <a:ea typeface="宋体"/>
              </a:rPr>
              <a:t>=4</a:t>
            </a:r>
            <a:r>
              <a:rPr lang="en-US" dirty="0" smtClean="0"/>
              <a:t>), which means the value of the local function of (</a:t>
            </a:r>
            <a:r>
              <a:rPr lang="el-GR" dirty="0" smtClean="0">
                <a:ea typeface="宋体"/>
              </a:rPr>
              <a:t>α</a:t>
            </a:r>
            <a:r>
              <a:rPr lang="en-US" dirty="0" smtClean="0">
                <a:ea typeface="宋体"/>
              </a:rPr>
              <a:t>=4,</a:t>
            </a:r>
            <a:r>
              <a:rPr lang="el-GR" dirty="0" smtClean="0">
                <a:ea typeface="宋体"/>
              </a:rPr>
              <a:t>β</a:t>
            </a:r>
            <a:r>
              <a:rPr lang="en-US" dirty="0" smtClean="0">
                <a:ea typeface="宋体"/>
              </a:rPr>
              <a:t>=4</a:t>
            </a:r>
            <a:r>
              <a:rPr lang="en-US" dirty="0" smtClean="0"/>
              <a:t>) is bigger than the value of the local function of (</a:t>
            </a:r>
            <a:r>
              <a:rPr lang="el-GR" dirty="0" smtClean="0">
                <a:ea typeface="宋体"/>
              </a:rPr>
              <a:t>α</a:t>
            </a:r>
            <a:r>
              <a:rPr lang="en-US" dirty="0" smtClean="0">
                <a:ea typeface="宋体"/>
              </a:rPr>
              <a:t>=2,</a:t>
            </a:r>
            <a:r>
              <a:rPr lang="el-GR" dirty="0" smtClean="0">
                <a:ea typeface="宋体"/>
              </a:rPr>
              <a:t>β</a:t>
            </a:r>
            <a:r>
              <a:rPr lang="en-US" dirty="0" smtClean="0">
                <a:ea typeface="宋体"/>
              </a:rPr>
              <a:t>=2</a:t>
            </a:r>
            <a:r>
              <a:rPr lang="en-US" dirty="0" smtClean="0"/>
              <a:t>).</a:t>
            </a:r>
          </a:p>
          <a:p>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Compatibility Function</a:t>
            </a:r>
            <a:endParaRPr lang="en-US" dirty="0"/>
          </a:p>
        </p:txBody>
      </p:sp>
      <p:sp>
        <p:nvSpPr>
          <p:cNvPr id="3" name="内容占位符 2"/>
          <p:cNvSpPr>
            <a:spLocks noGrp="1"/>
          </p:cNvSpPr>
          <p:nvPr>
            <p:ph idx="1"/>
          </p:nvPr>
        </p:nvSpPr>
        <p:spPr/>
        <p:txBody>
          <a:bodyPr/>
          <a:lstStyle/>
          <a:p>
            <a:r>
              <a:rPr lang="en-US" dirty="0" smtClean="0"/>
              <a:t>Dependent on the correlation between the states of two users</a:t>
            </a:r>
          </a:p>
          <a:p>
            <a:r>
              <a:rPr lang="en-US" dirty="0" smtClean="0"/>
              <a:t>Difficult to find an explicit expression for the compatibility function</a:t>
            </a:r>
          </a:p>
          <a:p>
            <a:pPr lvl="1"/>
            <a:r>
              <a:rPr lang="en-US" dirty="0" smtClean="0"/>
              <a:t>A heuristic one is proposed</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pic>
        <p:nvPicPr>
          <p:cNvPr id="9218" name="Picture 2"/>
          <p:cNvPicPr>
            <a:picLocks noChangeAspect="1" noChangeArrowheads="1"/>
          </p:cNvPicPr>
          <p:nvPr/>
        </p:nvPicPr>
        <p:blipFill>
          <a:blip r:embed="rId3" cstate="print"/>
          <a:srcRect l="36909" t="39330" r="33560" b="53110"/>
          <a:stretch>
            <a:fillRect/>
          </a:stretch>
        </p:blipFill>
        <p:spPr bwMode="auto">
          <a:xfrm>
            <a:off x="1000100" y="4572008"/>
            <a:ext cx="5804338" cy="92869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Complete Algorithm</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Obtain an initial route from </a:t>
            </a:r>
            <a:r>
              <a:rPr lang="en-US" dirty="0" smtClean="0"/>
              <a:t>source </a:t>
            </a:r>
            <a:r>
              <a:rPr lang="en-US" dirty="0" smtClean="0"/>
              <a:t>to destination.</a:t>
            </a:r>
          </a:p>
          <a:p>
            <a:r>
              <a:rPr lang="en-US" dirty="0" smtClean="0"/>
              <a:t>Each node on the initial route keeps a table recording feedbacks from other nodes.</a:t>
            </a:r>
          </a:p>
          <a:p>
            <a:r>
              <a:rPr lang="en-US" i="1" dirty="0" smtClean="0"/>
              <a:t>for</a:t>
            </a:r>
            <a:r>
              <a:rPr lang="en-US" dirty="0" smtClean="0"/>
              <a:t> each iteration </a:t>
            </a:r>
            <a:r>
              <a:rPr lang="en-US" i="1" dirty="0" smtClean="0"/>
              <a:t>do</a:t>
            </a:r>
          </a:p>
          <a:p>
            <a:pPr lvl="1"/>
            <a:r>
              <a:rPr lang="en-US" dirty="0" smtClean="0"/>
              <a:t>Compute location function and compatibility function.</a:t>
            </a:r>
          </a:p>
          <a:p>
            <a:pPr lvl="1"/>
            <a:r>
              <a:rPr lang="en-US" dirty="0" smtClean="0"/>
              <a:t>Compute messages, and exchange messages.</a:t>
            </a:r>
          </a:p>
          <a:p>
            <a:pPr lvl="1"/>
            <a:r>
              <a:rPr lang="en-US" dirty="0" smtClean="0"/>
              <a:t>Compute belief values.</a:t>
            </a:r>
          </a:p>
          <a:p>
            <a:r>
              <a:rPr lang="en-US" i="1" dirty="0" smtClean="0"/>
              <a:t>end for</a:t>
            </a:r>
          </a:p>
          <a:p>
            <a:r>
              <a:rPr lang="en-US" dirty="0" smtClean="0"/>
              <a:t>The source node detects the malicious nodes according to final beliefs.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pic>
        <p:nvPicPr>
          <p:cNvPr id="11266" name="Picture 2"/>
          <p:cNvPicPr>
            <a:picLocks noChangeAspect="1" noChangeArrowheads="1"/>
          </p:cNvPicPr>
          <p:nvPr/>
        </p:nvPicPr>
        <p:blipFill>
          <a:blip r:embed="rId2" cstate="print"/>
          <a:srcRect l="33956" t="24210" r="30016" b="31375"/>
          <a:stretch>
            <a:fillRect/>
          </a:stretch>
        </p:blipFill>
        <p:spPr bwMode="auto">
          <a:xfrm>
            <a:off x="1674747" y="1666942"/>
            <a:ext cx="5397583" cy="4158793"/>
          </a:xfrm>
          <a:prstGeom prst="rect">
            <a:avLst/>
          </a:prstGeom>
          <a:noFill/>
          <a:ln w="9525">
            <a:noFill/>
            <a:miter lim="800000"/>
            <a:headEnd/>
            <a:tailEnd/>
          </a:ln>
        </p:spPr>
      </p:pic>
      <p:sp>
        <p:nvSpPr>
          <p:cNvPr id="8" name="TextBox 7"/>
          <p:cNvSpPr txBox="1"/>
          <p:nvPr/>
        </p:nvSpPr>
        <p:spPr>
          <a:xfrm>
            <a:off x="1739294" y="5705380"/>
            <a:ext cx="5569010" cy="1107996"/>
          </a:xfrm>
          <a:prstGeom prst="rect">
            <a:avLst/>
          </a:prstGeom>
          <a:noFill/>
        </p:spPr>
        <p:txBody>
          <a:bodyPr wrap="square" rtlCol="0">
            <a:spAutoFit/>
          </a:bodyPr>
          <a:lstStyle/>
          <a:p>
            <a:pPr algn="ctr"/>
            <a:r>
              <a:rPr lang="en-US" sz="2400" dirty="0" smtClean="0"/>
              <a:t>Belief of the malicious node is clearly much smaller than that of the other nodes.</a:t>
            </a:r>
          </a:p>
          <a:p>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Spectrum Is A Natural Resource</a:t>
            </a:r>
            <a:endParaRPr lang="en-US" dirty="0"/>
          </a:p>
        </p:txBody>
      </p:sp>
      <p:sp>
        <p:nvSpPr>
          <p:cNvPr id="3" name="内容占位符 2"/>
          <p:cNvSpPr>
            <a:spLocks noGrp="1"/>
          </p:cNvSpPr>
          <p:nvPr>
            <p:ph idx="1"/>
          </p:nvPr>
        </p:nvSpPr>
        <p:spPr>
          <a:xfrm>
            <a:off x="285720" y="1714488"/>
            <a:ext cx="8569650" cy="2357454"/>
          </a:xfrm>
        </p:spPr>
        <p:txBody>
          <a:bodyPr>
            <a:normAutofit fontScale="92500" lnSpcReduction="10000"/>
          </a:bodyPr>
          <a:lstStyle/>
          <a:p>
            <a:r>
              <a:rPr lang="en-US" dirty="0" smtClean="0"/>
              <a:t>Finite</a:t>
            </a:r>
          </a:p>
          <a:p>
            <a:r>
              <a:rPr lang="en-US" dirty="0" smtClean="0"/>
              <a:t>Renewable </a:t>
            </a:r>
          </a:p>
          <a:p>
            <a:r>
              <a:rPr lang="en-US" dirty="0" smtClean="0"/>
              <a:t>Administered</a:t>
            </a:r>
          </a:p>
          <a:p>
            <a:pPr lvl="1"/>
            <a:r>
              <a:rPr lang="en-US" dirty="0" smtClean="0"/>
              <a:t>Licensed/ primary</a:t>
            </a:r>
          </a:p>
          <a:p>
            <a:pPr lvl="1"/>
            <a:r>
              <a:rPr lang="en-US" dirty="0" smtClean="0"/>
              <a:t>Unlicensed/ secondary</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pic>
        <p:nvPicPr>
          <p:cNvPr id="44034" name="Picture 2" descr="fcc-wireless-spectrum-mobile-broadcast-tv-fixed-land-mobile"/>
          <p:cNvPicPr>
            <a:picLocks noChangeAspect="1" noChangeArrowheads="1"/>
          </p:cNvPicPr>
          <p:nvPr/>
        </p:nvPicPr>
        <p:blipFill>
          <a:blip r:embed="rId3" cstate="print"/>
          <a:srcRect/>
          <a:stretch>
            <a:fillRect/>
          </a:stretch>
        </p:blipFill>
        <p:spPr bwMode="auto">
          <a:xfrm>
            <a:off x="1142976" y="4060828"/>
            <a:ext cx="6858048" cy="2629106"/>
          </a:xfrm>
          <a:prstGeom prst="rect">
            <a:avLst/>
          </a:prstGeom>
          <a:noFill/>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pic>
        <p:nvPicPr>
          <p:cNvPr id="6" name="Picture 2"/>
          <p:cNvPicPr>
            <a:picLocks noChangeAspect="1" noChangeArrowheads="1"/>
          </p:cNvPicPr>
          <p:nvPr/>
        </p:nvPicPr>
        <p:blipFill>
          <a:blip r:embed="rId2" cstate="print"/>
          <a:srcRect b="8425"/>
          <a:stretch>
            <a:fillRect/>
          </a:stretch>
        </p:blipFill>
        <p:spPr bwMode="auto">
          <a:xfrm>
            <a:off x="1619672" y="1645423"/>
            <a:ext cx="4536504" cy="3608583"/>
          </a:xfrm>
          <a:prstGeom prst="rect">
            <a:avLst/>
          </a:prstGeom>
          <a:noFill/>
          <a:ln w="9525">
            <a:noFill/>
            <a:miter lim="800000"/>
            <a:headEnd/>
            <a:tailEnd/>
          </a:ln>
          <a:effectLst/>
        </p:spPr>
      </p:pic>
      <p:sp>
        <p:nvSpPr>
          <p:cNvPr id="7" name="TextBox 6"/>
          <p:cNvSpPr txBox="1"/>
          <p:nvPr/>
        </p:nvSpPr>
        <p:spPr>
          <a:xfrm>
            <a:off x="251520" y="5373216"/>
            <a:ext cx="8261341" cy="1015663"/>
          </a:xfrm>
          <a:prstGeom prst="rect">
            <a:avLst/>
          </a:prstGeom>
          <a:noFill/>
        </p:spPr>
        <p:txBody>
          <a:bodyPr wrap="square" rtlCol="0">
            <a:spAutoFit/>
          </a:bodyPr>
          <a:lstStyle/>
          <a:p>
            <a:pPr>
              <a:buFont typeface="Arial" pitchFamily="34" charset="0"/>
              <a:buChar char="•"/>
            </a:pPr>
            <a:r>
              <a:rPr lang="en-US" sz="2000" dirty="0" smtClean="0"/>
              <a:t> The </a:t>
            </a:r>
            <a:r>
              <a:rPr lang="en-US" sz="2000" dirty="0" smtClean="0"/>
              <a:t>red line represents the route if the malicious behaves honestly. </a:t>
            </a:r>
            <a:endParaRPr lang="en-US" sz="2000" dirty="0" smtClean="0"/>
          </a:p>
          <a:p>
            <a:pPr>
              <a:buFont typeface="Arial" pitchFamily="34" charset="0"/>
              <a:buChar char="•"/>
            </a:pPr>
            <a:r>
              <a:rPr lang="en-US" sz="2000" dirty="0" smtClean="0"/>
              <a:t> The </a:t>
            </a:r>
            <a:r>
              <a:rPr lang="en-US" sz="2000" dirty="0" smtClean="0"/>
              <a:t>blue line is the route if the malicious node </a:t>
            </a:r>
            <a:r>
              <a:rPr lang="en-US" sz="2000" dirty="0" smtClean="0"/>
              <a:t>attacks.</a:t>
            </a:r>
          </a:p>
          <a:p>
            <a:pPr>
              <a:buFont typeface="Arial" pitchFamily="34" charset="0"/>
              <a:buChar char="•"/>
            </a:pPr>
            <a:r>
              <a:rPr lang="en-US" sz="2000" dirty="0" smtClean="0"/>
              <a:t> T</a:t>
            </a:r>
            <a:r>
              <a:rPr lang="en-US" sz="2000" dirty="0" smtClean="0"/>
              <a:t>he </a:t>
            </a:r>
            <a:r>
              <a:rPr lang="en-US" sz="2000" dirty="0" smtClean="0"/>
              <a:t>yellow line represents the new route after finding the malicious node.</a:t>
            </a:r>
            <a:endParaRPr lang="en-US" sz="2000" dirty="0"/>
          </a:p>
        </p:txBody>
      </p:sp>
      <p:cxnSp>
        <p:nvCxnSpPr>
          <p:cNvPr id="8" name="直接箭头连接符 7"/>
          <p:cNvCxnSpPr/>
          <p:nvPr/>
        </p:nvCxnSpPr>
        <p:spPr>
          <a:xfrm flipH="1">
            <a:off x="5076056" y="4149080"/>
            <a:ext cx="576064" cy="288032"/>
          </a:xfrm>
          <a:prstGeom prst="straightConnector1">
            <a:avLst/>
          </a:prstGeom>
          <a:ln w="22225">
            <a:solidFill>
              <a:srgbClr val="7030A0"/>
            </a:solidFill>
            <a:headEnd w="med" len="lg"/>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80112" y="3933056"/>
            <a:ext cx="1319850" cy="584775"/>
          </a:xfrm>
          <a:prstGeom prst="rect">
            <a:avLst/>
          </a:prstGeom>
          <a:noFill/>
        </p:spPr>
        <p:txBody>
          <a:bodyPr wrap="square" rtlCol="0">
            <a:spAutoFit/>
          </a:bodyPr>
          <a:lstStyle/>
          <a:p>
            <a:r>
              <a:rPr lang="en-US" altLang="zh-CN" sz="1600" dirty="0" smtClean="0">
                <a:solidFill>
                  <a:srgbClr val="7030A0"/>
                </a:solidFill>
              </a:rPr>
              <a:t>Malicious node</a:t>
            </a:r>
            <a:endParaRPr lang="zh-CN" altLang="en-US" sz="1600" dirty="0">
              <a:solidFill>
                <a:srgbClr val="7030A0"/>
              </a:solidFill>
            </a:endParaRPr>
          </a:p>
        </p:txBody>
      </p:sp>
      <p:sp>
        <p:nvSpPr>
          <p:cNvPr id="10" name="Rectangle 9"/>
          <p:cNvSpPr/>
          <p:nvPr/>
        </p:nvSpPr>
        <p:spPr>
          <a:xfrm>
            <a:off x="4283968" y="4005064"/>
            <a:ext cx="122413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a:off x="1979712" y="1628800"/>
            <a:ext cx="4464496" cy="3791516"/>
          </a:xfrm>
          <a:prstGeom prst="rect">
            <a:avLst/>
          </a:prstGeom>
          <a:noFill/>
          <a:ln w="19050">
            <a:solidFill>
              <a:schemeClr val="tx1"/>
            </a:solid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solidFill>
                  <a:schemeClr val="bg1">
                    <a:lumMod val="85000"/>
                  </a:schemeClr>
                </a:solidFill>
              </a:rPr>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41</a:t>
            </a:fld>
            <a:endParaRPr lang="zh-CN" alt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Main Contributions</a:t>
            </a:r>
            <a:endParaRPr lang="en-US" dirty="0"/>
          </a:p>
        </p:txBody>
      </p:sp>
      <p:sp>
        <p:nvSpPr>
          <p:cNvPr id="3" name="内容占位符 2"/>
          <p:cNvSpPr>
            <a:spLocks noGrp="1"/>
          </p:cNvSpPr>
          <p:nvPr>
            <p:ph idx="1"/>
          </p:nvPr>
        </p:nvSpPr>
        <p:spPr>
          <a:xfrm>
            <a:off x="288630" y="1785926"/>
            <a:ext cx="8855370" cy="4786346"/>
          </a:xfrm>
        </p:spPr>
        <p:txBody>
          <a:bodyPr>
            <a:normAutofit fontScale="92500"/>
          </a:bodyPr>
          <a:lstStyle/>
          <a:p>
            <a:r>
              <a:rPr lang="en-US" sz="3000" dirty="0" smtClean="0"/>
              <a:t>Consider </a:t>
            </a:r>
            <a:r>
              <a:rPr lang="en-US" sz="3000" dirty="0" smtClean="0"/>
              <a:t>a</a:t>
            </a:r>
            <a:r>
              <a:rPr lang="en-US" sz="3000" dirty="0" smtClean="0"/>
              <a:t>ggregate </a:t>
            </a:r>
            <a:r>
              <a:rPr lang="en-US" sz="3000" dirty="0" smtClean="0"/>
              <a:t>interference for routing </a:t>
            </a:r>
            <a:r>
              <a:rPr lang="en-US" sz="3000" dirty="0" smtClean="0"/>
              <a:t>problem</a:t>
            </a:r>
            <a:endParaRPr lang="en-US" sz="3000" dirty="0" smtClean="0"/>
          </a:p>
          <a:p>
            <a:r>
              <a:rPr lang="en-US" sz="3000" dirty="0" smtClean="0"/>
              <a:t>Avoid high delay along transmission</a:t>
            </a:r>
          </a:p>
          <a:p>
            <a:r>
              <a:rPr lang="en-US" sz="3000" dirty="0" smtClean="0"/>
              <a:t>Network formation game model </a:t>
            </a:r>
            <a:r>
              <a:rPr lang="en-US" sz="3000" dirty="0" smtClean="0"/>
              <a:t>for </a:t>
            </a:r>
            <a:r>
              <a:rPr lang="en-US" sz="3000" dirty="0" smtClean="0"/>
              <a:t>distributed algorithm </a:t>
            </a:r>
          </a:p>
          <a:p>
            <a:pPr lvl="1"/>
            <a:r>
              <a:rPr lang="en-US" dirty="0" smtClean="0"/>
              <a:t>Practically implementable</a:t>
            </a:r>
          </a:p>
          <a:p>
            <a:r>
              <a:rPr lang="en-US" sz="3000" dirty="0" smtClean="0"/>
              <a:t>A centralized algorithm is also developed</a:t>
            </a:r>
          </a:p>
          <a:p>
            <a:pPr lvl="1"/>
            <a:r>
              <a:rPr lang="en-US" dirty="0" smtClean="0"/>
              <a:t>Simulation </a:t>
            </a:r>
            <a:r>
              <a:rPr lang="en-US" dirty="0" smtClean="0"/>
              <a:t>verifies </a:t>
            </a:r>
            <a:r>
              <a:rPr lang="en-US" dirty="0" smtClean="0"/>
              <a:t>that the performance of the proposed distributed approach is very close to </a:t>
            </a:r>
            <a:r>
              <a:rPr lang="en-US" dirty="0" smtClean="0"/>
              <a:t>centralized one.</a:t>
            </a:r>
            <a:endParaRPr lang="en-US" dirty="0" smtClean="0"/>
          </a:p>
          <a:p>
            <a:r>
              <a:rPr lang="en-US" sz="3000" dirty="0" smtClean="0"/>
              <a:t>Major publication</a:t>
            </a:r>
          </a:p>
          <a:p>
            <a:pPr lvl="1"/>
            <a:r>
              <a:rPr lang="en-US" dirty="0" smtClean="0"/>
              <a:t>Submitted </a:t>
            </a:r>
            <a:r>
              <a:rPr lang="en-US" dirty="0" smtClean="0"/>
              <a:t>to IEEE Journal on Selected Areas in Communications (JSAC): Cognitive Radio Series.</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42</a:t>
            </a:fld>
            <a:endParaRPr lang="zh-CN" alt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normAutofit lnSpcReduction="10000"/>
          </a:bodyPr>
          <a:lstStyle/>
          <a:p>
            <a:r>
              <a:rPr lang="en-US" dirty="0" smtClean="0"/>
              <a:t>Traditional wireless networks</a:t>
            </a:r>
          </a:p>
          <a:p>
            <a:pPr lvl="1"/>
            <a:r>
              <a:rPr lang="en-US" dirty="0" smtClean="0"/>
              <a:t>require centralized access points to mediate the wireless connection</a:t>
            </a:r>
          </a:p>
          <a:p>
            <a:r>
              <a:rPr lang="en-US" dirty="0" smtClean="0"/>
              <a:t>Wireless </a:t>
            </a:r>
            <a:r>
              <a:rPr lang="en-US" dirty="0" smtClean="0"/>
              <a:t>mesh network</a:t>
            </a:r>
          </a:p>
          <a:p>
            <a:pPr lvl="1"/>
            <a:r>
              <a:rPr lang="en-US" dirty="0" smtClean="0"/>
              <a:t>Each </a:t>
            </a:r>
            <a:r>
              <a:rPr lang="en-US" dirty="0" smtClean="0"/>
              <a:t>node can communicate directly with one or more peer nodes</a:t>
            </a:r>
          </a:p>
          <a:p>
            <a:pPr lvl="1"/>
            <a:r>
              <a:rPr lang="en-US" dirty="0" smtClean="0"/>
              <a:t>Each node operates not only as a host but also as a router</a:t>
            </a:r>
          </a:p>
          <a:p>
            <a:r>
              <a:rPr lang="en-US" dirty="0" smtClean="0"/>
              <a:t>Cognitive radio based wireless mesh network (CR-WMN)</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43</a:t>
            </a:fld>
            <a:endParaRPr lang="zh-CN" altLang="en-U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CR-WMN Model</a:t>
            </a:r>
            <a:endParaRPr lang="en-US" dirty="0"/>
          </a:p>
        </p:txBody>
      </p:sp>
      <p:sp>
        <p:nvSpPr>
          <p:cNvPr id="3" name="内容占位符 2"/>
          <p:cNvSpPr>
            <a:spLocks noGrp="1"/>
          </p:cNvSpPr>
          <p:nvPr>
            <p:ph idx="1"/>
          </p:nvPr>
        </p:nvSpPr>
        <p:spPr>
          <a:xfrm>
            <a:off x="288630" y="1785926"/>
            <a:ext cx="3997618" cy="4786346"/>
          </a:xfrm>
        </p:spPr>
        <p:txBody>
          <a:bodyPr>
            <a:normAutofit/>
          </a:bodyPr>
          <a:lstStyle/>
          <a:p>
            <a:r>
              <a:rPr lang="en-US" altLang="zh-CN" dirty="0" smtClean="0"/>
              <a:t>     represents the set of edges and </a:t>
            </a:r>
            <a:r>
              <a:rPr lang="en-US" altLang="zh-CN" i="1" dirty="0" err="1" smtClean="0"/>
              <a:t>f</a:t>
            </a:r>
            <a:r>
              <a:rPr lang="en-US" altLang="zh-CN" i="1" baseline="-25000" dirty="0" err="1" smtClean="0"/>
              <a:t>e</a:t>
            </a:r>
            <a:r>
              <a:rPr lang="en-US" altLang="zh-CN" dirty="0" smtClean="0"/>
              <a:t> is the flow on link </a:t>
            </a:r>
            <a:r>
              <a:rPr lang="en-US" altLang="zh-CN" i="1" dirty="0" smtClean="0"/>
              <a:t>e=(</a:t>
            </a:r>
            <a:r>
              <a:rPr lang="en-US" altLang="zh-CN" i="1" dirty="0" err="1" smtClean="0"/>
              <a:t>i,j</a:t>
            </a:r>
            <a:r>
              <a:rPr lang="en-US" altLang="zh-CN" i="1" dirty="0" smtClean="0"/>
              <a:t>)</a:t>
            </a:r>
            <a:r>
              <a:rPr lang="en-US" altLang="zh-CN" dirty="0" smtClean="0"/>
              <a:t> .</a:t>
            </a:r>
          </a:p>
          <a:p>
            <a:r>
              <a:rPr lang="en-US" altLang="zh-CN" dirty="0" smtClean="0"/>
              <a:t> </a:t>
            </a:r>
            <a:r>
              <a:rPr lang="en-US" altLang="zh-CN" i="1" dirty="0" err="1" smtClean="0"/>
              <a:t>X</a:t>
            </a:r>
            <a:r>
              <a:rPr lang="en-US" altLang="zh-CN" i="1" baseline="-25000" dirty="0" err="1" smtClean="0"/>
              <a:t>i,j</a:t>
            </a:r>
            <a:r>
              <a:rPr lang="en-US" altLang="zh-CN" dirty="0" smtClean="0"/>
              <a:t> is an indicator variable which is assigned to 1 only if link </a:t>
            </a:r>
            <a:r>
              <a:rPr lang="en-US" altLang="zh-CN" i="1" dirty="0" smtClean="0"/>
              <a:t>e=(</a:t>
            </a:r>
            <a:r>
              <a:rPr lang="en-US" altLang="zh-CN" i="1" dirty="0" err="1" smtClean="0"/>
              <a:t>i,j</a:t>
            </a:r>
            <a:r>
              <a:rPr lang="en-US" altLang="zh-CN" i="1" dirty="0" smtClean="0"/>
              <a:t>) </a:t>
            </a:r>
            <a:r>
              <a:rPr lang="en-US" altLang="zh-CN" dirty="0" smtClean="0"/>
              <a:t>is active.</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44</a:t>
            </a:fld>
            <a:endParaRPr lang="zh-CN" altLang="en-US" dirty="0"/>
          </a:p>
        </p:txBody>
      </p:sp>
      <p:pic>
        <p:nvPicPr>
          <p:cNvPr id="9" name="Picture 5"/>
          <p:cNvPicPr>
            <a:picLocks noChangeAspect="1" noChangeArrowheads="1"/>
          </p:cNvPicPr>
          <p:nvPr/>
        </p:nvPicPr>
        <p:blipFill>
          <a:blip r:embed="rId3" cstate="print"/>
          <a:srcRect l="42383" t="66875" r="55273" b="29375"/>
          <a:stretch>
            <a:fillRect/>
          </a:stretch>
        </p:blipFill>
        <p:spPr bwMode="auto">
          <a:xfrm>
            <a:off x="602288" y="1896512"/>
            <a:ext cx="504056" cy="504056"/>
          </a:xfrm>
          <a:prstGeom prst="rect">
            <a:avLst/>
          </a:prstGeom>
          <a:noFill/>
          <a:ln w="9525">
            <a:noFill/>
            <a:miter lim="800000"/>
            <a:headEnd/>
            <a:tailEnd/>
          </a:ln>
          <a:effectLst/>
        </p:spPr>
      </p:pic>
      <p:pic>
        <p:nvPicPr>
          <p:cNvPr id="185346" name="Picture 2"/>
          <p:cNvPicPr>
            <a:picLocks noChangeAspect="1" noChangeArrowheads="1"/>
          </p:cNvPicPr>
          <p:nvPr/>
        </p:nvPicPr>
        <p:blipFill>
          <a:blip r:embed="rId4" cstate="print"/>
          <a:srcRect l="38170" t="22143" r="32366" b="29643"/>
          <a:stretch>
            <a:fillRect/>
          </a:stretch>
        </p:blipFill>
        <p:spPr bwMode="auto">
          <a:xfrm>
            <a:off x="4500562" y="1785926"/>
            <a:ext cx="4429156" cy="452981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Interference</a:t>
            </a:r>
            <a:endParaRPr lang="en-US" dirty="0"/>
          </a:p>
        </p:txBody>
      </p:sp>
      <p:sp>
        <p:nvSpPr>
          <p:cNvPr id="3" name="内容占位符 2"/>
          <p:cNvSpPr>
            <a:spLocks noGrp="1"/>
          </p:cNvSpPr>
          <p:nvPr>
            <p:ph idx="1"/>
          </p:nvPr>
        </p:nvSpPr>
        <p:spPr>
          <a:xfrm>
            <a:off x="48000" y="1785926"/>
            <a:ext cx="5100064" cy="3929090"/>
          </a:xfrm>
        </p:spPr>
        <p:txBody>
          <a:bodyPr>
            <a:normAutofit fontScale="85000" lnSpcReduction="20000"/>
          </a:bodyPr>
          <a:lstStyle/>
          <a:p>
            <a:r>
              <a:rPr lang="en-US" dirty="0" smtClean="0"/>
              <a:t>Interference from single SU </a:t>
            </a:r>
          </a:p>
          <a:p>
            <a:pPr lvl="1"/>
            <a:r>
              <a:rPr lang="en-US" b="1" dirty="0" smtClean="0"/>
              <a:t>Low </a:t>
            </a:r>
            <a:r>
              <a:rPr lang="en-US" dirty="0" smtClean="0"/>
              <a:t>enough when </a:t>
            </a:r>
            <a:r>
              <a:rPr lang="en-US" dirty="0" smtClean="0"/>
              <a:t>distance </a:t>
            </a:r>
            <a:r>
              <a:rPr lang="en-US" dirty="0" smtClean="0"/>
              <a:t>is long </a:t>
            </a:r>
          </a:p>
          <a:p>
            <a:r>
              <a:rPr lang="en-US" dirty="0" smtClean="0">
                <a:solidFill>
                  <a:srgbClr val="FF0000"/>
                </a:solidFill>
              </a:rPr>
              <a:t>Aggregate interference </a:t>
            </a:r>
            <a:r>
              <a:rPr lang="en-US" dirty="0" smtClean="0"/>
              <a:t>from a large number of SUs that are transmitting at the same time </a:t>
            </a:r>
          </a:p>
          <a:p>
            <a:pPr lvl="1"/>
            <a:r>
              <a:rPr lang="en-US" b="1" dirty="0" smtClean="0"/>
              <a:t>Huge,</a:t>
            </a:r>
            <a:r>
              <a:rPr lang="en-US" dirty="0" smtClean="0"/>
              <a:t> and this will significantly interfere with the PUs’ transmission.</a:t>
            </a:r>
          </a:p>
          <a:p>
            <a:r>
              <a:rPr lang="en-US" dirty="0" smtClean="0"/>
              <a:t>Interference temperature model:</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pic>
        <p:nvPicPr>
          <p:cNvPr id="6" name="Picture 2"/>
          <p:cNvPicPr>
            <a:picLocks noChangeAspect="1" noChangeArrowheads="1"/>
          </p:cNvPicPr>
          <p:nvPr/>
        </p:nvPicPr>
        <p:blipFill>
          <a:blip r:embed="rId3" cstate="print"/>
          <a:srcRect l="50391" t="45938" r="28515" b="43750"/>
          <a:stretch>
            <a:fillRect/>
          </a:stretch>
        </p:blipFill>
        <p:spPr bwMode="auto">
          <a:xfrm>
            <a:off x="755576" y="5373216"/>
            <a:ext cx="3000396" cy="916788"/>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l="38170" t="22143" r="32366" b="29643"/>
          <a:stretch>
            <a:fillRect/>
          </a:stretch>
        </p:blipFill>
        <p:spPr bwMode="auto">
          <a:xfrm>
            <a:off x="5070894" y="1785927"/>
            <a:ext cx="4051328" cy="414340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88363"/>
            <a:ext cx="8572560" cy="1143000"/>
          </a:xfrm>
        </p:spPr>
        <p:txBody>
          <a:bodyPr>
            <a:normAutofit fontScale="90000"/>
          </a:bodyPr>
          <a:lstStyle/>
          <a:p>
            <a:r>
              <a:rPr lang="en-US" dirty="0" smtClean="0"/>
              <a:t>Distributed Routing Algorithm Using Network Formation Game</a:t>
            </a:r>
            <a:endParaRPr lang="en-US" dirty="0"/>
          </a:p>
        </p:txBody>
      </p:sp>
      <p:sp>
        <p:nvSpPr>
          <p:cNvPr id="3" name="内容占位符 2"/>
          <p:cNvSpPr>
            <a:spLocks noGrp="1"/>
          </p:cNvSpPr>
          <p:nvPr>
            <p:ph idx="1"/>
          </p:nvPr>
        </p:nvSpPr>
        <p:spPr>
          <a:xfrm>
            <a:off x="288630" y="1628800"/>
            <a:ext cx="8569650" cy="1859098"/>
          </a:xfrm>
        </p:spPr>
        <p:txBody>
          <a:bodyPr/>
          <a:lstStyle/>
          <a:p>
            <a:r>
              <a:rPr lang="en-US" dirty="0" smtClean="0"/>
              <a:t>Why distributed algorithm?</a:t>
            </a:r>
          </a:p>
          <a:p>
            <a:r>
              <a:rPr lang="en-US" dirty="0" smtClean="0"/>
              <a:t>What is network formation game?</a:t>
            </a:r>
          </a:p>
          <a:p>
            <a:r>
              <a:rPr lang="en-US" dirty="0" smtClean="0"/>
              <a:t>Why network formation game?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pic>
        <p:nvPicPr>
          <p:cNvPr id="6" name="Picture 2"/>
          <p:cNvPicPr>
            <a:picLocks noChangeAspect="1" noChangeArrowheads="1"/>
          </p:cNvPicPr>
          <p:nvPr/>
        </p:nvPicPr>
        <p:blipFill>
          <a:blip r:embed="rId3" cstate="print"/>
          <a:srcRect l="28571" t="46525" r="27779" b="28995"/>
          <a:stretch>
            <a:fillRect/>
          </a:stretch>
        </p:blipFill>
        <p:spPr bwMode="auto">
          <a:xfrm>
            <a:off x="677655" y="3356992"/>
            <a:ext cx="7269357" cy="2548022"/>
          </a:xfrm>
          <a:prstGeom prst="rect">
            <a:avLst/>
          </a:prstGeom>
          <a:noFill/>
          <a:ln w="9525">
            <a:noFill/>
            <a:miter lim="800000"/>
            <a:headEnd/>
            <a:tailEnd/>
          </a:ln>
        </p:spPr>
      </p:pic>
      <p:sp>
        <p:nvSpPr>
          <p:cNvPr id="7" name="TextBox 6"/>
          <p:cNvSpPr txBox="1"/>
          <p:nvPr/>
        </p:nvSpPr>
        <p:spPr>
          <a:xfrm>
            <a:off x="484426" y="5733256"/>
            <a:ext cx="7759982" cy="830997"/>
          </a:xfrm>
          <a:prstGeom prst="rect">
            <a:avLst/>
          </a:prstGeom>
          <a:noFill/>
        </p:spPr>
        <p:txBody>
          <a:bodyPr wrap="square" rtlCol="0">
            <a:spAutoFit/>
          </a:bodyPr>
          <a:lstStyle/>
          <a:p>
            <a:pPr algn="ctr"/>
            <a:r>
              <a:rPr lang="en-US" altLang="zh-CN" sz="2400" dirty="0" smtClean="0"/>
              <a:t>Utility not only depends on the groups of players that are connected, </a:t>
            </a:r>
            <a:r>
              <a:rPr lang="en-US" altLang="zh-CN" sz="2400" dirty="0" smtClean="0"/>
              <a:t> but </a:t>
            </a:r>
            <a:r>
              <a:rPr lang="en-US" altLang="zh-CN" sz="2400" dirty="0" smtClean="0"/>
              <a:t>also how they are connected.</a:t>
            </a:r>
            <a:endParaRPr lang="zh-CN" altLang="en-US" sz="2400"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Game Formulation</a:t>
            </a:r>
            <a:endParaRPr lang="en-US" dirty="0"/>
          </a:p>
        </p:txBody>
      </p:sp>
      <p:sp>
        <p:nvSpPr>
          <p:cNvPr id="3" name="内容占位符 2"/>
          <p:cNvSpPr>
            <a:spLocks noGrp="1"/>
          </p:cNvSpPr>
          <p:nvPr>
            <p:ph idx="1"/>
          </p:nvPr>
        </p:nvSpPr>
        <p:spPr/>
        <p:txBody>
          <a:bodyPr>
            <a:normAutofit fontScale="85000" lnSpcReduction="10000"/>
          </a:bodyPr>
          <a:lstStyle/>
          <a:p>
            <a:r>
              <a:rPr lang="en-US" i="1" dirty="0" smtClean="0">
                <a:solidFill>
                  <a:srgbClr val="FF0000"/>
                </a:solidFill>
              </a:rPr>
              <a:t>Players</a:t>
            </a:r>
            <a:r>
              <a:rPr lang="en-US" dirty="0" smtClean="0"/>
              <a:t>: secondary mesh nodes</a:t>
            </a:r>
          </a:p>
          <a:p>
            <a:r>
              <a:rPr lang="en-US" dirty="0" smtClean="0"/>
              <a:t>Players interact in order to form a network graph. The result of interactions among players will be a directed graph </a:t>
            </a:r>
            <a:r>
              <a:rPr lang="en-US" i="1" dirty="0" smtClean="0"/>
              <a:t>G</a:t>
            </a:r>
            <a:r>
              <a:rPr lang="en-US" dirty="0" smtClean="0"/>
              <a:t>(</a:t>
            </a:r>
            <a:r>
              <a:rPr lang="en-US" i="1" dirty="0" smtClean="0"/>
              <a:t>N</a:t>
            </a:r>
            <a:r>
              <a:rPr lang="en-US" dirty="0" smtClean="0"/>
              <a:t>,</a:t>
            </a:r>
            <a:r>
              <a:rPr lang="en-US" i="1" dirty="0" smtClean="0"/>
              <a:t>L</a:t>
            </a:r>
            <a:r>
              <a:rPr lang="en-US" dirty="0" smtClean="0"/>
              <a:t>), where </a:t>
            </a:r>
            <a:r>
              <a:rPr lang="en-US" i="1" dirty="0" smtClean="0"/>
              <a:t>N</a:t>
            </a:r>
            <a:r>
              <a:rPr lang="en-US" dirty="0" smtClean="0"/>
              <a:t> denotes the set of all mesh nodes and </a:t>
            </a:r>
            <a:r>
              <a:rPr lang="en-US" i="1" dirty="0" smtClean="0"/>
              <a:t>L </a:t>
            </a:r>
            <a:r>
              <a:rPr lang="en-US" dirty="0" smtClean="0"/>
              <a:t>denotes the set of all edges.</a:t>
            </a:r>
          </a:p>
          <a:p>
            <a:r>
              <a:rPr lang="en-US" i="1" dirty="0" smtClean="0">
                <a:solidFill>
                  <a:srgbClr val="FF0000"/>
                </a:solidFill>
              </a:rPr>
              <a:t>Strategy space </a:t>
            </a:r>
            <a:r>
              <a:rPr lang="en-US" i="1" dirty="0" smtClean="0"/>
              <a:t>of node </a:t>
            </a:r>
            <a:r>
              <a:rPr lang="en-US" i="1" dirty="0" err="1" smtClean="0"/>
              <a:t>i</a:t>
            </a:r>
            <a:r>
              <a:rPr lang="en-US" dirty="0" smtClean="0"/>
              <a:t>: the mesh nodes in the set </a:t>
            </a:r>
            <a:r>
              <a:rPr lang="en-US" i="1" dirty="0" smtClean="0"/>
              <a:t>N</a:t>
            </a:r>
            <a:r>
              <a:rPr lang="en-US" dirty="0" smtClean="0"/>
              <a:t> that </a:t>
            </a:r>
            <a:r>
              <a:rPr lang="en-US" i="1" dirty="0" err="1" smtClean="0"/>
              <a:t>i</a:t>
            </a:r>
            <a:r>
              <a:rPr lang="en-US" dirty="0" smtClean="0"/>
              <a:t> wants to connect to in CR-WMNs.</a:t>
            </a:r>
          </a:p>
          <a:p>
            <a:r>
              <a:rPr lang="en-US" i="1" dirty="0" smtClean="0">
                <a:solidFill>
                  <a:srgbClr val="FF0000"/>
                </a:solidFill>
              </a:rPr>
              <a:t>Strategy</a:t>
            </a:r>
            <a:r>
              <a:rPr lang="en-US" dirty="0" smtClean="0"/>
              <a:t>: select the link that the mesh node wants to form from the concurrently available strategy space.</a:t>
            </a:r>
          </a:p>
          <a:p>
            <a:r>
              <a:rPr lang="en-US" altLang="zh-CN" dirty="0" smtClean="0"/>
              <a:t>Depending on the goals of each player, a final network graph forms resulting from individual player’s decisions. </a:t>
            </a:r>
            <a:endParaRPr lang="zh-CN" altLang="en-US" dirty="0" smtClean="0"/>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47</a:t>
            </a:fld>
            <a:endParaRPr lang="zh-CN" alt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Utility</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The utility of any node </a:t>
            </a:r>
            <a:r>
              <a:rPr lang="en-US" i="1" dirty="0" err="1" smtClean="0"/>
              <a:t>i</a:t>
            </a:r>
            <a:r>
              <a:rPr lang="en-US" dirty="0" smtClean="0"/>
              <a:t> can be expressed as </a:t>
            </a:r>
          </a:p>
          <a:p>
            <a:endParaRPr lang="en-US" dirty="0" smtClean="0"/>
          </a:p>
          <a:p>
            <a:endParaRPr lang="en-US" dirty="0" smtClean="0"/>
          </a:p>
          <a:p>
            <a:r>
              <a:rPr lang="en-US" dirty="0" smtClean="0"/>
              <a:t>Barrier functions can be expressed as:</a:t>
            </a:r>
          </a:p>
          <a:p>
            <a:endParaRPr lang="en-US" dirty="0" smtClean="0"/>
          </a:p>
          <a:p>
            <a:endParaRPr lang="en-US" dirty="0" smtClean="0"/>
          </a:p>
          <a:p>
            <a:endParaRPr lang="en-US" dirty="0" smtClean="0"/>
          </a:p>
          <a:p>
            <a:endParaRPr lang="en-US" dirty="0" smtClean="0"/>
          </a:p>
          <a:p>
            <a:pPr lvl="1"/>
            <a:r>
              <a:rPr lang="en-US" dirty="0" smtClean="0"/>
              <a:t>When </a:t>
            </a:r>
            <a:r>
              <a:rPr lang="en-US" dirty="0" smtClean="0"/>
              <a:t>constraints </a:t>
            </a:r>
            <a:r>
              <a:rPr lang="en-US" dirty="0" smtClean="0"/>
              <a:t>are almost not met, </a:t>
            </a:r>
            <a:r>
              <a:rPr lang="en-US" dirty="0" smtClean="0"/>
              <a:t>barrier </a:t>
            </a:r>
            <a:r>
              <a:rPr lang="en-US" dirty="0" smtClean="0"/>
              <a:t>function </a:t>
            </a:r>
            <a:r>
              <a:rPr lang="en-US" dirty="0" smtClean="0"/>
              <a:t>value is high.</a:t>
            </a:r>
            <a:endParaRPr lang="en-US" dirty="0" smtClean="0"/>
          </a:p>
          <a:p>
            <a:r>
              <a:rPr lang="en-US" dirty="0" smtClean="0"/>
              <a:t>The </a:t>
            </a:r>
            <a:r>
              <a:rPr lang="en-US" b="1" dirty="0" smtClean="0"/>
              <a:t>physical meaning </a:t>
            </a:r>
            <a:r>
              <a:rPr lang="en-US" dirty="0" smtClean="0"/>
              <a:t>of the utility is the accumulative interference with the PUs and congestion protected by barrier functions to ensure that the constraints are satisfied. </a:t>
            </a:r>
          </a:p>
          <a:p>
            <a:pPr lvl="1"/>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48</a:t>
            </a:fld>
            <a:endParaRPr lang="zh-CN" altLang="en-US" dirty="0"/>
          </a:p>
        </p:txBody>
      </p:sp>
      <p:pic>
        <p:nvPicPr>
          <p:cNvPr id="154625" name="Picture 1"/>
          <p:cNvPicPr>
            <a:picLocks noChangeAspect="1" noChangeArrowheads="1"/>
          </p:cNvPicPr>
          <p:nvPr/>
        </p:nvPicPr>
        <p:blipFill>
          <a:blip r:embed="rId3" cstate="print"/>
          <a:srcRect l="42857" t="27500" r="38393" b="65000"/>
          <a:stretch>
            <a:fillRect/>
          </a:stretch>
        </p:blipFill>
        <p:spPr bwMode="auto">
          <a:xfrm>
            <a:off x="2522476" y="2120782"/>
            <a:ext cx="3462518" cy="865630"/>
          </a:xfrm>
          <a:prstGeom prst="rect">
            <a:avLst/>
          </a:prstGeom>
          <a:noFill/>
          <a:ln w="9525">
            <a:noFill/>
            <a:miter lim="800000"/>
            <a:headEnd/>
            <a:tailEnd/>
          </a:ln>
          <a:effectLst/>
        </p:spPr>
      </p:pic>
      <p:pic>
        <p:nvPicPr>
          <p:cNvPr id="154626" name="Picture 2"/>
          <p:cNvPicPr>
            <a:picLocks noChangeAspect="1" noChangeArrowheads="1"/>
          </p:cNvPicPr>
          <p:nvPr/>
        </p:nvPicPr>
        <p:blipFill>
          <a:blip r:embed="rId4" cstate="print"/>
          <a:srcRect l="43973" t="48929" r="39286" b="42500"/>
          <a:stretch>
            <a:fillRect/>
          </a:stretch>
        </p:blipFill>
        <p:spPr bwMode="auto">
          <a:xfrm>
            <a:off x="1087304" y="3593854"/>
            <a:ext cx="2928958" cy="937266"/>
          </a:xfrm>
          <a:prstGeom prst="rect">
            <a:avLst/>
          </a:prstGeom>
          <a:noFill/>
          <a:ln w="9525">
            <a:noFill/>
            <a:miter lim="800000"/>
            <a:headEnd/>
            <a:tailEnd/>
          </a:ln>
          <a:effectLst/>
        </p:spPr>
      </p:pic>
      <p:pic>
        <p:nvPicPr>
          <p:cNvPr id="154627" name="Picture 3"/>
          <p:cNvPicPr>
            <a:picLocks noChangeAspect="1" noChangeArrowheads="1"/>
          </p:cNvPicPr>
          <p:nvPr/>
        </p:nvPicPr>
        <p:blipFill>
          <a:blip r:embed="rId4" cstate="print"/>
          <a:srcRect l="40625" t="62858" r="36607" b="26428"/>
          <a:stretch>
            <a:fillRect/>
          </a:stretch>
        </p:blipFill>
        <p:spPr bwMode="auto">
          <a:xfrm>
            <a:off x="4357686" y="3349188"/>
            <a:ext cx="4315062" cy="1269136"/>
          </a:xfrm>
          <a:prstGeom prst="rect">
            <a:avLst/>
          </a:prstGeom>
          <a:noFill/>
          <a:ln w="9525">
            <a:noFill/>
            <a:miter lim="800000"/>
            <a:headEnd/>
            <a:tailEnd/>
          </a:ln>
          <a:effectLst/>
        </p:spPr>
      </p:pic>
      <p:sp>
        <p:nvSpPr>
          <p:cNvPr id="9" name="TextBox 8"/>
          <p:cNvSpPr txBox="1"/>
          <p:nvPr/>
        </p:nvSpPr>
        <p:spPr>
          <a:xfrm>
            <a:off x="7000892" y="2071678"/>
            <a:ext cx="857256" cy="400110"/>
          </a:xfrm>
          <a:prstGeom prst="rect">
            <a:avLst/>
          </a:prstGeom>
          <a:noFill/>
        </p:spPr>
        <p:txBody>
          <a:bodyPr wrap="square" rtlCol="0">
            <a:spAutoFit/>
          </a:bodyPr>
          <a:lstStyle/>
          <a:p>
            <a:r>
              <a:rPr lang="en-US" sz="2000" dirty="0" smtClean="0">
                <a:solidFill>
                  <a:srgbClr val="FF0000"/>
                </a:solidFill>
                <a:ea typeface="宋体"/>
              </a:rPr>
              <a:t>flow</a:t>
            </a:r>
            <a:endParaRPr lang="en-US" sz="2000" dirty="0">
              <a:solidFill>
                <a:srgbClr val="FF0000"/>
              </a:solidFill>
            </a:endParaRPr>
          </a:p>
        </p:txBody>
      </p:sp>
      <p:cxnSp>
        <p:nvCxnSpPr>
          <p:cNvPr id="10" name="直接箭头连接符 9"/>
          <p:cNvCxnSpPr/>
          <p:nvPr/>
        </p:nvCxnSpPr>
        <p:spPr>
          <a:xfrm rot="10800000" flipV="1">
            <a:off x="5929322" y="2285992"/>
            <a:ext cx="1071570" cy="14287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7734" y="2548586"/>
            <a:ext cx="1500198" cy="400110"/>
          </a:xfrm>
          <a:prstGeom prst="rect">
            <a:avLst/>
          </a:prstGeom>
          <a:noFill/>
        </p:spPr>
        <p:txBody>
          <a:bodyPr wrap="square" rtlCol="0">
            <a:spAutoFit/>
          </a:bodyPr>
          <a:lstStyle/>
          <a:p>
            <a:r>
              <a:rPr lang="en-US" sz="2000" dirty="0" smtClean="0">
                <a:solidFill>
                  <a:srgbClr val="FF0000"/>
                </a:solidFill>
                <a:ea typeface="宋体"/>
              </a:rPr>
              <a:t>capacity</a:t>
            </a:r>
            <a:endParaRPr lang="en-US" sz="2000" dirty="0">
              <a:solidFill>
                <a:srgbClr val="FF0000"/>
              </a:solidFill>
            </a:endParaRPr>
          </a:p>
        </p:txBody>
      </p:sp>
      <p:cxnSp>
        <p:nvCxnSpPr>
          <p:cNvPr id="13" name="直接箭头连接符 12"/>
          <p:cNvCxnSpPr>
            <a:stCxn id="11" idx="1"/>
          </p:cNvCxnSpPr>
          <p:nvPr/>
        </p:nvCxnSpPr>
        <p:spPr>
          <a:xfrm rot="10800000" flipV="1">
            <a:off x="5929322" y="2748640"/>
            <a:ext cx="1048412" cy="10885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29124" y="1142984"/>
            <a:ext cx="1857388" cy="400110"/>
          </a:xfrm>
          <a:prstGeom prst="rect">
            <a:avLst/>
          </a:prstGeom>
          <a:noFill/>
        </p:spPr>
        <p:txBody>
          <a:bodyPr wrap="square" rtlCol="0">
            <a:spAutoFit/>
          </a:bodyPr>
          <a:lstStyle/>
          <a:p>
            <a:r>
              <a:rPr lang="en-US" sz="2000" dirty="0" smtClean="0">
                <a:solidFill>
                  <a:srgbClr val="FF0000"/>
                </a:solidFill>
                <a:ea typeface="宋体"/>
              </a:rPr>
              <a:t>Interference</a:t>
            </a:r>
            <a:endParaRPr lang="en-US" sz="2000" dirty="0">
              <a:solidFill>
                <a:srgbClr val="FF0000"/>
              </a:solidFill>
            </a:endParaRPr>
          </a:p>
        </p:txBody>
      </p:sp>
      <p:cxnSp>
        <p:nvCxnSpPr>
          <p:cNvPr id="16" name="直接箭头连接符 15"/>
          <p:cNvCxnSpPr/>
          <p:nvPr/>
        </p:nvCxnSpPr>
        <p:spPr>
          <a:xfrm rot="5400000">
            <a:off x="4500562" y="1714488"/>
            <a:ext cx="928694" cy="5000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Network Formation Algorithm</a:t>
            </a:r>
            <a:endParaRPr lang="en-US" dirty="0"/>
          </a:p>
        </p:txBody>
      </p:sp>
      <p:sp>
        <p:nvSpPr>
          <p:cNvPr id="3" name="内容占位符 2"/>
          <p:cNvSpPr>
            <a:spLocks noGrp="1"/>
          </p:cNvSpPr>
          <p:nvPr>
            <p:ph idx="1"/>
          </p:nvPr>
        </p:nvSpPr>
        <p:spPr/>
        <p:txBody>
          <a:bodyPr>
            <a:normAutofit fontScale="77500" lnSpcReduction="20000"/>
          </a:bodyPr>
          <a:lstStyle/>
          <a:p>
            <a:r>
              <a:rPr lang="en-US" i="1" dirty="0" smtClean="0"/>
              <a:t>Phase I</a:t>
            </a:r>
            <a:r>
              <a:rPr lang="en-US" dirty="0" smtClean="0"/>
              <a:t> – Prioritization</a:t>
            </a:r>
          </a:p>
          <a:p>
            <a:pPr lvl="1"/>
            <a:r>
              <a:rPr lang="en-US" dirty="0" smtClean="0"/>
              <a:t>Prioritize the nodes based on their interference to the PUs.</a:t>
            </a:r>
          </a:p>
          <a:p>
            <a:r>
              <a:rPr lang="en-US" i="1" dirty="0" smtClean="0"/>
              <a:t>Phase II</a:t>
            </a:r>
            <a:r>
              <a:rPr lang="en-US" dirty="0" smtClean="0"/>
              <a:t> – Myopic Network Formation</a:t>
            </a:r>
          </a:p>
          <a:p>
            <a:pPr lvl="1"/>
            <a:r>
              <a:rPr lang="en-US" dirty="0" smtClean="0"/>
              <a:t>By order of priority, the wireless mesh nodes begin the network formation process</a:t>
            </a:r>
          </a:p>
          <a:p>
            <a:pPr lvl="2"/>
            <a:r>
              <a:rPr lang="en-US" dirty="0" smtClean="0"/>
              <a:t>a) Each mesh node </a:t>
            </a:r>
            <a:r>
              <a:rPr lang="en-US" i="1" dirty="0" err="1" smtClean="0"/>
              <a:t>i</a:t>
            </a:r>
            <a:r>
              <a:rPr lang="en-US" dirty="0" smtClean="0"/>
              <a:t> engages in </a:t>
            </a:r>
            <a:r>
              <a:rPr lang="en-US" dirty="0" smtClean="0"/>
              <a:t>pair-wise </a:t>
            </a:r>
            <a:r>
              <a:rPr lang="en-US" dirty="0" smtClean="0"/>
              <a:t>negotiations with the other nodes to access its utility in its turn.</a:t>
            </a:r>
          </a:p>
          <a:p>
            <a:pPr lvl="2"/>
            <a:r>
              <a:rPr lang="en-US" dirty="0" smtClean="0"/>
              <a:t>b) Following the negotiations, each mesh node </a:t>
            </a:r>
            <a:r>
              <a:rPr lang="en-US" i="1" dirty="0" err="1" smtClean="0"/>
              <a:t>i</a:t>
            </a:r>
            <a:r>
              <a:rPr lang="en-US" dirty="0" smtClean="0"/>
              <a:t> plays its best response, maximizing its utility. The best response is a replace link operation.</a:t>
            </a:r>
          </a:p>
          <a:p>
            <a:r>
              <a:rPr lang="en-US" dirty="0" smtClean="0"/>
              <a:t>Multiple rounds are run until convergence to a final Nash network </a:t>
            </a:r>
            <a:r>
              <a:rPr lang="en-US" i="1" dirty="0" smtClean="0"/>
              <a:t>G</a:t>
            </a:r>
            <a:r>
              <a:rPr lang="en-US" dirty="0" smtClean="0"/>
              <a:t> </a:t>
            </a:r>
            <a:endParaRPr lang="en-US" dirty="0" smtClean="0"/>
          </a:p>
          <a:p>
            <a:pPr lvl="1"/>
            <a:r>
              <a:rPr lang="en-US" dirty="0" smtClean="0"/>
              <a:t>Where </a:t>
            </a:r>
            <a:r>
              <a:rPr lang="en-US" dirty="0" smtClean="0"/>
              <a:t>no player can improve its utility by a unilateral change of strategy. </a:t>
            </a:r>
            <a:endParaRPr lang="en-US" dirty="0" smtClean="0"/>
          </a:p>
          <a:p>
            <a:pPr lvl="1"/>
            <a:r>
              <a:rPr lang="en-US" dirty="0" smtClean="0"/>
              <a:t>The </a:t>
            </a:r>
            <a:r>
              <a:rPr lang="en-US" dirty="0" smtClean="0"/>
              <a:t>stability of the final graph </a:t>
            </a:r>
            <a:r>
              <a:rPr lang="en-US" i="1" dirty="0" smtClean="0"/>
              <a:t>G</a:t>
            </a:r>
            <a:r>
              <a:rPr lang="en-US" dirty="0" smtClean="0"/>
              <a:t> can be given using the concept of Nash network.</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49</a:t>
            </a:fld>
            <a:endParaRPr lang="zh-CN" alt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Dynamic Spectrum Access</a:t>
            </a:r>
            <a:endParaRPr lang="en-US" dirty="0"/>
          </a:p>
        </p:txBody>
      </p:sp>
      <p:sp>
        <p:nvSpPr>
          <p:cNvPr id="3" name="内容占位符 2"/>
          <p:cNvSpPr>
            <a:spLocks noGrp="1"/>
          </p:cNvSpPr>
          <p:nvPr>
            <p:ph idx="1"/>
          </p:nvPr>
        </p:nvSpPr>
        <p:spPr>
          <a:xfrm>
            <a:off x="288630" y="4509120"/>
            <a:ext cx="8569650" cy="2063152"/>
          </a:xfrm>
        </p:spPr>
        <p:txBody>
          <a:bodyPr>
            <a:normAutofit fontScale="70000" lnSpcReduction="20000"/>
          </a:bodyPr>
          <a:lstStyle/>
          <a:p>
            <a:r>
              <a:rPr lang="en-US" dirty="0" smtClean="0"/>
              <a:t>Less than 5% of prime spectrum is used EVERYWHERE and ALL THE TIME </a:t>
            </a:r>
            <a:r>
              <a:rPr lang="en-US" dirty="0" smtClean="0">
                <a:sym typeface="Wingdings" pitchFamily="2" charset="2"/>
              </a:rPr>
              <a:t> </a:t>
            </a:r>
            <a:r>
              <a:rPr lang="en-US" dirty="0" smtClean="0"/>
              <a:t> these “white spaces” change with time and location!</a:t>
            </a:r>
          </a:p>
          <a:p>
            <a:r>
              <a:rPr lang="en-US" dirty="0" smtClean="0"/>
              <a:t>Need mechanisms that promote spectrum reuse and sharing</a:t>
            </a:r>
          </a:p>
          <a:p>
            <a:r>
              <a:rPr lang="en-US" dirty="0" smtClean="0"/>
              <a:t>Policy makers need to work with technologists to enable better spectrum policies</a:t>
            </a:r>
          </a:p>
          <a:p>
            <a:pPr lvl="1"/>
            <a:r>
              <a:rPr lang="en-US" b="1" dirty="0" smtClean="0">
                <a:solidFill>
                  <a:srgbClr val="FF0000"/>
                </a:solidFill>
              </a:rPr>
              <a:t>Dynamic spectrum access!</a:t>
            </a:r>
            <a:endParaRPr lang="en-US" b="1" dirty="0">
              <a:solidFill>
                <a:srgbClr val="FF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grpSp>
        <p:nvGrpSpPr>
          <p:cNvPr id="6" name="Group 5"/>
          <p:cNvGrpSpPr/>
          <p:nvPr/>
        </p:nvGrpSpPr>
        <p:grpSpPr>
          <a:xfrm>
            <a:off x="1644150" y="1721846"/>
            <a:ext cx="5571107" cy="2753408"/>
            <a:chOff x="1746250" y="1343025"/>
            <a:chExt cx="5359400" cy="2468563"/>
          </a:xfrm>
        </p:grpSpPr>
        <p:pic>
          <p:nvPicPr>
            <p:cNvPr id="7" name="Picture 2"/>
            <p:cNvPicPr>
              <a:picLocks noChangeAspect="1" noChangeArrowheads="1"/>
            </p:cNvPicPr>
            <p:nvPr/>
          </p:nvPicPr>
          <p:blipFill>
            <a:blip r:embed="rId3" cstate="print"/>
            <a:srcRect l="1250" t="52960" b="1648"/>
            <a:stretch>
              <a:fillRect/>
            </a:stretch>
          </p:blipFill>
          <p:spPr bwMode="auto">
            <a:xfrm>
              <a:off x="1746250" y="1343025"/>
              <a:ext cx="5348288" cy="121602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t="6639" r="3207"/>
            <a:stretch>
              <a:fillRect/>
            </a:stretch>
          </p:blipFill>
          <p:spPr bwMode="auto">
            <a:xfrm>
              <a:off x="1754188" y="2579688"/>
              <a:ext cx="5351462" cy="12319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50</a:t>
            </a:fld>
            <a:endParaRPr lang="zh-CN" altLang="en-US" dirty="0"/>
          </a:p>
        </p:txBody>
      </p:sp>
      <p:pic>
        <p:nvPicPr>
          <p:cNvPr id="6" name="Picture 2"/>
          <p:cNvPicPr>
            <a:picLocks noChangeAspect="1" noChangeArrowheads="1"/>
          </p:cNvPicPr>
          <p:nvPr/>
        </p:nvPicPr>
        <p:blipFill>
          <a:blip r:embed="rId2" cstate="print"/>
          <a:srcRect l="13272" t="26640" r="51179" b="23539"/>
          <a:stretch>
            <a:fillRect/>
          </a:stretch>
        </p:blipFill>
        <p:spPr bwMode="auto">
          <a:xfrm>
            <a:off x="2195736" y="1649263"/>
            <a:ext cx="4690856" cy="4108774"/>
          </a:xfrm>
          <a:prstGeom prst="rect">
            <a:avLst/>
          </a:prstGeom>
          <a:noFill/>
          <a:ln w="9525">
            <a:noFill/>
            <a:miter lim="800000"/>
            <a:headEnd/>
            <a:tailEnd/>
          </a:ln>
        </p:spPr>
      </p:pic>
      <p:sp>
        <p:nvSpPr>
          <p:cNvPr id="7" name="TextBox 6"/>
          <p:cNvSpPr txBox="1"/>
          <p:nvPr/>
        </p:nvSpPr>
        <p:spPr>
          <a:xfrm>
            <a:off x="365096" y="5816616"/>
            <a:ext cx="8715404" cy="707886"/>
          </a:xfrm>
          <a:prstGeom prst="rect">
            <a:avLst/>
          </a:prstGeom>
          <a:noFill/>
        </p:spPr>
        <p:txBody>
          <a:bodyPr wrap="square" rtlCol="0">
            <a:spAutoFit/>
          </a:bodyPr>
          <a:lstStyle/>
          <a:p>
            <a:pPr>
              <a:buFont typeface="Arial" pitchFamily="34" charset="0"/>
              <a:buChar char="•"/>
            </a:pPr>
            <a:r>
              <a:rPr lang="en-US" dirty="0" smtClean="0"/>
              <a:t> </a:t>
            </a:r>
            <a:r>
              <a:rPr lang="en-US" sz="2000" dirty="0" smtClean="0"/>
              <a:t>Green </a:t>
            </a:r>
            <a:r>
              <a:rPr lang="en-US" sz="2000" dirty="0" smtClean="0"/>
              <a:t>route is </a:t>
            </a:r>
            <a:r>
              <a:rPr lang="en-US" sz="2000" dirty="0" smtClean="0"/>
              <a:t>route </a:t>
            </a:r>
            <a:r>
              <a:rPr lang="en-US" sz="2000" dirty="0" smtClean="0"/>
              <a:t>from source to destination considering </a:t>
            </a:r>
            <a:r>
              <a:rPr lang="en-US" sz="2000" dirty="0" smtClean="0"/>
              <a:t>interference </a:t>
            </a:r>
            <a:r>
              <a:rPr lang="en-US" sz="2000" dirty="0" smtClean="0"/>
              <a:t>to </a:t>
            </a:r>
            <a:r>
              <a:rPr lang="en-US" sz="2000" dirty="0" smtClean="0"/>
              <a:t>PU.</a:t>
            </a:r>
          </a:p>
          <a:p>
            <a:pPr>
              <a:buFont typeface="Arial" pitchFamily="34" charset="0"/>
              <a:buChar char="•"/>
            </a:pPr>
            <a:r>
              <a:rPr lang="en-US" sz="2000" dirty="0" smtClean="0"/>
              <a:t> Red </a:t>
            </a:r>
            <a:r>
              <a:rPr lang="en-US" sz="2000" dirty="0" smtClean="0"/>
              <a:t>route is the route without  considering interference.</a:t>
            </a:r>
            <a:endParaRPr lang="en-US" sz="2000"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Centralized Algorithm</a:t>
            </a:r>
            <a:endParaRPr lang="en-US" dirty="0"/>
          </a:p>
        </p:txBody>
      </p:sp>
      <p:sp>
        <p:nvSpPr>
          <p:cNvPr id="3" name="内容占位符 2"/>
          <p:cNvSpPr>
            <a:spLocks noGrp="1"/>
          </p:cNvSpPr>
          <p:nvPr>
            <p:ph idx="1"/>
          </p:nvPr>
        </p:nvSpPr>
        <p:spPr/>
        <p:txBody>
          <a:bodyPr/>
          <a:lstStyle/>
          <a:p>
            <a:r>
              <a:rPr lang="en-US" dirty="0" smtClean="0"/>
              <a:t>The objective function is interference temperature multiplying system resource.</a:t>
            </a:r>
          </a:p>
          <a:p>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51</a:t>
            </a:fld>
            <a:endParaRPr lang="zh-CN" altLang="en-US" dirty="0"/>
          </a:p>
        </p:txBody>
      </p:sp>
      <p:grpSp>
        <p:nvGrpSpPr>
          <p:cNvPr id="10" name="组合 9"/>
          <p:cNvGrpSpPr/>
          <p:nvPr/>
        </p:nvGrpSpPr>
        <p:grpSpPr>
          <a:xfrm>
            <a:off x="1142976" y="3071810"/>
            <a:ext cx="5929354" cy="2928958"/>
            <a:chOff x="2857488" y="3000372"/>
            <a:chExt cx="2786082" cy="1357322"/>
          </a:xfrm>
        </p:grpSpPr>
        <p:pic>
          <p:nvPicPr>
            <p:cNvPr id="186370" name="Picture 2"/>
            <p:cNvPicPr>
              <a:picLocks noChangeAspect="1" noChangeArrowheads="1"/>
            </p:cNvPicPr>
            <p:nvPr/>
          </p:nvPicPr>
          <p:blipFill>
            <a:blip r:embed="rId3" cstate="print"/>
            <a:srcRect l="38840" t="60714" r="35044" b="27500"/>
            <a:stretch>
              <a:fillRect/>
            </a:stretch>
          </p:blipFill>
          <p:spPr bwMode="auto">
            <a:xfrm>
              <a:off x="2857488" y="3571876"/>
              <a:ext cx="2786082" cy="785818"/>
            </a:xfrm>
            <a:prstGeom prst="rect">
              <a:avLst/>
            </a:prstGeom>
            <a:noFill/>
            <a:ln w="9525">
              <a:noFill/>
              <a:miter lim="800000"/>
              <a:headEnd/>
              <a:tailEnd/>
            </a:ln>
            <a:effectLst/>
          </p:spPr>
        </p:pic>
        <p:grpSp>
          <p:nvGrpSpPr>
            <p:cNvPr id="9" name="组合 8"/>
            <p:cNvGrpSpPr/>
            <p:nvPr/>
          </p:nvGrpSpPr>
          <p:grpSpPr>
            <a:xfrm>
              <a:off x="3500430" y="3000372"/>
              <a:ext cx="1357322" cy="500066"/>
              <a:chOff x="4000496" y="2903534"/>
              <a:chExt cx="1357322" cy="500066"/>
            </a:xfrm>
          </p:grpSpPr>
          <p:pic>
            <p:nvPicPr>
              <p:cNvPr id="186371" name="Picture 3"/>
              <p:cNvPicPr>
                <a:picLocks noChangeAspect="1" noChangeArrowheads="1"/>
              </p:cNvPicPr>
              <p:nvPr/>
            </p:nvPicPr>
            <p:blipFill>
              <a:blip r:embed="rId3" cstate="print"/>
              <a:srcRect l="49331" t="51071" r="45312" b="42500"/>
              <a:stretch>
                <a:fillRect/>
              </a:stretch>
            </p:blipFill>
            <p:spPr bwMode="auto">
              <a:xfrm>
                <a:off x="4000496" y="2928934"/>
                <a:ext cx="571504" cy="428628"/>
              </a:xfrm>
              <a:prstGeom prst="rect">
                <a:avLst/>
              </a:prstGeom>
              <a:noFill/>
              <a:ln w="9525">
                <a:noFill/>
                <a:miter lim="800000"/>
                <a:headEnd/>
                <a:tailEnd/>
              </a:ln>
              <a:effectLst/>
            </p:spPr>
          </p:pic>
          <p:pic>
            <p:nvPicPr>
              <p:cNvPr id="186372" name="Picture 4"/>
              <p:cNvPicPr>
                <a:picLocks noChangeAspect="1" noChangeArrowheads="1"/>
              </p:cNvPicPr>
              <p:nvPr/>
            </p:nvPicPr>
            <p:blipFill>
              <a:blip r:embed="rId3" cstate="print"/>
              <a:srcRect l="50670" t="35000" r="42634" b="57500"/>
              <a:stretch>
                <a:fillRect/>
              </a:stretch>
            </p:blipFill>
            <p:spPr bwMode="auto">
              <a:xfrm>
                <a:off x="4643438" y="2903534"/>
                <a:ext cx="714380" cy="500066"/>
              </a:xfrm>
              <a:prstGeom prst="rect">
                <a:avLst/>
              </a:prstGeom>
              <a:noFill/>
              <a:ln w="9525">
                <a:noFill/>
                <a:miter lim="800000"/>
                <a:headEnd/>
                <a:tailEnd/>
              </a:ln>
              <a:effectLst/>
            </p:spPr>
          </p:pic>
        </p:grpSp>
      </p:grpSp>
      <p:sp>
        <p:nvSpPr>
          <p:cNvPr id="11" name="TextBox 10"/>
          <p:cNvSpPr txBox="1"/>
          <p:nvPr/>
        </p:nvSpPr>
        <p:spPr>
          <a:xfrm>
            <a:off x="4572000" y="2786058"/>
            <a:ext cx="857256" cy="400110"/>
          </a:xfrm>
          <a:prstGeom prst="rect">
            <a:avLst/>
          </a:prstGeom>
          <a:noFill/>
        </p:spPr>
        <p:txBody>
          <a:bodyPr wrap="square" rtlCol="0">
            <a:spAutoFit/>
          </a:bodyPr>
          <a:lstStyle/>
          <a:p>
            <a:r>
              <a:rPr lang="en-US" sz="2000" dirty="0" smtClean="0">
                <a:solidFill>
                  <a:srgbClr val="FF0000"/>
                </a:solidFill>
                <a:ea typeface="宋体"/>
              </a:rPr>
              <a:t>flow</a:t>
            </a:r>
            <a:endParaRPr lang="en-US" sz="2000" dirty="0">
              <a:solidFill>
                <a:srgbClr val="FF0000"/>
              </a:solidFill>
            </a:endParaRPr>
          </a:p>
        </p:txBody>
      </p:sp>
      <p:sp>
        <p:nvSpPr>
          <p:cNvPr id="12" name="TextBox 11"/>
          <p:cNvSpPr txBox="1"/>
          <p:nvPr/>
        </p:nvSpPr>
        <p:spPr>
          <a:xfrm>
            <a:off x="5214942" y="3929066"/>
            <a:ext cx="1500198" cy="400110"/>
          </a:xfrm>
          <a:prstGeom prst="rect">
            <a:avLst/>
          </a:prstGeom>
          <a:noFill/>
        </p:spPr>
        <p:txBody>
          <a:bodyPr wrap="square" rtlCol="0">
            <a:spAutoFit/>
          </a:bodyPr>
          <a:lstStyle/>
          <a:p>
            <a:r>
              <a:rPr lang="en-US" sz="2000" dirty="0" smtClean="0">
                <a:solidFill>
                  <a:srgbClr val="FF0000"/>
                </a:solidFill>
                <a:ea typeface="宋体"/>
              </a:rPr>
              <a:t>capacity</a:t>
            </a:r>
            <a:endParaRPr lang="en-US" sz="2000" dirty="0">
              <a:solidFill>
                <a:srgbClr val="FF0000"/>
              </a:solidFill>
            </a:endParaRPr>
          </a:p>
        </p:txBody>
      </p:sp>
      <p:cxnSp>
        <p:nvCxnSpPr>
          <p:cNvPr id="13" name="直接箭头连接符 12"/>
          <p:cNvCxnSpPr>
            <a:stCxn id="12" idx="1"/>
          </p:cNvCxnSpPr>
          <p:nvPr/>
        </p:nvCxnSpPr>
        <p:spPr>
          <a:xfrm rot="10800000">
            <a:off x="4286248" y="3857629"/>
            <a:ext cx="928694" cy="27149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5008" y="3214686"/>
            <a:ext cx="1857388" cy="400110"/>
          </a:xfrm>
          <a:prstGeom prst="rect">
            <a:avLst/>
          </a:prstGeom>
          <a:noFill/>
        </p:spPr>
        <p:txBody>
          <a:bodyPr wrap="square" rtlCol="0">
            <a:spAutoFit/>
          </a:bodyPr>
          <a:lstStyle/>
          <a:p>
            <a:r>
              <a:rPr lang="en-US" sz="2000" dirty="0" smtClean="0">
                <a:solidFill>
                  <a:srgbClr val="FF0000"/>
                </a:solidFill>
                <a:ea typeface="宋体"/>
              </a:rPr>
              <a:t>Interference</a:t>
            </a:r>
            <a:endParaRPr lang="en-US" sz="2000" dirty="0">
              <a:solidFill>
                <a:srgbClr val="FF0000"/>
              </a:solidFill>
            </a:endParaRPr>
          </a:p>
        </p:txBody>
      </p:sp>
      <p:cxnSp>
        <p:nvCxnSpPr>
          <p:cNvPr id="16" name="直接箭头连接符 15"/>
          <p:cNvCxnSpPr/>
          <p:nvPr/>
        </p:nvCxnSpPr>
        <p:spPr>
          <a:xfrm rot="10800000" flipV="1">
            <a:off x="5214942" y="3414742"/>
            <a:ext cx="571504" cy="8569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0800000" flipV="1">
            <a:off x="4214810" y="2928934"/>
            <a:ext cx="428628" cy="3571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00298" y="6215082"/>
            <a:ext cx="1500198" cy="400110"/>
          </a:xfrm>
          <a:prstGeom prst="rect">
            <a:avLst/>
          </a:prstGeom>
          <a:noFill/>
        </p:spPr>
        <p:txBody>
          <a:bodyPr wrap="square" rtlCol="0">
            <a:spAutoFit/>
          </a:bodyPr>
          <a:lstStyle/>
          <a:p>
            <a:r>
              <a:rPr lang="en-US" sz="2000" dirty="0" smtClean="0">
                <a:solidFill>
                  <a:srgbClr val="FF0000"/>
                </a:solidFill>
                <a:ea typeface="宋体"/>
              </a:rPr>
              <a:t>load</a:t>
            </a:r>
            <a:endParaRPr lang="en-US" sz="2000" dirty="0">
              <a:solidFill>
                <a:srgbClr val="FF0000"/>
              </a:solidFill>
            </a:endParaRPr>
          </a:p>
        </p:txBody>
      </p:sp>
      <p:cxnSp>
        <p:nvCxnSpPr>
          <p:cNvPr id="24" name="直接箭头连接符 23"/>
          <p:cNvCxnSpPr/>
          <p:nvPr/>
        </p:nvCxnSpPr>
        <p:spPr>
          <a:xfrm rot="16200000" flipV="1">
            <a:off x="2357422" y="5857892"/>
            <a:ext cx="500066" cy="3571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52</a:t>
            </a:fld>
            <a:endParaRPr lang="zh-CN" altLang="en-US" dirty="0"/>
          </a:p>
        </p:txBody>
      </p:sp>
      <p:pic>
        <p:nvPicPr>
          <p:cNvPr id="6" name="Picture 2"/>
          <p:cNvPicPr>
            <a:picLocks noChangeAspect="1" noChangeArrowheads="1"/>
          </p:cNvPicPr>
          <p:nvPr/>
        </p:nvPicPr>
        <p:blipFill>
          <a:blip r:embed="rId2" cstate="print"/>
          <a:srcRect/>
          <a:stretch>
            <a:fillRect/>
          </a:stretch>
        </p:blipFill>
        <p:spPr bwMode="auto">
          <a:xfrm>
            <a:off x="1317536" y="1615946"/>
            <a:ext cx="6040546" cy="4252937"/>
          </a:xfrm>
          <a:prstGeom prst="rect">
            <a:avLst/>
          </a:prstGeom>
          <a:noFill/>
          <a:ln w="9525">
            <a:noFill/>
            <a:miter lim="800000"/>
            <a:headEnd/>
            <a:tailEnd/>
          </a:ln>
        </p:spPr>
      </p:pic>
      <p:sp>
        <p:nvSpPr>
          <p:cNvPr id="7" name="TextBox 6"/>
          <p:cNvSpPr txBox="1"/>
          <p:nvPr/>
        </p:nvSpPr>
        <p:spPr>
          <a:xfrm>
            <a:off x="285720" y="5745450"/>
            <a:ext cx="9144000" cy="707886"/>
          </a:xfrm>
          <a:prstGeom prst="rect">
            <a:avLst/>
          </a:prstGeom>
          <a:noFill/>
        </p:spPr>
        <p:txBody>
          <a:bodyPr wrap="square" rtlCol="0">
            <a:spAutoFit/>
          </a:bodyPr>
          <a:lstStyle/>
          <a:p>
            <a:pPr>
              <a:buFont typeface="Arial" pitchFamily="34" charset="0"/>
              <a:buChar char="•"/>
            </a:pPr>
            <a:r>
              <a:rPr lang="en-US" sz="2000" dirty="0" smtClean="0"/>
              <a:t> Number </a:t>
            </a:r>
            <a:r>
              <a:rPr lang="en-US" sz="2000" dirty="0" smtClean="0"/>
              <a:t>of secondary users </a:t>
            </a:r>
            <a:r>
              <a:rPr lang="en-US" sz="2000" dirty="0" err="1" smtClean="0"/>
              <a:t>vs</a:t>
            </a:r>
            <a:r>
              <a:rPr lang="en-US" sz="2000" dirty="0" smtClean="0"/>
              <a:t> interference to the primary user. </a:t>
            </a:r>
            <a:endParaRPr lang="en-US" sz="2000" dirty="0" smtClean="0"/>
          </a:p>
          <a:p>
            <a:pPr>
              <a:buFont typeface="Arial" pitchFamily="34" charset="0"/>
              <a:buChar char="•"/>
            </a:pPr>
            <a:r>
              <a:rPr lang="en-US" sz="2000" dirty="0" smtClean="0"/>
              <a:t> Proposed </a:t>
            </a:r>
            <a:r>
              <a:rPr lang="en-US" sz="2000" dirty="0" smtClean="0"/>
              <a:t>distributed algorithm performs very close to the upper bound.</a:t>
            </a:r>
            <a:endParaRPr lang="en-US" sz="2000"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Simulation Results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53</a:t>
            </a:fld>
            <a:endParaRPr lang="zh-CN" altLang="en-US" dirty="0"/>
          </a:p>
        </p:txBody>
      </p:sp>
      <p:pic>
        <p:nvPicPr>
          <p:cNvPr id="3074" name="Picture 2"/>
          <p:cNvPicPr>
            <a:picLocks noChangeAspect="1" noChangeArrowheads="1"/>
          </p:cNvPicPr>
          <p:nvPr/>
        </p:nvPicPr>
        <p:blipFill>
          <a:blip r:embed="rId2" cstate="print"/>
          <a:srcRect l="33956" t="23265" r="31197" b="37045"/>
          <a:stretch>
            <a:fillRect/>
          </a:stretch>
        </p:blipFill>
        <p:spPr bwMode="auto">
          <a:xfrm>
            <a:off x="1428728" y="1659279"/>
            <a:ext cx="6311624" cy="4493020"/>
          </a:xfrm>
          <a:prstGeom prst="rect">
            <a:avLst/>
          </a:prstGeom>
          <a:noFill/>
          <a:ln w="9525">
            <a:noFill/>
            <a:miter lim="800000"/>
            <a:headEnd/>
            <a:tailEnd/>
          </a:ln>
        </p:spPr>
      </p:pic>
      <p:sp>
        <p:nvSpPr>
          <p:cNvPr id="7" name="TextBox 6"/>
          <p:cNvSpPr txBox="1"/>
          <p:nvPr/>
        </p:nvSpPr>
        <p:spPr>
          <a:xfrm>
            <a:off x="957234" y="6165304"/>
            <a:ext cx="7575206" cy="400110"/>
          </a:xfrm>
          <a:prstGeom prst="rect">
            <a:avLst/>
          </a:prstGeom>
          <a:noFill/>
        </p:spPr>
        <p:txBody>
          <a:bodyPr wrap="square" rtlCol="0">
            <a:spAutoFit/>
          </a:bodyPr>
          <a:lstStyle/>
          <a:p>
            <a:r>
              <a:rPr lang="en-US" sz="2000" dirty="0" smtClean="0"/>
              <a:t>Comparison of aggregate interference given different delay thresholds.</a:t>
            </a:r>
            <a:endParaRPr lang="en-US" sz="2000"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solidFill>
                  <a:schemeClr val="bg1">
                    <a:lumMod val="85000"/>
                  </a:schemeClr>
                </a:solidFill>
              </a:rPr>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solidFill>
                  <a:schemeClr val="bg1">
                    <a:lumMod val="85000"/>
                  </a:schemeClr>
                </a:solidFill>
              </a:rPr>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t>Summary</a:t>
            </a:r>
          </a:p>
          <a:p>
            <a:r>
              <a:rPr lang="en-US" dirty="0" smtClean="0">
                <a:solidFill>
                  <a:schemeClr val="bg1">
                    <a:lumMod val="7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54</a:t>
            </a:fld>
            <a:endParaRPr lang="zh-CN" altLang="en-US"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288630" y="1785926"/>
            <a:ext cx="8531842" cy="4786346"/>
          </a:xfrm>
        </p:spPr>
        <p:txBody>
          <a:bodyPr>
            <a:normAutofit fontScale="92500" lnSpcReduction="10000"/>
          </a:bodyPr>
          <a:lstStyle/>
          <a:p>
            <a:r>
              <a:rPr lang="en-US" altLang="zh-CN" dirty="0" smtClean="0"/>
              <a:t>Defense primary user emulation </a:t>
            </a:r>
            <a:r>
              <a:rPr lang="en-US" altLang="zh-CN" dirty="0" smtClean="0"/>
              <a:t>attack</a:t>
            </a:r>
            <a:endParaRPr lang="en-US" altLang="zh-CN" dirty="0" smtClean="0"/>
          </a:p>
          <a:p>
            <a:pPr lvl="1"/>
            <a:r>
              <a:rPr lang="en-US" altLang="zh-CN" dirty="0" smtClean="0"/>
              <a:t>Belief propagation based defense strategy</a:t>
            </a:r>
          </a:p>
          <a:p>
            <a:pPr lvl="1"/>
            <a:r>
              <a:rPr lang="en-US" altLang="zh-CN" dirty="0" smtClean="0"/>
              <a:t>Fast convergence and effective detection</a:t>
            </a:r>
          </a:p>
          <a:p>
            <a:r>
              <a:rPr lang="en-US" altLang="zh-CN" dirty="0" smtClean="0"/>
              <a:t>Routing-toward-primary user (RPU) </a:t>
            </a:r>
            <a:r>
              <a:rPr lang="en-US" altLang="zh-CN" dirty="0" smtClean="0"/>
              <a:t>attack</a:t>
            </a:r>
            <a:endParaRPr lang="en-US" altLang="zh-CN" dirty="0" smtClean="0"/>
          </a:p>
          <a:p>
            <a:pPr lvl="1"/>
            <a:r>
              <a:rPr lang="en-US" altLang="zh-CN" dirty="0" smtClean="0"/>
              <a:t>Power network layer attack</a:t>
            </a:r>
          </a:p>
          <a:p>
            <a:pPr lvl="1"/>
            <a:r>
              <a:rPr lang="en-US" altLang="zh-CN" dirty="0" smtClean="0"/>
              <a:t>Belief propagation based defense</a:t>
            </a:r>
          </a:p>
          <a:p>
            <a:r>
              <a:rPr lang="en-US" altLang="zh-CN" dirty="0" smtClean="0"/>
              <a:t>Interference minimization routing </a:t>
            </a:r>
            <a:r>
              <a:rPr lang="en-US" altLang="zh-CN" dirty="0" smtClean="0"/>
              <a:t>algorithm</a:t>
            </a:r>
            <a:endParaRPr lang="en-US" altLang="zh-CN" dirty="0" smtClean="0"/>
          </a:p>
          <a:p>
            <a:pPr lvl="1"/>
            <a:r>
              <a:rPr lang="en-US" altLang="zh-CN" dirty="0" smtClean="0"/>
              <a:t>Aggregate interference from SUs to PUs</a:t>
            </a:r>
          </a:p>
          <a:p>
            <a:pPr lvl="1"/>
            <a:r>
              <a:rPr lang="en-US" altLang="zh-CN" dirty="0" smtClean="0"/>
              <a:t>Network formation game for distributed algorithm</a:t>
            </a:r>
          </a:p>
          <a:p>
            <a:pPr lvl="1"/>
            <a:r>
              <a:rPr lang="en-US" altLang="zh-CN" dirty="0" smtClean="0"/>
              <a:t>Performs close to optimum</a:t>
            </a:r>
            <a:endParaRPr lang="zh-CN" alt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55</a:t>
            </a:fld>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solidFill>
                  <a:schemeClr val="bg1">
                    <a:lumMod val="85000"/>
                  </a:schemeClr>
                </a:solidFill>
              </a:rPr>
              <a:t>Introduction</a:t>
            </a:r>
          </a:p>
          <a:p>
            <a:pPr lvl="1"/>
            <a:r>
              <a:rPr lang="en-US" dirty="0" smtClean="0">
                <a:solidFill>
                  <a:schemeClr val="bg1">
                    <a:lumMod val="85000"/>
                  </a:schemeClr>
                </a:solidFill>
              </a:rPr>
              <a:t>Dynamic spectrum access and cognitive radio</a:t>
            </a:r>
          </a:p>
          <a:p>
            <a:pPr lvl="1"/>
            <a:r>
              <a:rPr lang="en-US" dirty="0" smtClean="0">
                <a:solidFill>
                  <a:schemeClr val="bg1">
                    <a:lumMod val="85000"/>
                  </a:schemeClr>
                </a:solidFill>
              </a:rPr>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solidFill>
                  <a:schemeClr val="bg1">
                    <a:lumMod val="85000"/>
                  </a:schemeClr>
                </a:solidFill>
              </a:rPr>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75000"/>
                  </a:schemeClr>
                </a:solidFill>
              </a:rPr>
              <a:t>Summary</a:t>
            </a:r>
          </a:p>
          <a:p>
            <a:r>
              <a:rPr lang="en-US" dirty="0" smtClean="0"/>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56</a:t>
            </a:fld>
            <a:endParaRPr lang="zh-CN" altLang="en-US"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86823"/>
            <a:ext cx="8572560" cy="1143000"/>
          </a:xfrm>
        </p:spPr>
        <p:txBody>
          <a:bodyPr>
            <a:normAutofit/>
          </a:bodyPr>
          <a:lstStyle/>
          <a:p>
            <a:r>
              <a:rPr lang="en-US" dirty="0" smtClean="0"/>
              <a:t>Future Work</a:t>
            </a:r>
            <a:endParaRPr lang="en-US" dirty="0"/>
          </a:p>
        </p:txBody>
      </p:sp>
      <p:sp>
        <p:nvSpPr>
          <p:cNvPr id="3" name="内容占位符 2"/>
          <p:cNvSpPr>
            <a:spLocks noGrp="1"/>
          </p:cNvSpPr>
          <p:nvPr>
            <p:ph idx="1"/>
          </p:nvPr>
        </p:nvSpPr>
        <p:spPr>
          <a:xfrm>
            <a:off x="288630" y="1785926"/>
            <a:ext cx="8569650" cy="4714908"/>
          </a:xfrm>
        </p:spPr>
        <p:txBody>
          <a:bodyPr>
            <a:normAutofit fontScale="92500" lnSpcReduction="10000"/>
          </a:bodyPr>
          <a:lstStyle/>
          <a:p>
            <a:r>
              <a:rPr lang="en-US" dirty="0" smtClean="0"/>
              <a:t>Extend for cross-layer defense for various attacks</a:t>
            </a:r>
          </a:p>
          <a:p>
            <a:pPr lvl="1"/>
            <a:r>
              <a:rPr lang="en-US" dirty="0" smtClean="0"/>
              <a:t>Use belief propagation framework</a:t>
            </a:r>
          </a:p>
          <a:p>
            <a:pPr lvl="1"/>
            <a:r>
              <a:rPr lang="en-US" dirty="0" smtClean="0"/>
              <a:t>Weighing different attacks</a:t>
            </a:r>
          </a:p>
          <a:p>
            <a:r>
              <a:rPr lang="en-US" dirty="0" smtClean="0"/>
              <a:t>Collaborative </a:t>
            </a:r>
            <a:r>
              <a:rPr lang="en-US" dirty="0" smtClean="0"/>
              <a:t>spectrum sensing using space-time </a:t>
            </a:r>
            <a:r>
              <a:rPr lang="en-US" dirty="0" err="1" smtClean="0"/>
              <a:t>Kalman</a:t>
            </a:r>
            <a:r>
              <a:rPr lang="en-US" dirty="0" smtClean="0"/>
              <a:t> filter</a:t>
            </a:r>
          </a:p>
          <a:p>
            <a:pPr lvl="1"/>
            <a:r>
              <a:rPr lang="en-US" dirty="0" smtClean="0"/>
              <a:t>We consider a vehicular communication network</a:t>
            </a:r>
          </a:p>
          <a:p>
            <a:pPr lvl="1"/>
            <a:r>
              <a:rPr lang="en-US" dirty="0" smtClean="0"/>
              <a:t>Each vehicle is equipped with CR functionality, and is able to use </a:t>
            </a:r>
            <a:r>
              <a:rPr lang="en-US" dirty="0" err="1" smtClean="0"/>
              <a:t>Kalman</a:t>
            </a:r>
            <a:r>
              <a:rPr lang="en-US" dirty="0" smtClean="0"/>
              <a:t> filter to estimate the channel based on observations</a:t>
            </a:r>
          </a:p>
          <a:p>
            <a:pPr lvl="1"/>
            <a:r>
              <a:rPr lang="en-US" dirty="0" smtClean="0"/>
              <a:t>When two vehicles are close to each other on highway, they can choose to exchange the estimations</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57</a:t>
            </a:fld>
            <a:endParaRPr lang="zh-CN" altLang="en-US"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Future Work</a:t>
            </a:r>
            <a:endParaRPr lang="en-US" dirty="0"/>
          </a:p>
        </p:txBody>
      </p:sp>
      <p:sp>
        <p:nvSpPr>
          <p:cNvPr id="3" name="内容占位符 2"/>
          <p:cNvSpPr>
            <a:spLocks noGrp="1"/>
          </p:cNvSpPr>
          <p:nvPr>
            <p:ph idx="1"/>
          </p:nvPr>
        </p:nvSpPr>
        <p:spPr>
          <a:xfrm>
            <a:off x="288630" y="1785926"/>
            <a:ext cx="8569650" cy="4379378"/>
          </a:xfrm>
        </p:spPr>
        <p:txBody>
          <a:bodyPr>
            <a:normAutofit fontScale="92500"/>
          </a:bodyPr>
          <a:lstStyle/>
          <a:p>
            <a:r>
              <a:rPr lang="en-US" dirty="0" smtClean="0"/>
              <a:t>Incorporate cognitive pilot channel and medial axis</a:t>
            </a:r>
          </a:p>
          <a:p>
            <a:pPr lvl="1"/>
            <a:r>
              <a:rPr lang="en-US" dirty="0" smtClean="0"/>
              <a:t>Medial axis with a relaxation factor can be used</a:t>
            </a:r>
          </a:p>
          <a:p>
            <a:r>
              <a:rPr lang="en-US" dirty="0" smtClean="0"/>
              <a:t>Extend </a:t>
            </a:r>
            <a:r>
              <a:rPr lang="en-US" dirty="0" smtClean="0"/>
              <a:t>for dynamic game framework for routing</a:t>
            </a:r>
          </a:p>
          <a:p>
            <a:pPr lvl="1"/>
            <a:r>
              <a:rPr lang="en-US" dirty="0" smtClean="0"/>
              <a:t>Hierarchical structure</a:t>
            </a:r>
          </a:p>
          <a:p>
            <a:pPr lvl="1"/>
            <a:r>
              <a:rPr lang="en-US" dirty="0" smtClean="0"/>
              <a:t>A multi-stage fictitious play learning can also be employed</a:t>
            </a:r>
          </a:p>
          <a:p>
            <a:r>
              <a:rPr lang="en-US" dirty="0" smtClean="0"/>
              <a:t>Real-world </a:t>
            </a:r>
            <a:r>
              <a:rPr lang="en-US" dirty="0" smtClean="0"/>
              <a:t>implementation and test</a:t>
            </a:r>
          </a:p>
          <a:p>
            <a:pPr lvl="1"/>
            <a:r>
              <a:rPr lang="en-US" dirty="0" smtClean="0"/>
              <a:t>USRP</a:t>
            </a:r>
          </a:p>
          <a:p>
            <a:pPr lvl="1"/>
            <a:r>
              <a:rPr lang="en-US" dirty="0" smtClean="0"/>
              <a:t>GNU Radio</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58</a:t>
            </a:fld>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Publications</a:t>
            </a:r>
            <a:endParaRPr lang="en-US" dirty="0"/>
          </a:p>
        </p:txBody>
      </p:sp>
      <p:sp>
        <p:nvSpPr>
          <p:cNvPr id="3" name="内容占位符 2"/>
          <p:cNvSpPr>
            <a:spLocks noGrp="1"/>
          </p:cNvSpPr>
          <p:nvPr>
            <p:ph idx="1"/>
          </p:nvPr>
        </p:nvSpPr>
        <p:spPr>
          <a:xfrm>
            <a:off x="214282" y="1632030"/>
            <a:ext cx="8786874" cy="5154556"/>
          </a:xfrm>
        </p:spPr>
        <p:txBody>
          <a:bodyPr>
            <a:normAutofit fontScale="32500" lnSpcReduction="20000"/>
          </a:bodyPr>
          <a:lstStyle/>
          <a:p>
            <a:r>
              <a:rPr lang="en-US" sz="5800" dirty="0" smtClean="0"/>
              <a:t>Journal publications:</a:t>
            </a:r>
          </a:p>
          <a:p>
            <a:pPr marL="916686" lvl="1" indent="-514350">
              <a:buFont typeface="+mj-lt"/>
              <a:buAutoNum type="arabicPeriod"/>
            </a:pPr>
            <a:r>
              <a:rPr lang="en-US" sz="4000" b="1" dirty="0" smtClean="0"/>
              <a:t>Zhou Yuan</a:t>
            </a:r>
            <a:r>
              <a:rPr lang="en-US" sz="4000" dirty="0" smtClean="0"/>
              <a:t>, Zhu Han, Yan Sun, </a:t>
            </a:r>
            <a:r>
              <a:rPr lang="en-US" sz="4000" dirty="0" err="1" smtClean="0"/>
              <a:t>Husheng</a:t>
            </a:r>
            <a:r>
              <a:rPr lang="en-US" sz="4000" dirty="0" smtClean="0"/>
              <a:t> Li, and </a:t>
            </a:r>
            <a:r>
              <a:rPr lang="en-US" sz="4000" dirty="0" err="1" smtClean="0"/>
              <a:t>Ju</a:t>
            </a:r>
            <a:r>
              <a:rPr lang="en-US" sz="4000" dirty="0" smtClean="0"/>
              <a:t> Bin Song, ”Routing-Toward-Primary-User Attack and Defense by Belief Propagation in Cognitive Radio Networks," to appear, IEEE Transactions on Mobile Computing (TMC).</a:t>
            </a:r>
          </a:p>
          <a:p>
            <a:pPr marL="916686" lvl="1" indent="-514350">
              <a:buFont typeface="+mj-lt"/>
              <a:buAutoNum type="arabicPeriod"/>
            </a:pPr>
            <a:r>
              <a:rPr lang="en-US" sz="4000" b="1" dirty="0" smtClean="0"/>
              <a:t>Zhou Yuan</a:t>
            </a:r>
            <a:r>
              <a:rPr lang="en-US" sz="4000" dirty="0" smtClean="0"/>
              <a:t>, </a:t>
            </a:r>
            <a:r>
              <a:rPr lang="en-US" sz="4000" dirty="0" err="1" smtClean="0"/>
              <a:t>Dusit</a:t>
            </a:r>
            <a:r>
              <a:rPr lang="en-US" sz="4000" dirty="0" smtClean="0"/>
              <a:t> </a:t>
            </a:r>
            <a:r>
              <a:rPr lang="en-US" sz="4000" dirty="0" err="1" smtClean="0"/>
              <a:t>Niyato</a:t>
            </a:r>
            <a:r>
              <a:rPr lang="en-US" sz="4000" dirty="0" smtClean="0"/>
              <a:t>, </a:t>
            </a:r>
            <a:r>
              <a:rPr lang="en-US" sz="4000" dirty="0" err="1" smtClean="0"/>
              <a:t>Husheng</a:t>
            </a:r>
            <a:r>
              <a:rPr lang="en-US" sz="4000" dirty="0" smtClean="0"/>
              <a:t> Li, </a:t>
            </a:r>
            <a:r>
              <a:rPr lang="en-US" sz="4000" dirty="0" err="1" smtClean="0"/>
              <a:t>Ju</a:t>
            </a:r>
            <a:r>
              <a:rPr lang="en-US" sz="4000" dirty="0" smtClean="0"/>
              <a:t> Bin Song, and Zhu Han, “Defeating Primary User Emulation Attacks Using Belief Propagation in Cognitive Radio Networks”, major revision, IEEE Journal on Selected Areas in Communications (JSAC): Cognitive Radio Series.</a:t>
            </a:r>
          </a:p>
          <a:p>
            <a:pPr marL="916686" lvl="1" indent="-514350">
              <a:buFont typeface="+mj-lt"/>
              <a:buAutoNum type="arabicPeriod"/>
            </a:pPr>
            <a:r>
              <a:rPr lang="en-US" sz="4000" dirty="0" err="1" smtClean="0"/>
              <a:t>Quanyan</a:t>
            </a:r>
            <a:r>
              <a:rPr lang="en-US" sz="4000" dirty="0" smtClean="0"/>
              <a:t> Zhu, </a:t>
            </a:r>
            <a:r>
              <a:rPr lang="en-US" sz="4000" b="1" dirty="0" smtClean="0"/>
              <a:t>Zhou Yuan</a:t>
            </a:r>
            <a:r>
              <a:rPr lang="en-US" sz="4000" dirty="0" smtClean="0"/>
              <a:t>, </a:t>
            </a:r>
            <a:r>
              <a:rPr lang="en-US" sz="4000" dirty="0" err="1" smtClean="0"/>
              <a:t>Ju</a:t>
            </a:r>
            <a:r>
              <a:rPr lang="en-US" sz="4000" dirty="0" smtClean="0"/>
              <a:t> Bin Song, Zhu Han, and Tamer </a:t>
            </a:r>
            <a:r>
              <a:rPr lang="en-US" sz="4000" dirty="0" err="1" smtClean="0"/>
              <a:t>Basar</a:t>
            </a:r>
            <a:r>
              <a:rPr lang="en-US" sz="4000" dirty="0" smtClean="0"/>
              <a:t>, “Interference Aware Routing Game for Cognitive Radio </a:t>
            </a:r>
            <a:r>
              <a:rPr lang="en-US" sz="4000" dirty="0" err="1" smtClean="0"/>
              <a:t>Multihop</a:t>
            </a:r>
            <a:r>
              <a:rPr lang="en-US" sz="4000" dirty="0" smtClean="0"/>
              <a:t> Networks”, major revision, IEEE Journal on Selected Areas in Communications (JSAC): Cognitive Radio Series.</a:t>
            </a:r>
          </a:p>
          <a:p>
            <a:pPr marL="916686" lvl="1" indent="-514350">
              <a:buFont typeface="+mj-lt"/>
              <a:buAutoNum type="arabicPeriod"/>
            </a:pPr>
            <a:r>
              <a:rPr lang="en-US" sz="4000" b="1" dirty="0" smtClean="0"/>
              <a:t>Zhou Yuan</a:t>
            </a:r>
            <a:r>
              <a:rPr lang="en-US" sz="4000" dirty="0" smtClean="0"/>
              <a:t>, </a:t>
            </a:r>
            <a:r>
              <a:rPr lang="en-US" sz="4000" dirty="0" err="1" smtClean="0"/>
              <a:t>Ju</a:t>
            </a:r>
            <a:r>
              <a:rPr lang="en-US" sz="4000" dirty="0" smtClean="0"/>
              <a:t> Bin Song, and Zhu Han, “Interference Aware Routing Using Network Formation game in Cognitive Radio Mesh Networks”, submitted to IEEE Journal on Selected Areas in Communications (JSAC): Cognitive Radio Series.</a:t>
            </a:r>
          </a:p>
          <a:p>
            <a:r>
              <a:rPr lang="en-US" sz="5800" dirty="0" smtClean="0"/>
              <a:t>Conference </a:t>
            </a:r>
            <a:r>
              <a:rPr lang="en-US" sz="5800" dirty="0" smtClean="0"/>
              <a:t>publications: </a:t>
            </a:r>
          </a:p>
          <a:p>
            <a:pPr marL="916686" lvl="1" indent="-514350">
              <a:buFont typeface="+mj-lt"/>
              <a:buAutoNum type="arabicPeriod"/>
            </a:pPr>
            <a:r>
              <a:rPr lang="en-US" sz="4000" b="1" dirty="0" smtClean="0"/>
              <a:t>Zhou Yuan</a:t>
            </a:r>
            <a:r>
              <a:rPr lang="en-US" sz="4000" dirty="0" smtClean="0"/>
              <a:t>, </a:t>
            </a:r>
            <a:r>
              <a:rPr lang="en-US" sz="4000" dirty="0" err="1" smtClean="0"/>
              <a:t>Ju</a:t>
            </a:r>
            <a:r>
              <a:rPr lang="en-US" sz="4000" dirty="0" smtClean="0"/>
              <a:t> Bin Song, and Zhu Han, “Network Formation Game for Interference Minimization Routing in Cognitive Radio Mesh Networks”, in proceedings of the International Conference on Game Theory for Networks (</a:t>
            </a:r>
            <a:r>
              <a:rPr lang="en-US" sz="4000" dirty="0" err="1" smtClean="0"/>
              <a:t>GameNets</a:t>
            </a:r>
            <a:r>
              <a:rPr lang="en-US" sz="4000" dirty="0" smtClean="0"/>
              <a:t>), Vancouver, Canada, May 2012.</a:t>
            </a:r>
          </a:p>
          <a:p>
            <a:pPr marL="916686" lvl="1" indent="-514350">
              <a:buFont typeface="+mj-lt"/>
              <a:buAutoNum type="arabicPeriod"/>
            </a:pPr>
            <a:r>
              <a:rPr lang="en-US" sz="4000" b="1" dirty="0" smtClean="0"/>
              <a:t>Zhou Yuan</a:t>
            </a:r>
            <a:r>
              <a:rPr lang="en-US" sz="4000" dirty="0" smtClean="0"/>
              <a:t>, </a:t>
            </a:r>
            <a:r>
              <a:rPr lang="en-US" sz="4000" dirty="0" err="1" smtClean="0"/>
              <a:t>Dusit</a:t>
            </a:r>
            <a:r>
              <a:rPr lang="en-US" sz="4000" dirty="0" smtClean="0"/>
              <a:t> </a:t>
            </a:r>
            <a:r>
              <a:rPr lang="en-US" sz="4000" dirty="0" err="1" smtClean="0"/>
              <a:t>Niyato</a:t>
            </a:r>
            <a:r>
              <a:rPr lang="en-US" sz="4000" dirty="0" smtClean="0"/>
              <a:t>, </a:t>
            </a:r>
            <a:r>
              <a:rPr lang="en-US" sz="4000" dirty="0" err="1" smtClean="0"/>
              <a:t>Husheng</a:t>
            </a:r>
            <a:r>
              <a:rPr lang="en-US" sz="4000" dirty="0" smtClean="0"/>
              <a:t> Li, and Zhu Han, “Defense against primary user emulation attacks using belief propagation of location information in cognitive radio networks," in proceedings of the IEEE Wireless Communications and Networking Conference (WCNC), Cancun, Mexico, March 2011.</a:t>
            </a:r>
          </a:p>
          <a:p>
            <a:pPr marL="916686" lvl="1" indent="-514350">
              <a:buFont typeface="+mj-lt"/>
              <a:buAutoNum type="arabicPeriod"/>
            </a:pPr>
            <a:r>
              <a:rPr lang="en-US" sz="4000" dirty="0" err="1" smtClean="0"/>
              <a:t>Quanyan</a:t>
            </a:r>
            <a:r>
              <a:rPr lang="en-US" sz="4000" dirty="0" smtClean="0"/>
              <a:t> Zhu, </a:t>
            </a:r>
            <a:r>
              <a:rPr lang="en-US" sz="4000" b="1" dirty="0" smtClean="0"/>
              <a:t>Zhou Yuan</a:t>
            </a:r>
            <a:r>
              <a:rPr lang="en-US" sz="4000" dirty="0" smtClean="0"/>
              <a:t>, </a:t>
            </a:r>
            <a:r>
              <a:rPr lang="en-US" sz="4000" dirty="0" err="1" smtClean="0"/>
              <a:t>Ju</a:t>
            </a:r>
            <a:r>
              <a:rPr lang="en-US" sz="4000" dirty="0" smtClean="0"/>
              <a:t> Bin Song, Zhu Han, and Tamer </a:t>
            </a:r>
            <a:r>
              <a:rPr lang="en-US" sz="4000" dirty="0" err="1" smtClean="0"/>
              <a:t>Basar</a:t>
            </a:r>
            <a:r>
              <a:rPr lang="en-US" sz="4000" dirty="0" smtClean="0"/>
              <a:t>, “Dynamic interference minimization routing game for on-demand cognitive pilot channel”, in proceedings of the IEEE Globe Communication Conference (</a:t>
            </a:r>
            <a:r>
              <a:rPr lang="en-US" sz="4000" dirty="0" err="1" smtClean="0"/>
              <a:t>Globecom</a:t>
            </a:r>
            <a:r>
              <a:rPr lang="en-US" sz="4000" dirty="0" smtClean="0"/>
              <a:t>), Miami, Florida, December 2010.</a:t>
            </a:r>
          </a:p>
          <a:p>
            <a:pPr marL="916686" lvl="1" indent="-514350">
              <a:buFont typeface="+mj-lt"/>
              <a:buAutoNum type="arabicPeriod"/>
            </a:pPr>
            <a:r>
              <a:rPr lang="en-US" sz="4000" b="1" dirty="0" smtClean="0"/>
              <a:t>Zhou Yuan</a:t>
            </a:r>
            <a:r>
              <a:rPr lang="en-US" sz="4000" dirty="0" smtClean="0"/>
              <a:t>, </a:t>
            </a:r>
            <a:r>
              <a:rPr lang="en-US" sz="4000" dirty="0" err="1" smtClean="0"/>
              <a:t>Ju</a:t>
            </a:r>
            <a:r>
              <a:rPr lang="en-US" sz="4000" dirty="0" smtClean="0"/>
              <a:t> Bin Song, and Zhu Han, “Interference minimization routing and scheduling in cognitive radio wireless mesh networks”, in proceedings of the 2010 IEEE Wireless Communications &amp; Networking Conference (WCNC), Sydney, Australia, March 2010.</a:t>
            </a:r>
          </a:p>
          <a:p>
            <a:endParaRPr lang="en-US" i="1" dirty="0" smtClean="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59</a:t>
            </a:fld>
            <a:endParaRPr lang="zh-CN" alt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Cognitive Radio (CR)</a:t>
            </a:r>
            <a:endParaRPr lang="en-US" dirty="0"/>
          </a:p>
        </p:txBody>
      </p:sp>
      <p:sp>
        <p:nvSpPr>
          <p:cNvPr id="3" name="内容占位符 2"/>
          <p:cNvSpPr>
            <a:spLocks noGrp="1"/>
          </p:cNvSpPr>
          <p:nvPr>
            <p:ph idx="1"/>
          </p:nvPr>
        </p:nvSpPr>
        <p:spPr>
          <a:xfrm>
            <a:off x="251520" y="1785926"/>
            <a:ext cx="9001000" cy="4786346"/>
          </a:xfrm>
        </p:spPr>
        <p:txBody>
          <a:bodyPr>
            <a:normAutofit/>
          </a:bodyPr>
          <a:lstStyle/>
          <a:p>
            <a:r>
              <a:rPr lang="en-US" sz="2800" dirty="0" smtClean="0"/>
              <a:t>Cognitive </a:t>
            </a:r>
            <a:r>
              <a:rPr lang="en-US" sz="2800" dirty="0" smtClean="0"/>
              <a:t>radio=software defined radio + cognitive </a:t>
            </a:r>
            <a:r>
              <a:rPr lang="en-US" sz="2800" dirty="0" smtClean="0"/>
              <a:t>engine</a:t>
            </a:r>
          </a:p>
          <a:p>
            <a:r>
              <a:rPr lang="en-US" sz="2800" dirty="0" smtClean="0"/>
              <a:t>Definition of cognitive radio: </a:t>
            </a:r>
          </a:p>
          <a:p>
            <a:pPr lvl="1"/>
            <a:r>
              <a:rPr lang="en-US" i="1" dirty="0" smtClean="0"/>
              <a:t>“A radio frequency transceiver designed to intelligently detect whether a particular segment of the radio spectrum is in use, and to jump into (and out of) the temporarily unused spectrum very rapidly, without interfering with the transmission of other authorized users.”</a:t>
            </a:r>
            <a:endParaRPr lang="en-US" i="1"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5000" b="1" dirty="0" smtClean="0">
                <a:solidFill>
                  <a:srgbClr val="C00000"/>
                </a:solidFill>
              </a:rPr>
              <a:t>Thank you!</a:t>
            </a:r>
            <a:endParaRPr lang="en-US" sz="5000" b="1" dirty="0">
              <a:solidFill>
                <a:srgbClr val="C0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60</a:t>
            </a:fld>
            <a:endParaRPr lang="zh-CN" altLang="en-US" dirty="0"/>
          </a:p>
        </p:txBody>
      </p:sp>
      <p:pic>
        <p:nvPicPr>
          <p:cNvPr id="134146" name="Picture 2" descr="http://www.allrmc.com/images/reverse_mortgage_question_answer.jpg"/>
          <p:cNvPicPr>
            <a:picLocks noChangeAspect="1" noChangeArrowheads="1"/>
          </p:cNvPicPr>
          <p:nvPr/>
        </p:nvPicPr>
        <p:blipFill>
          <a:blip r:embed="rId2" cstate="print"/>
          <a:srcRect/>
          <a:stretch>
            <a:fillRect/>
          </a:stretch>
        </p:blipFill>
        <p:spPr bwMode="auto">
          <a:xfrm>
            <a:off x="1015380" y="1691271"/>
            <a:ext cx="6771330" cy="4881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69890"/>
            <a:ext cx="8572560" cy="1143000"/>
          </a:xfrm>
        </p:spPr>
        <p:txBody>
          <a:bodyPr>
            <a:noAutofit/>
          </a:bodyPr>
          <a:lstStyle/>
          <a:p>
            <a:r>
              <a:rPr lang="en-US" sz="3900" dirty="0" smtClean="0"/>
              <a:t>Characteristics of Cognitive Radio</a:t>
            </a:r>
            <a:endParaRPr lang="en-US" sz="3900" dirty="0"/>
          </a:p>
        </p:txBody>
      </p:sp>
      <p:sp>
        <p:nvSpPr>
          <p:cNvPr id="3" name="内容占位符 2"/>
          <p:cNvSpPr>
            <a:spLocks noGrp="1"/>
          </p:cNvSpPr>
          <p:nvPr>
            <p:ph idx="1"/>
          </p:nvPr>
        </p:nvSpPr>
        <p:spPr>
          <a:xfrm>
            <a:off x="288630" y="1667395"/>
            <a:ext cx="8569650" cy="2121645"/>
          </a:xfrm>
        </p:spPr>
        <p:txBody>
          <a:bodyPr>
            <a:normAutofit fontScale="70000" lnSpcReduction="20000"/>
          </a:bodyPr>
          <a:lstStyle/>
          <a:p>
            <a:r>
              <a:rPr lang="en-US" sz="3400" dirty="0" smtClean="0"/>
              <a:t>Three CR </a:t>
            </a:r>
            <a:r>
              <a:rPr lang="en-US" sz="3400" dirty="0" smtClean="0"/>
              <a:t>technical </a:t>
            </a:r>
            <a:r>
              <a:rPr lang="en-US" sz="3400" dirty="0" smtClean="0"/>
              <a:t>features</a:t>
            </a:r>
            <a:endParaRPr lang="en-US" sz="3400" dirty="0" smtClean="0"/>
          </a:p>
          <a:p>
            <a:pPr lvl="1"/>
            <a:r>
              <a:rPr lang="en-US" dirty="0" smtClean="0"/>
              <a:t>Obtain the knowledge of </a:t>
            </a:r>
            <a:r>
              <a:rPr lang="en-US" dirty="0" smtClean="0"/>
              <a:t>radio </a:t>
            </a:r>
            <a:r>
              <a:rPr lang="en-US" dirty="0" smtClean="0"/>
              <a:t>operational and geographical environment;</a:t>
            </a:r>
          </a:p>
          <a:p>
            <a:pPr lvl="1"/>
            <a:r>
              <a:rPr lang="en-US" dirty="0" smtClean="0"/>
              <a:t>Dynamically adjust </a:t>
            </a:r>
            <a:r>
              <a:rPr lang="en-US" dirty="0" smtClean="0"/>
              <a:t>operational </a:t>
            </a:r>
            <a:r>
              <a:rPr lang="en-US" dirty="0" smtClean="0"/>
              <a:t>parameters and protocols according to this knowledge; </a:t>
            </a:r>
          </a:p>
          <a:p>
            <a:pPr lvl="1"/>
            <a:r>
              <a:rPr lang="en-US" dirty="0" smtClean="0"/>
              <a:t>Learn from the results of its actions </a:t>
            </a:r>
            <a:r>
              <a:rPr lang="en-US" dirty="0" smtClean="0"/>
              <a:t>to </a:t>
            </a:r>
            <a:r>
              <a:rPr lang="en-US" dirty="0" smtClean="0"/>
              <a:t>further improve its performance.</a:t>
            </a:r>
            <a:endParaRPr lang="en-US" dirty="0"/>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pic>
        <p:nvPicPr>
          <p:cNvPr id="6" name="Picture 1" descr="CogCycle v5"/>
          <p:cNvPicPr>
            <a:picLocks noChangeAspect="1" noChangeArrowheads="1"/>
          </p:cNvPicPr>
          <p:nvPr/>
        </p:nvPicPr>
        <p:blipFill>
          <a:blip r:embed="rId3" cstate="print"/>
          <a:srcRect/>
          <a:stretch>
            <a:fillRect/>
          </a:stretch>
        </p:blipFill>
        <p:spPr>
          <a:xfrm>
            <a:off x="2598364" y="3570491"/>
            <a:ext cx="4421907" cy="3080039"/>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Introduction</a:t>
            </a:r>
          </a:p>
          <a:p>
            <a:pPr lvl="1"/>
            <a:r>
              <a:rPr lang="en-US" dirty="0" smtClean="0">
                <a:solidFill>
                  <a:schemeClr val="bg1">
                    <a:lumMod val="85000"/>
                  </a:schemeClr>
                </a:solidFill>
              </a:rPr>
              <a:t>Dynamic spectrum access and cognitive radio</a:t>
            </a:r>
          </a:p>
          <a:p>
            <a:pPr lvl="1"/>
            <a:r>
              <a:rPr lang="en-US" dirty="0" smtClean="0"/>
              <a:t>Security issues in cognitive radio systems</a:t>
            </a:r>
          </a:p>
          <a:p>
            <a:pPr lvl="1"/>
            <a:r>
              <a:rPr lang="en-US" dirty="0" smtClean="0">
                <a:solidFill>
                  <a:schemeClr val="bg1">
                    <a:lumMod val="85000"/>
                  </a:schemeClr>
                </a:solidFill>
              </a:rPr>
              <a:t>Routing in cognitive radio networks</a:t>
            </a:r>
          </a:p>
          <a:p>
            <a:pPr lvl="1"/>
            <a:r>
              <a:rPr lang="en-US" dirty="0" smtClean="0">
                <a:solidFill>
                  <a:schemeClr val="bg1">
                    <a:lumMod val="85000"/>
                  </a:schemeClr>
                </a:solidFill>
              </a:rPr>
              <a:t>Belief propagation</a:t>
            </a:r>
          </a:p>
          <a:p>
            <a:r>
              <a:rPr lang="en-US" dirty="0" smtClean="0">
                <a:solidFill>
                  <a:schemeClr val="bg1">
                    <a:lumMod val="85000"/>
                  </a:schemeClr>
                </a:solidFill>
              </a:rPr>
              <a:t>Accomplishments</a:t>
            </a:r>
          </a:p>
          <a:p>
            <a:pPr lvl="1"/>
            <a:r>
              <a:rPr lang="en-US" dirty="0" smtClean="0">
                <a:solidFill>
                  <a:schemeClr val="bg1">
                    <a:lumMod val="85000"/>
                  </a:schemeClr>
                </a:solidFill>
              </a:rPr>
              <a:t>Defense primary user emulation (PUE) attack in cognitive radio networks</a:t>
            </a:r>
          </a:p>
          <a:p>
            <a:pPr lvl="1"/>
            <a:r>
              <a:rPr lang="en-US" dirty="0" smtClean="0">
                <a:solidFill>
                  <a:schemeClr val="bg1">
                    <a:lumMod val="85000"/>
                  </a:schemeClr>
                </a:solidFill>
              </a:rPr>
              <a:t>Routing-toward-primary user (RPU) attack in cognitive radio networks and corresponding defense strategy</a:t>
            </a:r>
          </a:p>
          <a:p>
            <a:pPr lvl="1"/>
            <a:r>
              <a:rPr lang="en-US" dirty="0" smtClean="0">
                <a:solidFill>
                  <a:schemeClr val="bg1">
                    <a:lumMod val="85000"/>
                  </a:schemeClr>
                </a:solidFill>
              </a:rPr>
              <a:t>Interference minimization routing algorithm in cognitive radio networks</a:t>
            </a:r>
          </a:p>
          <a:p>
            <a:r>
              <a:rPr lang="en-US" dirty="0" smtClean="0">
                <a:solidFill>
                  <a:schemeClr val="bg1">
                    <a:lumMod val="85000"/>
                  </a:schemeClr>
                </a:solidFill>
              </a:rPr>
              <a:t>Summary</a:t>
            </a:r>
          </a:p>
          <a:p>
            <a:r>
              <a:rPr lang="en-US" dirty="0" smtClean="0">
                <a:solidFill>
                  <a:schemeClr val="bg1">
                    <a:lumMod val="85000"/>
                  </a:schemeClr>
                </a:solidFill>
              </a:rPr>
              <a:t>Future work</a:t>
            </a: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71488"/>
            <a:ext cx="8858280" cy="1143000"/>
          </a:xfrm>
        </p:spPr>
        <p:txBody>
          <a:bodyPr>
            <a:normAutofit fontScale="90000"/>
          </a:bodyPr>
          <a:lstStyle/>
          <a:p>
            <a:r>
              <a:rPr lang="en-US" dirty="0" smtClean="0"/>
              <a:t>Security Issues in Cognitive Radio Systems</a:t>
            </a:r>
            <a:endParaRPr lang="en-US" dirty="0"/>
          </a:p>
        </p:txBody>
      </p:sp>
      <p:sp>
        <p:nvSpPr>
          <p:cNvPr id="3" name="内容占位符 2"/>
          <p:cNvSpPr>
            <a:spLocks noGrp="1"/>
          </p:cNvSpPr>
          <p:nvPr>
            <p:ph idx="1"/>
          </p:nvPr>
        </p:nvSpPr>
        <p:spPr/>
        <p:txBody>
          <a:bodyPr>
            <a:normAutofit/>
          </a:bodyPr>
          <a:lstStyle/>
          <a:p>
            <a:r>
              <a:rPr lang="en-US" dirty="0" smtClean="0"/>
              <a:t>CR systems </a:t>
            </a:r>
            <a:r>
              <a:rPr lang="en-US" dirty="0" smtClean="0"/>
              <a:t>face unique security challenges. </a:t>
            </a:r>
          </a:p>
          <a:p>
            <a:r>
              <a:rPr lang="en-US" dirty="0" smtClean="0"/>
              <a:t>Existing attacks for </a:t>
            </a:r>
            <a:r>
              <a:rPr lang="en-US" dirty="0" smtClean="0"/>
              <a:t>CR networks</a:t>
            </a:r>
            <a:endParaRPr lang="en-US" dirty="0" smtClean="0"/>
          </a:p>
          <a:p>
            <a:pPr lvl="1"/>
            <a:r>
              <a:rPr lang="en-US" sz="2600" dirty="0" smtClean="0"/>
              <a:t>Physical layer</a:t>
            </a:r>
          </a:p>
          <a:p>
            <a:pPr lvl="1"/>
            <a:r>
              <a:rPr lang="en-US" sz="2600" dirty="0" smtClean="0"/>
              <a:t>MAC layer</a:t>
            </a:r>
          </a:p>
          <a:p>
            <a:pPr lvl="1"/>
            <a:r>
              <a:rPr lang="en-US" sz="2600" dirty="0" smtClean="0"/>
              <a:t>Network layer</a:t>
            </a:r>
          </a:p>
          <a:p>
            <a:r>
              <a:rPr lang="en-US" dirty="0" smtClean="0">
                <a:solidFill>
                  <a:srgbClr val="FF0000"/>
                </a:solidFill>
              </a:rPr>
              <a:t>S</a:t>
            </a:r>
            <a:r>
              <a:rPr lang="en-US" dirty="0" smtClean="0">
                <a:solidFill>
                  <a:srgbClr val="FF0000"/>
                </a:solidFill>
              </a:rPr>
              <a:t>ecurity in CR systems </a:t>
            </a:r>
            <a:r>
              <a:rPr lang="en-US" dirty="0" smtClean="0">
                <a:solidFill>
                  <a:srgbClr val="FF0000"/>
                </a:solidFill>
              </a:rPr>
              <a:t>is not fully studied yet.</a:t>
            </a:r>
            <a:endParaRPr lang="en-US" dirty="0">
              <a:solidFill>
                <a:srgbClr val="FF0000"/>
              </a:solidFill>
            </a:endParaRPr>
          </a:p>
        </p:txBody>
      </p:sp>
      <p:sp>
        <p:nvSpPr>
          <p:cNvPr id="4" name="日期占位符 3"/>
          <p:cNvSpPr>
            <a:spLocks noGrp="1"/>
          </p:cNvSpPr>
          <p:nvPr>
            <p:ph type="dt" sz="half" idx="10"/>
          </p:nvPr>
        </p:nvSpPr>
        <p:spPr/>
        <p:txBody>
          <a:bodyPr/>
          <a:lstStyle/>
          <a:p>
            <a:fld id="{4F6E3A7A-2DD9-43B4-ADCA-84673324B610}" type="datetime1">
              <a:rPr lang="en-US" altLang="zh-CN" smtClean="0"/>
              <a:pPr/>
              <a:t>6/26/2012</a:t>
            </a:fld>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2271</TotalTime>
  <Words>4107</Words>
  <Application>Microsoft Office PowerPoint</Application>
  <PresentationFormat>On-screen Show (4:3)</PresentationFormat>
  <Paragraphs>662</Paragraphs>
  <Slides>60</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夏至</vt:lpstr>
      <vt:lpstr>Equation</vt:lpstr>
      <vt:lpstr>公式</vt:lpstr>
      <vt:lpstr>A Framework of Belief Propagation and Game Theory for Cognitive Radio Security and Routing</vt:lpstr>
      <vt:lpstr>Outline</vt:lpstr>
      <vt:lpstr>Outline</vt:lpstr>
      <vt:lpstr>Spectrum Is A Natural Resource</vt:lpstr>
      <vt:lpstr>Dynamic Spectrum Access</vt:lpstr>
      <vt:lpstr>Cognitive Radio (CR)</vt:lpstr>
      <vt:lpstr>Characteristics of Cognitive Radio</vt:lpstr>
      <vt:lpstr>Outline</vt:lpstr>
      <vt:lpstr>Security Issues in Cognitive Radio Systems</vt:lpstr>
      <vt:lpstr>Outline</vt:lpstr>
      <vt:lpstr>Routing in Cognitive Radio Networks</vt:lpstr>
      <vt:lpstr>Outline</vt:lpstr>
      <vt:lpstr>Markov Random Field</vt:lpstr>
      <vt:lpstr>Message in Belief Propagation</vt:lpstr>
      <vt:lpstr>Belief Propagation (BP)</vt:lpstr>
      <vt:lpstr>Belief Propagation Example</vt:lpstr>
      <vt:lpstr>Outline</vt:lpstr>
      <vt:lpstr>Main Contributions</vt:lpstr>
      <vt:lpstr>Primary User Emulation (PUE) Attack</vt:lpstr>
      <vt:lpstr>Detect PUE Attacker By Interaction Between Neighboring Users</vt:lpstr>
      <vt:lpstr>Detect PUE Attacker By Interaction Between Neighboring Users</vt:lpstr>
      <vt:lpstr>Detect PUE Attacker Using BP</vt:lpstr>
      <vt:lpstr>Local Function</vt:lpstr>
      <vt:lpstr>Compatibility Function</vt:lpstr>
      <vt:lpstr>Complete Algorithm</vt:lpstr>
      <vt:lpstr>Simulation Setting</vt:lpstr>
      <vt:lpstr>Simulation Results</vt:lpstr>
      <vt:lpstr>Simulation Results</vt:lpstr>
      <vt:lpstr>Outline</vt:lpstr>
      <vt:lpstr>Main Contributions</vt:lpstr>
      <vt:lpstr>RPU Attack Model</vt:lpstr>
      <vt:lpstr>Strength of RPU Attack: A Toy Example</vt:lpstr>
      <vt:lpstr>Strength of RPU Attack: A Toy Example</vt:lpstr>
      <vt:lpstr>Defense Against RPU Attack</vt:lpstr>
      <vt:lpstr>Local Function</vt:lpstr>
      <vt:lpstr>Local Function Example</vt:lpstr>
      <vt:lpstr>Compatibility Function</vt:lpstr>
      <vt:lpstr>Complete Algorithm</vt:lpstr>
      <vt:lpstr>Simulation Results</vt:lpstr>
      <vt:lpstr>Simulation Results</vt:lpstr>
      <vt:lpstr>Outline</vt:lpstr>
      <vt:lpstr>Main Contributions</vt:lpstr>
      <vt:lpstr>Introduction</vt:lpstr>
      <vt:lpstr>CR-WMN Model</vt:lpstr>
      <vt:lpstr>Interference</vt:lpstr>
      <vt:lpstr>Distributed Routing Algorithm Using Network Formation Game</vt:lpstr>
      <vt:lpstr>Game Formulation</vt:lpstr>
      <vt:lpstr>Utility</vt:lpstr>
      <vt:lpstr>Network Formation Algorithm</vt:lpstr>
      <vt:lpstr>Simulation Results</vt:lpstr>
      <vt:lpstr>Centralized Algorithm</vt:lpstr>
      <vt:lpstr>Simulation Results</vt:lpstr>
      <vt:lpstr>Simulation Results</vt:lpstr>
      <vt:lpstr>Outline</vt:lpstr>
      <vt:lpstr>Summary</vt:lpstr>
      <vt:lpstr>Outline</vt:lpstr>
      <vt:lpstr>Future Work</vt:lpstr>
      <vt:lpstr>Future Work</vt:lpstr>
      <vt:lpstr>Publications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zhan2</cp:lastModifiedBy>
  <cp:revision>289</cp:revision>
  <dcterms:modified xsi:type="dcterms:W3CDTF">2012-06-26T19:38:22Z</dcterms:modified>
</cp:coreProperties>
</file>