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mp4" ContentType="video/unknown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embeddings/oleObject7.bin" ContentType="application/vnd.openxmlformats-officedocument.oleObject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ags/tag1.xml" ContentType="application/vnd.openxmlformats-officedocument.presentationml.tags+xml"/>
  <Override PartName="/ppt/theme/themeOverride12.xml" ContentType="application/vnd.openxmlformats-officedocument.themeOverr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tags/tag2.xml" ContentType="application/vnd.openxmlformats-officedocument.presentationml.tags+xml"/>
  <Override PartName="/ppt/theme/themeOverride13.xml" ContentType="application/vnd.openxmlformats-officedocument.themeOverride+xml"/>
  <Override PartName="/ppt/tags/tag3.xml" ContentType="application/vnd.openxmlformats-officedocument.presentationml.tags+xml"/>
  <Override PartName="/ppt/theme/themeOverride14.xml" ContentType="application/vnd.openxmlformats-officedocument.themeOverride+xml"/>
  <Override PartName="/ppt/tags/tag4.xml" ContentType="application/vnd.openxmlformats-officedocument.presentationml.tags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45"/>
  </p:notesMasterIdLst>
  <p:sldIdLst>
    <p:sldId id="256" r:id="rId3"/>
    <p:sldId id="345" r:id="rId4"/>
    <p:sldId id="407" r:id="rId5"/>
    <p:sldId id="413" r:id="rId6"/>
    <p:sldId id="408" r:id="rId7"/>
    <p:sldId id="406" r:id="rId8"/>
    <p:sldId id="409" r:id="rId9"/>
    <p:sldId id="415" r:id="rId10"/>
    <p:sldId id="410" r:id="rId11"/>
    <p:sldId id="258" r:id="rId12"/>
    <p:sldId id="404" r:id="rId13"/>
    <p:sldId id="411" r:id="rId14"/>
    <p:sldId id="263" r:id="rId15"/>
    <p:sldId id="421" r:id="rId16"/>
    <p:sldId id="397" r:id="rId17"/>
    <p:sldId id="405" r:id="rId18"/>
    <p:sldId id="398" r:id="rId19"/>
    <p:sldId id="412" r:id="rId20"/>
    <p:sldId id="271" r:id="rId21"/>
    <p:sldId id="272" r:id="rId22"/>
    <p:sldId id="274" r:id="rId23"/>
    <p:sldId id="401" r:id="rId24"/>
    <p:sldId id="403" r:id="rId25"/>
    <p:sldId id="382" r:id="rId26"/>
    <p:sldId id="422" r:id="rId27"/>
    <p:sldId id="285" r:id="rId28"/>
    <p:sldId id="290" r:id="rId29"/>
    <p:sldId id="292" r:id="rId30"/>
    <p:sldId id="294" r:id="rId31"/>
    <p:sldId id="299" r:id="rId32"/>
    <p:sldId id="310" r:id="rId33"/>
    <p:sldId id="417" r:id="rId34"/>
    <p:sldId id="318" r:id="rId35"/>
    <p:sldId id="319" r:id="rId36"/>
    <p:sldId id="423" r:id="rId37"/>
    <p:sldId id="424" r:id="rId38"/>
    <p:sldId id="327" r:id="rId39"/>
    <p:sldId id="328" r:id="rId40"/>
    <p:sldId id="425" r:id="rId41"/>
    <p:sldId id="332" r:id="rId42"/>
    <p:sldId id="426" r:id="rId43"/>
    <p:sldId id="414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80D8F1A-DE96-E945-A0CF-787CAC15C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72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7FC2EDF-26B7-124E-8B56-66BBE6AA929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EF1E42F-7A56-CF43-A233-883258366C96}" type="slidenum">
              <a:rPr lang="en-US" sz="1200">
                <a:latin typeface="Arial" charset="0"/>
              </a:rPr>
              <a:pPr eaLnBrk="1" hangingPunct="1"/>
              <a:t>8</a:t>
            </a:fld>
            <a:endParaRPr lang="en-US" sz="1200">
              <a:latin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C838F79-C3A4-E348-8BAD-D7C4AE0F31DD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John Edwards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11A3AD4-B21F-2149-98E0-A9DD62B844A8}" type="slidenum">
              <a:rPr lang="en-US" sz="1200"/>
              <a:pPr eaLnBrk="1" hangingPunct="1"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C85C732-8AA9-7446-AAF2-F194EAE1019A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7625" y="8709025"/>
            <a:ext cx="30003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97" tIns="43650" rIns="87297" bIns="43650" anchor="b"/>
          <a:lstStyle>
            <a:lvl1pPr defTabSz="871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71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71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71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71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86FD64AA-AD59-EB4A-B9A6-DAF92AE709FE}" type="slidenum">
              <a:rPr lang="en-US" sz="1200"/>
              <a:pPr algn="r" eaLnBrk="1" hangingPunct="1"/>
              <a:t>22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7297" tIns="43650" rIns="87297" bIns="43650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3FCF460-D0B0-1347-89CF-C3EA8DFADD55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57625" y="8709025"/>
            <a:ext cx="30003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97" tIns="43650" rIns="87297" bIns="43650" anchor="b"/>
          <a:lstStyle>
            <a:lvl1pPr defTabSz="871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71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71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71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71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F7F7D05B-C6EB-C243-A1D1-FF8C544A54F0}" type="slidenum">
              <a:rPr lang="en-US" sz="1200"/>
              <a:pPr algn="r" eaLnBrk="1" hangingPunct="1"/>
              <a:t>23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7297" tIns="43650" rIns="87297" bIns="43650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899A58C-B54C-7A45-848A-100536BBE445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57625" y="8709025"/>
            <a:ext cx="30003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97" tIns="43650" rIns="87297" bIns="43650" anchor="b"/>
          <a:lstStyle>
            <a:lvl1pPr defTabSz="871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71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71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71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71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A467FF37-A0F0-1E4D-B5C7-B05872B1FDAA}" type="slidenum">
              <a:rPr lang="en-US" sz="1200"/>
              <a:pPr algn="r" eaLnBrk="1" hangingPunct="1"/>
              <a:t>24</a:t>
            </a:fld>
            <a:endParaRPr 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7297" tIns="43650" rIns="87297" bIns="43650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685817" indent="-263776" defTabSz="914423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55103" indent="-211021" defTabSz="914423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477145" indent="-211021" defTabSz="914423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899186" indent="-211021" defTabSz="914423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21227" indent="-211021" algn="ctr" defTabSz="91442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743269" indent="-211021" algn="ctr" defTabSz="91442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165310" indent="-211021" algn="ctr" defTabSz="91442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587351" indent="-211021" algn="ctr" defTabSz="91442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715B2245-732B-9943-A030-9EF51F443F34}" type="slidenum">
              <a:rPr lang="ar-sa" sz="1200">
                <a:latin typeface="Arial" charset="0"/>
              </a:rPr>
              <a:pPr eaLnBrk="1" hangingPunct="1"/>
              <a:t>39</a:t>
            </a:fld>
            <a:endParaRPr lang="en-US" sz="1200">
              <a:latin typeface="Arial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- Ingredients/Channel quality</a:t>
            </a:r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3D60B2AB-6BB3-1240-B149-284072A85C92}" type="slidenum">
              <a:rPr lang="en-US" sz="1100" smtClean="0"/>
              <a:pPr>
                <a:defRPr/>
              </a:pPr>
              <a:t>42</a:t>
            </a:fld>
            <a:endParaRPr lang="en-US" sz="1100" smtClean="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Thank you very much and any questions?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65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0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10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004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1524000"/>
            <a:ext cx="3810000" cy="2227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1524000"/>
            <a:ext cx="3810000" cy="2227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82688" y="3903663"/>
            <a:ext cx="3810000" cy="222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5088" y="3903663"/>
            <a:ext cx="3810000" cy="222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019790B-1CAC-DB48-914F-75239EC59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01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004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1524000"/>
            <a:ext cx="3810000" cy="4608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1524000"/>
            <a:ext cx="3810000" cy="2227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3903663"/>
            <a:ext cx="3810000" cy="222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F82314A-6E39-BB42-82AD-BBD3E3ED2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15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8"/>
          <p:cNvSpPr>
            <a:spLocks noChangeArrowheads="1"/>
          </p:cNvSpPr>
          <p:nvPr/>
        </p:nvSpPr>
        <p:spPr bwMode="auto">
          <a:xfrm>
            <a:off x="2057400" y="6477000"/>
            <a:ext cx="5181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b"/>
          <a:lstStyle/>
          <a:p>
            <a:endParaRPr lang="en-US" sz="1400" b="1">
              <a:latin typeface="Arial" charset="0"/>
            </a:endParaRPr>
          </a:p>
        </p:txBody>
      </p:sp>
      <p:sp>
        <p:nvSpPr>
          <p:cNvPr id="45058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905000"/>
            <a:ext cx="7772400" cy="1533525"/>
          </a:xfrm>
        </p:spPr>
        <p:txBody>
          <a:bodyPr/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5059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895600" y="3962400"/>
            <a:ext cx="5605463" cy="990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 b="1" i="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00578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[</a:t>
            </a:r>
            <a:fld id="{F32758FF-2D2D-7840-AD38-6D36521AFB94}" type="slidenum">
              <a:rPr lang="en-US"/>
              <a:pPr>
                <a:defRPr/>
              </a:pPr>
              <a:t>‹#›</a:t>
            </a:fld>
            <a:r>
              <a:rPr lang="en-US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68976234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[</a:t>
            </a:r>
            <a:fld id="{96F5B07C-7393-9842-92AC-293DDEBAB05A}" type="slidenum">
              <a:rPr lang="en-US"/>
              <a:pPr>
                <a:defRPr/>
              </a:pPr>
              <a:t>‹#›</a:t>
            </a:fld>
            <a:r>
              <a:rPr lang="en-US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73627405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550" y="1143000"/>
            <a:ext cx="4137025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975" y="1143000"/>
            <a:ext cx="4137025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[</a:t>
            </a:r>
            <a:fld id="{12566232-8A24-A048-8C30-DE0211E6DF4A}" type="slidenum">
              <a:rPr lang="en-US"/>
              <a:pPr>
                <a:defRPr/>
              </a:pPr>
              <a:t>‹#›</a:t>
            </a:fld>
            <a:r>
              <a:rPr lang="en-US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346254950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[</a:t>
            </a:r>
            <a:fld id="{B09D965C-EF98-9544-B036-6BB33EBE3FC4}" type="slidenum">
              <a:rPr lang="en-US"/>
              <a:pPr>
                <a:defRPr/>
              </a:pPr>
              <a:t>‹#›</a:t>
            </a:fld>
            <a:r>
              <a:rPr lang="en-US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16647739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[</a:t>
            </a:r>
            <a:fld id="{AAB75ECC-E8F3-5E40-BF2B-E0D51CDD1501}" type="slidenum">
              <a:rPr lang="en-US"/>
              <a:pPr>
                <a:defRPr/>
              </a:pPr>
              <a:t>‹#›</a:t>
            </a:fld>
            <a:r>
              <a:rPr lang="en-US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930257193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19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[</a:t>
            </a:r>
            <a:fld id="{ABC4373E-3FCA-594E-9ECE-D1DDC7C57206}" type="slidenum">
              <a:rPr lang="en-US"/>
              <a:pPr>
                <a:defRPr/>
              </a:pPr>
              <a:t>‹#›</a:t>
            </a:fld>
            <a:r>
              <a:rPr lang="en-US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601666518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[</a:t>
            </a:r>
            <a:fld id="{F28901F0-0640-2743-AF54-D7BB3EC7BCA5}" type="slidenum">
              <a:rPr lang="en-US"/>
              <a:pPr>
                <a:defRPr/>
              </a:pPr>
              <a:t>‹#›</a:t>
            </a:fld>
            <a:r>
              <a:rPr lang="en-US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44213686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[</a:t>
            </a:r>
            <a:fld id="{BDD0B1CB-EC6D-1348-8D53-2EE0D0847DA3}" type="slidenum">
              <a:rPr lang="en-US"/>
              <a:pPr>
                <a:defRPr/>
              </a:pPr>
              <a:t>‹#›</a:t>
            </a:fld>
            <a:r>
              <a:rPr lang="en-US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521453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[</a:t>
            </a:r>
            <a:fld id="{8A7E9D3A-C520-0C4C-9BD6-0C8BE4FC4F61}" type="slidenum">
              <a:rPr lang="en-US"/>
              <a:pPr>
                <a:defRPr/>
              </a:pPr>
              <a:t>‹#›</a:t>
            </a:fld>
            <a:r>
              <a:rPr lang="en-US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04686133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6388" y="333375"/>
            <a:ext cx="2106612" cy="5991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6550" y="333375"/>
            <a:ext cx="6167438" cy="5991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[</a:t>
            </a:r>
            <a:fld id="{FAA718D7-12AB-544E-BF96-A04AB560E220}" type="slidenum">
              <a:rPr lang="en-US"/>
              <a:pPr>
                <a:defRPr/>
              </a:pPr>
              <a:t>‹#›</a:t>
            </a:fld>
            <a:r>
              <a:rPr lang="en-US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515949527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333375"/>
            <a:ext cx="8305800" cy="581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6550" y="1143000"/>
            <a:ext cx="4137025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5975" y="1143000"/>
            <a:ext cx="4137025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36550" y="3810000"/>
            <a:ext cx="4137025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5975" y="3810000"/>
            <a:ext cx="4137025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18269-3935-274D-A9C5-21F8DF7EF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12176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3375"/>
            <a:ext cx="8305800" cy="581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6550" y="1143000"/>
            <a:ext cx="4137025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5975" y="1143000"/>
            <a:ext cx="4137025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5975" y="3810000"/>
            <a:ext cx="4137025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4268F-88F6-C748-BAAE-8E7894A4C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50240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3375"/>
            <a:ext cx="8305800" cy="581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550" y="1143000"/>
            <a:ext cx="842645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6550" y="3810000"/>
            <a:ext cx="842645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[</a:t>
            </a:r>
            <a:fld id="{73B50EA9-B0C8-9649-8164-D950C5875590}" type="slidenum">
              <a:rPr lang="en-US"/>
              <a:pPr>
                <a:defRPr/>
              </a:pPr>
              <a:t>‹#›</a:t>
            </a:fld>
            <a:r>
              <a:rPr lang="en-US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57695334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3375"/>
            <a:ext cx="8305800" cy="581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6550" y="1143000"/>
            <a:ext cx="4137025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5975" y="1143000"/>
            <a:ext cx="4137025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36550" y="3810000"/>
            <a:ext cx="842645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[</a:t>
            </a:r>
            <a:fld id="{A982181C-DE14-8E48-A336-C3A9BDC26A50}" type="slidenum">
              <a:rPr lang="en-US"/>
              <a:pPr>
                <a:defRPr/>
              </a:pPr>
              <a:t>‹#›</a:t>
            </a:fld>
            <a:r>
              <a:rPr lang="en-US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66901256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004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1524000"/>
            <a:ext cx="3810000" cy="4608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524000"/>
            <a:ext cx="3810000" cy="4608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Z. Han Interview Talk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[</a:t>
            </a:r>
            <a:fld id="{ED306302-AEF0-044D-B343-D1E6067892D5}" type="slidenum">
              <a:rPr lang="en-US"/>
              <a:pPr>
                <a:defRPr/>
              </a:pPr>
              <a:t>‹#›</a:t>
            </a:fld>
            <a:r>
              <a:rPr lang="en-US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68562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00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3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3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5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5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96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79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20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18" Type="http://schemas.openxmlformats.org/officeDocument/2006/relationships/image" Target="../media/image1.png"/><Relationship Id="rId19" Type="http://schemas.openxmlformats.org/officeDocument/2006/relationships/hyperlink" Target="http://images.google.com/imgres?imgurl=http://content.answers.com/main/content/wp/en/e/ec/University_of_Houston_Logo.jpg&amp;imgrefurl=http://www.answers.com/topic/university-of-houston&amp;h=83&amp;w=120&amp;sz=10&amp;hl=en&amp;start=9&amp;um=1&amp;usg=__ndURctdQ6wAbbg_GjV38pXxHS7U=&amp;tbnid=HMEGXKmAqkMYXM:&amp;tbnh=61&amp;tbnw=88&amp;prev=/images?q=UH+logo&amp;um=1&amp;hl=en&amp;sa=N" TargetMode="Externa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7924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8" r:id="rId1"/>
    <p:sldLayoutId id="2147484719" r:id="rId2"/>
    <p:sldLayoutId id="2147484720" r:id="rId3"/>
    <p:sldLayoutId id="2147484721" r:id="rId4"/>
    <p:sldLayoutId id="2147484722" r:id="rId5"/>
    <p:sldLayoutId id="2147484723" r:id="rId6"/>
    <p:sldLayoutId id="2147484724" r:id="rId7"/>
    <p:sldLayoutId id="2147484725" r:id="rId8"/>
    <p:sldLayoutId id="2147484726" r:id="rId9"/>
    <p:sldLayoutId id="2147484727" r:id="rId10"/>
    <p:sldLayoutId id="2147484728" r:id="rId11"/>
    <p:sldLayoutId id="2147484729" r:id="rId12"/>
    <p:sldLayoutId id="214748473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6550" y="1143000"/>
            <a:ext cx="84264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33375"/>
            <a:ext cx="8305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6477000"/>
            <a:ext cx="693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77000"/>
            <a:ext cx="60801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[</a:t>
            </a:r>
            <a:fld id="{884D5F81-66BB-674C-9DA0-D50211E0F226}" type="slidenum">
              <a:rPr lang="en-US"/>
              <a:pPr>
                <a:defRPr/>
              </a:pPr>
              <a:t>‹#›</a:t>
            </a:fld>
            <a:r>
              <a:rPr lang="en-US"/>
              <a:t>]</a:t>
            </a:r>
          </a:p>
        </p:txBody>
      </p:sp>
      <p:sp>
        <p:nvSpPr>
          <p:cNvPr id="15366" name="Line 10"/>
          <p:cNvSpPr>
            <a:spLocks noChangeShapeType="1"/>
          </p:cNvSpPr>
          <p:nvPr/>
        </p:nvSpPr>
        <p:spPr bwMode="auto">
          <a:xfrm>
            <a:off x="762000" y="6421438"/>
            <a:ext cx="8228013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367" name="Group 14"/>
          <p:cNvGrpSpPr>
            <a:grpSpLocks/>
          </p:cNvGrpSpPr>
          <p:nvPr/>
        </p:nvGrpSpPr>
        <p:grpSpPr bwMode="auto">
          <a:xfrm>
            <a:off x="0" y="2979738"/>
            <a:ext cx="9144000" cy="900112"/>
            <a:chOff x="0" y="416"/>
            <a:chExt cx="5760" cy="567"/>
          </a:xfrm>
        </p:grpSpPr>
        <p:sp>
          <p:nvSpPr>
            <p:cNvPr id="15370" name="Rectangle 11"/>
            <p:cNvSpPr>
              <a:spLocks noChangeArrowheads="1"/>
            </p:cNvSpPr>
            <p:nvPr userDrawn="1"/>
          </p:nvSpPr>
          <p:spPr bwMode="auto">
            <a:xfrm>
              <a:off x="0" y="416"/>
              <a:ext cx="4464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371" name="Rectangle 12"/>
            <p:cNvSpPr>
              <a:spLocks noChangeArrowheads="1"/>
            </p:cNvSpPr>
            <p:nvPr userDrawn="1"/>
          </p:nvSpPr>
          <p:spPr bwMode="auto">
            <a:xfrm>
              <a:off x="0" y="416"/>
              <a:ext cx="576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r>
                <a:rPr lang="en-US" sz="900">
                  <a:latin typeface="Arial" charset="0"/>
                </a:rPr>
                <a:t>  </a:t>
              </a:r>
              <a:r>
                <a:rPr lang="en-US" sz="5300">
                  <a:latin typeface="Arial" charset="0"/>
                </a:rPr>
                <a:t> </a:t>
              </a:r>
              <a:r>
                <a:rPr lang="en-US" sz="900">
                  <a:latin typeface="Arial" charset="0"/>
                </a:rPr>
                <a:t>                                                          </a:t>
              </a:r>
            </a:p>
          </p:txBody>
        </p:sp>
      </p:grpSp>
      <p:pic>
        <p:nvPicPr>
          <p:cNvPr id="15368" name="Picture 1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6" descr="http://tbn0.google.com/images?q=tbn:HMEGXKmAqkMYXM:http://content.answers.com/main/content/wp/en/e/ec/University_of_Houston_Logo.jpg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53188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31" r:id="rId1"/>
    <p:sldLayoutId id="2147484732" r:id="rId2"/>
    <p:sldLayoutId id="2147484733" r:id="rId3"/>
    <p:sldLayoutId id="2147484734" r:id="rId4"/>
    <p:sldLayoutId id="2147484735" r:id="rId5"/>
    <p:sldLayoutId id="2147484736" r:id="rId6"/>
    <p:sldLayoutId id="2147484737" r:id="rId7"/>
    <p:sldLayoutId id="2147484738" r:id="rId8"/>
    <p:sldLayoutId id="2147484739" r:id="rId9"/>
    <p:sldLayoutId id="2147484740" r:id="rId10"/>
    <p:sldLayoutId id="2147484741" r:id="rId11"/>
    <p:sldLayoutId id="2147484742" r:id="rId12"/>
    <p:sldLayoutId id="2147484743" r:id="rId13"/>
    <p:sldLayoutId id="2147484744" r:id="rId14"/>
    <p:sldLayoutId id="2147484745" r:id="rId15"/>
    <p:sldLayoutId id="2147484746" r:id="rId16"/>
  </p:sldLayoutIdLst>
  <p:transition xmlns:p14="http://schemas.microsoft.com/office/powerpoint/2010/main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5000"/>
        </a:spcBef>
        <a:spcAft>
          <a:spcPct val="15000"/>
        </a:spcAft>
        <a:buClr>
          <a:schemeClr val="tx2"/>
        </a:buClr>
        <a:buSzPct val="75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Char char="–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85850" indent="-228600" algn="l" rtl="0" eaLnBrk="0" fontAlgn="base" hangingPunct="0">
        <a:spcBef>
          <a:spcPct val="5000"/>
        </a:spcBef>
        <a:spcAft>
          <a:spcPct val="10000"/>
        </a:spcAft>
        <a:buClr>
          <a:schemeClr val="tx2"/>
        </a:buClr>
        <a:buSzPct val="55000"/>
        <a:buFont typeface="Monotype Sorts" charset="0"/>
        <a:buChar char="u"/>
        <a:defRPr sz="2000" i="1">
          <a:solidFill>
            <a:schemeClr val="tx1"/>
          </a:solidFill>
          <a:latin typeface="Georgia" pitchFamily="18" charset="0"/>
          <a:ea typeface="ＭＳ Ｐゴシック" charset="0"/>
        </a:defRPr>
      </a:lvl3pPr>
      <a:lvl4pPr marL="1428750" indent="-228600" algn="l" rtl="0" eaLnBrk="0" fontAlgn="base" hangingPunct="0">
        <a:spcBef>
          <a:spcPct val="10000"/>
        </a:spcBef>
        <a:spcAft>
          <a:spcPct val="0"/>
        </a:spcAft>
        <a:buClr>
          <a:schemeClr val="tx2"/>
        </a:buClr>
        <a:buSzPct val="50000"/>
        <a:buFont typeface="Monotype Sorts" charset="0"/>
        <a:buChar char="l"/>
        <a:defRPr>
          <a:solidFill>
            <a:schemeClr val="tx1"/>
          </a:solidFill>
          <a:latin typeface="+mj-lt"/>
          <a:ea typeface="ＭＳ Ｐゴシック" charset="0"/>
        </a:defRPr>
      </a:lvl4pPr>
      <a:lvl5pPr marL="1771650" indent="-228600" algn="l" rtl="0" eaLnBrk="0" fontAlgn="base" hangingPunct="0">
        <a:spcBef>
          <a:spcPct val="1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j-lt"/>
          <a:ea typeface="ＭＳ Ｐゴシック" charset="0"/>
        </a:defRPr>
      </a:lvl5pPr>
      <a:lvl6pPr marL="2228850" indent="-228600" algn="l" rtl="0" eaLnBrk="0" fontAlgn="base" hangingPunct="0">
        <a:spcBef>
          <a:spcPct val="1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j-lt"/>
        </a:defRPr>
      </a:lvl6pPr>
      <a:lvl7pPr marL="2686050" indent="-228600" algn="l" rtl="0" eaLnBrk="0" fontAlgn="base" hangingPunct="0">
        <a:spcBef>
          <a:spcPct val="1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j-lt"/>
        </a:defRPr>
      </a:lvl7pPr>
      <a:lvl8pPr marL="3143250" indent="-228600" algn="l" rtl="0" eaLnBrk="0" fontAlgn="base" hangingPunct="0">
        <a:spcBef>
          <a:spcPct val="1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j-lt"/>
        </a:defRPr>
      </a:lvl8pPr>
      <a:lvl9pPr marL="3600450" indent="-228600" algn="l" rtl="0" eaLnBrk="0" fontAlgn="base" hangingPunct="0">
        <a:spcBef>
          <a:spcPct val="1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content.answers.com/main/content/wp/en/e/ec/University_of_Houston_Logo.jpg&amp;imgrefurl=http://www.answers.com/topic/university-of-houston&amp;h=83&amp;w=120&amp;sz=10&amp;hl=en&amp;start=9&amp;um=1&amp;usg=__ndURctdQ6wAbbg_GjV38pXxHS7U=&amp;tbnid=HMEGXKmAqkMYXM:&amp;tbnh=61&amp;tbnw=88&amp;prev=/images?q=UH+logo&amp;um=1&amp;hl=en&amp;sa=N" TargetMode="External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4" Type="http://schemas.openxmlformats.org/officeDocument/2006/relationships/image" Target="../media/image1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4.emf"/><Relationship Id="rId1" Type="http://schemas.openxmlformats.org/officeDocument/2006/relationships/themeOverride" Target="../theme/themeOverride4.xml"/><Relationship Id="rId2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5.png"/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slideLayout" Target="../slideLayouts/slideLayout15.xml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themeOverride" Target="../theme/themeOverride8.xml"/><Relationship Id="rId2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tags" Target="../tags/tag1.xml"/><Relationship Id="rId3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emf"/><Relationship Id="rId12" Type="http://schemas.openxmlformats.org/officeDocument/2006/relationships/oleObject" Target="../embeddings/oleObject13.bin"/><Relationship Id="rId13" Type="http://schemas.openxmlformats.org/officeDocument/2006/relationships/oleObject" Target="../embeddings/oleObject14.bin"/><Relationship Id="rId14" Type="http://schemas.openxmlformats.org/officeDocument/2006/relationships/oleObject" Target="../embeddings/oleObject15.bin"/><Relationship Id="rId15" Type="http://schemas.openxmlformats.org/officeDocument/2006/relationships/oleObject" Target="../embeddings/oleObject16.bin"/><Relationship Id="rId16" Type="http://schemas.openxmlformats.org/officeDocument/2006/relationships/oleObject" Target="../embeddings/oleObject17.bin"/><Relationship Id="rId17" Type="http://schemas.openxmlformats.org/officeDocument/2006/relationships/oleObject" Target="../embeddings/oleObject18.bin"/><Relationship Id="rId1" Type="http://schemas.openxmlformats.org/officeDocument/2006/relationships/themeOverride" Target="../theme/themeOverride12.xml"/><Relationship Id="rId2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5.emf"/><Relationship Id="rId8" Type="http://schemas.openxmlformats.org/officeDocument/2006/relationships/oleObject" Target="../embeddings/oleObject10.bin"/><Relationship Id="rId9" Type="http://schemas.openxmlformats.org/officeDocument/2006/relationships/oleObject" Target="../embeddings/oleObject11.bin"/><Relationship Id="rId10" Type="http://schemas.openxmlformats.org/officeDocument/2006/relationships/oleObject" Target="../embeddings/oleObject12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5.xml"/><Relationship Id="rId3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image" Target="../media/image30.png"/><Relationship Id="rId1" Type="http://schemas.openxmlformats.org/officeDocument/2006/relationships/themeOverride" Target="../theme/themeOverride13.xml"/><Relationship Id="rId2" Type="http://schemas.openxmlformats.org/officeDocument/2006/relationships/tags" Target="../tags/tag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image" Target="../media/image31.png"/><Relationship Id="rId1" Type="http://schemas.openxmlformats.org/officeDocument/2006/relationships/themeOverride" Target="../theme/themeOverride14.xml"/><Relationship Id="rId2" Type="http://schemas.openxmlformats.org/officeDocument/2006/relationships/tags" Target="../tags/tag4.xml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2.bin"/><Relationship Id="rId12" Type="http://schemas.openxmlformats.org/officeDocument/2006/relationships/image" Target="../media/image35.emf"/><Relationship Id="rId13" Type="http://schemas.openxmlformats.org/officeDocument/2006/relationships/image" Target="../media/image38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5.xml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oleObject" Target="../embeddings/oleObject19.bin"/><Relationship Id="rId6" Type="http://schemas.openxmlformats.org/officeDocument/2006/relationships/image" Target="../media/image32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33.emf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34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9.png"/><Relationship Id="rId3" Type="http://schemas.openxmlformats.org/officeDocument/2006/relationships/image" Target="../media/image4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5.xml"/><Relationship Id="rId2" Type="http://schemas.openxmlformats.org/officeDocument/2006/relationships/slideLayout" Target="../slideLayouts/slideLayout15.xml"/><Relationship Id="rId3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6.xml"/><Relationship Id="rId2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42.jpe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image" Target="../media/image45.png"/><Relationship Id="rId1" Type="http://schemas.openxmlformats.org/officeDocument/2006/relationships/themeOverride" Target="../theme/themeOverride17.xml"/><Relationship Id="rId2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7.emf"/><Relationship Id="rId9" Type="http://schemas.openxmlformats.org/officeDocument/2006/relationships/oleObject" Target="../embeddings/oleObject4.bin"/><Relationship Id="rId10" Type="http://schemas.openxmlformats.org/officeDocument/2006/relationships/oleObject" Target="../embeddings/oleObject5.bin"/><Relationship Id="rId11" Type="http://schemas.openxmlformats.org/officeDocument/2006/relationships/oleObject" Target="../embeddings/oleObject6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828800"/>
          </a:xfrm>
        </p:spPr>
        <p:txBody>
          <a:bodyPr/>
          <a:lstStyle/>
          <a:p>
            <a:r>
              <a:rPr lang="en-US" b="1">
                <a:latin typeface="Times New Roman" charset="0"/>
              </a:rPr>
              <a:t>Cooperative Game Theory </a:t>
            </a:r>
            <a:br>
              <a:rPr lang="en-US" b="1">
                <a:latin typeface="Times New Roman" charset="0"/>
              </a:rPr>
            </a:br>
            <a:r>
              <a:rPr lang="en-US" b="1">
                <a:latin typeface="Times New Roman" charset="0"/>
              </a:rPr>
              <a:t>for Cognitive Radio</a:t>
            </a:r>
            <a:endParaRPr lang="en-US">
              <a:latin typeface="Times New Roman" charset="0"/>
            </a:endParaRPr>
          </a:p>
        </p:txBody>
      </p:sp>
      <p:sp>
        <p:nvSpPr>
          <p:cNvPr id="3379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2895600"/>
            <a:ext cx="7772400" cy="27432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sz="2400" dirty="0">
              <a:latin typeface="Times New Roman" charset="0"/>
            </a:endParaRPr>
          </a:p>
          <a:p>
            <a:pPr algn="ctr" eaLnBrk="1" hangingPunct="1">
              <a:buFontTx/>
              <a:buNone/>
            </a:pPr>
            <a:r>
              <a:rPr lang="en-US" sz="2400" dirty="0">
                <a:latin typeface="Times New Roman" charset="0"/>
              </a:rPr>
              <a:t>Zhu Han</a:t>
            </a:r>
          </a:p>
          <a:p>
            <a:pPr algn="ctr" eaLnBrk="1" hangingPunct="1">
              <a:buFontTx/>
              <a:buNone/>
            </a:pPr>
            <a:r>
              <a:rPr lang="en-US" sz="2400" dirty="0">
                <a:latin typeface="Times New Roman" charset="0"/>
              </a:rPr>
              <a:t>Department of Electrical and Computer Engineering</a:t>
            </a:r>
          </a:p>
          <a:p>
            <a:pPr algn="ctr" eaLnBrk="1" hangingPunct="1">
              <a:buFontTx/>
              <a:buNone/>
            </a:pPr>
            <a:r>
              <a:rPr lang="en-US" sz="2400" dirty="0">
                <a:latin typeface="Times New Roman" charset="0"/>
              </a:rPr>
              <a:t>University of Houston, Houston, TX, USA</a:t>
            </a:r>
          </a:p>
          <a:p>
            <a:pPr algn="ctr" eaLnBrk="1" hangingPunct="1">
              <a:buFontTx/>
              <a:buNone/>
            </a:pPr>
            <a:endParaRPr lang="en-US" sz="2400" dirty="0">
              <a:latin typeface="Times New Roman" charset="0"/>
            </a:endParaRPr>
          </a:p>
          <a:p>
            <a:pPr algn="ctr" eaLnBrk="1" hangingPunct="1">
              <a:buFontTx/>
              <a:buNone/>
            </a:pPr>
            <a:endParaRPr lang="en-US" sz="2400" dirty="0">
              <a:latin typeface="Times New Roman" charset="0"/>
            </a:endParaRPr>
          </a:p>
          <a:p>
            <a:pPr algn="ctr" eaLnBrk="1" hangingPunct="1">
              <a:buFontTx/>
              <a:buNone/>
            </a:pPr>
            <a:r>
              <a:rPr lang="en-US" sz="2400" dirty="0">
                <a:latin typeface="Times New Roman" charset="0"/>
              </a:rPr>
              <a:t>Thanks for US NSF Career Award and Dr. </a:t>
            </a:r>
            <a:r>
              <a:rPr lang="en-US" sz="2400" dirty="0" err="1">
                <a:latin typeface="Times New Roman" charset="0"/>
              </a:rPr>
              <a:t>Walid</a:t>
            </a:r>
            <a:r>
              <a:rPr lang="en-US" sz="2400" dirty="0">
                <a:latin typeface="Times New Roman" charset="0"/>
              </a:rPr>
              <a:t> </a:t>
            </a:r>
            <a:r>
              <a:rPr lang="en-US" sz="2400" dirty="0" err="1">
                <a:latin typeface="Times New Roman" charset="0"/>
              </a:rPr>
              <a:t>Saad</a:t>
            </a:r>
            <a:endParaRPr lang="en-US" sz="2400" dirty="0">
              <a:latin typeface="Times New Roman" charset="0"/>
            </a:endParaRPr>
          </a:p>
        </p:txBody>
      </p:sp>
      <p:pic>
        <p:nvPicPr>
          <p:cNvPr id="33795" name="Picture 12" descr="http://tbn0.google.com/images?q=tbn:HMEGXKmAqkMYXM:http://content.answers.com/main/content/wp/en/e/ec/University_of_Houston_Logo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362200"/>
            <a:ext cx="100647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Game Theory Overview</a:t>
            </a:r>
            <a:endParaRPr lang="en-GB" dirty="0" smtClean="0">
              <a:ea typeface="+mj-ea"/>
              <a:cs typeface="+mj-cs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990600"/>
            <a:ext cx="7772400" cy="5105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cs typeface="Times New Roman" charset="0"/>
              </a:rPr>
              <a:t>What is </a:t>
            </a:r>
            <a:r>
              <a:rPr lang="en-US" dirty="0" smtClean="0">
                <a:latin typeface="Times New Roman" charset="0"/>
                <a:cs typeface="Times New Roman" charset="0"/>
              </a:rPr>
              <a:t>game </a:t>
            </a:r>
            <a:r>
              <a:rPr lang="en-US" dirty="0">
                <a:latin typeface="Times New Roman" charset="0"/>
                <a:cs typeface="Times New Roman" charset="0"/>
              </a:rPr>
              <a:t>t</a:t>
            </a:r>
            <a:r>
              <a:rPr lang="en-US" dirty="0" smtClean="0">
                <a:latin typeface="Times New Roman" charset="0"/>
                <a:cs typeface="Times New Roman" charset="0"/>
              </a:rPr>
              <a:t>heory</a:t>
            </a:r>
            <a:r>
              <a:rPr lang="en-US" dirty="0">
                <a:latin typeface="Times New Roman" charset="0"/>
                <a:cs typeface="Times New Roman" charset="0"/>
              </a:rPr>
              <a:t>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imes New Roman" charset="0"/>
                <a:cs typeface="Times New Roman" charset="0"/>
              </a:rPr>
              <a:t>The formal study of conflict or cooperation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imes New Roman" charset="0"/>
                <a:cs typeface="Times New Roman" charset="0"/>
              </a:rPr>
              <a:t>Modeling mutual interaction among rational decision makers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imes New Roman" charset="0"/>
                <a:cs typeface="Times New Roman" charset="0"/>
              </a:rPr>
              <a:t>Widely used in economics</a:t>
            </a:r>
          </a:p>
          <a:p>
            <a:pPr eaLnBrk="1" hangingPunct="1"/>
            <a:r>
              <a:rPr lang="en-US" dirty="0">
                <a:latin typeface="Times New Roman" charset="0"/>
                <a:cs typeface="Times New Roman" charset="0"/>
              </a:rPr>
              <a:t>Components of a </a:t>
            </a:r>
            <a:r>
              <a:rPr lang="ja-JP" altLang="en-US" dirty="0">
                <a:latin typeface="Times New Roman" charset="0"/>
                <a:cs typeface="Times New Roman" charset="0"/>
              </a:rPr>
              <a:t>“</a:t>
            </a:r>
            <a:r>
              <a:rPr lang="en-US" altLang="ja-JP" dirty="0">
                <a:latin typeface="Times New Roman" charset="0"/>
                <a:cs typeface="Times New Roman" charset="0"/>
              </a:rPr>
              <a:t>game</a:t>
            </a:r>
            <a:r>
              <a:rPr lang="ja-JP" altLang="en-US" dirty="0">
                <a:latin typeface="Times New Roman" charset="0"/>
                <a:cs typeface="Times New Roman" charset="0"/>
              </a:rPr>
              <a:t>”</a:t>
            </a:r>
            <a:endParaRPr lang="en-US" altLang="ja-JP" dirty="0">
              <a:latin typeface="Times New Roman" charset="0"/>
              <a:cs typeface="Times New Roman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>
                <a:solidFill>
                  <a:srgbClr val="0070C0"/>
                </a:solidFill>
                <a:latin typeface="Times New Roman" charset="0"/>
                <a:cs typeface="Times New Roman" charset="0"/>
              </a:rPr>
              <a:t>Rational players</a:t>
            </a:r>
            <a:r>
              <a:rPr lang="en-US" sz="2000" dirty="0">
                <a:solidFill>
                  <a:srgbClr val="0070C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000" dirty="0">
                <a:latin typeface="Times New Roman" charset="0"/>
                <a:cs typeface="Times New Roman" charset="0"/>
              </a:rPr>
              <a:t>with conflicting interests or mutual benefit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>
                <a:solidFill>
                  <a:srgbClr val="0070C0"/>
                </a:solidFill>
                <a:latin typeface="Times New Roman" charset="0"/>
                <a:cs typeface="Times New Roman" charset="0"/>
              </a:rPr>
              <a:t>Strategies</a:t>
            </a:r>
            <a:r>
              <a:rPr lang="en-US" sz="2000" dirty="0">
                <a:latin typeface="Times New Roman" charset="0"/>
                <a:cs typeface="Times New Roman" charset="0"/>
              </a:rPr>
              <a:t> or 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>
                <a:solidFill>
                  <a:srgbClr val="0070C0"/>
                </a:solidFill>
                <a:latin typeface="Times New Roman" charset="0"/>
                <a:cs typeface="Times New Roman" charset="0"/>
              </a:rPr>
              <a:t>Utility </a:t>
            </a:r>
            <a:r>
              <a:rPr lang="en-US" sz="2000" dirty="0">
                <a:latin typeface="Times New Roman" charset="0"/>
                <a:cs typeface="Times New Roman" charset="0"/>
              </a:rPr>
              <a:t>as a </a:t>
            </a:r>
            <a:r>
              <a:rPr lang="en-US" sz="2000" dirty="0" smtClean="0">
                <a:latin typeface="Times New Roman" charset="0"/>
                <a:cs typeface="Times New Roman" charset="0"/>
              </a:rPr>
              <a:t>payoff of </a:t>
            </a:r>
            <a:r>
              <a:rPr lang="en-US" sz="2000" dirty="0">
                <a:latin typeface="Times New Roman" charset="0"/>
                <a:cs typeface="Times New Roman" charset="0"/>
              </a:rPr>
              <a:t>player’s and other players’ 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0070C0"/>
                </a:solidFill>
                <a:latin typeface="Times New Roman" charset="0"/>
                <a:cs typeface="Times New Roman" charset="0"/>
              </a:rPr>
              <a:t>Outcome: </a:t>
            </a:r>
            <a:r>
              <a:rPr lang="en-US" sz="2000" b="1" dirty="0" smtClean="0">
                <a:latin typeface="Times New Roman" charset="0"/>
                <a:cs typeface="Times New Roman" charset="0"/>
              </a:rPr>
              <a:t>Nash Equilibrium</a:t>
            </a:r>
            <a:endParaRPr lang="en-US" sz="2000" b="1" dirty="0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Times New Roman" charset="0"/>
                <a:cs typeface="Times New Roman" charset="0"/>
              </a:rPr>
              <a:t>Many types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Non-cooperative game theory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Cooperative game theory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Dynamic game theory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Stochastic game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Auction theory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Times New Roman" charset="0"/>
              <a:cs typeface="Times New Roman" charset="0"/>
            </a:endParaRPr>
          </a:p>
          <a:p>
            <a:pPr lvl="2" eaLnBrk="1" hangingPunct="1">
              <a:lnSpc>
                <a:spcPct val="90000"/>
              </a:lnSpc>
              <a:buFont typeface="Wingdings" charset="0"/>
              <a:buNone/>
            </a:pPr>
            <a:endParaRPr lang="en-US" sz="1800" dirty="0">
              <a:latin typeface="Georgia" charset="0"/>
              <a:cs typeface="Times New Roman" charset="0"/>
            </a:endParaRPr>
          </a:p>
          <a:p>
            <a:pPr lvl="2" eaLnBrk="1" hangingPunct="1">
              <a:lnSpc>
                <a:spcPct val="90000"/>
              </a:lnSpc>
              <a:buFont typeface="Wingdings" charset="0"/>
              <a:buNone/>
            </a:pPr>
            <a:endParaRPr lang="en-US" sz="1800" dirty="0">
              <a:latin typeface="Georgia" charset="0"/>
              <a:cs typeface="Times New Roman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endParaRPr lang="en-US" sz="2000" dirty="0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  <a:p>
            <a:pPr lvl="2" eaLnBrk="1" hangingPunct="1">
              <a:lnSpc>
                <a:spcPct val="90000"/>
              </a:lnSpc>
            </a:pPr>
            <a:endParaRPr lang="en-GB" sz="1800" dirty="0">
              <a:latin typeface="Georgia" charset="0"/>
              <a:cs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Rich Game Theoretical Approaches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6550" y="1066800"/>
            <a:ext cx="8502650" cy="5638800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dirty="0">
                <a:solidFill>
                  <a:srgbClr val="0033CC"/>
                </a:solidFill>
                <a:latin typeface="Times New Roman" charset="0"/>
                <a:cs typeface="+mn-cs"/>
              </a:rPr>
              <a:t>Non-cooperative static </a:t>
            </a:r>
          </a:p>
          <a:p>
            <a:pPr>
              <a:lnSpc>
                <a:spcPct val="85000"/>
              </a:lnSpc>
              <a:buFont typeface="Wingdings" charset="0"/>
              <a:buNone/>
              <a:defRPr/>
            </a:pPr>
            <a:r>
              <a:rPr lang="en-US" dirty="0">
                <a:solidFill>
                  <a:srgbClr val="0033CC"/>
                </a:solidFill>
                <a:latin typeface="Times New Roman" charset="0"/>
                <a:cs typeface="+mn-cs"/>
              </a:rPr>
              <a:t>game</a:t>
            </a:r>
            <a:r>
              <a:rPr lang="en-US" dirty="0">
                <a:latin typeface="Times New Roman" charset="0"/>
                <a:cs typeface="+mn-cs"/>
              </a:rPr>
              <a:t>: play once </a:t>
            </a:r>
          </a:p>
          <a:p>
            <a:pPr lvl="1">
              <a:lnSpc>
                <a:spcPct val="90000"/>
              </a:lnSpc>
              <a:defRPr/>
            </a:pPr>
            <a:endParaRPr lang="en-US" sz="2000" dirty="0">
              <a:latin typeface="Times New Roman" charset="0"/>
            </a:endParaRPr>
          </a:p>
          <a:p>
            <a:pPr marL="457200" lvl="1" indent="0">
              <a:lnSpc>
                <a:spcPct val="90000"/>
              </a:lnSpc>
              <a:buFontTx/>
              <a:buNone/>
              <a:defRPr/>
            </a:pPr>
            <a:endParaRPr lang="en-US" sz="1800" dirty="0" smtClean="0">
              <a:latin typeface="Times New Roman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1800" dirty="0" err="1" smtClean="0">
                <a:latin typeface="Times New Roman" charset="0"/>
              </a:rPr>
              <a:t>Mandayam</a:t>
            </a:r>
            <a:r>
              <a:rPr lang="en-US" sz="1800" dirty="0" smtClean="0">
                <a:latin typeface="Times New Roman" charset="0"/>
              </a:rPr>
              <a:t> and Goodman (2001)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 smtClean="0">
                <a:latin typeface="Times New Roman" charset="0"/>
              </a:rPr>
              <a:t>Virginia tech</a:t>
            </a:r>
          </a:p>
          <a:p>
            <a:pPr>
              <a:lnSpc>
                <a:spcPct val="85000"/>
              </a:lnSpc>
              <a:defRPr/>
            </a:pPr>
            <a:r>
              <a:rPr lang="en-US" dirty="0" smtClean="0">
                <a:solidFill>
                  <a:srgbClr val="0033CC"/>
                </a:solidFill>
                <a:latin typeface="Times New Roman" charset="0"/>
                <a:cs typeface="+mn-cs"/>
              </a:rPr>
              <a:t>Repeated </a:t>
            </a:r>
            <a:r>
              <a:rPr lang="en-US" dirty="0">
                <a:solidFill>
                  <a:srgbClr val="0033CC"/>
                </a:solidFill>
                <a:latin typeface="Times New Roman" charset="0"/>
                <a:cs typeface="+mn-cs"/>
              </a:rPr>
              <a:t>game: </a:t>
            </a:r>
            <a:r>
              <a:rPr lang="en-US" dirty="0">
                <a:latin typeface="Times New Roman" charset="0"/>
                <a:cs typeface="+mn-cs"/>
              </a:rPr>
              <a:t>play multiple times</a:t>
            </a:r>
            <a:endParaRPr lang="en-US" sz="2000" dirty="0">
              <a:latin typeface="Times New Roman" charset="0"/>
              <a:cs typeface="+mn-cs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zh-TW" sz="1800" b="1" dirty="0">
                <a:latin typeface="Times New Roman" charset="0"/>
                <a:ea typeface="新細明體" charset="0"/>
                <a:cs typeface="新細明體" charset="0"/>
              </a:rPr>
              <a:t>Threat of punishment</a:t>
            </a:r>
            <a:r>
              <a:rPr lang="en-US" altLang="zh-TW" sz="1800" dirty="0">
                <a:latin typeface="Times New Roman" charset="0"/>
                <a:ea typeface="新細明體" charset="0"/>
                <a:cs typeface="新細明體" charset="0"/>
              </a:rPr>
              <a:t> by repeated game. MAD: Nobel prize 2005.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>
                <a:latin typeface="Times New Roman" charset="0"/>
              </a:rPr>
              <a:t>Tit-for-</a:t>
            </a:r>
            <a:r>
              <a:rPr lang="en-US" sz="1800" dirty="0" smtClean="0">
                <a:latin typeface="Times New Roman" charset="0"/>
              </a:rPr>
              <a:t>Tat (</a:t>
            </a:r>
            <a:r>
              <a:rPr lang="en-US" sz="1800" dirty="0" err="1" smtClean="0">
                <a:latin typeface="Times New Roman" charset="0"/>
              </a:rPr>
              <a:t>infocom</a:t>
            </a:r>
            <a:r>
              <a:rPr lang="en-US" sz="1800" dirty="0" smtClean="0">
                <a:latin typeface="Times New Roman" charset="0"/>
              </a:rPr>
              <a:t> 2003):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>
                <a:latin typeface="Times New Roman" charset="0"/>
                <a:cs typeface="+mn-cs"/>
              </a:rPr>
              <a:t>Dynamic game: (</a:t>
            </a:r>
            <a:r>
              <a:rPr lang="en-US" sz="2000" dirty="0" err="1" smtClean="0">
                <a:latin typeface="Times New Roman" charset="0"/>
                <a:cs typeface="+mn-cs"/>
              </a:rPr>
              <a:t>Basar’s</a:t>
            </a:r>
            <a:r>
              <a:rPr lang="en-US" sz="2000" dirty="0" smtClean="0">
                <a:latin typeface="Times New Roman" charset="0"/>
                <a:cs typeface="+mn-cs"/>
              </a:rPr>
              <a:t> book)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 smtClean="0">
                <a:latin typeface="Times New Roman" charset="0"/>
              </a:rPr>
              <a:t>ODE for state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>
                <a:latin typeface="Times New Roman" charset="0"/>
              </a:rPr>
              <a:t>O</a:t>
            </a:r>
            <a:r>
              <a:rPr lang="en-US" sz="1800" dirty="0" smtClean="0">
                <a:latin typeface="Times New Roman" charset="0"/>
              </a:rPr>
              <a:t>ptimization utility over time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 smtClean="0">
                <a:latin typeface="Times New Roman" charset="0"/>
              </a:rPr>
              <a:t>HJB and dynamic programming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 smtClean="0">
                <a:latin typeface="Times New Roman" charset="0"/>
              </a:rPr>
              <a:t>Evolutional game (</a:t>
            </a:r>
            <a:r>
              <a:rPr lang="en-US" sz="1800" dirty="0" err="1" smtClean="0">
                <a:latin typeface="Times New Roman" charset="0"/>
              </a:rPr>
              <a:t>Hossain</a:t>
            </a:r>
            <a:r>
              <a:rPr lang="en-US" sz="1800" dirty="0" smtClean="0">
                <a:latin typeface="Times New Roman" charset="0"/>
              </a:rPr>
              <a:t> and </a:t>
            </a:r>
            <a:r>
              <a:rPr lang="en-US" sz="1800" dirty="0" err="1" smtClean="0">
                <a:latin typeface="Times New Roman" charset="0"/>
              </a:rPr>
              <a:t>Dusit’s</a:t>
            </a:r>
            <a:r>
              <a:rPr lang="en-US" sz="1800" dirty="0" smtClean="0">
                <a:latin typeface="Times New Roman" charset="0"/>
              </a:rPr>
              <a:t> work)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>
                <a:latin typeface="Times New Roman" charset="0"/>
              </a:rPr>
              <a:t>Stochastic game</a:t>
            </a:r>
            <a:r>
              <a:rPr lang="en-US" sz="1800" dirty="0" smtClean="0">
                <a:latin typeface="Times New Roman" charset="0"/>
              </a:rPr>
              <a:t> (Altman’s work)</a:t>
            </a:r>
            <a:endParaRPr lang="en-US" sz="2000" dirty="0" smtClean="0">
              <a:latin typeface="Times New Roman" charset="0"/>
            </a:endParaRPr>
          </a:p>
        </p:txBody>
      </p:sp>
      <p:sp>
        <p:nvSpPr>
          <p:cNvPr id="46083" name="Text Box 25"/>
          <p:cNvSpPr txBox="1">
            <a:spLocks noChangeArrowheads="1"/>
          </p:cNvSpPr>
          <p:nvPr/>
        </p:nvSpPr>
        <p:spPr bwMode="auto">
          <a:xfrm>
            <a:off x="457200" y="2057400"/>
            <a:ext cx="2473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>
            <a:spAutoFit/>
          </a:bodyPr>
          <a:lstStyle>
            <a:lvl1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Pct val="75000"/>
              <a:buFont typeface="Symbol" charset="0"/>
              <a:buNone/>
            </a:pPr>
            <a:r>
              <a:rPr lang="en-US" sz="2000"/>
              <a:t>Prisoner Dilemma </a:t>
            </a:r>
          </a:p>
          <a:p>
            <a:pPr eaLnBrk="1" hangingPunct="1">
              <a:lnSpc>
                <a:spcPct val="50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Pct val="75000"/>
              <a:buFont typeface="Symbol" charset="0"/>
              <a:buNone/>
            </a:pPr>
            <a:r>
              <a:rPr lang="en-US" sz="2000"/>
              <a:t>Payoff:  (user1, user2)</a:t>
            </a:r>
          </a:p>
        </p:txBody>
      </p:sp>
      <p:pic>
        <p:nvPicPr>
          <p:cNvPr id="46084" name="Picture 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990600"/>
            <a:ext cx="3200400" cy="2735263"/>
          </a:xfr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Auction Theory</a:t>
            </a:r>
            <a:endParaRPr lang="nb-NO" dirty="0" smtClean="0">
              <a:ea typeface="+mj-ea"/>
              <a:cs typeface="+mj-cs"/>
            </a:endParaRP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8991600" cy="1066800"/>
          </a:xfrm>
        </p:spPr>
        <p:txBody>
          <a:bodyPr/>
          <a:lstStyle/>
          <a:p>
            <a:pPr marL="457200" lvl="1" indent="0" eaLnBrk="1" hangingPunct="1">
              <a:buFontTx/>
              <a:buNone/>
            </a:pPr>
            <a:r>
              <a:rPr lang="en-US" sz="2400">
                <a:latin typeface="Times New Roman" charset="0"/>
              </a:rPr>
              <a:t>Book of Myerson (Nobel Prize 2007), J. Huang, H. Zheng, X. Li </a:t>
            </a:r>
          </a:p>
        </p:txBody>
      </p:sp>
      <p:pic>
        <p:nvPicPr>
          <p:cNvPr id="2" name="firerescue.wmv.ff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1200" y="1600200"/>
            <a:ext cx="7823200" cy="440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Cooperative Game </a:t>
            </a:r>
            <a:r>
              <a:rPr lang="en-US" dirty="0">
                <a:ea typeface="+mj-ea"/>
                <a:cs typeface="+mj-cs"/>
              </a:rPr>
              <a:t>T</a:t>
            </a:r>
            <a:r>
              <a:rPr lang="en-US" dirty="0" smtClean="0">
                <a:ea typeface="+mj-ea"/>
                <a:cs typeface="+mj-cs"/>
              </a:rPr>
              <a:t>heory</a:t>
            </a:r>
            <a:endParaRPr lang="en-GB" dirty="0" smtClean="0">
              <a:ea typeface="+mj-ea"/>
              <a:cs typeface="+mj-cs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14400"/>
            <a:ext cx="8305800" cy="533400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>
                <a:latin typeface="Times New Roman" charset="0"/>
                <a:cs typeface="Times New Roman" charset="0"/>
              </a:rPr>
              <a:t>Players have </a:t>
            </a:r>
            <a:r>
              <a:rPr lang="en-US">
                <a:solidFill>
                  <a:srgbClr val="FF0000"/>
                </a:solidFill>
                <a:latin typeface="Times New Roman" charset="0"/>
                <a:cs typeface="Times New Roman" charset="0"/>
              </a:rPr>
              <a:t>mutual benefit </a:t>
            </a:r>
            <a:r>
              <a:rPr lang="en-US">
                <a:latin typeface="Times New Roman" charset="0"/>
                <a:cs typeface="Times New Roman" charset="0"/>
              </a:rPr>
              <a:t>to cooperate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Times New Roman" charset="0"/>
              </a:rPr>
              <a:t>Startup company: everybody wants IPO, while competing for more stock shares.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Times New Roman" charset="0"/>
              </a:rPr>
              <a:t>Coalition in Parlement </a:t>
            </a:r>
          </a:p>
          <a:p>
            <a:pPr eaLnBrk="1" hangingPunct="1">
              <a:lnSpc>
                <a:spcPct val="125000"/>
              </a:lnSpc>
            </a:pPr>
            <a:r>
              <a:rPr lang="en-US">
                <a:latin typeface="Times New Roman" charset="0"/>
                <a:cs typeface="Times New Roman" charset="0"/>
              </a:rPr>
              <a:t>Namely two types</a:t>
            </a:r>
          </a:p>
          <a:p>
            <a:pPr lvl="1" eaLnBrk="1" hangingPunct="1"/>
            <a:r>
              <a:rPr lang="en-US">
                <a:solidFill>
                  <a:srgbClr val="0070C0"/>
                </a:solidFill>
                <a:latin typeface="Times New Roman" charset="0"/>
                <a:cs typeface="Times New Roman" charset="0"/>
              </a:rPr>
              <a:t>Nash bargaining problems</a:t>
            </a:r>
          </a:p>
          <a:p>
            <a:pPr lvl="1" eaLnBrk="1" hangingPunct="1"/>
            <a:r>
              <a:rPr lang="en-US">
                <a:solidFill>
                  <a:srgbClr val="0070C0"/>
                </a:solidFill>
                <a:latin typeface="Times New Roman" charset="0"/>
                <a:cs typeface="Times New Roman" charset="0"/>
              </a:rPr>
              <a:t>Coalitional game</a:t>
            </a:r>
          </a:p>
          <a:p>
            <a:pPr eaLnBrk="1" hangingPunct="1">
              <a:lnSpc>
                <a:spcPct val="100000"/>
              </a:lnSpc>
            </a:pPr>
            <a:r>
              <a:rPr lang="en-US">
                <a:latin typeface="Times New Roman" charset="0"/>
                <a:cs typeface="Times New Roman" charset="0"/>
              </a:rPr>
              <a:t>We will focus on coalitional game theory</a:t>
            </a:r>
          </a:p>
          <a:p>
            <a:pPr lvl="1" eaLnBrk="1" hangingPunct="1">
              <a:lnSpc>
                <a:spcPct val="80000"/>
              </a:lnSpc>
            </a:pPr>
            <a:r>
              <a:rPr lang="en-US">
                <a:latin typeface="Times New Roman" charset="0"/>
                <a:cs typeface="Times New Roman" charset="0"/>
              </a:rPr>
              <a:t>Definition and key concepts</a:t>
            </a:r>
          </a:p>
          <a:p>
            <a:pPr lvl="1" eaLnBrk="1" hangingPunct="1">
              <a:lnSpc>
                <a:spcPct val="80000"/>
              </a:lnSpc>
            </a:pPr>
            <a:r>
              <a:rPr lang="en-US">
                <a:latin typeface="Times New Roman" charset="0"/>
                <a:cs typeface="Times New Roman" charset="0"/>
              </a:rPr>
              <a:t>New classification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>
                <a:latin typeface="Times New Roman" charset="0"/>
                <a:cs typeface="Times New Roman" charset="0"/>
              </a:rPr>
              <a:t>Applications in wireless networks</a:t>
            </a:r>
          </a:p>
          <a:p>
            <a:pPr lvl="1" eaLnBrk="1" hangingPunct="1"/>
            <a:endParaRPr lang="en-US">
              <a:latin typeface="Times New Roman" charset="0"/>
              <a:cs typeface="Times New Roman" charset="0"/>
            </a:endParaRPr>
          </a:p>
          <a:p>
            <a:pPr lvl="2" eaLnBrk="1" hangingPunct="1">
              <a:buFont typeface="Wingdings" charset="0"/>
              <a:buNone/>
            </a:pPr>
            <a:endParaRPr lang="en-US">
              <a:latin typeface="Georgia" charset="0"/>
              <a:cs typeface="Times New Roman" charset="0"/>
            </a:endParaRPr>
          </a:p>
          <a:p>
            <a:pPr lvl="2" eaLnBrk="1" hangingPunct="1">
              <a:buFont typeface="Wingdings" charset="0"/>
              <a:buNone/>
            </a:pPr>
            <a:endParaRPr lang="en-US">
              <a:latin typeface="Georgia" charset="0"/>
              <a:cs typeface="Times New Roman" charset="0"/>
            </a:endParaRPr>
          </a:p>
          <a:p>
            <a:pPr lvl="1" eaLnBrk="1" hangingPunct="1">
              <a:buFont typeface="Wingdings" charset="0"/>
              <a:buNone/>
            </a:pPr>
            <a:endParaRPr lang="en-US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  <a:p>
            <a:pPr eaLnBrk="1" hangingPunct="1"/>
            <a:endParaRPr lang="en-US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  <a:p>
            <a:pPr lvl="2" eaLnBrk="1" hangingPunct="1"/>
            <a:endParaRPr lang="en-GB">
              <a:latin typeface="Georgia" charset="0"/>
              <a:cs typeface="Times New Roman" charset="0"/>
            </a:endParaRPr>
          </a:p>
        </p:txBody>
      </p:sp>
      <p:sp>
        <p:nvSpPr>
          <p:cNvPr id="49156" name="Rectangle 3"/>
          <p:cNvSpPr>
            <a:spLocks noChangeArrowheads="1"/>
          </p:cNvSpPr>
          <p:nvPr/>
        </p:nvSpPr>
        <p:spPr bwMode="auto">
          <a:xfrm>
            <a:off x="457200" y="5232400"/>
            <a:ext cx="8686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/>
              <a:t>Walid Saad, Zhu Han, Merouane Debbah, Are Hjorungnes, and Tamer Basar, ``Coalitional Game Theory for Communication Networks", IEEE Signal Processing Magazine, Special Issue on Game Theory, p.p. 77-97, September 2009.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>
                <a:latin typeface="Tahoma" charset="0"/>
                <a:cs typeface="Arial" charset="0"/>
              </a:rPr>
              <a:t>Coalitional Games: Preliminaries</a:t>
            </a:r>
            <a:endParaRPr lang="en-GB" sz="3200" b="1">
              <a:latin typeface="Tahoma" charset="0"/>
              <a:cs typeface="Arial" charset="0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7772400" cy="541020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1800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Definition</a:t>
            </a:r>
            <a:r>
              <a:rPr lang="en-US" sz="18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of a coalitional game (</a:t>
            </a:r>
            <a:r>
              <a:rPr lang="en-US" sz="1800" i="1" dirty="0" err="1">
                <a:solidFill>
                  <a:srgbClr val="0000FF"/>
                </a:solidFill>
                <a:latin typeface="Times New Roman" charset="0"/>
                <a:cs typeface="Times New Roman" charset="0"/>
              </a:rPr>
              <a:t>N,v</a:t>
            </a:r>
            <a:r>
              <a:rPr lang="en-US" sz="18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)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1600" dirty="0">
                <a:latin typeface="Times New Roman" charset="0"/>
                <a:ea typeface="ＭＳ Ｐゴシック" charset="0"/>
              </a:rPr>
              <a:t>A set of players </a:t>
            </a:r>
            <a:r>
              <a:rPr lang="en-US" sz="1600" b="1" i="1" dirty="0">
                <a:latin typeface="Times New Roman" charset="0"/>
                <a:ea typeface="ＭＳ Ｐゴシック" charset="0"/>
              </a:rPr>
              <a:t>N, </a:t>
            </a:r>
            <a:r>
              <a:rPr lang="en-US" sz="1600" b="1" dirty="0">
                <a:latin typeface="Times New Roman" charset="0"/>
                <a:ea typeface="ＭＳ Ｐゴシック" charset="0"/>
              </a:rPr>
              <a:t>a</a:t>
            </a:r>
            <a:r>
              <a:rPr lang="en-US" sz="1600" dirty="0">
                <a:latin typeface="Times New Roman" charset="0"/>
                <a:ea typeface="ＭＳ Ｐゴシック" charset="0"/>
              </a:rPr>
              <a:t> </a:t>
            </a:r>
            <a:r>
              <a:rPr lang="en-US" sz="1600" b="1" i="1" dirty="0">
                <a:latin typeface="Times New Roman" charset="0"/>
                <a:ea typeface="ＭＳ Ｐゴシック" charset="0"/>
              </a:rPr>
              <a:t>coalition</a:t>
            </a:r>
            <a:r>
              <a:rPr lang="en-US" sz="1600" dirty="0">
                <a:latin typeface="Times New Roman" charset="0"/>
                <a:ea typeface="ＭＳ Ｐゴシック" charset="0"/>
              </a:rPr>
              <a:t> S is a group of cooperating players ( subset of N )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1600" dirty="0">
                <a:latin typeface="Times New Roman" charset="0"/>
                <a:ea typeface="ＭＳ Ｐゴシック" charset="0"/>
              </a:rPr>
              <a:t>Worth (utility) of a coalition </a:t>
            </a:r>
            <a:r>
              <a:rPr lang="en-US" sz="1600" b="1" i="1" dirty="0">
                <a:latin typeface="Times New Roman" charset="0"/>
                <a:ea typeface="ＭＳ Ｐゴシック" charset="0"/>
              </a:rPr>
              <a:t>v</a:t>
            </a:r>
          </a:p>
          <a:p>
            <a:pPr lvl="2" eaLnBrk="1" hangingPunct="1">
              <a:lnSpc>
                <a:spcPct val="105000"/>
              </a:lnSpc>
            </a:pPr>
            <a:r>
              <a:rPr lang="en-US" sz="1400" b="1" i="1" dirty="0">
                <a:latin typeface="Times New Roman" charset="0"/>
                <a:ea typeface="ＭＳ Ｐゴシック" charset="0"/>
              </a:rPr>
              <a:t>In general, v(S) </a:t>
            </a:r>
            <a:r>
              <a:rPr lang="en-US" sz="1400" dirty="0">
                <a:latin typeface="Times New Roman" charset="0"/>
                <a:ea typeface="ＭＳ Ｐゴシック" charset="0"/>
              </a:rPr>
              <a:t>is a real number that represents the gain resulting from a coalition S in the game (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N,v</a:t>
            </a:r>
            <a:r>
              <a:rPr lang="en-US" sz="1400" dirty="0">
                <a:latin typeface="Times New Roman" charset="0"/>
                <a:ea typeface="ＭＳ Ｐゴシック" charset="0"/>
              </a:rPr>
              <a:t>) </a:t>
            </a:r>
          </a:p>
          <a:p>
            <a:pPr lvl="2" eaLnBrk="1" hangingPunct="1">
              <a:lnSpc>
                <a:spcPct val="105000"/>
              </a:lnSpc>
            </a:pPr>
            <a:r>
              <a:rPr lang="en-US" sz="1400" b="1" i="1" dirty="0">
                <a:latin typeface="Times New Roman" charset="0"/>
                <a:ea typeface="ＭＳ Ｐゴシック" charset="0"/>
              </a:rPr>
              <a:t>v(N) </a:t>
            </a:r>
            <a:r>
              <a:rPr lang="en-US" sz="1400" dirty="0">
                <a:latin typeface="Times New Roman" charset="0"/>
                <a:ea typeface="ＭＳ Ｐゴシック" charset="0"/>
              </a:rPr>
              <a:t>is the worth of forming the coalition of all users, known as the </a:t>
            </a:r>
            <a:r>
              <a:rPr lang="en-US" sz="1400" b="1" i="1" dirty="0">
                <a:latin typeface="Times New Roman" charset="0"/>
                <a:ea typeface="ＭＳ Ｐゴシック" charset="0"/>
              </a:rPr>
              <a:t>grand coalition</a:t>
            </a:r>
            <a:endParaRPr lang="en-US" sz="1400" b="1" dirty="0">
              <a:latin typeface="Times New Roman" charset="0"/>
              <a:ea typeface="ＭＳ Ｐゴシック" charset="0"/>
            </a:endParaRPr>
          </a:p>
          <a:p>
            <a:pPr lvl="1" eaLnBrk="1" hangingPunct="1">
              <a:lnSpc>
                <a:spcPct val="105000"/>
              </a:lnSpc>
            </a:pPr>
            <a:r>
              <a:rPr lang="en-US" sz="1600" dirty="0">
                <a:latin typeface="Times New Roman" charset="0"/>
                <a:ea typeface="ＭＳ Ｐゴシック" charset="0"/>
              </a:rPr>
              <a:t>User payoff </a:t>
            </a:r>
            <a:r>
              <a:rPr lang="en-US" sz="1600" b="1" i="1" dirty="0">
                <a:latin typeface="Times New Roman" charset="0"/>
                <a:ea typeface="ＭＳ Ｐゴシック" charset="0"/>
              </a:rPr>
              <a:t>x</a:t>
            </a:r>
            <a:r>
              <a:rPr lang="en-US" sz="1600" b="1" i="1" baseline="-25000" dirty="0">
                <a:latin typeface="Times New Roman" charset="0"/>
                <a:ea typeface="ＭＳ Ｐゴシック" charset="0"/>
              </a:rPr>
              <a:t>i </a:t>
            </a:r>
            <a:r>
              <a:rPr lang="en-US" sz="1600" dirty="0">
                <a:latin typeface="Times New Roman" charset="0"/>
                <a:ea typeface="ＭＳ Ｐゴシック" charset="0"/>
              </a:rPr>
              <a:t>: the portion of </a:t>
            </a:r>
            <a:r>
              <a:rPr lang="en-US" sz="1600" b="1" i="1" dirty="0">
                <a:latin typeface="Times New Roman" charset="0"/>
                <a:ea typeface="ＭＳ Ｐゴシック" charset="0"/>
              </a:rPr>
              <a:t>v(S)</a:t>
            </a:r>
            <a:r>
              <a:rPr lang="en-US" sz="1600" dirty="0">
                <a:latin typeface="Times New Roman" charset="0"/>
                <a:ea typeface="ＭＳ Ｐゴシック" charset="0"/>
              </a:rPr>
              <a:t> received by a player </a:t>
            </a:r>
            <a:r>
              <a:rPr lang="en-US" sz="1600" b="1" i="1" dirty="0" err="1">
                <a:latin typeface="Times New Roman" charset="0"/>
                <a:ea typeface="ＭＳ Ｐゴシック" charset="0"/>
              </a:rPr>
              <a:t>i</a:t>
            </a:r>
            <a:r>
              <a:rPr lang="en-US" sz="1600" dirty="0">
                <a:latin typeface="Times New Roman" charset="0"/>
                <a:ea typeface="ＭＳ Ｐゴシック" charset="0"/>
              </a:rPr>
              <a:t> in coalition S</a:t>
            </a:r>
          </a:p>
          <a:p>
            <a:pPr eaLnBrk="1" hangingPunct="1">
              <a:lnSpc>
                <a:spcPct val="105000"/>
              </a:lnSpc>
            </a:pPr>
            <a:r>
              <a:rPr lang="en-US" sz="18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Characteristic form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1800" b="1" i="1" dirty="0">
                <a:latin typeface="Times New Roman" charset="0"/>
                <a:ea typeface="ＭＳ Ｐゴシック" charset="0"/>
              </a:rPr>
              <a:t>v </a:t>
            </a:r>
            <a:r>
              <a:rPr lang="en-US" sz="1800" dirty="0">
                <a:latin typeface="Times New Roman" charset="0"/>
                <a:ea typeface="ＭＳ Ｐゴシック" charset="0"/>
              </a:rPr>
              <a:t>depends only on the </a:t>
            </a:r>
            <a:r>
              <a:rPr lang="en-US" sz="1800" b="1" dirty="0">
                <a:latin typeface="Times New Roman" charset="0"/>
                <a:ea typeface="ＭＳ Ｐゴシック" charset="0"/>
              </a:rPr>
              <a:t>internal structure</a:t>
            </a:r>
            <a:r>
              <a:rPr lang="en-US" sz="1800" dirty="0">
                <a:latin typeface="Times New Roman" charset="0"/>
                <a:ea typeface="ＭＳ Ｐゴシック" charset="0"/>
              </a:rPr>
              <a:t> of the coalition</a:t>
            </a:r>
            <a:r>
              <a:rPr lang="en-US" sz="1800" b="1" i="1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1800" b="1" dirty="0">
                <a:latin typeface="Times New Roman" charset="0"/>
                <a:ea typeface="ＭＳ Ｐゴシック" charset="0"/>
                <a:cs typeface="ＭＳ Ｐゴシック" charset="0"/>
              </a:rPr>
              <a:t>Most common form of coalitional games</a:t>
            </a:r>
            <a:endParaRPr lang="en-US" sz="1800" dirty="0">
              <a:solidFill>
                <a:schemeClr val="folHlink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105000"/>
              </a:lnSpc>
            </a:pPr>
            <a:r>
              <a:rPr lang="en-US" sz="18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Partition form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1800" b="1" i="1" dirty="0">
                <a:latin typeface="Times New Roman" charset="0"/>
                <a:ea typeface="ＭＳ Ｐゴシック" charset="0"/>
                <a:cs typeface="ＭＳ Ｐゴシック" charset="0"/>
              </a:rPr>
              <a:t>v </a:t>
            </a:r>
            <a:r>
              <a:rPr lang="en-US" sz="1800" dirty="0">
                <a:latin typeface="Times New Roman" charset="0"/>
                <a:ea typeface="ＭＳ Ｐゴシック" charset="0"/>
                <a:cs typeface="ＭＳ Ｐゴシック" charset="0"/>
              </a:rPr>
              <a:t>depends only on the </a:t>
            </a:r>
            <a:r>
              <a:rPr lang="en-US" sz="1800" b="1" dirty="0">
                <a:latin typeface="Times New Roman" charset="0"/>
                <a:ea typeface="ＭＳ Ｐゴシック" charset="0"/>
                <a:cs typeface="ＭＳ Ｐゴシック" charset="0"/>
              </a:rPr>
              <a:t>whole partition </a:t>
            </a:r>
            <a:r>
              <a:rPr lang="en-US" sz="1800" dirty="0">
                <a:latin typeface="Times New Roman" charset="0"/>
                <a:ea typeface="ＭＳ Ｐゴシック" charset="0"/>
                <a:cs typeface="ＭＳ Ｐゴシック" charset="0"/>
              </a:rPr>
              <a:t>currently in place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1800" dirty="0">
                <a:latin typeface="Times New Roman" charset="0"/>
                <a:ea typeface="ＭＳ Ｐゴシック" charset="0"/>
                <a:cs typeface="ＭＳ Ｐゴシック" charset="0"/>
              </a:rPr>
              <a:t>Hard to solve, still under thorough research in game theory</a:t>
            </a:r>
            <a:endParaRPr lang="en-US" sz="1600" dirty="0">
              <a:solidFill>
                <a:schemeClr val="folHlink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105000"/>
              </a:lnSpc>
            </a:pPr>
            <a:r>
              <a:rPr lang="en-US" sz="18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Graph form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1800" dirty="0">
                <a:latin typeface="Times New Roman" charset="0"/>
                <a:ea typeface="ＭＳ Ｐゴシック" charset="0"/>
                <a:cs typeface="ＭＳ Ｐゴシック" charset="0"/>
              </a:rPr>
              <a:t>The value of a coalition depends on a </a:t>
            </a:r>
            <a:r>
              <a:rPr lang="en-US" sz="1800" b="1" dirty="0">
                <a:latin typeface="Times New Roman" charset="0"/>
                <a:ea typeface="ＭＳ Ｐゴシック" charset="0"/>
                <a:cs typeface="ＭＳ Ｐゴシック" charset="0"/>
              </a:rPr>
              <a:t>graph</a:t>
            </a:r>
            <a:r>
              <a:rPr lang="en-US" sz="18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b="1" dirty="0">
                <a:latin typeface="Times New Roman" charset="0"/>
                <a:ea typeface="ＭＳ Ｐゴシック" charset="0"/>
                <a:cs typeface="ＭＳ Ｐゴシック" charset="0"/>
              </a:rPr>
              <a:t>structure </a:t>
            </a:r>
            <a:r>
              <a:rPr lang="en-US" sz="1800" dirty="0">
                <a:latin typeface="Times New Roman" charset="0"/>
                <a:ea typeface="ＭＳ Ｐゴシック" charset="0"/>
                <a:cs typeface="ＭＳ Ｐゴシック" charset="0"/>
              </a:rPr>
              <a:t>that connects the coalition members</a:t>
            </a:r>
          </a:p>
          <a:p>
            <a:pPr lvl="1" eaLnBrk="1" hangingPunct="1">
              <a:lnSpc>
                <a:spcPct val="105000"/>
              </a:lnSpc>
            </a:pPr>
            <a:endParaRPr lang="en-US" sz="1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105000"/>
              </a:lnSpc>
            </a:pPr>
            <a:endParaRPr lang="en-US" sz="1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2" eaLnBrk="1" hangingPunct="1">
              <a:lnSpc>
                <a:spcPct val="105000"/>
              </a:lnSpc>
              <a:buFont typeface="Wingdings" charset="0"/>
              <a:buNone/>
            </a:pPr>
            <a:endParaRPr lang="en-GB" sz="18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7F6B92FE-8526-2F49-93C7-7D5EF4C19EAD}" type="slidenum">
              <a:rPr lang="en-US" sz="1400">
                <a:solidFill>
                  <a:schemeClr val="folHlink"/>
                </a:solidFill>
                <a:latin typeface="Times New Roman" charset="0"/>
              </a:rPr>
              <a:pPr eaLnBrk="1" hangingPunct="1"/>
              <a:t>14</a:t>
            </a:fld>
            <a:endParaRPr lang="en-US" sz="1400">
              <a:solidFill>
                <a:schemeClr val="folHlink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0930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ea typeface="+mj-ea"/>
                <a:cs typeface="+mj-cs"/>
              </a:rPr>
              <a:t>Coalitional Games: Utility</a:t>
            </a:r>
            <a:endParaRPr lang="nb-NO" sz="3600" smtClean="0">
              <a:ea typeface="+mj-ea"/>
              <a:cs typeface="+mj-cs"/>
            </a:endParaRP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066800"/>
            <a:ext cx="7732713" cy="533400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Transferable utility (TU)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2000" dirty="0">
                <a:latin typeface="Times New Roman" charset="0"/>
                <a:cs typeface="Times New Roman" charset="0"/>
              </a:rPr>
              <a:t>The worth </a:t>
            </a:r>
            <a:r>
              <a:rPr lang="en-US" sz="2000" b="1" i="1" dirty="0">
                <a:latin typeface="Times New Roman" charset="0"/>
                <a:cs typeface="Times New Roman" charset="0"/>
              </a:rPr>
              <a:t>v(S)</a:t>
            </a:r>
            <a:r>
              <a:rPr lang="en-US" sz="2000" dirty="0">
                <a:latin typeface="Times New Roman" charset="0"/>
                <a:cs typeface="Times New Roman" charset="0"/>
              </a:rPr>
              <a:t> of a coalition </a:t>
            </a:r>
            <a:r>
              <a:rPr lang="en-US" sz="2000" i="1" dirty="0">
                <a:latin typeface="Times New Roman" charset="0"/>
                <a:cs typeface="Times New Roman" charset="0"/>
              </a:rPr>
              <a:t>S</a:t>
            </a:r>
            <a:r>
              <a:rPr lang="en-US" sz="2000" dirty="0">
                <a:latin typeface="Times New Roman" charset="0"/>
                <a:cs typeface="Times New Roman" charset="0"/>
              </a:rPr>
              <a:t> can be distributed arbitrarily among the players in a coalition  hence, 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2000" b="1" i="1" dirty="0">
                <a:latin typeface="Times New Roman" charset="0"/>
                <a:cs typeface="Times New Roman" charset="0"/>
              </a:rPr>
              <a:t>v(S) </a:t>
            </a:r>
            <a:r>
              <a:rPr lang="en-US" sz="2000" dirty="0">
                <a:latin typeface="Times New Roman" charset="0"/>
                <a:cs typeface="Times New Roman" charset="0"/>
              </a:rPr>
              <a:t>is a </a:t>
            </a:r>
            <a:r>
              <a:rPr lang="en-US" sz="2000" b="1" dirty="0">
                <a:latin typeface="Times New Roman" charset="0"/>
                <a:cs typeface="Times New Roman" charset="0"/>
              </a:rPr>
              <a:t>function</a:t>
            </a:r>
            <a:r>
              <a:rPr lang="en-US" sz="2000" dirty="0">
                <a:latin typeface="Times New Roman" charset="0"/>
                <a:cs typeface="Times New Roman" charset="0"/>
              </a:rPr>
              <a:t> from the power set of N over the real </a:t>
            </a:r>
            <a:r>
              <a:rPr lang="en-US" sz="2000" dirty="0" smtClean="0">
                <a:latin typeface="Times New Roman" charset="0"/>
                <a:cs typeface="Times New Roman" charset="0"/>
              </a:rPr>
              <a:t>line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2000" i="1" dirty="0" smtClean="0">
                <a:latin typeface="Times New Roman" charset="0"/>
                <a:cs typeface="Times New Roman" charset="0"/>
              </a:rPr>
              <a:t>Example: Money, Euro/dollar/RMB…</a:t>
            </a:r>
            <a:endParaRPr lang="en-US" sz="2000" i="1" dirty="0"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105000"/>
              </a:lnSpc>
            </a:pPr>
            <a:r>
              <a:rPr lang="en-US" sz="2800" dirty="0">
                <a:solidFill>
                  <a:srgbClr val="0070C0"/>
                </a:solidFill>
                <a:latin typeface="Times New Roman" charset="0"/>
                <a:cs typeface="Times New Roman" charset="0"/>
              </a:rPr>
              <a:t>Non-transferable utility (NTU)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2000" dirty="0">
                <a:latin typeface="Times New Roman" charset="0"/>
                <a:cs typeface="Times New Roman" charset="0"/>
              </a:rPr>
              <a:t>The payoff that a user receives in a coalition is pre-determined, and hence the value of a coalition cannot be described by a function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2000" b="1" i="1" dirty="0">
                <a:latin typeface="Times New Roman" charset="0"/>
                <a:cs typeface="Times New Roman" charset="0"/>
              </a:rPr>
              <a:t>v(S) </a:t>
            </a:r>
            <a:r>
              <a:rPr lang="en-US" sz="2000" dirty="0">
                <a:latin typeface="Times New Roman" charset="0"/>
                <a:cs typeface="Times New Roman" charset="0"/>
              </a:rPr>
              <a:t>is a set of payoff vectors that the players in </a:t>
            </a:r>
            <a:r>
              <a:rPr lang="en-US" sz="2000" i="1" dirty="0">
                <a:latin typeface="Times New Roman" charset="0"/>
                <a:cs typeface="Times New Roman" charset="0"/>
              </a:rPr>
              <a:t>S</a:t>
            </a:r>
            <a:r>
              <a:rPr lang="en-US" sz="2000" dirty="0">
                <a:latin typeface="Times New Roman" charset="0"/>
                <a:cs typeface="Times New Roman" charset="0"/>
              </a:rPr>
              <a:t> can achieve</a:t>
            </a:r>
          </a:p>
          <a:p>
            <a:pPr lvl="1" eaLnBrk="1" hangingPunct="1">
              <a:lnSpc>
                <a:spcPct val="105000"/>
              </a:lnSpc>
            </a:pPr>
            <a:endParaRPr lang="en-US" sz="2400" dirty="0">
              <a:latin typeface="Times New Roman" charset="0"/>
              <a:cs typeface="Times New Roman" charset="0"/>
            </a:endParaRPr>
          </a:p>
          <a:p>
            <a:pPr lvl="1" eaLnBrk="1" hangingPunct="1">
              <a:lnSpc>
                <a:spcPct val="105000"/>
              </a:lnSpc>
            </a:pPr>
            <a:r>
              <a:rPr lang="en-US" sz="2000" dirty="0" smtClean="0">
                <a:latin typeface="Times New Roman" charset="0"/>
                <a:cs typeface="Times New Roman" charset="0"/>
              </a:rPr>
              <a:t>Example: channel</a:t>
            </a:r>
            <a:endParaRPr lang="en-US" sz="2000" dirty="0">
              <a:latin typeface="Times New Roman" charset="0"/>
              <a:cs typeface="Times New Roman" charset="0"/>
            </a:endParaRPr>
          </a:p>
        </p:txBody>
      </p:sp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05400"/>
            <a:ext cx="16002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ea typeface="+mj-ea"/>
                <a:cs typeface="+mj-cs"/>
              </a:rPr>
              <a:t>Payoff division</a:t>
            </a:r>
            <a:endParaRPr lang="en-GB" sz="3600" smtClean="0">
              <a:ea typeface="+mj-ea"/>
              <a:cs typeface="+mj-cs"/>
            </a:endParaRP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143000"/>
            <a:ext cx="77724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>
                <a:latin typeface="Times New Roman" charset="0"/>
                <a:cs typeface="Times New Roman" charset="0"/>
              </a:rPr>
              <a:t>Equal fair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1800">
                <a:latin typeface="Times New Roman" charset="0"/>
                <a:cs typeface="Times New Roman" charset="0"/>
              </a:rPr>
              <a:t>Each user guarantees its non-cooperative utility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1800">
                <a:latin typeface="Times New Roman" charset="0"/>
                <a:cs typeface="Times New Roman" charset="0"/>
              </a:rPr>
              <a:t>The extra worth is divided equally among coalition users</a:t>
            </a:r>
          </a:p>
          <a:p>
            <a:pPr eaLnBrk="1" hangingPunct="1">
              <a:lnSpc>
                <a:spcPct val="120000"/>
              </a:lnSpc>
            </a:pPr>
            <a:r>
              <a:rPr lang="en-US">
                <a:latin typeface="Times New Roman" charset="0"/>
                <a:cs typeface="Times New Roman" charset="0"/>
              </a:rPr>
              <a:t>Proportional fair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1800">
                <a:latin typeface="Times New Roman" charset="0"/>
                <a:cs typeface="Times New Roman" charset="0"/>
              </a:rPr>
              <a:t>Each user guarantees its non-cooperative utility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1800">
                <a:latin typeface="Times New Roman" charset="0"/>
                <a:cs typeface="Times New Roman" charset="0"/>
              </a:rPr>
              <a:t>A proportional fair division, based on the non-cooperative worth, is done on the extra utility available through cooperation</a:t>
            </a:r>
          </a:p>
          <a:p>
            <a:pPr eaLnBrk="1" hangingPunct="1">
              <a:lnSpc>
                <a:spcPct val="120000"/>
              </a:lnSpc>
            </a:pPr>
            <a:r>
              <a:rPr lang="en-US">
                <a:latin typeface="Times New Roman" charset="0"/>
                <a:cs typeface="Times New Roman" charset="0"/>
              </a:rPr>
              <a:t>Other fairness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>
                <a:latin typeface="Times New Roman" charset="0"/>
                <a:cs typeface="Times New Roman" charset="0"/>
              </a:rPr>
              <a:t>Shapley value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>
                <a:latin typeface="Times New Roman" charset="0"/>
                <a:cs typeface="Times New Roman" charset="0"/>
              </a:rPr>
              <a:t>Nucleolus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>
                <a:latin typeface="Times New Roman" charset="0"/>
                <a:cs typeface="Times New Roman" charset="0"/>
              </a:rPr>
              <a:t>Market Fairness</a:t>
            </a:r>
          </a:p>
          <a:p>
            <a:pPr lvl="1" eaLnBrk="1" hangingPunct="1">
              <a:lnSpc>
                <a:spcPct val="110000"/>
              </a:lnSpc>
            </a:pPr>
            <a:endParaRPr lang="en-US" sz="2000">
              <a:latin typeface="Times New Roman" charset="0"/>
              <a:cs typeface="Times New Roman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1800">
              <a:latin typeface="Times New Roman" charset="0"/>
              <a:cs typeface="Times New Roman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b="1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endParaRPr lang="en-US" i="1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  <a:p>
            <a:pPr lvl="1" eaLnBrk="1" hangingPunct="1">
              <a:lnSpc>
                <a:spcPct val="80000"/>
              </a:lnSpc>
            </a:pPr>
            <a:endParaRPr lang="en-GB" sz="200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  <a:cs typeface="+mj-cs"/>
              </a:rPr>
              <a:t>An example coalitional game</a:t>
            </a:r>
            <a:endParaRPr lang="en-GB" smtClean="0">
              <a:ea typeface="+mj-ea"/>
              <a:cs typeface="+mj-cs"/>
            </a:endParaRPr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143000"/>
            <a:ext cx="7772400" cy="571500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2800">
                <a:latin typeface="Times New Roman" charset="0"/>
                <a:cs typeface="Times New Roman" charset="0"/>
              </a:rPr>
              <a:t>Example of a coalition game: Majority Vote</a:t>
            </a:r>
          </a:p>
          <a:p>
            <a:pPr lvl="1" eaLnBrk="1" hangingPunct="1">
              <a:lnSpc>
                <a:spcPct val="105000"/>
              </a:lnSpc>
            </a:pPr>
            <a:endParaRPr lang="en-US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  <a:p>
            <a:pPr lvl="1" eaLnBrk="1" hangingPunct="1">
              <a:lnSpc>
                <a:spcPct val="105000"/>
              </a:lnSpc>
            </a:pPr>
            <a:endParaRPr lang="en-US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  <a:p>
            <a:pPr lvl="1" eaLnBrk="1" hangingPunct="1">
              <a:lnSpc>
                <a:spcPct val="105000"/>
              </a:lnSpc>
              <a:buFont typeface="Wingdings" charset="0"/>
              <a:buNone/>
            </a:pPr>
            <a:endParaRPr lang="en-US" sz="1600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  <a:p>
            <a:pPr lvl="1" eaLnBrk="1" hangingPunct="1">
              <a:lnSpc>
                <a:spcPct val="105000"/>
              </a:lnSpc>
            </a:pPr>
            <a:r>
              <a:rPr lang="en-US" sz="2400">
                <a:latin typeface="Times New Roman" charset="0"/>
                <a:cs typeface="Times New Roman" charset="0"/>
              </a:rPr>
              <a:t>President is elected by majority vote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2400">
                <a:latin typeface="Times New Roman" charset="0"/>
                <a:cs typeface="Times New Roman" charset="0"/>
              </a:rPr>
              <a:t>A coalition consisting of a majority of players has a worth of 1 since it is a decision maker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2400">
                <a:latin typeface="Times New Roman" charset="0"/>
                <a:cs typeface="Times New Roman" charset="0"/>
              </a:rPr>
              <a:t>Value of a coalition does not depend on the external strategies of the users</a:t>
            </a:r>
          </a:p>
          <a:p>
            <a:pPr lvl="2" eaLnBrk="1" hangingPunct="1">
              <a:lnSpc>
                <a:spcPct val="105000"/>
              </a:lnSpc>
            </a:pPr>
            <a:r>
              <a:rPr lang="en-US">
                <a:latin typeface="Georgia" charset="0"/>
                <a:cs typeface="Times New Roman" charset="0"/>
              </a:rPr>
              <a:t>This game is in characteristic function form 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2400">
                <a:latin typeface="Times New Roman" charset="0"/>
                <a:cs typeface="Times New Roman" charset="0"/>
              </a:rPr>
              <a:t>If the voters divide the value as money</a:t>
            </a:r>
          </a:p>
          <a:p>
            <a:pPr lvl="2" eaLnBrk="1" hangingPunct="1">
              <a:lnSpc>
                <a:spcPct val="105000"/>
              </a:lnSpc>
            </a:pPr>
            <a:r>
              <a:rPr lang="en-US">
                <a:latin typeface="Georgia" charset="0"/>
                <a:cs typeface="Times New Roman" charset="0"/>
              </a:rPr>
              <a:t>Transferable utility</a:t>
            </a:r>
          </a:p>
          <a:p>
            <a:pPr lvl="1" eaLnBrk="1" hangingPunct="1">
              <a:lnSpc>
                <a:spcPct val="105000"/>
              </a:lnSpc>
            </a:pPr>
            <a:endParaRPr lang="en-US" sz="3200">
              <a:latin typeface="Times New Roman" charset="0"/>
              <a:cs typeface="Times New Roman" charset="0"/>
            </a:endParaRPr>
          </a:p>
          <a:p>
            <a:pPr lvl="2" eaLnBrk="1" hangingPunct="1">
              <a:lnSpc>
                <a:spcPct val="105000"/>
              </a:lnSpc>
              <a:buFont typeface="Wingdings" charset="0"/>
              <a:buNone/>
            </a:pPr>
            <a:endParaRPr lang="en-GB" sz="3200">
              <a:latin typeface="Georgia" charset="0"/>
              <a:cs typeface="Times New Roman" charset="0"/>
            </a:endParaRPr>
          </a:p>
        </p:txBody>
      </p:sp>
      <p:pic>
        <p:nvPicPr>
          <p:cNvPr id="5325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36713"/>
            <a:ext cx="40386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  <a:cs typeface="+mj-cs"/>
              </a:rPr>
              <a:t>Outline</a:t>
            </a:r>
            <a:endParaRPr lang="en-GB" smtClean="0">
              <a:ea typeface="+mj-ea"/>
              <a:cs typeface="+mj-cs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143000"/>
            <a:ext cx="77724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l"/>
              <a:defRPr/>
            </a:pPr>
            <a:r>
              <a:rPr lang="en-US" sz="280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Cognitive Radio Networks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600" dirty="0" smtClean="0">
                <a:solidFill>
                  <a:srgbClr val="0070C0"/>
                </a:solidFill>
                <a:cs typeface="Times New Roman" pitchFamily="18" charset="0"/>
              </a:rPr>
              <a:t>Spectrum Sensing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600" dirty="0" smtClean="0">
                <a:solidFill>
                  <a:srgbClr val="0070C0"/>
                </a:solidFill>
                <a:cs typeface="Times New Roman" pitchFamily="18" charset="0"/>
              </a:rPr>
              <a:t>Dynamic Spectrum Access</a:t>
            </a:r>
            <a:endParaRPr lang="en-US" sz="2600" dirty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600" dirty="0" smtClean="0">
                <a:solidFill>
                  <a:srgbClr val="0070C0"/>
                </a:solidFill>
                <a:cs typeface="Times New Roman" pitchFamily="18" charset="0"/>
              </a:rPr>
              <a:t>Exploration and Exploitation</a:t>
            </a:r>
            <a:r>
              <a:rPr lang="en-US" sz="2600" dirty="0" smtClean="0">
                <a:cs typeface="Times New Roman" pitchFamily="18" charset="0"/>
              </a:rPr>
              <a:t> </a:t>
            </a:r>
            <a:endParaRPr lang="en-US" sz="2600" dirty="0" smtClean="0">
              <a:solidFill>
                <a:srgbClr val="FF0000"/>
              </a:solidFill>
              <a:ea typeface="+mn-ea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l"/>
              <a:defRPr/>
            </a:pPr>
            <a:r>
              <a:rPr lang="en-US" sz="2800" dirty="0" smtClean="0">
                <a:ea typeface="+mn-ea"/>
                <a:cs typeface="Times New Roman" pitchFamily="18" charset="0"/>
              </a:rPr>
              <a:t>Overview of Game Theory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l"/>
              <a:defRPr/>
            </a:pPr>
            <a:r>
              <a:rPr lang="en-US" sz="280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Coalitional </a:t>
            </a:r>
            <a:r>
              <a:rPr lang="en-US" sz="280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G</a:t>
            </a:r>
            <a:r>
              <a:rPr lang="en-US" sz="280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ames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600" dirty="0" smtClean="0">
                <a:solidFill>
                  <a:srgbClr val="0070C0"/>
                </a:solidFill>
                <a:cs typeface="Times New Roman" pitchFamily="18" charset="0"/>
              </a:rPr>
              <a:t>Class I</a:t>
            </a:r>
            <a:r>
              <a:rPr lang="en-US" sz="2600" dirty="0" smtClean="0">
                <a:cs typeface="Times New Roman" pitchFamily="18" charset="0"/>
              </a:rPr>
              <a:t>: Canonical Coalitional </a:t>
            </a:r>
            <a:r>
              <a:rPr lang="en-US" sz="2600" dirty="0">
                <a:cs typeface="Times New Roman" pitchFamily="18" charset="0"/>
              </a:rPr>
              <a:t>G</a:t>
            </a:r>
            <a:r>
              <a:rPr lang="en-US" sz="2600" dirty="0" smtClean="0">
                <a:cs typeface="Times New Roman" pitchFamily="18" charset="0"/>
              </a:rPr>
              <a:t>ames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600" dirty="0" smtClean="0">
                <a:solidFill>
                  <a:srgbClr val="0070C0"/>
                </a:solidFill>
                <a:cs typeface="Times New Roman" pitchFamily="18" charset="0"/>
              </a:rPr>
              <a:t>Class II</a:t>
            </a:r>
            <a:r>
              <a:rPr lang="en-US" sz="2600" dirty="0" smtClean="0">
                <a:cs typeface="Times New Roman" pitchFamily="18" charset="0"/>
              </a:rPr>
              <a:t>: Coalition </a:t>
            </a:r>
            <a:r>
              <a:rPr lang="en-US" sz="2600" dirty="0">
                <a:cs typeface="Times New Roman" pitchFamily="18" charset="0"/>
              </a:rPr>
              <a:t>F</a:t>
            </a:r>
            <a:r>
              <a:rPr lang="en-US" sz="2600" dirty="0" smtClean="0">
                <a:cs typeface="Times New Roman" pitchFamily="18" charset="0"/>
              </a:rPr>
              <a:t>ormation Games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600" dirty="0" smtClean="0">
                <a:solidFill>
                  <a:srgbClr val="0070C0"/>
                </a:solidFill>
                <a:cs typeface="Times New Roman" pitchFamily="18" charset="0"/>
              </a:rPr>
              <a:t>Class III</a:t>
            </a:r>
            <a:r>
              <a:rPr lang="en-US" sz="2600" dirty="0" smtClean="0">
                <a:cs typeface="Times New Roman" pitchFamily="18" charset="0"/>
              </a:rPr>
              <a:t>: Coalition Graph </a:t>
            </a:r>
            <a:r>
              <a:rPr lang="en-US" sz="2600" dirty="0">
                <a:cs typeface="Times New Roman" pitchFamily="18" charset="0"/>
              </a:rPr>
              <a:t>G</a:t>
            </a:r>
            <a:r>
              <a:rPr lang="en-US" sz="2600" dirty="0" smtClean="0">
                <a:cs typeface="Times New Roman" pitchFamily="18" charset="0"/>
              </a:rPr>
              <a:t>ames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l"/>
              <a:defRPr/>
            </a:pPr>
            <a:r>
              <a:rPr lang="en-US" sz="2800" dirty="0" smtClean="0">
                <a:ea typeface="+mn-ea"/>
                <a:cs typeface="Times New Roman" pitchFamily="18" charset="0"/>
              </a:rPr>
              <a:t>Conclusions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l"/>
              <a:defRPr/>
            </a:pPr>
            <a:r>
              <a:rPr lang="en-US" sz="2800" dirty="0">
                <a:cs typeface="Times New Roman" pitchFamily="18" charset="0"/>
              </a:rPr>
              <a:t>Quick View of Our Research Lab </a:t>
            </a:r>
            <a:endParaRPr lang="en-GB" dirty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l"/>
              <a:defRPr/>
            </a:pPr>
            <a:endParaRPr lang="en-GB" dirty="0" smtClean="0"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ea typeface="+mj-ea"/>
                <a:cs typeface="+mj-cs"/>
              </a:rPr>
              <a:t>A new classification</a:t>
            </a:r>
            <a:endParaRPr lang="nb-NO" sz="3600" smtClean="0">
              <a:ea typeface="+mj-ea"/>
              <a:cs typeface="+mj-cs"/>
            </a:endParaRPr>
          </a:p>
        </p:txBody>
      </p:sp>
      <p:graphicFrame>
        <p:nvGraphicFramePr>
          <p:cNvPr id="55299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04800" y="1392238"/>
          <a:ext cx="8839200" cy="307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6" name="Visio" r:id="rId4" imgW="9842500" imgH="3429000" progId="Visio.Drawing.11">
                  <p:embed/>
                </p:oleObj>
              </mc:Choice>
              <mc:Fallback>
                <p:oleObj name="Visio" r:id="rId4" imgW="9842500" imgH="342900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alphaModFix am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92238"/>
                        <a:ext cx="8839200" cy="307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808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4075" name="AutoShape 11"/>
          <p:cNvSpPr>
            <a:spLocks noChangeArrowheads="1"/>
          </p:cNvSpPr>
          <p:nvPr/>
        </p:nvSpPr>
        <p:spPr bwMode="auto">
          <a:xfrm>
            <a:off x="1447800" y="4953000"/>
            <a:ext cx="6477000" cy="1143000"/>
          </a:xfrm>
          <a:prstGeom prst="wedgeRectCallout">
            <a:avLst>
              <a:gd name="adj1" fmla="val -46176"/>
              <a:gd name="adj2" fmla="val -10013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sz="2000">
                <a:solidFill>
                  <a:srgbClr val="0000FF"/>
                </a:solidFill>
              </a:rPr>
              <a:t>- The </a:t>
            </a:r>
            <a:r>
              <a:rPr lang="en-US" sz="2000" b="1">
                <a:solidFill>
                  <a:srgbClr val="0000FF"/>
                </a:solidFill>
              </a:rPr>
              <a:t>grand</a:t>
            </a:r>
            <a:r>
              <a:rPr lang="en-US" sz="2000">
                <a:solidFill>
                  <a:srgbClr val="0000FF"/>
                </a:solidFill>
              </a:rPr>
              <a:t> coalition of all users is an optimal structure.</a:t>
            </a:r>
          </a:p>
          <a:p>
            <a:pPr>
              <a:buFontTx/>
              <a:buChar char="-"/>
            </a:pPr>
            <a:r>
              <a:rPr lang="en-US" sz="2000">
                <a:solidFill>
                  <a:srgbClr val="0000FF"/>
                </a:solidFill>
              </a:rPr>
              <a:t>Key question </a:t>
            </a:r>
            <a:r>
              <a:rPr lang="ja-JP" altLang="en-US" sz="2000">
                <a:solidFill>
                  <a:srgbClr val="0000FF"/>
                </a:solidFill>
              </a:rPr>
              <a:t>“</a:t>
            </a:r>
            <a:r>
              <a:rPr lang="en-US" altLang="ja-JP" sz="2000">
                <a:solidFill>
                  <a:srgbClr val="0000FF"/>
                </a:solidFill>
              </a:rPr>
              <a:t>How to stabilize the grand coalition?</a:t>
            </a:r>
            <a:r>
              <a:rPr lang="ja-JP" altLang="en-US" sz="2000">
                <a:solidFill>
                  <a:srgbClr val="0000FF"/>
                </a:solidFill>
              </a:rPr>
              <a:t>”</a:t>
            </a:r>
            <a:endParaRPr lang="en-US" altLang="ja-JP" sz="2000">
              <a:solidFill>
                <a:srgbClr val="0000FF"/>
              </a:solidFill>
            </a:endParaRPr>
          </a:p>
          <a:p>
            <a:r>
              <a:rPr lang="en-US" sz="2000">
                <a:solidFill>
                  <a:srgbClr val="0000FF"/>
                </a:solidFill>
              </a:rPr>
              <a:t>- Several well-defined solution concepts exist.</a:t>
            </a:r>
            <a:endParaRPr lang="nb-NO" sz="2000">
              <a:solidFill>
                <a:srgbClr val="0000FF"/>
              </a:solidFill>
            </a:endParaRPr>
          </a:p>
        </p:txBody>
      </p:sp>
      <p:sp>
        <p:nvSpPr>
          <p:cNvPr id="344076" name="AutoShape 12"/>
          <p:cNvSpPr>
            <a:spLocks noChangeArrowheads="1"/>
          </p:cNvSpPr>
          <p:nvPr/>
        </p:nvSpPr>
        <p:spPr bwMode="auto">
          <a:xfrm>
            <a:off x="152400" y="4800600"/>
            <a:ext cx="8458200" cy="1219200"/>
          </a:xfrm>
          <a:prstGeom prst="wedgeRectCallout">
            <a:avLst>
              <a:gd name="adj1" fmla="val 6083"/>
              <a:gd name="adj2" fmla="val -9622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sz="2000">
                <a:solidFill>
                  <a:srgbClr val="0000FF"/>
                </a:solidFill>
              </a:rPr>
              <a:t>- The network structure that forms depends on gains and costs from cooperation.</a:t>
            </a:r>
          </a:p>
          <a:p>
            <a:pPr>
              <a:buFontTx/>
              <a:buChar char="-"/>
            </a:pPr>
            <a:r>
              <a:rPr lang="en-US" sz="2000">
                <a:solidFill>
                  <a:srgbClr val="0000FF"/>
                </a:solidFill>
              </a:rPr>
              <a:t>Key question  </a:t>
            </a:r>
            <a:r>
              <a:rPr lang="ja-JP" altLang="en-US" sz="2000">
                <a:solidFill>
                  <a:srgbClr val="0000FF"/>
                </a:solidFill>
              </a:rPr>
              <a:t>“</a:t>
            </a:r>
            <a:r>
              <a:rPr lang="en-US" altLang="ja-JP" sz="2000">
                <a:solidFill>
                  <a:srgbClr val="0000FF"/>
                </a:solidFill>
              </a:rPr>
              <a:t>How to form an appropriate coalitional structure (topology) and how to study its properties?</a:t>
            </a:r>
            <a:r>
              <a:rPr lang="ja-JP" altLang="en-US" sz="2000">
                <a:solidFill>
                  <a:srgbClr val="0000FF"/>
                </a:solidFill>
              </a:rPr>
              <a:t>”</a:t>
            </a:r>
            <a:endParaRPr lang="en-US" altLang="ja-JP" sz="200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r>
              <a:rPr lang="en-US" sz="2000">
                <a:solidFill>
                  <a:srgbClr val="0000FF"/>
                </a:solidFill>
              </a:rPr>
              <a:t> More complex than Class I, with no formal solution concepts.</a:t>
            </a:r>
            <a:endParaRPr lang="nb-NO" sz="2000">
              <a:solidFill>
                <a:srgbClr val="0000FF"/>
              </a:solidFill>
            </a:endParaRPr>
          </a:p>
        </p:txBody>
      </p:sp>
      <p:sp>
        <p:nvSpPr>
          <p:cNvPr id="344077" name="AutoShape 13"/>
          <p:cNvSpPr>
            <a:spLocks noChangeArrowheads="1"/>
          </p:cNvSpPr>
          <p:nvPr/>
        </p:nvSpPr>
        <p:spPr bwMode="auto">
          <a:xfrm>
            <a:off x="685800" y="4572000"/>
            <a:ext cx="7848600" cy="1524000"/>
          </a:xfrm>
          <a:prstGeom prst="wedgeRectCallout">
            <a:avLst>
              <a:gd name="adj1" fmla="val 32162"/>
              <a:gd name="adj2" fmla="val -10323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sz="2000">
                <a:solidFill>
                  <a:srgbClr val="0000FF"/>
                </a:solidFill>
              </a:rPr>
              <a:t>- Players</a:t>
            </a:r>
            <a:r>
              <a:rPr lang="ja-JP" altLang="en-US" sz="2000">
                <a:solidFill>
                  <a:srgbClr val="0000FF"/>
                </a:solidFill>
              </a:rPr>
              <a:t>’</a:t>
            </a:r>
            <a:r>
              <a:rPr lang="en-US" altLang="ja-JP" sz="2000">
                <a:solidFill>
                  <a:srgbClr val="0000FF"/>
                </a:solidFill>
              </a:rPr>
              <a:t> interactions are governed by a communication graph structure.</a:t>
            </a:r>
          </a:p>
          <a:p>
            <a:pPr>
              <a:buFontTx/>
              <a:buChar char="-"/>
            </a:pPr>
            <a:r>
              <a:rPr lang="en-US" sz="2000">
                <a:solidFill>
                  <a:srgbClr val="0000FF"/>
                </a:solidFill>
              </a:rPr>
              <a:t>Key question </a:t>
            </a:r>
            <a:r>
              <a:rPr lang="ja-JP" altLang="en-US" sz="2000">
                <a:solidFill>
                  <a:srgbClr val="0000FF"/>
                </a:solidFill>
              </a:rPr>
              <a:t>“</a:t>
            </a:r>
            <a:r>
              <a:rPr lang="en-US" altLang="ja-JP" sz="2000">
                <a:solidFill>
                  <a:srgbClr val="0000FF"/>
                </a:solidFill>
              </a:rPr>
              <a:t>How to stabilize the grand coalition or form a network structure taking into account the communication graph?</a:t>
            </a:r>
            <a:r>
              <a:rPr lang="ja-JP" altLang="en-US" sz="2000">
                <a:solidFill>
                  <a:srgbClr val="0000FF"/>
                </a:solidFill>
              </a:rPr>
              <a:t>”</a:t>
            </a:r>
            <a:endParaRPr lang="en-US" altLang="ja-JP" sz="200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r>
              <a:rPr lang="en-US" sz="2000">
                <a:solidFill>
                  <a:srgbClr val="0000FF"/>
                </a:solidFill>
              </a:rPr>
              <a:t> Solutions are complex, combine concepts from coalitions, and non-cooperative games</a:t>
            </a:r>
            <a:endParaRPr lang="nb-NO" sz="2000">
              <a:solidFill>
                <a:srgbClr val="0000FF"/>
              </a:solidFill>
            </a:endParaRPr>
          </a:p>
        </p:txBody>
      </p:sp>
      <p:sp>
        <p:nvSpPr>
          <p:cNvPr id="55303" name="Oval 2"/>
          <p:cNvSpPr>
            <a:spLocks noChangeArrowheads="1"/>
          </p:cNvSpPr>
          <p:nvPr/>
        </p:nvSpPr>
        <p:spPr bwMode="auto">
          <a:xfrm>
            <a:off x="533400" y="2057400"/>
            <a:ext cx="2209800" cy="2362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5304" name="Oval 8"/>
          <p:cNvSpPr>
            <a:spLocks noChangeArrowheads="1"/>
          </p:cNvSpPr>
          <p:nvPr/>
        </p:nvSpPr>
        <p:spPr bwMode="auto">
          <a:xfrm>
            <a:off x="3733800" y="19812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5305" name="Oval 9"/>
          <p:cNvSpPr>
            <a:spLocks noChangeArrowheads="1"/>
          </p:cNvSpPr>
          <p:nvPr/>
        </p:nvSpPr>
        <p:spPr bwMode="auto">
          <a:xfrm>
            <a:off x="4800600" y="17526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5306" name="Oval 10"/>
          <p:cNvSpPr>
            <a:spLocks noChangeArrowheads="1"/>
          </p:cNvSpPr>
          <p:nvPr/>
        </p:nvSpPr>
        <p:spPr bwMode="auto">
          <a:xfrm>
            <a:off x="4114800" y="2819400"/>
            <a:ext cx="1447800" cy="1524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6477000" y="1981200"/>
            <a:ext cx="2209800" cy="2362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cxnSp>
        <p:nvCxnSpPr>
          <p:cNvPr id="55308" name="Straight Arrow Connector 5"/>
          <p:cNvCxnSpPr>
            <a:cxnSpLocks noChangeShapeType="1"/>
          </p:cNvCxnSpPr>
          <p:nvPr/>
        </p:nvCxnSpPr>
        <p:spPr bwMode="auto">
          <a:xfrm flipH="1">
            <a:off x="7162800" y="2438400"/>
            <a:ext cx="762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09" name="Straight Arrow Connector 17"/>
          <p:cNvCxnSpPr>
            <a:cxnSpLocks noChangeShapeType="1"/>
          </p:cNvCxnSpPr>
          <p:nvPr/>
        </p:nvCxnSpPr>
        <p:spPr bwMode="auto">
          <a:xfrm flipH="1" flipV="1">
            <a:off x="7315200" y="3124200"/>
            <a:ext cx="838200" cy="76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10" name="Straight Arrow Connector 19"/>
          <p:cNvCxnSpPr>
            <a:cxnSpLocks noChangeShapeType="1"/>
          </p:cNvCxnSpPr>
          <p:nvPr/>
        </p:nvCxnSpPr>
        <p:spPr bwMode="auto">
          <a:xfrm flipH="1" flipV="1">
            <a:off x="7239000" y="3352800"/>
            <a:ext cx="5334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75" grpId="0" animBg="1"/>
      <p:bldP spid="344075" grpId="1" animBg="1"/>
      <p:bldP spid="344076" grpId="0" animBg="1"/>
      <p:bldP spid="344076" grpId="1" animBg="1"/>
      <p:bldP spid="34407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  <a:cs typeface="+mj-cs"/>
              </a:rPr>
              <a:t>Outline</a:t>
            </a:r>
            <a:endParaRPr lang="en-GB" smtClean="0">
              <a:ea typeface="+mj-ea"/>
              <a:cs typeface="+mj-cs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143000"/>
            <a:ext cx="77724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l"/>
              <a:defRPr/>
            </a:pPr>
            <a:r>
              <a:rPr lang="en-US" sz="280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Cognitive Radio Networks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600" dirty="0" smtClean="0">
                <a:solidFill>
                  <a:srgbClr val="0070C0"/>
                </a:solidFill>
                <a:cs typeface="Times New Roman" pitchFamily="18" charset="0"/>
              </a:rPr>
              <a:t>Spectrum Sensing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600" dirty="0" smtClean="0">
                <a:solidFill>
                  <a:srgbClr val="0070C0"/>
                </a:solidFill>
                <a:cs typeface="Times New Roman" pitchFamily="18" charset="0"/>
              </a:rPr>
              <a:t>Dynamic Spectrum Access</a:t>
            </a:r>
            <a:endParaRPr lang="en-US" sz="2600" dirty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600" dirty="0" smtClean="0">
                <a:solidFill>
                  <a:srgbClr val="0070C0"/>
                </a:solidFill>
                <a:cs typeface="Times New Roman" pitchFamily="18" charset="0"/>
              </a:rPr>
              <a:t>Exploration and Exploitation</a:t>
            </a:r>
            <a:r>
              <a:rPr lang="en-US" sz="2600" dirty="0" smtClean="0">
                <a:cs typeface="Times New Roman" pitchFamily="18" charset="0"/>
              </a:rPr>
              <a:t> </a:t>
            </a:r>
            <a:endParaRPr lang="en-US" sz="2600" dirty="0" smtClean="0">
              <a:solidFill>
                <a:srgbClr val="FF0000"/>
              </a:solidFill>
              <a:ea typeface="+mn-ea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l"/>
              <a:defRPr/>
            </a:pPr>
            <a:r>
              <a:rPr lang="en-US" sz="2800" dirty="0" smtClean="0">
                <a:ea typeface="+mn-ea"/>
                <a:cs typeface="Times New Roman" pitchFamily="18" charset="0"/>
              </a:rPr>
              <a:t>Overview of Game Theory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l"/>
              <a:defRPr/>
            </a:pPr>
            <a:r>
              <a:rPr lang="en-US" sz="280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Coalitional </a:t>
            </a:r>
            <a:r>
              <a:rPr lang="en-US" sz="280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G</a:t>
            </a:r>
            <a:r>
              <a:rPr lang="en-US" sz="280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ames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600" dirty="0" smtClean="0">
                <a:solidFill>
                  <a:srgbClr val="0070C0"/>
                </a:solidFill>
                <a:cs typeface="Times New Roman" pitchFamily="18" charset="0"/>
              </a:rPr>
              <a:t>Class I</a:t>
            </a:r>
            <a:r>
              <a:rPr lang="en-US" sz="2600" dirty="0" smtClean="0">
                <a:cs typeface="Times New Roman" pitchFamily="18" charset="0"/>
              </a:rPr>
              <a:t>: Canonical Coalitional </a:t>
            </a:r>
            <a:r>
              <a:rPr lang="en-US" sz="2600" dirty="0">
                <a:cs typeface="Times New Roman" pitchFamily="18" charset="0"/>
              </a:rPr>
              <a:t>G</a:t>
            </a:r>
            <a:r>
              <a:rPr lang="en-US" sz="2600" dirty="0" smtClean="0">
                <a:cs typeface="Times New Roman" pitchFamily="18" charset="0"/>
              </a:rPr>
              <a:t>ames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600" dirty="0" smtClean="0">
                <a:solidFill>
                  <a:srgbClr val="0070C0"/>
                </a:solidFill>
                <a:cs typeface="Times New Roman" pitchFamily="18" charset="0"/>
              </a:rPr>
              <a:t>Class II</a:t>
            </a:r>
            <a:r>
              <a:rPr lang="en-US" sz="2600" dirty="0" smtClean="0">
                <a:cs typeface="Times New Roman" pitchFamily="18" charset="0"/>
              </a:rPr>
              <a:t>: Coalition </a:t>
            </a:r>
            <a:r>
              <a:rPr lang="en-US" sz="2600" dirty="0">
                <a:cs typeface="Times New Roman" pitchFamily="18" charset="0"/>
              </a:rPr>
              <a:t>F</a:t>
            </a:r>
            <a:r>
              <a:rPr lang="en-US" sz="2600" dirty="0" smtClean="0">
                <a:cs typeface="Times New Roman" pitchFamily="18" charset="0"/>
              </a:rPr>
              <a:t>ormation Games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600" dirty="0" smtClean="0">
                <a:solidFill>
                  <a:srgbClr val="0070C0"/>
                </a:solidFill>
                <a:cs typeface="Times New Roman" pitchFamily="18" charset="0"/>
              </a:rPr>
              <a:t>Class III</a:t>
            </a:r>
            <a:r>
              <a:rPr lang="en-US" sz="2600" dirty="0" smtClean="0">
                <a:cs typeface="Times New Roman" pitchFamily="18" charset="0"/>
              </a:rPr>
              <a:t>: Coalition Graph </a:t>
            </a:r>
            <a:r>
              <a:rPr lang="en-US" sz="2600" dirty="0">
                <a:cs typeface="Times New Roman" pitchFamily="18" charset="0"/>
              </a:rPr>
              <a:t>G</a:t>
            </a:r>
            <a:r>
              <a:rPr lang="en-US" sz="2600" dirty="0" smtClean="0">
                <a:cs typeface="Times New Roman" pitchFamily="18" charset="0"/>
              </a:rPr>
              <a:t>ames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l"/>
              <a:defRPr/>
            </a:pPr>
            <a:r>
              <a:rPr lang="en-US" sz="2800" dirty="0" smtClean="0">
                <a:ea typeface="+mn-ea"/>
                <a:cs typeface="Times New Roman" pitchFamily="18" charset="0"/>
              </a:rPr>
              <a:t>Conclusions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l"/>
              <a:defRPr/>
            </a:pPr>
            <a:r>
              <a:rPr lang="en-US" sz="2800" dirty="0" smtClean="0">
                <a:ea typeface="+mn-ea"/>
                <a:cs typeface="Times New Roman" pitchFamily="18" charset="0"/>
              </a:rPr>
              <a:t>Quick View of </a:t>
            </a:r>
            <a:r>
              <a:rPr lang="en-US" sz="2800" dirty="0">
                <a:ea typeface="+mn-ea"/>
                <a:cs typeface="Times New Roman" pitchFamily="18" charset="0"/>
              </a:rPr>
              <a:t>O</a:t>
            </a:r>
            <a:r>
              <a:rPr lang="en-US" sz="2800" dirty="0" smtClean="0">
                <a:ea typeface="+mn-ea"/>
                <a:cs typeface="Times New Roman" pitchFamily="18" charset="0"/>
              </a:rPr>
              <a:t>ur Research Lab </a:t>
            </a:r>
            <a:endParaRPr lang="en-GB" dirty="0" smtClean="0">
              <a:ea typeface="+mn-ea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  <a:cs typeface="+mj-cs"/>
              </a:rPr>
              <a:t>Class I: Canonical Coalitional Games</a:t>
            </a:r>
            <a:endParaRPr lang="en-GB" smtClean="0">
              <a:ea typeface="+mj-ea"/>
              <a:cs typeface="+mj-cs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7772400" cy="518160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2800">
                <a:latin typeface="Times New Roman" charset="0"/>
                <a:cs typeface="Times New Roman" charset="0"/>
              </a:rPr>
              <a:t>Main properties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2400">
                <a:latin typeface="Times New Roman" charset="0"/>
                <a:cs typeface="Times New Roman" charset="0"/>
              </a:rPr>
              <a:t>Cooperation is </a:t>
            </a:r>
            <a:r>
              <a:rPr lang="en-US" sz="2400" b="1">
                <a:solidFill>
                  <a:srgbClr val="0070C0"/>
                </a:solidFill>
                <a:latin typeface="Times New Roman" charset="0"/>
                <a:cs typeface="Times New Roman" charset="0"/>
              </a:rPr>
              <a:t>always</a:t>
            </a:r>
            <a:r>
              <a:rPr lang="en-US" sz="2400" b="1">
                <a:latin typeface="Times New Roman" charset="0"/>
                <a:cs typeface="Times New Roman" charset="0"/>
              </a:rPr>
              <a:t> </a:t>
            </a:r>
            <a:r>
              <a:rPr lang="en-US" sz="2400">
                <a:latin typeface="Times New Roman" charset="0"/>
                <a:cs typeface="Times New Roman" charset="0"/>
              </a:rPr>
              <a:t>beneficial</a:t>
            </a:r>
          </a:p>
          <a:p>
            <a:pPr lvl="2" eaLnBrk="1" hangingPunct="1">
              <a:lnSpc>
                <a:spcPct val="105000"/>
              </a:lnSpc>
            </a:pPr>
            <a:r>
              <a:rPr lang="en-US">
                <a:latin typeface="Georgia" charset="0"/>
                <a:cs typeface="Times New Roman" charset="0"/>
              </a:rPr>
              <a:t>The </a:t>
            </a:r>
            <a:r>
              <a:rPr lang="en-US" b="1">
                <a:solidFill>
                  <a:srgbClr val="0070C0"/>
                </a:solidFill>
                <a:latin typeface="Georgia" charset="0"/>
                <a:cs typeface="Times New Roman" charset="0"/>
              </a:rPr>
              <a:t>grand coalition </a:t>
            </a:r>
            <a:r>
              <a:rPr lang="en-US">
                <a:latin typeface="Georgia" charset="0"/>
                <a:cs typeface="Times New Roman" charset="0"/>
              </a:rPr>
              <a:t>is guaranteed to form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2400">
                <a:latin typeface="Times New Roman" charset="0"/>
                <a:cs typeface="Times New Roman" charset="0"/>
              </a:rPr>
              <a:t>The game is </a:t>
            </a:r>
            <a:r>
              <a:rPr lang="en-US" sz="2400" b="1">
                <a:solidFill>
                  <a:srgbClr val="0070C0"/>
                </a:solidFill>
                <a:latin typeface="Times New Roman" charset="0"/>
                <a:cs typeface="Times New Roman" charset="0"/>
              </a:rPr>
              <a:t>superadditive</a:t>
            </a:r>
          </a:p>
          <a:p>
            <a:pPr lvl="1" eaLnBrk="1" hangingPunct="1">
              <a:lnSpc>
                <a:spcPct val="105000"/>
              </a:lnSpc>
              <a:buFontTx/>
              <a:buNone/>
            </a:pPr>
            <a:endParaRPr lang="en-US" sz="2400" b="1">
              <a:latin typeface="Times New Roman" charset="0"/>
              <a:cs typeface="Times New Roman" charset="0"/>
            </a:endParaRPr>
          </a:p>
          <a:p>
            <a:pPr lvl="1" eaLnBrk="1" hangingPunct="1">
              <a:lnSpc>
                <a:spcPct val="105000"/>
              </a:lnSpc>
            </a:pPr>
            <a:r>
              <a:rPr lang="en-US" sz="2400" b="1">
                <a:solidFill>
                  <a:srgbClr val="0070C0"/>
                </a:solidFill>
                <a:latin typeface="Times New Roman" charset="0"/>
                <a:cs typeface="Times New Roman" charset="0"/>
              </a:rPr>
              <a:t>The most famous type of coalitional games!</a:t>
            </a:r>
          </a:p>
          <a:p>
            <a:pPr eaLnBrk="1" hangingPunct="1">
              <a:lnSpc>
                <a:spcPct val="105000"/>
              </a:lnSpc>
            </a:pPr>
            <a:r>
              <a:rPr lang="en-US" sz="2800">
                <a:latin typeface="Times New Roman" charset="0"/>
                <a:cs typeface="Times New Roman" charset="0"/>
              </a:rPr>
              <a:t>Main Objectives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2400">
                <a:latin typeface="Times New Roman" charset="0"/>
                <a:cs typeface="Times New Roman" charset="0"/>
              </a:rPr>
              <a:t>Study the properties and </a:t>
            </a:r>
            <a:r>
              <a:rPr lang="en-US" sz="2400" b="1">
                <a:solidFill>
                  <a:srgbClr val="0070C0"/>
                </a:solidFill>
                <a:latin typeface="Times New Roman" charset="0"/>
                <a:cs typeface="Times New Roman" charset="0"/>
              </a:rPr>
              <a:t>stability</a:t>
            </a:r>
            <a:r>
              <a:rPr lang="en-US" sz="2400">
                <a:latin typeface="Times New Roman" charset="0"/>
                <a:cs typeface="Times New Roman" charset="0"/>
              </a:rPr>
              <a:t> of the grand coalition</a:t>
            </a:r>
          </a:p>
          <a:p>
            <a:pPr lvl="2" eaLnBrk="1" hangingPunct="1">
              <a:lnSpc>
                <a:spcPct val="105000"/>
              </a:lnSpc>
            </a:pPr>
            <a:r>
              <a:rPr lang="en-US">
                <a:latin typeface="Georgia" charset="0"/>
                <a:cs typeface="Times New Roman" charset="0"/>
              </a:rPr>
              <a:t>How can we stabilize the grand coalition?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2400">
                <a:latin typeface="Times New Roman" charset="0"/>
                <a:cs typeface="Times New Roman" charset="0"/>
              </a:rPr>
              <a:t>How to divide the utility and gains in a fair manner</a:t>
            </a:r>
            <a:r>
              <a:rPr lang="en-US" sz="2400" b="1" i="1">
                <a:latin typeface="Times New Roman" charset="0"/>
                <a:cs typeface="Times New Roman" charset="0"/>
              </a:rPr>
              <a:t> </a:t>
            </a:r>
            <a:r>
              <a:rPr lang="en-US" sz="2400">
                <a:latin typeface="Times New Roman" charset="0"/>
                <a:cs typeface="Times New Roman" charset="0"/>
              </a:rPr>
              <a:t>?</a:t>
            </a:r>
          </a:p>
          <a:p>
            <a:pPr lvl="2" eaLnBrk="1" hangingPunct="1">
              <a:lnSpc>
                <a:spcPct val="105000"/>
              </a:lnSpc>
            </a:pPr>
            <a:r>
              <a:rPr lang="en-US">
                <a:latin typeface="Georgia" charset="0"/>
                <a:cs typeface="Times New Roman" charset="0"/>
              </a:rPr>
              <a:t>Improper payoff division =&gt; incentive for players to leave coalition</a:t>
            </a:r>
          </a:p>
          <a:p>
            <a:pPr lvl="1" eaLnBrk="1" hangingPunct="1">
              <a:lnSpc>
                <a:spcPct val="105000"/>
              </a:lnSpc>
              <a:buFont typeface="Wingdings" charset="0"/>
              <a:buNone/>
            </a:pPr>
            <a:endParaRPr lang="en-US" sz="2400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  <a:p>
            <a:pPr lvl="1" eaLnBrk="1" hangingPunct="1">
              <a:lnSpc>
                <a:spcPct val="105000"/>
              </a:lnSpc>
            </a:pPr>
            <a:endParaRPr lang="en-US" sz="3200">
              <a:latin typeface="Times New Roman" charset="0"/>
              <a:cs typeface="Times New Roman" charset="0"/>
            </a:endParaRPr>
          </a:p>
          <a:p>
            <a:pPr lvl="1" eaLnBrk="1" hangingPunct="1">
              <a:lnSpc>
                <a:spcPct val="105000"/>
              </a:lnSpc>
            </a:pPr>
            <a:endParaRPr lang="en-US" sz="3200">
              <a:latin typeface="Times New Roman" charset="0"/>
              <a:cs typeface="Times New Roman" charset="0"/>
            </a:endParaRPr>
          </a:p>
          <a:p>
            <a:pPr lvl="2" eaLnBrk="1" hangingPunct="1">
              <a:lnSpc>
                <a:spcPct val="105000"/>
              </a:lnSpc>
              <a:buFont typeface="Wingdings" charset="0"/>
              <a:buNone/>
            </a:pPr>
            <a:endParaRPr lang="en-GB" sz="3200">
              <a:latin typeface="Georgia" charset="0"/>
              <a:cs typeface="Times New Roman" charset="0"/>
            </a:endParaRPr>
          </a:p>
        </p:txBody>
      </p:sp>
      <p:pic>
        <p:nvPicPr>
          <p:cNvPr id="5632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2816225"/>
            <a:ext cx="67325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  <a:cs typeface="+mj-cs"/>
              </a:rPr>
              <a:t>Canonical games: Solution concepts</a:t>
            </a:r>
            <a:endParaRPr lang="en-GB" smtClean="0">
              <a:ea typeface="+mj-ea"/>
              <a:cs typeface="+mj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990600"/>
            <a:ext cx="7772400" cy="541020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2800">
                <a:latin typeface="Times New Roman" charset="0"/>
                <a:cs typeface="Times New Roman" charset="0"/>
              </a:rPr>
              <a:t>The </a:t>
            </a:r>
            <a:r>
              <a:rPr lang="en-US" sz="2800">
                <a:solidFill>
                  <a:srgbClr val="0070C0"/>
                </a:solidFill>
                <a:latin typeface="Times New Roman" charset="0"/>
                <a:cs typeface="Times New Roman" charset="0"/>
              </a:rPr>
              <a:t>Core</a:t>
            </a:r>
            <a:r>
              <a:rPr lang="en-US" sz="2800">
                <a:latin typeface="Times New Roman" charset="0"/>
                <a:cs typeface="Times New Roman" charset="0"/>
              </a:rPr>
              <a:t>: the most </a:t>
            </a:r>
            <a:r>
              <a:rPr lang="en-US" sz="2800" b="1">
                <a:latin typeface="Times New Roman" charset="0"/>
                <a:cs typeface="Times New Roman" charset="0"/>
              </a:rPr>
              <a:t>renowned</a:t>
            </a:r>
            <a:r>
              <a:rPr lang="en-US" sz="2800">
                <a:latin typeface="Times New Roman" charset="0"/>
                <a:cs typeface="Times New Roman" charset="0"/>
              </a:rPr>
              <a:t> concept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2000">
                <a:latin typeface="Times New Roman" charset="0"/>
                <a:cs typeface="Times New Roman" charset="0"/>
              </a:rPr>
              <a:t>For a TU game, the core</a:t>
            </a:r>
            <a:r>
              <a:rPr lang="en-US" sz="2000" b="1" i="1">
                <a:latin typeface="Times New Roman" charset="0"/>
                <a:cs typeface="Times New Roman" charset="0"/>
              </a:rPr>
              <a:t> </a:t>
            </a:r>
            <a:r>
              <a:rPr lang="en-US" sz="2000">
                <a:latin typeface="Times New Roman" charset="0"/>
                <a:cs typeface="Times New Roman" charset="0"/>
              </a:rPr>
              <a:t>is a set of payoff allocation </a:t>
            </a:r>
            <a:r>
              <a:rPr lang="en-US" sz="2000" b="1" i="1">
                <a:latin typeface="Times New Roman" charset="0"/>
                <a:cs typeface="Times New Roman" charset="0"/>
              </a:rPr>
              <a:t>(x</a:t>
            </a:r>
            <a:r>
              <a:rPr lang="en-US" sz="2000" b="1" i="1" baseline="-25000">
                <a:latin typeface="Times New Roman" charset="0"/>
                <a:cs typeface="Times New Roman" charset="0"/>
              </a:rPr>
              <a:t>1</a:t>
            </a:r>
            <a:r>
              <a:rPr lang="en-US" sz="2000" b="1" i="1">
                <a:latin typeface="Times New Roman" charset="0"/>
                <a:cs typeface="Times New Roman" charset="0"/>
              </a:rPr>
              <a:t>, . . .,</a:t>
            </a:r>
            <a:r>
              <a:rPr lang="en-US" sz="2000" b="1" i="1" baseline="-25000">
                <a:latin typeface="Times New Roman" charset="0"/>
                <a:cs typeface="Times New Roman" charset="0"/>
              </a:rPr>
              <a:t> </a:t>
            </a:r>
            <a:r>
              <a:rPr lang="en-US" sz="2000" b="1" i="1">
                <a:latin typeface="Times New Roman" charset="0"/>
                <a:cs typeface="Times New Roman" charset="0"/>
              </a:rPr>
              <a:t>x</a:t>
            </a:r>
            <a:r>
              <a:rPr lang="en-US" sz="2000" b="1" i="1" baseline="-25000">
                <a:latin typeface="Times New Roman" charset="0"/>
                <a:cs typeface="Times New Roman" charset="0"/>
              </a:rPr>
              <a:t>N</a:t>
            </a:r>
            <a:r>
              <a:rPr lang="en-US" sz="2000" b="1" i="1">
                <a:latin typeface="Times New Roman" charset="0"/>
                <a:cs typeface="Times New Roman" charset="0"/>
              </a:rPr>
              <a:t>)</a:t>
            </a:r>
            <a:r>
              <a:rPr lang="en-US" sz="2000">
                <a:latin typeface="Times New Roman" charset="0"/>
                <a:cs typeface="Times New Roman" charset="0"/>
              </a:rPr>
              <a:t> satisfying two conditions</a:t>
            </a:r>
          </a:p>
          <a:p>
            <a:pPr lvl="1" eaLnBrk="1" hangingPunct="1">
              <a:lnSpc>
                <a:spcPct val="105000"/>
              </a:lnSpc>
              <a:buFont typeface="Wingdings" charset="0"/>
              <a:buNone/>
            </a:pPr>
            <a:endParaRPr lang="en-US" sz="1800" b="1" i="1">
              <a:latin typeface="Times New Roman" charset="0"/>
              <a:cs typeface="Times New Roman" charset="0"/>
            </a:endParaRPr>
          </a:p>
          <a:p>
            <a:pPr lvl="1" eaLnBrk="1" hangingPunct="1">
              <a:lnSpc>
                <a:spcPct val="105000"/>
              </a:lnSpc>
              <a:buFont typeface="Wingdings" charset="0"/>
              <a:buNone/>
            </a:pPr>
            <a:endParaRPr lang="en-US" sz="2400" b="1" i="1">
              <a:latin typeface="Times New Roman" charset="0"/>
              <a:cs typeface="Times New Roman" charset="0"/>
            </a:endParaRPr>
          </a:p>
          <a:p>
            <a:pPr lvl="1" eaLnBrk="1" hangingPunct="1">
              <a:lnSpc>
                <a:spcPct val="105000"/>
              </a:lnSpc>
              <a:buFont typeface="Wingdings" charset="0"/>
              <a:buNone/>
            </a:pPr>
            <a:endParaRPr lang="en-US" sz="2400" b="1" i="1">
              <a:latin typeface="Times New Roman" charset="0"/>
              <a:cs typeface="Times New Roman" charset="0"/>
            </a:endParaRPr>
          </a:p>
          <a:p>
            <a:pPr lvl="1" eaLnBrk="1" hangingPunct="1">
              <a:lnSpc>
                <a:spcPct val="105000"/>
              </a:lnSpc>
            </a:pPr>
            <a:r>
              <a:rPr lang="en-US" sz="2000">
                <a:latin typeface="Times New Roman" charset="0"/>
                <a:cs typeface="Times New Roman" charset="0"/>
              </a:rPr>
              <a:t>The core can be empty</a:t>
            </a:r>
          </a:p>
          <a:p>
            <a:pPr lvl="2" eaLnBrk="1" hangingPunct="1">
              <a:lnSpc>
                <a:spcPct val="105000"/>
              </a:lnSpc>
            </a:pPr>
            <a:r>
              <a:rPr lang="en-US" sz="1800" b="1">
                <a:latin typeface="Georgia" charset="0"/>
                <a:cs typeface="Times New Roman" charset="0"/>
              </a:rPr>
              <a:t> A non-empty core in a superadditive game =&gt; stable grand coalition</a:t>
            </a:r>
          </a:p>
          <a:p>
            <a:pPr eaLnBrk="1" hangingPunct="1">
              <a:lnSpc>
                <a:spcPct val="105000"/>
              </a:lnSpc>
            </a:pPr>
            <a:r>
              <a:rPr lang="en-US" sz="2800">
                <a:latin typeface="Times New Roman" charset="0"/>
                <a:cs typeface="Times New Roman" charset="0"/>
              </a:rPr>
              <a:t>The drawbacks of the core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2000">
                <a:latin typeface="Times New Roman" charset="0"/>
                <a:cs typeface="Times New Roman" charset="0"/>
              </a:rPr>
              <a:t>The core is often empty.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2000">
                <a:latin typeface="Times New Roman" charset="0"/>
                <a:cs typeface="Times New Roman" charset="0"/>
              </a:rPr>
              <a:t>When the core is non-empty it is often a large set.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2000">
                <a:latin typeface="Times New Roman" charset="0"/>
                <a:cs typeface="Times New Roman" charset="0"/>
              </a:rPr>
              <a:t>The allocations that lie in the core are often unfair.</a:t>
            </a:r>
            <a:endParaRPr lang="en-US" sz="2400">
              <a:latin typeface="Times New Roman" charset="0"/>
              <a:cs typeface="Times New Roman" charset="0"/>
            </a:endParaRPr>
          </a:p>
          <a:p>
            <a:pPr lvl="1" eaLnBrk="1" hangingPunct="1">
              <a:lnSpc>
                <a:spcPct val="105000"/>
              </a:lnSpc>
              <a:buFont typeface="Wingdings" charset="0"/>
              <a:buNone/>
            </a:pPr>
            <a:endParaRPr lang="en-US" sz="2400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  <a:p>
            <a:pPr lvl="1" eaLnBrk="1" hangingPunct="1">
              <a:lnSpc>
                <a:spcPct val="105000"/>
              </a:lnSpc>
            </a:pPr>
            <a:endParaRPr lang="en-US" sz="3200">
              <a:latin typeface="Times New Roman" charset="0"/>
              <a:cs typeface="Times New Roman" charset="0"/>
            </a:endParaRPr>
          </a:p>
          <a:p>
            <a:pPr lvl="1" eaLnBrk="1" hangingPunct="1">
              <a:lnSpc>
                <a:spcPct val="105000"/>
              </a:lnSpc>
            </a:pPr>
            <a:endParaRPr lang="en-US" sz="3200">
              <a:latin typeface="Times New Roman" charset="0"/>
              <a:cs typeface="Times New Roman" charset="0"/>
            </a:endParaRPr>
          </a:p>
          <a:p>
            <a:pPr lvl="2" eaLnBrk="1" hangingPunct="1">
              <a:lnSpc>
                <a:spcPct val="105000"/>
              </a:lnSpc>
              <a:buFont typeface="Wingdings" charset="0"/>
              <a:buNone/>
            </a:pPr>
            <a:endParaRPr lang="en-GB" sz="3200">
              <a:latin typeface="Georgia" charset="0"/>
              <a:cs typeface="Times New Roman" charset="0"/>
            </a:endParaRP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09800"/>
            <a:ext cx="41148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3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Ex: Cooperative </a:t>
            </a:r>
            <a:r>
              <a:rPr lang="en-US" sz="38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Transmission</a:t>
            </a:r>
          </a:p>
        </p:txBody>
      </p:sp>
      <p:sp>
        <p:nvSpPr>
          <p:cNvPr id="59394" name="Rectangle 3"/>
          <p:cNvSpPr>
            <a:spLocks noChangeArrowheads="1"/>
          </p:cNvSpPr>
          <p:nvPr/>
        </p:nvSpPr>
        <p:spPr bwMode="auto">
          <a:xfrm>
            <a:off x="336550" y="1143000"/>
            <a:ext cx="84264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95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Pct val="75000"/>
              <a:buFont typeface="Wingdings" charset="0"/>
              <a:buChar char="l"/>
            </a:pPr>
            <a:endParaRPr lang="en-US"/>
          </a:p>
        </p:txBody>
      </p:sp>
      <p:sp>
        <p:nvSpPr>
          <p:cNvPr id="5939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066800"/>
            <a:ext cx="8382000" cy="52578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New communication paradigm</a:t>
            </a:r>
          </a:p>
          <a:p>
            <a:pPr lvl="1"/>
            <a:r>
              <a:rPr lang="en-US" sz="2000">
                <a:latin typeface="Times New Roman" charset="0"/>
              </a:rPr>
              <a:t>Exploring broadcast nature of wireless channel</a:t>
            </a:r>
          </a:p>
          <a:p>
            <a:pPr lvl="1"/>
            <a:r>
              <a:rPr lang="en-US" sz="2000">
                <a:latin typeface="Times New Roman" charset="0"/>
              </a:rPr>
              <a:t>Relays can be served as virtual antenna of the source</a:t>
            </a:r>
          </a:p>
          <a:p>
            <a:pPr lvl="1"/>
            <a:r>
              <a:rPr lang="en-US" sz="2000">
                <a:latin typeface="Times New Roman" charset="0"/>
              </a:rPr>
              <a:t>MIMO system</a:t>
            </a:r>
          </a:p>
          <a:p>
            <a:pPr lvl="1"/>
            <a:r>
              <a:rPr lang="en-US" sz="2000">
                <a:latin typeface="Times New Roman" charset="0"/>
              </a:rPr>
              <a:t>Multi-user and multi-route diversity</a:t>
            </a:r>
          </a:p>
          <a:p>
            <a:pPr lvl="1"/>
            <a:endParaRPr lang="en-US" sz="2000">
              <a:latin typeface="Times New Roman" charset="0"/>
            </a:endParaRPr>
          </a:p>
          <a:p>
            <a:pPr lvl="1"/>
            <a:endParaRPr lang="en-US" sz="2000">
              <a:latin typeface="Times New Roman" charset="0"/>
            </a:endParaRPr>
          </a:p>
          <a:p>
            <a:pPr lvl="1"/>
            <a:endParaRPr lang="en-US" sz="2000">
              <a:latin typeface="Times New Roman" charset="0"/>
            </a:endParaRPr>
          </a:p>
          <a:p>
            <a:pPr lvl="1"/>
            <a:endParaRPr lang="en-US" sz="2300">
              <a:latin typeface="Times New Roman" charset="0"/>
            </a:endParaRPr>
          </a:p>
          <a:p>
            <a:pPr lvl="1"/>
            <a:endParaRPr lang="en-US" sz="2300">
              <a:latin typeface="Times New Roman" charset="0"/>
            </a:endParaRPr>
          </a:p>
          <a:p>
            <a:pPr lvl="1"/>
            <a:endParaRPr lang="en-US" sz="2300">
              <a:latin typeface="Times New Roman" charset="0"/>
            </a:endParaRPr>
          </a:p>
          <a:p>
            <a:pPr lvl="1"/>
            <a:r>
              <a:rPr lang="en-US" sz="2000">
                <a:latin typeface="Times New Roman" charset="0"/>
              </a:rPr>
              <a:t>Most popular research in current wireless communication</a:t>
            </a:r>
          </a:p>
          <a:p>
            <a:pPr lvl="1"/>
            <a:r>
              <a:rPr lang="en-US" sz="2000">
                <a:latin typeface="Times New Roman" charset="0"/>
              </a:rPr>
              <a:t>Industrial standard: IEEE WiMAX 802.16J</a:t>
            </a:r>
            <a:endParaRPr lang="en-US" sz="3200">
              <a:latin typeface="Times New Roman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52600" y="3810000"/>
            <a:ext cx="1524000" cy="1066800"/>
            <a:chOff x="1008" y="1392"/>
            <a:chExt cx="960" cy="672"/>
          </a:xfrm>
        </p:grpSpPr>
        <p:sp>
          <p:nvSpPr>
            <p:cNvPr id="59412" name="Line 6"/>
            <p:cNvSpPr>
              <a:spLocks noChangeShapeType="1"/>
            </p:cNvSpPr>
            <p:nvPr/>
          </p:nvSpPr>
          <p:spPr bwMode="auto">
            <a:xfrm>
              <a:off x="1008" y="1392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3" name="Line 7"/>
            <p:cNvSpPr>
              <a:spLocks noChangeShapeType="1"/>
            </p:cNvSpPr>
            <p:nvPr/>
          </p:nvSpPr>
          <p:spPr bwMode="auto">
            <a:xfrm>
              <a:off x="1008" y="1728"/>
              <a:ext cx="48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2168" name="Line 8"/>
          <p:cNvSpPr>
            <a:spLocks noChangeShapeType="1"/>
          </p:cNvSpPr>
          <p:nvPr/>
        </p:nvSpPr>
        <p:spPr bwMode="auto">
          <a:xfrm flipV="1">
            <a:off x="7543800" y="4343400"/>
            <a:ext cx="304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Text Box 9"/>
          <p:cNvSpPr txBox="1">
            <a:spLocks noChangeArrowheads="1"/>
          </p:cNvSpPr>
          <p:nvPr/>
        </p:nvSpPr>
        <p:spPr bwMode="auto">
          <a:xfrm>
            <a:off x="762000" y="4495800"/>
            <a:ext cx="88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Sender</a:t>
            </a:r>
          </a:p>
        </p:txBody>
      </p:sp>
      <p:sp>
        <p:nvSpPr>
          <p:cNvPr id="59399" name="Text Box 10"/>
          <p:cNvSpPr txBox="1">
            <a:spLocks noChangeArrowheads="1"/>
          </p:cNvSpPr>
          <p:nvPr/>
        </p:nvSpPr>
        <p:spPr bwMode="auto">
          <a:xfrm>
            <a:off x="3124200" y="3048000"/>
            <a:ext cx="1352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Destination</a:t>
            </a:r>
          </a:p>
        </p:txBody>
      </p:sp>
      <p:sp>
        <p:nvSpPr>
          <p:cNvPr id="59400" name="Text Box 11"/>
          <p:cNvSpPr txBox="1">
            <a:spLocks noChangeArrowheads="1"/>
          </p:cNvSpPr>
          <p:nvPr/>
        </p:nvSpPr>
        <p:spPr bwMode="auto">
          <a:xfrm>
            <a:off x="3033713" y="4800600"/>
            <a:ext cx="776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Relay</a:t>
            </a:r>
          </a:p>
        </p:txBody>
      </p:sp>
      <p:pic>
        <p:nvPicPr>
          <p:cNvPr id="59401" name="Picture 12" descr="cell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29000"/>
            <a:ext cx="3746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13" descr="Cell Tower cop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7895" r="32001" b="46992"/>
          <a:stretch>
            <a:fillRect/>
          </a:stretch>
        </p:blipFill>
        <p:spPr bwMode="auto">
          <a:xfrm>
            <a:off x="3273425" y="3429000"/>
            <a:ext cx="841375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3" name="Picture 14" descr="cell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38650"/>
            <a:ext cx="3746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4" name="Text Box 15"/>
          <p:cNvSpPr txBox="1">
            <a:spLocks noChangeArrowheads="1"/>
          </p:cNvSpPr>
          <p:nvPr/>
        </p:nvSpPr>
        <p:spPr bwMode="auto">
          <a:xfrm>
            <a:off x="5283200" y="4495800"/>
            <a:ext cx="88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Sender</a:t>
            </a:r>
          </a:p>
        </p:txBody>
      </p:sp>
      <p:sp>
        <p:nvSpPr>
          <p:cNvPr id="59405" name="Text Box 16"/>
          <p:cNvSpPr txBox="1">
            <a:spLocks noChangeArrowheads="1"/>
          </p:cNvSpPr>
          <p:nvPr/>
        </p:nvSpPr>
        <p:spPr bwMode="auto">
          <a:xfrm>
            <a:off x="7562850" y="3048000"/>
            <a:ext cx="1352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Destination</a:t>
            </a:r>
          </a:p>
        </p:txBody>
      </p:sp>
      <p:sp>
        <p:nvSpPr>
          <p:cNvPr id="59406" name="Text Box 17"/>
          <p:cNvSpPr txBox="1">
            <a:spLocks noChangeArrowheads="1"/>
          </p:cNvSpPr>
          <p:nvPr/>
        </p:nvSpPr>
        <p:spPr bwMode="auto">
          <a:xfrm>
            <a:off x="7472363" y="4800600"/>
            <a:ext cx="776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Relay</a:t>
            </a:r>
          </a:p>
        </p:txBody>
      </p:sp>
      <p:pic>
        <p:nvPicPr>
          <p:cNvPr id="59407" name="Picture 18" descr="cell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3429000"/>
            <a:ext cx="3746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8" name="Picture 19" descr="Cell Tower cop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7895" r="32001" b="46992"/>
          <a:stretch>
            <a:fillRect/>
          </a:stretch>
        </p:blipFill>
        <p:spPr bwMode="auto">
          <a:xfrm>
            <a:off x="7712075" y="3429000"/>
            <a:ext cx="841375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9" name="Picture 20" descr="cell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4438650"/>
            <a:ext cx="3746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10" name="Text Box 21"/>
          <p:cNvSpPr txBox="1">
            <a:spLocks noChangeArrowheads="1"/>
          </p:cNvSpPr>
          <p:nvPr/>
        </p:nvSpPr>
        <p:spPr bwMode="auto">
          <a:xfrm>
            <a:off x="1981200" y="3962400"/>
            <a:ext cx="1114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u="sng">
                <a:latin typeface="Microsoft Sans Serif" charset="0"/>
              </a:rPr>
              <a:t>Phase 1</a:t>
            </a:r>
          </a:p>
        </p:txBody>
      </p:sp>
      <p:sp>
        <p:nvSpPr>
          <p:cNvPr id="59411" name="Text Box 22"/>
          <p:cNvSpPr txBox="1">
            <a:spLocks noChangeArrowheads="1"/>
          </p:cNvSpPr>
          <p:nvPr/>
        </p:nvSpPr>
        <p:spPr bwMode="auto">
          <a:xfrm>
            <a:off x="6400800" y="3962400"/>
            <a:ext cx="1114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u="sng">
                <a:latin typeface="Microsoft Sans Serif" charset="0"/>
              </a:rPr>
              <a:t>Phase 2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16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38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Cooperative Transmission Model</a:t>
            </a:r>
          </a:p>
        </p:txBody>
      </p:sp>
      <p:sp>
        <p:nvSpPr>
          <p:cNvPr id="61442" name="Rectangle 3"/>
          <p:cNvSpPr>
            <a:spLocks noChangeArrowheads="1"/>
          </p:cNvSpPr>
          <p:nvPr/>
        </p:nvSpPr>
        <p:spPr bwMode="auto">
          <a:xfrm>
            <a:off x="336550" y="1143000"/>
            <a:ext cx="84264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95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Pct val="75000"/>
              <a:buFont typeface="Wingdings" charset="0"/>
              <a:buChar char="l"/>
            </a:pPr>
            <a:endParaRPr lang="en-US"/>
          </a:p>
        </p:txBody>
      </p:sp>
      <p:sp>
        <p:nvSpPr>
          <p:cNvPr id="6144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990600"/>
            <a:ext cx="8763000" cy="53340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>
                <a:latin typeface="Times New Roman" charset="0"/>
              </a:rPr>
              <a:t>No cooperation (direct transmission), primary user needs power </a:t>
            </a:r>
          </a:p>
          <a:p>
            <a:pPr>
              <a:lnSpc>
                <a:spcPct val="85000"/>
              </a:lnSpc>
            </a:pPr>
            <a:r>
              <a:rPr lang="en-US">
                <a:latin typeface="Times New Roman" charset="0"/>
              </a:rPr>
              <a:t>Cooperative transmission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FF0000"/>
                </a:solidFill>
                <a:latin typeface="Times New Roman" charset="0"/>
              </a:rPr>
              <a:t>Stage one</a:t>
            </a:r>
            <a:r>
              <a:rPr lang="en-US" sz="2000">
                <a:latin typeface="Times New Roman" charset="0"/>
              </a:rPr>
              <a:t>: direct transmission. s, source; r, relay; d, destination</a:t>
            </a:r>
          </a:p>
          <a:p>
            <a:pPr lvl="1">
              <a:lnSpc>
                <a:spcPct val="90000"/>
              </a:lnSpc>
            </a:pPr>
            <a:endParaRPr lang="en-US" sz="2300">
              <a:latin typeface="Times New Roman" charset="0"/>
            </a:endParaRPr>
          </a:p>
          <a:p>
            <a:pPr lvl="1">
              <a:lnSpc>
                <a:spcPct val="90000"/>
              </a:lnSpc>
            </a:pPr>
            <a:endParaRPr lang="en-US" sz="2300">
              <a:latin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FF0000"/>
                </a:solidFill>
                <a:latin typeface="Times New Roman" charset="0"/>
              </a:rPr>
              <a:t>Stage two</a:t>
            </a:r>
            <a:r>
              <a:rPr lang="en-US" sz="2000">
                <a:latin typeface="Times New Roman" charset="0"/>
              </a:rPr>
              <a:t>: relay retransmission using orthogonal channels, amplified-and-forward</a:t>
            </a:r>
          </a:p>
          <a:p>
            <a:pPr lvl="1">
              <a:lnSpc>
                <a:spcPct val="90000"/>
              </a:lnSpc>
            </a:pPr>
            <a:endParaRPr lang="en-US" sz="2300">
              <a:latin typeface="Times New Roman" charset="0"/>
            </a:endParaRPr>
          </a:p>
          <a:p>
            <a:pPr lvl="1">
              <a:lnSpc>
                <a:spcPct val="90000"/>
              </a:lnSpc>
            </a:pPr>
            <a:endParaRPr lang="en-US" sz="2300">
              <a:latin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sz="2000">
                <a:latin typeface="Times New Roman" charset="0"/>
              </a:rPr>
              <a:t>Maximal ration combining at the receiver of backbone node</a:t>
            </a:r>
          </a:p>
          <a:p>
            <a:pPr lvl="1">
              <a:lnSpc>
                <a:spcPct val="90000"/>
              </a:lnSpc>
            </a:pPr>
            <a:endParaRPr lang="en-US" sz="2000">
              <a:latin typeface="Times New Roman" charset="0"/>
            </a:endParaRPr>
          </a:p>
          <a:p>
            <a:pPr lvl="1">
              <a:lnSpc>
                <a:spcPct val="90000"/>
              </a:lnSpc>
            </a:pPr>
            <a:endParaRPr lang="en-US" sz="2300">
              <a:latin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0000FF"/>
                </a:solidFill>
                <a:latin typeface="Times New Roman" charset="0"/>
              </a:rPr>
              <a:t>To achieve same SNR, power saving for primary user</a:t>
            </a:r>
            <a:r>
              <a:rPr lang="en-US" sz="2300">
                <a:solidFill>
                  <a:srgbClr val="0000FF"/>
                </a:solidFill>
                <a:latin typeface="Times New Roman" charset="0"/>
              </a:rPr>
              <a:t> P</a:t>
            </a:r>
            <a:r>
              <a:rPr lang="en-US" sz="1900">
                <a:solidFill>
                  <a:srgbClr val="0000FF"/>
                </a:solidFill>
                <a:latin typeface="Times New Roman" charset="0"/>
              </a:rPr>
              <a:t>0</a:t>
            </a:r>
            <a:r>
              <a:rPr lang="en-US" sz="2300">
                <a:solidFill>
                  <a:srgbClr val="0000FF"/>
                </a:solidFill>
                <a:latin typeface="Times New Roman" charset="0"/>
              </a:rPr>
              <a:t>&lt;P</a:t>
            </a:r>
            <a:r>
              <a:rPr lang="en-US" sz="1900">
                <a:solidFill>
                  <a:srgbClr val="0000FF"/>
                </a:solidFill>
                <a:latin typeface="Times New Roman" charset="0"/>
              </a:rPr>
              <a:t>d</a:t>
            </a:r>
          </a:p>
        </p:txBody>
      </p:sp>
      <p:pic>
        <p:nvPicPr>
          <p:cNvPr id="6144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066800"/>
            <a:ext cx="3810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130425"/>
            <a:ext cx="53721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29000"/>
            <a:ext cx="51054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724400"/>
            <a:ext cx="16287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800600"/>
            <a:ext cx="19050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800600"/>
            <a:ext cx="41910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048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Main Idea</a:t>
            </a:r>
          </a:p>
        </p:txBody>
      </p:sp>
      <p:sp>
        <p:nvSpPr>
          <p:cNvPr id="65741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5065713"/>
            <a:ext cx="8382000" cy="1563687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sz="2000">
                <a:latin typeface="Times New Roman" charset="0"/>
              </a:rPr>
              <a:t>CR nodes help the PU node reduce transmission power using cooperative transmission, for future rewards of transmission. </a:t>
            </a:r>
          </a:p>
          <a:p>
            <a:pPr eaLnBrk="1" hangingPunct="1">
              <a:lnSpc>
                <a:spcPct val="75000"/>
              </a:lnSpc>
            </a:pPr>
            <a:r>
              <a:rPr lang="en-US" sz="2000">
                <a:latin typeface="Times New Roman" charset="0"/>
              </a:rPr>
              <a:t>The idea can be formulated by a coalition game.</a:t>
            </a:r>
          </a:p>
          <a:p>
            <a:pPr eaLnBrk="1" hangingPunct="1">
              <a:lnSpc>
                <a:spcPct val="75000"/>
              </a:lnSpc>
            </a:pPr>
            <a:endParaRPr lang="en-US">
              <a:latin typeface="Times New Roman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36550" y="1143000"/>
            <a:ext cx="84264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95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Pct val="75000"/>
              <a:buFont typeface="Wingdings" charset="0"/>
              <a:buChar char="l"/>
            </a:pPr>
            <a:endParaRPr lang="en-US"/>
          </a:p>
        </p:txBody>
      </p:sp>
      <p:sp>
        <p:nvSpPr>
          <p:cNvPr id="63492" name="Text Box 8"/>
          <p:cNvSpPr txBox="1">
            <a:spLocks noChangeArrowheads="1"/>
          </p:cNvSpPr>
          <p:nvPr/>
        </p:nvSpPr>
        <p:spPr bwMode="auto">
          <a:xfrm>
            <a:off x="52388" y="990600"/>
            <a:ext cx="4660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To get a good position, try to volunteer first</a:t>
            </a:r>
          </a:p>
        </p:txBody>
      </p:sp>
      <p:sp>
        <p:nvSpPr>
          <p:cNvPr id="63493" name="Rectangle 9"/>
          <p:cNvSpPr>
            <a:spLocks noChangeArrowheads="1"/>
          </p:cNvSpPr>
          <p:nvPr/>
        </p:nvSpPr>
        <p:spPr bwMode="auto">
          <a:xfrm>
            <a:off x="5334000" y="4267200"/>
            <a:ext cx="3352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181600" y="990600"/>
            <a:ext cx="3775075" cy="3533775"/>
            <a:chOff x="5181600" y="990600"/>
            <a:chExt cx="3775075" cy="3533775"/>
          </a:xfrm>
        </p:grpSpPr>
        <p:pic>
          <p:nvPicPr>
            <p:cNvPr id="6349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1143000"/>
              <a:ext cx="3667125" cy="3381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497" name="TextBox 2"/>
            <p:cNvSpPr txBox="1">
              <a:spLocks noChangeArrowheads="1"/>
            </p:cNvSpPr>
            <p:nvPr/>
          </p:nvSpPr>
          <p:spPr bwMode="auto">
            <a:xfrm>
              <a:off x="5181600" y="990600"/>
              <a:ext cx="3775075" cy="461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CR users     PR transmission</a:t>
              </a:r>
            </a:p>
          </p:txBody>
        </p:sp>
      </p:grpSp>
      <p:pic>
        <p:nvPicPr>
          <p:cNvPr id="6349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25908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5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41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8C2FBDE-EC96-FA4A-9D86-019E6288A12A}" type="slidenum">
              <a:rPr lang="en-US" sz="1400">
                <a:solidFill>
                  <a:schemeClr val="folHlink"/>
                </a:solidFill>
                <a:latin typeface="Times New Roman" charset="0"/>
              </a:rPr>
              <a:pPr eaLnBrk="1" hangingPunct="1"/>
              <a:t>25</a:t>
            </a:fld>
            <a:endParaRPr lang="en-US" sz="1400">
              <a:solidFill>
                <a:schemeClr val="folHlink"/>
              </a:solidFill>
              <a:latin typeface="Times New Roman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93038" cy="685800"/>
          </a:xfrm>
        </p:spPr>
        <p:txBody>
          <a:bodyPr/>
          <a:lstStyle/>
          <a:p>
            <a:r>
              <a:rPr lang="en-US" sz="3200" b="1" dirty="0">
                <a:latin typeface="Tahoma" charset="0"/>
                <a:cs typeface="Arial" charset="0"/>
              </a:rPr>
              <a:t>Applications of canonical games</a:t>
            </a:r>
            <a:endParaRPr lang="en-GB" sz="3200" b="1" dirty="0">
              <a:latin typeface="Tahoma" charset="0"/>
              <a:cs typeface="Arial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90600"/>
            <a:ext cx="7732712" cy="5181600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cs typeface="Times New Roman" charset="0"/>
              </a:rPr>
              <a:t>Rate allocation in a Gaussian multiple access channel (La and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cs typeface="Times New Roman" charset="0"/>
              </a:rPr>
              <a:t>Anantharam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cs typeface="Times New Roman" charset="0"/>
              </a:rPr>
              <a:t>, 2003)</a:t>
            </a:r>
          </a:p>
          <a:p>
            <a:pPr lvl="1">
              <a:lnSpc>
                <a:spcPct val="105000"/>
              </a:lnSpc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ＭＳ Ｐゴシック" charset="0"/>
              </a:rPr>
              <a:t>The grand coalition maximizes the channel capacity</a:t>
            </a:r>
          </a:p>
          <a:p>
            <a:pPr lvl="1">
              <a:lnSpc>
                <a:spcPct val="105000"/>
              </a:lnSpc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ＭＳ Ｐゴシック" charset="0"/>
              </a:rPr>
              <a:t>How to allocate the capacity in a fair way that stabilizes the grand coalition?</a:t>
            </a:r>
          </a:p>
          <a:p>
            <a:pPr>
              <a:lnSpc>
                <a:spcPct val="105000"/>
              </a:lnSpc>
            </a:pP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cs typeface="Times New Roman" charset="0"/>
              </a:rPr>
              <a:t>Mathur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cs typeface="Times New Roman" charset="0"/>
              </a:rPr>
              <a:t> et al., group from WINLAB, worked on receivers and ideal transmitters cooperation using canonical games (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cs typeface="Times New Roman" charset="0"/>
              </a:rPr>
              <a:t>Asilomar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cs typeface="Times New Roman" charset="0"/>
              </a:rPr>
              <a:t> 2006, IEEE JSAC, 2008)</a:t>
            </a:r>
          </a:p>
          <a:p>
            <a:pPr>
              <a:lnSpc>
                <a:spcPct val="10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cs typeface="Times New Roman" charset="0"/>
              </a:rPr>
              <a:t>Curse of the boundary nodes (packet forwarding application) (Z. Han and V. Poor, IEEE Trans. Comm. 2009)</a:t>
            </a:r>
          </a:p>
          <a:p>
            <a:pPr>
              <a:lnSpc>
                <a:spcPct val="105000"/>
              </a:lnSpc>
            </a:pP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cs typeface="Times New Roman" charset="0"/>
              </a:rPr>
              <a:t>Slepian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cs typeface="Times New Roman" charset="0"/>
              </a:rPr>
              <a:t>-Wolf source coding game</a:t>
            </a:r>
          </a:p>
          <a:p>
            <a:pPr>
              <a:lnSpc>
                <a:spcPct val="10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cs typeface="Times New Roman" charset="0"/>
              </a:rPr>
              <a:t>Any application where</a:t>
            </a:r>
          </a:p>
          <a:p>
            <a:pPr lvl="1">
              <a:lnSpc>
                <a:spcPct val="105000"/>
              </a:lnSpc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 grand coalition forms (no cost for cooperation)</a:t>
            </a:r>
          </a:p>
          <a:p>
            <a:pPr lvl="1">
              <a:lnSpc>
                <a:spcPct val="105000"/>
              </a:lnSpc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Stability and fairness are key issues</a:t>
            </a:r>
          </a:p>
          <a:p>
            <a:pPr lvl="1">
              <a:lnSpc>
                <a:spcPct val="105000"/>
              </a:lnSpc>
            </a:pPr>
            <a:endParaRPr lang="en-US" sz="1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05000"/>
              </a:lnSpc>
              <a:buFont typeface="Wingdings" charset="0"/>
              <a:buNone/>
            </a:pPr>
            <a:endParaRPr lang="en-US" sz="1800" b="1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05000"/>
              </a:lnSpc>
              <a:buFont typeface="Wingdings" charset="0"/>
              <a:buNone/>
            </a:pPr>
            <a:endParaRPr lang="en-GB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3335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  <a:cs typeface="+mj-cs"/>
              </a:rPr>
              <a:t>Class II: Coalition Formation Games</a:t>
            </a:r>
            <a:endParaRPr lang="en-GB" smtClean="0">
              <a:ea typeface="+mj-ea"/>
              <a:cs typeface="+mj-cs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990600"/>
            <a:ext cx="7772400" cy="541020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>
                <a:solidFill>
                  <a:srgbClr val="0070C0"/>
                </a:solidFill>
                <a:latin typeface="Times New Roman" charset="0"/>
                <a:cs typeface="Times New Roman" charset="0"/>
              </a:rPr>
              <a:t>Main Properties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2000">
                <a:latin typeface="Times New Roman" charset="0"/>
                <a:cs typeface="Times New Roman" charset="0"/>
              </a:rPr>
              <a:t>The game is </a:t>
            </a:r>
            <a:r>
              <a:rPr lang="en-US" sz="20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NOT</a:t>
            </a:r>
            <a:r>
              <a:rPr lang="en-US" sz="2000">
                <a:latin typeface="Times New Roman" charset="0"/>
                <a:cs typeface="Times New Roman" charset="0"/>
              </a:rPr>
              <a:t> </a:t>
            </a:r>
            <a:r>
              <a:rPr lang="en-US" sz="2000" b="1">
                <a:latin typeface="Times New Roman" charset="0"/>
                <a:cs typeface="Times New Roman" charset="0"/>
              </a:rPr>
              <a:t>superadditive </a:t>
            </a:r>
            <a:endParaRPr lang="en-US" sz="2000">
              <a:latin typeface="Times New Roman" charset="0"/>
              <a:cs typeface="Times New Roman" charset="0"/>
            </a:endParaRPr>
          </a:p>
          <a:p>
            <a:pPr lvl="1" eaLnBrk="1" hangingPunct="1">
              <a:lnSpc>
                <a:spcPct val="105000"/>
              </a:lnSpc>
            </a:pPr>
            <a:r>
              <a:rPr lang="en-US" sz="2000">
                <a:latin typeface="Times New Roman" charset="0"/>
                <a:cs typeface="Times New Roman" charset="0"/>
              </a:rPr>
              <a:t>Cooperation gains are limited by a cost</a:t>
            </a:r>
          </a:p>
          <a:p>
            <a:pPr lvl="2" eaLnBrk="1" hangingPunct="1">
              <a:lnSpc>
                <a:spcPct val="105000"/>
              </a:lnSpc>
            </a:pPr>
            <a:r>
              <a:rPr lang="en-US" sz="1800">
                <a:latin typeface="Georgia" charset="0"/>
                <a:cs typeface="Times New Roman" charset="0"/>
              </a:rPr>
              <a:t>The </a:t>
            </a:r>
            <a:r>
              <a:rPr lang="en-US" sz="1800" b="1">
                <a:latin typeface="Georgia" charset="0"/>
                <a:cs typeface="Times New Roman" charset="0"/>
              </a:rPr>
              <a:t>grand coalition </a:t>
            </a:r>
            <a:r>
              <a:rPr lang="en-US" sz="1800">
                <a:latin typeface="Georgia" charset="0"/>
                <a:cs typeface="Times New Roman" charset="0"/>
              </a:rPr>
              <a:t>is </a:t>
            </a:r>
            <a:r>
              <a:rPr lang="en-US" sz="1800">
                <a:solidFill>
                  <a:srgbClr val="FF0000"/>
                </a:solidFill>
                <a:latin typeface="Georgia" charset="0"/>
                <a:cs typeface="Times New Roman" charset="0"/>
              </a:rPr>
              <a:t>NOT</a:t>
            </a:r>
            <a:r>
              <a:rPr lang="en-US" sz="1800">
                <a:latin typeface="Georgia" charset="0"/>
                <a:cs typeface="Times New Roman" charset="0"/>
              </a:rPr>
              <a:t> guaranteed to form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2000">
                <a:latin typeface="Times New Roman" charset="0"/>
                <a:cs typeface="Times New Roman" charset="0"/>
              </a:rPr>
              <a:t>Cluster the network into partitions 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2000" b="1">
                <a:latin typeface="Times New Roman" charset="0"/>
                <a:cs typeface="Times New Roman" charset="0"/>
              </a:rPr>
              <a:t>New issues: </a:t>
            </a:r>
            <a:r>
              <a:rPr lang="en-US" sz="2000">
                <a:latin typeface="Times New Roman" charset="0"/>
                <a:cs typeface="Times New Roman" charset="0"/>
              </a:rPr>
              <a:t>network topology, coalition formation process, environmental changes, etc</a:t>
            </a:r>
          </a:p>
          <a:p>
            <a:pPr eaLnBrk="1" hangingPunct="1">
              <a:lnSpc>
                <a:spcPct val="105000"/>
              </a:lnSpc>
            </a:pPr>
            <a:r>
              <a:rPr lang="en-US">
                <a:solidFill>
                  <a:srgbClr val="0070C0"/>
                </a:solidFill>
                <a:latin typeface="Times New Roman" charset="0"/>
                <a:cs typeface="Times New Roman" charset="0"/>
              </a:rPr>
              <a:t>Key Questions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2000">
                <a:latin typeface="Times New Roman" charset="0"/>
                <a:cs typeface="Times New Roman" charset="0"/>
              </a:rPr>
              <a:t>How can the users form coalitions?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2000">
                <a:latin typeface="Times New Roman" charset="0"/>
                <a:cs typeface="Times New Roman" charset="0"/>
              </a:rPr>
              <a:t>What is the network structure that will form?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2000">
                <a:latin typeface="Times New Roman" charset="0"/>
                <a:cs typeface="Times New Roman" charset="0"/>
              </a:rPr>
              <a:t>How can the users adapt to environmental changes such as mobility, the deployment of new users, or others?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2000">
                <a:latin typeface="Times New Roman" charset="0"/>
                <a:cs typeface="Times New Roman" charset="0"/>
              </a:rPr>
              <a:t>Can we say anything on the stability of the network structure?</a:t>
            </a:r>
          </a:p>
          <a:p>
            <a:pPr lvl="1" eaLnBrk="1" hangingPunct="1">
              <a:lnSpc>
                <a:spcPct val="105000"/>
              </a:lnSpc>
              <a:buFont typeface="Wingdings" charset="0"/>
              <a:buNone/>
            </a:pPr>
            <a:endParaRPr lang="en-US" sz="2000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  <a:p>
            <a:pPr lvl="1" eaLnBrk="1" hangingPunct="1">
              <a:lnSpc>
                <a:spcPct val="105000"/>
              </a:lnSpc>
            </a:pPr>
            <a:endParaRPr lang="en-US">
              <a:latin typeface="Times New Roman" charset="0"/>
              <a:cs typeface="Times New Roman" charset="0"/>
            </a:endParaRPr>
          </a:p>
          <a:p>
            <a:pPr lvl="1" eaLnBrk="1" hangingPunct="1">
              <a:lnSpc>
                <a:spcPct val="105000"/>
              </a:lnSpc>
            </a:pPr>
            <a:endParaRPr lang="en-US">
              <a:latin typeface="Times New Roman" charset="0"/>
              <a:cs typeface="Times New Roman" charset="0"/>
            </a:endParaRPr>
          </a:p>
          <a:p>
            <a:pPr lvl="2" eaLnBrk="1" hangingPunct="1">
              <a:lnSpc>
                <a:spcPct val="105000"/>
              </a:lnSpc>
              <a:buFont typeface="Wingdings" charset="0"/>
              <a:buNone/>
            </a:pPr>
            <a:endParaRPr lang="en-GB" sz="2800">
              <a:latin typeface="Georgia" charset="0"/>
              <a:cs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93038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Coalition Formation: Merge and Split</a:t>
            </a:r>
            <a:endParaRPr lang="en-GB" dirty="0" smtClean="0">
              <a:ea typeface="+mj-ea"/>
              <a:cs typeface="+mj-cs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143000"/>
            <a:ext cx="7772400" cy="5181600"/>
          </a:xfrm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0070C0"/>
                </a:solidFill>
                <a:latin typeface="Times New Roman" charset="0"/>
                <a:cs typeface="Times New Roman" charset="0"/>
              </a:rPr>
              <a:t>Merge rule</a:t>
            </a:r>
            <a:r>
              <a:rPr lang="en-US" sz="2800" b="1">
                <a:latin typeface="Times New Roman" charset="0"/>
                <a:cs typeface="Times New Roman" charset="0"/>
              </a:rPr>
              <a:t>:</a:t>
            </a:r>
            <a:r>
              <a:rPr lang="en-US" sz="2800">
                <a:latin typeface="Times New Roman" charset="0"/>
                <a:cs typeface="Times New Roman" charset="0"/>
              </a:rPr>
              <a:t> merge any group of coalitions where</a:t>
            </a:r>
          </a:p>
          <a:p>
            <a:pPr eaLnBrk="1" hangingPunct="1">
              <a:buFont typeface="Wingdings" charset="0"/>
              <a:buNone/>
            </a:pPr>
            <a:endParaRPr lang="en-US" sz="2800" b="1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Split rule</a:t>
            </a:r>
            <a:r>
              <a:rPr lang="en-US" sz="2800" b="1">
                <a:latin typeface="Times New Roman" charset="0"/>
                <a:cs typeface="Times New Roman" charset="0"/>
              </a:rPr>
              <a:t>:</a:t>
            </a:r>
            <a:r>
              <a:rPr lang="en-US" sz="2800">
                <a:latin typeface="Times New Roman" charset="0"/>
                <a:cs typeface="Times New Roman" charset="0"/>
              </a:rPr>
              <a:t> split any group of coalitions where</a:t>
            </a:r>
          </a:p>
          <a:p>
            <a:pPr eaLnBrk="1" hangingPunct="1"/>
            <a:endParaRPr lang="en-US" sz="2800">
              <a:latin typeface="Times New Roman" charset="0"/>
              <a:cs typeface="Times New Roman" charset="0"/>
            </a:endParaRPr>
          </a:p>
          <a:p>
            <a:pPr eaLnBrk="1" hangingPunct="1"/>
            <a:endParaRPr lang="en-US" sz="2800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sz="2800">
                <a:latin typeface="Times New Roman" charset="0"/>
                <a:cs typeface="Times New Roman" charset="0"/>
              </a:rPr>
              <a:t>A decision to merge (split) is an agreement between all players to form (break) a new coalition</a:t>
            </a:r>
          </a:p>
          <a:p>
            <a:pPr lvl="1" eaLnBrk="1" hangingPunct="1"/>
            <a:r>
              <a:rPr lang="en-US" sz="2400">
                <a:latin typeface="Times New Roman" charset="0"/>
                <a:cs typeface="Times New Roman" charset="0"/>
              </a:rPr>
              <a:t>Socialist (social well fare improved by the decision)</a:t>
            </a:r>
          </a:p>
          <a:p>
            <a:pPr lvl="1" eaLnBrk="1" hangingPunct="1"/>
            <a:r>
              <a:rPr lang="en-US" sz="2400">
                <a:latin typeface="Times New Roman" charset="0"/>
                <a:cs typeface="Times New Roman" charset="0"/>
              </a:rPr>
              <a:t>Capitalist (individual benefit improved)</a:t>
            </a:r>
            <a:endParaRPr lang="en-US" sz="2800">
              <a:latin typeface="Times New Roman" charset="0"/>
              <a:cs typeface="Times New Roman" charset="0"/>
            </a:endParaRPr>
          </a:p>
          <a:p>
            <a:pPr eaLnBrk="1" hangingPunct="1">
              <a:buFont typeface="Wingdings" charset="0"/>
              <a:buNone/>
            </a:pPr>
            <a:endParaRPr lang="en-US" sz="2800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buFont typeface="Wingdings" charset="0"/>
              <a:buNone/>
            </a:pPr>
            <a:endParaRPr lang="en-US" sz="2800">
              <a:latin typeface="Times New Roman" charset="0"/>
              <a:cs typeface="Times New Roman" charset="0"/>
            </a:endParaRPr>
          </a:p>
          <a:p>
            <a:pPr eaLnBrk="1" hangingPunct="1"/>
            <a:endParaRPr lang="en-US" sz="2800">
              <a:latin typeface="Times New Roman" charset="0"/>
              <a:cs typeface="Times New Roman" charset="0"/>
            </a:endParaRPr>
          </a:p>
          <a:p>
            <a:pPr eaLnBrk="1" hangingPunct="1">
              <a:buFont typeface="Wingdings" charset="0"/>
              <a:buNone/>
            </a:pPr>
            <a:endParaRPr lang="en-US" sz="2800">
              <a:latin typeface="Times New Roman" charset="0"/>
              <a:cs typeface="Times New Roman" charset="0"/>
            </a:endParaRPr>
          </a:p>
          <a:p>
            <a:pPr lvl="1" eaLnBrk="1" hangingPunct="1"/>
            <a:endParaRPr lang="en-GB" sz="2400">
              <a:latin typeface="Times New Roman" charset="0"/>
              <a:cs typeface="Times New Roman" charset="0"/>
            </a:endParaRP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13" y="1676400"/>
            <a:ext cx="38862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71800"/>
            <a:ext cx="35814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93038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a typeface="+mj-ea"/>
                <a:cs typeface="+mj-cs"/>
              </a:rPr>
              <a:t>Merge and Split: Properties</a:t>
            </a:r>
            <a:endParaRPr lang="en-GB" sz="3600" dirty="0" smtClean="0">
              <a:ea typeface="+mj-ea"/>
              <a:cs typeface="+mj-cs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143000"/>
            <a:ext cx="7772400" cy="5029200"/>
          </a:xfrm>
        </p:spPr>
        <p:txBody>
          <a:bodyPr/>
          <a:lstStyle/>
          <a:p>
            <a:pPr eaLnBrk="1" hangingPunct="1"/>
            <a:r>
              <a:rPr lang="en-US" sz="2800">
                <a:latin typeface="Times New Roman" charset="0"/>
                <a:cs typeface="Times New Roman" charset="0"/>
              </a:rPr>
              <a:t>Any merge and split iteration converges and results in a final partition.</a:t>
            </a:r>
          </a:p>
          <a:p>
            <a:pPr eaLnBrk="1" hangingPunct="1"/>
            <a:r>
              <a:rPr lang="en-US" sz="2800">
                <a:latin typeface="Times New Roman" charset="0"/>
                <a:cs typeface="Times New Roman" charset="0"/>
              </a:rPr>
              <a:t>Merge and split decision</a:t>
            </a:r>
          </a:p>
          <a:p>
            <a:pPr lvl="1" eaLnBrk="1" hangingPunct="1"/>
            <a:r>
              <a:rPr lang="en-US" sz="2400">
                <a:latin typeface="Times New Roman" charset="0"/>
                <a:cs typeface="Times New Roman" charset="0"/>
              </a:rPr>
              <a:t>Individual decision</a:t>
            </a:r>
          </a:p>
          <a:p>
            <a:pPr lvl="1" eaLnBrk="1" hangingPunct="1"/>
            <a:r>
              <a:rPr lang="en-US" sz="2400">
                <a:latin typeface="Times New Roman" charset="0"/>
                <a:cs typeface="Times New Roman" charset="0"/>
              </a:rPr>
              <a:t>Coalition decision</a:t>
            </a:r>
          </a:p>
          <a:p>
            <a:pPr lvl="1" eaLnBrk="1" hangingPunct="1"/>
            <a:r>
              <a:rPr lang="en-US" sz="2400">
                <a:latin typeface="Times New Roman" charset="0"/>
                <a:cs typeface="Times New Roman" charset="0"/>
              </a:rPr>
              <a:t>Can be implemented in a distributed manner with no reliance on any centralized entity</a:t>
            </a:r>
          </a:p>
          <a:p>
            <a:pPr eaLnBrk="1" hangingPunct="1"/>
            <a:r>
              <a:rPr lang="en-US" sz="2800">
                <a:latin typeface="Times New Roman" charset="0"/>
                <a:cs typeface="Times New Roman" charset="0"/>
              </a:rPr>
              <a:t>Using the Pareto order ensures that no player is worse off through merge or split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>
                <a:latin typeface="Times New Roman" charset="0"/>
                <a:cs typeface="Times New Roman" charset="0"/>
              </a:rPr>
              <a:t>Other orders or preference relations can be used</a:t>
            </a:r>
          </a:p>
          <a:p>
            <a:pPr eaLnBrk="1" hangingPunct="1"/>
            <a:endParaRPr lang="en-US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  <a:p>
            <a:pPr eaLnBrk="1" hangingPunct="1"/>
            <a:endParaRPr lang="en-US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imes New Roman" charset="0"/>
              <a:cs typeface="Times New Roman" charset="0"/>
            </a:endParaRPr>
          </a:p>
          <a:p>
            <a:pPr lvl="1" eaLnBrk="1" hangingPunct="1"/>
            <a:endParaRPr lang="en-GB">
              <a:latin typeface="Times New Roman" charset="0"/>
              <a:cs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a typeface="+mj-ea"/>
                <a:cs typeface="+mj-cs"/>
              </a:rPr>
              <a:t>Stability Notions </a:t>
            </a:r>
            <a:endParaRPr lang="en-GB" sz="3600" dirty="0" smtClean="0">
              <a:ea typeface="+mj-ea"/>
              <a:cs typeface="+mj-cs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219200"/>
            <a:ext cx="7772400" cy="50292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800">
                <a:latin typeface="Times New Roman" charset="0"/>
                <a:cs typeface="Times New Roman" charset="0"/>
              </a:rPr>
              <a:t>D</a:t>
            </a:r>
            <a:r>
              <a:rPr lang="en-US" sz="2800" baseline="-25000">
                <a:latin typeface="Times New Roman" charset="0"/>
                <a:cs typeface="Times New Roman" charset="0"/>
              </a:rPr>
              <a:t>hp </a:t>
            </a:r>
            <a:r>
              <a:rPr lang="en-US" sz="2800">
                <a:latin typeface="Times New Roman" charset="0"/>
                <a:cs typeface="Times New Roman" charset="0"/>
              </a:rPr>
              <a:t>stable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>
                <a:latin typeface="Times New Roman" charset="0"/>
                <a:cs typeface="Times New Roman" charset="0"/>
              </a:rPr>
              <a:t>No users can defect via merge/split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>
                <a:latin typeface="Times New Roman" charset="0"/>
                <a:cs typeface="Times New Roman" charset="0"/>
              </a:rPr>
              <a:t>Partition resulting from merge and split is D</a:t>
            </a:r>
            <a:r>
              <a:rPr lang="en-US" sz="2400" baseline="-25000">
                <a:latin typeface="Times New Roman" charset="0"/>
                <a:cs typeface="Times New Roman" charset="0"/>
              </a:rPr>
              <a:t>hp </a:t>
            </a:r>
            <a:r>
              <a:rPr lang="en-US" sz="2400">
                <a:latin typeface="Times New Roman" charset="0"/>
                <a:cs typeface="Times New Roman" charset="0"/>
              </a:rPr>
              <a:t>stable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>
                <a:latin typeface="Times New Roman" charset="0"/>
                <a:cs typeface="Times New Roman" charset="0"/>
              </a:rPr>
              <a:t>D</a:t>
            </a:r>
            <a:r>
              <a:rPr lang="en-US" sz="2800" baseline="-25000">
                <a:latin typeface="Times New Roman" charset="0"/>
                <a:cs typeface="Times New Roman" charset="0"/>
              </a:rPr>
              <a:t>c </a:t>
            </a:r>
            <a:r>
              <a:rPr lang="en-US" sz="2800">
                <a:latin typeface="Times New Roman" charset="0"/>
                <a:cs typeface="Times New Roman" charset="0"/>
              </a:rPr>
              <a:t>stable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>
                <a:latin typeface="Times New Roman" charset="0"/>
                <a:cs typeface="Times New Roman" charset="0"/>
              </a:rPr>
              <a:t>No users can defect to form a new collection in 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>
                <a:latin typeface="Times New Roman" charset="0"/>
                <a:cs typeface="Times New Roman" charset="0"/>
              </a:rPr>
              <a:t>A D</a:t>
            </a:r>
            <a:r>
              <a:rPr lang="en-US" sz="2400" baseline="-25000">
                <a:latin typeface="Times New Roman" charset="0"/>
                <a:cs typeface="Times New Roman" charset="0"/>
              </a:rPr>
              <a:t>c </a:t>
            </a:r>
            <a:r>
              <a:rPr lang="en-US" sz="2400">
                <a:latin typeface="Times New Roman" charset="0"/>
                <a:cs typeface="Times New Roman" charset="0"/>
              </a:rPr>
              <a:t>stable partition is </a:t>
            </a:r>
            <a:r>
              <a:rPr lang="en-US" sz="2400" b="1">
                <a:latin typeface="Times New Roman" charset="0"/>
                <a:cs typeface="Times New Roman" charset="0"/>
              </a:rPr>
              <a:t>socially optimal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>
                <a:latin typeface="Times New Roman" charset="0"/>
                <a:cs typeface="Times New Roman" charset="0"/>
              </a:rPr>
              <a:t>When it exists, it is the </a:t>
            </a:r>
            <a:r>
              <a:rPr lang="en-US" sz="2400" b="1">
                <a:latin typeface="Times New Roman" charset="0"/>
                <a:cs typeface="Times New Roman" charset="0"/>
              </a:rPr>
              <a:t>unique</a:t>
            </a:r>
            <a:r>
              <a:rPr lang="en-US" sz="2400">
                <a:latin typeface="Times New Roman" charset="0"/>
                <a:cs typeface="Times New Roman" charset="0"/>
              </a:rPr>
              <a:t> outcome of any merge and split iteration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>
                <a:latin typeface="Times New Roman" charset="0"/>
                <a:cs typeface="Times New Roman" charset="0"/>
              </a:rPr>
              <a:t>Strongest type of stability</a:t>
            </a:r>
          </a:p>
          <a:p>
            <a:pPr lvl="1" eaLnBrk="1" hangingPunct="1"/>
            <a:endParaRPr lang="en-US" sz="2000">
              <a:latin typeface="Times New Roman" charset="0"/>
              <a:cs typeface="Times New Roman" charset="0"/>
            </a:endParaRPr>
          </a:p>
          <a:p>
            <a:pPr lvl="1" eaLnBrk="1" hangingPunct="1"/>
            <a:endParaRPr lang="en-US" sz="2400" b="1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  <a:p>
            <a:pPr eaLnBrk="1" hangingPunct="1"/>
            <a:endParaRPr lang="en-US" sz="2800" i="1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  <a:p>
            <a:pPr lvl="1" eaLnBrk="1" hangingPunct="1"/>
            <a:endParaRPr lang="en-GB" sz="2400">
              <a:latin typeface="Times New Roman" charset="0"/>
              <a:cs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a typeface="+mj-ea"/>
                <a:cs typeface="+mj-cs"/>
              </a:rPr>
              <a:t>Cognitive Radio Overview</a:t>
            </a:r>
            <a:endParaRPr lang="nb-NO" sz="4000" dirty="0" smtClean="0">
              <a:ea typeface="+mj-ea"/>
              <a:cs typeface="+mj-cs"/>
            </a:endParaRPr>
          </a:p>
        </p:txBody>
      </p:sp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143000"/>
            <a:ext cx="35147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0932" name="AutoShape 4"/>
          <p:cNvSpPr>
            <a:spLocks noChangeArrowheads="1"/>
          </p:cNvSpPr>
          <p:nvPr/>
        </p:nvSpPr>
        <p:spPr bwMode="auto">
          <a:xfrm>
            <a:off x="304800" y="3276600"/>
            <a:ext cx="2286000" cy="2743200"/>
          </a:xfrm>
          <a:prstGeom prst="wedgeRectCallout">
            <a:avLst>
              <a:gd name="adj1" fmla="val 89574"/>
              <a:gd name="adj2" fmla="val -1865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/>
              <a:t>Lane seldom used but reserved for</a:t>
            </a:r>
          </a:p>
          <a:p>
            <a:r>
              <a:rPr lang="en-US" b="1"/>
              <a:t>Licensed Spectrum</a:t>
            </a:r>
          </a:p>
          <a:p>
            <a:r>
              <a:rPr lang="en-US" b="1"/>
              <a:t>Or </a:t>
            </a:r>
          </a:p>
          <a:p>
            <a:r>
              <a:rPr lang="en-US" b="1"/>
              <a:t>Primary </a:t>
            </a:r>
          </a:p>
          <a:p>
            <a:r>
              <a:rPr lang="en-US" b="1"/>
              <a:t>Users</a:t>
            </a:r>
            <a:endParaRPr lang="nb-NO" b="1"/>
          </a:p>
        </p:txBody>
      </p:sp>
      <p:sp>
        <p:nvSpPr>
          <p:cNvPr id="380933" name="AutoShape 5"/>
          <p:cNvSpPr>
            <a:spLocks noChangeArrowheads="1"/>
          </p:cNvSpPr>
          <p:nvPr/>
        </p:nvSpPr>
        <p:spPr bwMode="auto">
          <a:xfrm>
            <a:off x="6553200" y="3048000"/>
            <a:ext cx="2362200" cy="3048000"/>
          </a:xfrm>
          <a:prstGeom prst="wedgeRectCallout">
            <a:avLst>
              <a:gd name="adj1" fmla="val -62120"/>
              <a:gd name="adj2" fmla="val -23722"/>
            </a:avLst>
          </a:prstGeom>
          <a:solidFill>
            <a:srgbClr val="008080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/>
              <a:t>Public Traffic</a:t>
            </a:r>
          </a:p>
          <a:p>
            <a:r>
              <a:rPr lang="en-US"/>
              <a:t>Lane congested</a:t>
            </a:r>
          </a:p>
          <a:p>
            <a:r>
              <a:rPr lang="en-US"/>
              <a:t>for</a:t>
            </a:r>
          </a:p>
          <a:p>
            <a:r>
              <a:rPr lang="en-US" b="1"/>
              <a:t>Unlicensed Spectrum</a:t>
            </a:r>
          </a:p>
          <a:p>
            <a:r>
              <a:rPr lang="en-US" b="1"/>
              <a:t>Or </a:t>
            </a:r>
          </a:p>
          <a:p>
            <a:r>
              <a:rPr lang="en-US" b="1"/>
              <a:t>Secondary Users</a:t>
            </a:r>
            <a:endParaRPr lang="nb-NO"/>
          </a:p>
        </p:txBody>
      </p:sp>
      <p:sp>
        <p:nvSpPr>
          <p:cNvPr id="36869" name="TextBox 1"/>
          <p:cNvSpPr txBox="1">
            <a:spLocks noChangeArrowheads="1"/>
          </p:cNvSpPr>
          <p:nvPr/>
        </p:nvSpPr>
        <p:spPr bwMode="auto">
          <a:xfrm>
            <a:off x="457200" y="1595438"/>
            <a:ext cx="22367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Lane: spectrum</a:t>
            </a:r>
          </a:p>
          <a:p>
            <a:pPr eaLnBrk="1" hangingPunct="1"/>
            <a:r>
              <a:rPr lang="en-US"/>
              <a:t>Car: mobile user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2" grpId="0" animBg="1"/>
      <p:bldP spid="38093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2"/>
          <p:cNvSpPr>
            <a:spLocks noChangeArrowheads="1"/>
          </p:cNvSpPr>
          <p:nvPr/>
        </p:nvSpPr>
        <p:spPr bwMode="auto">
          <a:xfrm>
            <a:off x="2057400" y="1981200"/>
            <a:ext cx="5562600" cy="2286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ea typeface="+mj-ea"/>
                <a:cs typeface="+mj-cs"/>
              </a:rPr>
              <a:t>Merge and Split algorithm</a:t>
            </a:r>
            <a:endParaRPr lang="en-GB" sz="3600" smtClean="0">
              <a:ea typeface="+mj-ea"/>
              <a:cs typeface="+mj-cs"/>
            </a:endParaRPr>
          </a:p>
        </p:txBody>
      </p:sp>
      <p:sp>
        <p:nvSpPr>
          <p:cNvPr id="70660" name="Rectangle 5"/>
          <p:cNvSpPr>
            <a:spLocks noChangeArrowheads="1"/>
          </p:cNvSpPr>
          <p:nvPr/>
        </p:nvSpPr>
        <p:spPr bwMode="auto">
          <a:xfrm>
            <a:off x="3352800" y="1295400"/>
            <a:ext cx="2438400" cy="533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</a:rPr>
              <a:t>Initial Network State</a:t>
            </a:r>
            <a:endParaRPr lang="nb-NO" sz="2000" b="1">
              <a:solidFill>
                <a:schemeClr val="bg1"/>
              </a:solidFill>
            </a:endParaRPr>
          </a:p>
        </p:txBody>
      </p:sp>
      <p:sp>
        <p:nvSpPr>
          <p:cNvPr id="70661" name="Rectangle 7"/>
          <p:cNvSpPr>
            <a:spLocks noChangeArrowheads="1"/>
          </p:cNvSpPr>
          <p:nvPr/>
        </p:nvSpPr>
        <p:spPr bwMode="auto">
          <a:xfrm>
            <a:off x="3352800" y="2133600"/>
            <a:ext cx="2438400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</a:rPr>
              <a:t>Merge</a:t>
            </a:r>
            <a:endParaRPr lang="nb-NO" sz="2000" b="1">
              <a:solidFill>
                <a:schemeClr val="bg1"/>
              </a:solidFill>
            </a:endParaRPr>
          </a:p>
        </p:txBody>
      </p:sp>
      <p:sp>
        <p:nvSpPr>
          <p:cNvPr id="70662" name="Rectangle 8"/>
          <p:cNvSpPr>
            <a:spLocks noChangeArrowheads="1"/>
          </p:cNvSpPr>
          <p:nvPr/>
        </p:nvSpPr>
        <p:spPr bwMode="auto">
          <a:xfrm>
            <a:off x="3352800" y="3200400"/>
            <a:ext cx="2438400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</a:rPr>
              <a:t>Split</a:t>
            </a:r>
            <a:endParaRPr lang="nb-NO" sz="2000" b="1">
              <a:solidFill>
                <a:schemeClr val="bg1"/>
              </a:solidFill>
            </a:endParaRPr>
          </a:p>
        </p:txBody>
      </p:sp>
      <p:sp>
        <p:nvSpPr>
          <p:cNvPr id="70663" name="Rectangle 9"/>
          <p:cNvSpPr>
            <a:spLocks noChangeArrowheads="1"/>
          </p:cNvSpPr>
          <p:nvPr/>
        </p:nvSpPr>
        <p:spPr bwMode="auto">
          <a:xfrm>
            <a:off x="2895600" y="4800600"/>
            <a:ext cx="32766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</a:rPr>
              <a:t/>
            </a:r>
            <a:br>
              <a:rPr lang="en-US" sz="2000" b="1">
                <a:solidFill>
                  <a:schemeClr val="bg1"/>
                </a:solidFill>
              </a:rPr>
            </a:br>
            <a:r>
              <a:rPr lang="en-US" sz="2000" b="1">
                <a:solidFill>
                  <a:schemeClr val="bg1"/>
                </a:solidFill>
              </a:rPr>
              <a:t/>
            </a:r>
            <a:br>
              <a:rPr lang="en-US" sz="2000" b="1">
                <a:solidFill>
                  <a:schemeClr val="bg1"/>
                </a:solidFill>
              </a:rPr>
            </a:br>
            <a:r>
              <a:rPr lang="en-US" sz="2000" b="1">
                <a:solidFill>
                  <a:schemeClr val="bg1"/>
                </a:solidFill>
              </a:rPr>
              <a:t>Resulting partition</a:t>
            </a:r>
          </a:p>
          <a:p>
            <a:endParaRPr lang="nb-NO" sz="2000" b="1">
              <a:solidFill>
                <a:schemeClr val="bg1"/>
              </a:solidFill>
            </a:endParaRPr>
          </a:p>
          <a:p>
            <a:endParaRPr lang="nb-NO" sz="2000" b="1">
              <a:solidFill>
                <a:schemeClr val="bg1"/>
              </a:solidFill>
            </a:endParaRPr>
          </a:p>
        </p:txBody>
      </p:sp>
      <p:sp>
        <p:nvSpPr>
          <p:cNvPr id="70664" name="Text Box 14"/>
          <p:cNvSpPr txBox="1">
            <a:spLocks noChangeArrowheads="1"/>
          </p:cNvSpPr>
          <p:nvPr/>
        </p:nvSpPr>
        <p:spPr bwMode="auto">
          <a:xfrm>
            <a:off x="2667000" y="3810000"/>
            <a:ext cx="4238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bg1"/>
                </a:solidFill>
              </a:rPr>
              <a:t>Arbitray iterations until it terminates</a:t>
            </a:r>
            <a:endParaRPr lang="nb-NO" sz="2000" b="1">
              <a:solidFill>
                <a:schemeClr val="bg1"/>
              </a:solidFill>
            </a:endParaRPr>
          </a:p>
        </p:txBody>
      </p:sp>
      <p:sp>
        <p:nvSpPr>
          <p:cNvPr id="70665" name="Line 15"/>
          <p:cNvSpPr>
            <a:spLocks noChangeShapeType="1"/>
          </p:cNvSpPr>
          <p:nvPr/>
        </p:nvSpPr>
        <p:spPr bwMode="auto">
          <a:xfrm>
            <a:off x="4648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6" name="Line 16"/>
          <p:cNvSpPr>
            <a:spLocks noChangeShapeType="1"/>
          </p:cNvSpPr>
          <p:nvPr/>
        </p:nvSpPr>
        <p:spPr bwMode="auto">
          <a:xfrm>
            <a:off x="43434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7" name="Line 17"/>
          <p:cNvSpPr>
            <a:spLocks noChangeShapeType="1"/>
          </p:cNvSpPr>
          <p:nvPr/>
        </p:nvSpPr>
        <p:spPr bwMode="auto">
          <a:xfrm flipV="1">
            <a:off x="48006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8" name="Line 18"/>
          <p:cNvSpPr>
            <a:spLocks noChangeShapeType="1"/>
          </p:cNvSpPr>
          <p:nvPr/>
        </p:nvSpPr>
        <p:spPr bwMode="auto">
          <a:xfrm>
            <a:off x="4495800" y="4267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9" name="Line 25"/>
          <p:cNvSpPr>
            <a:spLocks noChangeShapeType="1"/>
          </p:cNvSpPr>
          <p:nvPr/>
        </p:nvSpPr>
        <p:spPr bwMode="auto">
          <a:xfrm>
            <a:off x="4495800" y="5257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0" name="Text Box 26"/>
          <p:cNvSpPr txBox="1">
            <a:spLocks noChangeArrowheads="1"/>
          </p:cNvSpPr>
          <p:nvPr/>
        </p:nvSpPr>
        <p:spPr bwMode="auto">
          <a:xfrm rot="-5400000">
            <a:off x="-773112" y="3451225"/>
            <a:ext cx="2552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Self organize network</a:t>
            </a:r>
          </a:p>
          <a:p>
            <a:pPr eaLnBrk="1" hangingPunct="1"/>
            <a:r>
              <a:rPr lang="en-US" sz="2000" b="1"/>
              <a:t>After mobility</a:t>
            </a:r>
            <a:endParaRPr lang="nb-NO" sz="2000" b="1"/>
          </a:p>
        </p:txBody>
      </p:sp>
      <p:sp>
        <p:nvSpPr>
          <p:cNvPr id="70671" name="AutoShape 27"/>
          <p:cNvSpPr>
            <a:spLocks noChangeArrowheads="1"/>
          </p:cNvSpPr>
          <p:nvPr/>
        </p:nvSpPr>
        <p:spPr bwMode="auto">
          <a:xfrm>
            <a:off x="6172200" y="4419600"/>
            <a:ext cx="2819400" cy="609600"/>
          </a:xfrm>
          <a:prstGeom prst="wedgeRectCallout">
            <a:avLst>
              <a:gd name="adj1" fmla="val -71958"/>
              <a:gd name="adj2" fmla="val 49741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sz="1800" b="1"/>
              <a:t>D</a:t>
            </a:r>
            <a:r>
              <a:rPr lang="en-US" sz="1800" b="1" baseline="-25000"/>
              <a:t>hp</a:t>
            </a:r>
            <a:r>
              <a:rPr lang="en-US" sz="1800" b="1"/>
              <a:t> stability guaranteed</a:t>
            </a:r>
          </a:p>
          <a:p>
            <a:r>
              <a:rPr lang="en-US" sz="1800" b="1"/>
              <a:t>Conditional D</a:t>
            </a:r>
            <a:r>
              <a:rPr lang="en-US" sz="1800" b="1" baseline="-25000"/>
              <a:t>c</a:t>
            </a:r>
            <a:r>
              <a:rPr lang="en-US" sz="1800" b="1"/>
              <a:t> stability</a:t>
            </a:r>
            <a:endParaRPr lang="nb-NO" sz="1800" b="1"/>
          </a:p>
        </p:txBody>
      </p:sp>
      <p:grpSp>
        <p:nvGrpSpPr>
          <p:cNvPr id="70672" name="Group 23"/>
          <p:cNvGrpSpPr>
            <a:grpSpLocks/>
          </p:cNvGrpSpPr>
          <p:nvPr/>
        </p:nvGrpSpPr>
        <p:grpSpPr bwMode="auto">
          <a:xfrm>
            <a:off x="914400" y="2438400"/>
            <a:ext cx="3582988" cy="3278188"/>
            <a:chOff x="914400" y="2438400"/>
            <a:chExt cx="3582194" cy="3277394"/>
          </a:xfrm>
        </p:grpSpPr>
        <p:grpSp>
          <p:nvGrpSpPr>
            <p:cNvPr id="70673" name="Group 24"/>
            <p:cNvGrpSpPr>
              <a:grpSpLocks/>
            </p:cNvGrpSpPr>
            <p:nvPr/>
          </p:nvGrpSpPr>
          <p:grpSpPr bwMode="auto">
            <a:xfrm>
              <a:off x="914400" y="2438400"/>
              <a:ext cx="2438400" cy="3276600"/>
              <a:chOff x="768" y="1584"/>
              <a:chExt cx="1536" cy="2160"/>
            </a:xfrm>
          </p:grpSpPr>
          <p:sp>
            <p:nvSpPr>
              <p:cNvPr id="70675" name="Line 20"/>
              <p:cNvSpPr>
                <a:spLocks noChangeShapeType="1"/>
              </p:cNvSpPr>
              <p:nvPr/>
            </p:nvSpPr>
            <p:spPr bwMode="auto">
              <a:xfrm flipH="1">
                <a:off x="768" y="3744"/>
                <a:ext cx="12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76" name="Line 22"/>
              <p:cNvSpPr>
                <a:spLocks noChangeShapeType="1"/>
              </p:cNvSpPr>
              <p:nvPr/>
            </p:nvSpPr>
            <p:spPr bwMode="auto">
              <a:xfrm flipV="1">
                <a:off x="768" y="1584"/>
                <a:ext cx="0" cy="21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77" name="Line 23"/>
              <p:cNvSpPr>
                <a:spLocks noChangeShapeType="1"/>
              </p:cNvSpPr>
              <p:nvPr/>
            </p:nvSpPr>
            <p:spPr bwMode="auto">
              <a:xfrm>
                <a:off x="768" y="1584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70674" name="Straight Connector 21"/>
            <p:cNvCxnSpPr>
              <a:cxnSpLocks noChangeShapeType="1"/>
              <a:stCxn id="70675" idx="0"/>
            </p:cNvCxnSpPr>
            <p:nvPr/>
          </p:nvCxnSpPr>
          <p:spPr bwMode="auto">
            <a:xfrm rot="16200000" flipH="1">
              <a:off x="3733800" y="4953000"/>
              <a:ext cx="1588" cy="1524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Oval 2"/>
          <p:cNvSpPr>
            <a:spLocks noChangeArrowheads="1"/>
          </p:cNvSpPr>
          <p:nvPr/>
        </p:nvSpPr>
        <p:spPr bwMode="auto">
          <a:xfrm>
            <a:off x="5867400" y="1219200"/>
            <a:ext cx="2209800" cy="3886200"/>
          </a:xfrm>
          <a:prstGeom prst="ellipse">
            <a:avLst/>
          </a:prstGeom>
          <a:solidFill>
            <a:srgbClr val="00808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23" name="Oval 3"/>
          <p:cNvSpPr>
            <a:spLocks noChangeArrowheads="1"/>
          </p:cNvSpPr>
          <p:nvPr/>
        </p:nvSpPr>
        <p:spPr bwMode="auto">
          <a:xfrm>
            <a:off x="4419600" y="3962400"/>
            <a:ext cx="1295400" cy="1066800"/>
          </a:xfrm>
          <a:prstGeom prst="ellipse">
            <a:avLst/>
          </a:prstGeom>
          <a:solidFill>
            <a:srgbClr val="00808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24" name="Oval 4"/>
          <p:cNvSpPr>
            <a:spLocks noChangeArrowheads="1"/>
          </p:cNvSpPr>
          <p:nvPr/>
        </p:nvSpPr>
        <p:spPr bwMode="auto">
          <a:xfrm>
            <a:off x="1752600" y="1600200"/>
            <a:ext cx="2819400" cy="3200400"/>
          </a:xfrm>
          <a:prstGeom prst="ellipse">
            <a:avLst/>
          </a:prstGeom>
          <a:solidFill>
            <a:srgbClr val="00808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1143000" y="228600"/>
            <a:ext cx="7793038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Distributed Collaborative Sensing</a:t>
            </a:r>
            <a:endParaRPr lang="nb-NO" dirty="0" smtClean="0">
              <a:ea typeface="+mj-ea"/>
              <a:cs typeface="+mj-cs"/>
            </a:endParaRPr>
          </a:p>
        </p:txBody>
      </p:sp>
      <p:graphicFrame>
        <p:nvGraphicFramePr>
          <p:cNvPr id="71686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844675" y="1868488"/>
          <a:ext cx="1120775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7" name="Visio" r:id="rId4" imgW="1130300" imgH="1079500" progId="Visio.Drawing.11">
                  <p:embed/>
                </p:oleObj>
              </mc:Choice>
              <mc:Fallback>
                <p:oleObj name="Visio" r:id="rId4" imgW="1130300" imgH="107950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alphaModFix am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675" y="1868488"/>
                        <a:ext cx="1120775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808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27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267200" y="1219200"/>
          <a:ext cx="173355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8" name="Visio" r:id="rId6" imgW="1473200" imgH="1485900" progId="Visio.Drawing.11">
                  <p:embed/>
                </p:oleObj>
              </mc:Choice>
              <mc:Fallback>
                <p:oleObj name="Visio" r:id="rId6" imgW="1473200" imgH="148590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alphaModFix am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219200"/>
                        <a:ext cx="173355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808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8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200400" y="3657600"/>
          <a:ext cx="968375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9" name="Visio" r:id="rId8" imgW="1130300" imgH="1079500" progId="Visio.Drawing.11">
                  <p:embed/>
                </p:oleObj>
              </mc:Choice>
              <mc:Fallback>
                <p:oleObj name="Visio" r:id="rId8" imgW="1130300" imgH="107950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alphaModFix am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657600"/>
                        <a:ext cx="968375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808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9" name="Object 1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7086600" y="3200400"/>
          <a:ext cx="892175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0" name="Visio" r:id="rId9" imgW="1130300" imgH="1079500" progId="Visio.Drawing.11">
                  <p:embed/>
                </p:oleObj>
              </mc:Choice>
              <mc:Fallback>
                <p:oleObj name="Visio" r:id="rId9" imgW="1130300" imgH="1079500" progId="Visio.Drawing.11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alphaModFix am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200400"/>
                        <a:ext cx="892175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808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0" name="Object 5"/>
          <p:cNvGraphicFramePr>
            <a:graphicFrameLocks noChangeAspect="1"/>
          </p:cNvGraphicFramePr>
          <p:nvPr/>
        </p:nvGraphicFramePr>
        <p:xfrm>
          <a:off x="152400" y="2590800"/>
          <a:ext cx="1806575" cy="222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1" name="Visio" r:id="rId10" imgW="1968500" imgH="2425700" progId="Visio.Drawing.11">
                  <p:embed/>
                </p:oleObj>
              </mc:Choice>
              <mc:Fallback>
                <p:oleObj name="Visio" r:id="rId10" imgW="1968500" imgH="2425700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alphaModFix am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590800"/>
                        <a:ext cx="1806575" cy="222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808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1" name="Object 6"/>
          <p:cNvGraphicFramePr>
            <a:graphicFrameLocks noChangeAspect="1"/>
          </p:cNvGraphicFramePr>
          <p:nvPr/>
        </p:nvGraphicFramePr>
        <p:xfrm>
          <a:off x="2133600" y="3048000"/>
          <a:ext cx="990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2" name="Visio" r:id="rId12" imgW="1130300" imgH="1079500" progId="Visio.Drawing.11">
                  <p:embed/>
                </p:oleObj>
              </mc:Choice>
              <mc:Fallback>
                <p:oleObj name="Visio" r:id="rId12" imgW="1130300" imgH="1079500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alphaModFix am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048000"/>
                        <a:ext cx="990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808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2" name="Object 7"/>
          <p:cNvGraphicFramePr>
            <a:graphicFrameLocks noChangeAspect="1"/>
          </p:cNvGraphicFramePr>
          <p:nvPr/>
        </p:nvGraphicFramePr>
        <p:xfrm>
          <a:off x="2438400" y="1676400"/>
          <a:ext cx="990600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3" name="Visio" r:id="rId13" imgW="1130300" imgH="1079500" progId="Visio.Drawing.11">
                  <p:embed/>
                </p:oleObj>
              </mc:Choice>
              <mc:Fallback>
                <p:oleObj name="Visio" r:id="rId13" imgW="1130300" imgH="1079500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alphaModFix am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676400"/>
                        <a:ext cx="990600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808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3" name="Object 8"/>
          <p:cNvGraphicFramePr>
            <a:graphicFrameLocks noChangeAspect="1"/>
          </p:cNvGraphicFramePr>
          <p:nvPr/>
        </p:nvGraphicFramePr>
        <p:xfrm>
          <a:off x="6096000" y="1447800"/>
          <a:ext cx="91440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4" name="Visio" r:id="rId14" imgW="1130300" imgH="1079500" progId="Visio.Drawing.11">
                  <p:embed/>
                </p:oleObj>
              </mc:Choice>
              <mc:Fallback>
                <p:oleObj name="Visio" r:id="rId14" imgW="1130300" imgH="1079500" progId="Visio.Drawing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alphaModFix am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447800"/>
                        <a:ext cx="914400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808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4" name="Object 9"/>
          <p:cNvGraphicFramePr>
            <a:graphicFrameLocks noChangeAspect="1"/>
          </p:cNvGraphicFramePr>
          <p:nvPr/>
        </p:nvGraphicFramePr>
        <p:xfrm>
          <a:off x="6629400" y="2286000"/>
          <a:ext cx="91440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5" name="Visio" r:id="rId15" imgW="1130300" imgH="1079500" progId="Visio.Drawing.11">
                  <p:embed/>
                </p:oleObj>
              </mc:Choice>
              <mc:Fallback>
                <p:oleObj name="Visio" r:id="rId15" imgW="1130300" imgH="1079500" progId="Visio.Drawing.11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alphaModFix am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286000"/>
                        <a:ext cx="914400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808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34" name="Line 14"/>
          <p:cNvSpPr>
            <a:spLocks noChangeShapeType="1"/>
          </p:cNvSpPr>
          <p:nvPr/>
        </p:nvSpPr>
        <p:spPr bwMode="auto">
          <a:xfrm flipV="1">
            <a:off x="3124200" y="2133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35" name="Line 15"/>
          <p:cNvSpPr>
            <a:spLocks noChangeShapeType="1"/>
          </p:cNvSpPr>
          <p:nvPr/>
        </p:nvSpPr>
        <p:spPr bwMode="auto">
          <a:xfrm flipV="1">
            <a:off x="4953000" y="2971800"/>
            <a:ext cx="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36" name="Line 16"/>
          <p:cNvSpPr>
            <a:spLocks noChangeShapeType="1"/>
          </p:cNvSpPr>
          <p:nvPr/>
        </p:nvSpPr>
        <p:spPr bwMode="auto">
          <a:xfrm flipV="1">
            <a:off x="3810000" y="2895600"/>
            <a:ext cx="83820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37" name="Line 17"/>
          <p:cNvSpPr>
            <a:spLocks noChangeShapeType="1"/>
          </p:cNvSpPr>
          <p:nvPr/>
        </p:nvSpPr>
        <p:spPr bwMode="auto">
          <a:xfrm flipV="1">
            <a:off x="2895600" y="2667000"/>
            <a:ext cx="14478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699" name="Object 11"/>
          <p:cNvGraphicFramePr>
            <a:graphicFrameLocks noChangeAspect="1"/>
          </p:cNvGraphicFramePr>
          <p:nvPr/>
        </p:nvGraphicFramePr>
        <p:xfrm>
          <a:off x="4495800" y="3962400"/>
          <a:ext cx="91440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6" name="Visio" r:id="rId16" imgW="1130300" imgH="1079500" progId="Visio.Drawing.11">
                  <p:embed/>
                </p:oleObj>
              </mc:Choice>
              <mc:Fallback>
                <p:oleObj name="Visio" r:id="rId16" imgW="1130300" imgH="1079500" progId="Visio.Drawing.11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alphaModFix am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962400"/>
                        <a:ext cx="914400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808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40" name="Line 20"/>
          <p:cNvSpPr>
            <a:spLocks noChangeShapeType="1"/>
          </p:cNvSpPr>
          <p:nvPr/>
        </p:nvSpPr>
        <p:spPr bwMode="auto">
          <a:xfrm flipH="1">
            <a:off x="5486400" y="18288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41" name="Line 21"/>
          <p:cNvSpPr>
            <a:spLocks noChangeShapeType="1"/>
          </p:cNvSpPr>
          <p:nvPr/>
        </p:nvSpPr>
        <p:spPr bwMode="auto">
          <a:xfrm flipH="1" flipV="1">
            <a:off x="5410200" y="2286000"/>
            <a:ext cx="14478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42" name="Line 22"/>
          <p:cNvSpPr>
            <a:spLocks noChangeShapeType="1"/>
          </p:cNvSpPr>
          <p:nvPr/>
        </p:nvSpPr>
        <p:spPr bwMode="auto">
          <a:xfrm flipH="1" flipV="1">
            <a:off x="5791200" y="2743200"/>
            <a:ext cx="14478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43" name="Line 23"/>
          <p:cNvSpPr>
            <a:spLocks noChangeShapeType="1"/>
          </p:cNvSpPr>
          <p:nvPr/>
        </p:nvSpPr>
        <p:spPr bwMode="auto">
          <a:xfrm flipH="1" flipV="1">
            <a:off x="5486400" y="3048000"/>
            <a:ext cx="114300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44" name="Rectangle 24"/>
          <p:cNvSpPr>
            <a:spLocks noChangeArrowheads="1"/>
          </p:cNvSpPr>
          <p:nvPr/>
        </p:nvSpPr>
        <p:spPr bwMode="auto">
          <a:xfrm>
            <a:off x="1143000" y="5029200"/>
            <a:ext cx="78089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 sz="2000"/>
              <a:t>Distributed collaborative sensing between the users with </a:t>
            </a:r>
            <a:r>
              <a:rPr lang="en-US" sz="2000" b="1"/>
              <a:t>no centralized </a:t>
            </a:r>
            <a:r>
              <a:rPr lang="en-US" sz="2000"/>
              <a:t>fusion center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 sz="2000"/>
              <a:t>Which groups will form?</a:t>
            </a:r>
            <a:endParaRPr lang="en-US" sz="2000" b="1"/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r>
              <a:rPr lang="en-US" sz="1800" b="1"/>
              <a:t>Coalitional games!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endParaRPr lang="nb-NO" sz="1800"/>
          </a:p>
        </p:txBody>
      </p:sp>
      <p:sp>
        <p:nvSpPr>
          <p:cNvPr id="389145" name="Line 25"/>
          <p:cNvSpPr>
            <a:spLocks noChangeShapeType="1"/>
          </p:cNvSpPr>
          <p:nvPr/>
        </p:nvSpPr>
        <p:spPr bwMode="auto">
          <a:xfrm flipH="1" flipV="1">
            <a:off x="2895600" y="3581400"/>
            <a:ext cx="6096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46" name="Line 26"/>
          <p:cNvSpPr>
            <a:spLocks noChangeShapeType="1"/>
          </p:cNvSpPr>
          <p:nvPr/>
        </p:nvSpPr>
        <p:spPr bwMode="auto">
          <a:xfrm>
            <a:off x="2590800" y="2590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47" name="Line 27"/>
          <p:cNvSpPr>
            <a:spLocks noChangeShapeType="1"/>
          </p:cNvSpPr>
          <p:nvPr/>
        </p:nvSpPr>
        <p:spPr bwMode="auto">
          <a:xfrm>
            <a:off x="6553200" y="2209800"/>
            <a:ext cx="152400" cy="1905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48" name="Line 28"/>
          <p:cNvSpPr>
            <a:spLocks noChangeShapeType="1"/>
          </p:cNvSpPr>
          <p:nvPr/>
        </p:nvSpPr>
        <p:spPr bwMode="auto">
          <a:xfrm flipH="1">
            <a:off x="6858000" y="3048000"/>
            <a:ext cx="15240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49" name="Line 29"/>
          <p:cNvSpPr>
            <a:spLocks noChangeShapeType="1"/>
          </p:cNvSpPr>
          <p:nvPr/>
        </p:nvSpPr>
        <p:spPr bwMode="auto">
          <a:xfrm flipH="1">
            <a:off x="7086600" y="39624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0" name="AutoShape 30"/>
          <p:cNvSpPr>
            <a:spLocks noChangeArrowheads="1"/>
          </p:cNvSpPr>
          <p:nvPr/>
        </p:nvSpPr>
        <p:spPr bwMode="auto">
          <a:xfrm>
            <a:off x="304800" y="1447800"/>
            <a:ext cx="1981200" cy="457200"/>
          </a:xfrm>
          <a:prstGeom prst="wedgeRectCallout">
            <a:avLst>
              <a:gd name="adj1" fmla="val 61537"/>
              <a:gd name="adj2" fmla="val 33923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sz="2000"/>
              <a:t>Coalition head</a:t>
            </a:r>
            <a:endParaRPr lang="nb-NO" sz="2000"/>
          </a:p>
        </p:txBody>
      </p:sp>
      <p:graphicFrame>
        <p:nvGraphicFramePr>
          <p:cNvPr id="71711" name="Object 32"/>
          <p:cNvGraphicFramePr>
            <a:graphicFrameLocks noChangeAspect="1"/>
          </p:cNvGraphicFramePr>
          <p:nvPr/>
        </p:nvGraphicFramePr>
        <p:xfrm>
          <a:off x="6400800" y="4084638"/>
          <a:ext cx="914400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7" name="Visio" r:id="rId17" imgW="1130300" imgH="1079500" progId="Visio.Drawing.11">
                  <p:embed/>
                </p:oleObj>
              </mc:Choice>
              <mc:Fallback>
                <p:oleObj name="Visio" r:id="rId17" imgW="1130300" imgH="1079500" progId="Visio.Drawing.11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alphaModFix am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084638"/>
                        <a:ext cx="914400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808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89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89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89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89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89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89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89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89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89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89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89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89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89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89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89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89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389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2" grpId="0" animBg="1"/>
      <p:bldP spid="389123" grpId="0" animBg="1"/>
      <p:bldP spid="389124" grpId="0" animBg="1"/>
      <p:bldP spid="389134" grpId="0" animBg="1"/>
      <p:bldP spid="389134" grpId="1" animBg="1"/>
      <p:bldP spid="389135" grpId="0" animBg="1"/>
      <p:bldP spid="389135" grpId="1" animBg="1"/>
      <p:bldP spid="389136" grpId="0" animBg="1"/>
      <p:bldP spid="389136" grpId="1" animBg="1"/>
      <p:bldP spid="389137" grpId="0" animBg="1"/>
      <p:bldP spid="389137" grpId="1" animBg="1"/>
      <p:bldP spid="389140" grpId="0" animBg="1"/>
      <p:bldP spid="389140" grpId="1" animBg="1"/>
      <p:bldP spid="389141" grpId="0" animBg="1"/>
      <p:bldP spid="389141" grpId="1" animBg="1"/>
      <p:bldP spid="389142" grpId="0" animBg="1"/>
      <p:bldP spid="389142" grpId="1" animBg="1"/>
      <p:bldP spid="389143" grpId="0" animBg="1"/>
      <p:bldP spid="389143" grpId="1" animBg="1"/>
      <p:bldP spid="389145" grpId="0" animBg="1"/>
      <p:bldP spid="389146" grpId="0" animBg="1"/>
      <p:bldP spid="389147" grpId="0" animBg="1"/>
      <p:bldP spid="389148" grpId="0" animBg="1"/>
      <p:bldP spid="389149" grpId="0" animBg="1"/>
      <p:bldP spid="38915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93038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tx1"/>
                </a:solidFill>
                <a:latin typeface="Times New Roman" charset="0"/>
              </a:rPr>
              <a:t>Simulation </a:t>
            </a:r>
            <a:r>
              <a:rPr lang="en-US" sz="3600" dirty="0" smtClean="0">
                <a:solidFill>
                  <a:schemeClr val="tx1"/>
                </a:solidFill>
                <a:latin typeface="Times New Roman" charset="0"/>
              </a:rPr>
              <a:t>Results</a:t>
            </a:r>
            <a:endParaRPr lang="en-GB" sz="3600" dirty="0">
              <a:latin typeface="Times New Roman" charset="0"/>
            </a:endParaRPr>
          </a:p>
        </p:txBody>
      </p:sp>
      <p:pic>
        <p:nvPicPr>
          <p:cNvPr id="7270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59436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6532" name="AutoShape 4"/>
          <p:cNvSpPr>
            <a:spLocks noChangeArrowheads="1"/>
          </p:cNvSpPr>
          <p:nvPr/>
        </p:nvSpPr>
        <p:spPr bwMode="auto">
          <a:xfrm>
            <a:off x="381000" y="1524000"/>
            <a:ext cx="2209800" cy="1600200"/>
          </a:xfrm>
          <a:prstGeom prst="wedgeRectCallout">
            <a:avLst>
              <a:gd name="adj1" fmla="val 65949"/>
              <a:gd name="adj2" fmla="val 7192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sz="2000"/>
              <a:t>When allowed to make distributed decisions, SU 4 prefers to stay with {2,1,6}</a:t>
            </a:r>
            <a:endParaRPr lang="nb-NO" sz="200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93038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a typeface="+mj-ea"/>
                <a:cs typeface="+mj-cs"/>
              </a:rPr>
              <a:t>Simulation Results (1)</a:t>
            </a:r>
            <a:endParaRPr lang="en-GB" sz="3600" dirty="0" smtClean="0">
              <a:ea typeface="+mj-ea"/>
              <a:cs typeface="+mj-cs"/>
            </a:endParaRP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5878513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93038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a typeface="+mj-ea"/>
                <a:cs typeface="+mj-cs"/>
              </a:rPr>
              <a:t>Simulation Results (2)</a:t>
            </a:r>
            <a:endParaRPr lang="en-GB" sz="3600" dirty="0" smtClean="0">
              <a:ea typeface="+mj-ea"/>
              <a:cs typeface="+mj-cs"/>
            </a:endParaRP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6019800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5508" name="AutoShape 4"/>
          <p:cNvSpPr>
            <a:spLocks noChangeArrowheads="1"/>
          </p:cNvSpPr>
          <p:nvPr/>
        </p:nvSpPr>
        <p:spPr bwMode="auto">
          <a:xfrm>
            <a:off x="152400" y="2667000"/>
            <a:ext cx="2209800" cy="1905000"/>
          </a:xfrm>
          <a:prstGeom prst="wedgeRectCallout">
            <a:avLst>
              <a:gd name="adj1" fmla="val 121551"/>
              <a:gd name="adj2" fmla="val -5158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sz="2000">
                <a:solidFill>
                  <a:srgbClr val="0000FF"/>
                </a:solidFill>
              </a:rPr>
              <a:t>The gap with the optimal solution in probability of miss performance is compensated by a lower false alarm</a:t>
            </a:r>
            <a:endParaRPr lang="nb-NO" sz="2000">
              <a:solidFill>
                <a:srgbClr val="0000FF"/>
              </a:solidFill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>
                <a:latin typeface="Tahoma" charset="0"/>
                <a:cs typeface="Arial" charset="0"/>
              </a:rPr>
              <a:t>Summary of Applications</a:t>
            </a:r>
            <a:endParaRPr lang="en-GB" sz="3600" b="1">
              <a:latin typeface="Tahoma" charset="0"/>
              <a:cs typeface="Arial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41325" y="1370012"/>
            <a:ext cx="3589338" cy="1530350"/>
            <a:chOff x="609600" y="3841750"/>
            <a:chExt cx="7843838" cy="2787650"/>
          </a:xfrm>
        </p:grpSpPr>
        <p:grpSp>
          <p:nvGrpSpPr>
            <p:cNvPr id="71697" name="Group 7"/>
            <p:cNvGrpSpPr>
              <a:grpSpLocks/>
            </p:cNvGrpSpPr>
            <p:nvPr/>
          </p:nvGrpSpPr>
          <p:grpSpPr bwMode="auto">
            <a:xfrm>
              <a:off x="609600" y="3862388"/>
              <a:ext cx="7532688" cy="2767012"/>
              <a:chOff x="1067959" y="3505200"/>
              <a:chExt cx="7533116" cy="2767010"/>
            </a:xfrm>
          </p:grpSpPr>
          <p:pic>
            <p:nvPicPr>
              <p:cNvPr id="71787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7959" y="4243385"/>
                <a:ext cx="1590675" cy="1381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88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8375" y="3505200"/>
                <a:ext cx="1590675" cy="1381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89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5150" y="3810000"/>
                <a:ext cx="159687" cy="561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90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9000" y="4191000"/>
                <a:ext cx="1590675" cy="1381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91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8373" y="4862512"/>
                <a:ext cx="1590675" cy="1381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92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7725" y="4891085"/>
                <a:ext cx="1590675" cy="1381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93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9625" y="3533772"/>
                <a:ext cx="1590675" cy="1381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94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1200" y="4200522"/>
                <a:ext cx="1590675" cy="1381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95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0400" y="4872037"/>
                <a:ext cx="1590675" cy="1381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96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0399" y="3509960"/>
                <a:ext cx="1590675" cy="1381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97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3452" y="4524375"/>
                <a:ext cx="159687" cy="561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98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8726" y="5272086"/>
                <a:ext cx="159687" cy="561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99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4493" y="4581524"/>
                <a:ext cx="159687" cy="561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00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3375" y="3810000"/>
                <a:ext cx="159687" cy="561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01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3374" y="5272085"/>
                <a:ext cx="159687" cy="561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02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6693" y="4554752"/>
                <a:ext cx="159687" cy="561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03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46049" y="3810000"/>
                <a:ext cx="159687" cy="561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04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20590" y="5249613"/>
                <a:ext cx="159687" cy="561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1698" name="Group 114"/>
            <p:cNvGrpSpPr>
              <a:grpSpLocks/>
            </p:cNvGrpSpPr>
            <p:nvPr/>
          </p:nvGrpSpPr>
          <p:grpSpPr bwMode="auto">
            <a:xfrm>
              <a:off x="1371600" y="3841750"/>
              <a:ext cx="7081838" cy="2459038"/>
              <a:chOff x="1524000" y="3483973"/>
              <a:chExt cx="7082531" cy="2459627"/>
            </a:xfrm>
          </p:grpSpPr>
          <p:grpSp>
            <p:nvGrpSpPr>
              <p:cNvPr id="71699" name="Group 5"/>
              <p:cNvGrpSpPr>
                <a:grpSpLocks/>
              </p:cNvGrpSpPr>
              <p:nvPr/>
            </p:nvGrpSpPr>
            <p:grpSpPr bwMode="auto">
              <a:xfrm>
                <a:off x="1826766" y="4229309"/>
                <a:ext cx="986531" cy="919160"/>
                <a:chOff x="0" y="3352800"/>
                <a:chExt cx="986531" cy="919160"/>
              </a:xfrm>
            </p:grpSpPr>
            <p:sp>
              <p:nvSpPr>
                <p:cNvPr id="71780" name="Hexagon 3"/>
                <p:cNvSpPr>
                  <a:spLocks noChangeArrowheads="1"/>
                </p:cNvSpPr>
                <p:nvPr/>
              </p:nvSpPr>
              <p:spPr bwMode="auto">
                <a:xfrm>
                  <a:off x="304800" y="335280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81" name="Hexagon 51"/>
                <p:cNvSpPr>
                  <a:spLocks noChangeArrowheads="1"/>
                </p:cNvSpPr>
                <p:nvPr/>
              </p:nvSpPr>
              <p:spPr bwMode="auto">
                <a:xfrm>
                  <a:off x="605531" y="350996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82" name="Hexagon 52"/>
                <p:cNvSpPr>
                  <a:spLocks noChangeArrowheads="1"/>
                </p:cNvSpPr>
                <p:nvPr/>
              </p:nvSpPr>
              <p:spPr bwMode="auto">
                <a:xfrm>
                  <a:off x="304800" y="366236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83" name="Hexagon 53"/>
                <p:cNvSpPr>
                  <a:spLocks noChangeArrowheads="1"/>
                </p:cNvSpPr>
                <p:nvPr/>
              </p:nvSpPr>
              <p:spPr bwMode="auto">
                <a:xfrm>
                  <a:off x="605531" y="381476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84" name="Hexagon 54"/>
                <p:cNvSpPr>
                  <a:spLocks noChangeArrowheads="1"/>
                </p:cNvSpPr>
                <p:nvPr/>
              </p:nvSpPr>
              <p:spPr bwMode="auto">
                <a:xfrm>
                  <a:off x="304800" y="396716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85" name="Hexagon 55"/>
                <p:cNvSpPr>
                  <a:spLocks noChangeArrowheads="1"/>
                </p:cNvSpPr>
                <p:nvPr/>
              </p:nvSpPr>
              <p:spPr bwMode="auto">
                <a:xfrm>
                  <a:off x="0" y="381476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86" name="Hexagon 56"/>
                <p:cNvSpPr>
                  <a:spLocks noChangeArrowheads="1"/>
                </p:cNvSpPr>
                <p:nvPr/>
              </p:nvSpPr>
              <p:spPr bwMode="auto">
                <a:xfrm>
                  <a:off x="0" y="350520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1700" name="Group 57"/>
              <p:cNvGrpSpPr>
                <a:grpSpLocks/>
              </p:cNvGrpSpPr>
              <p:nvPr/>
            </p:nvGrpSpPr>
            <p:grpSpPr bwMode="auto">
              <a:xfrm>
                <a:off x="2736267" y="4386469"/>
                <a:ext cx="986531" cy="919160"/>
                <a:chOff x="0" y="3352800"/>
                <a:chExt cx="986531" cy="919160"/>
              </a:xfrm>
            </p:grpSpPr>
            <p:sp>
              <p:nvSpPr>
                <p:cNvPr id="71773" name="Hexagon 58"/>
                <p:cNvSpPr>
                  <a:spLocks noChangeArrowheads="1"/>
                </p:cNvSpPr>
                <p:nvPr/>
              </p:nvSpPr>
              <p:spPr bwMode="auto">
                <a:xfrm>
                  <a:off x="304800" y="335280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74" name="Hexagon 59"/>
                <p:cNvSpPr>
                  <a:spLocks noChangeArrowheads="1"/>
                </p:cNvSpPr>
                <p:nvPr/>
              </p:nvSpPr>
              <p:spPr bwMode="auto">
                <a:xfrm>
                  <a:off x="605531" y="350996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75" name="Hexagon 60"/>
                <p:cNvSpPr>
                  <a:spLocks noChangeArrowheads="1"/>
                </p:cNvSpPr>
                <p:nvPr/>
              </p:nvSpPr>
              <p:spPr bwMode="auto">
                <a:xfrm>
                  <a:off x="304800" y="366236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76" name="Hexagon 61"/>
                <p:cNvSpPr>
                  <a:spLocks noChangeArrowheads="1"/>
                </p:cNvSpPr>
                <p:nvPr/>
              </p:nvSpPr>
              <p:spPr bwMode="auto">
                <a:xfrm>
                  <a:off x="605531" y="381476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77" name="Hexagon 62"/>
                <p:cNvSpPr>
                  <a:spLocks noChangeArrowheads="1"/>
                </p:cNvSpPr>
                <p:nvPr/>
              </p:nvSpPr>
              <p:spPr bwMode="auto">
                <a:xfrm>
                  <a:off x="304800" y="396716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78" name="Hexagon 63"/>
                <p:cNvSpPr>
                  <a:spLocks noChangeArrowheads="1"/>
                </p:cNvSpPr>
                <p:nvPr/>
              </p:nvSpPr>
              <p:spPr bwMode="auto">
                <a:xfrm>
                  <a:off x="0" y="381476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79" name="Hexagon 64"/>
                <p:cNvSpPr>
                  <a:spLocks noChangeArrowheads="1"/>
                </p:cNvSpPr>
                <p:nvPr/>
              </p:nvSpPr>
              <p:spPr bwMode="auto">
                <a:xfrm>
                  <a:off x="0" y="350520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1701" name="Group 65"/>
              <p:cNvGrpSpPr>
                <a:grpSpLocks/>
              </p:cNvGrpSpPr>
              <p:nvPr/>
            </p:nvGrpSpPr>
            <p:grpSpPr bwMode="auto">
              <a:xfrm>
                <a:off x="3645211" y="3952880"/>
                <a:ext cx="986531" cy="919160"/>
                <a:chOff x="0" y="3352800"/>
                <a:chExt cx="986531" cy="919160"/>
              </a:xfrm>
            </p:grpSpPr>
            <p:sp>
              <p:nvSpPr>
                <p:cNvPr id="71766" name="Hexagon 66"/>
                <p:cNvSpPr>
                  <a:spLocks noChangeArrowheads="1"/>
                </p:cNvSpPr>
                <p:nvPr/>
              </p:nvSpPr>
              <p:spPr bwMode="auto">
                <a:xfrm>
                  <a:off x="304800" y="335280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67" name="Hexagon 67"/>
                <p:cNvSpPr>
                  <a:spLocks noChangeArrowheads="1"/>
                </p:cNvSpPr>
                <p:nvPr/>
              </p:nvSpPr>
              <p:spPr bwMode="auto">
                <a:xfrm>
                  <a:off x="605531" y="350996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68" name="Hexagon 68"/>
                <p:cNvSpPr>
                  <a:spLocks noChangeArrowheads="1"/>
                </p:cNvSpPr>
                <p:nvPr/>
              </p:nvSpPr>
              <p:spPr bwMode="auto">
                <a:xfrm>
                  <a:off x="304800" y="366236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69" name="Hexagon 69"/>
                <p:cNvSpPr>
                  <a:spLocks noChangeArrowheads="1"/>
                </p:cNvSpPr>
                <p:nvPr/>
              </p:nvSpPr>
              <p:spPr bwMode="auto">
                <a:xfrm>
                  <a:off x="605531" y="381476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70" name="Hexagon 70"/>
                <p:cNvSpPr>
                  <a:spLocks noChangeArrowheads="1"/>
                </p:cNvSpPr>
                <p:nvPr/>
              </p:nvSpPr>
              <p:spPr bwMode="auto">
                <a:xfrm>
                  <a:off x="304800" y="396716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71" name="Hexagon 71"/>
                <p:cNvSpPr>
                  <a:spLocks noChangeArrowheads="1"/>
                </p:cNvSpPr>
                <p:nvPr/>
              </p:nvSpPr>
              <p:spPr bwMode="auto">
                <a:xfrm>
                  <a:off x="0" y="381476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72" name="Hexagon 72"/>
                <p:cNvSpPr>
                  <a:spLocks noChangeArrowheads="1"/>
                </p:cNvSpPr>
                <p:nvPr/>
              </p:nvSpPr>
              <p:spPr bwMode="auto">
                <a:xfrm>
                  <a:off x="0" y="350520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1702" name="Group 73"/>
              <p:cNvGrpSpPr>
                <a:grpSpLocks/>
              </p:cNvGrpSpPr>
              <p:nvPr/>
            </p:nvGrpSpPr>
            <p:grpSpPr bwMode="auto">
              <a:xfrm>
                <a:off x="3952970" y="4704352"/>
                <a:ext cx="986531" cy="919160"/>
                <a:chOff x="0" y="3352800"/>
                <a:chExt cx="986531" cy="919160"/>
              </a:xfrm>
            </p:grpSpPr>
            <p:sp>
              <p:nvSpPr>
                <p:cNvPr id="71759" name="Hexagon 74"/>
                <p:cNvSpPr>
                  <a:spLocks noChangeArrowheads="1"/>
                </p:cNvSpPr>
                <p:nvPr/>
              </p:nvSpPr>
              <p:spPr bwMode="auto">
                <a:xfrm>
                  <a:off x="304800" y="335280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60" name="Hexagon 75"/>
                <p:cNvSpPr>
                  <a:spLocks noChangeArrowheads="1"/>
                </p:cNvSpPr>
                <p:nvPr/>
              </p:nvSpPr>
              <p:spPr bwMode="auto">
                <a:xfrm>
                  <a:off x="605531" y="350996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61" name="Hexagon 76"/>
                <p:cNvSpPr>
                  <a:spLocks noChangeArrowheads="1"/>
                </p:cNvSpPr>
                <p:nvPr/>
              </p:nvSpPr>
              <p:spPr bwMode="auto">
                <a:xfrm>
                  <a:off x="304800" y="366236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62" name="Hexagon 77"/>
                <p:cNvSpPr>
                  <a:spLocks noChangeArrowheads="1"/>
                </p:cNvSpPr>
                <p:nvPr/>
              </p:nvSpPr>
              <p:spPr bwMode="auto">
                <a:xfrm>
                  <a:off x="605531" y="381476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63" name="Hexagon 78"/>
                <p:cNvSpPr>
                  <a:spLocks noChangeArrowheads="1"/>
                </p:cNvSpPr>
                <p:nvPr/>
              </p:nvSpPr>
              <p:spPr bwMode="auto">
                <a:xfrm>
                  <a:off x="304800" y="396716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64" name="Hexagon 79"/>
                <p:cNvSpPr>
                  <a:spLocks noChangeArrowheads="1"/>
                </p:cNvSpPr>
                <p:nvPr/>
              </p:nvSpPr>
              <p:spPr bwMode="auto">
                <a:xfrm>
                  <a:off x="0" y="381476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65" name="Hexagon 80"/>
                <p:cNvSpPr>
                  <a:spLocks noChangeArrowheads="1"/>
                </p:cNvSpPr>
                <p:nvPr/>
              </p:nvSpPr>
              <p:spPr bwMode="auto">
                <a:xfrm>
                  <a:off x="0" y="350520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1703" name="Group 81"/>
              <p:cNvGrpSpPr>
                <a:grpSpLocks/>
              </p:cNvGrpSpPr>
              <p:nvPr/>
            </p:nvGrpSpPr>
            <p:grpSpPr bwMode="auto">
              <a:xfrm>
                <a:off x="4541855" y="4105280"/>
                <a:ext cx="986531" cy="919160"/>
                <a:chOff x="0" y="3352800"/>
                <a:chExt cx="986531" cy="919160"/>
              </a:xfrm>
            </p:grpSpPr>
            <p:sp>
              <p:nvSpPr>
                <p:cNvPr id="71752" name="Hexagon 82"/>
                <p:cNvSpPr>
                  <a:spLocks noChangeArrowheads="1"/>
                </p:cNvSpPr>
                <p:nvPr/>
              </p:nvSpPr>
              <p:spPr bwMode="auto">
                <a:xfrm>
                  <a:off x="304800" y="335280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53" name="Hexagon 83"/>
                <p:cNvSpPr>
                  <a:spLocks noChangeArrowheads="1"/>
                </p:cNvSpPr>
                <p:nvPr/>
              </p:nvSpPr>
              <p:spPr bwMode="auto">
                <a:xfrm>
                  <a:off x="605531" y="350996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54" name="Hexagon 84"/>
                <p:cNvSpPr>
                  <a:spLocks noChangeArrowheads="1"/>
                </p:cNvSpPr>
                <p:nvPr/>
              </p:nvSpPr>
              <p:spPr bwMode="auto">
                <a:xfrm>
                  <a:off x="304800" y="366236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55" name="Hexagon 85"/>
                <p:cNvSpPr>
                  <a:spLocks noChangeArrowheads="1"/>
                </p:cNvSpPr>
                <p:nvPr/>
              </p:nvSpPr>
              <p:spPr bwMode="auto">
                <a:xfrm>
                  <a:off x="605531" y="381476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56" name="Hexagon 86"/>
                <p:cNvSpPr>
                  <a:spLocks noChangeArrowheads="1"/>
                </p:cNvSpPr>
                <p:nvPr/>
              </p:nvSpPr>
              <p:spPr bwMode="auto">
                <a:xfrm>
                  <a:off x="304800" y="396716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57" name="Hexagon 87"/>
                <p:cNvSpPr>
                  <a:spLocks noChangeArrowheads="1"/>
                </p:cNvSpPr>
                <p:nvPr/>
              </p:nvSpPr>
              <p:spPr bwMode="auto">
                <a:xfrm>
                  <a:off x="0" y="381476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58" name="Hexagon 88"/>
                <p:cNvSpPr>
                  <a:spLocks noChangeArrowheads="1"/>
                </p:cNvSpPr>
                <p:nvPr/>
              </p:nvSpPr>
              <p:spPr bwMode="auto">
                <a:xfrm>
                  <a:off x="0" y="350520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1704" name="Group 89"/>
              <p:cNvGrpSpPr>
                <a:grpSpLocks/>
              </p:cNvGrpSpPr>
              <p:nvPr/>
            </p:nvGrpSpPr>
            <p:grpSpPr bwMode="auto">
              <a:xfrm>
                <a:off x="4873936" y="4865865"/>
                <a:ext cx="986531" cy="919160"/>
                <a:chOff x="0" y="3352800"/>
                <a:chExt cx="986531" cy="919160"/>
              </a:xfrm>
            </p:grpSpPr>
            <p:sp>
              <p:nvSpPr>
                <p:cNvPr id="71745" name="Hexagon 90"/>
                <p:cNvSpPr>
                  <a:spLocks noChangeArrowheads="1"/>
                </p:cNvSpPr>
                <p:nvPr/>
              </p:nvSpPr>
              <p:spPr bwMode="auto">
                <a:xfrm>
                  <a:off x="304800" y="335280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46" name="Hexagon 91"/>
                <p:cNvSpPr>
                  <a:spLocks noChangeArrowheads="1"/>
                </p:cNvSpPr>
                <p:nvPr/>
              </p:nvSpPr>
              <p:spPr bwMode="auto">
                <a:xfrm>
                  <a:off x="605531" y="350996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47" name="Hexagon 92"/>
                <p:cNvSpPr>
                  <a:spLocks noChangeArrowheads="1"/>
                </p:cNvSpPr>
                <p:nvPr/>
              </p:nvSpPr>
              <p:spPr bwMode="auto">
                <a:xfrm>
                  <a:off x="304800" y="366236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48" name="Hexagon 93"/>
                <p:cNvSpPr>
                  <a:spLocks noChangeArrowheads="1"/>
                </p:cNvSpPr>
                <p:nvPr/>
              </p:nvSpPr>
              <p:spPr bwMode="auto">
                <a:xfrm>
                  <a:off x="605531" y="381476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49" name="Hexagon 94"/>
                <p:cNvSpPr>
                  <a:spLocks noChangeArrowheads="1"/>
                </p:cNvSpPr>
                <p:nvPr/>
              </p:nvSpPr>
              <p:spPr bwMode="auto">
                <a:xfrm>
                  <a:off x="304800" y="396716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50" name="Hexagon 95"/>
                <p:cNvSpPr>
                  <a:spLocks noChangeArrowheads="1"/>
                </p:cNvSpPr>
                <p:nvPr/>
              </p:nvSpPr>
              <p:spPr bwMode="auto">
                <a:xfrm>
                  <a:off x="0" y="381476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51" name="Hexagon 96"/>
                <p:cNvSpPr>
                  <a:spLocks noChangeArrowheads="1"/>
                </p:cNvSpPr>
                <p:nvPr/>
              </p:nvSpPr>
              <p:spPr bwMode="auto">
                <a:xfrm>
                  <a:off x="0" y="350520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1705" name="Group 97"/>
              <p:cNvGrpSpPr>
                <a:grpSpLocks/>
              </p:cNvGrpSpPr>
              <p:nvPr/>
            </p:nvGrpSpPr>
            <p:grpSpPr bwMode="auto">
              <a:xfrm>
                <a:off x="5785181" y="5024440"/>
                <a:ext cx="986531" cy="919160"/>
                <a:chOff x="0" y="3352800"/>
                <a:chExt cx="986531" cy="919160"/>
              </a:xfrm>
            </p:grpSpPr>
            <p:sp>
              <p:nvSpPr>
                <p:cNvPr id="71738" name="Hexagon 98"/>
                <p:cNvSpPr>
                  <a:spLocks noChangeArrowheads="1"/>
                </p:cNvSpPr>
                <p:nvPr/>
              </p:nvSpPr>
              <p:spPr bwMode="auto">
                <a:xfrm>
                  <a:off x="304800" y="335280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39" name="Hexagon 99"/>
                <p:cNvSpPr>
                  <a:spLocks noChangeArrowheads="1"/>
                </p:cNvSpPr>
                <p:nvPr/>
              </p:nvSpPr>
              <p:spPr bwMode="auto">
                <a:xfrm>
                  <a:off x="605531" y="350996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40" name="Hexagon 100"/>
                <p:cNvSpPr>
                  <a:spLocks noChangeArrowheads="1"/>
                </p:cNvSpPr>
                <p:nvPr/>
              </p:nvSpPr>
              <p:spPr bwMode="auto">
                <a:xfrm>
                  <a:off x="304800" y="366236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41" name="Hexagon 101"/>
                <p:cNvSpPr>
                  <a:spLocks noChangeArrowheads="1"/>
                </p:cNvSpPr>
                <p:nvPr/>
              </p:nvSpPr>
              <p:spPr bwMode="auto">
                <a:xfrm>
                  <a:off x="605531" y="381476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42" name="Hexagon 102"/>
                <p:cNvSpPr>
                  <a:spLocks noChangeArrowheads="1"/>
                </p:cNvSpPr>
                <p:nvPr/>
              </p:nvSpPr>
              <p:spPr bwMode="auto">
                <a:xfrm>
                  <a:off x="304800" y="396716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43" name="Hexagon 103"/>
                <p:cNvSpPr>
                  <a:spLocks noChangeArrowheads="1"/>
                </p:cNvSpPr>
                <p:nvPr/>
              </p:nvSpPr>
              <p:spPr bwMode="auto">
                <a:xfrm>
                  <a:off x="0" y="381476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44" name="Hexagon 104"/>
                <p:cNvSpPr>
                  <a:spLocks noChangeArrowheads="1"/>
                </p:cNvSpPr>
                <p:nvPr/>
              </p:nvSpPr>
              <p:spPr bwMode="auto">
                <a:xfrm>
                  <a:off x="0" y="350520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1706" name="Group 105"/>
              <p:cNvGrpSpPr>
                <a:grpSpLocks/>
              </p:cNvGrpSpPr>
              <p:nvPr/>
            </p:nvGrpSpPr>
            <p:grpSpPr bwMode="auto">
              <a:xfrm>
                <a:off x="6390712" y="4414840"/>
                <a:ext cx="986531" cy="919160"/>
                <a:chOff x="0" y="3352800"/>
                <a:chExt cx="986531" cy="919160"/>
              </a:xfrm>
            </p:grpSpPr>
            <p:sp>
              <p:nvSpPr>
                <p:cNvPr id="71731" name="Hexagon 106"/>
                <p:cNvSpPr>
                  <a:spLocks noChangeArrowheads="1"/>
                </p:cNvSpPr>
                <p:nvPr/>
              </p:nvSpPr>
              <p:spPr bwMode="auto">
                <a:xfrm>
                  <a:off x="304800" y="335280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32" name="Hexagon 107"/>
                <p:cNvSpPr>
                  <a:spLocks noChangeArrowheads="1"/>
                </p:cNvSpPr>
                <p:nvPr/>
              </p:nvSpPr>
              <p:spPr bwMode="auto">
                <a:xfrm>
                  <a:off x="605531" y="350996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33" name="Hexagon 108"/>
                <p:cNvSpPr>
                  <a:spLocks noChangeArrowheads="1"/>
                </p:cNvSpPr>
                <p:nvPr/>
              </p:nvSpPr>
              <p:spPr bwMode="auto">
                <a:xfrm>
                  <a:off x="304800" y="366236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34" name="Hexagon 109"/>
                <p:cNvSpPr>
                  <a:spLocks noChangeArrowheads="1"/>
                </p:cNvSpPr>
                <p:nvPr/>
              </p:nvSpPr>
              <p:spPr bwMode="auto">
                <a:xfrm>
                  <a:off x="605531" y="381476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35" name="Hexagon 110"/>
                <p:cNvSpPr>
                  <a:spLocks noChangeArrowheads="1"/>
                </p:cNvSpPr>
                <p:nvPr/>
              </p:nvSpPr>
              <p:spPr bwMode="auto">
                <a:xfrm>
                  <a:off x="304800" y="396716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36" name="Hexagon 111"/>
                <p:cNvSpPr>
                  <a:spLocks noChangeArrowheads="1"/>
                </p:cNvSpPr>
                <p:nvPr/>
              </p:nvSpPr>
              <p:spPr bwMode="auto">
                <a:xfrm>
                  <a:off x="0" y="381476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37" name="Hexagon 112"/>
                <p:cNvSpPr>
                  <a:spLocks noChangeArrowheads="1"/>
                </p:cNvSpPr>
                <p:nvPr/>
              </p:nvSpPr>
              <p:spPr bwMode="auto">
                <a:xfrm>
                  <a:off x="0" y="350520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1707" name="Group 113"/>
              <p:cNvGrpSpPr>
                <a:grpSpLocks/>
              </p:cNvGrpSpPr>
              <p:nvPr/>
            </p:nvGrpSpPr>
            <p:grpSpPr bwMode="auto">
              <a:xfrm>
                <a:off x="7312336" y="4264820"/>
                <a:ext cx="986531" cy="919160"/>
                <a:chOff x="0" y="3352800"/>
                <a:chExt cx="986531" cy="919160"/>
              </a:xfrm>
            </p:grpSpPr>
            <p:sp>
              <p:nvSpPr>
                <p:cNvPr id="71724" name="Hexagon 114"/>
                <p:cNvSpPr>
                  <a:spLocks noChangeArrowheads="1"/>
                </p:cNvSpPr>
                <p:nvPr/>
              </p:nvSpPr>
              <p:spPr bwMode="auto">
                <a:xfrm>
                  <a:off x="304800" y="335280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25" name="Hexagon 115"/>
                <p:cNvSpPr>
                  <a:spLocks noChangeArrowheads="1"/>
                </p:cNvSpPr>
                <p:nvPr/>
              </p:nvSpPr>
              <p:spPr bwMode="auto">
                <a:xfrm>
                  <a:off x="605531" y="350996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26" name="Hexagon 116"/>
                <p:cNvSpPr>
                  <a:spLocks noChangeArrowheads="1"/>
                </p:cNvSpPr>
                <p:nvPr/>
              </p:nvSpPr>
              <p:spPr bwMode="auto">
                <a:xfrm>
                  <a:off x="304800" y="366236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27" name="Hexagon 117"/>
                <p:cNvSpPr>
                  <a:spLocks noChangeArrowheads="1"/>
                </p:cNvSpPr>
                <p:nvPr/>
              </p:nvSpPr>
              <p:spPr bwMode="auto">
                <a:xfrm>
                  <a:off x="605531" y="381476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28" name="Hexagon 118"/>
                <p:cNvSpPr>
                  <a:spLocks noChangeArrowheads="1"/>
                </p:cNvSpPr>
                <p:nvPr/>
              </p:nvSpPr>
              <p:spPr bwMode="auto">
                <a:xfrm>
                  <a:off x="304800" y="396716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29" name="Hexagon 119"/>
                <p:cNvSpPr>
                  <a:spLocks noChangeArrowheads="1"/>
                </p:cNvSpPr>
                <p:nvPr/>
              </p:nvSpPr>
              <p:spPr bwMode="auto">
                <a:xfrm>
                  <a:off x="0" y="381476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30" name="Hexagon 120"/>
                <p:cNvSpPr>
                  <a:spLocks noChangeArrowheads="1"/>
                </p:cNvSpPr>
                <p:nvPr/>
              </p:nvSpPr>
              <p:spPr bwMode="auto">
                <a:xfrm>
                  <a:off x="0" y="350520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1708" name="Group 121"/>
              <p:cNvGrpSpPr>
                <a:grpSpLocks/>
              </p:cNvGrpSpPr>
              <p:nvPr/>
            </p:nvGrpSpPr>
            <p:grpSpPr bwMode="auto">
              <a:xfrm>
                <a:off x="1524000" y="5000630"/>
                <a:ext cx="986531" cy="919160"/>
                <a:chOff x="0" y="3352800"/>
                <a:chExt cx="986531" cy="919160"/>
              </a:xfrm>
            </p:grpSpPr>
            <p:sp>
              <p:nvSpPr>
                <p:cNvPr id="71717" name="Hexagon 122"/>
                <p:cNvSpPr>
                  <a:spLocks noChangeArrowheads="1"/>
                </p:cNvSpPr>
                <p:nvPr/>
              </p:nvSpPr>
              <p:spPr bwMode="auto">
                <a:xfrm>
                  <a:off x="304800" y="335280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18" name="Hexagon 123"/>
                <p:cNvSpPr>
                  <a:spLocks noChangeArrowheads="1"/>
                </p:cNvSpPr>
                <p:nvPr/>
              </p:nvSpPr>
              <p:spPr bwMode="auto">
                <a:xfrm>
                  <a:off x="605531" y="350996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19" name="Hexagon 124"/>
                <p:cNvSpPr>
                  <a:spLocks noChangeArrowheads="1"/>
                </p:cNvSpPr>
                <p:nvPr/>
              </p:nvSpPr>
              <p:spPr bwMode="auto">
                <a:xfrm>
                  <a:off x="304800" y="366236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20" name="Hexagon 125"/>
                <p:cNvSpPr>
                  <a:spLocks noChangeArrowheads="1"/>
                </p:cNvSpPr>
                <p:nvPr/>
              </p:nvSpPr>
              <p:spPr bwMode="auto">
                <a:xfrm>
                  <a:off x="605531" y="381476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21" name="Hexagon 126"/>
                <p:cNvSpPr>
                  <a:spLocks noChangeArrowheads="1"/>
                </p:cNvSpPr>
                <p:nvPr/>
              </p:nvSpPr>
              <p:spPr bwMode="auto">
                <a:xfrm>
                  <a:off x="304800" y="396716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22" name="Hexagon 127"/>
                <p:cNvSpPr>
                  <a:spLocks noChangeArrowheads="1"/>
                </p:cNvSpPr>
                <p:nvPr/>
              </p:nvSpPr>
              <p:spPr bwMode="auto">
                <a:xfrm>
                  <a:off x="0" y="381476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23" name="Hexagon 128"/>
                <p:cNvSpPr>
                  <a:spLocks noChangeArrowheads="1"/>
                </p:cNvSpPr>
                <p:nvPr/>
              </p:nvSpPr>
              <p:spPr bwMode="auto">
                <a:xfrm>
                  <a:off x="0" y="350520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1709" name="Group 131"/>
              <p:cNvGrpSpPr>
                <a:grpSpLocks/>
              </p:cNvGrpSpPr>
              <p:nvPr/>
            </p:nvGrpSpPr>
            <p:grpSpPr bwMode="auto">
              <a:xfrm>
                <a:off x="7620000" y="3483973"/>
                <a:ext cx="986531" cy="919160"/>
                <a:chOff x="0" y="3352800"/>
                <a:chExt cx="986531" cy="919160"/>
              </a:xfrm>
            </p:grpSpPr>
            <p:sp>
              <p:nvSpPr>
                <p:cNvPr id="71710" name="Hexagon 132"/>
                <p:cNvSpPr>
                  <a:spLocks noChangeArrowheads="1"/>
                </p:cNvSpPr>
                <p:nvPr/>
              </p:nvSpPr>
              <p:spPr bwMode="auto">
                <a:xfrm>
                  <a:off x="304800" y="335280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11" name="Hexagon 133"/>
                <p:cNvSpPr>
                  <a:spLocks noChangeArrowheads="1"/>
                </p:cNvSpPr>
                <p:nvPr/>
              </p:nvSpPr>
              <p:spPr bwMode="auto">
                <a:xfrm>
                  <a:off x="605531" y="350996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12" name="Hexagon 134"/>
                <p:cNvSpPr>
                  <a:spLocks noChangeArrowheads="1"/>
                </p:cNvSpPr>
                <p:nvPr/>
              </p:nvSpPr>
              <p:spPr bwMode="auto">
                <a:xfrm>
                  <a:off x="304800" y="366236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13" name="Hexagon 135"/>
                <p:cNvSpPr>
                  <a:spLocks noChangeArrowheads="1"/>
                </p:cNvSpPr>
                <p:nvPr/>
              </p:nvSpPr>
              <p:spPr bwMode="auto">
                <a:xfrm>
                  <a:off x="605531" y="381476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14" name="Hexagon 136"/>
                <p:cNvSpPr>
                  <a:spLocks noChangeArrowheads="1"/>
                </p:cNvSpPr>
                <p:nvPr/>
              </p:nvSpPr>
              <p:spPr bwMode="auto">
                <a:xfrm>
                  <a:off x="304800" y="396716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15" name="Hexagon 137"/>
                <p:cNvSpPr>
                  <a:spLocks noChangeArrowheads="1"/>
                </p:cNvSpPr>
                <p:nvPr/>
              </p:nvSpPr>
              <p:spPr bwMode="auto">
                <a:xfrm>
                  <a:off x="0" y="381476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16" name="Hexagon 138"/>
                <p:cNvSpPr>
                  <a:spLocks noChangeArrowheads="1"/>
                </p:cNvSpPr>
                <p:nvPr/>
              </p:nvSpPr>
              <p:spPr bwMode="auto">
                <a:xfrm>
                  <a:off x="0" y="3505200"/>
                  <a:ext cx="381000" cy="3048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06" name="Rectangle 3"/>
          <p:cNvSpPr txBox="1">
            <a:spLocks noChangeArrowheads="1"/>
          </p:cNvSpPr>
          <p:nvPr/>
        </p:nvSpPr>
        <p:spPr bwMode="auto">
          <a:xfrm>
            <a:off x="228600" y="3059112"/>
            <a:ext cx="472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0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 sz="20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Small cell and </a:t>
            </a:r>
            <a:r>
              <a:rPr lang="en-US" sz="2000" dirty="0" err="1">
                <a:solidFill>
                  <a:srgbClr val="0000FF"/>
                </a:solidFill>
                <a:latin typeface="Times New Roman" charset="0"/>
                <a:cs typeface="Times New Roman" charset="0"/>
              </a:rPr>
              <a:t>femtocell</a:t>
            </a:r>
            <a:r>
              <a:rPr lang="en-US" sz="20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networks</a:t>
            </a:r>
          </a:p>
          <a:p>
            <a:pPr lvl="1" algn="l" eaLnBrk="1" hangingPunct="1">
              <a:lnSpc>
                <a:spcPct val="105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r>
              <a:rPr lang="en-US" sz="1800" dirty="0">
                <a:latin typeface="Times New Roman" charset="0"/>
                <a:cs typeface="Times New Roman" charset="0"/>
              </a:rPr>
              <a:t>Assignment (JSAC, March 2011)</a:t>
            </a:r>
          </a:p>
          <a:p>
            <a:pPr lvl="1" algn="l" eaLnBrk="1" hangingPunct="1">
              <a:lnSpc>
                <a:spcPct val="105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r>
              <a:rPr lang="en-US" sz="1800" dirty="0">
                <a:latin typeface="Times New Roman" charset="0"/>
                <a:cs typeface="Times New Roman" charset="0"/>
              </a:rPr>
              <a:t>Spectrum leasing (JSAC, March 2011)</a:t>
            </a:r>
          </a:p>
          <a:p>
            <a:pPr lvl="1" algn="l" eaLnBrk="1" hangingPunct="1">
              <a:lnSpc>
                <a:spcPct val="105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r>
              <a:rPr lang="en-US" sz="1800" dirty="0">
                <a:latin typeface="Times New Roman" charset="0"/>
                <a:cs typeface="Times New Roman" charset="0"/>
              </a:rPr>
              <a:t>Interference Alignment and cooperation (TWC, May 2011)</a:t>
            </a:r>
          </a:p>
          <a:p>
            <a:pPr lvl="1" algn="l" eaLnBrk="1" hangingPunct="1">
              <a:lnSpc>
                <a:spcPct val="105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r>
              <a:rPr lang="en-US" sz="1800" dirty="0">
                <a:latin typeface="Times New Roman" charset="0"/>
                <a:cs typeface="Times New Roman" charset="0"/>
              </a:rPr>
              <a:t>Cooperative FAPs, IEEE WCNC 2011 </a:t>
            </a:r>
          </a:p>
          <a:p>
            <a:pPr lvl="1" algn="l" eaLnBrk="1" hangingPunct="1">
              <a:lnSpc>
                <a:spcPct val="105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endParaRPr lang="en-US" sz="1800" dirty="0">
              <a:latin typeface="Times New Roman" charset="0"/>
              <a:cs typeface="Times New Roman" charset="0"/>
            </a:endParaRPr>
          </a:p>
          <a:p>
            <a:pPr lvl="1" algn="l" eaLnBrk="1" hangingPunct="1">
              <a:lnSpc>
                <a:spcPct val="105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endParaRPr lang="en-US" sz="1800" dirty="0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  <a:p>
            <a:pPr lvl="1" algn="l" eaLnBrk="1" hangingPunct="1">
              <a:lnSpc>
                <a:spcPct val="105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endParaRPr lang="en-US" dirty="0">
              <a:latin typeface="Times New Roman" charset="0"/>
              <a:cs typeface="Times New Roman" charset="0"/>
            </a:endParaRPr>
          </a:p>
          <a:p>
            <a:pPr lvl="1" algn="l" eaLnBrk="1" hangingPunct="1">
              <a:lnSpc>
                <a:spcPct val="105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endParaRPr lang="en-US" dirty="0">
              <a:latin typeface="Times New Roman" charset="0"/>
              <a:cs typeface="Times New Roman" charset="0"/>
            </a:endParaRPr>
          </a:p>
          <a:p>
            <a:pPr lvl="2" algn="l" eaLnBrk="1" hangingPunct="1">
              <a:lnSpc>
                <a:spcPct val="105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charset="0"/>
              <a:buNone/>
            </a:pPr>
            <a:endParaRPr lang="en-GB" dirty="0">
              <a:latin typeface="Times New Roman" charset="0"/>
              <a:cs typeface="Times New Roman" charset="0"/>
            </a:endParaRPr>
          </a:p>
        </p:txBody>
      </p:sp>
      <p:grpSp>
        <p:nvGrpSpPr>
          <p:cNvPr id="16" name="Group 4"/>
          <p:cNvGrpSpPr>
            <a:grpSpLocks/>
          </p:cNvGrpSpPr>
          <p:nvPr/>
        </p:nvGrpSpPr>
        <p:grpSpPr bwMode="auto">
          <a:xfrm>
            <a:off x="5576888" y="1223962"/>
            <a:ext cx="2590800" cy="1741488"/>
            <a:chOff x="3048000" y="1295400"/>
            <a:chExt cx="4038600" cy="2613747"/>
          </a:xfrm>
        </p:grpSpPr>
        <p:graphicFrame>
          <p:nvGraphicFramePr>
            <p:cNvPr id="71689" name="Object 4"/>
            <p:cNvGraphicFramePr>
              <a:graphicFrameLocks noChangeAspect="1"/>
            </p:cNvGraphicFramePr>
            <p:nvPr/>
          </p:nvGraphicFramePr>
          <p:xfrm>
            <a:off x="3048000" y="2590800"/>
            <a:ext cx="549275" cy="798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46" name="Visio" r:id="rId5" imgW="497600" imgH="722523" progId="Visio.Drawing.11">
                    <p:embed/>
                  </p:oleObj>
                </mc:Choice>
                <mc:Fallback>
                  <p:oleObj name="Visio" r:id="rId5" imgW="497600" imgH="722523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alphaModFix amt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000" y="2590800"/>
                          <a:ext cx="549275" cy="798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8080">
                                  <a:alpha val="50195"/>
                                </a:srgbClr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690" name="Object 5"/>
            <p:cNvGraphicFramePr>
              <a:graphicFrameLocks noChangeAspect="1"/>
            </p:cNvGraphicFramePr>
            <p:nvPr/>
          </p:nvGraphicFramePr>
          <p:xfrm>
            <a:off x="5105400" y="1295400"/>
            <a:ext cx="488950" cy="1371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47" name="Visio" r:id="rId7" imgW="352692" imgH="987691" progId="Visio.Drawing.11">
                    <p:embed/>
                  </p:oleObj>
                </mc:Choice>
                <mc:Fallback>
                  <p:oleObj name="Visio" r:id="rId7" imgW="352692" imgH="987691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alphaModFix amt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5400" y="1295400"/>
                          <a:ext cx="488950" cy="1371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8080">
                                  <a:alpha val="50195"/>
                                </a:srgbClr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691" name="Object 6"/>
            <p:cNvGraphicFramePr>
              <a:graphicFrameLocks noChangeAspect="1"/>
            </p:cNvGraphicFramePr>
            <p:nvPr/>
          </p:nvGraphicFramePr>
          <p:xfrm>
            <a:off x="5867400" y="2667000"/>
            <a:ext cx="1219200" cy="998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48" name="Visio" r:id="rId9" imgW="1104489" imgH="905519" progId="Visio.Drawing.11">
                    <p:embed/>
                  </p:oleObj>
                </mc:Choice>
                <mc:Fallback>
                  <p:oleObj name="Visio" r:id="rId9" imgW="1104489" imgH="905519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alphaModFix amt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7400" y="2667000"/>
                          <a:ext cx="1219200" cy="998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8080">
                                  <a:alpha val="50195"/>
                                </a:srgbClr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692" name="Object 7"/>
            <p:cNvGraphicFramePr>
              <a:graphicFrameLocks noChangeAspect="1"/>
            </p:cNvGraphicFramePr>
            <p:nvPr/>
          </p:nvGraphicFramePr>
          <p:xfrm>
            <a:off x="3581400" y="2133600"/>
            <a:ext cx="1600199" cy="642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49" name="Visio" r:id="rId11" imgW="1441529" imgH="579532" progId="Visio.Drawing.11">
                    <p:embed/>
                  </p:oleObj>
                </mc:Choice>
                <mc:Fallback>
                  <p:oleObj name="Visio" r:id="rId11" imgW="1441529" imgH="579532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alphaModFix amt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1400" y="2133600"/>
                          <a:ext cx="1600199" cy="642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8080">
                                  <a:alpha val="50195"/>
                                </a:srgbClr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693" name="Line 8"/>
            <p:cNvSpPr>
              <a:spLocks noChangeShapeType="1"/>
            </p:cNvSpPr>
            <p:nvPr/>
          </p:nvSpPr>
          <p:spPr bwMode="auto">
            <a:xfrm>
              <a:off x="3505200" y="3048000"/>
              <a:ext cx="266700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4" name="Line 9"/>
            <p:cNvSpPr>
              <a:spLocks noChangeShapeType="1"/>
            </p:cNvSpPr>
            <p:nvPr/>
          </p:nvSpPr>
          <p:spPr bwMode="auto">
            <a:xfrm flipV="1">
              <a:off x="3429000" y="1676400"/>
              <a:ext cx="1676400" cy="914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5" name="Text Box 10"/>
            <p:cNvSpPr txBox="1">
              <a:spLocks noChangeArrowheads="1"/>
            </p:cNvSpPr>
            <p:nvPr/>
          </p:nvSpPr>
          <p:spPr bwMode="auto">
            <a:xfrm>
              <a:off x="3428998" y="1610335"/>
              <a:ext cx="990600" cy="784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 dirty="0">
                  <a:solidFill>
                    <a:srgbClr val="000000"/>
                  </a:solidFill>
                  <a:latin typeface="Times New Roman" charset="0"/>
                </a:rPr>
                <a:t>C</a:t>
              </a:r>
              <a:r>
                <a:rPr lang="en-US" sz="2800" baseline="30000" dirty="0">
                  <a:solidFill>
                    <a:srgbClr val="000000"/>
                  </a:solidFill>
                  <a:latin typeface="Times New Roman" charset="0"/>
                </a:rPr>
                <a:t>d</a:t>
              </a:r>
              <a:endParaRPr lang="nb-NO" sz="2800" baseline="-2500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71696" name="Text Box 11"/>
            <p:cNvSpPr txBox="1">
              <a:spLocks noChangeArrowheads="1"/>
            </p:cNvSpPr>
            <p:nvPr/>
          </p:nvSpPr>
          <p:spPr bwMode="auto">
            <a:xfrm>
              <a:off x="4419599" y="3124199"/>
              <a:ext cx="1099579" cy="784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 dirty="0" err="1">
                  <a:solidFill>
                    <a:srgbClr val="000000"/>
                  </a:solidFill>
                  <a:latin typeface="Times New Roman" charset="0"/>
                </a:rPr>
                <a:t>C</a:t>
              </a:r>
              <a:r>
                <a:rPr lang="en-US" sz="2800" baseline="30000" dirty="0" err="1">
                  <a:solidFill>
                    <a:srgbClr val="000000"/>
                  </a:solidFill>
                  <a:latin typeface="Times New Roman" charset="0"/>
                </a:rPr>
                <a:t>e</a:t>
              </a:r>
              <a:endParaRPr lang="nb-NO" sz="2800" baseline="-25000" dirty="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216" name="Rectangle 3"/>
          <p:cNvSpPr txBox="1">
            <a:spLocks noChangeArrowheads="1"/>
          </p:cNvSpPr>
          <p:nvPr/>
        </p:nvSpPr>
        <p:spPr bwMode="auto">
          <a:xfrm>
            <a:off x="4878388" y="3059112"/>
            <a:ext cx="4038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0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 sz="20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Physical layer security</a:t>
            </a:r>
          </a:p>
          <a:p>
            <a:pPr lvl="1" algn="l" eaLnBrk="1" hangingPunct="1">
              <a:lnSpc>
                <a:spcPct val="105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r>
              <a:rPr lang="en-US" sz="1800" dirty="0">
                <a:latin typeface="Times New Roman" charset="0"/>
                <a:cs typeface="Times New Roman" charset="0"/>
              </a:rPr>
              <a:t>Users cooperation </a:t>
            </a:r>
            <a:r>
              <a:rPr lang="en-US" sz="1800" b="1" dirty="0">
                <a:latin typeface="Times New Roman" charset="0"/>
                <a:cs typeface="Times New Roman" charset="0"/>
              </a:rPr>
              <a:t>Best paper award </a:t>
            </a:r>
            <a:r>
              <a:rPr lang="en-US" sz="1800" b="1" dirty="0" err="1">
                <a:latin typeface="Times New Roman" charset="0"/>
                <a:cs typeface="Times New Roman" charset="0"/>
              </a:rPr>
              <a:t>Wiopt</a:t>
            </a:r>
            <a:r>
              <a:rPr lang="en-US" sz="1800" b="1" dirty="0">
                <a:latin typeface="Times New Roman" charset="0"/>
                <a:cs typeface="Times New Roman" charset="0"/>
              </a:rPr>
              <a:t> 2009 +  ACM MONET 2011</a:t>
            </a:r>
          </a:p>
          <a:p>
            <a:pPr lvl="1" algn="l" eaLnBrk="1" hangingPunct="1">
              <a:lnSpc>
                <a:spcPct val="105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r>
              <a:rPr lang="en-US" sz="1800" dirty="0">
                <a:latin typeface="Times New Roman" charset="0"/>
                <a:cs typeface="Times New Roman" charset="0"/>
              </a:rPr>
              <a:t>Eavesdroppers cooperation and routing (CAMSAP 2009, </a:t>
            </a:r>
            <a:r>
              <a:rPr lang="en-US" sz="1800" dirty="0" err="1">
                <a:latin typeface="Times New Roman" charset="0"/>
                <a:cs typeface="Times New Roman" charset="0"/>
              </a:rPr>
              <a:t>Gamecomm</a:t>
            </a:r>
            <a:r>
              <a:rPr lang="en-US" sz="1800" dirty="0">
                <a:latin typeface="Times New Roman" charset="0"/>
                <a:cs typeface="Times New Roman" charset="0"/>
              </a:rPr>
              <a:t> 2008, MILCOM 2011)</a:t>
            </a:r>
          </a:p>
          <a:p>
            <a:pPr lvl="1" algn="l" eaLnBrk="1" hangingPunct="1">
              <a:lnSpc>
                <a:spcPct val="105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endParaRPr lang="en-US" sz="1400" b="1" dirty="0">
              <a:latin typeface="Times New Roman" charset="0"/>
              <a:cs typeface="Times New Roman" charset="0"/>
            </a:endParaRPr>
          </a:p>
          <a:p>
            <a:pPr lvl="1" algn="l" eaLnBrk="1" hangingPunct="1">
              <a:lnSpc>
                <a:spcPct val="105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endParaRPr lang="en-US" sz="1400" dirty="0">
              <a:latin typeface="Times New Roman" charset="0"/>
              <a:cs typeface="Times New Roman" charset="0"/>
            </a:endParaRPr>
          </a:p>
          <a:p>
            <a:pPr lvl="1" algn="l" eaLnBrk="1" hangingPunct="1">
              <a:lnSpc>
                <a:spcPct val="105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endParaRPr lang="en-US" sz="1800" dirty="0">
              <a:latin typeface="Times New Roman" charset="0"/>
              <a:cs typeface="Times New Roman" charset="0"/>
            </a:endParaRPr>
          </a:p>
          <a:p>
            <a:pPr lvl="1" algn="l" eaLnBrk="1" hangingPunct="1">
              <a:lnSpc>
                <a:spcPct val="105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endParaRPr lang="en-US" sz="1800" dirty="0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  <a:p>
            <a:pPr lvl="1" algn="l" eaLnBrk="1" hangingPunct="1">
              <a:lnSpc>
                <a:spcPct val="105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endParaRPr lang="en-US" dirty="0">
              <a:latin typeface="Times New Roman" charset="0"/>
              <a:cs typeface="Times New Roman" charset="0"/>
            </a:endParaRPr>
          </a:p>
          <a:p>
            <a:pPr lvl="1" algn="l" eaLnBrk="1" hangingPunct="1">
              <a:lnSpc>
                <a:spcPct val="105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endParaRPr lang="en-US" dirty="0">
              <a:latin typeface="Times New Roman" charset="0"/>
              <a:cs typeface="Times New Roman" charset="0"/>
            </a:endParaRPr>
          </a:p>
          <a:p>
            <a:pPr lvl="2" algn="l" eaLnBrk="1" hangingPunct="1">
              <a:lnSpc>
                <a:spcPct val="105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charset="0"/>
              <a:buNone/>
            </a:pPr>
            <a:endParaRPr lang="en-GB" dirty="0">
              <a:latin typeface="Times New Roman" charset="0"/>
              <a:cs typeface="Times New Roman" charset="0"/>
            </a:endParaRPr>
          </a:p>
        </p:txBody>
      </p:sp>
      <p:pic>
        <p:nvPicPr>
          <p:cNvPr id="21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5140325"/>
            <a:ext cx="16764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" name="Rectangle 3"/>
          <p:cNvSpPr txBox="1">
            <a:spLocks noChangeArrowheads="1"/>
          </p:cNvSpPr>
          <p:nvPr/>
        </p:nvSpPr>
        <p:spPr bwMode="auto">
          <a:xfrm>
            <a:off x="3103563" y="5273675"/>
            <a:ext cx="4038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0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 sz="20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Virtual MIMO</a:t>
            </a:r>
          </a:p>
          <a:p>
            <a:pPr lvl="1" algn="l" eaLnBrk="1" hangingPunct="1">
              <a:lnSpc>
                <a:spcPct val="105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r>
              <a:rPr lang="en-US" sz="1800" dirty="0">
                <a:latin typeface="Times New Roman" charset="0"/>
                <a:cs typeface="Times New Roman" charset="0"/>
              </a:rPr>
              <a:t>IEEE ICC 2008</a:t>
            </a:r>
          </a:p>
          <a:p>
            <a:pPr lvl="1" algn="l" eaLnBrk="1" hangingPunct="1">
              <a:lnSpc>
                <a:spcPct val="105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r>
              <a:rPr lang="en-US" sz="1800" dirty="0">
                <a:latin typeface="Times New Roman" charset="0"/>
                <a:cs typeface="Times New Roman" charset="0"/>
              </a:rPr>
              <a:t>IEEE TWC, 2009</a:t>
            </a:r>
          </a:p>
          <a:p>
            <a:pPr lvl="1" algn="l" eaLnBrk="1" hangingPunct="1">
              <a:lnSpc>
                <a:spcPct val="105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endParaRPr lang="en-US" sz="1800" dirty="0">
              <a:latin typeface="Times New Roman" charset="0"/>
              <a:cs typeface="Times New Roman" charset="0"/>
            </a:endParaRPr>
          </a:p>
          <a:p>
            <a:pPr lvl="1" algn="l" eaLnBrk="1" hangingPunct="1">
              <a:lnSpc>
                <a:spcPct val="105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endParaRPr lang="en-US" sz="1800" dirty="0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  <a:p>
            <a:pPr lvl="1" algn="l" eaLnBrk="1" hangingPunct="1">
              <a:lnSpc>
                <a:spcPct val="105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endParaRPr lang="en-US" dirty="0">
              <a:latin typeface="Times New Roman" charset="0"/>
              <a:cs typeface="Times New Roman" charset="0"/>
            </a:endParaRPr>
          </a:p>
          <a:p>
            <a:pPr lvl="1" algn="l" eaLnBrk="1" hangingPunct="1">
              <a:lnSpc>
                <a:spcPct val="105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endParaRPr lang="en-US" dirty="0">
              <a:latin typeface="Times New Roman" charset="0"/>
              <a:cs typeface="Times New Roman" charset="0"/>
            </a:endParaRPr>
          </a:p>
          <a:p>
            <a:pPr lvl="2" algn="l" eaLnBrk="1" hangingPunct="1">
              <a:lnSpc>
                <a:spcPct val="105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charset="0"/>
              <a:buNone/>
            </a:pPr>
            <a:endParaRPr lang="en-GB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2662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/>
      <p:bldP spid="216" grpId="0"/>
      <p:bldP spid="2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>
                <a:latin typeface="Tahoma" charset="0"/>
                <a:cs typeface="Arial" charset="0"/>
              </a:rPr>
              <a:t>Summary of Applications</a:t>
            </a:r>
            <a:endParaRPr lang="en-GB" sz="3600" b="1">
              <a:latin typeface="Tahoma" charset="0"/>
              <a:cs typeface="Arial" charset="0"/>
            </a:endParaRPr>
          </a:p>
        </p:txBody>
      </p:sp>
      <p:sp>
        <p:nvSpPr>
          <p:cNvPr id="7270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42150" y="584358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B2D8E2E3-1EE7-AD47-AC5C-B6FEB307F873}" type="slidenum">
              <a:rPr lang="en-US" sz="1400">
                <a:solidFill>
                  <a:schemeClr val="folHlink"/>
                </a:solidFill>
                <a:latin typeface="Times New Roman" charset="0"/>
              </a:rPr>
              <a:pPr eaLnBrk="1" hangingPunct="1"/>
              <a:t>36</a:t>
            </a:fld>
            <a:endParaRPr lang="en-US" sz="1400">
              <a:solidFill>
                <a:schemeClr val="folHlink"/>
              </a:solidFill>
              <a:latin typeface="Times New Roman" charset="0"/>
            </a:endParaRPr>
          </a:p>
        </p:txBody>
      </p:sp>
      <p:sp>
        <p:nvSpPr>
          <p:cNvPr id="206" name="Rectangle 3"/>
          <p:cNvSpPr txBox="1">
            <a:spLocks noChangeArrowheads="1"/>
          </p:cNvSpPr>
          <p:nvPr/>
        </p:nvSpPr>
        <p:spPr bwMode="auto">
          <a:xfrm>
            <a:off x="3352800" y="3932238"/>
            <a:ext cx="4038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0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 sz="20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Vehicular networks</a:t>
            </a:r>
          </a:p>
          <a:p>
            <a:pPr lvl="1" algn="l" eaLnBrk="1" hangingPunct="1">
              <a:lnSpc>
                <a:spcPct val="105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r>
              <a:rPr lang="en-US" sz="1600" dirty="0">
                <a:latin typeface="Times New Roman" charset="0"/>
                <a:cs typeface="Times New Roman" charset="0"/>
              </a:rPr>
              <a:t>IEEE TWC, December 2010, IEEE GLOBECOM</a:t>
            </a:r>
            <a:r>
              <a:rPr lang="ja-JP" altLang="en-US" sz="1600" dirty="0">
                <a:latin typeface="Times New Roman" charset="0"/>
                <a:cs typeface="Times New Roman" charset="0"/>
              </a:rPr>
              <a:t>’</a:t>
            </a:r>
            <a:r>
              <a:rPr lang="en-US" altLang="ja-JP" sz="1600" dirty="0">
                <a:latin typeface="Times New Roman" charset="0"/>
                <a:cs typeface="Times New Roman" charset="0"/>
              </a:rPr>
              <a:t>10</a:t>
            </a:r>
          </a:p>
          <a:p>
            <a:pPr lvl="1" algn="l" eaLnBrk="1" hangingPunct="1">
              <a:lnSpc>
                <a:spcPct val="105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r>
              <a:rPr lang="en-US" sz="1600" dirty="0">
                <a:latin typeface="Times New Roman" charset="0"/>
                <a:cs typeface="Times New Roman" charset="0"/>
              </a:rPr>
              <a:t>IEEE JSAC, January 2011</a:t>
            </a:r>
          </a:p>
          <a:p>
            <a:pPr lvl="1" algn="l" eaLnBrk="1" hangingPunct="1">
              <a:lnSpc>
                <a:spcPct val="105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endParaRPr lang="en-US" sz="1800" dirty="0">
              <a:latin typeface="Times New Roman" charset="0"/>
              <a:cs typeface="Times New Roman" charset="0"/>
            </a:endParaRPr>
          </a:p>
          <a:p>
            <a:pPr lvl="1" algn="l" eaLnBrk="1" hangingPunct="1">
              <a:lnSpc>
                <a:spcPct val="105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endParaRPr lang="en-US" sz="1800" dirty="0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  <a:p>
            <a:pPr lvl="1" algn="l" eaLnBrk="1" hangingPunct="1">
              <a:lnSpc>
                <a:spcPct val="105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endParaRPr lang="en-US" dirty="0">
              <a:latin typeface="Times New Roman" charset="0"/>
              <a:cs typeface="Times New Roman" charset="0"/>
            </a:endParaRPr>
          </a:p>
          <a:p>
            <a:pPr lvl="1" algn="l" eaLnBrk="1" hangingPunct="1">
              <a:lnSpc>
                <a:spcPct val="105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endParaRPr lang="en-US" dirty="0">
              <a:latin typeface="Times New Roman" charset="0"/>
              <a:cs typeface="Times New Roman" charset="0"/>
            </a:endParaRPr>
          </a:p>
          <a:p>
            <a:pPr lvl="2" algn="l" eaLnBrk="1" hangingPunct="1">
              <a:lnSpc>
                <a:spcPct val="105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charset="0"/>
              <a:buNone/>
            </a:pPr>
            <a:endParaRPr lang="en-GB" dirty="0">
              <a:latin typeface="Times New Roman" charset="0"/>
              <a:cs typeface="Times New Roman" charset="0"/>
            </a:endParaRPr>
          </a:p>
        </p:txBody>
      </p:sp>
      <p:sp>
        <p:nvSpPr>
          <p:cNvPr id="218" name="Rectangle 3"/>
          <p:cNvSpPr txBox="1">
            <a:spLocks noChangeArrowheads="1"/>
          </p:cNvSpPr>
          <p:nvPr/>
        </p:nvSpPr>
        <p:spPr bwMode="auto">
          <a:xfrm>
            <a:off x="533400" y="561975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0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Others</a:t>
            </a:r>
            <a:r>
              <a:rPr lang="en-US" dirty="0">
                <a:solidFill>
                  <a:schemeClr val="folHlink"/>
                </a:solidFill>
                <a:latin typeface="Times New Roman" charset="0"/>
                <a:cs typeface="Times New Roman" charset="0"/>
              </a:rPr>
              <a:t>: </a:t>
            </a:r>
            <a:r>
              <a:rPr lang="en-US" sz="2000" b="1" dirty="0">
                <a:latin typeface="Times New Roman" charset="0"/>
                <a:cs typeface="Times New Roman" charset="0"/>
              </a:rPr>
              <a:t>Wireless agents </a:t>
            </a:r>
            <a:r>
              <a:rPr lang="en-US" sz="2000" dirty="0">
                <a:latin typeface="Times New Roman" charset="0"/>
                <a:cs typeface="Times New Roman" charset="0"/>
              </a:rPr>
              <a:t>(TMC 2011),  </a:t>
            </a:r>
            <a:r>
              <a:rPr lang="en-US" sz="2000" b="1" dirty="0">
                <a:latin typeface="Times New Roman" charset="0"/>
                <a:cs typeface="Times New Roman" charset="0"/>
              </a:rPr>
              <a:t>Smart Grids,  Security risk management , </a:t>
            </a:r>
            <a:r>
              <a:rPr lang="en-US" sz="2000" dirty="0">
                <a:latin typeface="Times New Roman" charset="0"/>
                <a:cs typeface="Times New Roman" charset="0"/>
              </a:rPr>
              <a:t>P2P networks (GLOBECOM 2010), More to come </a:t>
            </a:r>
            <a:r>
              <a:rPr lang="en-US" sz="2000" dirty="0">
                <a:latin typeface="Times New Roman" charset="0"/>
                <a:cs typeface="Times New Roman" charset="0"/>
                <a:sym typeface="Wingdings" charset="0"/>
              </a:rPr>
              <a:t></a:t>
            </a:r>
            <a:endParaRPr lang="en-US" sz="2000" dirty="0">
              <a:latin typeface="Times New Roman" charset="0"/>
              <a:cs typeface="Times New Roman" charset="0"/>
            </a:endParaRPr>
          </a:p>
          <a:p>
            <a:pPr lvl="1" algn="l" eaLnBrk="1" hangingPunct="1">
              <a:lnSpc>
                <a:spcPct val="105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endParaRPr lang="en-US" sz="1800" dirty="0">
              <a:latin typeface="Times New Roman" charset="0"/>
              <a:cs typeface="Times New Roman" charset="0"/>
            </a:endParaRPr>
          </a:p>
          <a:p>
            <a:pPr lvl="1" algn="l" eaLnBrk="1" hangingPunct="1">
              <a:lnSpc>
                <a:spcPct val="105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endParaRPr lang="en-US" sz="1800" dirty="0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  <a:p>
            <a:pPr lvl="1" algn="l" eaLnBrk="1" hangingPunct="1">
              <a:lnSpc>
                <a:spcPct val="105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endParaRPr lang="en-US" dirty="0">
              <a:latin typeface="Times New Roman" charset="0"/>
              <a:cs typeface="Times New Roman" charset="0"/>
            </a:endParaRPr>
          </a:p>
          <a:p>
            <a:pPr lvl="1" algn="l" eaLnBrk="1" hangingPunct="1">
              <a:lnSpc>
                <a:spcPct val="105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endParaRPr lang="en-US" dirty="0">
              <a:latin typeface="Times New Roman" charset="0"/>
              <a:cs typeface="Times New Roman" charset="0"/>
            </a:endParaRPr>
          </a:p>
          <a:p>
            <a:pPr lvl="2" algn="l" eaLnBrk="1" hangingPunct="1">
              <a:lnSpc>
                <a:spcPct val="105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charset="0"/>
              <a:buNone/>
            </a:pPr>
            <a:endParaRPr lang="en-GB" dirty="0">
              <a:latin typeface="Times New Roman" charset="0"/>
              <a:cs typeface="Times New Roman" charset="0"/>
            </a:endParaRPr>
          </a:p>
        </p:txBody>
      </p:sp>
      <p:pic>
        <p:nvPicPr>
          <p:cNvPr id="204" name="Picture 2" descr="http://www.tech-faq.com/images/Article_Images/Intelligent-Transportation-System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92550"/>
            <a:ext cx="24384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504950"/>
            <a:ext cx="296703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" name="Rectangle 3"/>
          <p:cNvSpPr txBox="1">
            <a:spLocks noChangeArrowheads="1"/>
          </p:cNvSpPr>
          <p:nvPr/>
        </p:nvSpPr>
        <p:spPr bwMode="auto">
          <a:xfrm>
            <a:off x="2971800" y="1066800"/>
            <a:ext cx="70008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0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 sz="20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Cognitive radio</a:t>
            </a:r>
          </a:p>
          <a:p>
            <a:pPr lvl="1" algn="l" eaLnBrk="1" hangingPunct="1">
              <a:lnSpc>
                <a:spcPct val="105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r>
              <a:rPr lang="en-US" sz="1800" dirty="0">
                <a:latin typeface="Times New Roman" charset="0"/>
                <a:cs typeface="Times New Roman" charset="0"/>
              </a:rPr>
              <a:t>Spectrum sensing (INFOCOM 2009, </a:t>
            </a:r>
            <a:br>
              <a:rPr lang="en-US" sz="1800" dirty="0">
                <a:latin typeface="Times New Roman" charset="0"/>
                <a:cs typeface="Times New Roman" charset="0"/>
              </a:rPr>
            </a:br>
            <a:r>
              <a:rPr lang="en-US" sz="1800" dirty="0">
                <a:latin typeface="Times New Roman" charset="0"/>
                <a:cs typeface="Times New Roman" charset="0"/>
              </a:rPr>
              <a:t>IEEE TVT 2011)</a:t>
            </a:r>
          </a:p>
          <a:p>
            <a:pPr lvl="1" algn="l" eaLnBrk="1" hangingPunct="1">
              <a:lnSpc>
                <a:spcPct val="105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r>
              <a:rPr lang="en-US" sz="1800" dirty="0">
                <a:latin typeface="Times New Roman" charset="0"/>
                <a:cs typeface="Times New Roman" charset="0"/>
              </a:rPr>
              <a:t>Secondary BS cooperation (WCNC 2010)</a:t>
            </a:r>
          </a:p>
          <a:p>
            <a:pPr lvl="1" algn="l" eaLnBrk="1" hangingPunct="1">
              <a:lnSpc>
                <a:spcPct val="105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r>
              <a:rPr lang="en-US" sz="1800" dirty="0">
                <a:latin typeface="Times New Roman" charset="0"/>
                <a:cs typeface="Times New Roman" charset="0"/>
              </a:rPr>
              <a:t>Joint sensing and access (submitted </a:t>
            </a:r>
            <a:br>
              <a:rPr lang="en-US" sz="1800" dirty="0">
                <a:latin typeface="Times New Roman" charset="0"/>
                <a:cs typeface="Times New Roman" charset="0"/>
              </a:rPr>
            </a:br>
            <a:r>
              <a:rPr lang="en-US" sz="1800" dirty="0">
                <a:latin typeface="Times New Roman" charset="0"/>
                <a:cs typeface="Times New Roman" charset="0"/>
              </a:rPr>
              <a:t>March 2011, IEEE JSTSP)</a:t>
            </a:r>
          </a:p>
          <a:p>
            <a:pPr lvl="1" algn="l" eaLnBrk="1" hangingPunct="1">
              <a:lnSpc>
                <a:spcPct val="105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r>
              <a:rPr lang="en-US" sz="1800" dirty="0" smtClean="0">
                <a:latin typeface="Times New Roman" charset="0"/>
                <a:cs typeface="Times New Roman" charset="0"/>
              </a:rPr>
              <a:t>Bayesian </a:t>
            </a:r>
            <a:r>
              <a:rPr lang="en-US" sz="1800" dirty="0" smtClean="0">
                <a:latin typeface="Times New Roman" charset="0"/>
                <a:cs typeface="Times New Roman" charset="0"/>
              </a:rPr>
              <a:t>Non</a:t>
            </a:r>
            <a:r>
              <a:rPr lang="en-US" sz="1800" dirty="0">
                <a:latin typeface="Times New Roman" charset="0"/>
                <a:cs typeface="Times New Roman" charset="0"/>
              </a:rPr>
              <a:t>p</a:t>
            </a:r>
            <a:r>
              <a:rPr lang="en-US" sz="1800" dirty="0" smtClean="0">
                <a:latin typeface="Times New Roman" charset="0"/>
                <a:cs typeface="Times New Roman" charset="0"/>
              </a:rPr>
              <a:t>arametric </a:t>
            </a:r>
            <a:r>
              <a:rPr lang="en-US" sz="1800" dirty="0">
                <a:latin typeface="Times New Roman" charset="0"/>
                <a:cs typeface="Times New Roman" charset="0"/>
              </a:rPr>
              <a:t>Learning (submitted to </a:t>
            </a:r>
            <a:br>
              <a:rPr lang="en-US" sz="1800" dirty="0">
                <a:latin typeface="Times New Roman" charset="0"/>
                <a:cs typeface="Times New Roman" charset="0"/>
              </a:rPr>
            </a:br>
            <a:r>
              <a:rPr lang="en-US" sz="1800" dirty="0">
                <a:latin typeface="Times New Roman" charset="0"/>
                <a:cs typeface="Times New Roman" charset="0"/>
              </a:rPr>
              <a:t>JSAC, Feb 2011)</a:t>
            </a:r>
          </a:p>
          <a:p>
            <a:pPr lvl="2" algn="l" eaLnBrk="1" hangingPunct="1">
              <a:lnSpc>
                <a:spcPct val="105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charset="0"/>
              <a:buNone/>
            </a:pPr>
            <a:endParaRPr lang="en-GB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7465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/>
      <p:bldP spid="218" grpId="0"/>
      <p:bldP spid="2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ea typeface="+mj-ea"/>
                <a:cs typeface="+mj-cs"/>
              </a:rPr>
              <a:t>Class III: Coalition Graph Games</a:t>
            </a:r>
            <a:endParaRPr lang="en-GB" sz="3600" smtClean="0">
              <a:ea typeface="+mj-ea"/>
              <a:cs typeface="+mj-cs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990600"/>
            <a:ext cx="7772400" cy="541020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2000">
                <a:solidFill>
                  <a:srgbClr val="0070C0"/>
                </a:solidFill>
                <a:latin typeface="Times New Roman" charset="0"/>
                <a:cs typeface="Times New Roman" charset="0"/>
              </a:rPr>
              <a:t>Main properties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1800">
                <a:latin typeface="Times New Roman" charset="0"/>
                <a:cs typeface="Times New Roman" charset="0"/>
              </a:rPr>
              <a:t>The game is in </a:t>
            </a:r>
            <a:r>
              <a:rPr lang="en-US" sz="1800" b="1">
                <a:latin typeface="Times New Roman" charset="0"/>
                <a:cs typeface="Times New Roman" charset="0"/>
              </a:rPr>
              <a:t>graph form</a:t>
            </a:r>
          </a:p>
          <a:p>
            <a:pPr lvl="2" eaLnBrk="1" hangingPunct="1">
              <a:lnSpc>
                <a:spcPct val="105000"/>
              </a:lnSpc>
            </a:pPr>
            <a:r>
              <a:rPr lang="en-US" sz="1600">
                <a:latin typeface="Georgia" charset="0"/>
                <a:cs typeface="Times New Roman" charset="0"/>
              </a:rPr>
              <a:t>May depend on externalities also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1800">
                <a:latin typeface="Times New Roman" charset="0"/>
                <a:cs typeface="Times New Roman" charset="0"/>
              </a:rPr>
              <a:t>There is a </a:t>
            </a:r>
            <a:r>
              <a:rPr lang="en-US" sz="1800" b="1">
                <a:latin typeface="Times New Roman" charset="0"/>
                <a:cs typeface="Times New Roman" charset="0"/>
              </a:rPr>
              <a:t>graph</a:t>
            </a:r>
            <a:r>
              <a:rPr lang="en-US" sz="1800">
                <a:latin typeface="Times New Roman" charset="0"/>
                <a:cs typeface="Times New Roman" charset="0"/>
              </a:rPr>
              <a:t> that connects the players of every coalition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1800">
                <a:latin typeface="Times New Roman" charset="0"/>
                <a:cs typeface="Times New Roman" charset="0"/>
              </a:rPr>
              <a:t>Cooperation with or without cost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1800" b="1">
                <a:latin typeface="Times New Roman" charset="0"/>
                <a:cs typeface="Times New Roman" charset="0"/>
              </a:rPr>
              <a:t>A Hybrid type of games:</a:t>
            </a:r>
            <a:r>
              <a:rPr lang="en-US" sz="1800">
                <a:latin typeface="Times New Roman" charset="0"/>
                <a:cs typeface="Times New Roman" charset="0"/>
              </a:rPr>
              <a:t> concepts from classes I and II, as well as non-cooperative games</a:t>
            </a:r>
            <a:endParaRPr lang="en-US" sz="1800" b="1">
              <a:latin typeface="Times New Roman" charset="0"/>
              <a:cs typeface="Times New Roman" charset="0"/>
            </a:endParaRP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81400"/>
            <a:ext cx="61722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ea typeface="+mj-ea"/>
                <a:cs typeface="+mj-cs"/>
              </a:rPr>
              <a:t>Coalition Graph Games</a:t>
            </a:r>
            <a:endParaRPr lang="en-GB" sz="3600" smtClean="0">
              <a:ea typeface="+mj-ea"/>
              <a:cs typeface="+mj-cs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8077200" cy="54102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defRPr/>
            </a:pPr>
            <a:r>
              <a:rPr lang="en-US" dirty="0">
                <a:latin typeface="Times New Roman" charset="0"/>
                <a:cs typeface="Times New Roman" charset="0"/>
              </a:rPr>
              <a:t>First thought of by Myerson, 1977, called </a:t>
            </a:r>
            <a:r>
              <a:rPr lang="ja-JP" altLang="en-US" dirty="0">
                <a:latin typeface="Times New Roman" charset="0"/>
                <a:cs typeface="Times New Roman" charset="0"/>
              </a:rPr>
              <a:t>“</a:t>
            </a:r>
            <a:r>
              <a:rPr lang="en-US" altLang="ja-JP" dirty="0">
                <a:latin typeface="Times New Roman" charset="0"/>
                <a:cs typeface="Times New Roman" charset="0"/>
              </a:rPr>
              <a:t>Coalitional games with communication structure</a:t>
            </a:r>
            <a:r>
              <a:rPr lang="ja-JP" altLang="en-US" dirty="0">
                <a:latin typeface="Times New Roman" charset="0"/>
                <a:cs typeface="Times New Roman" charset="0"/>
              </a:rPr>
              <a:t>”</a:t>
            </a:r>
            <a:endParaRPr lang="en-US" altLang="ja-JP" dirty="0">
              <a:latin typeface="Times New Roman" charset="0"/>
              <a:cs typeface="Times New Roman" charset="0"/>
            </a:endParaRPr>
          </a:p>
          <a:p>
            <a:pPr lvl="1" eaLnBrk="1" hangingPunct="1">
              <a:lnSpc>
                <a:spcPct val="105000"/>
              </a:lnSpc>
              <a:defRPr/>
            </a:pPr>
            <a:r>
              <a:rPr lang="en-US" sz="2000" dirty="0">
                <a:latin typeface="Times New Roman" charset="0"/>
                <a:cs typeface="Times New Roman" charset="0"/>
              </a:rPr>
              <a:t>Axiomatic approach to find a Shapley-like value for a coalitional game with an underlying graph structure</a:t>
            </a:r>
          </a:p>
          <a:p>
            <a:pPr lvl="1" eaLnBrk="1" hangingPunct="1">
              <a:lnSpc>
                <a:spcPct val="105000"/>
              </a:lnSpc>
              <a:defRPr/>
            </a:pPr>
            <a:r>
              <a:rPr lang="en-US" sz="2000" dirty="0">
                <a:latin typeface="Times New Roman" charset="0"/>
                <a:cs typeface="Times New Roman" charset="0"/>
              </a:rPr>
              <a:t>Coalition value depends on the </a:t>
            </a:r>
            <a:r>
              <a:rPr lang="en-US" sz="2000" dirty="0" smtClean="0">
                <a:latin typeface="Times New Roman" charset="0"/>
                <a:cs typeface="Times New Roman" charset="0"/>
              </a:rPr>
              <a:t>graph</a:t>
            </a:r>
            <a:endParaRPr lang="en-US" sz="2000" dirty="0">
              <a:latin typeface="Times New Roman" charset="0"/>
              <a:cs typeface="Times New Roman" charset="0"/>
            </a:endParaRPr>
          </a:p>
          <a:p>
            <a:pPr lvl="1" eaLnBrk="1" hangingPunct="1">
              <a:lnSpc>
                <a:spcPct val="105000"/>
              </a:lnSpc>
              <a:defRPr/>
            </a:pPr>
            <a:r>
              <a:rPr lang="en-US" sz="2000" dirty="0">
                <a:latin typeface="Times New Roman" charset="0"/>
                <a:cs typeface="Times New Roman" charset="0"/>
              </a:rPr>
              <a:t>The dependence is only based on </a:t>
            </a:r>
            <a:r>
              <a:rPr lang="en-US" sz="2000" b="1" dirty="0" smtClean="0">
                <a:latin typeface="Times New Roman" charset="0"/>
                <a:cs typeface="Times New Roman" charset="0"/>
              </a:rPr>
              <a:t>connections</a:t>
            </a:r>
            <a:endParaRPr lang="en-US" sz="2000" b="1" dirty="0"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105000"/>
              </a:lnSpc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Key Questions</a:t>
            </a:r>
          </a:p>
          <a:p>
            <a:pPr lvl="1" eaLnBrk="1" hangingPunct="1">
              <a:lnSpc>
                <a:spcPct val="105000"/>
              </a:lnSpc>
              <a:defRPr/>
            </a:pPr>
            <a:r>
              <a:rPr lang="en-US" sz="2000" dirty="0" smtClean="0">
                <a:latin typeface="Times New Roman" charset="0"/>
                <a:cs typeface="Times New Roman" charset="0"/>
              </a:rPr>
              <a:t>How can the users form the </a:t>
            </a:r>
            <a:r>
              <a:rPr lang="en-US" sz="2000" b="1" dirty="0" smtClean="0">
                <a:latin typeface="Times New Roman" charset="0"/>
                <a:cs typeface="Times New Roman" charset="0"/>
              </a:rPr>
              <a:t>graph</a:t>
            </a:r>
            <a:r>
              <a:rPr lang="en-US" sz="2000" dirty="0" smtClean="0">
                <a:latin typeface="Times New Roman" charset="0"/>
                <a:cs typeface="Times New Roman" charset="0"/>
              </a:rPr>
              <a:t> structure that will result in the network?</a:t>
            </a:r>
          </a:p>
          <a:p>
            <a:pPr lvl="1" eaLnBrk="1" hangingPunct="1">
              <a:lnSpc>
                <a:spcPct val="105000"/>
              </a:lnSpc>
              <a:defRPr/>
            </a:pPr>
            <a:r>
              <a:rPr lang="en-US" sz="2000" dirty="0" smtClean="0">
                <a:latin typeface="Times New Roman" charset="0"/>
                <a:cs typeface="Times New Roman" charset="0"/>
              </a:rPr>
              <a:t>If all players form a single graph (grand coalition with a graph), can it be stabilized?</a:t>
            </a:r>
          </a:p>
          <a:p>
            <a:pPr lvl="1" eaLnBrk="1" hangingPunct="1">
              <a:lnSpc>
                <a:spcPct val="105000"/>
              </a:lnSpc>
              <a:defRPr/>
            </a:pPr>
            <a:r>
              <a:rPr lang="en-US" sz="2000" dirty="0" smtClean="0">
                <a:latin typeface="Times New Roman" charset="0"/>
                <a:cs typeface="Times New Roman" charset="0"/>
              </a:rPr>
              <a:t>How can the users adapt to environmental changes such as mobility, the deployment of new users, or others?</a:t>
            </a:r>
          </a:p>
          <a:p>
            <a:pPr lvl="1" eaLnBrk="1" hangingPunct="1">
              <a:lnSpc>
                <a:spcPct val="105000"/>
              </a:lnSpc>
              <a:defRPr/>
            </a:pPr>
            <a:r>
              <a:rPr lang="en-US" sz="2000" dirty="0" smtClean="0">
                <a:latin typeface="Times New Roman" charset="0"/>
                <a:cs typeface="Times New Roman" charset="0"/>
              </a:rPr>
              <a:t>What is the effect of the graph on the game?</a:t>
            </a:r>
          </a:p>
          <a:p>
            <a:pPr marL="457200" lvl="1" indent="0" eaLnBrk="1" hangingPunct="1">
              <a:lnSpc>
                <a:spcPct val="105000"/>
              </a:lnSpc>
              <a:buFontTx/>
              <a:buNone/>
              <a:defRPr/>
            </a:pPr>
            <a:endParaRPr lang="en-US" sz="2400" dirty="0" smtClean="0">
              <a:latin typeface="Times New Roman" charset="0"/>
              <a:cs typeface="Times New Roman" charset="0"/>
            </a:endParaRPr>
          </a:p>
          <a:p>
            <a:pPr lvl="1" eaLnBrk="1" hangingPunct="1">
              <a:lnSpc>
                <a:spcPct val="105000"/>
              </a:lnSpc>
              <a:defRPr/>
            </a:pPr>
            <a:endParaRPr lang="en-US" sz="2400" dirty="0">
              <a:latin typeface="Times New Roman" charset="0"/>
              <a:cs typeface="Times New Roman" charset="0"/>
            </a:endParaRPr>
          </a:p>
          <a:p>
            <a:pPr lvl="1" eaLnBrk="1" hangingPunct="1">
              <a:lnSpc>
                <a:spcPct val="105000"/>
              </a:lnSpc>
              <a:buFont typeface="Wingdings" charset="0"/>
              <a:buNone/>
              <a:defRPr/>
            </a:pPr>
            <a:endParaRPr lang="en-US" dirty="0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  <a:p>
            <a:pPr lvl="1" eaLnBrk="1" hangingPunct="1">
              <a:lnSpc>
                <a:spcPct val="105000"/>
              </a:lnSpc>
              <a:defRPr/>
            </a:pPr>
            <a:endParaRPr lang="en-US" sz="3600" dirty="0">
              <a:latin typeface="Times New Roman" charset="0"/>
              <a:cs typeface="Times New Roman" charset="0"/>
            </a:endParaRPr>
          </a:p>
          <a:p>
            <a:pPr lvl="1" eaLnBrk="1" hangingPunct="1">
              <a:lnSpc>
                <a:spcPct val="105000"/>
              </a:lnSpc>
              <a:defRPr/>
            </a:pPr>
            <a:endParaRPr lang="en-US" sz="3600" dirty="0">
              <a:latin typeface="Times New Roman" charset="0"/>
              <a:cs typeface="Times New Roman" charset="0"/>
            </a:endParaRPr>
          </a:p>
          <a:p>
            <a:pPr lvl="2" eaLnBrk="1" hangingPunct="1">
              <a:lnSpc>
                <a:spcPct val="105000"/>
              </a:lnSpc>
              <a:buFont typeface="Wingdings" charset="0"/>
              <a:buNone/>
              <a:defRPr/>
            </a:pPr>
            <a:endParaRPr lang="en-GB" sz="3600" dirty="0">
              <a:latin typeface="Georgia" charset="0"/>
              <a:cs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4" descr="illust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>
                <a:latin typeface="Tahoma" charset="0"/>
                <a:cs typeface="Arial" charset="0"/>
              </a:rPr>
              <a:t>Hierarchical Network Formation </a:t>
            </a:r>
          </a:p>
        </p:txBody>
      </p:sp>
      <p:sp>
        <p:nvSpPr>
          <p:cNvPr id="616451" name="Rectangle 3"/>
          <p:cNvSpPr>
            <a:spLocks noChangeArrowheads="1"/>
          </p:cNvSpPr>
          <p:nvPr/>
        </p:nvSpPr>
        <p:spPr bwMode="auto">
          <a:xfrm>
            <a:off x="457200" y="1066800"/>
            <a:ext cx="807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Multi-hop hierarchical networks</a:t>
            </a:r>
          </a:p>
          <a:p>
            <a:pPr marL="800100" lvl="1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LTE and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WiMAX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802.16j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We consider 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uplink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transmission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How to determine the hierarchies?</a:t>
            </a:r>
          </a:p>
          <a:p>
            <a:pPr marL="742950" lvl="1" indent="-285750" algn="l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We assume a </a:t>
            </a: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fixed distance-based</a:t>
            </a:r>
            <a:b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hierarchy division</a:t>
            </a:r>
          </a:p>
          <a:p>
            <a:pPr marL="742950" lvl="1" indent="-285750" algn="l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Others divisions can be </a:t>
            </a:r>
            <a:br>
              <a:rPr lang="en-US" sz="18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accommodated 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How to form the tree topology?</a:t>
            </a:r>
          </a:p>
          <a:p>
            <a:pPr marL="742950" lvl="1" indent="-285750" algn="l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Network formation games</a:t>
            </a:r>
          </a:p>
          <a:p>
            <a:pPr marL="742950" lvl="1" indent="-285750" algn="l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New concept of </a:t>
            </a:r>
            <a:r>
              <a:rPr lang="en-US" sz="1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hierarchial</a:t>
            </a: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Nash</a:t>
            </a:r>
            <a:b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equilibrium</a:t>
            </a:r>
          </a:p>
          <a:p>
            <a:pPr marL="342900" indent="-342900">
              <a:lnSpc>
                <a:spcPct val="105000"/>
              </a:lnSpc>
              <a:buFont typeface="Arial"/>
              <a:buChar char="•"/>
            </a:pPr>
            <a:r>
              <a:rPr lang="en-US" sz="2000" b="1" dirty="0">
                <a:cs typeface="Times New Roman" charset="0"/>
              </a:rPr>
              <a:t>Routing in communication networks</a:t>
            </a:r>
          </a:p>
          <a:p>
            <a:pPr marL="742950" lvl="1" indent="-285750">
              <a:lnSpc>
                <a:spcPct val="105000"/>
              </a:lnSpc>
              <a:buFont typeface="Arial"/>
              <a:buChar char="•"/>
            </a:pPr>
            <a:r>
              <a:rPr lang="en-US" sz="1800" dirty="0">
                <a:latin typeface="Georgia" charset="0"/>
                <a:cs typeface="Times New Roman" charset="0"/>
              </a:rPr>
              <a:t>See the work by </a:t>
            </a:r>
            <a:r>
              <a:rPr lang="en-US" sz="1800" dirty="0" err="1">
                <a:latin typeface="Georgia" charset="0"/>
                <a:cs typeface="Times New Roman" charset="0"/>
              </a:rPr>
              <a:t>Johari</a:t>
            </a:r>
            <a:r>
              <a:rPr lang="en-US" sz="1800" dirty="0">
                <a:latin typeface="Georgia" charset="0"/>
                <a:cs typeface="Times New Roman" charset="0"/>
              </a:rPr>
              <a:t> (Stanford)</a:t>
            </a:r>
            <a:endParaRPr lang="en-US" sz="1800" b="1" dirty="0">
              <a:latin typeface="Georgia" charset="0"/>
              <a:cs typeface="Times New Roman" charset="0"/>
            </a:endParaRPr>
          </a:p>
          <a:p>
            <a:pPr marL="342900" indent="-342900">
              <a:lnSpc>
                <a:spcPct val="105000"/>
              </a:lnSpc>
              <a:buFont typeface="Arial"/>
              <a:buChar char="•"/>
            </a:pPr>
            <a:r>
              <a:rPr lang="en-US" sz="2000" b="1" dirty="0">
                <a:cs typeface="Times New Roman" charset="0"/>
              </a:rPr>
              <a:t>Many future possibilities</a:t>
            </a:r>
            <a:endParaRPr lang="en-US" sz="2000" dirty="0">
              <a:cs typeface="Times New Roman" charset="0"/>
            </a:endParaRPr>
          </a:p>
          <a:p>
            <a:pPr marL="742950" lvl="1" indent="-285750">
              <a:lnSpc>
                <a:spcPct val="105000"/>
              </a:lnSpc>
              <a:buFont typeface="Arial"/>
              <a:buChar char="•"/>
            </a:pPr>
            <a:r>
              <a:rPr lang="en-US" sz="1800" dirty="0">
                <a:latin typeface="Georgia" charset="0"/>
                <a:cs typeface="Times New Roman" charset="0"/>
              </a:rPr>
              <a:t>The formation of graphs is ubiquitous in the context of </a:t>
            </a:r>
            <a:r>
              <a:rPr lang="en-US" sz="1800" dirty="0" smtClean="0">
                <a:latin typeface="Georgia" charset="0"/>
                <a:cs typeface="Times New Roman" charset="0"/>
              </a:rPr>
              <a:t>networks</a:t>
            </a:r>
            <a:endParaRPr lang="en-GB" sz="32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endParaRPr lang="en-US" sz="20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  <a:defRPr/>
            </a:pPr>
            <a:endParaRPr lang="en-US" b="1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48314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700087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ea typeface="+mj-ea"/>
              </a:rPr>
              <a:t>Cognitive Radio Block Diagram</a:t>
            </a:r>
            <a:endParaRPr lang="en-GB" sz="3200" dirty="0">
              <a:ea typeface="+mj-ea"/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066800"/>
            <a:ext cx="7427913" cy="4608513"/>
          </a:xfrm>
        </p:spPr>
        <p:txBody>
          <a:bodyPr/>
          <a:lstStyle/>
          <a:p>
            <a:r>
              <a:rPr lang="en-US" sz="2800">
                <a:solidFill>
                  <a:srgbClr val="0000FF"/>
                </a:solidFill>
                <a:latin typeface="Times New Roman" charset="0"/>
              </a:rPr>
              <a:t>A cognitive radio is a radio that is able to sense, adapt and learn from its operating environment</a:t>
            </a:r>
            <a:endParaRPr lang="en-US" sz="2800">
              <a:solidFill>
                <a:srgbClr val="0000FF"/>
              </a:solidFill>
              <a:latin typeface="Times New Roman" charset="0"/>
              <a:cs typeface="Times New Roman" charset="0"/>
            </a:endParaRPr>
          </a:p>
          <a:p>
            <a:endParaRPr lang="en-US" sz="2800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  <a:p>
            <a:pPr lvl="2">
              <a:buFont typeface="Wingdings" charset="0"/>
              <a:buNone/>
            </a:pPr>
            <a:endParaRPr lang="en-US">
              <a:latin typeface="Times New Roman" charset="0"/>
              <a:cs typeface="Times New Roman" charset="0"/>
            </a:endParaRPr>
          </a:p>
          <a:p>
            <a:pPr lvl="2">
              <a:buFont typeface="Wingdings" charset="0"/>
              <a:buNone/>
            </a:pPr>
            <a:endParaRPr lang="en-US">
              <a:latin typeface="Times New Roman" charset="0"/>
              <a:cs typeface="Times New Roman" charset="0"/>
            </a:endParaRPr>
          </a:p>
          <a:p>
            <a:pPr lvl="1">
              <a:buFont typeface="Wingdings" charset="0"/>
              <a:buNone/>
            </a:pPr>
            <a:endParaRPr lang="en-US" sz="2400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  <a:p>
            <a:endParaRPr lang="en-US" sz="2800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  <a:p>
            <a:pPr lvl="2"/>
            <a:endParaRPr lang="en-GB">
              <a:latin typeface="Times New Roman" charset="0"/>
              <a:cs typeface="Times New Roman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243513" y="5988050"/>
            <a:ext cx="3527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>
                <a:latin typeface="Arial" charset="0"/>
              </a:rPr>
              <a:t>Decision on transmission parameters</a:t>
            </a:r>
            <a:endParaRPr lang="th-TH" sz="1600" i="1">
              <a:latin typeface="Arial" charset="0"/>
            </a:endParaRPr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838200" y="5489575"/>
            <a:ext cx="312738" cy="3127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1</a:t>
            </a:r>
            <a:endParaRPr lang="th-TH" b="1">
              <a:solidFill>
                <a:schemeClr val="bg1"/>
              </a:solidFill>
            </a:endParaRPr>
          </a:p>
        </p:txBody>
      </p:sp>
      <p:sp>
        <p:nvSpPr>
          <p:cNvPr id="37893" name="Oval 5"/>
          <p:cNvSpPr>
            <a:spLocks noChangeArrowheads="1"/>
          </p:cNvSpPr>
          <p:nvPr/>
        </p:nvSpPr>
        <p:spPr bwMode="auto">
          <a:xfrm>
            <a:off x="838200" y="5946775"/>
            <a:ext cx="312738" cy="3143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2</a:t>
            </a:r>
            <a:endParaRPr lang="th-TH" b="1">
              <a:solidFill>
                <a:schemeClr val="bg1"/>
              </a:solidFill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5341938" y="5562600"/>
            <a:ext cx="3787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>
                <a:latin typeface="Arial" charset="0"/>
              </a:rPr>
              <a:t>Knowledge of transmission environment</a:t>
            </a:r>
            <a:endParaRPr lang="th-TH" sz="1600" i="1">
              <a:latin typeface="Arial" charset="0"/>
            </a:endParaRPr>
          </a:p>
        </p:txBody>
      </p:sp>
      <p:sp>
        <p:nvSpPr>
          <p:cNvPr id="37895" name="Oval 7"/>
          <p:cNvSpPr>
            <a:spLocks noChangeArrowheads="1"/>
          </p:cNvSpPr>
          <p:nvPr/>
        </p:nvSpPr>
        <p:spPr bwMode="auto">
          <a:xfrm>
            <a:off x="4960938" y="5562600"/>
            <a:ext cx="312737" cy="3127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3</a:t>
            </a:r>
            <a:endParaRPr lang="th-TH" b="1">
              <a:solidFill>
                <a:schemeClr val="bg1"/>
              </a:solidFill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1219200" y="5943600"/>
            <a:ext cx="2928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>
                <a:latin typeface="Arial" charset="0"/>
              </a:rPr>
              <a:t>Noise-removed channel status</a:t>
            </a:r>
            <a:endParaRPr lang="th-TH" sz="1600" i="1">
              <a:latin typeface="Arial" charset="0"/>
            </a:endParaRPr>
          </a:p>
        </p:txBody>
      </p:sp>
      <p:sp>
        <p:nvSpPr>
          <p:cNvPr id="37897" name="Oval 9"/>
          <p:cNvSpPr>
            <a:spLocks noChangeArrowheads="1"/>
          </p:cNvSpPr>
          <p:nvPr/>
        </p:nvSpPr>
        <p:spPr bwMode="auto">
          <a:xfrm>
            <a:off x="4953000" y="6010275"/>
            <a:ext cx="312738" cy="3143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4</a:t>
            </a:r>
            <a:endParaRPr lang="th-TH" b="1">
              <a:solidFill>
                <a:schemeClr val="bg1"/>
              </a:solidFill>
            </a:endParaRP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1219200" y="5486400"/>
            <a:ext cx="2522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>
                <a:latin typeface="Arial" charset="0"/>
              </a:rPr>
              <a:t>Noisy channel information</a:t>
            </a:r>
            <a:endParaRPr lang="th-TH" sz="1600" i="1">
              <a:latin typeface="Arial" charset="0"/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2057400" y="2101850"/>
            <a:ext cx="2127250" cy="703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Decision making</a:t>
            </a:r>
            <a:endParaRPr lang="th-TH"/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5029200" y="2105025"/>
            <a:ext cx="2819400" cy="7000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Learning/</a:t>
            </a:r>
          </a:p>
          <a:p>
            <a:pPr algn="ctr"/>
            <a:r>
              <a:rPr lang="en-US"/>
              <a:t>knowledge extraction</a:t>
            </a:r>
            <a:endParaRPr lang="th-TH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5775325" y="3308350"/>
            <a:ext cx="1328738" cy="701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Channel </a:t>
            </a:r>
          </a:p>
          <a:p>
            <a:pPr algn="ctr"/>
            <a:r>
              <a:rPr lang="en-US"/>
              <a:t>estimation</a:t>
            </a:r>
            <a:endParaRPr lang="th-TH"/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2455863" y="3727450"/>
            <a:ext cx="1327150" cy="701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Wireless</a:t>
            </a:r>
          </a:p>
          <a:p>
            <a:pPr algn="ctr"/>
            <a:r>
              <a:rPr lang="en-US"/>
              <a:t>transmitter</a:t>
            </a:r>
            <a:endParaRPr lang="th-TH"/>
          </a:p>
        </p:txBody>
      </p:sp>
      <p:cxnSp>
        <p:nvCxnSpPr>
          <p:cNvPr id="37903" name="AutoShape 15"/>
          <p:cNvCxnSpPr>
            <a:cxnSpLocks noChangeShapeType="1"/>
            <a:stCxn id="37900" idx="1"/>
            <a:endCxn id="37899" idx="3"/>
          </p:cNvCxnSpPr>
          <p:nvPr/>
        </p:nvCxnSpPr>
        <p:spPr bwMode="auto">
          <a:xfrm flipH="1" flipV="1">
            <a:off x="4184650" y="2454275"/>
            <a:ext cx="84455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4" name="AutoShape 16"/>
          <p:cNvCxnSpPr>
            <a:cxnSpLocks noChangeShapeType="1"/>
            <a:stCxn id="37899" idx="2"/>
            <a:endCxn id="37902" idx="0"/>
          </p:cNvCxnSpPr>
          <p:nvPr/>
        </p:nvCxnSpPr>
        <p:spPr bwMode="auto">
          <a:xfrm rot="5400000">
            <a:off x="2660650" y="3263901"/>
            <a:ext cx="922337" cy="4762"/>
          </a:xfrm>
          <a:prstGeom prst="bentConnector3">
            <a:avLst>
              <a:gd name="adj1" fmla="val 4983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5" name="AutoShape 17"/>
          <p:cNvCxnSpPr>
            <a:cxnSpLocks noChangeShapeType="1"/>
            <a:stCxn id="37901" idx="0"/>
            <a:endCxn id="37900" idx="2"/>
          </p:cNvCxnSpPr>
          <p:nvPr/>
        </p:nvCxnSpPr>
        <p:spPr bwMode="auto">
          <a:xfrm rot="16200000" flipV="1">
            <a:off x="6188075" y="3055938"/>
            <a:ext cx="503237" cy="15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6" name="AutoShape 18"/>
          <p:cNvCxnSpPr>
            <a:cxnSpLocks noChangeShapeType="1"/>
            <a:stCxn id="37908" idx="0"/>
            <a:endCxn id="37901" idx="2"/>
          </p:cNvCxnSpPr>
          <p:nvPr/>
        </p:nvCxnSpPr>
        <p:spPr bwMode="auto">
          <a:xfrm rot="-5400000">
            <a:off x="6156325" y="4292600"/>
            <a:ext cx="5651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07" name="Oval 19"/>
          <p:cNvSpPr>
            <a:spLocks noChangeArrowheads="1"/>
          </p:cNvSpPr>
          <p:nvPr/>
        </p:nvSpPr>
        <p:spPr bwMode="auto">
          <a:xfrm>
            <a:off x="3781425" y="4718050"/>
            <a:ext cx="1722438" cy="84455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Channel</a:t>
            </a:r>
            <a:endParaRPr lang="th-TH" b="1"/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5775325" y="4575175"/>
            <a:ext cx="1328738" cy="701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Wireless</a:t>
            </a:r>
          </a:p>
          <a:p>
            <a:pPr algn="ctr"/>
            <a:r>
              <a:rPr lang="en-US"/>
              <a:t>receiver</a:t>
            </a:r>
            <a:endParaRPr lang="th-TH"/>
          </a:p>
        </p:txBody>
      </p:sp>
      <p:cxnSp>
        <p:nvCxnSpPr>
          <p:cNvPr id="37909" name="AutoShape 21"/>
          <p:cNvCxnSpPr>
            <a:cxnSpLocks noChangeShapeType="1"/>
            <a:stCxn id="37907" idx="7"/>
            <a:endCxn id="37908" idx="1"/>
          </p:cNvCxnSpPr>
          <p:nvPr/>
        </p:nvCxnSpPr>
        <p:spPr bwMode="auto">
          <a:xfrm rot="16200000" flipH="1">
            <a:off x="5471319" y="4622006"/>
            <a:ext cx="84138" cy="523875"/>
          </a:xfrm>
          <a:prstGeom prst="bentConnector4">
            <a:avLst>
              <a:gd name="adj1" fmla="val -55940"/>
              <a:gd name="adj2" fmla="val 7408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0" name="AutoShape 22"/>
          <p:cNvCxnSpPr>
            <a:cxnSpLocks noChangeShapeType="1"/>
            <a:stCxn id="37902" idx="3"/>
            <a:endCxn id="37907" idx="1"/>
          </p:cNvCxnSpPr>
          <p:nvPr/>
        </p:nvCxnSpPr>
        <p:spPr bwMode="auto">
          <a:xfrm>
            <a:off x="3783013" y="4078288"/>
            <a:ext cx="250825" cy="76358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11" name="Oval 23"/>
          <p:cNvSpPr>
            <a:spLocks noChangeArrowheads="1"/>
          </p:cNvSpPr>
          <p:nvPr/>
        </p:nvSpPr>
        <p:spPr bwMode="auto">
          <a:xfrm>
            <a:off x="6553200" y="4114800"/>
            <a:ext cx="266700" cy="2809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1</a:t>
            </a:r>
            <a:endParaRPr lang="th-TH" b="1">
              <a:solidFill>
                <a:schemeClr val="bg1"/>
              </a:solidFill>
            </a:endParaRPr>
          </a:p>
        </p:txBody>
      </p:sp>
      <p:sp>
        <p:nvSpPr>
          <p:cNvPr id="37912" name="Oval 24"/>
          <p:cNvSpPr>
            <a:spLocks noChangeArrowheads="1"/>
          </p:cNvSpPr>
          <p:nvPr/>
        </p:nvSpPr>
        <p:spPr bwMode="auto">
          <a:xfrm>
            <a:off x="6553200" y="2895600"/>
            <a:ext cx="266700" cy="2825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2</a:t>
            </a:r>
            <a:endParaRPr lang="th-TH" b="1">
              <a:solidFill>
                <a:schemeClr val="bg1"/>
              </a:solidFill>
            </a:endParaRPr>
          </a:p>
        </p:txBody>
      </p:sp>
      <p:sp>
        <p:nvSpPr>
          <p:cNvPr id="37913" name="Oval 25"/>
          <p:cNvSpPr>
            <a:spLocks noChangeArrowheads="1"/>
          </p:cNvSpPr>
          <p:nvPr/>
        </p:nvSpPr>
        <p:spPr bwMode="auto">
          <a:xfrm>
            <a:off x="4495800" y="2003425"/>
            <a:ext cx="266700" cy="2825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3</a:t>
            </a:r>
            <a:endParaRPr lang="th-TH" b="1">
              <a:solidFill>
                <a:schemeClr val="bg1"/>
              </a:solidFill>
            </a:endParaRPr>
          </a:p>
        </p:txBody>
      </p:sp>
      <p:sp>
        <p:nvSpPr>
          <p:cNvPr id="37914" name="Oval 26"/>
          <p:cNvSpPr>
            <a:spLocks noChangeArrowheads="1"/>
          </p:cNvSpPr>
          <p:nvPr/>
        </p:nvSpPr>
        <p:spPr bwMode="auto">
          <a:xfrm>
            <a:off x="3238500" y="3146425"/>
            <a:ext cx="266700" cy="2825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4</a:t>
            </a:r>
            <a:endParaRPr lang="th-TH" b="1">
              <a:solidFill>
                <a:schemeClr val="bg1"/>
              </a:solidFill>
            </a:endParaRPr>
          </a:p>
        </p:txBody>
      </p:sp>
      <p:sp>
        <p:nvSpPr>
          <p:cNvPr id="37915" name="Text Box 27"/>
          <p:cNvSpPr txBox="1">
            <a:spLocks noChangeArrowheads="1"/>
          </p:cNvSpPr>
          <p:nvPr/>
        </p:nvSpPr>
        <p:spPr bwMode="auto">
          <a:xfrm>
            <a:off x="3173413" y="4446588"/>
            <a:ext cx="8397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>
                <a:latin typeface="Arial" charset="0"/>
              </a:rPr>
              <a:t>Control</a:t>
            </a:r>
            <a:endParaRPr lang="th-TH" sz="1600" i="1">
              <a:latin typeface="Arial" charset="0"/>
            </a:endParaRPr>
          </a:p>
        </p:txBody>
      </p:sp>
      <p:sp>
        <p:nvSpPr>
          <p:cNvPr id="37916" name="Text Box 28"/>
          <p:cNvSpPr txBox="1">
            <a:spLocks noChangeArrowheads="1"/>
          </p:cNvSpPr>
          <p:nvPr/>
        </p:nvSpPr>
        <p:spPr bwMode="auto">
          <a:xfrm>
            <a:off x="5176838" y="4171950"/>
            <a:ext cx="974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>
                <a:latin typeface="Arial" charset="0"/>
              </a:rPr>
              <a:t>Perceive</a:t>
            </a:r>
            <a:endParaRPr lang="th-TH" sz="1600" i="1">
              <a:latin typeface="Arial" charset="0"/>
            </a:endParaRPr>
          </a:p>
        </p:txBody>
      </p:sp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5319713" y="2903538"/>
            <a:ext cx="7032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>
                <a:latin typeface="Arial" charset="0"/>
              </a:rPr>
              <a:t>Learn</a:t>
            </a:r>
            <a:endParaRPr lang="th-TH" sz="1600" i="1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Summary of coalitional game</a:t>
            </a:r>
            <a:endParaRPr lang="en-GB" dirty="0" smtClean="0">
              <a:ea typeface="+mj-ea"/>
              <a:cs typeface="+mj-cs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066800"/>
            <a:ext cx="7772400" cy="548640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dirty="0">
                <a:latin typeface="Times New Roman" charset="0"/>
                <a:cs typeface="Times New Roman" charset="0"/>
              </a:rPr>
              <a:t>Cognitive radio network and its basic problems</a:t>
            </a:r>
          </a:p>
          <a:p>
            <a:pPr eaLnBrk="1" hangingPunct="1">
              <a:lnSpc>
                <a:spcPct val="105000"/>
              </a:lnSpc>
            </a:pPr>
            <a:r>
              <a:rPr lang="en-US" dirty="0">
                <a:latin typeface="Times New Roman" charset="0"/>
                <a:cs typeface="Times New Roman" charset="0"/>
              </a:rPr>
              <a:t>Coalitional games are a strong tool for different models in wireless and communication networks</a:t>
            </a:r>
          </a:p>
          <a:p>
            <a:pPr eaLnBrk="1" hangingPunct="1">
              <a:lnSpc>
                <a:spcPct val="105000"/>
              </a:lnSpc>
            </a:pPr>
            <a:r>
              <a:rPr lang="en-US" dirty="0">
                <a:latin typeface="Times New Roman" charset="0"/>
                <a:cs typeface="Times New Roman" charset="0"/>
              </a:rPr>
              <a:t>A novel classification that can help in identifying potential applications</a:t>
            </a:r>
          </a:p>
          <a:p>
            <a:pPr eaLnBrk="1" hangingPunct="1">
              <a:lnSpc>
                <a:spcPct val="105000"/>
              </a:lnSpc>
            </a:pPr>
            <a:r>
              <a:rPr lang="en-US" dirty="0">
                <a:latin typeface="Times New Roman" charset="0"/>
                <a:cs typeface="Times New Roman" charset="0"/>
              </a:rPr>
              <a:t>A tool for next generation self-organizing networks</a:t>
            </a:r>
          </a:p>
          <a:p>
            <a:pPr lvl="1" eaLnBrk="1" hangingPunct="1">
              <a:lnSpc>
                <a:spcPct val="105000"/>
              </a:lnSpc>
            </a:pPr>
            <a:r>
              <a:rPr lang="en-US" dirty="0">
                <a:latin typeface="Times New Roman" charset="0"/>
                <a:cs typeface="Times New Roman" charset="0"/>
              </a:rPr>
              <a:t>Especially through coalition formation and network formation games</a:t>
            </a:r>
          </a:p>
          <a:p>
            <a:pPr eaLnBrk="1" hangingPunct="1">
              <a:lnSpc>
                <a:spcPct val="105000"/>
              </a:lnSpc>
            </a:pPr>
            <a:r>
              <a:rPr lang="en-US" dirty="0">
                <a:latin typeface="Times New Roman" charset="0"/>
                <a:cs typeface="Times New Roman" charset="0"/>
              </a:rPr>
              <a:t>Try to find collaboration among experts here</a:t>
            </a:r>
          </a:p>
          <a:p>
            <a:pPr eaLnBrk="1" hangingPunct="1">
              <a:lnSpc>
                <a:spcPct val="105000"/>
              </a:lnSpc>
            </a:pPr>
            <a:r>
              <a:rPr lang="en-US" dirty="0">
                <a:latin typeface="Times New Roman" charset="0"/>
                <a:cs typeface="Times New Roman" charset="0"/>
              </a:rPr>
              <a:t>Try to sell books</a:t>
            </a:r>
          </a:p>
          <a:p>
            <a:pPr lvl="1" eaLnBrk="1" hangingPunct="1">
              <a:lnSpc>
                <a:spcPct val="105000"/>
              </a:lnSpc>
              <a:buFont typeface="Wingdings" charset="0"/>
              <a:buNone/>
            </a:pPr>
            <a:endParaRPr lang="en-US" dirty="0">
              <a:latin typeface="Times New Roman" charset="0"/>
              <a:cs typeface="Times New Roman" charset="0"/>
            </a:endParaRPr>
          </a:p>
          <a:p>
            <a:pPr eaLnBrk="1" hangingPunct="1"/>
            <a:endParaRPr lang="en-US" dirty="0">
              <a:latin typeface="Times New Roman" charset="0"/>
              <a:cs typeface="Times New Roman" charset="0"/>
            </a:endParaRPr>
          </a:p>
          <a:p>
            <a:pPr lvl="1" eaLnBrk="1" hangingPunct="1"/>
            <a:endParaRPr lang="en-US" dirty="0">
              <a:latin typeface="Times New Roman" charset="0"/>
              <a:cs typeface="Times New Roman" charset="0"/>
            </a:endParaRPr>
          </a:p>
          <a:p>
            <a:pPr lvl="2" eaLnBrk="1" hangingPunct="1">
              <a:buFont typeface="Wingdings" charset="0"/>
              <a:buNone/>
            </a:pPr>
            <a:endParaRPr lang="en-US" dirty="0">
              <a:latin typeface="Georgia" charset="0"/>
              <a:cs typeface="Times New Roman" charset="0"/>
            </a:endParaRPr>
          </a:p>
          <a:p>
            <a:pPr lvl="2" eaLnBrk="1" hangingPunct="1">
              <a:buFont typeface="Wingdings" charset="0"/>
              <a:buNone/>
            </a:pPr>
            <a:endParaRPr lang="en-US" dirty="0">
              <a:latin typeface="Georgia" charset="0"/>
              <a:cs typeface="Times New Roman" charset="0"/>
            </a:endParaRPr>
          </a:p>
          <a:p>
            <a:pPr lvl="1" eaLnBrk="1" hangingPunct="1">
              <a:buFont typeface="Wingdings" charset="0"/>
              <a:buNone/>
            </a:pPr>
            <a:endParaRPr lang="en-US" dirty="0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  <a:p>
            <a:pPr eaLnBrk="1" hangingPunct="1"/>
            <a:endParaRPr lang="en-US" dirty="0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  <a:p>
            <a:pPr lvl="2" eaLnBrk="1" hangingPunct="1"/>
            <a:endParaRPr lang="en-GB" dirty="0">
              <a:latin typeface="Georgia" charset="0"/>
              <a:cs typeface="Times New Roman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25908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ynamic Spectrum Access and Management in Cognitive Radio Networ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28800"/>
            <a:ext cx="27209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74838"/>
            <a:ext cx="2743200" cy="39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2800" dirty="0">
                <a:solidFill>
                  <a:schemeClr val="tx1"/>
                </a:solidFill>
                <a:latin typeface="Arial" charset="0"/>
                <a:ea typeface="宋体" charset="0"/>
              </a:rPr>
              <a:t>Overview of Wireless Amigo Lab</a:t>
            </a:r>
            <a:endParaRPr lang="en-GB" sz="2800" dirty="0" smtClean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8601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90600"/>
            <a:ext cx="8610600" cy="5410200"/>
          </a:xfrm>
        </p:spPr>
        <p:txBody>
          <a:bodyPr/>
          <a:lstStyle/>
          <a:p>
            <a:pPr eaLnBrk="1" hangingPunct="1"/>
            <a:r>
              <a:rPr lang="en-US" altLang="zh-CN" sz="200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Lab Overview</a:t>
            </a:r>
          </a:p>
          <a:p>
            <a:pPr lvl="1" eaLnBrk="1" hangingPunct="1"/>
            <a:r>
              <a:rPr lang="en-US" altLang="zh-CN" sz="200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7 Ph.D. students, 2 joint postdocs (with Rice and Princeton) </a:t>
            </a:r>
          </a:p>
          <a:p>
            <a:pPr lvl="1" eaLnBrk="1" hangingPunct="1"/>
            <a:r>
              <a:rPr lang="en-US" altLang="zh-CN" sz="200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supported by 5 concurrent NSF,1 DoD, and 1 Qatar grants</a:t>
            </a:r>
          </a:p>
          <a:p>
            <a:pPr eaLnBrk="1" hangingPunct="1"/>
            <a:r>
              <a:rPr lang="en-US" altLang="zh-CN" sz="200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Current Concentration</a:t>
            </a:r>
          </a:p>
          <a:p>
            <a:pPr lvl="1" eaLnBrk="1" hangingPunct="1"/>
            <a:r>
              <a:rPr lang="en-US" altLang="zh-CN" sz="200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Game theoretical approach for wireless networking</a:t>
            </a:r>
          </a:p>
          <a:p>
            <a:pPr lvl="1" eaLnBrk="1" hangingPunct="1"/>
            <a:r>
              <a:rPr lang="en-US" altLang="zh-CN" sz="200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Compressive sensing and its application</a:t>
            </a:r>
          </a:p>
          <a:p>
            <a:pPr lvl="1" eaLnBrk="1" hangingPunct="1"/>
            <a:r>
              <a:rPr lang="en-US" altLang="zh-CN" sz="200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Smartgrid communication</a:t>
            </a:r>
          </a:p>
          <a:p>
            <a:pPr lvl="1" eaLnBrk="1" hangingPunct="1"/>
            <a:r>
              <a:rPr lang="en-US" altLang="zh-CN" sz="200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Bayesian nonparametric learning</a:t>
            </a:r>
          </a:p>
          <a:p>
            <a:pPr lvl="1" eaLnBrk="1" hangingPunct="1"/>
            <a:r>
              <a:rPr lang="en-US" altLang="zh-CN" sz="200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Security: trust management, belief network, gossip based Kalman</a:t>
            </a:r>
          </a:p>
          <a:p>
            <a:pPr lvl="1" eaLnBrk="1" hangingPunct="1"/>
            <a:r>
              <a:rPr lang="en-US" altLang="zh-CN" sz="200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Physical layer security</a:t>
            </a:r>
          </a:p>
          <a:p>
            <a:pPr lvl="1" eaLnBrk="1" hangingPunct="1"/>
            <a:r>
              <a:rPr lang="en-US" altLang="zh-CN" sz="200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Quickest detection</a:t>
            </a:r>
          </a:p>
          <a:p>
            <a:pPr lvl="1" eaLnBrk="1" hangingPunct="1"/>
            <a:r>
              <a:rPr lang="en-US" altLang="zh-CN" sz="200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Cognitive radio routing/security</a:t>
            </a:r>
          </a:p>
          <a:p>
            <a:pPr lvl="1" eaLnBrk="1" hangingPunct="1"/>
            <a:r>
              <a:rPr lang="en-US" altLang="zh-CN" sz="200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Sniffing: femto cell and cloud computing</a:t>
            </a:r>
          </a:p>
          <a:p>
            <a:pPr eaLnBrk="1" hangingPunct="1"/>
            <a:r>
              <a:rPr lang="en-US" altLang="zh-CN" sz="200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USRP2 Implementation Testbed </a:t>
            </a:r>
            <a:endParaRPr lang="en-US" sz="1800">
              <a:latin typeface="Georgia" charset="0"/>
              <a:cs typeface="Times New Roman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endParaRPr lang="en-US" sz="2000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  <a:p>
            <a:pPr lvl="2" eaLnBrk="1" hangingPunct="1">
              <a:lnSpc>
                <a:spcPct val="90000"/>
              </a:lnSpc>
            </a:pPr>
            <a:endParaRPr lang="en-GB" sz="1800">
              <a:latin typeface="Georgia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4077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Questions?</a:t>
            </a:r>
          </a:p>
        </p:txBody>
      </p:sp>
      <p:sp>
        <p:nvSpPr>
          <p:cNvPr id="80898" name="WordArt 4"/>
          <p:cNvSpPr>
            <a:spLocks noChangeArrowheads="1" noChangeShapeType="1" noTextEdit="1"/>
          </p:cNvSpPr>
          <p:nvPr/>
        </p:nvSpPr>
        <p:spPr bwMode="auto">
          <a:xfrm>
            <a:off x="1909763" y="1524000"/>
            <a:ext cx="53244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Thank you very much</a:t>
            </a:r>
          </a:p>
        </p:txBody>
      </p:sp>
      <p:pic>
        <p:nvPicPr>
          <p:cNvPr id="80899" name="Picture 6" descr="http://buydalipainting.com/wp-content/uploads/2008/09/a-couple-with-their-heads-full-of-clouds1-19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62200"/>
            <a:ext cx="504825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a typeface="+mj-ea"/>
                <a:cs typeface="+mj-cs"/>
              </a:rPr>
              <a:t>Problem 1: Spectrum Sensing</a:t>
            </a:r>
            <a:endParaRPr lang="nb-NO" sz="4000" dirty="0" smtClean="0">
              <a:ea typeface="+mj-ea"/>
              <a:cs typeface="+mj-cs"/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990600"/>
            <a:ext cx="75438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>
                <a:latin typeface="Times New Roman" charset="0"/>
              </a:rPr>
              <a:t>Secondary users must sense the spectrum to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Times New Roman" charset="0"/>
              </a:rPr>
              <a:t>Detect the presence of the primary user for reducing interference on primary user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Times New Roman" charset="0"/>
              </a:rPr>
              <a:t>Detect spectrum holes to be used for dynamic spectrum access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Times New Roman" charset="0"/>
              </a:rPr>
              <a:t>Spectrum sensing is to make a decision between two hypotheses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Times New Roman" charset="0"/>
              </a:rPr>
              <a:t>The primary user is present, hypothesis </a:t>
            </a:r>
            <a:r>
              <a:rPr lang="en-US" sz="2000" i="1" dirty="0" smtClean="0">
                <a:latin typeface="Times New Roman" charset="0"/>
              </a:rPr>
              <a:t>H</a:t>
            </a:r>
            <a:r>
              <a:rPr lang="en-US" sz="2000" i="1" baseline="-25000" dirty="0" smtClean="0">
                <a:latin typeface="Times New Roman" charset="0"/>
              </a:rPr>
              <a:t>1</a:t>
            </a:r>
            <a:r>
              <a:rPr lang="en-US" sz="2000" dirty="0" smtClean="0">
                <a:latin typeface="Times New Roman" charset="0"/>
              </a:rPr>
              <a:t> </a:t>
            </a:r>
            <a:endParaRPr lang="en-US" sz="2000" dirty="0">
              <a:latin typeface="Times New Roman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Times New Roman" charset="0"/>
              </a:rPr>
              <a:t>The primary user is absent, hypothesis </a:t>
            </a:r>
            <a:r>
              <a:rPr lang="en-US" sz="2000" i="1" dirty="0" smtClean="0">
                <a:latin typeface="Times New Roman" charset="0"/>
              </a:rPr>
              <a:t>H</a:t>
            </a:r>
            <a:r>
              <a:rPr lang="en-US" sz="2000" i="1" baseline="-25000" dirty="0" smtClean="0">
                <a:latin typeface="Times New Roman" charset="0"/>
              </a:rPr>
              <a:t>0</a:t>
            </a:r>
            <a:endParaRPr lang="en-US" sz="2000" i="1" baseline="-25000" dirty="0">
              <a:latin typeface="Times New Roman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baseline="-25000" dirty="0">
              <a:latin typeface="Times New Roman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baseline="-25000" dirty="0">
              <a:latin typeface="Times New Roman" charset="0"/>
            </a:endParaRP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endParaRPr lang="en-US" sz="2400" baseline="-25000" dirty="0">
              <a:latin typeface="Times New Roman" charset="0"/>
            </a:endParaRP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endParaRPr lang="en-US" sz="2400" baseline="-25000" dirty="0">
              <a:latin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Times New Roman" charset="0"/>
              </a:rPr>
              <a:t>Possible approaches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Times New Roman" charset="0"/>
              </a:rPr>
              <a:t>Matched Filter Detectors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Times New Roman" charset="0"/>
              </a:rPr>
              <a:t>Energy Detectors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err="1">
                <a:latin typeface="Times New Roman" charset="0"/>
              </a:rPr>
              <a:t>Cyclostationary</a:t>
            </a:r>
            <a:r>
              <a:rPr lang="en-US" sz="2000" dirty="0">
                <a:latin typeface="Times New Roman" charset="0"/>
              </a:rPr>
              <a:t> Detectors</a:t>
            </a:r>
            <a:endParaRPr lang="nb-NO" sz="2000" dirty="0">
              <a:latin typeface="Times New Roman" charset="0"/>
            </a:endParaRPr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60763"/>
            <a:ext cx="38862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4005" name="AutoShape 5"/>
          <p:cNvSpPr>
            <a:spLocks noChangeArrowheads="1"/>
          </p:cNvSpPr>
          <p:nvPr/>
        </p:nvSpPr>
        <p:spPr bwMode="auto">
          <a:xfrm>
            <a:off x="4800600" y="5334000"/>
            <a:ext cx="1981200" cy="914400"/>
          </a:xfrm>
          <a:prstGeom prst="wedgeRectCallout">
            <a:avLst>
              <a:gd name="adj1" fmla="val -97116"/>
              <a:gd name="adj2" fmla="val -16580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>
                <a:solidFill>
                  <a:srgbClr val="0000FF"/>
                </a:solidFill>
              </a:rPr>
              <a:t>Primary User </a:t>
            </a:r>
          </a:p>
          <a:p>
            <a:r>
              <a:rPr lang="en-US">
                <a:solidFill>
                  <a:srgbClr val="0000FF"/>
                </a:solidFill>
              </a:rPr>
              <a:t>Signal</a:t>
            </a:r>
            <a:endParaRPr lang="nb-NO">
              <a:solidFill>
                <a:srgbClr val="0000FF"/>
              </a:solidFill>
            </a:endParaRPr>
          </a:p>
        </p:txBody>
      </p:sp>
      <p:sp>
        <p:nvSpPr>
          <p:cNvPr id="384006" name="AutoShape 6"/>
          <p:cNvSpPr>
            <a:spLocks noChangeArrowheads="1"/>
          </p:cNvSpPr>
          <p:nvPr/>
        </p:nvSpPr>
        <p:spPr bwMode="auto">
          <a:xfrm>
            <a:off x="6477000" y="4800600"/>
            <a:ext cx="1219200" cy="533400"/>
          </a:xfrm>
          <a:prstGeom prst="wedgeRectCallout">
            <a:avLst>
              <a:gd name="adj1" fmla="val -174218"/>
              <a:gd name="adj2" fmla="val -11101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>
                <a:solidFill>
                  <a:srgbClr val="0000FF"/>
                </a:solidFill>
              </a:rPr>
              <a:t>Noise</a:t>
            </a:r>
            <a:endParaRPr lang="nb-NO">
              <a:solidFill>
                <a:srgbClr val="0000FF"/>
              </a:solidFill>
            </a:endParaRPr>
          </a:p>
        </p:txBody>
      </p:sp>
      <p:sp>
        <p:nvSpPr>
          <p:cNvPr id="384007" name="AutoShape 7"/>
          <p:cNvSpPr>
            <a:spLocks noChangeArrowheads="1"/>
          </p:cNvSpPr>
          <p:nvPr/>
        </p:nvSpPr>
        <p:spPr bwMode="auto">
          <a:xfrm>
            <a:off x="152400" y="3886200"/>
            <a:ext cx="1219200" cy="838200"/>
          </a:xfrm>
          <a:prstGeom prst="wedgeRectCallout">
            <a:avLst>
              <a:gd name="adj1" fmla="val 216407"/>
              <a:gd name="adj2" fmla="val 776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>
                <a:solidFill>
                  <a:srgbClr val="0000FF"/>
                </a:solidFill>
              </a:rPr>
              <a:t>Channel gain</a:t>
            </a:r>
            <a:endParaRPr lang="nb-NO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5" grpId="0" animBg="1"/>
      <p:bldP spid="384006" grpId="0" animBg="1"/>
      <p:bldP spid="38400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  <a:cs typeface="+mj-cs"/>
              </a:rPr>
              <a:t>Collaborative  Spectrum Sensing</a:t>
            </a:r>
            <a:endParaRPr lang="nb-NO" smtClean="0">
              <a:ea typeface="+mj-ea"/>
              <a:cs typeface="+mj-cs"/>
            </a:endParaRP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990600"/>
            <a:ext cx="7427912" cy="1066800"/>
          </a:xfrm>
        </p:spPr>
        <p:txBody>
          <a:bodyPr/>
          <a:lstStyle/>
          <a:p>
            <a:pPr eaLnBrk="1" hangingPunct="1"/>
            <a:r>
              <a:rPr lang="en-US" sz="2600" dirty="0">
                <a:latin typeface="Times New Roman" charset="0"/>
              </a:rPr>
              <a:t>Overcome hidden terminal problem</a:t>
            </a:r>
          </a:p>
          <a:p>
            <a:pPr eaLnBrk="1" hangingPunct="1"/>
            <a:r>
              <a:rPr lang="en-US" sz="2600" dirty="0" smtClean="0">
                <a:latin typeface="Times New Roman" charset="0"/>
              </a:rPr>
              <a:t>Multiple cognitive radio observe together</a:t>
            </a:r>
            <a:endParaRPr lang="en-US" sz="2600" dirty="0">
              <a:latin typeface="Times New Roman" charset="0"/>
            </a:endParaRPr>
          </a:p>
          <a:p>
            <a:pPr lvl="1" eaLnBrk="1" hangingPunct="1"/>
            <a:endParaRPr lang="en-US" sz="2400" dirty="0">
              <a:latin typeface="Times New Roman" charset="0"/>
            </a:endParaRPr>
          </a:p>
          <a:p>
            <a:pPr lvl="1" eaLnBrk="1" hangingPunct="1"/>
            <a:endParaRPr lang="en-US" sz="2400" dirty="0">
              <a:solidFill>
                <a:schemeClr val="folHlink"/>
              </a:solidFill>
              <a:latin typeface="Times New Roman" charset="0"/>
            </a:endParaRPr>
          </a:p>
          <a:p>
            <a:pPr lvl="1" eaLnBrk="1" hangingPunct="1"/>
            <a:endParaRPr lang="en-US" sz="2400" dirty="0">
              <a:latin typeface="Times New Roman" charset="0"/>
            </a:endParaRPr>
          </a:p>
          <a:p>
            <a:pPr lvl="1" eaLnBrk="1" hangingPunct="1">
              <a:buFont typeface="Wingdings" charset="0"/>
              <a:buNone/>
            </a:pPr>
            <a:endParaRPr lang="nb-NO" sz="2400" dirty="0">
              <a:latin typeface="Times New Roman" charset="0"/>
            </a:endParaRPr>
          </a:p>
        </p:txBody>
      </p:sp>
      <p:graphicFrame>
        <p:nvGraphicFramePr>
          <p:cNvPr id="388100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038600" y="2438400"/>
          <a:ext cx="173355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2" name="Visio" r:id="rId3" imgW="1473200" imgH="1485900" progId="Visio.Drawing.11">
                  <p:embed/>
                </p:oleObj>
              </mc:Choice>
              <mc:Fallback>
                <p:oleObj name="Visio" r:id="rId3" imgW="1473200" imgH="148590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alphaModFix am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438400"/>
                        <a:ext cx="173355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808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1" name="Object 3"/>
          <p:cNvGraphicFramePr>
            <a:graphicFrameLocks noChangeAspect="1"/>
          </p:cNvGraphicFramePr>
          <p:nvPr/>
        </p:nvGraphicFramePr>
        <p:xfrm>
          <a:off x="152400" y="2438400"/>
          <a:ext cx="1806575" cy="222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3" name="Visio" r:id="rId5" imgW="1968500" imgH="2425700" progId="Visio.Drawing.11">
                  <p:embed/>
                </p:oleObj>
              </mc:Choice>
              <mc:Fallback>
                <p:oleObj name="Visio" r:id="rId5" imgW="1968500" imgH="242570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alphaModFix am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438400"/>
                        <a:ext cx="1806575" cy="222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808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2" name="Object 4"/>
          <p:cNvGraphicFramePr>
            <a:graphicFrameLocks noChangeAspect="1"/>
          </p:cNvGraphicFramePr>
          <p:nvPr/>
        </p:nvGraphicFramePr>
        <p:xfrm>
          <a:off x="2133600" y="2895600"/>
          <a:ext cx="990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4" name="Visio" r:id="rId7" imgW="1130300" imgH="1079500" progId="Visio.Drawing.11">
                  <p:embed/>
                </p:oleObj>
              </mc:Choice>
              <mc:Fallback>
                <p:oleObj name="Visio" r:id="rId7" imgW="1130300" imgH="107950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alphaModFix am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895600"/>
                        <a:ext cx="990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808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3" name="Object 5"/>
          <p:cNvGraphicFramePr>
            <a:graphicFrameLocks noChangeAspect="1"/>
          </p:cNvGraphicFramePr>
          <p:nvPr/>
        </p:nvGraphicFramePr>
        <p:xfrm>
          <a:off x="2209800" y="4267200"/>
          <a:ext cx="91440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5" name="Visio" r:id="rId9" imgW="1130300" imgH="1079500" progId="Visio.Drawing.11">
                  <p:embed/>
                </p:oleObj>
              </mc:Choice>
              <mc:Fallback>
                <p:oleObj name="Visio" r:id="rId9" imgW="1130300" imgH="1079500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alphaModFix am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267200"/>
                        <a:ext cx="914400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808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4" name="Object 6"/>
          <p:cNvGraphicFramePr>
            <a:graphicFrameLocks noChangeAspect="1"/>
          </p:cNvGraphicFramePr>
          <p:nvPr/>
        </p:nvGraphicFramePr>
        <p:xfrm>
          <a:off x="3352800" y="4876800"/>
          <a:ext cx="91440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6" name="Visio" r:id="rId10" imgW="1130300" imgH="1079500" progId="Visio.Drawing.11">
                  <p:embed/>
                </p:oleObj>
              </mc:Choice>
              <mc:Fallback>
                <p:oleObj name="Visio" r:id="rId10" imgW="1130300" imgH="1079500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alphaModFix am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876800"/>
                        <a:ext cx="914400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808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5" name="Object 7"/>
          <p:cNvGraphicFramePr>
            <a:graphicFrameLocks noChangeAspect="1"/>
          </p:cNvGraphicFramePr>
          <p:nvPr/>
        </p:nvGraphicFramePr>
        <p:xfrm>
          <a:off x="4572000" y="5029200"/>
          <a:ext cx="91440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7" name="Visio" r:id="rId11" imgW="1130300" imgH="1079500" progId="Visio.Drawing.11">
                  <p:embed/>
                </p:oleObj>
              </mc:Choice>
              <mc:Fallback>
                <p:oleObj name="Visio" r:id="rId11" imgW="1130300" imgH="1079500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alphaModFix am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029200"/>
                        <a:ext cx="914400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808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8106" name="Line 10"/>
          <p:cNvSpPr>
            <a:spLocks noChangeShapeType="1"/>
          </p:cNvSpPr>
          <p:nvPr/>
        </p:nvSpPr>
        <p:spPr bwMode="auto">
          <a:xfrm flipV="1">
            <a:off x="2819400" y="2895600"/>
            <a:ext cx="1828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07" name="Line 11"/>
          <p:cNvSpPr>
            <a:spLocks noChangeShapeType="1"/>
          </p:cNvSpPr>
          <p:nvPr/>
        </p:nvSpPr>
        <p:spPr bwMode="auto">
          <a:xfrm flipV="1">
            <a:off x="2895600" y="3429000"/>
            <a:ext cx="152400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08" name="Line 12"/>
          <p:cNvSpPr>
            <a:spLocks noChangeShapeType="1"/>
          </p:cNvSpPr>
          <p:nvPr/>
        </p:nvSpPr>
        <p:spPr bwMode="auto">
          <a:xfrm flipV="1">
            <a:off x="3962400" y="4191000"/>
            <a:ext cx="6096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09" name="Line 13"/>
          <p:cNvSpPr>
            <a:spLocks noChangeShapeType="1"/>
          </p:cNvSpPr>
          <p:nvPr/>
        </p:nvSpPr>
        <p:spPr bwMode="auto">
          <a:xfrm flipV="1">
            <a:off x="5029200" y="4191000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10" name="AutoShape 14"/>
          <p:cNvSpPr>
            <a:spLocks noChangeArrowheads="1"/>
          </p:cNvSpPr>
          <p:nvPr/>
        </p:nvSpPr>
        <p:spPr bwMode="auto">
          <a:xfrm>
            <a:off x="5867400" y="5181600"/>
            <a:ext cx="2895600" cy="685800"/>
          </a:xfrm>
          <a:prstGeom prst="wedgeRectCallout">
            <a:avLst>
              <a:gd name="adj1" fmla="val -72204"/>
              <a:gd name="adj2" fmla="val -3356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sz="2000"/>
              <a:t>1- the SUs perform Local Sensing of PU signal</a:t>
            </a:r>
            <a:endParaRPr lang="nb-NO" sz="2000"/>
          </a:p>
        </p:txBody>
      </p:sp>
      <p:sp>
        <p:nvSpPr>
          <p:cNvPr id="388111" name="AutoShape 15"/>
          <p:cNvSpPr>
            <a:spLocks noChangeArrowheads="1"/>
          </p:cNvSpPr>
          <p:nvPr/>
        </p:nvSpPr>
        <p:spPr bwMode="auto">
          <a:xfrm>
            <a:off x="5867400" y="3657600"/>
            <a:ext cx="2895600" cy="914400"/>
          </a:xfrm>
          <a:prstGeom prst="wedgeRectCallout">
            <a:avLst>
              <a:gd name="adj1" fmla="val -64310"/>
              <a:gd name="adj2" fmla="val 7899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sz="2000"/>
              <a:t>2- the SUs send their Local Sensing bits to a </a:t>
            </a:r>
            <a:r>
              <a:rPr lang="en-US" sz="2000" b="1"/>
              <a:t>common fusion center</a:t>
            </a:r>
            <a:endParaRPr lang="nb-NO" sz="2000"/>
          </a:p>
        </p:txBody>
      </p:sp>
      <p:sp>
        <p:nvSpPr>
          <p:cNvPr id="388112" name="AutoShape 16"/>
          <p:cNvSpPr>
            <a:spLocks noChangeArrowheads="1"/>
          </p:cNvSpPr>
          <p:nvPr/>
        </p:nvSpPr>
        <p:spPr bwMode="auto">
          <a:xfrm>
            <a:off x="5638800" y="2209800"/>
            <a:ext cx="2895600" cy="914400"/>
          </a:xfrm>
          <a:prstGeom prst="wedgeRectCallout">
            <a:avLst>
              <a:gd name="adj1" fmla="val -67926"/>
              <a:gd name="adj2" fmla="val 4982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sz="2000"/>
              <a:t>3- Fusion Center makes final decision: PU present or not</a:t>
            </a:r>
            <a:endParaRPr lang="nb-NO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106" grpId="0" animBg="1"/>
      <p:bldP spid="388107" grpId="0" animBg="1"/>
      <p:bldP spid="388108" grpId="0" animBg="1"/>
      <p:bldP spid="388109" grpId="0" animBg="1"/>
      <p:bldP spid="388110" grpId="0" animBg="1"/>
      <p:bldP spid="388111" grpId="0" animBg="1"/>
      <p:bldP spid="3881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Problem 2: Dynamic Spectrum Access</a:t>
            </a:r>
            <a:endParaRPr lang="nb-NO" dirty="0" smtClean="0">
              <a:ea typeface="+mj-ea"/>
              <a:cs typeface="+mj-cs"/>
            </a:endParaRPr>
          </a:p>
        </p:txBody>
      </p:sp>
      <p:sp>
        <p:nvSpPr>
          <p:cNvPr id="40962" name="Text Placeholder 7"/>
          <p:cNvSpPr>
            <a:spLocks noGrp="1"/>
          </p:cNvSpPr>
          <p:nvPr>
            <p:ph type="body" sz="half" idx="1"/>
          </p:nvPr>
        </p:nvSpPr>
        <p:spPr>
          <a:xfrm>
            <a:off x="336550" y="990600"/>
            <a:ext cx="8655050" cy="51816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Adjust spectrum resource usage in the near-real-time manner in response to changes in the users’ objectives, changes of radio states, and changes in the environment and external constraints. </a:t>
            </a:r>
          </a:p>
        </p:txBody>
      </p:sp>
      <p:pic>
        <p:nvPicPr>
          <p:cNvPr id="4096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52675"/>
            <a:ext cx="8686800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tx1"/>
                </a:solidFill>
                <a:latin typeface="Times New Roman" charset="0"/>
              </a:rPr>
              <a:t>Dynamic Spectrum Access (DSA)</a:t>
            </a:r>
            <a:endParaRPr lang="en-US" sz="480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charset="0"/>
              </a:rPr>
              <a:t>Dynamic spectrum access allows different wireless users and different types of services to utilize radio spectrum</a:t>
            </a:r>
          </a:p>
          <a:p>
            <a:pPr eaLnBrk="1" hangingPunct="1">
              <a:lnSpc>
                <a:spcPct val="90000"/>
              </a:lnSpc>
            </a:pPr>
            <a:endParaRPr lang="en-US" sz="2800">
              <a:latin typeface="Times New Roman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5800" y="2362200"/>
            <a:ext cx="7924800" cy="2971800"/>
            <a:chOff x="432" y="1776"/>
            <a:chExt cx="4992" cy="1872"/>
          </a:xfrm>
        </p:grpSpPr>
        <p:sp>
          <p:nvSpPr>
            <p:cNvPr id="41989" name="Rectangle 5"/>
            <p:cNvSpPr>
              <a:spLocks noChangeArrowheads="1"/>
            </p:cNvSpPr>
            <p:nvPr/>
          </p:nvSpPr>
          <p:spPr bwMode="auto">
            <a:xfrm>
              <a:off x="1776" y="1776"/>
              <a:ext cx="2112" cy="384"/>
            </a:xfrm>
            <a:prstGeom prst="rect">
              <a:avLst/>
            </a:prstGeom>
            <a:solidFill>
              <a:srgbClr val="EAEAEA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/>
                <a:t>Spectrum Access Model</a:t>
              </a:r>
              <a:endParaRPr lang="th-TH" sz="2000" b="1"/>
            </a:p>
          </p:txBody>
        </p:sp>
        <p:sp>
          <p:nvSpPr>
            <p:cNvPr id="41990" name="Rectangle 6"/>
            <p:cNvSpPr>
              <a:spLocks noChangeArrowheads="1"/>
            </p:cNvSpPr>
            <p:nvPr/>
          </p:nvSpPr>
          <p:spPr bwMode="auto">
            <a:xfrm>
              <a:off x="432" y="2496"/>
              <a:ext cx="912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Command </a:t>
              </a:r>
            </a:p>
            <a:p>
              <a:pPr algn="ctr"/>
              <a:r>
                <a:rPr lang="en-US" sz="1600"/>
                <a:t>and control</a:t>
              </a:r>
              <a:endParaRPr lang="th-TH" sz="1600"/>
            </a:p>
          </p:txBody>
        </p:sp>
        <p:sp>
          <p:nvSpPr>
            <p:cNvPr id="41991" name="Rectangle 7"/>
            <p:cNvSpPr>
              <a:spLocks noChangeArrowheads="1"/>
            </p:cNvSpPr>
            <p:nvPr/>
          </p:nvSpPr>
          <p:spPr bwMode="auto">
            <a:xfrm>
              <a:off x="1632" y="2496"/>
              <a:ext cx="912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Exclusive-use</a:t>
              </a:r>
              <a:endParaRPr lang="th-TH" sz="1600"/>
            </a:p>
          </p:txBody>
        </p:sp>
        <p:sp>
          <p:nvSpPr>
            <p:cNvPr id="41992" name="Rectangle 8"/>
            <p:cNvSpPr>
              <a:spLocks noChangeArrowheads="1"/>
            </p:cNvSpPr>
            <p:nvPr/>
          </p:nvSpPr>
          <p:spPr bwMode="auto">
            <a:xfrm>
              <a:off x="3216" y="2496"/>
              <a:ext cx="1056" cy="52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Shared-use of</a:t>
              </a:r>
            </a:p>
            <a:p>
              <a:pPr algn="ctr"/>
              <a:r>
                <a:rPr lang="en-US" sz="1600"/>
                <a:t>primary licensed</a:t>
              </a:r>
            </a:p>
            <a:p>
              <a:pPr algn="ctr"/>
              <a:r>
                <a:rPr lang="en-US" sz="1600"/>
                <a:t>spectrum</a:t>
              </a:r>
              <a:endParaRPr lang="th-TH" sz="1600"/>
            </a:p>
          </p:txBody>
        </p:sp>
        <p:sp>
          <p:nvSpPr>
            <p:cNvPr id="41993" name="Rectangle 9"/>
            <p:cNvSpPr>
              <a:spLocks noChangeArrowheads="1"/>
            </p:cNvSpPr>
            <p:nvPr/>
          </p:nvSpPr>
          <p:spPr bwMode="auto">
            <a:xfrm>
              <a:off x="4512" y="2496"/>
              <a:ext cx="912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Commons-use</a:t>
              </a:r>
              <a:endParaRPr lang="th-TH" sz="1600"/>
            </a:p>
          </p:txBody>
        </p:sp>
        <p:sp>
          <p:nvSpPr>
            <p:cNvPr id="41994" name="Rectangle 10"/>
            <p:cNvSpPr>
              <a:spLocks noChangeArrowheads="1"/>
            </p:cNvSpPr>
            <p:nvPr/>
          </p:nvSpPr>
          <p:spPr bwMode="auto">
            <a:xfrm>
              <a:off x="960" y="3264"/>
              <a:ext cx="912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Long-term</a:t>
              </a:r>
            </a:p>
            <a:p>
              <a:pPr algn="ctr"/>
              <a:r>
                <a:rPr lang="en-US" sz="1600"/>
                <a:t>exclusive-use</a:t>
              </a:r>
              <a:endParaRPr lang="th-TH" sz="1600"/>
            </a:p>
          </p:txBody>
        </p:sp>
        <p:sp>
          <p:nvSpPr>
            <p:cNvPr id="41995" name="Rectangle 11"/>
            <p:cNvSpPr>
              <a:spLocks noChangeArrowheads="1"/>
            </p:cNvSpPr>
            <p:nvPr/>
          </p:nvSpPr>
          <p:spPr bwMode="auto">
            <a:xfrm>
              <a:off x="1968" y="3264"/>
              <a:ext cx="912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Dynamic</a:t>
              </a:r>
            </a:p>
            <a:p>
              <a:pPr algn="ctr"/>
              <a:r>
                <a:rPr lang="en-US" sz="1600"/>
                <a:t>exclusive-use</a:t>
              </a:r>
              <a:endParaRPr lang="th-TH" sz="1600"/>
            </a:p>
          </p:txBody>
        </p:sp>
        <p:sp>
          <p:nvSpPr>
            <p:cNvPr id="41996" name="Rectangle 12"/>
            <p:cNvSpPr>
              <a:spLocks noChangeArrowheads="1"/>
            </p:cNvSpPr>
            <p:nvPr/>
          </p:nvSpPr>
          <p:spPr bwMode="auto">
            <a:xfrm>
              <a:off x="3888" y="3264"/>
              <a:ext cx="720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Spectrum</a:t>
              </a:r>
            </a:p>
            <a:p>
              <a:pPr algn="ctr"/>
              <a:r>
                <a:rPr lang="en-US" sz="1600"/>
                <a:t>underlay</a:t>
              </a:r>
              <a:endParaRPr lang="th-TH" sz="1600"/>
            </a:p>
          </p:txBody>
        </p:sp>
        <p:sp>
          <p:nvSpPr>
            <p:cNvPr id="41997" name="Rectangle 13"/>
            <p:cNvSpPr>
              <a:spLocks noChangeArrowheads="1"/>
            </p:cNvSpPr>
            <p:nvPr/>
          </p:nvSpPr>
          <p:spPr bwMode="auto">
            <a:xfrm>
              <a:off x="3072" y="3264"/>
              <a:ext cx="720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Spectrum</a:t>
              </a:r>
            </a:p>
            <a:p>
              <a:pPr algn="ctr"/>
              <a:r>
                <a:rPr lang="en-US" sz="1600"/>
                <a:t>overlay</a:t>
              </a:r>
              <a:endParaRPr lang="th-TH" sz="1600"/>
            </a:p>
          </p:txBody>
        </p:sp>
        <p:cxnSp>
          <p:nvCxnSpPr>
            <p:cNvPr id="41998" name="AutoShape 14"/>
            <p:cNvCxnSpPr>
              <a:cxnSpLocks noChangeShapeType="1"/>
              <a:stCxn id="41989" idx="2"/>
              <a:endCxn id="41990" idx="0"/>
            </p:cNvCxnSpPr>
            <p:nvPr/>
          </p:nvCxnSpPr>
          <p:spPr bwMode="auto">
            <a:xfrm rot="5400000">
              <a:off x="1698" y="1356"/>
              <a:ext cx="324" cy="1944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999" name="AutoShape 15"/>
            <p:cNvCxnSpPr>
              <a:cxnSpLocks noChangeShapeType="1"/>
              <a:stCxn id="41989" idx="2"/>
              <a:endCxn id="41991" idx="0"/>
            </p:cNvCxnSpPr>
            <p:nvPr/>
          </p:nvCxnSpPr>
          <p:spPr bwMode="auto">
            <a:xfrm rot="5400000">
              <a:off x="2298" y="1956"/>
              <a:ext cx="324" cy="744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0" name="AutoShape 16"/>
            <p:cNvCxnSpPr>
              <a:cxnSpLocks noChangeShapeType="1"/>
              <a:stCxn id="41989" idx="2"/>
              <a:endCxn id="41992" idx="0"/>
            </p:cNvCxnSpPr>
            <p:nvPr/>
          </p:nvCxnSpPr>
          <p:spPr bwMode="auto">
            <a:xfrm rot="16200000" flipH="1">
              <a:off x="3126" y="1872"/>
              <a:ext cx="324" cy="912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1" name="AutoShape 17"/>
            <p:cNvCxnSpPr>
              <a:cxnSpLocks noChangeShapeType="1"/>
              <a:stCxn id="41989" idx="2"/>
              <a:endCxn id="41993" idx="0"/>
            </p:cNvCxnSpPr>
            <p:nvPr/>
          </p:nvCxnSpPr>
          <p:spPr bwMode="auto">
            <a:xfrm rot="16200000" flipH="1">
              <a:off x="3738" y="1260"/>
              <a:ext cx="324" cy="2136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2" name="AutoShape 18"/>
            <p:cNvCxnSpPr>
              <a:cxnSpLocks noChangeShapeType="1"/>
              <a:stCxn id="41992" idx="2"/>
              <a:endCxn id="41996" idx="0"/>
            </p:cNvCxnSpPr>
            <p:nvPr/>
          </p:nvCxnSpPr>
          <p:spPr bwMode="auto">
            <a:xfrm rot="16200000" flipH="1">
              <a:off x="3882" y="2892"/>
              <a:ext cx="228" cy="504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3" name="AutoShape 19"/>
            <p:cNvCxnSpPr>
              <a:cxnSpLocks noChangeShapeType="1"/>
              <a:stCxn id="41992" idx="2"/>
              <a:endCxn id="41997" idx="0"/>
            </p:cNvCxnSpPr>
            <p:nvPr/>
          </p:nvCxnSpPr>
          <p:spPr bwMode="auto">
            <a:xfrm rot="5400000">
              <a:off x="3474" y="2988"/>
              <a:ext cx="228" cy="312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4" name="AutoShape 20"/>
            <p:cNvCxnSpPr>
              <a:cxnSpLocks noChangeShapeType="1"/>
              <a:stCxn id="41991" idx="2"/>
              <a:endCxn id="41995" idx="0"/>
            </p:cNvCxnSpPr>
            <p:nvPr/>
          </p:nvCxnSpPr>
          <p:spPr bwMode="auto">
            <a:xfrm rot="16200000" flipH="1">
              <a:off x="2070" y="2904"/>
              <a:ext cx="372" cy="336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5" name="AutoShape 21"/>
            <p:cNvCxnSpPr>
              <a:cxnSpLocks noChangeShapeType="1"/>
              <a:stCxn id="41991" idx="2"/>
              <a:endCxn id="41994" idx="0"/>
            </p:cNvCxnSpPr>
            <p:nvPr/>
          </p:nvCxnSpPr>
          <p:spPr bwMode="auto">
            <a:xfrm rot="5400000">
              <a:off x="1566" y="2736"/>
              <a:ext cx="372" cy="672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1988" name="Rectangle 22"/>
          <p:cNvSpPr>
            <a:spLocks noChangeArrowheads="1"/>
          </p:cNvSpPr>
          <p:nvPr/>
        </p:nvSpPr>
        <p:spPr bwMode="auto">
          <a:xfrm>
            <a:off x="304800" y="5867400"/>
            <a:ext cx="861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h-TH" sz="1400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Problem 3: Exploration and Exploitation</a:t>
            </a:r>
            <a:endParaRPr lang="nb-NO" dirty="0" smtClean="0">
              <a:ea typeface="+mj-ea"/>
              <a:cs typeface="+mj-cs"/>
            </a:endParaRP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1143000"/>
            <a:ext cx="7427912" cy="1066800"/>
          </a:xfrm>
        </p:spPr>
        <p:txBody>
          <a:bodyPr/>
          <a:lstStyle/>
          <a:p>
            <a:pPr lvl="1" eaLnBrk="1" hangingPunct="1"/>
            <a:endParaRPr lang="en-US" sz="2400">
              <a:latin typeface="Times New Roman" charset="0"/>
            </a:endParaRPr>
          </a:p>
          <a:p>
            <a:pPr lvl="1" eaLnBrk="1" hangingPunct="1"/>
            <a:endParaRPr lang="en-US" sz="2400">
              <a:solidFill>
                <a:schemeClr val="folHlink"/>
              </a:solidFill>
              <a:latin typeface="Times New Roman" charset="0"/>
            </a:endParaRPr>
          </a:p>
          <a:p>
            <a:pPr lvl="1" eaLnBrk="1" hangingPunct="1"/>
            <a:endParaRPr lang="en-US" sz="2400">
              <a:latin typeface="Times New Roman" charset="0"/>
            </a:endParaRPr>
          </a:p>
          <a:p>
            <a:pPr lvl="1" eaLnBrk="1" hangingPunct="1">
              <a:buFont typeface="Wingdings" charset="0"/>
              <a:buNone/>
            </a:pPr>
            <a:endParaRPr lang="nb-NO" sz="2400">
              <a:latin typeface="Times New Roman" charset="0"/>
            </a:endParaRPr>
          </a:p>
        </p:txBody>
      </p:sp>
      <p:pic>
        <p:nvPicPr>
          <p:cNvPr id="4403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2819400"/>
            <a:ext cx="630396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381000" y="914400"/>
            <a:ext cx="8382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/>
              <a:t>Exploitation: the immediate benefit gained from accessing the channel with the estimated highest reward</a:t>
            </a:r>
          </a:p>
          <a:p>
            <a:pPr marL="342900" indent="-342900">
              <a:buFont typeface="Arial" charset="0"/>
              <a:buChar char="•"/>
            </a:pPr>
            <a:r>
              <a:rPr lang="en-US"/>
              <a:t>Exploration is the process by which the cognitive users tend to probe more channels to discover better channel opportunities. </a:t>
            </a:r>
          </a:p>
          <a:p>
            <a:pPr marL="342900" indent="-342900">
              <a:buFont typeface="Arial" charset="0"/>
              <a:buChar char="•"/>
            </a:pPr>
            <a:r>
              <a:rPr lang="en-US"/>
              <a:t>Example: should find new topics or study the current topics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3|0.3|0.3|0.4|0.4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1|0.2|0.7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1|0.2|0.7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1|0.2|0.7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.4|6.3|0.6|4.4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alktemplate">
  <a:themeElements>
    <a:clrScheme name="talktemplate 6">
      <a:dk1>
        <a:srgbClr val="000000"/>
      </a:dk1>
      <a:lt1>
        <a:srgbClr val="FFFFFF"/>
      </a:lt1>
      <a:dk2>
        <a:srgbClr val="000000"/>
      </a:dk2>
      <a:lt2>
        <a:srgbClr val="393939"/>
      </a:lt2>
      <a:accent1>
        <a:srgbClr val="B2B2B2"/>
      </a:accent1>
      <a:accent2>
        <a:srgbClr val="868686"/>
      </a:accent2>
      <a:accent3>
        <a:srgbClr val="FFFFFF"/>
      </a:accent3>
      <a:accent4>
        <a:srgbClr val="000000"/>
      </a:accent4>
      <a:accent5>
        <a:srgbClr val="D5D5D5"/>
      </a:accent5>
      <a:accent6>
        <a:srgbClr val="797979"/>
      </a:accent6>
      <a:hlink>
        <a:srgbClr val="5F5F5F"/>
      </a:hlink>
      <a:folHlink>
        <a:srgbClr val="DDDDDD"/>
      </a:folHlink>
    </a:clrScheme>
    <a:fontScheme name="talktemplat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alk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6633"/>
        </a:accent1>
        <a:accent2>
          <a:srgbClr val="DBFB04"/>
        </a:accent2>
        <a:accent3>
          <a:srgbClr val="FFFFFF"/>
        </a:accent3>
        <a:accent4>
          <a:srgbClr val="000000"/>
        </a:accent4>
        <a:accent5>
          <a:srgbClr val="FFB8AD"/>
        </a:accent5>
        <a:accent6>
          <a:srgbClr val="C6E303"/>
        </a:accent6>
        <a:hlink>
          <a:srgbClr val="FF0000"/>
        </a:hlink>
        <a:folHlink>
          <a:srgbClr val="912A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lktemplate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6633"/>
        </a:accent1>
        <a:accent2>
          <a:srgbClr val="DBFB04"/>
        </a:accent2>
        <a:accent3>
          <a:srgbClr val="FFFFFF"/>
        </a:accent3>
        <a:accent4>
          <a:srgbClr val="000000"/>
        </a:accent4>
        <a:accent5>
          <a:srgbClr val="FFB8AD"/>
        </a:accent5>
        <a:accent6>
          <a:srgbClr val="C6E303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lktemplat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6633"/>
        </a:accent1>
        <a:accent2>
          <a:srgbClr val="FF00FF"/>
        </a:accent2>
        <a:accent3>
          <a:srgbClr val="FFFFFF"/>
        </a:accent3>
        <a:accent4>
          <a:srgbClr val="000000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lktemplate 4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lktemplate 5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lktemplate 6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lktemplate 7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alktemplate 6">
    <a:dk1>
      <a:srgbClr val="000000"/>
    </a:dk1>
    <a:lt1>
      <a:srgbClr val="FFFFFF"/>
    </a:lt1>
    <a:dk2>
      <a:srgbClr val="000000"/>
    </a:dk2>
    <a:lt2>
      <a:srgbClr val="393939"/>
    </a:lt2>
    <a:accent1>
      <a:srgbClr val="B2B2B2"/>
    </a:accent1>
    <a:accent2>
      <a:srgbClr val="868686"/>
    </a:accent2>
    <a:accent3>
      <a:srgbClr val="FFFFFF"/>
    </a:accent3>
    <a:accent4>
      <a:srgbClr val="000000"/>
    </a:accent4>
    <a:accent5>
      <a:srgbClr val="D5D5D5"/>
    </a:accent5>
    <a:accent6>
      <a:srgbClr val="797979"/>
    </a:accent6>
    <a:hlink>
      <a:srgbClr val="5F5F5F"/>
    </a:hlink>
    <a:folHlink>
      <a:srgbClr val="DDDDDD"/>
    </a:folHlink>
  </a:clrScheme>
</a:themeOverride>
</file>

<file path=ppt/theme/themeOverride10.xml><?xml version="1.0" encoding="utf-8"?>
<a:themeOverride xmlns:a="http://schemas.openxmlformats.org/drawingml/2006/main">
  <a:clrScheme name="talktemplate 6">
    <a:dk1>
      <a:srgbClr val="000000"/>
    </a:dk1>
    <a:lt1>
      <a:srgbClr val="FFFFFF"/>
    </a:lt1>
    <a:dk2>
      <a:srgbClr val="000000"/>
    </a:dk2>
    <a:lt2>
      <a:srgbClr val="393939"/>
    </a:lt2>
    <a:accent1>
      <a:srgbClr val="B2B2B2"/>
    </a:accent1>
    <a:accent2>
      <a:srgbClr val="868686"/>
    </a:accent2>
    <a:accent3>
      <a:srgbClr val="FFFFFF"/>
    </a:accent3>
    <a:accent4>
      <a:srgbClr val="000000"/>
    </a:accent4>
    <a:accent5>
      <a:srgbClr val="D5D5D5"/>
    </a:accent5>
    <a:accent6>
      <a:srgbClr val="797979"/>
    </a:accent6>
    <a:hlink>
      <a:srgbClr val="5F5F5F"/>
    </a:hlink>
    <a:folHlink>
      <a:srgbClr val="DDDDDD"/>
    </a:folHlink>
  </a:clrScheme>
</a:themeOverride>
</file>

<file path=ppt/theme/themeOverride11.xml><?xml version="1.0" encoding="utf-8"?>
<a:themeOverride xmlns:a="http://schemas.openxmlformats.org/drawingml/2006/main">
  <a:clrScheme name="talktemplate 6">
    <a:dk1>
      <a:srgbClr val="000000"/>
    </a:dk1>
    <a:lt1>
      <a:srgbClr val="FFFFFF"/>
    </a:lt1>
    <a:dk2>
      <a:srgbClr val="000000"/>
    </a:dk2>
    <a:lt2>
      <a:srgbClr val="393939"/>
    </a:lt2>
    <a:accent1>
      <a:srgbClr val="B2B2B2"/>
    </a:accent1>
    <a:accent2>
      <a:srgbClr val="868686"/>
    </a:accent2>
    <a:accent3>
      <a:srgbClr val="FFFFFF"/>
    </a:accent3>
    <a:accent4>
      <a:srgbClr val="000000"/>
    </a:accent4>
    <a:accent5>
      <a:srgbClr val="D5D5D5"/>
    </a:accent5>
    <a:accent6>
      <a:srgbClr val="797979"/>
    </a:accent6>
    <a:hlink>
      <a:srgbClr val="5F5F5F"/>
    </a:hlink>
    <a:folHlink>
      <a:srgbClr val="DDDDDD"/>
    </a:folHlink>
  </a:clrScheme>
</a:themeOverride>
</file>

<file path=ppt/theme/themeOverride12.xml><?xml version="1.0" encoding="utf-8"?>
<a:themeOverride xmlns:a="http://schemas.openxmlformats.org/drawingml/2006/main">
  <a:clrScheme name="talktemplate 6">
    <a:dk1>
      <a:srgbClr val="000000"/>
    </a:dk1>
    <a:lt1>
      <a:srgbClr val="FFFFFF"/>
    </a:lt1>
    <a:dk2>
      <a:srgbClr val="000000"/>
    </a:dk2>
    <a:lt2>
      <a:srgbClr val="393939"/>
    </a:lt2>
    <a:accent1>
      <a:srgbClr val="B2B2B2"/>
    </a:accent1>
    <a:accent2>
      <a:srgbClr val="868686"/>
    </a:accent2>
    <a:accent3>
      <a:srgbClr val="FFFFFF"/>
    </a:accent3>
    <a:accent4>
      <a:srgbClr val="000000"/>
    </a:accent4>
    <a:accent5>
      <a:srgbClr val="D5D5D5"/>
    </a:accent5>
    <a:accent6>
      <a:srgbClr val="797979"/>
    </a:accent6>
    <a:hlink>
      <a:srgbClr val="5F5F5F"/>
    </a:hlink>
    <a:folHlink>
      <a:srgbClr val="DDDDDD"/>
    </a:folHlink>
  </a:clrScheme>
</a:themeOverride>
</file>

<file path=ppt/theme/themeOverride13.xml><?xml version="1.0" encoding="utf-8"?>
<a:themeOverride xmlns:a="http://schemas.openxmlformats.org/drawingml/2006/main">
  <a:clrScheme name="talktemplate 6">
    <a:dk1>
      <a:srgbClr val="000000"/>
    </a:dk1>
    <a:lt1>
      <a:srgbClr val="FFFFFF"/>
    </a:lt1>
    <a:dk2>
      <a:srgbClr val="000000"/>
    </a:dk2>
    <a:lt2>
      <a:srgbClr val="393939"/>
    </a:lt2>
    <a:accent1>
      <a:srgbClr val="B2B2B2"/>
    </a:accent1>
    <a:accent2>
      <a:srgbClr val="868686"/>
    </a:accent2>
    <a:accent3>
      <a:srgbClr val="FFFFFF"/>
    </a:accent3>
    <a:accent4>
      <a:srgbClr val="000000"/>
    </a:accent4>
    <a:accent5>
      <a:srgbClr val="D5D5D5"/>
    </a:accent5>
    <a:accent6>
      <a:srgbClr val="797979"/>
    </a:accent6>
    <a:hlink>
      <a:srgbClr val="5F5F5F"/>
    </a:hlink>
    <a:folHlink>
      <a:srgbClr val="DDDDDD"/>
    </a:folHlink>
  </a:clrScheme>
</a:themeOverride>
</file>

<file path=ppt/theme/themeOverride14.xml><?xml version="1.0" encoding="utf-8"?>
<a:themeOverride xmlns:a="http://schemas.openxmlformats.org/drawingml/2006/main">
  <a:clrScheme name="talktemplate 6">
    <a:dk1>
      <a:srgbClr val="000000"/>
    </a:dk1>
    <a:lt1>
      <a:srgbClr val="FFFFFF"/>
    </a:lt1>
    <a:dk2>
      <a:srgbClr val="000000"/>
    </a:dk2>
    <a:lt2>
      <a:srgbClr val="393939"/>
    </a:lt2>
    <a:accent1>
      <a:srgbClr val="B2B2B2"/>
    </a:accent1>
    <a:accent2>
      <a:srgbClr val="868686"/>
    </a:accent2>
    <a:accent3>
      <a:srgbClr val="FFFFFF"/>
    </a:accent3>
    <a:accent4>
      <a:srgbClr val="000000"/>
    </a:accent4>
    <a:accent5>
      <a:srgbClr val="D5D5D5"/>
    </a:accent5>
    <a:accent6>
      <a:srgbClr val="797979"/>
    </a:accent6>
    <a:hlink>
      <a:srgbClr val="5F5F5F"/>
    </a:hlink>
    <a:folHlink>
      <a:srgbClr val="DDDDDD"/>
    </a:folHlink>
  </a:clrScheme>
</a:themeOverride>
</file>

<file path=ppt/theme/themeOverride15.xml><?xml version="1.0" encoding="utf-8"?>
<a:themeOverride xmlns:a="http://schemas.openxmlformats.org/drawingml/2006/main">
  <a:clrScheme name="talktemplate 6">
    <a:dk1>
      <a:srgbClr val="000000"/>
    </a:dk1>
    <a:lt1>
      <a:srgbClr val="FFFFFF"/>
    </a:lt1>
    <a:dk2>
      <a:srgbClr val="000000"/>
    </a:dk2>
    <a:lt2>
      <a:srgbClr val="393939"/>
    </a:lt2>
    <a:accent1>
      <a:srgbClr val="B2B2B2"/>
    </a:accent1>
    <a:accent2>
      <a:srgbClr val="868686"/>
    </a:accent2>
    <a:accent3>
      <a:srgbClr val="FFFFFF"/>
    </a:accent3>
    <a:accent4>
      <a:srgbClr val="000000"/>
    </a:accent4>
    <a:accent5>
      <a:srgbClr val="D5D5D5"/>
    </a:accent5>
    <a:accent6>
      <a:srgbClr val="797979"/>
    </a:accent6>
    <a:hlink>
      <a:srgbClr val="5F5F5F"/>
    </a:hlink>
    <a:folHlink>
      <a:srgbClr val="DDDDDD"/>
    </a:folHlink>
  </a:clrScheme>
</a:themeOverride>
</file>

<file path=ppt/theme/themeOverride16.xml><?xml version="1.0" encoding="utf-8"?>
<a:themeOverride xmlns:a="http://schemas.openxmlformats.org/drawingml/2006/main">
  <a:clrScheme name="talktemplate 6">
    <a:dk1>
      <a:srgbClr val="000000"/>
    </a:dk1>
    <a:lt1>
      <a:srgbClr val="FFFFFF"/>
    </a:lt1>
    <a:dk2>
      <a:srgbClr val="000000"/>
    </a:dk2>
    <a:lt2>
      <a:srgbClr val="393939"/>
    </a:lt2>
    <a:accent1>
      <a:srgbClr val="B2B2B2"/>
    </a:accent1>
    <a:accent2>
      <a:srgbClr val="868686"/>
    </a:accent2>
    <a:accent3>
      <a:srgbClr val="FFFFFF"/>
    </a:accent3>
    <a:accent4>
      <a:srgbClr val="000000"/>
    </a:accent4>
    <a:accent5>
      <a:srgbClr val="D5D5D5"/>
    </a:accent5>
    <a:accent6>
      <a:srgbClr val="797979"/>
    </a:accent6>
    <a:hlink>
      <a:srgbClr val="5F5F5F"/>
    </a:hlink>
    <a:folHlink>
      <a:srgbClr val="DDDDDD"/>
    </a:folHlink>
  </a:clrScheme>
</a:themeOverride>
</file>

<file path=ppt/theme/themeOverride17.xml><?xml version="1.0" encoding="utf-8"?>
<a:themeOverride xmlns:a="http://schemas.openxmlformats.org/drawingml/2006/main">
  <a:clrScheme name="talktemplate 6">
    <a:dk1>
      <a:srgbClr val="000000"/>
    </a:dk1>
    <a:lt1>
      <a:srgbClr val="FFFFFF"/>
    </a:lt1>
    <a:dk2>
      <a:srgbClr val="000000"/>
    </a:dk2>
    <a:lt2>
      <a:srgbClr val="393939"/>
    </a:lt2>
    <a:accent1>
      <a:srgbClr val="B2B2B2"/>
    </a:accent1>
    <a:accent2>
      <a:srgbClr val="868686"/>
    </a:accent2>
    <a:accent3>
      <a:srgbClr val="FFFFFF"/>
    </a:accent3>
    <a:accent4>
      <a:srgbClr val="000000"/>
    </a:accent4>
    <a:accent5>
      <a:srgbClr val="D5D5D5"/>
    </a:accent5>
    <a:accent6>
      <a:srgbClr val="797979"/>
    </a:accent6>
    <a:hlink>
      <a:srgbClr val="5F5F5F"/>
    </a:hlink>
    <a:folHlink>
      <a:srgbClr val="DDDDDD"/>
    </a:folHlink>
  </a:clrScheme>
</a:themeOverride>
</file>

<file path=ppt/theme/themeOverride2.xml><?xml version="1.0" encoding="utf-8"?>
<a:themeOverride xmlns:a="http://schemas.openxmlformats.org/drawingml/2006/main">
  <a:clrScheme name="talktemplate 6">
    <a:dk1>
      <a:srgbClr val="000000"/>
    </a:dk1>
    <a:lt1>
      <a:srgbClr val="FFFFFF"/>
    </a:lt1>
    <a:dk2>
      <a:srgbClr val="000000"/>
    </a:dk2>
    <a:lt2>
      <a:srgbClr val="393939"/>
    </a:lt2>
    <a:accent1>
      <a:srgbClr val="B2B2B2"/>
    </a:accent1>
    <a:accent2>
      <a:srgbClr val="868686"/>
    </a:accent2>
    <a:accent3>
      <a:srgbClr val="FFFFFF"/>
    </a:accent3>
    <a:accent4>
      <a:srgbClr val="000000"/>
    </a:accent4>
    <a:accent5>
      <a:srgbClr val="D5D5D5"/>
    </a:accent5>
    <a:accent6>
      <a:srgbClr val="797979"/>
    </a:accent6>
    <a:hlink>
      <a:srgbClr val="5F5F5F"/>
    </a:hlink>
    <a:folHlink>
      <a:srgbClr val="DDDDDD"/>
    </a:folHlink>
  </a:clrScheme>
</a:themeOverride>
</file>

<file path=ppt/theme/themeOverride3.xml><?xml version="1.0" encoding="utf-8"?>
<a:themeOverride xmlns:a="http://schemas.openxmlformats.org/drawingml/2006/main">
  <a:clrScheme name="talktemplate 6">
    <a:dk1>
      <a:srgbClr val="000000"/>
    </a:dk1>
    <a:lt1>
      <a:srgbClr val="FFFFFF"/>
    </a:lt1>
    <a:dk2>
      <a:srgbClr val="000000"/>
    </a:dk2>
    <a:lt2>
      <a:srgbClr val="393939"/>
    </a:lt2>
    <a:accent1>
      <a:srgbClr val="B2B2B2"/>
    </a:accent1>
    <a:accent2>
      <a:srgbClr val="868686"/>
    </a:accent2>
    <a:accent3>
      <a:srgbClr val="FFFFFF"/>
    </a:accent3>
    <a:accent4>
      <a:srgbClr val="000000"/>
    </a:accent4>
    <a:accent5>
      <a:srgbClr val="D5D5D5"/>
    </a:accent5>
    <a:accent6>
      <a:srgbClr val="797979"/>
    </a:accent6>
    <a:hlink>
      <a:srgbClr val="5F5F5F"/>
    </a:hlink>
    <a:folHlink>
      <a:srgbClr val="DDDDDD"/>
    </a:folHlink>
  </a:clrScheme>
</a:themeOverride>
</file>

<file path=ppt/theme/themeOverride4.xml><?xml version="1.0" encoding="utf-8"?>
<a:themeOverride xmlns:a="http://schemas.openxmlformats.org/drawingml/2006/main">
  <a:clrScheme name="talktemplate 6">
    <a:dk1>
      <a:srgbClr val="000000"/>
    </a:dk1>
    <a:lt1>
      <a:srgbClr val="FFFFFF"/>
    </a:lt1>
    <a:dk2>
      <a:srgbClr val="000000"/>
    </a:dk2>
    <a:lt2>
      <a:srgbClr val="393939"/>
    </a:lt2>
    <a:accent1>
      <a:srgbClr val="B2B2B2"/>
    </a:accent1>
    <a:accent2>
      <a:srgbClr val="868686"/>
    </a:accent2>
    <a:accent3>
      <a:srgbClr val="FFFFFF"/>
    </a:accent3>
    <a:accent4>
      <a:srgbClr val="000000"/>
    </a:accent4>
    <a:accent5>
      <a:srgbClr val="D5D5D5"/>
    </a:accent5>
    <a:accent6>
      <a:srgbClr val="797979"/>
    </a:accent6>
    <a:hlink>
      <a:srgbClr val="5F5F5F"/>
    </a:hlink>
    <a:folHlink>
      <a:srgbClr val="DDDDDD"/>
    </a:folHlink>
  </a:clrScheme>
</a:themeOverride>
</file>

<file path=ppt/theme/themeOverride5.xml><?xml version="1.0" encoding="utf-8"?>
<a:themeOverride xmlns:a="http://schemas.openxmlformats.org/drawingml/2006/main">
  <a:clrScheme name="talktemplate 6">
    <a:dk1>
      <a:srgbClr val="000000"/>
    </a:dk1>
    <a:lt1>
      <a:srgbClr val="FFFFFF"/>
    </a:lt1>
    <a:dk2>
      <a:srgbClr val="000000"/>
    </a:dk2>
    <a:lt2>
      <a:srgbClr val="393939"/>
    </a:lt2>
    <a:accent1>
      <a:srgbClr val="B2B2B2"/>
    </a:accent1>
    <a:accent2>
      <a:srgbClr val="868686"/>
    </a:accent2>
    <a:accent3>
      <a:srgbClr val="FFFFFF"/>
    </a:accent3>
    <a:accent4>
      <a:srgbClr val="000000"/>
    </a:accent4>
    <a:accent5>
      <a:srgbClr val="D5D5D5"/>
    </a:accent5>
    <a:accent6>
      <a:srgbClr val="797979"/>
    </a:accent6>
    <a:hlink>
      <a:srgbClr val="5F5F5F"/>
    </a:hlink>
    <a:folHlink>
      <a:srgbClr val="DDDDDD"/>
    </a:folHlink>
  </a:clrScheme>
</a:themeOverride>
</file>

<file path=ppt/theme/themeOverride6.xml><?xml version="1.0" encoding="utf-8"?>
<a:themeOverride xmlns:a="http://schemas.openxmlformats.org/drawingml/2006/main">
  <a:clrScheme name="talktemplate 6">
    <a:dk1>
      <a:srgbClr val="000000"/>
    </a:dk1>
    <a:lt1>
      <a:srgbClr val="FFFFFF"/>
    </a:lt1>
    <a:dk2>
      <a:srgbClr val="000000"/>
    </a:dk2>
    <a:lt2>
      <a:srgbClr val="393939"/>
    </a:lt2>
    <a:accent1>
      <a:srgbClr val="B2B2B2"/>
    </a:accent1>
    <a:accent2>
      <a:srgbClr val="868686"/>
    </a:accent2>
    <a:accent3>
      <a:srgbClr val="FFFFFF"/>
    </a:accent3>
    <a:accent4>
      <a:srgbClr val="000000"/>
    </a:accent4>
    <a:accent5>
      <a:srgbClr val="D5D5D5"/>
    </a:accent5>
    <a:accent6>
      <a:srgbClr val="797979"/>
    </a:accent6>
    <a:hlink>
      <a:srgbClr val="5F5F5F"/>
    </a:hlink>
    <a:folHlink>
      <a:srgbClr val="DDDDDD"/>
    </a:folHlink>
  </a:clrScheme>
</a:themeOverride>
</file>

<file path=ppt/theme/themeOverride7.xml><?xml version="1.0" encoding="utf-8"?>
<a:themeOverride xmlns:a="http://schemas.openxmlformats.org/drawingml/2006/main">
  <a:clrScheme name="talktemplate 6">
    <a:dk1>
      <a:srgbClr val="000000"/>
    </a:dk1>
    <a:lt1>
      <a:srgbClr val="FFFFFF"/>
    </a:lt1>
    <a:dk2>
      <a:srgbClr val="000000"/>
    </a:dk2>
    <a:lt2>
      <a:srgbClr val="393939"/>
    </a:lt2>
    <a:accent1>
      <a:srgbClr val="B2B2B2"/>
    </a:accent1>
    <a:accent2>
      <a:srgbClr val="868686"/>
    </a:accent2>
    <a:accent3>
      <a:srgbClr val="FFFFFF"/>
    </a:accent3>
    <a:accent4>
      <a:srgbClr val="000000"/>
    </a:accent4>
    <a:accent5>
      <a:srgbClr val="D5D5D5"/>
    </a:accent5>
    <a:accent6>
      <a:srgbClr val="797979"/>
    </a:accent6>
    <a:hlink>
      <a:srgbClr val="5F5F5F"/>
    </a:hlink>
    <a:folHlink>
      <a:srgbClr val="DDDDDD"/>
    </a:folHlink>
  </a:clrScheme>
</a:themeOverride>
</file>

<file path=ppt/theme/themeOverride8.xml><?xml version="1.0" encoding="utf-8"?>
<a:themeOverride xmlns:a="http://schemas.openxmlformats.org/drawingml/2006/main">
  <a:clrScheme name="talktemplate 6">
    <a:dk1>
      <a:srgbClr val="000000"/>
    </a:dk1>
    <a:lt1>
      <a:srgbClr val="FFFFFF"/>
    </a:lt1>
    <a:dk2>
      <a:srgbClr val="000000"/>
    </a:dk2>
    <a:lt2>
      <a:srgbClr val="393939"/>
    </a:lt2>
    <a:accent1>
      <a:srgbClr val="B2B2B2"/>
    </a:accent1>
    <a:accent2>
      <a:srgbClr val="868686"/>
    </a:accent2>
    <a:accent3>
      <a:srgbClr val="FFFFFF"/>
    </a:accent3>
    <a:accent4>
      <a:srgbClr val="000000"/>
    </a:accent4>
    <a:accent5>
      <a:srgbClr val="D5D5D5"/>
    </a:accent5>
    <a:accent6>
      <a:srgbClr val="797979"/>
    </a:accent6>
    <a:hlink>
      <a:srgbClr val="5F5F5F"/>
    </a:hlink>
    <a:folHlink>
      <a:srgbClr val="DDDDDD"/>
    </a:folHlink>
  </a:clrScheme>
</a:themeOverride>
</file>

<file path=ppt/theme/themeOverride9.xml><?xml version="1.0" encoding="utf-8"?>
<a:themeOverride xmlns:a="http://schemas.openxmlformats.org/drawingml/2006/main">
  <a:clrScheme name="talktemplate 6">
    <a:dk1>
      <a:srgbClr val="000000"/>
    </a:dk1>
    <a:lt1>
      <a:srgbClr val="FFFFFF"/>
    </a:lt1>
    <a:dk2>
      <a:srgbClr val="000000"/>
    </a:dk2>
    <a:lt2>
      <a:srgbClr val="393939"/>
    </a:lt2>
    <a:accent1>
      <a:srgbClr val="B2B2B2"/>
    </a:accent1>
    <a:accent2>
      <a:srgbClr val="868686"/>
    </a:accent2>
    <a:accent3>
      <a:srgbClr val="FFFFFF"/>
    </a:accent3>
    <a:accent4>
      <a:srgbClr val="000000"/>
    </a:accent4>
    <a:accent5>
      <a:srgbClr val="D5D5D5"/>
    </a:accent5>
    <a:accent6>
      <a:srgbClr val="797979"/>
    </a:accent6>
    <a:hlink>
      <a:srgbClr val="5F5F5F"/>
    </a:hlink>
    <a:folHlink>
      <a:srgbClr val="DDDDD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1291</TotalTime>
  <Words>2657</Words>
  <Application>Microsoft Macintosh PowerPoint</Application>
  <PresentationFormat>On-screen Show (4:3)</PresentationFormat>
  <Paragraphs>520</Paragraphs>
  <Slides>42</Slides>
  <Notes>9</Notes>
  <HiddenSlides>0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Default Design</vt:lpstr>
      <vt:lpstr>talktemplate</vt:lpstr>
      <vt:lpstr>Visio</vt:lpstr>
      <vt:lpstr>Cooperative Game Theory  for Cognitive Radio</vt:lpstr>
      <vt:lpstr>Outline</vt:lpstr>
      <vt:lpstr>Cognitive Radio Overview</vt:lpstr>
      <vt:lpstr>Cognitive Radio Block Diagram</vt:lpstr>
      <vt:lpstr>Problem 1: Spectrum Sensing</vt:lpstr>
      <vt:lpstr>Collaborative  Spectrum Sensing</vt:lpstr>
      <vt:lpstr>Problem 2: Dynamic Spectrum Access</vt:lpstr>
      <vt:lpstr>Dynamic Spectrum Access (DSA)</vt:lpstr>
      <vt:lpstr>Problem 3: Exploration and Exploitation</vt:lpstr>
      <vt:lpstr>Game Theory Overview</vt:lpstr>
      <vt:lpstr>Rich Game Theoretical Approaches</vt:lpstr>
      <vt:lpstr>Auction Theory</vt:lpstr>
      <vt:lpstr>Cooperative Game Theory</vt:lpstr>
      <vt:lpstr>Coalitional Games: Preliminaries</vt:lpstr>
      <vt:lpstr>Coalitional Games: Utility</vt:lpstr>
      <vt:lpstr>Payoff division</vt:lpstr>
      <vt:lpstr>An example coalitional game</vt:lpstr>
      <vt:lpstr>Outline</vt:lpstr>
      <vt:lpstr>A new classification</vt:lpstr>
      <vt:lpstr>Class I: Canonical Coalitional Games</vt:lpstr>
      <vt:lpstr>Canonical games: Solution concepts</vt:lpstr>
      <vt:lpstr>Ex: Cooperative Transmission</vt:lpstr>
      <vt:lpstr>Cooperative Transmission Model</vt:lpstr>
      <vt:lpstr>Main Idea</vt:lpstr>
      <vt:lpstr>Applications of canonical games</vt:lpstr>
      <vt:lpstr>Class II: Coalition Formation Games</vt:lpstr>
      <vt:lpstr>Coalition Formation: Merge and Split</vt:lpstr>
      <vt:lpstr>Merge and Split: Properties</vt:lpstr>
      <vt:lpstr>Stability Notions </vt:lpstr>
      <vt:lpstr>Merge and Split algorithm</vt:lpstr>
      <vt:lpstr>Distributed Collaborative Sensing</vt:lpstr>
      <vt:lpstr>Simulation Results</vt:lpstr>
      <vt:lpstr>Simulation Results (1)</vt:lpstr>
      <vt:lpstr>Simulation Results (2)</vt:lpstr>
      <vt:lpstr>Summary of Applications</vt:lpstr>
      <vt:lpstr>Summary of Applications</vt:lpstr>
      <vt:lpstr>Class III: Coalition Graph Games</vt:lpstr>
      <vt:lpstr>Coalition Graph Games</vt:lpstr>
      <vt:lpstr>Hierarchical Network Formation </vt:lpstr>
      <vt:lpstr>Summary of coalitional game</vt:lpstr>
      <vt:lpstr>Overview of Wireless Amigo Lab</vt:lpstr>
      <vt:lpstr>Questions?</vt:lpstr>
    </vt:vector>
  </TitlesOfParts>
  <Company>IEEE Communications Society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dalvarez</dc:creator>
  <cp:lastModifiedBy>Zhu Han</cp:lastModifiedBy>
  <cp:revision>235</cp:revision>
  <dcterms:created xsi:type="dcterms:W3CDTF">2003-07-11T14:15:24Z</dcterms:created>
  <dcterms:modified xsi:type="dcterms:W3CDTF">2011-08-11T20:36:39Z</dcterms:modified>
</cp:coreProperties>
</file>