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2"/>
  </p:notesMasterIdLst>
  <p:handoutMasterIdLst>
    <p:handoutMasterId r:id="rId43"/>
  </p:handoutMasterIdLst>
  <p:sldIdLst>
    <p:sldId id="258" r:id="rId2"/>
    <p:sldId id="264" r:id="rId3"/>
    <p:sldId id="265" r:id="rId4"/>
    <p:sldId id="266" r:id="rId5"/>
    <p:sldId id="267" r:id="rId6"/>
    <p:sldId id="325" r:id="rId7"/>
    <p:sldId id="377" r:id="rId8"/>
    <p:sldId id="380" r:id="rId9"/>
    <p:sldId id="386" r:id="rId10"/>
    <p:sldId id="378" r:id="rId11"/>
    <p:sldId id="388" r:id="rId12"/>
    <p:sldId id="326" r:id="rId13"/>
    <p:sldId id="311" r:id="rId14"/>
    <p:sldId id="327" r:id="rId15"/>
    <p:sldId id="371" r:id="rId16"/>
    <p:sldId id="328" r:id="rId17"/>
    <p:sldId id="372" r:id="rId18"/>
    <p:sldId id="309" r:id="rId19"/>
    <p:sldId id="310" r:id="rId20"/>
    <p:sldId id="344" r:id="rId21"/>
    <p:sldId id="360" r:id="rId22"/>
    <p:sldId id="340" r:id="rId23"/>
    <p:sldId id="387" r:id="rId24"/>
    <p:sldId id="345" r:id="rId25"/>
    <p:sldId id="342" r:id="rId26"/>
    <p:sldId id="379" r:id="rId27"/>
    <p:sldId id="389" r:id="rId28"/>
    <p:sldId id="381" r:id="rId29"/>
    <p:sldId id="382" r:id="rId30"/>
    <p:sldId id="361" r:id="rId31"/>
    <p:sldId id="363" r:id="rId32"/>
    <p:sldId id="365" r:id="rId33"/>
    <p:sldId id="373" r:id="rId34"/>
    <p:sldId id="366" r:id="rId35"/>
    <p:sldId id="369" r:id="rId36"/>
    <p:sldId id="383" r:id="rId37"/>
    <p:sldId id="353" r:id="rId38"/>
    <p:sldId id="390" r:id="rId39"/>
    <p:sldId id="384" r:id="rId40"/>
    <p:sldId id="385" r:id="rId4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1" autoAdjust="0"/>
    <p:restoredTop sz="94660"/>
  </p:normalViewPr>
  <p:slideViewPr>
    <p:cSldViewPr>
      <p:cViewPr varScale="1">
        <p:scale>
          <a:sx n="51" d="100"/>
          <a:sy n="51" d="100"/>
        </p:scale>
        <p:origin x="-18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3EF2892E-0C94-4D83-8EFC-B0203B0535CC}" type="datetimeFigureOut">
              <a:rPr lang="en-US" smtClean="0"/>
              <a:pPr/>
              <a:t>8/19/11</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E4D0657F-EFDB-4985-B5BE-E687052C0E93}" type="slidenum">
              <a:rPr lang="en-US" smtClean="0"/>
              <a:pPr/>
              <a:t>‹#›</a:t>
            </a:fld>
            <a:endParaRPr lang="en-US"/>
          </a:p>
        </p:txBody>
      </p:sp>
    </p:spTree>
    <p:extLst>
      <p:ext uri="{BB962C8B-B14F-4D97-AF65-F5344CB8AC3E}">
        <p14:creationId xmlns:p14="http://schemas.microsoft.com/office/powerpoint/2010/main" val="67811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FC35BFB4-C268-4CA9-99C6-930D37DCED1E}" type="datetimeFigureOut">
              <a:rPr lang="en-US" smtClean="0"/>
              <a:pPr/>
              <a:t>8/19/11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121E9D4-268A-4CA7-B4D1-699C3F6C506C}" type="slidenum">
              <a:rPr lang="en-US" smtClean="0"/>
              <a:pPr/>
              <a:t>‹#›</a:t>
            </a:fld>
            <a:endParaRPr lang="en-US"/>
          </a:p>
        </p:txBody>
      </p:sp>
    </p:spTree>
    <p:extLst>
      <p:ext uri="{BB962C8B-B14F-4D97-AF65-F5344CB8AC3E}">
        <p14:creationId xmlns:p14="http://schemas.microsoft.com/office/powerpoint/2010/main" val="291825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New Roman" charset="0"/>
                <a:ea typeface="ＭＳ Ｐゴシック" charset="0"/>
              </a:defRPr>
            </a:lvl1pPr>
            <a:lvl2pPr marL="714422" indent="-274778">
              <a:defRPr sz="2300">
                <a:solidFill>
                  <a:schemeClr val="tx1"/>
                </a:solidFill>
                <a:latin typeface="Times New Roman" charset="0"/>
                <a:ea typeface="ＭＳ Ｐゴシック" charset="0"/>
              </a:defRPr>
            </a:lvl2pPr>
            <a:lvl3pPr marL="1099111" indent="-219822">
              <a:defRPr sz="2300">
                <a:solidFill>
                  <a:schemeClr val="tx1"/>
                </a:solidFill>
                <a:latin typeface="Times New Roman" charset="0"/>
                <a:ea typeface="ＭＳ Ｐゴシック" charset="0"/>
              </a:defRPr>
            </a:lvl3pPr>
            <a:lvl4pPr marL="1538755" indent="-219822">
              <a:defRPr sz="2300">
                <a:solidFill>
                  <a:schemeClr val="tx1"/>
                </a:solidFill>
                <a:latin typeface="Times New Roman" charset="0"/>
                <a:ea typeface="ＭＳ Ｐゴシック" charset="0"/>
              </a:defRPr>
            </a:lvl4pPr>
            <a:lvl5pPr marL="1978400" indent="-219822">
              <a:defRPr sz="2300">
                <a:solidFill>
                  <a:schemeClr val="tx1"/>
                </a:solidFill>
                <a:latin typeface="Times New Roman" charset="0"/>
                <a:ea typeface="ＭＳ Ｐゴシック" charset="0"/>
              </a:defRPr>
            </a:lvl5pPr>
            <a:lvl6pPr marL="2418044" indent="-219822" algn="ctr" eaLnBrk="0" fontAlgn="base" hangingPunct="0">
              <a:spcBef>
                <a:spcPct val="0"/>
              </a:spcBef>
              <a:spcAft>
                <a:spcPct val="0"/>
              </a:spcAft>
              <a:defRPr sz="2300">
                <a:solidFill>
                  <a:schemeClr val="tx1"/>
                </a:solidFill>
                <a:latin typeface="Times New Roman" charset="0"/>
                <a:ea typeface="ＭＳ Ｐゴシック" charset="0"/>
              </a:defRPr>
            </a:lvl6pPr>
            <a:lvl7pPr marL="2857689" indent="-219822" algn="ctr" eaLnBrk="0" fontAlgn="base" hangingPunct="0">
              <a:spcBef>
                <a:spcPct val="0"/>
              </a:spcBef>
              <a:spcAft>
                <a:spcPct val="0"/>
              </a:spcAft>
              <a:defRPr sz="2300">
                <a:solidFill>
                  <a:schemeClr val="tx1"/>
                </a:solidFill>
                <a:latin typeface="Times New Roman" charset="0"/>
                <a:ea typeface="ＭＳ Ｐゴシック" charset="0"/>
              </a:defRPr>
            </a:lvl7pPr>
            <a:lvl8pPr marL="3297333" indent="-219822" algn="ctr" eaLnBrk="0" fontAlgn="base" hangingPunct="0">
              <a:spcBef>
                <a:spcPct val="0"/>
              </a:spcBef>
              <a:spcAft>
                <a:spcPct val="0"/>
              </a:spcAft>
              <a:defRPr sz="2300">
                <a:solidFill>
                  <a:schemeClr val="tx1"/>
                </a:solidFill>
                <a:latin typeface="Times New Roman" charset="0"/>
                <a:ea typeface="ＭＳ Ｐゴシック" charset="0"/>
              </a:defRPr>
            </a:lvl8pPr>
            <a:lvl9pPr marL="3736978" indent="-219822" algn="ctr" eaLnBrk="0" fontAlgn="base" hangingPunct="0">
              <a:spcBef>
                <a:spcPct val="0"/>
              </a:spcBef>
              <a:spcAft>
                <a:spcPct val="0"/>
              </a:spcAft>
              <a:defRPr sz="2300">
                <a:solidFill>
                  <a:schemeClr val="tx1"/>
                </a:solidFill>
                <a:latin typeface="Times New Roman" charset="0"/>
                <a:ea typeface="ＭＳ Ｐゴシック" charset="0"/>
              </a:defRPr>
            </a:lvl9pPr>
          </a:lstStyle>
          <a:p>
            <a:pPr>
              <a:defRPr/>
            </a:pPr>
            <a:fld id="{3D60B2AB-6BB3-1240-B149-284072A85C92}" type="slidenum">
              <a:rPr lang="en-US" sz="1100" smtClean="0"/>
              <a:pPr>
                <a:defRPr/>
              </a:pPr>
              <a:t>40</a:t>
            </a:fld>
            <a:endParaRPr lang="en-US" sz="1100"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a:solidFill>
            <a:srgbClr val="CC0000"/>
          </a:solidFill>
          <a:effectLst>
            <a:outerShdw blurRad="317500" dist="139700" dir="2460000" sx="102000" sy="102000" algn="tr" rotWithShape="0">
              <a:prstClr val="black">
                <a:alpha val="40000"/>
              </a:prstClr>
            </a:outerShdw>
          </a:effectLst>
        </p:spPr>
        <p:txBody>
          <a:bodyPr anchor="ctr" anchorCtr="0">
            <a:normAutofit/>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191000"/>
          </a:xfrm>
          <a:prstGeom prst="rect">
            <a:avLst/>
          </a:prstGeo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hasCustomPrompt="1"/>
          </p:nvPr>
        </p:nvSpPr>
        <p:spPr>
          <a:xfrm>
            <a:off x="2209800" y="152400"/>
            <a:ext cx="6553200" cy="533400"/>
          </a:xfrm>
          <a:prstGeom prst="rect">
            <a:avLst/>
          </a:prstGeom>
        </p:spPr>
        <p:txBody>
          <a:bodyPr anchor="ctr" anchorCtr="0">
            <a:normAutofit/>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chemeClr val="bg1">
                    <a:lumMod val="95000"/>
                  </a:schemeClr>
                </a:solidFill>
              </a:defRPr>
            </a:lvl1pPr>
          </a:lstStyle>
          <a:p>
            <a:r>
              <a:rPr lang="en-US" dirty="0" smtClean="0"/>
              <a:t>Nonparametric Bayesian Classification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4114800" cy="4191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p:nvPr>
        </p:nvSpPr>
        <p:spPr>
          <a:xfrm>
            <a:off x="2209800" y="152400"/>
            <a:ext cx="6553200" cy="533400"/>
          </a:xfrm>
          <a:prstGeom prst="rect">
            <a:avLst/>
          </a:prstGeom>
        </p:spPr>
        <p:txBody>
          <a:bodyPr anchor="ctr" anchorCtr="0">
            <a:normAutofit/>
          </a:bodyPr>
          <a:lstStyle>
            <a:lvl1pPr algn="ctr">
              <a:buNone/>
              <a:defRPr>
                <a:solidFill>
                  <a:schemeClr val="bg1">
                    <a:lumMod val="95000"/>
                  </a:schemeClr>
                </a:solidFill>
              </a:defRPr>
            </a:lvl1pPr>
          </a:lstStyle>
          <a:p>
            <a:pPr lvl="0"/>
            <a:r>
              <a:rPr lang="en-US" dirty="0" smtClean="0"/>
              <a:t>Click to edit Master text styles</a:t>
            </a:r>
            <a:endParaRPr lang="en-US" dirty="0"/>
          </a:p>
        </p:txBody>
      </p:sp>
      <p:sp>
        <p:nvSpPr>
          <p:cNvPr id="6" name="Content Placeholder 2"/>
          <p:cNvSpPr>
            <a:spLocks noGrp="1"/>
          </p:cNvSpPr>
          <p:nvPr>
            <p:ph idx="11"/>
          </p:nvPr>
        </p:nvSpPr>
        <p:spPr>
          <a:xfrm>
            <a:off x="4724400" y="1905000"/>
            <a:ext cx="4114800" cy="4191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800">
                <a:solidFill>
                  <a:schemeClr val="tx1"/>
                </a:solidFill>
              </a:defRPr>
            </a:lvl1pPr>
          </a:lstStyle>
          <a:p>
            <a:r>
              <a:rPr lang="en-US" dirty="0" smtClean="0"/>
              <a:t>Click to edit Master title style</a:t>
            </a:r>
            <a:endParaRPr lang="en-US" dirty="0"/>
          </a:p>
        </p:txBody>
      </p:sp>
      <p:cxnSp>
        <p:nvCxnSpPr>
          <p:cNvPr id="8" name="Straight Connector 7"/>
          <p:cNvCxnSpPr/>
          <p:nvPr userDrawn="1"/>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p:nvPr>
        </p:nvSpPr>
        <p:spPr>
          <a:xfrm>
            <a:off x="2209800" y="152400"/>
            <a:ext cx="6553200" cy="533400"/>
          </a:xfrm>
          <a:prstGeom prst="rect">
            <a:avLst/>
          </a:prstGeom>
        </p:spPr>
        <p:txBody>
          <a:bodyPr anchor="ctr" anchorCtr="0">
            <a:normAutofit/>
          </a:bodyPr>
          <a:lstStyle>
            <a:lvl1pPr algn="ctr">
              <a:buNone/>
              <a:defRPr>
                <a:solidFill>
                  <a:schemeClr val="bg1">
                    <a:lumMod val="95000"/>
                  </a:schemeClr>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5"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8E21693C-D341-44E7-A794-83E094217F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305800" cy="5810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36550" y="1143000"/>
            <a:ext cx="842645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xfrm>
            <a:off x="1447800" y="6477000"/>
            <a:ext cx="6934200" cy="304800"/>
          </a:xfrm>
          <a:prstGeom prst="rect">
            <a:avLst/>
          </a:prstGeom>
        </p:spPr>
        <p:txBody>
          <a:bodyPr/>
          <a:lstStyle>
            <a:lvl1pPr>
              <a:defRPr/>
            </a:lvl1pPr>
          </a:lstStyle>
          <a:p>
            <a:pPr>
              <a:defRPr/>
            </a:pPr>
            <a:endParaRPr lang="en-US"/>
          </a:p>
        </p:txBody>
      </p:sp>
      <p:sp>
        <p:nvSpPr>
          <p:cNvPr id="5" name="Rectangle 8"/>
          <p:cNvSpPr>
            <a:spLocks noGrp="1" noChangeArrowheads="1"/>
          </p:cNvSpPr>
          <p:nvPr>
            <p:ph type="sldNum" sz="quarter" idx="11"/>
          </p:nvPr>
        </p:nvSpPr>
        <p:spPr>
          <a:xfrm>
            <a:off x="8229600" y="6477000"/>
            <a:ext cx="608013" cy="303213"/>
          </a:xfrm>
          <a:prstGeom prst="rect">
            <a:avLst/>
          </a:prstGeom>
        </p:spPr>
        <p:txBody>
          <a:bodyPr/>
          <a:lstStyle>
            <a:lvl1pPr>
              <a:defRPr/>
            </a:lvl1pPr>
          </a:lstStyle>
          <a:p>
            <a:pPr>
              <a:defRPr/>
            </a:pPr>
            <a:r>
              <a:rPr lang="en-US"/>
              <a:t>[</a:t>
            </a:r>
            <a:fld id="{F32758FF-2D2D-7840-AD38-6D36521AFB94}" type="slidenum">
              <a:rPr lang="en-US"/>
              <a:pPr>
                <a:defRPr/>
              </a:pPr>
              <a:t>‹#›</a:t>
            </a:fld>
            <a:r>
              <a:rPr lang="en-US"/>
              <a:t>]</a:t>
            </a:r>
          </a:p>
        </p:txBody>
      </p:sp>
    </p:spTree>
    <p:extLst>
      <p:ext uri="{BB962C8B-B14F-4D97-AF65-F5344CB8AC3E}">
        <p14:creationId xmlns:p14="http://schemas.microsoft.com/office/powerpoint/2010/main" val="34689762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32460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userDrawn="1"/>
        </p:nvSpPr>
        <p:spPr>
          <a:xfrm>
            <a:off x="1905000" y="-12526"/>
            <a:ext cx="7239000" cy="8382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_w_b_200.gif"/>
          <p:cNvPicPr>
            <a:picLocks noChangeAspect="1"/>
          </p:cNvPicPr>
          <p:nvPr userDrawn="1"/>
        </p:nvPicPr>
        <p:blipFill>
          <a:blip r:embed="rId8" cstate="print"/>
          <a:stretch>
            <a:fillRect/>
          </a:stretch>
        </p:blipFill>
        <p:spPr>
          <a:xfrm>
            <a:off x="124691" y="0"/>
            <a:ext cx="1627909" cy="895350"/>
          </a:xfrm>
          <a:prstGeom prst="rect">
            <a:avLst/>
          </a:prstGeom>
        </p:spPr>
      </p:pic>
      <p:sp>
        <p:nvSpPr>
          <p:cNvPr id="6" name="Rectangle 5"/>
          <p:cNvSpPr/>
          <p:nvPr userDrawn="1"/>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2" r:id="rId5"/>
    <p:sldLayoutId id="2147483674" r:id="rId6"/>
  </p:sldLayoutIdLst>
  <p:txStyles>
    <p:titleStyle>
      <a:lvl1pPr algn="ctr" defTabSz="914400" rtl="0" eaLnBrk="1" latinLnBrk="0" hangingPunct="1">
        <a:spcBef>
          <a:spcPct val="0"/>
        </a:spcBef>
        <a:buNone/>
        <a:defRPr sz="4400" kern="1200">
          <a:solidFill>
            <a:schemeClr val="bg1"/>
          </a:solidFill>
          <a:effectLst>
            <a:outerShdw blurRad="50800" dist="50800" dir="5400000" algn="ctr" rotWithShape="0">
              <a:schemeClr val="bg1">
                <a:lumMod val="65000"/>
              </a:scheme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q=http://videolectures.net/mlss07_teh_dp/&amp;sa=U&amp;ei=D-NLTo_7KcPisQKT9aW_CA&amp;ved=0CCIQtwIwAA&amp;usg=AFQjCNFWIwVkyOofYrCSGQIpvndFnVp52w" TargetMode="External"/><Relationship Id="rId3" Type="http://schemas.openxmlformats.org/officeDocument/2006/relationships/hyperlink" Target="http://www.google.com/url?q=http://research.microsoft.com/apps/video/default.aspx?id=104837&amp;sa=U&amp;ei=QuNLTri1Fc_jsQKn3sWTDA&amp;ved=0CCcQtwIwAw&amp;usg=AFQjCNF0xH8uuG_vt2aZHhucd8mJRwCp3w"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oleObject" Target="../embeddings/oleObject1.bin"/><Relationship Id="rId6"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oleObject" Target="../embeddings/oleObject2.bin"/><Relationship Id="rId5" Type="http://schemas.openxmlformats.org/officeDocument/2006/relationships/image" Target="../media/image1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5.wmf"/><Relationship Id="rId5" Type="http://schemas.openxmlformats.org/officeDocument/2006/relationships/oleObject" Target="../embeddings/oleObject4.bin"/><Relationship Id="rId6" Type="http://schemas.openxmlformats.org/officeDocument/2006/relationships/image" Target="../media/image16.wmf"/><Relationship Id="rId7" Type="http://schemas.openxmlformats.org/officeDocument/2006/relationships/oleObject" Target="../embeddings/oleObject5.bin"/><Relationship Id="rId8"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609600"/>
          </a:xfrm>
        </p:spPr>
        <p:txBody>
          <a:bodyPr/>
          <a:lstStyle/>
          <a:p>
            <a:r>
              <a:rPr lang="en-US" dirty="0" smtClean="0"/>
              <a:t>Bayesian Nonparametric Classification and Applications</a:t>
            </a:r>
            <a:endParaRPr lang="en-US"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4" name="Subtitle 2"/>
          <p:cNvSpPr txBox="1">
            <a:spLocks/>
          </p:cNvSpPr>
          <p:nvPr/>
        </p:nvSpPr>
        <p:spPr>
          <a:xfrm>
            <a:off x="1524000" y="3733800"/>
            <a:ext cx="6400800" cy="10668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t>Zhu Han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Department</a:t>
            </a:r>
            <a:r>
              <a:rPr kumimoji="0" lang="en-US" sz="2000" b="0" i="0" u="none" strike="noStrike" kern="1200" cap="none" spc="0" normalizeH="0" noProof="0" dirty="0" smtClean="0">
                <a:ln>
                  <a:noFill/>
                </a:ln>
                <a:solidFill>
                  <a:schemeClr val="tx1"/>
                </a:solidFill>
                <a:effectLst/>
                <a:uLnTx/>
                <a:uFillTx/>
                <a:latin typeface="+mn-lt"/>
                <a:ea typeface="+mn-ea"/>
                <a:cs typeface="+mn-cs"/>
              </a:rPr>
              <a:t> of Electrical and Computer Engineering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smtClean="0"/>
              <a:t>University of Houston.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smtClean="0"/>
              <a:t>Thanks to Nam Nguyen</a:t>
            </a:r>
            <a:r>
              <a:rPr lang="en-US" sz="2000" dirty="0" smtClean="0"/>
              <a:t>, </a:t>
            </a:r>
            <a:r>
              <a:rPr lang="en-US" sz="2000" dirty="0" err="1" smtClean="0"/>
              <a:t>Guanbo</a:t>
            </a:r>
            <a:r>
              <a:rPr lang="en-US" sz="2000" dirty="0" smtClean="0"/>
              <a:t> </a:t>
            </a:r>
            <a:r>
              <a:rPr lang="en-US" sz="2000" dirty="0" err="1" smtClean="0"/>
              <a:t>Zheng</a:t>
            </a:r>
            <a:r>
              <a:rPr lang="en-US" sz="2000" dirty="0" smtClean="0"/>
              <a:t>, and Dr. </a:t>
            </a:r>
            <a:r>
              <a:rPr lang="en-US" sz="2000" dirty="0" err="1" smtClean="0"/>
              <a:t>Rong</a:t>
            </a:r>
            <a:r>
              <a:rPr lang="en-US" sz="2000" dirty="0" smtClean="0"/>
              <a:t> </a:t>
            </a:r>
            <a:r>
              <a:rPr lang="en-US" sz="2000" dirty="0" err="1" smtClean="0"/>
              <a:t>Zheng</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ubtitle 2"/>
          <p:cNvSpPr txBox="1">
            <a:spLocks/>
          </p:cNvSpPr>
          <p:nvPr/>
        </p:nvSpPr>
        <p:spPr>
          <a:xfrm>
            <a:off x="2362200" y="152400"/>
            <a:ext cx="6400800" cy="6096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57200" y="1676400"/>
            <a:ext cx="8229600" cy="4419600"/>
          </a:xfrm>
        </p:spPr>
        <p:txBody>
          <a:bodyPr/>
          <a:lstStyle/>
          <a:p>
            <a:r>
              <a:rPr lang="en-US" sz="2000" dirty="0" smtClean="0">
                <a:solidFill>
                  <a:schemeClr val="bg2">
                    <a:lumMod val="50000"/>
                  </a:schemeClr>
                </a:solidFill>
              </a:rPr>
              <a:t>Introduction</a:t>
            </a:r>
          </a:p>
          <a:p>
            <a:pPr lvl="1">
              <a:spcBef>
                <a:spcPts val="300"/>
              </a:spcBef>
            </a:pPr>
            <a:r>
              <a:rPr lang="en-US" sz="1800" dirty="0" smtClean="0">
                <a:solidFill>
                  <a:schemeClr val="bg2">
                    <a:lumMod val="50000"/>
                  </a:schemeClr>
                </a:solidFill>
              </a:rPr>
              <a:t>Problem statement</a:t>
            </a:r>
          </a:p>
          <a:p>
            <a:pPr lvl="1">
              <a:spcBef>
                <a:spcPts val="300"/>
              </a:spcBef>
            </a:pPr>
            <a:r>
              <a:rPr lang="en-US" sz="1800" dirty="0" smtClean="0">
                <a:solidFill>
                  <a:schemeClr val="bg2">
                    <a:lumMod val="50000"/>
                  </a:schemeClr>
                </a:solidFill>
              </a:rPr>
              <a:t>Basic concepts</a:t>
            </a:r>
          </a:p>
          <a:p>
            <a:pPr lvl="1">
              <a:spcBef>
                <a:spcPts val="300"/>
              </a:spcBef>
            </a:pPr>
            <a:r>
              <a:rPr lang="en-US" sz="1800" dirty="0" err="1" smtClean="0">
                <a:solidFill>
                  <a:schemeClr val="bg2">
                    <a:lumMod val="50000"/>
                  </a:schemeClr>
                </a:solidFill>
              </a:rPr>
              <a:t>Dirichlet</a:t>
            </a:r>
            <a:r>
              <a:rPr lang="en-US" sz="1800" dirty="0" smtClean="0">
                <a:solidFill>
                  <a:schemeClr val="bg2">
                    <a:lumMod val="50000"/>
                  </a:schemeClr>
                </a:solidFill>
              </a:rPr>
              <a:t> distribution/process</a:t>
            </a:r>
          </a:p>
          <a:p>
            <a:pPr>
              <a:spcBef>
                <a:spcPts val="300"/>
              </a:spcBef>
            </a:pPr>
            <a:r>
              <a:rPr lang="en-US" sz="1800" dirty="0" smtClean="0"/>
              <a:t>Bayesian nonparametric classification</a:t>
            </a:r>
          </a:p>
          <a:p>
            <a:pPr lvl="1">
              <a:spcBef>
                <a:spcPts val="300"/>
              </a:spcBef>
            </a:pPr>
            <a:r>
              <a:rPr lang="en-US" sz="1800" dirty="0" smtClean="0"/>
              <a:t>Generative model</a:t>
            </a:r>
          </a:p>
          <a:p>
            <a:pPr lvl="1">
              <a:spcBef>
                <a:spcPts val="300"/>
              </a:spcBef>
            </a:pPr>
            <a:r>
              <a:rPr lang="en-US" sz="1800" dirty="0" smtClean="0"/>
              <a:t>Inference model</a:t>
            </a:r>
          </a:p>
          <a:p>
            <a:pPr lvl="1">
              <a:spcBef>
                <a:spcPts val="300"/>
              </a:spcBef>
            </a:pPr>
            <a:r>
              <a:rPr lang="en-US" sz="1800" dirty="0" smtClean="0"/>
              <a:t>Performance bounds</a:t>
            </a:r>
          </a:p>
          <a:p>
            <a:pPr lvl="1">
              <a:spcBef>
                <a:spcPts val="300"/>
              </a:spcBef>
            </a:pPr>
            <a:r>
              <a:rPr lang="en-US" sz="1800" dirty="0" smtClean="0"/>
              <a:t>Simulation results</a:t>
            </a:r>
          </a:p>
          <a:p>
            <a:pPr>
              <a:spcBef>
                <a:spcPts val="300"/>
              </a:spcBef>
            </a:pPr>
            <a:r>
              <a:rPr lang="en-US" sz="2000" dirty="0" smtClean="0">
                <a:solidFill>
                  <a:schemeClr val="bg2">
                    <a:lumMod val="50000"/>
                  </a:schemeClr>
                </a:solidFill>
              </a:rPr>
              <a:t>Applications in wireless security with device finger printing</a:t>
            </a:r>
          </a:p>
          <a:p>
            <a:pPr lvl="1">
              <a:spcBef>
                <a:spcPts val="300"/>
              </a:spcBef>
            </a:pPr>
            <a:r>
              <a:rPr lang="en-US" sz="1800" dirty="0" smtClean="0">
                <a:solidFill>
                  <a:schemeClr val="bg2">
                    <a:lumMod val="50000"/>
                  </a:schemeClr>
                </a:solidFill>
              </a:rPr>
              <a:t>Device finger printing</a:t>
            </a:r>
          </a:p>
          <a:p>
            <a:pPr lvl="1">
              <a:spcBef>
                <a:spcPts val="300"/>
              </a:spcBef>
            </a:pPr>
            <a:r>
              <a:rPr lang="en-US" sz="1800" dirty="0" smtClean="0">
                <a:solidFill>
                  <a:schemeClr val="bg2">
                    <a:lumMod val="50000"/>
                  </a:schemeClr>
                </a:solidFill>
              </a:rPr>
              <a:t>Masquerade attack and Sybil attack detection</a:t>
            </a:r>
          </a:p>
          <a:p>
            <a:pPr lvl="1">
              <a:spcBef>
                <a:spcPts val="300"/>
              </a:spcBef>
            </a:pPr>
            <a:r>
              <a:rPr lang="en-US" sz="1800" dirty="0" smtClean="0">
                <a:solidFill>
                  <a:schemeClr val="bg2">
                    <a:lumMod val="50000"/>
                  </a:schemeClr>
                </a:solidFill>
              </a:rPr>
              <a:t>Primary user emulation attack</a:t>
            </a:r>
          </a:p>
          <a:p>
            <a:pPr>
              <a:spcBef>
                <a:spcPts val="300"/>
              </a:spcBef>
            </a:pPr>
            <a:r>
              <a:rPr lang="en-US" sz="2000" dirty="0" smtClean="0">
                <a:solidFill>
                  <a:schemeClr val="bg2">
                    <a:lumMod val="50000"/>
                  </a:schemeClr>
                </a:solidFill>
              </a:rPr>
              <a:t>Overview of wireless amigo lab</a:t>
            </a:r>
          </a:p>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dirty="0" smtClean="0"/>
              <a:t>Bayesian Nonparametric Classification</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848600" cy="762000"/>
          </a:xfrm>
        </p:spPr>
        <p:txBody>
          <a:bodyPr/>
          <a:lstStyle/>
          <a:p>
            <a:r>
              <a:rPr lang="en-US" dirty="0" smtClean="0"/>
              <a:t>Generative model </a:t>
            </a:r>
            <a:r>
              <a:rPr lang="en-US" dirty="0" err="1" smtClean="0"/>
              <a:t>vs</a:t>
            </a:r>
            <a:r>
              <a:rPr lang="en-US" dirty="0" smtClean="0"/>
              <a:t> Inference algorithm</a:t>
            </a:r>
            <a:endParaRPr lang="en-US" dirty="0"/>
          </a:p>
        </p:txBody>
      </p:sp>
      <p:sp>
        <p:nvSpPr>
          <p:cNvPr id="3" name="Content Placeholder 2"/>
          <p:cNvSpPr>
            <a:spLocks noGrp="1"/>
          </p:cNvSpPr>
          <p:nvPr>
            <p:ph idx="1"/>
          </p:nvPr>
        </p:nvSpPr>
        <p:spPr/>
        <p:txBody>
          <a:bodyPr/>
          <a:lstStyle/>
          <a:p>
            <a:r>
              <a:rPr lang="en-US" dirty="0" smtClean="0"/>
              <a:t>In the generative model, we start with the parameters and end up creating observations.</a:t>
            </a:r>
          </a:p>
          <a:p>
            <a:r>
              <a:rPr lang="en-US" dirty="0" smtClean="0"/>
              <a:t>On the other hand, in the inference algorithm, we start with observations and end up inferring about the parameters.</a:t>
            </a:r>
          </a:p>
          <a:p>
            <a:pPr lvl="1"/>
            <a:endParaRPr lang="en-US" dirty="0" smtClean="0"/>
          </a:p>
          <a:p>
            <a:pPr>
              <a:buNone/>
            </a:pPr>
            <a:endParaRPr lang="en-US" dirty="0"/>
          </a:p>
        </p:txBody>
      </p:sp>
      <p:sp>
        <p:nvSpPr>
          <p:cNvPr id="5"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extLst>
      <p:ext uri="{BB962C8B-B14F-4D97-AF65-F5344CB8AC3E}">
        <p14:creationId xmlns:p14="http://schemas.microsoft.com/office/powerpoint/2010/main" val="27159787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model: A general idea</a:t>
            </a:r>
            <a:endParaRPr lang="en-US" dirty="0"/>
          </a:p>
        </p:txBody>
      </p:sp>
      <p:sp>
        <p:nvSpPr>
          <p:cNvPr id="3" name="Content Placeholder 2"/>
          <p:cNvSpPr>
            <a:spLocks noGrp="1"/>
          </p:cNvSpPr>
          <p:nvPr>
            <p:ph idx="1"/>
          </p:nvPr>
        </p:nvSpPr>
        <p:spPr>
          <a:xfrm>
            <a:off x="457200" y="1905000"/>
            <a:ext cx="8229600" cy="3124200"/>
          </a:xfrm>
        </p:spPr>
        <p:txBody>
          <a:bodyPr/>
          <a:lstStyle/>
          <a:p>
            <a:r>
              <a:rPr lang="en-US" dirty="0" smtClean="0"/>
              <a:t>Dir(1/6,1/6, 1/6,1/6,1/6,1/6):</a:t>
            </a:r>
          </a:p>
          <a:p>
            <a:pPr>
              <a:buNone/>
            </a:pPr>
            <a:r>
              <a:rPr lang="en-US" dirty="0" smtClean="0"/>
              <a:t>If we sample the above distr.,</a:t>
            </a:r>
          </a:p>
          <a:p>
            <a:pPr>
              <a:buNone/>
            </a:pPr>
            <a:r>
              <a:rPr lang="en-US" dirty="0" smtClean="0"/>
              <a:t>we will </a:t>
            </a:r>
            <a:r>
              <a:rPr lang="en-US" dirty="0" smtClean="0">
                <a:solidFill>
                  <a:srgbClr val="FF0000"/>
                </a:solidFill>
              </a:rPr>
              <a:t>obtain the weights</a:t>
            </a:r>
            <a:r>
              <a:rPr lang="en-US" dirty="0" smtClean="0"/>
              <a:t>, or the </a:t>
            </a:r>
          </a:p>
          <a:p>
            <a:pPr>
              <a:buNone/>
            </a:pPr>
            <a:r>
              <a:rPr lang="en-US" dirty="0" smtClean="0"/>
              <a:t>probabilities</a:t>
            </a:r>
          </a:p>
          <a:p>
            <a:pPr>
              <a:buNone/>
            </a:pPr>
            <a:r>
              <a:rPr lang="en-US" dirty="0" smtClean="0"/>
              <a:t>for each</a:t>
            </a:r>
          </a:p>
          <a:p>
            <a:pPr>
              <a:buNone/>
            </a:pPr>
            <a:r>
              <a:rPr lang="en-US" dirty="0" smtClean="0"/>
              <a:t>face.</a:t>
            </a:r>
          </a:p>
          <a:p>
            <a:endParaRPr lang="en-US" dirty="0" smtClean="0"/>
          </a:p>
          <a:p>
            <a:endParaRPr lang="en-US" dirty="0" smtClean="0"/>
          </a:p>
        </p:txBody>
      </p:sp>
      <p:grpSp>
        <p:nvGrpSpPr>
          <p:cNvPr id="30" name="Group 29"/>
          <p:cNvGrpSpPr/>
          <p:nvPr/>
        </p:nvGrpSpPr>
        <p:grpSpPr>
          <a:xfrm>
            <a:off x="2362200" y="2057400"/>
            <a:ext cx="4267200" cy="2438400"/>
            <a:chOff x="762000" y="1981200"/>
            <a:chExt cx="4267200" cy="2438400"/>
          </a:xfrm>
        </p:grpSpPr>
        <p:pic>
          <p:nvPicPr>
            <p:cNvPr id="5" name="Picture 4" descr="red-dice-icon.jpg"/>
            <p:cNvPicPr>
              <a:picLocks noChangeAspect="1"/>
            </p:cNvPicPr>
            <p:nvPr/>
          </p:nvPicPr>
          <p:blipFill>
            <a:blip r:embed="rId2" cstate="print"/>
            <a:stretch>
              <a:fillRect/>
            </a:stretch>
          </p:blipFill>
          <p:spPr>
            <a:xfrm>
              <a:off x="3276600" y="1981200"/>
              <a:ext cx="1295400" cy="1036320"/>
            </a:xfrm>
            <a:prstGeom prst="rect">
              <a:avLst/>
            </a:prstGeom>
          </p:spPr>
        </p:pic>
        <p:cxnSp>
          <p:nvCxnSpPr>
            <p:cNvPr id="7" name="Straight Arrow Connector 6"/>
            <p:cNvCxnSpPr>
              <a:stCxn id="5" idx="2"/>
            </p:cNvCxnSpPr>
            <p:nvPr/>
          </p:nvCxnSpPr>
          <p:spPr>
            <a:xfrm rot="5400000">
              <a:off x="2366010" y="2480310"/>
              <a:ext cx="1021080" cy="2095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rot="5400000">
              <a:off x="2823210" y="2937510"/>
              <a:ext cx="102108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rot="5400000">
              <a:off x="1946910" y="2061210"/>
              <a:ext cx="1021080" cy="293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rot="5400000">
              <a:off x="3242310" y="3356610"/>
              <a:ext cx="102108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p:cNvCxnSpPr>
            <p:nvPr/>
          </p:nvCxnSpPr>
          <p:spPr>
            <a:xfrm rot="16200000" flipH="1">
              <a:off x="3547110" y="3394710"/>
              <a:ext cx="94488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p:cNvCxnSpPr>
            <p:nvPr/>
          </p:nvCxnSpPr>
          <p:spPr>
            <a:xfrm rot="16200000" flipH="1">
              <a:off x="3851910" y="3089910"/>
              <a:ext cx="94488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62000" y="3962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5" name="Oval 24"/>
            <p:cNvSpPr/>
            <p:nvPr/>
          </p:nvSpPr>
          <p:spPr>
            <a:xfrm>
              <a:off x="1600200" y="3962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6" name="Oval 25"/>
            <p:cNvSpPr/>
            <p:nvPr/>
          </p:nvSpPr>
          <p:spPr>
            <a:xfrm>
              <a:off x="2438400" y="3962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7" name="Oval 26"/>
            <p:cNvSpPr/>
            <p:nvPr/>
          </p:nvSpPr>
          <p:spPr>
            <a:xfrm>
              <a:off x="3276600" y="3962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8" name="Oval 27"/>
            <p:cNvSpPr/>
            <p:nvPr/>
          </p:nvSpPr>
          <p:spPr>
            <a:xfrm>
              <a:off x="3886200" y="3962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9" name="Oval 28"/>
            <p:cNvSpPr/>
            <p:nvPr/>
          </p:nvSpPr>
          <p:spPr>
            <a:xfrm>
              <a:off x="4572000" y="3962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grpSp>
      <p:sp>
        <p:nvSpPr>
          <p:cNvPr id="31" name="TextBox 30"/>
          <p:cNvSpPr txBox="1"/>
          <p:nvPr/>
        </p:nvSpPr>
        <p:spPr>
          <a:xfrm>
            <a:off x="2362200" y="4572000"/>
            <a:ext cx="391454" cy="369332"/>
          </a:xfrm>
          <a:prstGeom prst="rect">
            <a:avLst/>
          </a:prstGeom>
          <a:noFill/>
        </p:spPr>
        <p:txBody>
          <a:bodyPr wrap="none" rtlCol="0">
            <a:spAutoFit/>
          </a:bodyPr>
          <a:lstStyle/>
          <a:p>
            <a:r>
              <a:rPr lang="el-GR" dirty="0" smtClean="0"/>
              <a:t>π</a:t>
            </a:r>
            <a:r>
              <a:rPr lang="en-US" baseline="-25000" dirty="0" smtClean="0"/>
              <a:t>1</a:t>
            </a:r>
            <a:endParaRPr lang="en-US" dirty="0"/>
          </a:p>
        </p:txBody>
      </p:sp>
      <p:sp>
        <p:nvSpPr>
          <p:cNvPr id="32" name="TextBox 31"/>
          <p:cNvSpPr txBox="1"/>
          <p:nvPr/>
        </p:nvSpPr>
        <p:spPr>
          <a:xfrm>
            <a:off x="3276600" y="4572000"/>
            <a:ext cx="391454" cy="369332"/>
          </a:xfrm>
          <a:prstGeom prst="rect">
            <a:avLst/>
          </a:prstGeom>
          <a:noFill/>
        </p:spPr>
        <p:txBody>
          <a:bodyPr wrap="none" rtlCol="0">
            <a:spAutoFit/>
          </a:bodyPr>
          <a:lstStyle/>
          <a:p>
            <a:r>
              <a:rPr lang="el-GR" dirty="0" smtClean="0"/>
              <a:t>π</a:t>
            </a:r>
            <a:r>
              <a:rPr lang="en-US" baseline="-25000" dirty="0" smtClean="0"/>
              <a:t>2</a:t>
            </a:r>
            <a:endParaRPr lang="en-US" dirty="0"/>
          </a:p>
        </p:txBody>
      </p:sp>
      <p:sp>
        <p:nvSpPr>
          <p:cNvPr id="33" name="TextBox 32"/>
          <p:cNvSpPr txBox="1"/>
          <p:nvPr/>
        </p:nvSpPr>
        <p:spPr>
          <a:xfrm>
            <a:off x="4038600" y="4572000"/>
            <a:ext cx="391454" cy="369332"/>
          </a:xfrm>
          <a:prstGeom prst="rect">
            <a:avLst/>
          </a:prstGeom>
          <a:noFill/>
        </p:spPr>
        <p:txBody>
          <a:bodyPr wrap="none" rtlCol="0">
            <a:spAutoFit/>
          </a:bodyPr>
          <a:lstStyle/>
          <a:p>
            <a:r>
              <a:rPr lang="el-GR" dirty="0" smtClean="0"/>
              <a:t>π</a:t>
            </a:r>
            <a:r>
              <a:rPr lang="en-US" baseline="-25000" dirty="0" smtClean="0"/>
              <a:t>3</a:t>
            </a:r>
            <a:endParaRPr lang="en-US" dirty="0"/>
          </a:p>
        </p:txBody>
      </p:sp>
      <p:sp>
        <p:nvSpPr>
          <p:cNvPr id="34" name="TextBox 33"/>
          <p:cNvSpPr txBox="1"/>
          <p:nvPr/>
        </p:nvSpPr>
        <p:spPr>
          <a:xfrm>
            <a:off x="4876800" y="4572000"/>
            <a:ext cx="391454" cy="369332"/>
          </a:xfrm>
          <a:prstGeom prst="rect">
            <a:avLst/>
          </a:prstGeom>
          <a:noFill/>
        </p:spPr>
        <p:txBody>
          <a:bodyPr wrap="none" rtlCol="0">
            <a:spAutoFit/>
          </a:bodyPr>
          <a:lstStyle/>
          <a:p>
            <a:r>
              <a:rPr lang="el-GR" dirty="0" smtClean="0"/>
              <a:t>π</a:t>
            </a:r>
            <a:r>
              <a:rPr lang="en-US" baseline="-25000" dirty="0" smtClean="0"/>
              <a:t>4</a:t>
            </a:r>
            <a:endParaRPr lang="en-US" dirty="0"/>
          </a:p>
        </p:txBody>
      </p:sp>
      <p:sp>
        <p:nvSpPr>
          <p:cNvPr id="35" name="TextBox 34"/>
          <p:cNvSpPr txBox="1"/>
          <p:nvPr/>
        </p:nvSpPr>
        <p:spPr>
          <a:xfrm>
            <a:off x="5562600" y="4572000"/>
            <a:ext cx="391454" cy="369332"/>
          </a:xfrm>
          <a:prstGeom prst="rect">
            <a:avLst/>
          </a:prstGeom>
          <a:noFill/>
        </p:spPr>
        <p:txBody>
          <a:bodyPr wrap="none" rtlCol="0">
            <a:spAutoFit/>
          </a:bodyPr>
          <a:lstStyle/>
          <a:p>
            <a:r>
              <a:rPr lang="el-GR" dirty="0" smtClean="0"/>
              <a:t>π</a:t>
            </a:r>
            <a:r>
              <a:rPr lang="en-US" baseline="-25000" dirty="0" smtClean="0"/>
              <a:t>5</a:t>
            </a:r>
            <a:endParaRPr lang="en-US" dirty="0"/>
          </a:p>
        </p:txBody>
      </p:sp>
      <p:sp>
        <p:nvSpPr>
          <p:cNvPr id="36" name="TextBox 35"/>
          <p:cNvSpPr txBox="1"/>
          <p:nvPr/>
        </p:nvSpPr>
        <p:spPr>
          <a:xfrm>
            <a:off x="6248400" y="4572000"/>
            <a:ext cx="391454" cy="369332"/>
          </a:xfrm>
          <a:prstGeom prst="rect">
            <a:avLst/>
          </a:prstGeom>
          <a:noFill/>
        </p:spPr>
        <p:txBody>
          <a:bodyPr wrap="none" rtlCol="0">
            <a:spAutoFit/>
          </a:bodyPr>
          <a:lstStyle/>
          <a:p>
            <a:r>
              <a:rPr lang="el-GR" dirty="0" smtClean="0"/>
              <a:t>π</a:t>
            </a:r>
            <a:r>
              <a:rPr lang="en-US" baseline="-25000" dirty="0" smtClean="0"/>
              <a:t>6</a:t>
            </a:r>
            <a:endParaRPr lang="en-US" dirty="0"/>
          </a:p>
        </p:txBody>
      </p:sp>
      <p:grpSp>
        <p:nvGrpSpPr>
          <p:cNvPr id="39" name="Group 38"/>
          <p:cNvGrpSpPr/>
          <p:nvPr/>
        </p:nvGrpSpPr>
        <p:grpSpPr>
          <a:xfrm>
            <a:off x="990600" y="3093720"/>
            <a:ext cx="8001000" cy="2734211"/>
            <a:chOff x="990600" y="3093720"/>
            <a:chExt cx="8001000" cy="2734211"/>
          </a:xfrm>
        </p:grpSpPr>
        <p:grpSp>
          <p:nvGrpSpPr>
            <p:cNvPr id="52" name="Group 51"/>
            <p:cNvGrpSpPr/>
            <p:nvPr/>
          </p:nvGrpSpPr>
          <p:grpSpPr>
            <a:xfrm>
              <a:off x="5524500" y="3093720"/>
              <a:ext cx="3467100" cy="1402080"/>
              <a:chOff x="5295900" y="2788920"/>
              <a:chExt cx="3467100" cy="1402080"/>
            </a:xfrm>
          </p:grpSpPr>
          <p:sp>
            <p:nvSpPr>
              <p:cNvPr id="44" name="Oval 43"/>
              <p:cNvSpPr/>
              <p:nvPr/>
            </p:nvSpPr>
            <p:spPr>
              <a:xfrm>
                <a:off x="8305800" y="3733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dirty="0"/>
              </a:p>
            </p:txBody>
          </p:sp>
          <p:grpSp>
            <p:nvGrpSpPr>
              <p:cNvPr id="50" name="Group 49"/>
              <p:cNvGrpSpPr/>
              <p:nvPr/>
            </p:nvGrpSpPr>
            <p:grpSpPr>
              <a:xfrm>
                <a:off x="5295900" y="2788920"/>
                <a:ext cx="3238500" cy="1402080"/>
                <a:chOff x="5295900" y="2788920"/>
                <a:chExt cx="3238500" cy="1402080"/>
              </a:xfrm>
            </p:grpSpPr>
            <p:cxnSp>
              <p:nvCxnSpPr>
                <p:cNvPr id="40" name="Straight Arrow Connector 39"/>
                <p:cNvCxnSpPr>
                  <a:stCxn id="5" idx="2"/>
                </p:cNvCxnSpPr>
                <p:nvPr/>
              </p:nvCxnSpPr>
              <p:spPr>
                <a:xfrm rot="16200000" flipH="1">
                  <a:off x="5680710" y="2404110"/>
                  <a:ext cx="944880" cy="171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2"/>
                </p:cNvCxnSpPr>
                <p:nvPr/>
              </p:nvCxnSpPr>
              <p:spPr>
                <a:xfrm rot="16200000" flipH="1">
                  <a:off x="6442710" y="1642110"/>
                  <a:ext cx="944880" cy="323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781800" y="3733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cxnSp>
              <p:nvCxnSpPr>
                <p:cNvPr id="47" name="Straight Connector 46"/>
                <p:cNvCxnSpPr/>
                <p:nvPr/>
              </p:nvCxnSpPr>
              <p:spPr>
                <a:xfrm>
                  <a:off x="7315200" y="3962400"/>
                  <a:ext cx="9144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sp>
          <p:nvSpPr>
            <p:cNvPr id="38" name="Rectangle 37"/>
            <p:cNvSpPr/>
            <p:nvPr/>
          </p:nvSpPr>
          <p:spPr>
            <a:xfrm>
              <a:off x="990600" y="5181600"/>
              <a:ext cx="7467600" cy="646331"/>
            </a:xfrm>
            <a:prstGeom prst="rect">
              <a:avLst/>
            </a:prstGeom>
          </p:spPr>
          <p:txBody>
            <a:bodyPr wrap="square">
              <a:spAutoFit/>
            </a:bodyPr>
            <a:lstStyle/>
            <a:p>
              <a:pPr algn="ctr"/>
              <a:r>
                <a:rPr lang="en-US" dirty="0" smtClean="0"/>
                <a:t>Question: If we have a dice with infinite number of faces, then how to deal with the situation? Dir() does not support infinite case.</a:t>
              </a:r>
            </a:p>
          </p:txBody>
        </p:sp>
      </p:grpSp>
      <p:sp>
        <p:nvSpPr>
          <p:cNvPr id="37"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762000"/>
          </a:xfrm>
        </p:spPr>
        <p:txBody>
          <a:bodyPr>
            <a:noAutofit/>
          </a:bodyPr>
          <a:lstStyle/>
          <a:p>
            <a:r>
              <a:rPr lang="en-US" sz="2800" dirty="0" smtClean="0"/>
              <a:t>Generative model: Stick breaking process:</a:t>
            </a:r>
            <a:endParaRPr lang="en-US" sz="28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1026" name="Picture 2"/>
          <p:cNvPicPr>
            <a:picLocks noChangeAspect="1" noChangeArrowheads="1"/>
          </p:cNvPicPr>
          <p:nvPr/>
        </p:nvPicPr>
        <p:blipFill>
          <a:blip r:embed="rId2" cstate="print"/>
          <a:srcRect/>
          <a:stretch>
            <a:fillRect/>
          </a:stretch>
        </p:blipFill>
        <p:spPr bwMode="auto">
          <a:xfrm>
            <a:off x="4800600" y="2228671"/>
            <a:ext cx="3389971" cy="1219200"/>
          </a:xfrm>
          <a:prstGeom prst="rect">
            <a:avLst/>
          </a:prstGeom>
          <a:noFill/>
          <a:ln w="9525">
            <a:noFill/>
            <a:miter lim="800000"/>
            <a:headEnd/>
            <a:tailEnd/>
          </a:ln>
        </p:spPr>
      </p:pic>
      <p:grpSp>
        <p:nvGrpSpPr>
          <p:cNvPr id="52" name="Group 51"/>
          <p:cNvGrpSpPr/>
          <p:nvPr/>
        </p:nvGrpSpPr>
        <p:grpSpPr>
          <a:xfrm>
            <a:off x="1676400" y="3905071"/>
            <a:ext cx="7220712" cy="685800"/>
            <a:chOff x="1676400" y="3905071"/>
            <a:chExt cx="7220712" cy="685800"/>
          </a:xfrm>
        </p:grpSpPr>
        <p:cxnSp>
          <p:nvCxnSpPr>
            <p:cNvPr id="40" name="Straight Connector 39"/>
            <p:cNvCxnSpPr/>
            <p:nvPr/>
          </p:nvCxnSpPr>
          <p:spPr>
            <a:xfrm>
              <a:off x="5334000" y="4590871"/>
              <a:ext cx="228600"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676400" y="3905071"/>
              <a:ext cx="7220712" cy="685800"/>
              <a:chOff x="1676400" y="3905071"/>
              <a:chExt cx="7220712" cy="685800"/>
            </a:xfrm>
          </p:grpSpPr>
          <p:cxnSp>
            <p:nvCxnSpPr>
              <p:cNvPr id="39" name="Straight Connector 38"/>
              <p:cNvCxnSpPr/>
              <p:nvPr/>
            </p:nvCxnSpPr>
            <p:spPr>
              <a:xfrm>
                <a:off x="3581400" y="4590871"/>
                <a:ext cx="1752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06512" y="4590871"/>
                <a:ext cx="838200"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676400" y="3905071"/>
                <a:ext cx="7220712" cy="685800"/>
                <a:chOff x="1676400" y="3905071"/>
                <a:chExt cx="7220712" cy="685800"/>
              </a:xfrm>
            </p:grpSpPr>
            <p:grpSp>
              <p:nvGrpSpPr>
                <p:cNvPr id="46" name="Group 45"/>
                <p:cNvGrpSpPr/>
                <p:nvPr/>
              </p:nvGrpSpPr>
              <p:grpSpPr>
                <a:xfrm>
                  <a:off x="1676400" y="3905071"/>
                  <a:ext cx="7220712" cy="685800"/>
                  <a:chOff x="1676400" y="3905071"/>
                  <a:chExt cx="7220712" cy="685800"/>
                </a:xfrm>
              </p:grpSpPr>
              <p:cxnSp>
                <p:nvCxnSpPr>
                  <p:cNvPr id="37" name="Straight Connector 36"/>
                  <p:cNvCxnSpPr/>
                  <p:nvPr/>
                </p:nvCxnSpPr>
                <p:spPr>
                  <a:xfrm>
                    <a:off x="1676400" y="4590871"/>
                    <a:ext cx="1371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53456" y="4590871"/>
                    <a:ext cx="23622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048000" y="3905071"/>
                    <a:ext cx="685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676400" y="3905071"/>
                    <a:ext cx="685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314700" y="4171771"/>
                    <a:ext cx="685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478012" y="4171771"/>
                    <a:ext cx="685800" cy="152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638800" y="4133671"/>
                  <a:ext cx="762000" cy="369332"/>
                </a:xfrm>
                <a:prstGeom prst="rect">
                  <a:avLst/>
                </a:prstGeom>
                <a:noFill/>
              </p:spPr>
              <p:txBody>
                <a:bodyPr wrap="square" rtlCol="0">
                  <a:spAutoFit/>
                </a:bodyPr>
                <a:lstStyle/>
                <a:p>
                  <a:r>
                    <a:rPr lang="en-US" dirty="0" smtClean="0"/>
                    <a:t>1-π</a:t>
                  </a:r>
                  <a:r>
                    <a:rPr lang="en-US" baseline="-25000" dirty="0" smtClean="0"/>
                    <a:t>1</a:t>
                  </a:r>
                  <a:r>
                    <a:rPr lang="en-US" baseline="30000" dirty="0" smtClean="0"/>
                    <a:t>’</a:t>
                  </a:r>
                  <a:endParaRPr lang="en-US" dirty="0"/>
                </a:p>
              </p:txBody>
            </p:sp>
            <p:sp>
              <p:nvSpPr>
                <p:cNvPr id="55" name="TextBox 54"/>
                <p:cNvSpPr txBox="1"/>
                <p:nvPr/>
              </p:nvSpPr>
              <p:spPr>
                <a:xfrm>
                  <a:off x="2286000" y="4133671"/>
                  <a:ext cx="762000" cy="369332"/>
                </a:xfrm>
                <a:prstGeom prst="rect">
                  <a:avLst/>
                </a:prstGeom>
                <a:noFill/>
              </p:spPr>
              <p:txBody>
                <a:bodyPr wrap="square" rtlCol="0">
                  <a:spAutoFit/>
                </a:bodyPr>
                <a:lstStyle/>
                <a:p>
                  <a:r>
                    <a:rPr lang="en-US" dirty="0" smtClean="0"/>
                    <a:t>π</a:t>
                  </a:r>
                  <a:r>
                    <a:rPr lang="en-US" baseline="-25000" dirty="0" smtClean="0"/>
                    <a:t>1</a:t>
                  </a:r>
                  <a:r>
                    <a:rPr lang="en-US" baseline="30000" dirty="0" smtClean="0"/>
                    <a:t>’</a:t>
                  </a:r>
                  <a:endParaRPr lang="en-US" dirty="0"/>
                </a:p>
              </p:txBody>
            </p:sp>
          </p:grpSp>
        </p:grpSp>
      </p:grpSp>
      <p:grpSp>
        <p:nvGrpSpPr>
          <p:cNvPr id="49" name="Group 48"/>
          <p:cNvGrpSpPr/>
          <p:nvPr/>
        </p:nvGrpSpPr>
        <p:grpSpPr>
          <a:xfrm>
            <a:off x="2362200" y="3447871"/>
            <a:ext cx="6525768" cy="457200"/>
            <a:chOff x="2362200" y="3447871"/>
            <a:chExt cx="6525768" cy="457200"/>
          </a:xfrm>
        </p:grpSpPr>
        <p:grpSp>
          <p:nvGrpSpPr>
            <p:cNvPr id="44" name="Group 43"/>
            <p:cNvGrpSpPr/>
            <p:nvPr/>
          </p:nvGrpSpPr>
          <p:grpSpPr>
            <a:xfrm>
              <a:off x="2362200" y="3905071"/>
              <a:ext cx="6525768" cy="0"/>
              <a:chOff x="2362200" y="3905071"/>
              <a:chExt cx="6525768" cy="0"/>
            </a:xfrm>
          </p:grpSpPr>
          <p:cxnSp>
            <p:nvCxnSpPr>
              <p:cNvPr id="21" name="Straight Connector 20"/>
              <p:cNvCxnSpPr/>
              <p:nvPr/>
            </p:nvCxnSpPr>
            <p:spPr>
              <a:xfrm>
                <a:off x="2362200" y="3905071"/>
                <a:ext cx="1371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96712" y="3905071"/>
                <a:ext cx="23622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24656" y="3905071"/>
                <a:ext cx="1752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77256" y="3905071"/>
                <a:ext cx="228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9768" y="3905071"/>
                <a:ext cx="838200" cy="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5181600" y="3447871"/>
              <a:ext cx="301686" cy="369332"/>
            </a:xfrm>
            <a:prstGeom prst="rect">
              <a:avLst/>
            </a:prstGeom>
            <a:noFill/>
          </p:spPr>
          <p:txBody>
            <a:bodyPr wrap="none" rtlCol="0">
              <a:spAutoFit/>
            </a:bodyPr>
            <a:lstStyle/>
            <a:p>
              <a:r>
                <a:rPr lang="en-US" dirty="0" smtClean="0"/>
                <a:t>1</a:t>
              </a:r>
              <a:endParaRPr lang="en-US" dirty="0"/>
            </a:p>
          </p:txBody>
        </p:sp>
      </p:grpSp>
      <p:grpSp>
        <p:nvGrpSpPr>
          <p:cNvPr id="69" name="Group 68"/>
          <p:cNvGrpSpPr/>
          <p:nvPr/>
        </p:nvGrpSpPr>
        <p:grpSpPr>
          <a:xfrm>
            <a:off x="2590800" y="4590871"/>
            <a:ext cx="6172200" cy="914400"/>
            <a:chOff x="2590800" y="4590871"/>
            <a:chExt cx="6172200" cy="914400"/>
          </a:xfrm>
        </p:grpSpPr>
        <p:sp>
          <p:nvSpPr>
            <p:cNvPr id="62" name="Rectangle 61"/>
            <p:cNvSpPr/>
            <p:nvPr/>
          </p:nvSpPr>
          <p:spPr>
            <a:xfrm>
              <a:off x="5562600" y="5059739"/>
              <a:ext cx="1438214" cy="369332"/>
            </a:xfrm>
            <a:prstGeom prst="rect">
              <a:avLst/>
            </a:prstGeom>
          </p:spPr>
          <p:txBody>
            <a:bodyPr wrap="none">
              <a:spAutoFit/>
            </a:bodyPr>
            <a:lstStyle/>
            <a:p>
              <a:r>
                <a:rPr lang="en-US" dirty="0" smtClean="0"/>
                <a:t>(1-π</a:t>
              </a:r>
              <a:r>
                <a:rPr lang="en-US" baseline="-25000" dirty="0" smtClean="0"/>
                <a:t>2</a:t>
              </a:r>
              <a:r>
                <a:rPr lang="en-US" baseline="30000" dirty="0" smtClean="0"/>
                <a:t>’</a:t>
              </a:r>
              <a:r>
                <a:rPr lang="en-US" dirty="0" smtClean="0"/>
                <a:t> )(1-π</a:t>
              </a:r>
              <a:r>
                <a:rPr lang="en-US" baseline="-25000" dirty="0" smtClean="0"/>
                <a:t>1</a:t>
              </a:r>
              <a:r>
                <a:rPr lang="en-US" baseline="30000" dirty="0" smtClean="0"/>
                <a:t>’</a:t>
              </a:r>
              <a:r>
                <a:rPr lang="en-US" dirty="0" smtClean="0"/>
                <a:t>) </a:t>
              </a:r>
              <a:endParaRPr lang="en-US" dirty="0"/>
            </a:p>
          </p:txBody>
        </p:sp>
        <p:grpSp>
          <p:nvGrpSpPr>
            <p:cNvPr id="63" name="Group 62"/>
            <p:cNvGrpSpPr/>
            <p:nvPr/>
          </p:nvGrpSpPr>
          <p:grpSpPr>
            <a:xfrm>
              <a:off x="2590800" y="4590871"/>
              <a:ext cx="6172200" cy="914400"/>
              <a:chOff x="2590800" y="4590871"/>
              <a:chExt cx="6172200" cy="914400"/>
            </a:xfrm>
          </p:grpSpPr>
          <p:cxnSp>
            <p:nvCxnSpPr>
              <p:cNvPr id="59" name="Straight Connector 58"/>
              <p:cNvCxnSpPr/>
              <p:nvPr/>
            </p:nvCxnSpPr>
            <p:spPr>
              <a:xfrm>
                <a:off x="4885944" y="5505271"/>
                <a:ext cx="228600"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590800" y="4590871"/>
                <a:ext cx="6172200" cy="914400"/>
                <a:chOff x="2590800" y="4590871"/>
                <a:chExt cx="6172200" cy="914400"/>
              </a:xfrm>
            </p:grpSpPr>
            <p:cxnSp>
              <p:nvCxnSpPr>
                <p:cNvPr id="57" name="Straight Connector 56"/>
                <p:cNvCxnSpPr/>
                <p:nvPr/>
              </p:nvCxnSpPr>
              <p:spPr>
                <a:xfrm>
                  <a:off x="2590800" y="5505271"/>
                  <a:ext cx="1752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05400" y="5505271"/>
                  <a:ext cx="23622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458456" y="5505271"/>
                  <a:ext cx="8382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971800" y="5048071"/>
                  <a:ext cx="1371600" cy="369332"/>
                </a:xfrm>
                <a:prstGeom prst="rect">
                  <a:avLst/>
                </a:prstGeom>
                <a:noFill/>
              </p:spPr>
              <p:txBody>
                <a:bodyPr wrap="square" rtlCol="0">
                  <a:spAutoFit/>
                </a:bodyPr>
                <a:lstStyle/>
                <a:p>
                  <a:r>
                    <a:rPr lang="en-US" dirty="0" smtClean="0"/>
                    <a:t>π</a:t>
                  </a:r>
                  <a:r>
                    <a:rPr lang="en-US" baseline="-25000" dirty="0" smtClean="0"/>
                    <a:t>2</a:t>
                  </a:r>
                  <a:r>
                    <a:rPr lang="en-US" baseline="30000" dirty="0" smtClean="0"/>
                    <a:t>’</a:t>
                  </a:r>
                  <a:r>
                    <a:rPr lang="en-US" dirty="0" smtClean="0"/>
                    <a:t> (1-π</a:t>
                  </a:r>
                  <a:r>
                    <a:rPr lang="en-US" baseline="-25000" dirty="0" smtClean="0"/>
                    <a:t>1</a:t>
                  </a:r>
                  <a:r>
                    <a:rPr lang="en-US" baseline="30000" dirty="0" smtClean="0"/>
                    <a:t>’</a:t>
                  </a:r>
                  <a:r>
                    <a:rPr lang="en-US" dirty="0" smtClean="0"/>
                    <a:t>) </a:t>
                  </a:r>
                  <a:endParaRPr lang="en-US" dirty="0"/>
                </a:p>
              </p:txBody>
            </p:sp>
            <p:cxnSp>
              <p:nvCxnSpPr>
                <p:cNvPr id="64" name="Straight Connector 63"/>
                <p:cNvCxnSpPr/>
                <p:nvPr/>
              </p:nvCxnSpPr>
              <p:spPr>
                <a:xfrm rot="10800000" flipV="1">
                  <a:off x="2590800" y="4590871"/>
                  <a:ext cx="9906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343400" y="4590871"/>
                  <a:ext cx="9906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648200" y="4819471"/>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077200" y="4819471"/>
                  <a:ext cx="914400" cy="45720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36" name="Content Placeholder 2"/>
          <p:cNvSpPr>
            <a:spLocks noGrp="1"/>
          </p:cNvSpPr>
          <p:nvPr>
            <p:ph idx="1"/>
          </p:nvPr>
        </p:nvSpPr>
        <p:spPr>
          <a:xfrm>
            <a:off x="381000" y="2152471"/>
            <a:ext cx="8229600" cy="4191000"/>
          </a:xfrm>
        </p:spPr>
        <p:txBody>
          <a:bodyPr/>
          <a:lstStyle/>
          <a:p>
            <a:pPr>
              <a:buNone/>
            </a:pPr>
            <a:r>
              <a:rPr lang="en-US" baseline="-25000" dirty="0" smtClean="0"/>
              <a:t>Sample a breaking point:</a:t>
            </a:r>
          </a:p>
          <a:p>
            <a:endParaRPr lang="en-US" baseline="-25000" dirty="0" smtClean="0"/>
          </a:p>
          <a:p>
            <a:pPr>
              <a:buNone/>
            </a:pPr>
            <a:r>
              <a:rPr lang="en-US" baseline="-25000" dirty="0" smtClean="0"/>
              <a:t>Calculate the weight:</a:t>
            </a:r>
            <a:endParaRPr lang="en-US" sz="2000" baseline="-25000" dirty="0" smtClean="0"/>
          </a:p>
        </p:txBody>
      </p:sp>
      <p:sp>
        <p:nvSpPr>
          <p:cNvPr id="42" name="Rectangle 41"/>
          <p:cNvSpPr/>
          <p:nvPr/>
        </p:nvSpPr>
        <p:spPr>
          <a:xfrm>
            <a:off x="381000" y="1752600"/>
            <a:ext cx="7010400" cy="369332"/>
          </a:xfrm>
          <a:prstGeom prst="rect">
            <a:avLst/>
          </a:prstGeom>
        </p:spPr>
        <p:txBody>
          <a:bodyPr wrap="square">
            <a:spAutoFit/>
          </a:bodyPr>
          <a:lstStyle/>
          <a:p>
            <a:r>
              <a:rPr lang="en-US" dirty="0" smtClean="0">
                <a:solidFill>
                  <a:srgbClr val="FF0000"/>
                </a:solidFill>
              </a:rPr>
              <a:t>Generate an infinite number of weights which sum up to 1.</a:t>
            </a:r>
            <a:endParaRPr lang="en-US" dirty="0">
              <a:solidFill>
                <a:srgbClr val="FF0000"/>
              </a:solidFill>
            </a:endParaRPr>
          </a:p>
        </p:txBody>
      </p:sp>
      <p:cxnSp>
        <p:nvCxnSpPr>
          <p:cNvPr id="67" name="Straight Connector 66"/>
          <p:cNvCxnSpPr/>
          <p:nvPr/>
        </p:nvCxnSpPr>
        <p:spPr>
          <a:xfrm rot="5400000">
            <a:off x="4495800" y="6019800"/>
            <a:ext cx="609600" cy="0"/>
          </a:xfrm>
          <a:prstGeom prst="line">
            <a:avLst/>
          </a:prstGeom>
          <a:ln w="69850">
            <a:prstDash val="sysDot"/>
          </a:ln>
        </p:spPr>
        <p:style>
          <a:lnRef idx="1">
            <a:schemeClr val="accent1"/>
          </a:lnRef>
          <a:fillRef idx="0">
            <a:schemeClr val="accent1"/>
          </a:fillRef>
          <a:effectRef idx="0">
            <a:schemeClr val="accent1"/>
          </a:effectRef>
          <a:fontRef idx="minor">
            <a:schemeClr val="tx1"/>
          </a:fontRef>
        </p:style>
      </p:cxnSp>
      <p:sp>
        <p:nvSpPr>
          <p:cNvPr id="71"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model</a:t>
            </a:r>
            <a:endParaRPr lang="en-US" dirty="0"/>
          </a:p>
        </p:txBody>
      </p:sp>
      <p:pic>
        <p:nvPicPr>
          <p:cNvPr id="6" name="Picture 5" descr="red-dice-icon.jpg"/>
          <p:cNvPicPr>
            <a:picLocks noChangeAspect="1"/>
          </p:cNvPicPr>
          <p:nvPr/>
        </p:nvPicPr>
        <p:blipFill>
          <a:blip r:embed="rId2" cstate="print"/>
          <a:stretch>
            <a:fillRect/>
          </a:stretch>
        </p:blipFill>
        <p:spPr>
          <a:xfrm>
            <a:off x="3540468" y="1749602"/>
            <a:ext cx="757359" cy="645256"/>
          </a:xfrm>
          <a:prstGeom prst="rect">
            <a:avLst/>
          </a:prstGeom>
        </p:spPr>
      </p:pic>
      <p:grpSp>
        <p:nvGrpSpPr>
          <p:cNvPr id="140" name="Group 139"/>
          <p:cNvGrpSpPr/>
          <p:nvPr/>
        </p:nvGrpSpPr>
        <p:grpSpPr>
          <a:xfrm>
            <a:off x="1332453" y="2133600"/>
            <a:ext cx="4480090" cy="897025"/>
            <a:chOff x="1332452" y="2133600"/>
            <a:chExt cx="4480091" cy="897025"/>
          </a:xfrm>
        </p:grpSpPr>
        <p:cxnSp>
          <p:nvCxnSpPr>
            <p:cNvPr id="7" name="Straight Arrow Connector 6"/>
            <p:cNvCxnSpPr>
              <a:stCxn id="6" idx="2"/>
            </p:cNvCxnSpPr>
            <p:nvPr/>
          </p:nvCxnSpPr>
          <p:spPr>
            <a:xfrm rot="5400000">
              <a:off x="2988693" y="2100172"/>
              <a:ext cx="635767" cy="1225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2"/>
            </p:cNvCxnSpPr>
            <p:nvPr/>
          </p:nvCxnSpPr>
          <p:spPr>
            <a:xfrm rot="5400000">
              <a:off x="3255997" y="2367475"/>
              <a:ext cx="635767" cy="690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3" idx="7"/>
            </p:cNvCxnSpPr>
            <p:nvPr/>
          </p:nvCxnSpPr>
          <p:spPr>
            <a:xfrm rot="5400000">
              <a:off x="2309296" y="1418015"/>
              <a:ext cx="633008" cy="2586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rot="5400000">
              <a:off x="3501025" y="2612503"/>
              <a:ext cx="635767" cy="2004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rot="16200000" flipH="1">
              <a:off x="3680674" y="2633330"/>
              <a:ext cx="588321" cy="111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rot="16200000" flipH="1">
              <a:off x="3858876" y="2455128"/>
              <a:ext cx="588321" cy="467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2"/>
            </p:cNvCxnSpPr>
            <p:nvPr/>
          </p:nvCxnSpPr>
          <p:spPr>
            <a:xfrm rot="16200000" flipH="1">
              <a:off x="4126179" y="2187826"/>
              <a:ext cx="588321" cy="1002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2"/>
            </p:cNvCxnSpPr>
            <p:nvPr/>
          </p:nvCxnSpPr>
          <p:spPr>
            <a:xfrm rot="16200000" flipH="1">
              <a:off x="4571684" y="1742321"/>
              <a:ext cx="588321" cy="1893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495800" y="2133600"/>
              <a:ext cx="894797" cy="369332"/>
            </a:xfrm>
            <a:prstGeom prst="rect">
              <a:avLst/>
            </a:prstGeom>
            <a:noFill/>
          </p:spPr>
          <p:txBody>
            <a:bodyPr wrap="none" rtlCol="0">
              <a:spAutoFit/>
            </a:bodyPr>
            <a:lstStyle/>
            <a:p>
              <a:r>
                <a:rPr lang="en-US" dirty="0" smtClean="0"/>
                <a:t>Stick(</a:t>
              </a:r>
              <a:r>
                <a:rPr lang="el-GR" dirty="0" smtClean="0"/>
                <a:t>α</a:t>
              </a:r>
              <a:r>
                <a:rPr lang="en-US" dirty="0" smtClean="0"/>
                <a:t>)</a:t>
              </a:r>
              <a:endParaRPr lang="en-US" dirty="0"/>
            </a:p>
          </p:txBody>
        </p:sp>
      </p:grpSp>
      <p:grpSp>
        <p:nvGrpSpPr>
          <p:cNvPr id="146" name="Group 145"/>
          <p:cNvGrpSpPr/>
          <p:nvPr/>
        </p:nvGrpSpPr>
        <p:grpSpPr>
          <a:xfrm>
            <a:off x="1104297" y="2362200"/>
            <a:ext cx="8039703" cy="914400"/>
            <a:chOff x="1104297" y="2362200"/>
            <a:chExt cx="8039703" cy="914400"/>
          </a:xfrm>
        </p:grpSpPr>
        <p:sp>
          <p:nvSpPr>
            <p:cNvPr id="37" name="TextBox 36"/>
            <p:cNvSpPr txBox="1"/>
            <p:nvPr/>
          </p:nvSpPr>
          <p:spPr>
            <a:xfrm>
              <a:off x="5985443" y="2907268"/>
              <a:ext cx="3158557" cy="369332"/>
            </a:xfrm>
            <a:prstGeom prst="rect">
              <a:avLst/>
            </a:prstGeom>
            <a:noFill/>
          </p:spPr>
          <p:txBody>
            <a:bodyPr wrap="none" rtlCol="0">
              <a:spAutoFit/>
            </a:bodyPr>
            <a:lstStyle/>
            <a:p>
              <a:r>
                <a:rPr lang="en-US" dirty="0" smtClean="0"/>
                <a:t>Infinite number of faces/classes</a:t>
              </a:r>
              <a:endParaRPr lang="en-US" dirty="0"/>
            </a:p>
          </p:txBody>
        </p:sp>
        <p:grpSp>
          <p:nvGrpSpPr>
            <p:cNvPr id="141" name="Group 140"/>
            <p:cNvGrpSpPr/>
            <p:nvPr/>
          </p:nvGrpSpPr>
          <p:grpSpPr>
            <a:xfrm>
              <a:off x="1104297" y="2362200"/>
              <a:ext cx="4841898" cy="908649"/>
              <a:chOff x="1104297" y="2362200"/>
              <a:chExt cx="4841898" cy="908649"/>
            </a:xfrm>
          </p:grpSpPr>
          <p:sp>
            <p:nvSpPr>
              <p:cNvPr id="13" name="Oval 12"/>
              <p:cNvSpPr/>
              <p:nvPr/>
            </p:nvSpPr>
            <p:spPr>
              <a:xfrm>
                <a:off x="1104297"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1</a:t>
                </a:r>
                <a:endParaRPr lang="en-US" dirty="0"/>
              </a:p>
            </p:txBody>
          </p:sp>
          <p:sp>
            <p:nvSpPr>
              <p:cNvPr id="14" name="Oval 13"/>
              <p:cNvSpPr/>
              <p:nvPr/>
            </p:nvSpPr>
            <p:spPr>
              <a:xfrm>
                <a:off x="2560357"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2</a:t>
                </a:r>
                <a:endParaRPr lang="en-US" dirty="0"/>
              </a:p>
            </p:txBody>
          </p:sp>
          <p:sp>
            <p:nvSpPr>
              <p:cNvPr id="15" name="Oval 14"/>
              <p:cNvSpPr/>
              <p:nvPr/>
            </p:nvSpPr>
            <p:spPr>
              <a:xfrm>
                <a:off x="305041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3</a:t>
                </a:r>
                <a:endParaRPr lang="en-US" dirty="0"/>
              </a:p>
            </p:txBody>
          </p:sp>
          <p:sp>
            <p:nvSpPr>
              <p:cNvPr id="16" name="Oval 15"/>
              <p:cNvSpPr/>
              <p:nvPr/>
            </p:nvSpPr>
            <p:spPr>
              <a:xfrm>
                <a:off x="3540468"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4</a:t>
                </a:r>
                <a:endParaRPr lang="en-US" dirty="0"/>
              </a:p>
            </p:txBody>
          </p:sp>
          <p:sp>
            <p:nvSpPr>
              <p:cNvPr id="17" name="Oval 16"/>
              <p:cNvSpPr/>
              <p:nvPr/>
            </p:nvSpPr>
            <p:spPr>
              <a:xfrm>
                <a:off x="389687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5</a:t>
                </a:r>
                <a:endParaRPr lang="en-US" dirty="0"/>
              </a:p>
            </p:txBody>
          </p:sp>
          <p:sp>
            <p:nvSpPr>
              <p:cNvPr id="18" name="Oval 17"/>
              <p:cNvSpPr/>
              <p:nvPr/>
            </p:nvSpPr>
            <p:spPr>
              <a:xfrm>
                <a:off x="4297826"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6</a:t>
                </a:r>
                <a:endParaRPr lang="en-US" dirty="0"/>
              </a:p>
            </p:txBody>
          </p:sp>
          <p:sp>
            <p:nvSpPr>
              <p:cNvPr id="21" name="Oval 20"/>
              <p:cNvSpPr/>
              <p:nvPr/>
            </p:nvSpPr>
            <p:spPr>
              <a:xfrm>
                <a:off x="567889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smtClean="0"/>
                  <a:t>∞</a:t>
                </a:r>
                <a:endParaRPr lang="en-US" dirty="0"/>
              </a:p>
            </p:txBody>
          </p:sp>
          <p:sp>
            <p:nvSpPr>
              <p:cNvPr id="29" name="Oval 28"/>
              <p:cNvSpPr/>
              <p:nvPr/>
            </p:nvSpPr>
            <p:spPr>
              <a:xfrm>
                <a:off x="478788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7</a:t>
                </a:r>
                <a:endParaRPr lang="en-US" dirty="0"/>
              </a:p>
            </p:txBody>
          </p:sp>
          <p:cxnSp>
            <p:nvCxnSpPr>
              <p:cNvPr id="30" name="Straight Connector 29"/>
              <p:cNvCxnSpPr/>
              <p:nvPr/>
            </p:nvCxnSpPr>
            <p:spPr>
              <a:xfrm>
                <a:off x="5099735" y="3128513"/>
                <a:ext cx="53460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1828800" y="2362200"/>
                <a:ext cx="391454" cy="369332"/>
              </a:xfrm>
              <a:prstGeom prst="rect">
                <a:avLst/>
              </a:prstGeom>
              <a:noFill/>
            </p:spPr>
            <p:txBody>
              <a:bodyPr wrap="none" rtlCol="0">
                <a:spAutoFit/>
              </a:bodyPr>
              <a:lstStyle/>
              <a:p>
                <a:r>
                  <a:rPr lang="el-GR" dirty="0" smtClean="0"/>
                  <a:t>π</a:t>
                </a:r>
                <a:r>
                  <a:rPr lang="en-US" baseline="-25000" dirty="0" smtClean="0"/>
                  <a:t>1</a:t>
                </a:r>
                <a:endParaRPr lang="en-US" dirty="0"/>
              </a:p>
            </p:txBody>
          </p:sp>
          <p:sp>
            <p:nvSpPr>
              <p:cNvPr id="129" name="TextBox 128"/>
              <p:cNvSpPr txBox="1"/>
              <p:nvPr/>
            </p:nvSpPr>
            <p:spPr>
              <a:xfrm>
                <a:off x="2057400" y="2895600"/>
                <a:ext cx="391454" cy="369332"/>
              </a:xfrm>
              <a:prstGeom prst="rect">
                <a:avLst/>
              </a:prstGeom>
              <a:noFill/>
            </p:spPr>
            <p:txBody>
              <a:bodyPr wrap="none" rtlCol="0">
                <a:spAutoFit/>
              </a:bodyPr>
              <a:lstStyle/>
              <a:p>
                <a:r>
                  <a:rPr lang="el-GR" dirty="0" smtClean="0"/>
                  <a:t>π</a:t>
                </a:r>
                <a:r>
                  <a:rPr lang="en-US" baseline="-25000" dirty="0" smtClean="0"/>
                  <a:t>2</a:t>
                </a:r>
                <a:endParaRPr lang="en-US" dirty="0"/>
              </a:p>
            </p:txBody>
          </p:sp>
          <p:sp>
            <p:nvSpPr>
              <p:cNvPr id="130" name="TextBox 129"/>
              <p:cNvSpPr txBox="1"/>
              <p:nvPr/>
            </p:nvSpPr>
            <p:spPr>
              <a:xfrm>
                <a:off x="5410200" y="2438400"/>
                <a:ext cx="444352" cy="369332"/>
              </a:xfrm>
              <a:prstGeom prst="rect">
                <a:avLst/>
              </a:prstGeom>
              <a:noFill/>
            </p:spPr>
            <p:txBody>
              <a:bodyPr wrap="none" rtlCol="0">
                <a:spAutoFit/>
              </a:bodyPr>
              <a:lstStyle/>
              <a:p>
                <a:r>
                  <a:rPr lang="el-GR" dirty="0" smtClean="0"/>
                  <a:t>π</a:t>
                </a:r>
                <a:r>
                  <a:rPr lang="en-US" baseline="-25000" dirty="0" smtClean="0"/>
                  <a:t>∞</a:t>
                </a:r>
                <a:endParaRPr lang="en-US" dirty="0"/>
              </a:p>
            </p:txBody>
          </p:sp>
        </p:grpSp>
      </p:grpSp>
      <p:grpSp>
        <p:nvGrpSpPr>
          <p:cNvPr id="149" name="Group 148"/>
          <p:cNvGrpSpPr/>
          <p:nvPr/>
        </p:nvGrpSpPr>
        <p:grpSpPr>
          <a:xfrm>
            <a:off x="1386841" y="4454652"/>
            <a:ext cx="7757159" cy="1116878"/>
            <a:chOff x="1386840" y="4454652"/>
            <a:chExt cx="7757160" cy="1116878"/>
          </a:xfrm>
        </p:grpSpPr>
        <p:grpSp>
          <p:nvGrpSpPr>
            <p:cNvPr id="147" name="Group 146"/>
            <p:cNvGrpSpPr/>
            <p:nvPr/>
          </p:nvGrpSpPr>
          <p:grpSpPr>
            <a:xfrm>
              <a:off x="1600199" y="4648200"/>
              <a:ext cx="7543801" cy="923330"/>
              <a:chOff x="1600199" y="4648200"/>
              <a:chExt cx="7543801" cy="923330"/>
            </a:xfrm>
          </p:grpSpPr>
          <p:sp>
            <p:nvSpPr>
              <p:cNvPr id="138" name="TextBox 137"/>
              <p:cNvSpPr txBox="1"/>
              <p:nvPr/>
            </p:nvSpPr>
            <p:spPr>
              <a:xfrm>
                <a:off x="6781800" y="4648200"/>
                <a:ext cx="2362200" cy="923330"/>
              </a:xfrm>
              <a:prstGeom prst="rect">
                <a:avLst/>
              </a:prstGeom>
              <a:noFill/>
            </p:spPr>
            <p:txBody>
              <a:bodyPr wrap="square" rtlCol="0">
                <a:spAutoFit/>
              </a:bodyPr>
              <a:lstStyle/>
              <a:p>
                <a:pPr algn="just"/>
                <a:r>
                  <a:rPr lang="en-US" dirty="0" smtClean="0"/>
                  <a:t>The observations follows a distribution such as Gaussian.</a:t>
                </a:r>
                <a:endParaRPr lang="en-US" dirty="0"/>
              </a:p>
            </p:txBody>
          </p:sp>
          <p:grpSp>
            <p:nvGrpSpPr>
              <p:cNvPr id="144" name="Group 143"/>
              <p:cNvGrpSpPr/>
              <p:nvPr/>
            </p:nvGrpSpPr>
            <p:grpSpPr>
              <a:xfrm>
                <a:off x="1600199" y="4800600"/>
                <a:ext cx="4591956" cy="616789"/>
                <a:chOff x="1600199" y="4800600"/>
                <a:chExt cx="4591956" cy="616789"/>
              </a:xfrm>
            </p:grpSpPr>
            <p:sp>
              <p:nvSpPr>
                <p:cNvPr id="20" name="Oval 19"/>
                <p:cNvSpPr/>
                <p:nvPr/>
              </p:nvSpPr>
              <p:spPr>
                <a:xfrm>
                  <a:off x="5791200" y="4800600"/>
                  <a:ext cx="400955" cy="616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µ</a:t>
                  </a:r>
                  <a:r>
                    <a:rPr lang="en-US" baseline="-25000" dirty="0" smtClean="0"/>
                    <a:t>∞</a:t>
                  </a:r>
                  <a:endParaRPr lang="en-US" dirty="0" smtClean="0"/>
                </a:p>
                <a:p>
                  <a:pPr algn="ctr"/>
                  <a:r>
                    <a:rPr lang="el-GR" dirty="0" smtClean="0"/>
                    <a:t>Σ</a:t>
                  </a:r>
                  <a:r>
                    <a:rPr lang="en-US" baseline="-25000" dirty="0" smtClean="0"/>
                    <a:t>∞</a:t>
                  </a:r>
                  <a:endParaRPr lang="en-US" dirty="0"/>
                </a:p>
              </p:txBody>
            </p:sp>
            <p:sp>
              <p:nvSpPr>
                <p:cNvPr id="31" name="Oval 30"/>
                <p:cNvSpPr/>
                <p:nvPr/>
              </p:nvSpPr>
              <p:spPr>
                <a:xfrm>
                  <a:off x="1600199" y="4800600"/>
                  <a:ext cx="400955" cy="616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µ</a:t>
                  </a:r>
                  <a:r>
                    <a:rPr lang="en-US" baseline="-25000" dirty="0" smtClean="0"/>
                    <a:t>1</a:t>
                  </a:r>
                  <a:endParaRPr lang="en-US" dirty="0" smtClean="0"/>
                </a:p>
                <a:p>
                  <a:pPr algn="ctr"/>
                  <a:r>
                    <a:rPr lang="el-GR" dirty="0" smtClean="0"/>
                    <a:t>Σ</a:t>
                  </a:r>
                  <a:r>
                    <a:rPr lang="en-US" baseline="-25000" dirty="0" smtClean="0"/>
                    <a:t>1</a:t>
                  </a:r>
                  <a:endParaRPr lang="en-US" dirty="0"/>
                </a:p>
              </p:txBody>
            </p:sp>
            <p:sp>
              <p:nvSpPr>
                <p:cNvPr id="33" name="Oval 32"/>
                <p:cNvSpPr/>
                <p:nvPr/>
              </p:nvSpPr>
              <p:spPr>
                <a:xfrm>
                  <a:off x="2514599" y="4800600"/>
                  <a:ext cx="400954" cy="616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µ</a:t>
                  </a:r>
                  <a:r>
                    <a:rPr lang="en-US" baseline="-25000" dirty="0" smtClean="0"/>
                    <a:t>2</a:t>
                  </a:r>
                  <a:endParaRPr lang="en-US" dirty="0" smtClean="0"/>
                </a:p>
                <a:p>
                  <a:pPr algn="ctr"/>
                  <a:r>
                    <a:rPr lang="el-GR" dirty="0" smtClean="0"/>
                    <a:t>Σ</a:t>
                  </a:r>
                  <a:r>
                    <a:rPr lang="en-US" baseline="-25000" dirty="0" smtClean="0"/>
                    <a:t>2</a:t>
                  </a:r>
                  <a:endParaRPr lang="en-US" dirty="0"/>
                </a:p>
              </p:txBody>
            </p:sp>
            <p:cxnSp>
              <p:nvCxnSpPr>
                <p:cNvPr id="139" name="Straight Connector 138"/>
                <p:cNvCxnSpPr/>
                <p:nvPr/>
              </p:nvCxnSpPr>
              <p:spPr>
                <a:xfrm>
                  <a:off x="3886199" y="5181600"/>
                  <a:ext cx="53460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cxnSp>
          <p:nvCxnSpPr>
            <p:cNvPr id="124" name="Straight Arrow Connector 123"/>
            <p:cNvCxnSpPr>
              <a:stCxn id="31" idx="1"/>
              <a:endCxn id="135" idx="12"/>
            </p:cNvCxnSpPr>
            <p:nvPr/>
          </p:nvCxnSpPr>
          <p:spPr>
            <a:xfrm rot="16200000" flipV="1">
              <a:off x="1324554" y="4556562"/>
              <a:ext cx="396651" cy="272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33" idx="0"/>
              <a:endCxn id="136" idx="11"/>
            </p:cNvCxnSpPr>
            <p:nvPr/>
          </p:nvCxnSpPr>
          <p:spPr>
            <a:xfrm rot="5400000" flipH="1" flipV="1">
              <a:off x="2643793" y="4591467"/>
              <a:ext cx="280416" cy="137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20" idx="0"/>
              <a:endCxn id="137" idx="7"/>
            </p:cNvCxnSpPr>
            <p:nvPr/>
          </p:nvCxnSpPr>
          <p:spPr>
            <a:xfrm rot="5400000" flipH="1" flipV="1">
              <a:off x="5918871" y="4527459"/>
              <a:ext cx="345948" cy="200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762000" y="3270848"/>
            <a:ext cx="8382000" cy="1441884"/>
            <a:chOff x="762000" y="3270848"/>
            <a:chExt cx="8382000" cy="1441884"/>
          </a:xfrm>
        </p:grpSpPr>
        <p:sp>
          <p:nvSpPr>
            <p:cNvPr id="126" name="TextBox 125"/>
            <p:cNvSpPr txBox="1"/>
            <p:nvPr/>
          </p:nvSpPr>
          <p:spPr>
            <a:xfrm>
              <a:off x="7162800" y="3352800"/>
              <a:ext cx="1981200" cy="1200329"/>
            </a:xfrm>
            <a:prstGeom prst="rect">
              <a:avLst/>
            </a:prstGeom>
            <a:noFill/>
          </p:spPr>
          <p:txBody>
            <a:bodyPr wrap="square" rtlCol="0">
              <a:spAutoFit/>
            </a:bodyPr>
            <a:lstStyle/>
            <a:p>
              <a:pPr algn="just"/>
              <a:r>
                <a:rPr lang="en-US" dirty="0" smtClean="0"/>
                <a:t>Indicators are created according to multinomial distribution.</a:t>
              </a:r>
              <a:endParaRPr lang="en-US" dirty="0"/>
            </a:p>
          </p:txBody>
        </p:sp>
        <p:cxnSp>
          <p:nvCxnSpPr>
            <p:cNvPr id="115" name="Straight Arrow Connector 114"/>
            <p:cNvCxnSpPr>
              <a:stCxn id="13" idx="4"/>
            </p:cNvCxnSpPr>
            <p:nvPr/>
          </p:nvCxnSpPr>
          <p:spPr>
            <a:xfrm rot="5400000">
              <a:off x="882800" y="3531050"/>
              <a:ext cx="615351" cy="9494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4" idx="4"/>
            </p:cNvCxnSpPr>
            <p:nvPr/>
          </p:nvCxnSpPr>
          <p:spPr>
            <a:xfrm rot="16200000" flipH="1">
              <a:off x="2487129" y="3477728"/>
              <a:ext cx="462951" cy="49191"/>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21" idx="4"/>
            </p:cNvCxnSpPr>
            <p:nvPr/>
          </p:nvCxnSpPr>
          <p:spPr>
            <a:xfrm rot="16200000" flipH="1">
              <a:off x="5684697" y="3398696"/>
              <a:ext cx="615351" cy="35965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62000" y="3352800"/>
              <a:ext cx="6324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944881" y="3962400"/>
              <a:ext cx="777238" cy="502919"/>
              <a:chOff x="1325881" y="4114800"/>
              <a:chExt cx="777238" cy="502919"/>
            </a:xfrm>
          </p:grpSpPr>
          <p:sp>
            <p:nvSpPr>
              <p:cNvPr id="41" name="Flowchart: Connector 40"/>
              <p:cNvSpPr/>
              <p:nvPr/>
            </p:nvSpPr>
            <p:spPr>
              <a:xfrm>
                <a:off x="1447800" y="4191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16002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1905000" y="4114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1325881" y="429768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1676400" y="4191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1600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17526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1447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16002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1935481"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2057400" y="4267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1371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18288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1752600" y="4572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19050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1600200" y="4572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438400" y="3810037"/>
              <a:ext cx="731519" cy="731482"/>
              <a:chOff x="2590800" y="4038637"/>
              <a:chExt cx="731519" cy="731482"/>
            </a:xfrm>
          </p:grpSpPr>
          <p:grpSp>
            <p:nvGrpSpPr>
              <p:cNvPr id="68" name="Group 67"/>
              <p:cNvGrpSpPr/>
              <p:nvPr/>
            </p:nvGrpSpPr>
            <p:grpSpPr>
              <a:xfrm>
                <a:off x="2590800" y="4419600"/>
                <a:ext cx="731519" cy="350519"/>
                <a:chOff x="1524000" y="4419600"/>
                <a:chExt cx="731519" cy="350519"/>
              </a:xfrm>
            </p:grpSpPr>
            <p:sp>
              <p:nvSpPr>
                <p:cNvPr id="59" name="Flowchart: Connector 58"/>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22098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1524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a:off x="19050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p:nvPr/>
              </p:nvSpPr>
              <p:spPr>
                <a:xfrm>
                  <a:off x="1554481"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6360601">
                <a:off x="2625656" y="4157736"/>
                <a:ext cx="664918" cy="426719"/>
                <a:chOff x="1590601" y="4419600"/>
                <a:chExt cx="664918" cy="426719"/>
              </a:xfrm>
            </p:grpSpPr>
            <p:sp>
              <p:nvSpPr>
                <p:cNvPr id="69" name="Flowchart: Connector 68"/>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20574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1590601" y="4433353"/>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p:nvPr/>
              </p:nvSpPr>
              <p:spPr>
                <a:xfrm>
                  <a:off x="19050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17526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5943600" y="3505200"/>
              <a:ext cx="731519" cy="807719"/>
              <a:chOff x="3581400" y="3962400"/>
              <a:chExt cx="731519" cy="807719"/>
            </a:xfrm>
          </p:grpSpPr>
          <p:grpSp>
            <p:nvGrpSpPr>
              <p:cNvPr id="88" name="Group 87"/>
              <p:cNvGrpSpPr/>
              <p:nvPr/>
            </p:nvGrpSpPr>
            <p:grpSpPr>
              <a:xfrm rot="2575637">
                <a:off x="3581400" y="4343400"/>
                <a:ext cx="731519" cy="426719"/>
                <a:chOff x="1524000" y="4419600"/>
                <a:chExt cx="731519" cy="426719"/>
              </a:xfrm>
            </p:grpSpPr>
            <p:sp>
              <p:nvSpPr>
                <p:cNvPr id="79" name="Flowchart: Connector 78"/>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p:cNvSpPr/>
                <p:nvPr/>
              </p:nvSpPr>
              <p:spPr>
                <a:xfrm>
                  <a:off x="20574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nvSpPr>
              <p:spPr>
                <a:xfrm>
                  <a:off x="1524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19050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Connector 85"/>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17526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4855777">
                <a:off x="3733800" y="4114800"/>
                <a:ext cx="731519" cy="426719"/>
                <a:chOff x="1524000" y="4419600"/>
                <a:chExt cx="731519" cy="426719"/>
              </a:xfrm>
            </p:grpSpPr>
            <p:sp>
              <p:nvSpPr>
                <p:cNvPr id="89" name="Flowchart: Connector 88"/>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p:cNvSpPr/>
                <p:nvPr/>
              </p:nvSpPr>
              <p:spPr>
                <a:xfrm>
                  <a:off x="20574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Connector 91"/>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Connector 92"/>
                <p:cNvSpPr/>
                <p:nvPr/>
              </p:nvSpPr>
              <p:spPr>
                <a:xfrm>
                  <a:off x="1524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Connector 93"/>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p:cNvSpPr/>
                <p:nvPr/>
              </p:nvSpPr>
              <p:spPr>
                <a:xfrm>
                  <a:off x="19050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Connector 95"/>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p:cNvSpPr/>
                <p:nvPr/>
              </p:nvSpPr>
              <p:spPr>
                <a:xfrm>
                  <a:off x="17526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rot="20261796">
              <a:off x="5059383" y="4297384"/>
              <a:ext cx="198119" cy="198119"/>
              <a:chOff x="1828800" y="4267200"/>
              <a:chExt cx="198119" cy="198119"/>
            </a:xfrm>
          </p:grpSpPr>
          <p:sp>
            <p:nvSpPr>
              <p:cNvPr id="104" name="Flowchart: Connector 103"/>
              <p:cNvSpPr/>
              <p:nvPr/>
            </p:nvSpPr>
            <p:spPr>
              <a:xfrm>
                <a:off x="1828800" y="4267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p:cNvSpPr/>
              <p:nvPr/>
            </p:nvSpPr>
            <p:spPr>
              <a:xfrm>
                <a:off x="19812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18788948">
              <a:off x="5298758" y="3850959"/>
              <a:ext cx="198119" cy="198119"/>
              <a:chOff x="1828800" y="4267200"/>
              <a:chExt cx="198119" cy="198119"/>
            </a:xfrm>
          </p:grpSpPr>
          <p:sp>
            <p:nvSpPr>
              <p:cNvPr id="109" name="Flowchart: Connector 108"/>
              <p:cNvSpPr/>
              <p:nvPr/>
            </p:nvSpPr>
            <p:spPr>
              <a:xfrm>
                <a:off x="1828800" y="4267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p:cNvSpPr/>
              <p:nvPr/>
            </p:nvSpPr>
            <p:spPr>
              <a:xfrm>
                <a:off x="19812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Flowchart: Connector 111"/>
            <p:cNvSpPr/>
            <p:nvPr/>
          </p:nvSpPr>
          <p:spPr>
            <a:xfrm rot="20261796">
              <a:off x="4731366" y="41034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1295400" y="3505198"/>
              <a:ext cx="1176925" cy="369332"/>
            </a:xfrm>
            <a:prstGeom prst="rect">
              <a:avLst/>
            </a:prstGeom>
            <a:noFill/>
          </p:spPr>
          <p:txBody>
            <a:bodyPr wrap="none" rtlCol="0">
              <a:spAutoFit/>
            </a:bodyPr>
            <a:lstStyle/>
            <a:p>
              <a:r>
                <a:rPr lang="en-US" dirty="0" smtClean="0"/>
                <a:t>z</a:t>
              </a:r>
              <a:r>
                <a:rPr lang="en-US" baseline="-25000" dirty="0" smtClean="0"/>
                <a:t>1</a:t>
              </a:r>
              <a:r>
                <a:rPr lang="en-US" dirty="0" smtClean="0"/>
                <a:t>, z</a:t>
              </a:r>
              <a:r>
                <a:rPr lang="en-US" baseline="-25000" dirty="0" smtClean="0"/>
                <a:t>2</a:t>
              </a:r>
              <a:r>
                <a:rPr lang="en-US" dirty="0" smtClean="0"/>
                <a:t> .. = 1</a:t>
              </a:r>
              <a:endParaRPr lang="en-US" dirty="0"/>
            </a:p>
          </p:txBody>
        </p:sp>
        <p:sp>
          <p:nvSpPr>
            <p:cNvPr id="134" name="TextBox 133"/>
            <p:cNvSpPr txBox="1"/>
            <p:nvPr/>
          </p:nvSpPr>
          <p:spPr>
            <a:xfrm>
              <a:off x="3124200" y="3494312"/>
              <a:ext cx="1298753" cy="369332"/>
            </a:xfrm>
            <a:prstGeom prst="rect">
              <a:avLst/>
            </a:prstGeom>
            <a:noFill/>
          </p:spPr>
          <p:txBody>
            <a:bodyPr wrap="none" rtlCol="0">
              <a:spAutoFit/>
            </a:bodyPr>
            <a:lstStyle/>
            <a:p>
              <a:r>
                <a:rPr lang="en-US" dirty="0" smtClean="0"/>
                <a:t>z</a:t>
              </a:r>
              <a:r>
                <a:rPr lang="en-US" baseline="-25000" dirty="0" smtClean="0"/>
                <a:t>20</a:t>
              </a:r>
              <a:r>
                <a:rPr lang="en-US" dirty="0" smtClean="0"/>
                <a:t>, z</a:t>
              </a:r>
              <a:r>
                <a:rPr lang="en-US" baseline="-25000" dirty="0" smtClean="0"/>
                <a:t>21</a:t>
              </a:r>
              <a:r>
                <a:rPr lang="en-US" dirty="0" smtClean="0"/>
                <a:t> .. = 2</a:t>
              </a:r>
              <a:endParaRPr lang="en-US" dirty="0"/>
            </a:p>
          </p:txBody>
        </p:sp>
        <p:sp>
          <p:nvSpPr>
            <p:cNvPr id="135" name="Freeform 134"/>
            <p:cNvSpPr/>
            <p:nvPr/>
          </p:nvSpPr>
          <p:spPr>
            <a:xfrm>
              <a:off x="762000" y="3352800"/>
              <a:ext cx="1632204" cy="1187196"/>
            </a:xfrm>
            <a:custGeom>
              <a:avLst/>
              <a:gdLst>
                <a:gd name="connsiteX0" fmla="*/ 954024 w 1632204"/>
                <a:gd name="connsiteY0" fmla="*/ 1013460 h 1187196"/>
                <a:gd name="connsiteX1" fmla="*/ 1091184 w 1632204"/>
                <a:gd name="connsiteY1" fmla="*/ 638556 h 1187196"/>
                <a:gd name="connsiteX2" fmla="*/ 1228344 w 1632204"/>
                <a:gd name="connsiteY2" fmla="*/ 547116 h 1187196"/>
                <a:gd name="connsiteX3" fmla="*/ 1530096 w 1632204"/>
                <a:gd name="connsiteY3" fmla="*/ 492252 h 1187196"/>
                <a:gd name="connsiteX4" fmla="*/ 1630680 w 1632204"/>
                <a:gd name="connsiteY4" fmla="*/ 272796 h 1187196"/>
                <a:gd name="connsiteX5" fmla="*/ 1520952 w 1632204"/>
                <a:gd name="connsiteY5" fmla="*/ 35052 h 1187196"/>
                <a:gd name="connsiteX6" fmla="*/ 1127760 w 1632204"/>
                <a:gd name="connsiteY6" fmla="*/ 62484 h 1187196"/>
                <a:gd name="connsiteX7" fmla="*/ 597408 w 1632204"/>
                <a:gd name="connsiteY7" fmla="*/ 135636 h 1187196"/>
                <a:gd name="connsiteX8" fmla="*/ 524256 w 1632204"/>
                <a:gd name="connsiteY8" fmla="*/ 336804 h 1187196"/>
                <a:gd name="connsiteX9" fmla="*/ 332232 w 1632204"/>
                <a:gd name="connsiteY9" fmla="*/ 391668 h 1187196"/>
                <a:gd name="connsiteX10" fmla="*/ 21336 w 1632204"/>
                <a:gd name="connsiteY10" fmla="*/ 537972 h 1187196"/>
                <a:gd name="connsiteX11" fmla="*/ 204216 w 1632204"/>
                <a:gd name="connsiteY11" fmla="*/ 1086612 h 1187196"/>
                <a:gd name="connsiteX12" fmla="*/ 624840 w 1632204"/>
                <a:gd name="connsiteY12" fmla="*/ 1141476 h 1187196"/>
                <a:gd name="connsiteX13" fmla="*/ 880872 w 1632204"/>
                <a:gd name="connsiteY13" fmla="*/ 1104900 h 1187196"/>
                <a:gd name="connsiteX14" fmla="*/ 954024 w 1632204"/>
                <a:gd name="connsiteY14" fmla="*/ 1013460 h 118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2204" h="1187196">
                  <a:moveTo>
                    <a:pt x="954024" y="1013460"/>
                  </a:moveTo>
                  <a:cubicBezTo>
                    <a:pt x="989076" y="935736"/>
                    <a:pt x="1045464" y="716280"/>
                    <a:pt x="1091184" y="638556"/>
                  </a:cubicBezTo>
                  <a:cubicBezTo>
                    <a:pt x="1136904" y="560832"/>
                    <a:pt x="1155192" y="571500"/>
                    <a:pt x="1228344" y="547116"/>
                  </a:cubicBezTo>
                  <a:cubicBezTo>
                    <a:pt x="1301496" y="522732"/>
                    <a:pt x="1463040" y="537972"/>
                    <a:pt x="1530096" y="492252"/>
                  </a:cubicBezTo>
                  <a:cubicBezTo>
                    <a:pt x="1597152" y="446532"/>
                    <a:pt x="1632204" y="348996"/>
                    <a:pt x="1630680" y="272796"/>
                  </a:cubicBezTo>
                  <a:cubicBezTo>
                    <a:pt x="1629156" y="196596"/>
                    <a:pt x="1604772" y="70104"/>
                    <a:pt x="1520952" y="35052"/>
                  </a:cubicBezTo>
                  <a:cubicBezTo>
                    <a:pt x="1437132" y="0"/>
                    <a:pt x="1281684" y="45720"/>
                    <a:pt x="1127760" y="62484"/>
                  </a:cubicBezTo>
                  <a:cubicBezTo>
                    <a:pt x="973836" y="79248"/>
                    <a:pt x="697992" y="89916"/>
                    <a:pt x="597408" y="135636"/>
                  </a:cubicBezTo>
                  <a:cubicBezTo>
                    <a:pt x="496824" y="181356"/>
                    <a:pt x="568452" y="294132"/>
                    <a:pt x="524256" y="336804"/>
                  </a:cubicBezTo>
                  <a:cubicBezTo>
                    <a:pt x="480060" y="379476"/>
                    <a:pt x="416052" y="358140"/>
                    <a:pt x="332232" y="391668"/>
                  </a:cubicBezTo>
                  <a:cubicBezTo>
                    <a:pt x="248412" y="425196"/>
                    <a:pt x="42672" y="422148"/>
                    <a:pt x="21336" y="537972"/>
                  </a:cubicBezTo>
                  <a:cubicBezTo>
                    <a:pt x="0" y="653796"/>
                    <a:pt x="103632" y="986028"/>
                    <a:pt x="204216" y="1086612"/>
                  </a:cubicBezTo>
                  <a:cubicBezTo>
                    <a:pt x="304800" y="1187196"/>
                    <a:pt x="512064" y="1138428"/>
                    <a:pt x="624840" y="1141476"/>
                  </a:cubicBezTo>
                  <a:cubicBezTo>
                    <a:pt x="737616" y="1144524"/>
                    <a:pt x="824484" y="1129284"/>
                    <a:pt x="880872" y="1104900"/>
                  </a:cubicBezTo>
                  <a:cubicBezTo>
                    <a:pt x="937260" y="1080516"/>
                    <a:pt x="918972" y="1091184"/>
                    <a:pt x="954024" y="1013460"/>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2362200" y="3429000"/>
              <a:ext cx="2154936" cy="1182624"/>
            </a:xfrm>
            <a:custGeom>
              <a:avLst/>
              <a:gdLst>
                <a:gd name="connsiteX0" fmla="*/ 829056 w 2154936"/>
                <a:gd name="connsiteY0" fmla="*/ 1100328 h 1182624"/>
                <a:gd name="connsiteX1" fmla="*/ 975360 w 2154936"/>
                <a:gd name="connsiteY1" fmla="*/ 734568 h 1182624"/>
                <a:gd name="connsiteX2" fmla="*/ 801624 w 2154936"/>
                <a:gd name="connsiteY2" fmla="*/ 387096 h 1182624"/>
                <a:gd name="connsiteX3" fmla="*/ 1386840 w 2154936"/>
                <a:gd name="connsiteY3" fmla="*/ 496824 h 1182624"/>
                <a:gd name="connsiteX4" fmla="*/ 2081784 w 2154936"/>
                <a:gd name="connsiteY4" fmla="*/ 268224 h 1182624"/>
                <a:gd name="connsiteX5" fmla="*/ 1825752 w 2154936"/>
                <a:gd name="connsiteY5" fmla="*/ 30480 h 1182624"/>
                <a:gd name="connsiteX6" fmla="*/ 801624 w 2154936"/>
                <a:gd name="connsiteY6" fmla="*/ 85344 h 1182624"/>
                <a:gd name="connsiteX7" fmla="*/ 408432 w 2154936"/>
                <a:gd name="connsiteY7" fmla="*/ 222504 h 1182624"/>
                <a:gd name="connsiteX8" fmla="*/ 207264 w 2154936"/>
                <a:gd name="connsiteY8" fmla="*/ 213360 h 1182624"/>
                <a:gd name="connsiteX9" fmla="*/ 70104 w 2154936"/>
                <a:gd name="connsiteY9" fmla="*/ 670560 h 1182624"/>
                <a:gd name="connsiteX10" fmla="*/ 70104 w 2154936"/>
                <a:gd name="connsiteY10" fmla="*/ 1082040 h 1182624"/>
                <a:gd name="connsiteX11" fmla="*/ 490728 w 2154936"/>
                <a:gd name="connsiteY11" fmla="*/ 1091184 h 1182624"/>
                <a:gd name="connsiteX12" fmla="*/ 682752 w 2154936"/>
                <a:gd name="connsiteY12" fmla="*/ 1182624 h 1182624"/>
                <a:gd name="connsiteX13" fmla="*/ 829056 w 2154936"/>
                <a:gd name="connsiteY13" fmla="*/ 1100328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936" h="1182624">
                  <a:moveTo>
                    <a:pt x="829056" y="1100328"/>
                  </a:moveTo>
                  <a:cubicBezTo>
                    <a:pt x="877824" y="1025652"/>
                    <a:pt x="979932" y="853440"/>
                    <a:pt x="975360" y="734568"/>
                  </a:cubicBezTo>
                  <a:cubicBezTo>
                    <a:pt x="970788" y="615696"/>
                    <a:pt x="733044" y="426720"/>
                    <a:pt x="801624" y="387096"/>
                  </a:cubicBezTo>
                  <a:cubicBezTo>
                    <a:pt x="870204" y="347472"/>
                    <a:pt x="1173480" y="516636"/>
                    <a:pt x="1386840" y="496824"/>
                  </a:cubicBezTo>
                  <a:cubicBezTo>
                    <a:pt x="1600200" y="477012"/>
                    <a:pt x="2008632" y="345948"/>
                    <a:pt x="2081784" y="268224"/>
                  </a:cubicBezTo>
                  <a:cubicBezTo>
                    <a:pt x="2154936" y="190500"/>
                    <a:pt x="2039112" y="60960"/>
                    <a:pt x="1825752" y="30480"/>
                  </a:cubicBezTo>
                  <a:cubicBezTo>
                    <a:pt x="1612392" y="0"/>
                    <a:pt x="1037844" y="53340"/>
                    <a:pt x="801624" y="85344"/>
                  </a:cubicBezTo>
                  <a:cubicBezTo>
                    <a:pt x="565404" y="117348"/>
                    <a:pt x="507492" y="201168"/>
                    <a:pt x="408432" y="222504"/>
                  </a:cubicBezTo>
                  <a:cubicBezTo>
                    <a:pt x="309372" y="243840"/>
                    <a:pt x="263652" y="138684"/>
                    <a:pt x="207264" y="213360"/>
                  </a:cubicBezTo>
                  <a:cubicBezTo>
                    <a:pt x="150876" y="288036"/>
                    <a:pt x="92964" y="525780"/>
                    <a:pt x="70104" y="670560"/>
                  </a:cubicBezTo>
                  <a:cubicBezTo>
                    <a:pt x="47244" y="815340"/>
                    <a:pt x="0" y="1011936"/>
                    <a:pt x="70104" y="1082040"/>
                  </a:cubicBezTo>
                  <a:cubicBezTo>
                    <a:pt x="140208" y="1152144"/>
                    <a:pt x="388620" y="1074420"/>
                    <a:pt x="490728" y="1091184"/>
                  </a:cubicBezTo>
                  <a:cubicBezTo>
                    <a:pt x="592836" y="1107948"/>
                    <a:pt x="624840" y="1182624"/>
                    <a:pt x="682752" y="1182624"/>
                  </a:cubicBezTo>
                  <a:cubicBezTo>
                    <a:pt x="740664" y="1182624"/>
                    <a:pt x="780288" y="1175004"/>
                    <a:pt x="829056" y="1100328"/>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5715000" y="3429000"/>
              <a:ext cx="1255776" cy="1101852"/>
            </a:xfrm>
            <a:custGeom>
              <a:avLst/>
              <a:gdLst>
                <a:gd name="connsiteX0" fmla="*/ 614172 w 1255776"/>
                <a:gd name="connsiteY0" fmla="*/ 989076 h 1101852"/>
                <a:gd name="connsiteX1" fmla="*/ 1171956 w 1255776"/>
                <a:gd name="connsiteY1" fmla="*/ 870204 h 1101852"/>
                <a:gd name="connsiteX2" fmla="*/ 1117092 w 1255776"/>
                <a:gd name="connsiteY2" fmla="*/ 184404 h 1101852"/>
                <a:gd name="connsiteX3" fmla="*/ 550164 w 1255776"/>
                <a:gd name="connsiteY3" fmla="*/ 19812 h 1101852"/>
                <a:gd name="connsiteX4" fmla="*/ 477012 w 1255776"/>
                <a:gd name="connsiteY4" fmla="*/ 303276 h 1101852"/>
                <a:gd name="connsiteX5" fmla="*/ 248412 w 1255776"/>
                <a:gd name="connsiteY5" fmla="*/ 303276 h 1101852"/>
                <a:gd name="connsiteX6" fmla="*/ 38100 w 1255776"/>
                <a:gd name="connsiteY6" fmla="*/ 513588 h 1101852"/>
                <a:gd name="connsiteX7" fmla="*/ 477012 w 1255776"/>
                <a:gd name="connsiteY7" fmla="*/ 1025652 h 1101852"/>
                <a:gd name="connsiteX8" fmla="*/ 614172 w 1255776"/>
                <a:gd name="connsiteY8" fmla="*/ 989076 h 110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76" h="1101852">
                  <a:moveTo>
                    <a:pt x="614172" y="989076"/>
                  </a:moveTo>
                  <a:cubicBezTo>
                    <a:pt x="729996" y="963168"/>
                    <a:pt x="1088136" y="1004316"/>
                    <a:pt x="1171956" y="870204"/>
                  </a:cubicBezTo>
                  <a:cubicBezTo>
                    <a:pt x="1255776" y="736092"/>
                    <a:pt x="1220724" y="326136"/>
                    <a:pt x="1117092" y="184404"/>
                  </a:cubicBezTo>
                  <a:cubicBezTo>
                    <a:pt x="1013460" y="42672"/>
                    <a:pt x="656844" y="0"/>
                    <a:pt x="550164" y="19812"/>
                  </a:cubicBezTo>
                  <a:cubicBezTo>
                    <a:pt x="443484" y="39624"/>
                    <a:pt x="527304" y="256032"/>
                    <a:pt x="477012" y="303276"/>
                  </a:cubicBezTo>
                  <a:cubicBezTo>
                    <a:pt x="426720" y="350520"/>
                    <a:pt x="321564" y="268224"/>
                    <a:pt x="248412" y="303276"/>
                  </a:cubicBezTo>
                  <a:cubicBezTo>
                    <a:pt x="175260" y="338328"/>
                    <a:pt x="0" y="393192"/>
                    <a:pt x="38100" y="513588"/>
                  </a:cubicBezTo>
                  <a:cubicBezTo>
                    <a:pt x="76200" y="633984"/>
                    <a:pt x="382524" y="949452"/>
                    <a:pt x="477012" y="1025652"/>
                  </a:cubicBezTo>
                  <a:cubicBezTo>
                    <a:pt x="571500" y="1101852"/>
                    <a:pt x="498348" y="1014984"/>
                    <a:pt x="614172" y="989076"/>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3886200" y="4343400"/>
              <a:ext cx="609600" cy="369332"/>
            </a:xfrm>
            <a:prstGeom prst="rect">
              <a:avLst/>
            </a:prstGeom>
            <a:noFill/>
          </p:spPr>
          <p:txBody>
            <a:bodyPr wrap="square" rtlCol="0">
              <a:spAutoFit/>
            </a:bodyPr>
            <a:lstStyle/>
            <a:p>
              <a:pPr algn="just"/>
              <a:r>
                <a:rPr lang="en-US" dirty="0" smtClean="0"/>
                <a:t>X</a:t>
              </a:r>
              <a:r>
                <a:rPr lang="en-US" baseline="-25000" dirty="0" smtClean="0"/>
                <a:t>1:N</a:t>
              </a:r>
              <a:endParaRPr lang="en-US" dirty="0"/>
            </a:p>
          </p:txBody>
        </p:sp>
      </p:grpSp>
      <p:grpSp>
        <p:nvGrpSpPr>
          <p:cNvPr id="175" name="Group 174"/>
          <p:cNvGrpSpPr/>
          <p:nvPr/>
        </p:nvGrpSpPr>
        <p:grpSpPr>
          <a:xfrm>
            <a:off x="1618342" y="5108995"/>
            <a:ext cx="4829629" cy="1182948"/>
            <a:chOff x="1618342" y="5108995"/>
            <a:chExt cx="4829629" cy="1182948"/>
          </a:xfrm>
        </p:grpSpPr>
        <p:pic>
          <p:nvPicPr>
            <p:cNvPr id="4098" name="Picture 2"/>
            <p:cNvPicPr>
              <a:picLocks noChangeAspect="1" noChangeArrowheads="1"/>
            </p:cNvPicPr>
            <p:nvPr/>
          </p:nvPicPr>
          <p:blipFill>
            <a:blip r:embed="rId3" cstate="print"/>
            <a:srcRect/>
            <a:stretch>
              <a:fillRect/>
            </a:stretch>
          </p:blipFill>
          <p:spPr bwMode="auto">
            <a:xfrm>
              <a:off x="1828800" y="5784761"/>
              <a:ext cx="4343400" cy="387439"/>
            </a:xfrm>
            <a:prstGeom prst="rect">
              <a:avLst/>
            </a:prstGeom>
            <a:noFill/>
            <a:ln w="9525">
              <a:noFill/>
              <a:miter lim="800000"/>
              <a:headEnd/>
              <a:tailEnd/>
            </a:ln>
          </p:spPr>
        </p:pic>
        <p:sp>
          <p:nvSpPr>
            <p:cNvPr id="168" name="Freeform 167"/>
            <p:cNvSpPr/>
            <p:nvPr/>
          </p:nvSpPr>
          <p:spPr>
            <a:xfrm>
              <a:off x="1618342" y="5736771"/>
              <a:ext cx="4829629" cy="555172"/>
            </a:xfrm>
            <a:custGeom>
              <a:avLst/>
              <a:gdLst>
                <a:gd name="connsiteX0" fmla="*/ 3629 w 4829629"/>
                <a:gd name="connsiteY0" fmla="*/ 261258 h 555172"/>
                <a:gd name="connsiteX1" fmla="*/ 145144 w 4829629"/>
                <a:gd name="connsiteY1" fmla="*/ 97972 h 555172"/>
                <a:gd name="connsiteX2" fmla="*/ 406401 w 4829629"/>
                <a:gd name="connsiteY2" fmla="*/ 43543 h 555172"/>
                <a:gd name="connsiteX3" fmla="*/ 1299029 w 4829629"/>
                <a:gd name="connsiteY3" fmla="*/ 10886 h 555172"/>
                <a:gd name="connsiteX4" fmla="*/ 2431144 w 4829629"/>
                <a:gd name="connsiteY4" fmla="*/ 0 h 555172"/>
                <a:gd name="connsiteX5" fmla="*/ 3312887 w 4829629"/>
                <a:gd name="connsiteY5" fmla="*/ 0 h 555172"/>
                <a:gd name="connsiteX6" fmla="*/ 4249058 w 4829629"/>
                <a:gd name="connsiteY6" fmla="*/ 10886 h 555172"/>
                <a:gd name="connsiteX7" fmla="*/ 4640944 w 4829629"/>
                <a:gd name="connsiteY7" fmla="*/ 54429 h 555172"/>
                <a:gd name="connsiteX8" fmla="*/ 4815115 w 4829629"/>
                <a:gd name="connsiteY8" fmla="*/ 217715 h 555172"/>
                <a:gd name="connsiteX9" fmla="*/ 4728029 w 4829629"/>
                <a:gd name="connsiteY9" fmla="*/ 457200 h 555172"/>
                <a:gd name="connsiteX10" fmla="*/ 4379687 w 4829629"/>
                <a:gd name="connsiteY10" fmla="*/ 533400 h 555172"/>
                <a:gd name="connsiteX11" fmla="*/ 2627087 w 4829629"/>
                <a:gd name="connsiteY11" fmla="*/ 555172 h 555172"/>
                <a:gd name="connsiteX12" fmla="*/ 1473201 w 4829629"/>
                <a:gd name="connsiteY12" fmla="*/ 555172 h 555172"/>
                <a:gd name="connsiteX13" fmla="*/ 482601 w 4829629"/>
                <a:gd name="connsiteY13" fmla="*/ 544286 h 555172"/>
                <a:gd name="connsiteX14" fmla="*/ 123372 w 4829629"/>
                <a:gd name="connsiteY14" fmla="*/ 500743 h 555172"/>
                <a:gd name="connsiteX15" fmla="*/ 3629 w 4829629"/>
                <a:gd name="connsiteY15" fmla="*/ 261258 h 5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9629" h="555172">
                  <a:moveTo>
                    <a:pt x="3629" y="261258"/>
                  </a:moveTo>
                  <a:cubicBezTo>
                    <a:pt x="7258" y="194130"/>
                    <a:pt x="78015" y="134258"/>
                    <a:pt x="145144" y="97972"/>
                  </a:cubicBezTo>
                  <a:cubicBezTo>
                    <a:pt x="212273" y="61686"/>
                    <a:pt x="214087" y="58057"/>
                    <a:pt x="406401" y="43543"/>
                  </a:cubicBezTo>
                  <a:cubicBezTo>
                    <a:pt x="598715" y="29029"/>
                    <a:pt x="961572" y="18143"/>
                    <a:pt x="1299029" y="10886"/>
                  </a:cubicBezTo>
                  <a:cubicBezTo>
                    <a:pt x="1636486" y="3629"/>
                    <a:pt x="2431144" y="0"/>
                    <a:pt x="2431144" y="0"/>
                  </a:cubicBezTo>
                  <a:lnTo>
                    <a:pt x="3312887" y="0"/>
                  </a:lnTo>
                  <a:lnTo>
                    <a:pt x="4249058" y="10886"/>
                  </a:lnTo>
                  <a:cubicBezTo>
                    <a:pt x="4470401" y="19957"/>
                    <a:pt x="4546601" y="19958"/>
                    <a:pt x="4640944" y="54429"/>
                  </a:cubicBezTo>
                  <a:cubicBezTo>
                    <a:pt x="4735287" y="88900"/>
                    <a:pt x="4800601" y="150587"/>
                    <a:pt x="4815115" y="217715"/>
                  </a:cubicBezTo>
                  <a:cubicBezTo>
                    <a:pt x="4829629" y="284843"/>
                    <a:pt x="4800600" y="404586"/>
                    <a:pt x="4728029" y="457200"/>
                  </a:cubicBezTo>
                  <a:cubicBezTo>
                    <a:pt x="4655458" y="509814"/>
                    <a:pt x="4729844" y="517071"/>
                    <a:pt x="4379687" y="533400"/>
                  </a:cubicBezTo>
                  <a:cubicBezTo>
                    <a:pt x="4029530" y="549729"/>
                    <a:pt x="2627087" y="555172"/>
                    <a:pt x="2627087" y="555172"/>
                  </a:cubicBezTo>
                  <a:lnTo>
                    <a:pt x="1473201" y="555172"/>
                  </a:lnTo>
                  <a:lnTo>
                    <a:pt x="482601" y="544286"/>
                  </a:lnTo>
                  <a:cubicBezTo>
                    <a:pt x="257630" y="535215"/>
                    <a:pt x="205015" y="547914"/>
                    <a:pt x="123372" y="500743"/>
                  </a:cubicBezTo>
                  <a:cubicBezTo>
                    <a:pt x="41729" y="453572"/>
                    <a:pt x="0" y="328386"/>
                    <a:pt x="3629" y="26125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Arrow Connector 169"/>
            <p:cNvCxnSpPr>
              <a:stCxn id="168" idx="4"/>
              <a:endCxn id="31" idx="4"/>
            </p:cNvCxnSpPr>
            <p:nvPr/>
          </p:nvCxnSpPr>
          <p:spPr>
            <a:xfrm flipH="1" flipV="1">
              <a:off x="1800678" y="5417389"/>
              <a:ext cx="2248808" cy="31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4"/>
              <a:endCxn id="33" idx="6"/>
            </p:cNvCxnSpPr>
            <p:nvPr/>
          </p:nvCxnSpPr>
          <p:spPr>
            <a:xfrm flipH="1" flipV="1">
              <a:off x="2915554" y="5108995"/>
              <a:ext cx="1133932" cy="627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8" idx="4"/>
              <a:endCxn id="20" idx="2"/>
            </p:cNvCxnSpPr>
            <p:nvPr/>
          </p:nvCxnSpPr>
          <p:spPr>
            <a:xfrm flipV="1">
              <a:off x="4049486" y="5108995"/>
              <a:ext cx="1741714" cy="627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8"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linds(horizontal)">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box(in)">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 calcmode="lin" valueType="num">
                                      <p:cBhvr additive="base">
                                        <p:cTn id="17" dur="500" fill="hold"/>
                                        <p:tgtEl>
                                          <p:spTgt spid="176"/>
                                        </p:tgtEl>
                                        <p:attrNameLst>
                                          <p:attrName>ppt_x</p:attrName>
                                        </p:attrNameLst>
                                      </p:cBhvr>
                                      <p:tavLst>
                                        <p:tav tm="0">
                                          <p:val>
                                            <p:strVal val="#ppt_x"/>
                                          </p:val>
                                        </p:tav>
                                        <p:tav tm="100000">
                                          <p:val>
                                            <p:strVal val="#ppt_x"/>
                                          </p:val>
                                        </p:tav>
                                      </p:tavLst>
                                    </p:anim>
                                    <p:anim calcmode="lin" valueType="num">
                                      <p:cBhvr additive="base">
                                        <p:cTn id="1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blinds(horizontal)">
                                      <p:cBhvr>
                                        <p:cTn id="23" dur="500"/>
                                        <p:tgtEl>
                                          <p:spTgt spid="14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5"/>
                                        </p:tgtEl>
                                        <p:attrNameLst>
                                          <p:attrName>style.visibility</p:attrName>
                                        </p:attrNameLst>
                                      </p:cBhvr>
                                      <p:to>
                                        <p:strVal val="visible"/>
                                      </p:to>
                                    </p:set>
                                    <p:anim calcmode="lin" valueType="num">
                                      <p:cBhvr additive="base">
                                        <p:cTn id="28" dur="500" fill="hold"/>
                                        <p:tgtEl>
                                          <p:spTgt spid="175"/>
                                        </p:tgtEl>
                                        <p:attrNameLst>
                                          <p:attrName>ppt_x</p:attrName>
                                        </p:attrNameLst>
                                      </p:cBhvr>
                                      <p:tavLst>
                                        <p:tav tm="0">
                                          <p:val>
                                            <p:strVal val="#ppt_x"/>
                                          </p:val>
                                        </p:tav>
                                        <p:tav tm="100000">
                                          <p:val>
                                            <p:strVal val="#ppt_x"/>
                                          </p:val>
                                        </p:tav>
                                      </p:tavLst>
                                    </p:anim>
                                    <p:anim calcmode="lin" valueType="num">
                                      <p:cBhvr additive="base">
                                        <p:cTn id="29"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4619625" y="1905000"/>
            <a:ext cx="4524375" cy="3886200"/>
            <a:chOff x="4086225" y="1750024"/>
            <a:chExt cx="4524375" cy="3964976"/>
          </a:xfrm>
        </p:grpSpPr>
        <p:pic>
          <p:nvPicPr>
            <p:cNvPr id="1026" name="Picture 2"/>
            <p:cNvPicPr>
              <a:picLocks noChangeAspect="1" noChangeArrowheads="1"/>
            </p:cNvPicPr>
            <p:nvPr/>
          </p:nvPicPr>
          <p:blipFill>
            <a:blip r:embed="rId2" cstate="print"/>
            <a:srcRect/>
            <a:stretch>
              <a:fillRect/>
            </a:stretch>
          </p:blipFill>
          <p:spPr bwMode="auto">
            <a:xfrm>
              <a:off x="4086225" y="1750024"/>
              <a:ext cx="4524375" cy="3888776"/>
            </a:xfrm>
            <a:prstGeom prst="rect">
              <a:avLst/>
            </a:prstGeom>
            <a:noFill/>
            <a:ln w="9525">
              <a:noFill/>
              <a:miter lim="800000"/>
              <a:headEnd/>
              <a:tailEnd/>
            </a:ln>
          </p:spPr>
        </p:pic>
        <p:sp>
          <p:nvSpPr>
            <p:cNvPr id="33" name="Rectangle 32"/>
            <p:cNvSpPr/>
            <p:nvPr/>
          </p:nvSpPr>
          <p:spPr>
            <a:xfrm>
              <a:off x="4114800" y="4191000"/>
              <a:ext cx="4495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Autofit/>
          </a:bodyPr>
          <a:lstStyle/>
          <a:p>
            <a:r>
              <a:rPr lang="en-US" sz="2400" dirty="0" smtClean="0"/>
              <a:t>Generative model: A graphical representation</a:t>
            </a:r>
            <a:endParaRPr lang="en-US" sz="24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6" name="Content Placeholder 2"/>
          <p:cNvSpPr>
            <a:spLocks noGrp="1"/>
          </p:cNvSpPr>
          <p:nvPr>
            <p:ph idx="1"/>
          </p:nvPr>
        </p:nvSpPr>
        <p:spPr>
          <a:xfrm>
            <a:off x="457200" y="1905000"/>
            <a:ext cx="8229600" cy="4572000"/>
          </a:xfrm>
        </p:spPr>
        <p: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1600" dirty="0" smtClean="0">
              <a:solidFill>
                <a:srgbClr val="FF0000"/>
              </a:solidFill>
            </a:endParaRPr>
          </a:p>
          <a:p>
            <a:endParaRPr lang="en-US" sz="2000" dirty="0"/>
          </a:p>
        </p:txBody>
      </p:sp>
      <p:grpSp>
        <p:nvGrpSpPr>
          <p:cNvPr id="7" name="Group 10"/>
          <p:cNvGrpSpPr/>
          <p:nvPr/>
        </p:nvGrpSpPr>
        <p:grpSpPr>
          <a:xfrm>
            <a:off x="2590800" y="1752600"/>
            <a:ext cx="1981200" cy="3352800"/>
            <a:chOff x="4495800" y="1295400"/>
            <a:chExt cx="1905000" cy="4191000"/>
          </a:xfrm>
        </p:grpSpPr>
        <p:sp>
          <p:nvSpPr>
            <p:cNvPr id="12" name="Oval 11"/>
            <p:cNvSpPr/>
            <p:nvPr/>
          </p:nvSpPr>
          <p:spPr>
            <a:xfrm>
              <a:off x="4645819" y="3276600"/>
              <a:ext cx="533400" cy="6858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z</a:t>
              </a:r>
              <a:r>
                <a:rPr lang="en-US" baseline="-25000" dirty="0" err="1" smtClean="0">
                  <a:solidFill>
                    <a:schemeClr val="tx1"/>
                  </a:solidFill>
                </a:rPr>
                <a:t>i</a:t>
              </a:r>
              <a:endParaRPr lang="en-US" dirty="0">
                <a:solidFill>
                  <a:schemeClr val="tx1"/>
                </a:solidFill>
              </a:endParaRPr>
            </a:p>
          </p:txBody>
        </p:sp>
        <p:sp>
          <p:nvSpPr>
            <p:cNvPr id="14" name="Oval 13"/>
            <p:cNvSpPr/>
            <p:nvPr/>
          </p:nvSpPr>
          <p:spPr>
            <a:xfrm>
              <a:off x="4724400" y="2209800"/>
              <a:ext cx="381000"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π</a:t>
              </a:r>
              <a:endParaRPr lang="en-US" i="1" dirty="0">
                <a:solidFill>
                  <a:schemeClr val="tx1"/>
                </a:solidFill>
              </a:endParaRPr>
            </a:p>
          </p:txBody>
        </p:sp>
        <p:sp>
          <p:nvSpPr>
            <p:cNvPr id="17" name="Oval 16"/>
            <p:cNvSpPr/>
            <p:nvPr/>
          </p:nvSpPr>
          <p:spPr>
            <a:xfrm>
              <a:off x="4724400" y="1295400"/>
              <a:ext cx="381000"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a:t>
              </a:r>
              <a:endParaRPr lang="en-US" dirty="0">
                <a:solidFill>
                  <a:schemeClr val="tx1"/>
                </a:solidFill>
              </a:endParaRPr>
            </a:p>
          </p:txBody>
        </p:sp>
        <p:cxnSp>
          <p:nvCxnSpPr>
            <p:cNvPr id="18" name="Straight Arrow Connector 17"/>
            <p:cNvCxnSpPr/>
            <p:nvPr/>
          </p:nvCxnSpPr>
          <p:spPr>
            <a:xfrm>
              <a:off x="4822029" y="2346326"/>
              <a:ext cx="228600" cy="1588"/>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4"/>
              <a:endCxn id="14" idx="0"/>
            </p:cNvCxnSpPr>
            <p:nvPr/>
          </p:nvCxnSpPr>
          <p:spPr>
            <a:xfrm rot="5400000">
              <a:off x="4686300" y="1981200"/>
              <a:ext cx="4572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4"/>
              <a:endCxn id="12" idx="0"/>
            </p:cNvCxnSpPr>
            <p:nvPr/>
          </p:nvCxnSpPr>
          <p:spPr>
            <a:xfrm rot="5400000">
              <a:off x="4608910" y="2970610"/>
              <a:ext cx="609600"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648200" y="4495800"/>
              <a:ext cx="533400" cy="6858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r>
                <a:rPr lang="en-US" baseline="-25000" dirty="0" smtClean="0">
                  <a:solidFill>
                    <a:schemeClr val="tx1"/>
                  </a:solidFill>
                </a:rPr>
                <a:t>i</a:t>
              </a:r>
              <a:endParaRPr lang="en-US" dirty="0">
                <a:solidFill>
                  <a:schemeClr val="tx1"/>
                </a:solidFill>
              </a:endParaRPr>
            </a:p>
          </p:txBody>
        </p:sp>
        <p:cxnSp>
          <p:nvCxnSpPr>
            <p:cNvPr id="22" name="Straight Arrow Connector 21"/>
            <p:cNvCxnSpPr/>
            <p:nvPr/>
          </p:nvCxnSpPr>
          <p:spPr>
            <a:xfrm>
              <a:off x="4792980" y="4724400"/>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4"/>
              <a:endCxn id="21" idx="0"/>
            </p:cNvCxnSpPr>
            <p:nvPr/>
          </p:nvCxnSpPr>
          <p:spPr>
            <a:xfrm rot="16200000" flipH="1">
              <a:off x="4647009" y="4227909"/>
              <a:ext cx="533400"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a:xfrm>
              <a:off x="5715000" y="2133600"/>
              <a:ext cx="533400" cy="1828800"/>
              <a:chOff x="6553200" y="1447800"/>
              <a:chExt cx="533400" cy="1828800"/>
            </a:xfrm>
          </p:grpSpPr>
          <p:sp>
            <p:nvSpPr>
              <p:cNvPr id="28" name="Oval 27"/>
              <p:cNvSpPr/>
              <p:nvPr/>
            </p:nvSpPr>
            <p:spPr>
              <a:xfrm>
                <a:off x="6586061" y="1447800"/>
                <a:ext cx="4572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endParaRPr lang="en-US" dirty="0">
                  <a:solidFill>
                    <a:schemeClr val="tx1"/>
                  </a:solidFill>
                </a:endParaRPr>
              </a:p>
            </p:txBody>
          </p:sp>
          <p:sp>
            <p:nvSpPr>
              <p:cNvPr id="29" name="Oval 28"/>
              <p:cNvSpPr/>
              <p:nvPr/>
            </p:nvSpPr>
            <p:spPr>
              <a:xfrm>
                <a:off x="6553200" y="2590800"/>
                <a:ext cx="533400" cy="6858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dirty="0" smtClean="0">
                    <a:solidFill>
                      <a:schemeClr val="tx1"/>
                    </a:solidFill>
                  </a:rPr>
                  <a:t>ѳ</a:t>
                </a:r>
                <a:r>
                  <a:rPr lang="en-US" baseline="-25000" dirty="0" err="1" smtClean="0">
                    <a:solidFill>
                      <a:schemeClr val="tx1"/>
                    </a:solidFill>
                  </a:rPr>
                  <a:t>i</a:t>
                </a:r>
                <a:endParaRPr lang="en-US" dirty="0">
                  <a:solidFill>
                    <a:schemeClr val="tx1"/>
                  </a:solidFill>
                </a:endParaRPr>
              </a:p>
            </p:txBody>
          </p:sp>
          <p:cxnSp>
            <p:nvCxnSpPr>
              <p:cNvPr id="30" name="Straight Arrow Connector 29"/>
              <p:cNvCxnSpPr/>
              <p:nvPr/>
            </p:nvCxnSpPr>
            <p:spPr>
              <a:xfrm>
                <a:off x="6690360" y="2819400"/>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682740" y="1600200"/>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4"/>
                <a:endCxn id="29" idx="0"/>
              </p:cNvCxnSpPr>
              <p:nvPr/>
            </p:nvCxnSpPr>
            <p:spPr>
              <a:xfrm rot="16200000" flipH="1">
                <a:off x="6550580" y="2321480"/>
                <a:ext cx="533400" cy="52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4495800" y="2895600"/>
              <a:ext cx="838200" cy="2590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r>
                <a:rPr lang="en-US" dirty="0" smtClean="0">
                  <a:solidFill>
                    <a:schemeClr val="tx1"/>
                  </a:solidFill>
                </a:rPr>
                <a:t>         N</a:t>
              </a:r>
              <a:endParaRPr lang="en-US" dirty="0">
                <a:solidFill>
                  <a:schemeClr val="tx1"/>
                </a:solidFill>
              </a:endParaRPr>
            </a:p>
          </p:txBody>
        </p:sp>
        <p:sp>
          <p:nvSpPr>
            <p:cNvPr id="26" name="Rectangle 25"/>
            <p:cNvSpPr/>
            <p:nvPr/>
          </p:nvSpPr>
          <p:spPr>
            <a:xfrm>
              <a:off x="5562600" y="3048000"/>
              <a:ext cx="838200" cy="114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r>
                <a:rPr lang="en-US" dirty="0">
                  <a:solidFill>
                    <a:schemeClr val="tx1"/>
                  </a:solidFill>
                </a:rPr>
                <a:t> </a:t>
              </a:r>
              <a:r>
                <a:rPr lang="en-US" dirty="0" smtClean="0">
                  <a:solidFill>
                    <a:schemeClr val="tx1"/>
                  </a:solidFill>
                </a:rPr>
                <a:t>       </a:t>
              </a:r>
              <a:r>
                <a:rPr lang="en-US" sz="2000" dirty="0" smtClean="0">
                  <a:solidFill>
                    <a:schemeClr val="tx1"/>
                  </a:solidFill>
                </a:rPr>
                <a:t>∞</a:t>
              </a:r>
              <a:endParaRPr lang="en-US" sz="2000" dirty="0">
                <a:solidFill>
                  <a:schemeClr val="tx1"/>
                </a:solidFill>
              </a:endParaRPr>
            </a:p>
          </p:txBody>
        </p:sp>
        <p:cxnSp>
          <p:nvCxnSpPr>
            <p:cNvPr id="27" name="Straight Arrow Connector 26"/>
            <p:cNvCxnSpPr>
              <a:endCxn id="21" idx="6"/>
            </p:cNvCxnSpPr>
            <p:nvPr/>
          </p:nvCxnSpPr>
          <p:spPr>
            <a:xfrm rot="5400000">
              <a:off x="4998992" y="4044576"/>
              <a:ext cx="976733" cy="6115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145"/>
          <p:cNvGrpSpPr/>
          <p:nvPr/>
        </p:nvGrpSpPr>
        <p:grpSpPr>
          <a:xfrm>
            <a:off x="0" y="1828800"/>
            <a:ext cx="2590800" cy="3717243"/>
            <a:chOff x="0" y="1740948"/>
            <a:chExt cx="2590800" cy="3717243"/>
          </a:xfrm>
        </p:grpSpPr>
        <p:grpSp>
          <p:nvGrpSpPr>
            <p:cNvPr id="10" name="Group 167"/>
            <p:cNvGrpSpPr/>
            <p:nvPr/>
          </p:nvGrpSpPr>
          <p:grpSpPr>
            <a:xfrm>
              <a:off x="76200" y="1740948"/>
              <a:ext cx="1981200" cy="3200399"/>
              <a:chOff x="457200" y="1905000"/>
              <a:chExt cx="1981200" cy="4198189"/>
            </a:xfrm>
          </p:grpSpPr>
          <p:pic>
            <p:nvPicPr>
              <p:cNvPr id="169" name="Picture 168" descr="red-dice-icon.jpg"/>
              <p:cNvPicPr>
                <a:picLocks noChangeAspect="1"/>
              </p:cNvPicPr>
              <p:nvPr/>
            </p:nvPicPr>
            <p:blipFill>
              <a:blip r:embed="rId3" cstate="print"/>
              <a:stretch>
                <a:fillRect/>
              </a:stretch>
            </p:blipFill>
            <p:spPr>
              <a:xfrm>
                <a:off x="1066800" y="1905000"/>
                <a:ext cx="757359" cy="645256"/>
              </a:xfrm>
              <a:prstGeom prst="rect">
                <a:avLst/>
              </a:prstGeom>
            </p:spPr>
          </p:pic>
          <p:grpSp>
            <p:nvGrpSpPr>
              <p:cNvPr id="11" name="Group 15"/>
              <p:cNvGrpSpPr/>
              <p:nvPr/>
            </p:nvGrpSpPr>
            <p:grpSpPr>
              <a:xfrm>
                <a:off x="838202" y="2895600"/>
                <a:ext cx="1562711" cy="375249"/>
                <a:chOff x="1352059" y="2895600"/>
                <a:chExt cx="5081072" cy="375249"/>
              </a:xfrm>
            </p:grpSpPr>
            <p:sp>
              <p:nvSpPr>
                <p:cNvPr id="263" name="TextBox 262"/>
                <p:cNvSpPr txBox="1"/>
                <p:nvPr/>
              </p:nvSpPr>
              <p:spPr>
                <a:xfrm>
                  <a:off x="6248400" y="2895600"/>
                  <a:ext cx="184731" cy="369332"/>
                </a:xfrm>
                <a:prstGeom prst="rect">
                  <a:avLst/>
                </a:prstGeom>
                <a:noFill/>
              </p:spPr>
              <p:txBody>
                <a:bodyPr wrap="none" rtlCol="0">
                  <a:spAutoFit/>
                </a:bodyPr>
                <a:lstStyle/>
                <a:p>
                  <a:endParaRPr lang="en-US" dirty="0"/>
                </a:p>
              </p:txBody>
            </p:sp>
            <p:grpSp>
              <p:nvGrpSpPr>
                <p:cNvPr id="13" name="Group 140"/>
                <p:cNvGrpSpPr/>
                <p:nvPr/>
              </p:nvGrpSpPr>
              <p:grpSpPr>
                <a:xfrm>
                  <a:off x="1352059" y="2971800"/>
                  <a:ext cx="4594136" cy="299049"/>
                  <a:chOff x="1352059" y="2971800"/>
                  <a:chExt cx="4594136" cy="299049"/>
                </a:xfrm>
              </p:grpSpPr>
              <p:sp>
                <p:nvSpPr>
                  <p:cNvPr id="265" name="Oval 264"/>
                  <p:cNvSpPr/>
                  <p:nvPr/>
                </p:nvSpPr>
                <p:spPr>
                  <a:xfrm>
                    <a:off x="1352059" y="2971800"/>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smtClean="0"/>
                      <a:t>1</a:t>
                    </a:r>
                    <a:endParaRPr lang="en-US" sz="1100" dirty="0"/>
                  </a:p>
                </p:txBody>
              </p:sp>
              <p:sp>
                <p:nvSpPr>
                  <p:cNvPr id="266" name="Oval 265"/>
                  <p:cNvSpPr/>
                  <p:nvPr/>
                </p:nvSpPr>
                <p:spPr>
                  <a:xfrm>
                    <a:off x="2343105" y="2971800"/>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smtClean="0"/>
                      <a:t>2</a:t>
                    </a:r>
                    <a:endParaRPr lang="en-US" sz="1100" dirty="0"/>
                  </a:p>
                </p:txBody>
              </p:sp>
              <p:sp>
                <p:nvSpPr>
                  <p:cNvPr id="267" name="Oval 14"/>
                  <p:cNvSpPr/>
                  <p:nvPr/>
                </p:nvSpPr>
                <p:spPr>
                  <a:xfrm>
                    <a:off x="305041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smtClean="0"/>
                      <a:t>3</a:t>
                    </a:r>
                    <a:endParaRPr lang="en-US" sz="1100" dirty="0"/>
                  </a:p>
                </p:txBody>
              </p:sp>
              <p:sp>
                <p:nvSpPr>
                  <p:cNvPr id="268" name="Oval 267"/>
                  <p:cNvSpPr/>
                  <p:nvPr/>
                </p:nvSpPr>
                <p:spPr>
                  <a:xfrm>
                    <a:off x="3540468"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smtClean="0"/>
                      <a:t>4</a:t>
                    </a:r>
                    <a:endParaRPr lang="en-US" sz="1100" dirty="0"/>
                  </a:p>
                </p:txBody>
              </p:sp>
              <p:sp>
                <p:nvSpPr>
                  <p:cNvPr id="269" name="Oval 268"/>
                  <p:cNvSpPr/>
                  <p:nvPr/>
                </p:nvSpPr>
                <p:spPr>
                  <a:xfrm>
                    <a:off x="389687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smtClean="0"/>
                      <a:t>5</a:t>
                    </a:r>
                    <a:endParaRPr lang="en-US" sz="1100" dirty="0"/>
                  </a:p>
                </p:txBody>
              </p:sp>
              <p:sp>
                <p:nvSpPr>
                  <p:cNvPr id="270" name="Oval 23"/>
                  <p:cNvSpPr/>
                  <p:nvPr/>
                </p:nvSpPr>
                <p:spPr>
                  <a:xfrm>
                    <a:off x="4297826"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smtClean="0"/>
                      <a:t>6</a:t>
                    </a:r>
                    <a:endParaRPr lang="en-US" sz="1100" dirty="0"/>
                  </a:p>
                </p:txBody>
              </p:sp>
              <p:sp>
                <p:nvSpPr>
                  <p:cNvPr id="271" name="Oval 270"/>
                  <p:cNvSpPr/>
                  <p:nvPr/>
                </p:nvSpPr>
                <p:spPr>
                  <a:xfrm>
                    <a:off x="567889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a:t>
                    </a:r>
                    <a:endParaRPr lang="en-US" sz="1100" dirty="0"/>
                  </a:p>
                </p:txBody>
              </p:sp>
              <p:sp>
                <p:nvSpPr>
                  <p:cNvPr id="272" name="Oval 25"/>
                  <p:cNvSpPr/>
                  <p:nvPr/>
                </p:nvSpPr>
                <p:spPr>
                  <a:xfrm>
                    <a:off x="4787882" y="2986177"/>
                    <a:ext cx="267303" cy="284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smtClean="0"/>
                      <a:t>7</a:t>
                    </a:r>
                    <a:endParaRPr lang="en-US" sz="1100" dirty="0"/>
                  </a:p>
                </p:txBody>
              </p:sp>
              <p:cxnSp>
                <p:nvCxnSpPr>
                  <p:cNvPr id="273" name="Straight Connector 26"/>
                  <p:cNvCxnSpPr/>
                  <p:nvPr/>
                </p:nvCxnSpPr>
                <p:spPr>
                  <a:xfrm>
                    <a:off x="5099735" y="3128513"/>
                    <a:ext cx="53460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30"/>
              <p:cNvGrpSpPr/>
              <p:nvPr/>
            </p:nvGrpSpPr>
            <p:grpSpPr>
              <a:xfrm>
                <a:off x="746761" y="3505200"/>
                <a:ext cx="1691638" cy="1905000"/>
                <a:chOff x="746760" y="3505200"/>
                <a:chExt cx="8018779" cy="1905000"/>
              </a:xfrm>
            </p:grpSpPr>
            <p:sp>
              <p:nvSpPr>
                <p:cNvPr id="189" name="TextBox 188"/>
                <p:cNvSpPr txBox="1"/>
                <p:nvPr/>
              </p:nvSpPr>
              <p:spPr>
                <a:xfrm>
                  <a:off x="7162800" y="3505200"/>
                  <a:ext cx="1602739" cy="369332"/>
                </a:xfrm>
                <a:prstGeom prst="rect">
                  <a:avLst/>
                </a:prstGeom>
                <a:noFill/>
              </p:spPr>
              <p:txBody>
                <a:bodyPr wrap="square" rtlCol="0">
                  <a:spAutoFit/>
                </a:bodyPr>
                <a:lstStyle/>
                <a:p>
                  <a:pPr algn="just"/>
                  <a:endParaRPr lang="en-US" dirty="0"/>
                </a:p>
              </p:txBody>
            </p:sp>
            <p:grpSp>
              <p:nvGrpSpPr>
                <p:cNvPr id="16" name="Group 141"/>
                <p:cNvGrpSpPr/>
                <p:nvPr/>
              </p:nvGrpSpPr>
              <p:grpSpPr>
                <a:xfrm>
                  <a:off x="746760" y="3505200"/>
                  <a:ext cx="6339842" cy="1905000"/>
                  <a:chOff x="746760" y="3505200"/>
                  <a:chExt cx="6339840" cy="1905000"/>
                </a:xfrm>
              </p:grpSpPr>
              <p:sp>
                <p:nvSpPr>
                  <p:cNvPr id="191" name="Rectangle 190"/>
                  <p:cNvSpPr/>
                  <p:nvPr/>
                </p:nvSpPr>
                <p:spPr>
                  <a:xfrm>
                    <a:off x="762000" y="3505200"/>
                    <a:ext cx="6324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2"/>
                  <p:cNvGrpSpPr/>
                  <p:nvPr/>
                </p:nvGrpSpPr>
                <p:grpSpPr>
                  <a:xfrm>
                    <a:off x="838200" y="3962400"/>
                    <a:ext cx="883919" cy="579119"/>
                    <a:chOff x="1219200" y="4114800"/>
                    <a:chExt cx="883919" cy="579119"/>
                  </a:xfrm>
                </p:grpSpPr>
                <p:sp>
                  <p:nvSpPr>
                    <p:cNvPr id="245" name="Flowchart: Connector 40"/>
                    <p:cNvSpPr/>
                    <p:nvPr/>
                  </p:nvSpPr>
                  <p:spPr>
                    <a:xfrm>
                      <a:off x="1447800" y="4191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Connector 41"/>
                    <p:cNvSpPr/>
                    <p:nvPr/>
                  </p:nvSpPr>
                  <p:spPr>
                    <a:xfrm>
                      <a:off x="16002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Connector 42"/>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Connector 247"/>
                    <p:cNvSpPr/>
                    <p:nvPr/>
                  </p:nvSpPr>
                  <p:spPr>
                    <a:xfrm>
                      <a:off x="1905000" y="4114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Connector 248"/>
                    <p:cNvSpPr/>
                    <p:nvPr/>
                  </p:nvSpPr>
                  <p:spPr>
                    <a:xfrm>
                      <a:off x="12192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Connector 249"/>
                    <p:cNvSpPr/>
                    <p:nvPr/>
                  </p:nvSpPr>
                  <p:spPr>
                    <a:xfrm>
                      <a:off x="1676400" y="4191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Connector 250"/>
                    <p:cNvSpPr/>
                    <p:nvPr/>
                  </p:nvSpPr>
                  <p:spPr>
                    <a:xfrm>
                      <a:off x="1600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Connector 251"/>
                    <p:cNvSpPr/>
                    <p:nvPr/>
                  </p:nvSpPr>
                  <p:spPr>
                    <a:xfrm>
                      <a:off x="17526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Connector 252"/>
                    <p:cNvSpPr/>
                    <p:nvPr/>
                  </p:nvSpPr>
                  <p:spPr>
                    <a:xfrm>
                      <a:off x="1447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Connector 253"/>
                    <p:cNvSpPr/>
                    <p:nvPr/>
                  </p:nvSpPr>
                  <p:spPr>
                    <a:xfrm>
                      <a:off x="16002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Connector 50"/>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Connector 51"/>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Connector 256"/>
                    <p:cNvSpPr/>
                    <p:nvPr/>
                  </p:nvSpPr>
                  <p:spPr>
                    <a:xfrm>
                      <a:off x="2057400" y="4267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Connector 257"/>
                    <p:cNvSpPr/>
                    <p:nvPr/>
                  </p:nvSpPr>
                  <p:spPr>
                    <a:xfrm>
                      <a:off x="1371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Connector 258"/>
                    <p:cNvSpPr/>
                    <p:nvPr/>
                  </p:nvSpPr>
                  <p:spPr>
                    <a:xfrm>
                      <a:off x="1828800" y="4343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Connector 259"/>
                    <p:cNvSpPr/>
                    <p:nvPr/>
                  </p:nvSpPr>
                  <p:spPr>
                    <a:xfrm>
                      <a:off x="17526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Connector 260"/>
                    <p:cNvSpPr/>
                    <p:nvPr/>
                  </p:nvSpPr>
                  <p:spPr>
                    <a:xfrm>
                      <a:off x="19050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Connector 261"/>
                    <p:cNvSpPr/>
                    <p:nvPr/>
                  </p:nvSpPr>
                  <p:spPr>
                    <a:xfrm>
                      <a:off x="1600200" y="4572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01"/>
                  <p:cNvGrpSpPr/>
                  <p:nvPr/>
                </p:nvGrpSpPr>
                <p:grpSpPr>
                  <a:xfrm>
                    <a:off x="2438400" y="3810000"/>
                    <a:ext cx="731519" cy="807719"/>
                    <a:chOff x="2590800" y="4038600"/>
                    <a:chExt cx="731519" cy="807719"/>
                  </a:xfrm>
                </p:grpSpPr>
                <p:grpSp>
                  <p:nvGrpSpPr>
                    <p:cNvPr id="226" name="Group 67"/>
                    <p:cNvGrpSpPr/>
                    <p:nvPr/>
                  </p:nvGrpSpPr>
                  <p:grpSpPr>
                    <a:xfrm>
                      <a:off x="2590800" y="4419600"/>
                      <a:ext cx="731519" cy="426719"/>
                      <a:chOff x="1524000" y="4419600"/>
                      <a:chExt cx="731519" cy="426719"/>
                    </a:xfrm>
                  </p:grpSpPr>
                  <p:sp>
                    <p:nvSpPr>
                      <p:cNvPr id="236" name="Flowchart: Connector 235"/>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Connector 236"/>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Connector 237"/>
                      <p:cNvSpPr/>
                      <p:nvPr/>
                    </p:nvSpPr>
                    <p:spPr>
                      <a:xfrm>
                        <a:off x="20574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Connector 238"/>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Connector 239"/>
                      <p:cNvSpPr/>
                      <p:nvPr/>
                    </p:nvSpPr>
                    <p:spPr>
                      <a:xfrm>
                        <a:off x="1524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Connector 240"/>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Connector 241"/>
                      <p:cNvSpPr/>
                      <p:nvPr/>
                    </p:nvSpPr>
                    <p:spPr>
                      <a:xfrm>
                        <a:off x="19050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Connector 242"/>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Connector 243"/>
                      <p:cNvSpPr/>
                      <p:nvPr/>
                    </p:nvSpPr>
                    <p:spPr>
                      <a:xfrm>
                        <a:off x="17526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7"/>
                    <p:cNvGrpSpPr/>
                    <p:nvPr/>
                  </p:nvGrpSpPr>
                  <p:grpSpPr>
                    <a:xfrm rot="16360601">
                      <a:off x="2590794" y="4191000"/>
                      <a:ext cx="731519" cy="426719"/>
                      <a:chOff x="1524000" y="4419600"/>
                      <a:chExt cx="731519" cy="426719"/>
                    </a:xfrm>
                  </p:grpSpPr>
                  <p:sp>
                    <p:nvSpPr>
                      <p:cNvPr id="227" name="Flowchart: Connector 226"/>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Connector 70"/>
                      <p:cNvSpPr/>
                      <p:nvPr/>
                    </p:nvSpPr>
                    <p:spPr>
                      <a:xfrm>
                        <a:off x="20574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Connector 71"/>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Connector 230"/>
                      <p:cNvSpPr/>
                      <p:nvPr/>
                    </p:nvSpPr>
                    <p:spPr>
                      <a:xfrm>
                        <a:off x="1524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Connector 231"/>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Connector 232"/>
                      <p:cNvSpPr/>
                      <p:nvPr/>
                    </p:nvSpPr>
                    <p:spPr>
                      <a:xfrm>
                        <a:off x="19050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Connector 233"/>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Connector 234"/>
                      <p:cNvSpPr/>
                      <p:nvPr/>
                    </p:nvSpPr>
                    <p:spPr>
                      <a:xfrm>
                        <a:off x="17526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100"/>
                  <p:cNvGrpSpPr/>
                  <p:nvPr/>
                </p:nvGrpSpPr>
                <p:grpSpPr>
                  <a:xfrm>
                    <a:off x="5943606" y="3733800"/>
                    <a:ext cx="731519" cy="807725"/>
                    <a:chOff x="3581406" y="3962400"/>
                    <a:chExt cx="731519" cy="807725"/>
                  </a:xfrm>
                </p:grpSpPr>
                <p:grpSp>
                  <p:nvGrpSpPr>
                    <p:cNvPr id="37" name="Group 87"/>
                    <p:cNvGrpSpPr/>
                    <p:nvPr/>
                  </p:nvGrpSpPr>
                  <p:grpSpPr>
                    <a:xfrm rot="2575637">
                      <a:off x="3581406" y="4343406"/>
                      <a:ext cx="731519" cy="426719"/>
                      <a:chOff x="1524000" y="4419600"/>
                      <a:chExt cx="731519" cy="426719"/>
                    </a:xfrm>
                  </p:grpSpPr>
                  <p:sp>
                    <p:nvSpPr>
                      <p:cNvPr id="216" name="Flowchart: Connector 215"/>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Connector 216"/>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Connector 217"/>
                      <p:cNvSpPr/>
                      <p:nvPr/>
                    </p:nvSpPr>
                    <p:spPr>
                      <a:xfrm>
                        <a:off x="20574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Connector 218"/>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Connector 219"/>
                      <p:cNvSpPr/>
                      <p:nvPr/>
                    </p:nvSpPr>
                    <p:spPr>
                      <a:xfrm>
                        <a:off x="1524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Connector 220"/>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Connector 221"/>
                      <p:cNvSpPr/>
                      <p:nvPr/>
                    </p:nvSpPr>
                    <p:spPr>
                      <a:xfrm>
                        <a:off x="19050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Connector 223"/>
                      <p:cNvSpPr/>
                      <p:nvPr/>
                    </p:nvSpPr>
                    <p:spPr>
                      <a:xfrm>
                        <a:off x="17526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99"/>
                    <p:cNvGrpSpPr/>
                    <p:nvPr/>
                  </p:nvGrpSpPr>
                  <p:grpSpPr>
                    <a:xfrm rot="4855777">
                      <a:off x="3733806" y="4114800"/>
                      <a:ext cx="731519" cy="426719"/>
                      <a:chOff x="1524000" y="4419600"/>
                      <a:chExt cx="731519" cy="426719"/>
                    </a:xfrm>
                  </p:grpSpPr>
                  <p:sp>
                    <p:nvSpPr>
                      <p:cNvPr id="207" name="Flowchart: Connector 206"/>
                      <p:cNvSpPr/>
                      <p:nvPr/>
                    </p:nvSpPr>
                    <p:spPr>
                      <a:xfrm>
                        <a:off x="17526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Connector 207"/>
                      <p:cNvSpPr/>
                      <p:nvPr/>
                    </p:nvSpPr>
                    <p:spPr>
                      <a:xfrm>
                        <a:off x="1905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Connector 208"/>
                      <p:cNvSpPr/>
                      <p:nvPr/>
                    </p:nvSpPr>
                    <p:spPr>
                      <a:xfrm>
                        <a:off x="20574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Connector 209"/>
                      <p:cNvSpPr/>
                      <p:nvPr/>
                    </p:nvSpPr>
                    <p:spPr>
                      <a:xfrm>
                        <a:off x="22098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Connector 210"/>
                      <p:cNvSpPr/>
                      <p:nvPr/>
                    </p:nvSpPr>
                    <p:spPr>
                      <a:xfrm>
                        <a:off x="15240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Connector 211"/>
                      <p:cNvSpPr/>
                      <p:nvPr/>
                    </p:nvSpPr>
                    <p:spPr>
                      <a:xfrm>
                        <a:off x="1981200" y="44958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Connector 212"/>
                      <p:cNvSpPr/>
                      <p:nvPr/>
                    </p:nvSpPr>
                    <p:spPr>
                      <a:xfrm>
                        <a:off x="1905000" y="4800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Connector 213"/>
                      <p:cNvSpPr/>
                      <p:nvPr/>
                    </p:nvSpPr>
                    <p:spPr>
                      <a:xfrm>
                        <a:off x="2057400" y="4648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Connector 214"/>
                      <p:cNvSpPr/>
                      <p:nvPr/>
                    </p:nvSpPr>
                    <p:spPr>
                      <a:xfrm>
                        <a:off x="1752600" y="47244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105"/>
                  <p:cNvGrpSpPr/>
                  <p:nvPr/>
                </p:nvGrpSpPr>
                <p:grpSpPr>
                  <a:xfrm rot="20261796">
                    <a:off x="3962400" y="4876800"/>
                    <a:ext cx="198119" cy="198119"/>
                    <a:chOff x="1828800" y="4267200"/>
                    <a:chExt cx="198119" cy="198119"/>
                  </a:xfrm>
                </p:grpSpPr>
                <p:sp>
                  <p:nvSpPr>
                    <p:cNvPr id="203" name="Flowchart: Connector 202"/>
                    <p:cNvSpPr/>
                    <p:nvPr/>
                  </p:nvSpPr>
                  <p:spPr>
                    <a:xfrm>
                      <a:off x="1828800" y="4267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Connector 203"/>
                    <p:cNvSpPr/>
                    <p:nvPr/>
                  </p:nvSpPr>
                  <p:spPr>
                    <a:xfrm>
                      <a:off x="19812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07"/>
                  <p:cNvGrpSpPr/>
                  <p:nvPr/>
                </p:nvGrpSpPr>
                <p:grpSpPr>
                  <a:xfrm rot="18788948">
                    <a:off x="5211783" y="4906984"/>
                    <a:ext cx="198119" cy="198119"/>
                    <a:chOff x="1828800" y="4267200"/>
                    <a:chExt cx="198119" cy="198119"/>
                  </a:xfrm>
                </p:grpSpPr>
                <p:sp>
                  <p:nvSpPr>
                    <p:cNvPr id="201" name="Flowchart: Connector 200"/>
                    <p:cNvSpPr/>
                    <p:nvPr/>
                  </p:nvSpPr>
                  <p:spPr>
                    <a:xfrm>
                      <a:off x="1828800" y="4267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Connector 201"/>
                    <p:cNvSpPr/>
                    <p:nvPr/>
                  </p:nvSpPr>
                  <p:spPr>
                    <a:xfrm>
                      <a:off x="1981200" y="44196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Flowchart: Connector 196"/>
                  <p:cNvSpPr/>
                  <p:nvPr/>
                </p:nvSpPr>
                <p:spPr>
                  <a:xfrm rot="20261796">
                    <a:off x="4731366" y="41034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746760" y="3521964"/>
                    <a:ext cx="1632204" cy="1187196"/>
                  </a:xfrm>
                  <a:custGeom>
                    <a:avLst/>
                    <a:gdLst>
                      <a:gd name="connsiteX0" fmla="*/ 954024 w 1632204"/>
                      <a:gd name="connsiteY0" fmla="*/ 1013460 h 1187196"/>
                      <a:gd name="connsiteX1" fmla="*/ 1091184 w 1632204"/>
                      <a:gd name="connsiteY1" fmla="*/ 638556 h 1187196"/>
                      <a:gd name="connsiteX2" fmla="*/ 1228344 w 1632204"/>
                      <a:gd name="connsiteY2" fmla="*/ 547116 h 1187196"/>
                      <a:gd name="connsiteX3" fmla="*/ 1530096 w 1632204"/>
                      <a:gd name="connsiteY3" fmla="*/ 492252 h 1187196"/>
                      <a:gd name="connsiteX4" fmla="*/ 1630680 w 1632204"/>
                      <a:gd name="connsiteY4" fmla="*/ 272796 h 1187196"/>
                      <a:gd name="connsiteX5" fmla="*/ 1520952 w 1632204"/>
                      <a:gd name="connsiteY5" fmla="*/ 35052 h 1187196"/>
                      <a:gd name="connsiteX6" fmla="*/ 1127760 w 1632204"/>
                      <a:gd name="connsiteY6" fmla="*/ 62484 h 1187196"/>
                      <a:gd name="connsiteX7" fmla="*/ 597408 w 1632204"/>
                      <a:gd name="connsiteY7" fmla="*/ 135636 h 1187196"/>
                      <a:gd name="connsiteX8" fmla="*/ 524256 w 1632204"/>
                      <a:gd name="connsiteY8" fmla="*/ 336804 h 1187196"/>
                      <a:gd name="connsiteX9" fmla="*/ 332232 w 1632204"/>
                      <a:gd name="connsiteY9" fmla="*/ 391668 h 1187196"/>
                      <a:gd name="connsiteX10" fmla="*/ 21336 w 1632204"/>
                      <a:gd name="connsiteY10" fmla="*/ 537972 h 1187196"/>
                      <a:gd name="connsiteX11" fmla="*/ 204216 w 1632204"/>
                      <a:gd name="connsiteY11" fmla="*/ 1086612 h 1187196"/>
                      <a:gd name="connsiteX12" fmla="*/ 624840 w 1632204"/>
                      <a:gd name="connsiteY12" fmla="*/ 1141476 h 1187196"/>
                      <a:gd name="connsiteX13" fmla="*/ 880872 w 1632204"/>
                      <a:gd name="connsiteY13" fmla="*/ 1104900 h 1187196"/>
                      <a:gd name="connsiteX14" fmla="*/ 954024 w 1632204"/>
                      <a:gd name="connsiteY14" fmla="*/ 1013460 h 118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2204" h="1187196">
                        <a:moveTo>
                          <a:pt x="954024" y="1013460"/>
                        </a:moveTo>
                        <a:cubicBezTo>
                          <a:pt x="989076" y="935736"/>
                          <a:pt x="1045464" y="716280"/>
                          <a:pt x="1091184" y="638556"/>
                        </a:cubicBezTo>
                        <a:cubicBezTo>
                          <a:pt x="1136904" y="560832"/>
                          <a:pt x="1155192" y="571500"/>
                          <a:pt x="1228344" y="547116"/>
                        </a:cubicBezTo>
                        <a:cubicBezTo>
                          <a:pt x="1301496" y="522732"/>
                          <a:pt x="1463040" y="537972"/>
                          <a:pt x="1530096" y="492252"/>
                        </a:cubicBezTo>
                        <a:cubicBezTo>
                          <a:pt x="1597152" y="446532"/>
                          <a:pt x="1632204" y="348996"/>
                          <a:pt x="1630680" y="272796"/>
                        </a:cubicBezTo>
                        <a:cubicBezTo>
                          <a:pt x="1629156" y="196596"/>
                          <a:pt x="1604772" y="70104"/>
                          <a:pt x="1520952" y="35052"/>
                        </a:cubicBezTo>
                        <a:cubicBezTo>
                          <a:pt x="1437132" y="0"/>
                          <a:pt x="1281684" y="45720"/>
                          <a:pt x="1127760" y="62484"/>
                        </a:cubicBezTo>
                        <a:cubicBezTo>
                          <a:pt x="973836" y="79248"/>
                          <a:pt x="697992" y="89916"/>
                          <a:pt x="597408" y="135636"/>
                        </a:cubicBezTo>
                        <a:cubicBezTo>
                          <a:pt x="496824" y="181356"/>
                          <a:pt x="568452" y="294132"/>
                          <a:pt x="524256" y="336804"/>
                        </a:cubicBezTo>
                        <a:cubicBezTo>
                          <a:pt x="480060" y="379476"/>
                          <a:pt x="416052" y="358140"/>
                          <a:pt x="332232" y="391668"/>
                        </a:cubicBezTo>
                        <a:cubicBezTo>
                          <a:pt x="248412" y="425196"/>
                          <a:pt x="42672" y="422148"/>
                          <a:pt x="21336" y="537972"/>
                        </a:cubicBezTo>
                        <a:cubicBezTo>
                          <a:pt x="0" y="653796"/>
                          <a:pt x="103632" y="986028"/>
                          <a:pt x="204216" y="1086612"/>
                        </a:cubicBezTo>
                        <a:cubicBezTo>
                          <a:pt x="304800" y="1187196"/>
                          <a:pt x="512064" y="1138428"/>
                          <a:pt x="624840" y="1141476"/>
                        </a:cubicBezTo>
                        <a:cubicBezTo>
                          <a:pt x="737616" y="1144524"/>
                          <a:pt x="824484" y="1129284"/>
                          <a:pt x="880872" y="1104900"/>
                        </a:cubicBezTo>
                        <a:cubicBezTo>
                          <a:pt x="937260" y="1080516"/>
                          <a:pt x="918972" y="1091184"/>
                          <a:pt x="954024" y="1013460"/>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325624" y="3544824"/>
                    <a:ext cx="2154936" cy="1182624"/>
                  </a:xfrm>
                  <a:custGeom>
                    <a:avLst/>
                    <a:gdLst>
                      <a:gd name="connsiteX0" fmla="*/ 829056 w 2154936"/>
                      <a:gd name="connsiteY0" fmla="*/ 1100328 h 1182624"/>
                      <a:gd name="connsiteX1" fmla="*/ 975360 w 2154936"/>
                      <a:gd name="connsiteY1" fmla="*/ 734568 h 1182624"/>
                      <a:gd name="connsiteX2" fmla="*/ 801624 w 2154936"/>
                      <a:gd name="connsiteY2" fmla="*/ 387096 h 1182624"/>
                      <a:gd name="connsiteX3" fmla="*/ 1386840 w 2154936"/>
                      <a:gd name="connsiteY3" fmla="*/ 496824 h 1182624"/>
                      <a:gd name="connsiteX4" fmla="*/ 2081784 w 2154936"/>
                      <a:gd name="connsiteY4" fmla="*/ 268224 h 1182624"/>
                      <a:gd name="connsiteX5" fmla="*/ 1825752 w 2154936"/>
                      <a:gd name="connsiteY5" fmla="*/ 30480 h 1182624"/>
                      <a:gd name="connsiteX6" fmla="*/ 801624 w 2154936"/>
                      <a:gd name="connsiteY6" fmla="*/ 85344 h 1182624"/>
                      <a:gd name="connsiteX7" fmla="*/ 408432 w 2154936"/>
                      <a:gd name="connsiteY7" fmla="*/ 222504 h 1182624"/>
                      <a:gd name="connsiteX8" fmla="*/ 207264 w 2154936"/>
                      <a:gd name="connsiteY8" fmla="*/ 213360 h 1182624"/>
                      <a:gd name="connsiteX9" fmla="*/ 70104 w 2154936"/>
                      <a:gd name="connsiteY9" fmla="*/ 670560 h 1182624"/>
                      <a:gd name="connsiteX10" fmla="*/ 70104 w 2154936"/>
                      <a:gd name="connsiteY10" fmla="*/ 1082040 h 1182624"/>
                      <a:gd name="connsiteX11" fmla="*/ 490728 w 2154936"/>
                      <a:gd name="connsiteY11" fmla="*/ 1091184 h 1182624"/>
                      <a:gd name="connsiteX12" fmla="*/ 682752 w 2154936"/>
                      <a:gd name="connsiteY12" fmla="*/ 1182624 h 1182624"/>
                      <a:gd name="connsiteX13" fmla="*/ 829056 w 2154936"/>
                      <a:gd name="connsiteY13" fmla="*/ 1100328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936" h="1182624">
                        <a:moveTo>
                          <a:pt x="829056" y="1100328"/>
                        </a:moveTo>
                        <a:cubicBezTo>
                          <a:pt x="877824" y="1025652"/>
                          <a:pt x="979932" y="853440"/>
                          <a:pt x="975360" y="734568"/>
                        </a:cubicBezTo>
                        <a:cubicBezTo>
                          <a:pt x="970788" y="615696"/>
                          <a:pt x="733044" y="426720"/>
                          <a:pt x="801624" y="387096"/>
                        </a:cubicBezTo>
                        <a:cubicBezTo>
                          <a:pt x="870204" y="347472"/>
                          <a:pt x="1173480" y="516636"/>
                          <a:pt x="1386840" y="496824"/>
                        </a:cubicBezTo>
                        <a:cubicBezTo>
                          <a:pt x="1600200" y="477012"/>
                          <a:pt x="2008632" y="345948"/>
                          <a:pt x="2081784" y="268224"/>
                        </a:cubicBezTo>
                        <a:cubicBezTo>
                          <a:pt x="2154936" y="190500"/>
                          <a:pt x="2039112" y="60960"/>
                          <a:pt x="1825752" y="30480"/>
                        </a:cubicBezTo>
                        <a:cubicBezTo>
                          <a:pt x="1612392" y="0"/>
                          <a:pt x="1037844" y="53340"/>
                          <a:pt x="801624" y="85344"/>
                        </a:cubicBezTo>
                        <a:cubicBezTo>
                          <a:pt x="565404" y="117348"/>
                          <a:pt x="507492" y="201168"/>
                          <a:pt x="408432" y="222504"/>
                        </a:cubicBezTo>
                        <a:cubicBezTo>
                          <a:pt x="309372" y="243840"/>
                          <a:pt x="263652" y="138684"/>
                          <a:pt x="207264" y="213360"/>
                        </a:cubicBezTo>
                        <a:cubicBezTo>
                          <a:pt x="150876" y="288036"/>
                          <a:pt x="92964" y="525780"/>
                          <a:pt x="70104" y="670560"/>
                        </a:cubicBezTo>
                        <a:cubicBezTo>
                          <a:pt x="47244" y="815340"/>
                          <a:pt x="0" y="1011936"/>
                          <a:pt x="70104" y="1082040"/>
                        </a:cubicBezTo>
                        <a:cubicBezTo>
                          <a:pt x="140208" y="1152144"/>
                          <a:pt x="388620" y="1074420"/>
                          <a:pt x="490728" y="1091184"/>
                        </a:cubicBezTo>
                        <a:cubicBezTo>
                          <a:pt x="592836" y="1107948"/>
                          <a:pt x="624840" y="1182624"/>
                          <a:pt x="682752" y="1182624"/>
                        </a:cubicBezTo>
                        <a:cubicBezTo>
                          <a:pt x="740664" y="1182624"/>
                          <a:pt x="780288" y="1175004"/>
                          <a:pt x="829056" y="1100328"/>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713476" y="3656076"/>
                    <a:ext cx="1255776" cy="1101852"/>
                  </a:xfrm>
                  <a:custGeom>
                    <a:avLst/>
                    <a:gdLst>
                      <a:gd name="connsiteX0" fmla="*/ 614172 w 1255776"/>
                      <a:gd name="connsiteY0" fmla="*/ 989076 h 1101852"/>
                      <a:gd name="connsiteX1" fmla="*/ 1171956 w 1255776"/>
                      <a:gd name="connsiteY1" fmla="*/ 870204 h 1101852"/>
                      <a:gd name="connsiteX2" fmla="*/ 1117092 w 1255776"/>
                      <a:gd name="connsiteY2" fmla="*/ 184404 h 1101852"/>
                      <a:gd name="connsiteX3" fmla="*/ 550164 w 1255776"/>
                      <a:gd name="connsiteY3" fmla="*/ 19812 h 1101852"/>
                      <a:gd name="connsiteX4" fmla="*/ 477012 w 1255776"/>
                      <a:gd name="connsiteY4" fmla="*/ 303276 h 1101852"/>
                      <a:gd name="connsiteX5" fmla="*/ 248412 w 1255776"/>
                      <a:gd name="connsiteY5" fmla="*/ 303276 h 1101852"/>
                      <a:gd name="connsiteX6" fmla="*/ 38100 w 1255776"/>
                      <a:gd name="connsiteY6" fmla="*/ 513588 h 1101852"/>
                      <a:gd name="connsiteX7" fmla="*/ 477012 w 1255776"/>
                      <a:gd name="connsiteY7" fmla="*/ 1025652 h 1101852"/>
                      <a:gd name="connsiteX8" fmla="*/ 614172 w 1255776"/>
                      <a:gd name="connsiteY8" fmla="*/ 989076 h 110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76" h="1101852">
                        <a:moveTo>
                          <a:pt x="614172" y="989076"/>
                        </a:moveTo>
                        <a:cubicBezTo>
                          <a:pt x="729996" y="963168"/>
                          <a:pt x="1088136" y="1004316"/>
                          <a:pt x="1171956" y="870204"/>
                        </a:cubicBezTo>
                        <a:cubicBezTo>
                          <a:pt x="1255776" y="736092"/>
                          <a:pt x="1220724" y="326136"/>
                          <a:pt x="1117092" y="184404"/>
                        </a:cubicBezTo>
                        <a:cubicBezTo>
                          <a:pt x="1013460" y="42672"/>
                          <a:pt x="656844" y="0"/>
                          <a:pt x="550164" y="19812"/>
                        </a:cubicBezTo>
                        <a:cubicBezTo>
                          <a:pt x="443484" y="39624"/>
                          <a:pt x="527304" y="256032"/>
                          <a:pt x="477012" y="303276"/>
                        </a:cubicBezTo>
                        <a:cubicBezTo>
                          <a:pt x="426720" y="350520"/>
                          <a:pt x="321564" y="268224"/>
                          <a:pt x="248412" y="303276"/>
                        </a:cubicBezTo>
                        <a:cubicBezTo>
                          <a:pt x="175260" y="338328"/>
                          <a:pt x="0" y="393192"/>
                          <a:pt x="38100" y="513588"/>
                        </a:cubicBezTo>
                        <a:cubicBezTo>
                          <a:pt x="76200" y="633984"/>
                          <a:pt x="382524" y="949452"/>
                          <a:pt x="477012" y="1025652"/>
                        </a:cubicBezTo>
                        <a:cubicBezTo>
                          <a:pt x="571500" y="1101852"/>
                          <a:pt x="498348" y="1014984"/>
                          <a:pt x="614172" y="989076"/>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113"/>
              <p:cNvGrpSpPr/>
              <p:nvPr/>
            </p:nvGrpSpPr>
            <p:grpSpPr>
              <a:xfrm>
                <a:off x="457200" y="4350095"/>
                <a:ext cx="1772555" cy="1753094"/>
                <a:chOff x="457200" y="4350095"/>
                <a:chExt cx="1772555" cy="1753094"/>
              </a:xfrm>
            </p:grpSpPr>
            <p:sp>
              <p:nvSpPr>
                <p:cNvPr id="183" name="Oval 19"/>
                <p:cNvSpPr/>
                <p:nvPr/>
              </p:nvSpPr>
              <p:spPr>
                <a:xfrm>
                  <a:off x="1828800" y="5486400"/>
                  <a:ext cx="400955" cy="616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µ</a:t>
                  </a:r>
                  <a:r>
                    <a:rPr lang="en-US" baseline="-25000" dirty="0" smtClean="0"/>
                    <a:t>∞</a:t>
                  </a:r>
                  <a:endParaRPr lang="en-US" dirty="0" smtClean="0"/>
                </a:p>
                <a:p>
                  <a:pPr algn="ctr"/>
                  <a:r>
                    <a:rPr lang="el-GR" dirty="0" smtClean="0"/>
                    <a:t>Σ</a:t>
                  </a:r>
                  <a:r>
                    <a:rPr lang="en-US" baseline="-25000" dirty="0" smtClean="0"/>
                    <a:t>∞</a:t>
                  </a:r>
                  <a:endParaRPr lang="en-US" dirty="0"/>
                </a:p>
              </p:txBody>
            </p:sp>
            <p:sp>
              <p:nvSpPr>
                <p:cNvPr id="184" name="Oval 30"/>
                <p:cNvSpPr/>
                <p:nvPr/>
              </p:nvSpPr>
              <p:spPr>
                <a:xfrm>
                  <a:off x="457200" y="5486400"/>
                  <a:ext cx="400955" cy="616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µ</a:t>
                  </a:r>
                  <a:r>
                    <a:rPr lang="en-US" baseline="-25000" dirty="0" smtClean="0"/>
                    <a:t>1</a:t>
                  </a:r>
                  <a:endParaRPr lang="en-US" dirty="0" smtClean="0"/>
                </a:p>
                <a:p>
                  <a:pPr algn="ctr"/>
                  <a:r>
                    <a:rPr lang="el-GR" dirty="0" smtClean="0"/>
                    <a:t>Σ</a:t>
                  </a:r>
                  <a:r>
                    <a:rPr lang="en-US" baseline="-25000" dirty="0" smtClean="0"/>
                    <a:t>1</a:t>
                  </a:r>
                  <a:endParaRPr lang="en-US" dirty="0"/>
                </a:p>
              </p:txBody>
            </p:sp>
            <p:sp>
              <p:nvSpPr>
                <p:cNvPr id="185" name="Oval 184"/>
                <p:cNvSpPr/>
                <p:nvPr/>
              </p:nvSpPr>
              <p:spPr>
                <a:xfrm>
                  <a:off x="914400" y="5486400"/>
                  <a:ext cx="400954" cy="616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µ</a:t>
                  </a:r>
                  <a:r>
                    <a:rPr lang="en-US" baseline="-25000" dirty="0" smtClean="0"/>
                    <a:t>2</a:t>
                  </a:r>
                  <a:endParaRPr lang="en-US" dirty="0" smtClean="0"/>
                </a:p>
                <a:p>
                  <a:pPr algn="ctr"/>
                  <a:r>
                    <a:rPr lang="el-GR" dirty="0" smtClean="0"/>
                    <a:t>Σ</a:t>
                  </a:r>
                  <a:r>
                    <a:rPr lang="en-US" baseline="-25000" dirty="0" smtClean="0"/>
                    <a:t>2</a:t>
                  </a:r>
                  <a:endParaRPr lang="en-US" dirty="0"/>
                </a:p>
              </p:txBody>
            </p:sp>
            <p:cxnSp>
              <p:nvCxnSpPr>
                <p:cNvPr id="186" name="Straight Arrow Connector 185"/>
                <p:cNvCxnSpPr>
                  <a:stCxn id="199" idx="11"/>
                  <a:endCxn id="185" idx="0"/>
                </p:cNvCxnSpPr>
                <p:nvPr/>
              </p:nvCxnSpPr>
              <p:spPr>
                <a:xfrm flipH="1">
                  <a:off x="1114877" y="4636008"/>
                  <a:ext cx="68485" cy="850392"/>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218" idx="5"/>
                  <a:endCxn id="247" idx="7"/>
                </p:cNvCxnSpPr>
                <p:nvPr/>
              </p:nvCxnSpPr>
              <p:spPr>
                <a:xfrm rot="5400000" flipH="1">
                  <a:off x="1269571" y="3967334"/>
                  <a:ext cx="159085" cy="924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371600" y="5791200"/>
                  <a:ext cx="381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173" name="Straight Arrow Connector 172"/>
              <p:cNvCxnSpPr>
                <a:stCxn id="198" idx="12"/>
                <a:endCxn id="184" idx="0"/>
              </p:cNvCxnSpPr>
              <p:nvPr/>
            </p:nvCxnSpPr>
            <p:spPr>
              <a:xfrm flipH="1">
                <a:off x="657678" y="4663440"/>
                <a:ext cx="220899" cy="82296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200" idx="0"/>
                <a:endCxn id="183" idx="0"/>
              </p:cNvCxnSpPr>
              <p:nvPr/>
            </p:nvCxnSpPr>
            <p:spPr>
              <a:xfrm>
                <a:off x="1924103" y="4645152"/>
                <a:ext cx="105175" cy="84124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9" idx="2"/>
                <a:endCxn id="265" idx="7"/>
              </p:cNvCxnSpPr>
              <p:nvPr/>
            </p:nvCxnSpPr>
            <p:spPr>
              <a:xfrm rot="5400000">
                <a:off x="945310" y="2513318"/>
                <a:ext cx="463233" cy="537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a:endCxn id="266" idx="0"/>
              </p:cNvCxnSpPr>
              <p:nvPr/>
            </p:nvCxnSpPr>
            <p:spPr>
              <a:xfrm rot="5400000">
                <a:off x="1104021" y="2630341"/>
                <a:ext cx="421544" cy="26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69" idx="2"/>
                <a:endCxn id="267" idx="0"/>
              </p:cNvCxnSpPr>
              <p:nvPr/>
            </p:nvCxnSpPr>
            <p:spPr>
              <a:xfrm rot="5400000">
                <a:off x="1205600" y="2746296"/>
                <a:ext cx="435921" cy="43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2"/>
                <a:endCxn id="268" idx="0"/>
              </p:cNvCxnSpPr>
              <p:nvPr/>
            </p:nvCxnSpPr>
            <p:spPr>
              <a:xfrm rot="16200000" flipH="1">
                <a:off x="1280959" y="2714776"/>
                <a:ext cx="435921" cy="106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69" idx="2"/>
                <a:endCxn id="271" idx="0"/>
              </p:cNvCxnSpPr>
              <p:nvPr/>
            </p:nvCxnSpPr>
            <p:spPr>
              <a:xfrm rot="16200000" flipH="1">
                <a:off x="1609799" y="2385936"/>
                <a:ext cx="435921" cy="764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265" idx="4"/>
                <a:endCxn id="198" idx="7"/>
              </p:cNvCxnSpPr>
              <p:nvPr/>
            </p:nvCxnSpPr>
            <p:spPr>
              <a:xfrm rot="5400000">
                <a:off x="675484" y="3453779"/>
                <a:ext cx="401128" cy="6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266" idx="4"/>
                <a:endCxn id="199" idx="6"/>
              </p:cNvCxnSpPr>
              <p:nvPr/>
            </p:nvCxnSpPr>
            <p:spPr>
              <a:xfrm rot="16200000" flipH="1">
                <a:off x="1029678" y="3410898"/>
                <a:ext cx="373696" cy="64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stCxn id="271" idx="3"/>
                <a:endCxn id="200" idx="3"/>
              </p:cNvCxnSpPr>
              <p:nvPr/>
            </p:nvCxnSpPr>
            <p:spPr>
              <a:xfrm rot="5400000">
                <a:off x="1822423" y="3317338"/>
                <a:ext cx="446728" cy="270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4" name="TextBox 273"/>
            <p:cNvSpPr txBox="1"/>
            <p:nvPr/>
          </p:nvSpPr>
          <p:spPr>
            <a:xfrm>
              <a:off x="381000" y="2438400"/>
              <a:ext cx="311304" cy="261610"/>
            </a:xfrm>
            <a:prstGeom prst="rect">
              <a:avLst/>
            </a:prstGeom>
            <a:noFill/>
          </p:spPr>
          <p:txBody>
            <a:bodyPr wrap="none" rtlCol="0">
              <a:spAutoFit/>
            </a:bodyPr>
            <a:lstStyle/>
            <a:p>
              <a:r>
                <a:rPr lang="el-GR" sz="1100" dirty="0" smtClean="0"/>
                <a:t>π</a:t>
              </a:r>
              <a:r>
                <a:rPr lang="en-US" sz="1100" baseline="-25000" dirty="0" smtClean="0"/>
                <a:t>1</a:t>
              </a:r>
              <a:endParaRPr lang="en-US" sz="1100" dirty="0"/>
            </a:p>
          </p:txBody>
        </p:sp>
        <p:sp>
          <p:nvSpPr>
            <p:cNvPr id="275" name="TextBox 274"/>
            <p:cNvSpPr txBox="1"/>
            <p:nvPr/>
          </p:nvSpPr>
          <p:spPr>
            <a:xfrm>
              <a:off x="522946" y="2754868"/>
              <a:ext cx="311304" cy="261610"/>
            </a:xfrm>
            <a:prstGeom prst="rect">
              <a:avLst/>
            </a:prstGeom>
            <a:noFill/>
          </p:spPr>
          <p:txBody>
            <a:bodyPr wrap="none" rtlCol="0">
              <a:spAutoFit/>
            </a:bodyPr>
            <a:lstStyle/>
            <a:p>
              <a:r>
                <a:rPr lang="el-GR" sz="1100" dirty="0" smtClean="0"/>
                <a:t>π</a:t>
              </a:r>
              <a:r>
                <a:rPr lang="en-US" sz="1100" baseline="-25000" dirty="0" smtClean="0"/>
                <a:t>2</a:t>
              </a:r>
              <a:endParaRPr lang="en-US" sz="1100" dirty="0"/>
            </a:p>
          </p:txBody>
        </p:sp>
        <p:sp>
          <p:nvSpPr>
            <p:cNvPr id="276" name="TextBox 275"/>
            <p:cNvSpPr txBox="1"/>
            <p:nvPr/>
          </p:nvSpPr>
          <p:spPr>
            <a:xfrm>
              <a:off x="1600200" y="2362200"/>
              <a:ext cx="343364" cy="261610"/>
            </a:xfrm>
            <a:prstGeom prst="rect">
              <a:avLst/>
            </a:prstGeom>
            <a:noFill/>
          </p:spPr>
          <p:txBody>
            <a:bodyPr wrap="none" rtlCol="0">
              <a:spAutoFit/>
            </a:bodyPr>
            <a:lstStyle/>
            <a:p>
              <a:r>
                <a:rPr lang="el-GR" sz="1100" dirty="0" smtClean="0"/>
                <a:t>π</a:t>
              </a:r>
              <a:r>
                <a:rPr lang="en-US" sz="1100" baseline="-25000" dirty="0" smtClean="0"/>
                <a:t>∞</a:t>
              </a:r>
              <a:endParaRPr lang="en-US" sz="1100" dirty="0"/>
            </a:p>
          </p:txBody>
        </p:sp>
        <p:pic>
          <p:nvPicPr>
            <p:cNvPr id="138" name="Picture 2"/>
            <p:cNvPicPr>
              <a:picLocks noChangeAspect="1" noChangeArrowheads="1"/>
            </p:cNvPicPr>
            <p:nvPr/>
          </p:nvPicPr>
          <p:blipFill>
            <a:blip r:embed="rId4" cstate="print"/>
            <a:srcRect/>
            <a:stretch>
              <a:fillRect/>
            </a:stretch>
          </p:blipFill>
          <p:spPr bwMode="auto">
            <a:xfrm>
              <a:off x="210457" y="5105400"/>
              <a:ext cx="2344219" cy="285309"/>
            </a:xfrm>
            <a:prstGeom prst="rect">
              <a:avLst/>
            </a:prstGeom>
            <a:noFill/>
            <a:ln w="9525">
              <a:noFill/>
              <a:miter lim="800000"/>
              <a:headEnd/>
              <a:tailEnd/>
            </a:ln>
          </p:spPr>
        </p:pic>
        <p:sp>
          <p:nvSpPr>
            <p:cNvPr id="139" name="Freeform 138"/>
            <p:cNvSpPr/>
            <p:nvPr/>
          </p:nvSpPr>
          <p:spPr>
            <a:xfrm>
              <a:off x="0" y="5105400"/>
              <a:ext cx="2590800" cy="352791"/>
            </a:xfrm>
            <a:custGeom>
              <a:avLst/>
              <a:gdLst>
                <a:gd name="connsiteX0" fmla="*/ 3629 w 4829629"/>
                <a:gd name="connsiteY0" fmla="*/ 261258 h 555172"/>
                <a:gd name="connsiteX1" fmla="*/ 145144 w 4829629"/>
                <a:gd name="connsiteY1" fmla="*/ 97972 h 555172"/>
                <a:gd name="connsiteX2" fmla="*/ 406401 w 4829629"/>
                <a:gd name="connsiteY2" fmla="*/ 43543 h 555172"/>
                <a:gd name="connsiteX3" fmla="*/ 1299029 w 4829629"/>
                <a:gd name="connsiteY3" fmla="*/ 10886 h 555172"/>
                <a:gd name="connsiteX4" fmla="*/ 2431144 w 4829629"/>
                <a:gd name="connsiteY4" fmla="*/ 0 h 555172"/>
                <a:gd name="connsiteX5" fmla="*/ 3312887 w 4829629"/>
                <a:gd name="connsiteY5" fmla="*/ 0 h 555172"/>
                <a:gd name="connsiteX6" fmla="*/ 4249058 w 4829629"/>
                <a:gd name="connsiteY6" fmla="*/ 10886 h 555172"/>
                <a:gd name="connsiteX7" fmla="*/ 4640944 w 4829629"/>
                <a:gd name="connsiteY7" fmla="*/ 54429 h 555172"/>
                <a:gd name="connsiteX8" fmla="*/ 4815115 w 4829629"/>
                <a:gd name="connsiteY8" fmla="*/ 217715 h 555172"/>
                <a:gd name="connsiteX9" fmla="*/ 4728029 w 4829629"/>
                <a:gd name="connsiteY9" fmla="*/ 457200 h 555172"/>
                <a:gd name="connsiteX10" fmla="*/ 4379687 w 4829629"/>
                <a:gd name="connsiteY10" fmla="*/ 533400 h 555172"/>
                <a:gd name="connsiteX11" fmla="*/ 2627087 w 4829629"/>
                <a:gd name="connsiteY11" fmla="*/ 555172 h 555172"/>
                <a:gd name="connsiteX12" fmla="*/ 1473201 w 4829629"/>
                <a:gd name="connsiteY12" fmla="*/ 555172 h 555172"/>
                <a:gd name="connsiteX13" fmla="*/ 482601 w 4829629"/>
                <a:gd name="connsiteY13" fmla="*/ 544286 h 555172"/>
                <a:gd name="connsiteX14" fmla="*/ 123372 w 4829629"/>
                <a:gd name="connsiteY14" fmla="*/ 500743 h 555172"/>
                <a:gd name="connsiteX15" fmla="*/ 3629 w 4829629"/>
                <a:gd name="connsiteY15" fmla="*/ 261258 h 5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9629" h="555172">
                  <a:moveTo>
                    <a:pt x="3629" y="261258"/>
                  </a:moveTo>
                  <a:cubicBezTo>
                    <a:pt x="7258" y="194130"/>
                    <a:pt x="78015" y="134258"/>
                    <a:pt x="145144" y="97972"/>
                  </a:cubicBezTo>
                  <a:cubicBezTo>
                    <a:pt x="212273" y="61686"/>
                    <a:pt x="214087" y="58057"/>
                    <a:pt x="406401" y="43543"/>
                  </a:cubicBezTo>
                  <a:cubicBezTo>
                    <a:pt x="598715" y="29029"/>
                    <a:pt x="961572" y="18143"/>
                    <a:pt x="1299029" y="10886"/>
                  </a:cubicBezTo>
                  <a:cubicBezTo>
                    <a:pt x="1636486" y="3629"/>
                    <a:pt x="2431144" y="0"/>
                    <a:pt x="2431144" y="0"/>
                  </a:cubicBezTo>
                  <a:lnTo>
                    <a:pt x="3312887" y="0"/>
                  </a:lnTo>
                  <a:lnTo>
                    <a:pt x="4249058" y="10886"/>
                  </a:lnTo>
                  <a:cubicBezTo>
                    <a:pt x="4470401" y="19957"/>
                    <a:pt x="4546601" y="19958"/>
                    <a:pt x="4640944" y="54429"/>
                  </a:cubicBezTo>
                  <a:cubicBezTo>
                    <a:pt x="4735287" y="88900"/>
                    <a:pt x="4800601" y="150587"/>
                    <a:pt x="4815115" y="217715"/>
                  </a:cubicBezTo>
                  <a:cubicBezTo>
                    <a:pt x="4829629" y="284843"/>
                    <a:pt x="4800600" y="404586"/>
                    <a:pt x="4728029" y="457200"/>
                  </a:cubicBezTo>
                  <a:cubicBezTo>
                    <a:pt x="4655458" y="509814"/>
                    <a:pt x="4729844" y="517071"/>
                    <a:pt x="4379687" y="533400"/>
                  </a:cubicBezTo>
                  <a:cubicBezTo>
                    <a:pt x="4029530" y="549729"/>
                    <a:pt x="2627087" y="555172"/>
                    <a:pt x="2627087" y="555172"/>
                  </a:cubicBezTo>
                  <a:lnTo>
                    <a:pt x="1473201" y="555172"/>
                  </a:lnTo>
                  <a:lnTo>
                    <a:pt x="482601" y="544286"/>
                  </a:lnTo>
                  <a:cubicBezTo>
                    <a:pt x="257630" y="535215"/>
                    <a:pt x="205015" y="547914"/>
                    <a:pt x="123372" y="500743"/>
                  </a:cubicBezTo>
                  <a:cubicBezTo>
                    <a:pt x="41729" y="453572"/>
                    <a:pt x="0" y="328386"/>
                    <a:pt x="3629" y="26125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Arrow Connector 140"/>
            <p:cNvCxnSpPr>
              <a:stCxn id="139" idx="4"/>
              <a:endCxn id="184" idx="4"/>
            </p:cNvCxnSpPr>
            <p:nvPr/>
          </p:nvCxnSpPr>
          <p:spPr>
            <a:xfrm flipH="1" flipV="1">
              <a:off x="276678" y="4941347"/>
              <a:ext cx="1027482" cy="164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39" idx="4"/>
              <a:endCxn id="185" idx="6"/>
            </p:cNvCxnSpPr>
            <p:nvPr/>
          </p:nvCxnSpPr>
          <p:spPr>
            <a:xfrm flipH="1" flipV="1">
              <a:off x="934354" y="4706249"/>
              <a:ext cx="369806" cy="3991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9" idx="4"/>
              <a:endCxn id="183" idx="3"/>
            </p:cNvCxnSpPr>
            <p:nvPr/>
          </p:nvCxnSpPr>
          <p:spPr>
            <a:xfrm flipV="1">
              <a:off x="1304160" y="4872488"/>
              <a:ext cx="202359" cy="232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6"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Inference model: Nonparametric Bayesian Classification algorithm – Gibbs sampler approach</a:t>
            </a:r>
            <a:endParaRPr lang="en-US" sz="2000" dirty="0"/>
          </a:p>
        </p:txBody>
      </p:sp>
      <p:grpSp>
        <p:nvGrpSpPr>
          <p:cNvPr id="24" name="Group 23"/>
          <p:cNvGrpSpPr/>
          <p:nvPr/>
        </p:nvGrpSpPr>
        <p:grpSpPr>
          <a:xfrm>
            <a:off x="228600" y="1828800"/>
            <a:ext cx="8610600" cy="1231106"/>
            <a:chOff x="228600" y="1828800"/>
            <a:chExt cx="8610600" cy="1231106"/>
          </a:xfrm>
        </p:grpSpPr>
        <p:cxnSp>
          <p:nvCxnSpPr>
            <p:cNvPr id="8" name="Straight Arrow Connector 7"/>
            <p:cNvCxnSpPr/>
            <p:nvPr/>
          </p:nvCxnSpPr>
          <p:spPr>
            <a:xfrm>
              <a:off x="6281451" y="1882966"/>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32085" y="1882966"/>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04074" y="2198783"/>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47706" y="2196276"/>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 y="1828800"/>
              <a:ext cx="8610600" cy="1231106"/>
            </a:xfrm>
            <a:prstGeom prst="rect">
              <a:avLst/>
            </a:prstGeom>
          </p:spPr>
          <p:txBody>
            <a:bodyPr wrap="square">
              <a:spAutoFit/>
            </a:bodyPr>
            <a:lstStyle/>
            <a:p>
              <a:pPr>
                <a:buFont typeface="Arial" pitchFamily="34" charset="0"/>
                <a:buChar char="•"/>
              </a:pPr>
              <a:r>
                <a:rPr lang="en-US" sz="2000" dirty="0" smtClean="0"/>
                <a:t>    Finding the posterior of the multivariate distribution P(Z|X)</a:t>
              </a:r>
            </a:p>
            <a:p>
              <a:pPr lvl="1">
                <a:buFont typeface="Arial" pitchFamily="34" charset="0"/>
                <a:buChar char="•"/>
              </a:pPr>
              <a:r>
                <a:rPr lang="en-US" dirty="0" smtClean="0"/>
                <a:t> Given the observation X, what are the probability that it belongs to cluster Z</a:t>
              </a:r>
            </a:p>
            <a:p>
              <a:pPr lvl="1">
                <a:buFont typeface="Arial" pitchFamily="34" charset="0"/>
                <a:buChar char="•"/>
              </a:pPr>
              <a:r>
                <a:rPr lang="en-US" dirty="0" smtClean="0"/>
                <a:t> In other word, which cluster a sample belongs to?</a:t>
              </a:r>
            </a:p>
            <a:p>
              <a:pPr lvl="1">
                <a:buFont typeface="Arial" pitchFamily="34" charset="0"/>
                <a:buChar char="•"/>
              </a:pPr>
              <a:r>
                <a:rPr lang="en-US" dirty="0" smtClean="0"/>
                <a:t> Painful due to the integrations needed to carry out. </a:t>
              </a:r>
              <a:endParaRPr lang="en-US" sz="2000" dirty="0"/>
            </a:p>
          </p:txBody>
        </p:sp>
      </p:grpSp>
      <p:grpSp>
        <p:nvGrpSpPr>
          <p:cNvPr id="23" name="Group 22"/>
          <p:cNvGrpSpPr/>
          <p:nvPr/>
        </p:nvGrpSpPr>
        <p:grpSpPr>
          <a:xfrm>
            <a:off x="228600" y="3048000"/>
            <a:ext cx="8839200" cy="1785104"/>
            <a:chOff x="228600" y="3048000"/>
            <a:chExt cx="8839200" cy="1785104"/>
          </a:xfrm>
        </p:grpSpPr>
        <p:pic>
          <p:nvPicPr>
            <p:cNvPr id="3076" name="Picture 4"/>
            <p:cNvPicPr>
              <a:picLocks noChangeAspect="1" noChangeArrowheads="1"/>
            </p:cNvPicPr>
            <p:nvPr/>
          </p:nvPicPr>
          <p:blipFill>
            <a:blip r:embed="rId2" cstate="print"/>
            <a:srcRect/>
            <a:stretch>
              <a:fillRect/>
            </a:stretch>
          </p:blipFill>
          <p:spPr bwMode="auto">
            <a:xfrm>
              <a:off x="6719887" y="3377676"/>
              <a:ext cx="2347913" cy="323850"/>
            </a:xfrm>
            <a:prstGeom prst="rect">
              <a:avLst/>
            </a:prstGeom>
            <a:noFill/>
            <a:ln w="9525">
              <a:noFill/>
              <a:miter lim="800000"/>
              <a:headEnd/>
              <a:tailEnd/>
            </a:ln>
          </p:spPr>
        </p:pic>
        <p:sp>
          <p:nvSpPr>
            <p:cNvPr id="18" name="Rectangle 17"/>
            <p:cNvSpPr/>
            <p:nvPr/>
          </p:nvSpPr>
          <p:spPr>
            <a:xfrm>
              <a:off x="228600" y="3048000"/>
              <a:ext cx="8001000" cy="1785104"/>
            </a:xfrm>
            <a:prstGeom prst="rect">
              <a:avLst/>
            </a:prstGeom>
          </p:spPr>
          <p:txBody>
            <a:bodyPr wrap="square">
              <a:spAutoFit/>
            </a:bodyPr>
            <a:lstStyle/>
            <a:p>
              <a:pPr>
                <a:buFont typeface="Arial" pitchFamily="34" charset="0"/>
                <a:buChar char="•"/>
              </a:pPr>
              <a:r>
                <a:rPr lang="en-US" sz="2000" dirty="0" smtClean="0"/>
                <a:t>    Instead, finding a </a:t>
              </a:r>
              <a:r>
                <a:rPr lang="en-US" sz="2000" dirty="0" err="1" smtClean="0"/>
                <a:t>univariate</a:t>
              </a:r>
              <a:r>
                <a:rPr lang="en-US" sz="2000" dirty="0" smtClean="0"/>
                <a:t> distribution is more easily to implement</a:t>
              </a:r>
            </a:p>
            <a:p>
              <a:pPr lvl="1">
                <a:buFont typeface="Arial" pitchFamily="34" charset="0"/>
                <a:buChar char="•"/>
              </a:pPr>
              <a:r>
                <a:rPr lang="en-US" dirty="0" smtClean="0"/>
                <a:t> For new observation, want to know the distribution of indicator</a:t>
              </a:r>
            </a:p>
            <a:p>
              <a:pPr lvl="1">
                <a:buFont typeface="Arial" pitchFamily="34" charset="0"/>
                <a:buChar char="•"/>
              </a:pPr>
              <a:r>
                <a:rPr lang="en-US" dirty="0" smtClean="0"/>
                <a:t> In other word, find the marginal distribution of </a:t>
              </a:r>
              <a:r>
                <a:rPr lang="en-US" dirty="0" err="1" smtClean="0"/>
                <a:t>Z</a:t>
              </a:r>
              <a:r>
                <a:rPr lang="en-US" sz="1400" dirty="0" err="1" smtClean="0"/>
                <a:t>i</a:t>
              </a:r>
              <a:r>
                <a:rPr lang="en-US" dirty="0" smtClean="0"/>
                <a:t> given the other indicators. </a:t>
              </a:r>
            </a:p>
            <a:p>
              <a:pPr lvl="1">
                <a:buFont typeface="Arial" pitchFamily="34" charset="0"/>
                <a:buChar char="•"/>
              </a:pPr>
              <a:r>
                <a:rPr lang="en-US" dirty="0" smtClean="0"/>
                <a:t> Given the distribution, we can implement the Gibbs sampling method to sample a value for a variable given all the other variables. </a:t>
              </a:r>
            </a:p>
            <a:p>
              <a:pPr lvl="1">
                <a:buFont typeface="Arial" pitchFamily="34" charset="0"/>
                <a:buChar char="•"/>
              </a:pPr>
              <a:r>
                <a:rPr lang="en-US" dirty="0" smtClean="0"/>
                <a:t> The process is repeated and proved to be converged after a few iterations. </a:t>
              </a:r>
            </a:p>
          </p:txBody>
        </p:sp>
      </p:grpSp>
      <p:grpSp>
        <p:nvGrpSpPr>
          <p:cNvPr id="21" name="Group 20"/>
          <p:cNvGrpSpPr/>
          <p:nvPr/>
        </p:nvGrpSpPr>
        <p:grpSpPr>
          <a:xfrm>
            <a:off x="228600" y="4876800"/>
            <a:ext cx="8458200" cy="954107"/>
            <a:chOff x="228600" y="4876800"/>
            <a:chExt cx="8458200" cy="954107"/>
          </a:xfrm>
        </p:grpSpPr>
        <p:pic>
          <p:nvPicPr>
            <p:cNvPr id="3077" name="Picture 5"/>
            <p:cNvPicPr>
              <a:picLocks noChangeAspect="1" noChangeArrowheads="1"/>
            </p:cNvPicPr>
            <p:nvPr/>
          </p:nvPicPr>
          <p:blipFill>
            <a:blip r:embed="rId2" cstate="print"/>
            <a:srcRect/>
            <a:stretch>
              <a:fillRect/>
            </a:stretch>
          </p:blipFill>
          <p:spPr bwMode="auto">
            <a:xfrm>
              <a:off x="1219200" y="5214768"/>
              <a:ext cx="2209802" cy="304800"/>
            </a:xfrm>
            <a:prstGeom prst="rect">
              <a:avLst/>
            </a:prstGeom>
            <a:noFill/>
            <a:ln w="9525">
              <a:noFill/>
              <a:miter lim="800000"/>
              <a:headEnd/>
              <a:tailEnd/>
            </a:ln>
          </p:spPr>
        </p:pic>
        <p:sp>
          <p:nvSpPr>
            <p:cNvPr id="20" name="Rectangle 19"/>
            <p:cNvSpPr/>
            <p:nvPr/>
          </p:nvSpPr>
          <p:spPr>
            <a:xfrm>
              <a:off x="228600" y="4876800"/>
              <a:ext cx="8458200" cy="954107"/>
            </a:xfrm>
            <a:prstGeom prst="rect">
              <a:avLst/>
            </a:prstGeom>
          </p:spPr>
          <p:txBody>
            <a:bodyPr wrap="square">
              <a:spAutoFit/>
            </a:bodyPr>
            <a:lstStyle/>
            <a:p>
              <a:pPr>
                <a:buFont typeface="Arial" pitchFamily="34" charset="0"/>
                <a:buChar char="•"/>
              </a:pPr>
              <a:r>
                <a:rPr lang="en-US" sz="2000" dirty="0" smtClean="0"/>
                <a:t>    Purpose: </a:t>
              </a:r>
            </a:p>
            <a:p>
              <a:pPr lvl="1">
                <a:buFont typeface="Arial" pitchFamily="34" charset="0"/>
                <a:buChar char="•"/>
              </a:pPr>
              <a:r>
                <a:rPr lang="en-US" dirty="0" smtClean="0"/>
                <a:t> Find</a:t>
              </a:r>
            </a:p>
            <a:p>
              <a:pPr lvl="1">
                <a:buFont typeface="Arial" pitchFamily="34" charset="0"/>
                <a:buChar char="•"/>
              </a:pPr>
              <a:r>
                <a:rPr lang="en-US" dirty="0" smtClean="0"/>
                <a:t> Then use Gibbs sampler to sample values for the indicators.</a:t>
              </a:r>
            </a:p>
          </p:txBody>
        </p:sp>
      </p:grpSp>
      <p:sp>
        <p:nvSpPr>
          <p:cNvPr id="17"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Nonparametric Bayesian Classification inference </a:t>
            </a:r>
            <a:br>
              <a:rPr lang="en-US" sz="2400" dirty="0" smtClean="0"/>
            </a:br>
            <a:r>
              <a:rPr lang="en-US" sz="2400" dirty="0" smtClean="0"/>
              <a:t> </a:t>
            </a:r>
            <a:endParaRPr lang="en-US" sz="24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21" name="Content Placeholder 2"/>
          <p:cNvSpPr>
            <a:spLocks noGrp="1"/>
          </p:cNvSpPr>
          <p:nvPr>
            <p:ph idx="1"/>
          </p:nvPr>
        </p:nvSpPr>
        <p:spPr>
          <a:xfrm>
            <a:off x="457200" y="1905000"/>
            <a:ext cx="8229600" cy="4191000"/>
          </a:xfrm>
        </p:spPr>
        <p:txBody>
          <a:bodyPr/>
          <a:lstStyle/>
          <a:p>
            <a:r>
              <a:rPr lang="en-US" sz="2400" dirty="0" smtClean="0"/>
              <a:t>Goal:</a:t>
            </a:r>
          </a:p>
          <a:p>
            <a:endParaRPr lang="en-US" sz="1400" dirty="0" smtClean="0"/>
          </a:p>
          <a:p>
            <a:pPr>
              <a:buNone/>
            </a:pPr>
            <a:r>
              <a:rPr lang="en-US" sz="1400" dirty="0" smtClean="0"/>
              <a:t>				</a:t>
            </a:r>
          </a:p>
          <a:p>
            <a:pPr>
              <a:buNone/>
            </a:pPr>
            <a:endParaRPr lang="en-US" sz="1400" dirty="0" smtClean="0"/>
          </a:p>
          <a:p>
            <a:pPr>
              <a:buNone/>
            </a:pPr>
            <a:r>
              <a:rPr lang="en-US" sz="1400" dirty="0" smtClean="0"/>
              <a:t>				</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r>
              <a:rPr lang="en-US" sz="1400" dirty="0" smtClean="0"/>
              <a:t>	</a:t>
            </a:r>
          </a:p>
        </p:txBody>
      </p:sp>
      <p:pic>
        <p:nvPicPr>
          <p:cNvPr id="13" name="Picture 5"/>
          <p:cNvPicPr>
            <a:picLocks noChangeAspect="1" noChangeArrowheads="1"/>
          </p:cNvPicPr>
          <p:nvPr/>
        </p:nvPicPr>
        <p:blipFill>
          <a:blip r:embed="rId2" cstate="print"/>
          <a:srcRect/>
          <a:stretch>
            <a:fillRect/>
          </a:stretch>
        </p:blipFill>
        <p:spPr bwMode="auto">
          <a:xfrm>
            <a:off x="4038600" y="4536430"/>
            <a:ext cx="3428999" cy="873770"/>
          </a:xfrm>
          <a:prstGeom prst="rect">
            <a:avLst/>
          </a:prstGeom>
          <a:noFill/>
          <a:ln w="9525">
            <a:noFill/>
            <a:miter lim="800000"/>
            <a:headEnd/>
            <a:tailEnd/>
          </a:ln>
          <a:effectLst/>
        </p:spPr>
      </p:pic>
      <p:pic>
        <p:nvPicPr>
          <p:cNvPr id="14" name="Picture 8"/>
          <p:cNvPicPr>
            <a:picLocks noChangeAspect="1" noChangeArrowheads="1"/>
          </p:cNvPicPr>
          <p:nvPr/>
        </p:nvPicPr>
        <p:blipFill>
          <a:blip r:embed="rId3" cstate="print"/>
          <a:srcRect/>
          <a:stretch>
            <a:fillRect/>
          </a:stretch>
        </p:blipFill>
        <p:spPr bwMode="auto">
          <a:xfrm>
            <a:off x="990600" y="4614399"/>
            <a:ext cx="2466974" cy="414801"/>
          </a:xfrm>
          <a:prstGeom prst="rect">
            <a:avLst/>
          </a:prstGeom>
          <a:noFill/>
          <a:ln w="9525">
            <a:noFill/>
            <a:miter lim="800000"/>
            <a:headEnd/>
            <a:tailEnd/>
          </a:ln>
          <a:effectLst/>
        </p:spPr>
      </p:pic>
      <p:pic>
        <p:nvPicPr>
          <p:cNvPr id="16" name="Picture 6"/>
          <p:cNvPicPr>
            <a:picLocks noChangeAspect="1" noChangeArrowheads="1"/>
          </p:cNvPicPr>
          <p:nvPr/>
        </p:nvPicPr>
        <p:blipFill>
          <a:blip r:embed="rId4" cstate="print"/>
          <a:srcRect/>
          <a:stretch>
            <a:fillRect/>
          </a:stretch>
        </p:blipFill>
        <p:spPr bwMode="auto">
          <a:xfrm>
            <a:off x="1219200" y="5334000"/>
            <a:ext cx="5029199" cy="965725"/>
          </a:xfrm>
          <a:prstGeom prst="rect">
            <a:avLst/>
          </a:prstGeom>
          <a:noFill/>
          <a:ln w="9525">
            <a:noFill/>
            <a:miter lim="800000"/>
            <a:headEnd/>
            <a:tailEnd/>
          </a:ln>
          <a:effectLst/>
        </p:spPr>
      </p:pic>
      <p:sp>
        <p:nvSpPr>
          <p:cNvPr id="24" name="TextBox 23"/>
          <p:cNvSpPr txBox="1"/>
          <p:nvPr/>
        </p:nvSpPr>
        <p:spPr>
          <a:xfrm>
            <a:off x="533400" y="4114800"/>
            <a:ext cx="3352800" cy="307777"/>
          </a:xfrm>
          <a:prstGeom prst="rect">
            <a:avLst/>
          </a:prstGeom>
          <a:noFill/>
        </p:spPr>
        <p:txBody>
          <a:bodyPr wrap="square" rtlCol="0">
            <a:spAutoFit/>
          </a:bodyPr>
          <a:lstStyle/>
          <a:p>
            <a:pPr algn="ctr">
              <a:buNone/>
            </a:pPr>
            <a:r>
              <a:rPr lang="en-US" sz="1400" dirty="0" smtClean="0"/>
              <a:t>Probability assigned to a represented class</a:t>
            </a:r>
            <a:endParaRPr lang="en-US" sz="1400" dirty="0"/>
          </a:p>
        </p:txBody>
      </p:sp>
      <p:sp>
        <p:nvSpPr>
          <p:cNvPr id="27" name="TextBox 26"/>
          <p:cNvSpPr txBox="1"/>
          <p:nvPr/>
        </p:nvSpPr>
        <p:spPr>
          <a:xfrm>
            <a:off x="4038600" y="4114800"/>
            <a:ext cx="3657600" cy="307777"/>
          </a:xfrm>
          <a:prstGeom prst="rect">
            <a:avLst/>
          </a:prstGeom>
          <a:noFill/>
        </p:spPr>
        <p:txBody>
          <a:bodyPr wrap="square" rtlCol="0">
            <a:spAutoFit/>
          </a:bodyPr>
          <a:lstStyle/>
          <a:p>
            <a:pPr algn="ctr">
              <a:buNone/>
            </a:pPr>
            <a:r>
              <a:rPr lang="en-US" sz="1400" dirty="0" smtClean="0"/>
              <a:t>Probability assigned to an unrepresented class</a:t>
            </a:r>
            <a:endParaRPr lang="en-US" sz="1400" dirty="0"/>
          </a:p>
        </p:txBody>
      </p:sp>
      <p:cxnSp>
        <p:nvCxnSpPr>
          <p:cNvPr id="35" name="Straight Arrow Connector 34"/>
          <p:cNvCxnSpPr>
            <a:stCxn id="11" idx="2"/>
            <a:endCxn id="24" idx="0"/>
          </p:cNvCxnSpPr>
          <p:nvPr/>
        </p:nvCxnSpPr>
        <p:spPr>
          <a:xfrm rot="5400000">
            <a:off x="4036094" y="1821127"/>
            <a:ext cx="467380" cy="41199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2"/>
            <a:endCxn id="27" idx="0"/>
          </p:cNvCxnSpPr>
          <p:nvPr/>
        </p:nvCxnSpPr>
        <p:spPr>
          <a:xfrm rot="5400000">
            <a:off x="5864894" y="3649927"/>
            <a:ext cx="467380" cy="4623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7"/>
          <p:cNvGrpSpPr/>
          <p:nvPr/>
        </p:nvGrpSpPr>
        <p:grpSpPr>
          <a:xfrm>
            <a:off x="1600200" y="1981200"/>
            <a:ext cx="5877734" cy="1666220"/>
            <a:chOff x="1600200" y="1981200"/>
            <a:chExt cx="5877734" cy="1666220"/>
          </a:xfrm>
        </p:grpSpPr>
        <p:grpSp>
          <p:nvGrpSpPr>
            <p:cNvPr id="6" name="Group 17"/>
            <p:cNvGrpSpPr/>
            <p:nvPr/>
          </p:nvGrpSpPr>
          <p:grpSpPr>
            <a:xfrm>
              <a:off x="1600200" y="2667000"/>
              <a:ext cx="5877734" cy="980420"/>
              <a:chOff x="1066800" y="2971800"/>
              <a:chExt cx="5877734" cy="980420"/>
            </a:xfrm>
          </p:grpSpPr>
          <p:grpSp>
            <p:nvGrpSpPr>
              <p:cNvPr id="7" name="Group 27"/>
              <p:cNvGrpSpPr/>
              <p:nvPr/>
            </p:nvGrpSpPr>
            <p:grpSpPr>
              <a:xfrm>
                <a:off x="3886200" y="2971800"/>
                <a:ext cx="1910167" cy="457200"/>
                <a:chOff x="3886200" y="2590800"/>
                <a:chExt cx="1910167" cy="457200"/>
              </a:xfrm>
            </p:grpSpPr>
            <p:cxnSp>
              <p:nvCxnSpPr>
                <p:cNvPr id="25" name="Straight Arrow Connector 24"/>
                <p:cNvCxnSpPr/>
                <p:nvPr/>
              </p:nvCxnSpPr>
              <p:spPr>
                <a:xfrm rot="5400000" flipH="1" flipV="1">
                  <a:off x="3733800" y="27432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0"/>
                </p:cNvCxnSpPr>
                <p:nvPr/>
              </p:nvCxnSpPr>
              <p:spPr>
                <a:xfrm rot="16200000" flipV="1">
                  <a:off x="5260384" y="2512016"/>
                  <a:ext cx="381000" cy="690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rot="5400000" flipH="1" flipV="1">
                <a:off x="1790700" y="30861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48200" y="3429000"/>
                <a:ext cx="2296334" cy="523220"/>
              </a:xfrm>
              <a:prstGeom prst="rect">
                <a:avLst/>
              </a:prstGeom>
              <a:noFill/>
            </p:spPr>
            <p:txBody>
              <a:bodyPr wrap="none" rtlCol="0">
                <a:spAutoFit/>
              </a:bodyPr>
              <a:lstStyle/>
              <a:p>
                <a:pPr algn="ctr">
                  <a:buNone/>
                </a:pPr>
                <a:r>
                  <a:rPr lang="en-US" sz="1400" dirty="0" smtClean="0"/>
                  <a:t>Prior </a:t>
                </a:r>
              </a:p>
              <a:p>
                <a:pPr algn="ctr">
                  <a:buNone/>
                </a:pPr>
                <a:r>
                  <a:rPr lang="en-US" sz="1400" dirty="0" smtClean="0"/>
                  <a:t>(Chinese Restaurant Process)</a:t>
                </a:r>
                <a:endParaRPr lang="en-US" sz="1400" dirty="0"/>
              </a:p>
            </p:txBody>
          </p:sp>
          <p:sp>
            <p:nvSpPr>
              <p:cNvPr id="12" name="TextBox 11"/>
              <p:cNvSpPr txBox="1"/>
              <p:nvPr/>
            </p:nvSpPr>
            <p:spPr>
              <a:xfrm>
                <a:off x="2590800" y="3429000"/>
                <a:ext cx="1981200" cy="523220"/>
              </a:xfrm>
              <a:prstGeom prst="rect">
                <a:avLst/>
              </a:prstGeom>
              <a:noFill/>
            </p:spPr>
            <p:txBody>
              <a:bodyPr wrap="square" rtlCol="0">
                <a:spAutoFit/>
              </a:bodyPr>
              <a:lstStyle/>
              <a:p>
                <a:pPr algn="ctr">
                  <a:buNone/>
                </a:pPr>
                <a:r>
                  <a:rPr lang="en-US" sz="1400" dirty="0" smtClean="0"/>
                  <a:t>Likelihood</a:t>
                </a:r>
              </a:p>
              <a:p>
                <a:pPr algn="ctr">
                  <a:buNone/>
                </a:pPr>
                <a:r>
                  <a:rPr lang="en-US" sz="1400" dirty="0" smtClean="0"/>
                  <a:t>(e.g. given as Gaussian)</a:t>
                </a:r>
                <a:endParaRPr lang="en-US" sz="1400" dirty="0"/>
              </a:p>
            </p:txBody>
          </p:sp>
          <p:sp>
            <p:nvSpPr>
              <p:cNvPr id="17" name="TextBox 16"/>
              <p:cNvSpPr txBox="1"/>
              <p:nvPr/>
            </p:nvSpPr>
            <p:spPr>
              <a:xfrm>
                <a:off x="1066800" y="3429000"/>
                <a:ext cx="1676400" cy="307777"/>
              </a:xfrm>
              <a:prstGeom prst="rect">
                <a:avLst/>
              </a:prstGeom>
              <a:noFill/>
            </p:spPr>
            <p:txBody>
              <a:bodyPr wrap="square" rtlCol="0">
                <a:spAutoFit/>
              </a:bodyPr>
              <a:lstStyle/>
              <a:p>
                <a:pPr algn="ctr">
                  <a:buNone/>
                </a:pPr>
                <a:r>
                  <a:rPr lang="en-US" sz="1400" dirty="0" smtClean="0"/>
                  <a:t>Posterior</a:t>
                </a:r>
                <a:endParaRPr lang="en-US" sz="1400" dirty="0"/>
              </a:p>
            </p:txBody>
          </p:sp>
        </p:grpSp>
        <p:sp>
          <p:nvSpPr>
            <p:cNvPr id="23" name="Rectangle 22"/>
            <p:cNvSpPr/>
            <p:nvPr/>
          </p:nvSpPr>
          <p:spPr>
            <a:xfrm>
              <a:off x="6553200" y="1981200"/>
              <a:ext cx="381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3733800" y="5105400"/>
            <a:ext cx="45719"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a:stCxn id="36" idx="2"/>
          </p:cNvCxnSpPr>
          <p:nvPr/>
        </p:nvCxnSpPr>
        <p:spPr>
          <a:xfrm rot="5400000">
            <a:off x="2640330" y="4446270"/>
            <a:ext cx="381000" cy="1851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2"/>
          </p:cNvCxnSpPr>
          <p:nvPr/>
        </p:nvCxnSpPr>
        <p:spPr>
          <a:xfrm rot="16200000" flipH="1">
            <a:off x="4507230" y="4431030"/>
            <a:ext cx="381000" cy="1882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90800" y="5105400"/>
            <a:ext cx="228600" cy="307777"/>
          </a:xfrm>
          <a:prstGeom prst="rect">
            <a:avLst/>
          </a:prstGeom>
          <a:noFill/>
        </p:spPr>
        <p:txBody>
          <a:bodyPr wrap="square" rtlCol="0">
            <a:spAutoFit/>
          </a:bodyPr>
          <a:lstStyle/>
          <a:p>
            <a:pPr algn="ctr">
              <a:buNone/>
            </a:pPr>
            <a:r>
              <a:rPr lang="en-US" sz="1400" dirty="0" smtClean="0"/>
              <a:t>?</a:t>
            </a:r>
            <a:endParaRPr lang="en-US" sz="1400" dirty="0"/>
          </a:p>
        </p:txBody>
      </p:sp>
      <p:sp>
        <p:nvSpPr>
          <p:cNvPr id="43" name="TextBox 42"/>
          <p:cNvSpPr txBox="1"/>
          <p:nvPr/>
        </p:nvSpPr>
        <p:spPr>
          <a:xfrm>
            <a:off x="4282440" y="5059680"/>
            <a:ext cx="228600" cy="307777"/>
          </a:xfrm>
          <a:prstGeom prst="rect">
            <a:avLst/>
          </a:prstGeom>
          <a:noFill/>
        </p:spPr>
        <p:txBody>
          <a:bodyPr wrap="square" rtlCol="0">
            <a:spAutoFit/>
          </a:bodyPr>
          <a:lstStyle/>
          <a:p>
            <a:pPr algn="ctr">
              <a:buNone/>
            </a:pPr>
            <a:r>
              <a:rPr lang="en-US" sz="1400" dirty="0" smtClean="0"/>
              <a:t>?</a:t>
            </a:r>
            <a:endParaRPr lang="en-US" sz="1400" dirty="0"/>
          </a:p>
        </p:txBody>
      </p:sp>
      <p:grpSp>
        <p:nvGrpSpPr>
          <p:cNvPr id="8" name="Group 33"/>
          <p:cNvGrpSpPr/>
          <p:nvPr/>
        </p:nvGrpSpPr>
        <p:grpSpPr>
          <a:xfrm>
            <a:off x="7467600" y="1905000"/>
            <a:ext cx="1295400" cy="1169551"/>
            <a:chOff x="7162800" y="1905000"/>
            <a:chExt cx="1295400" cy="1169551"/>
          </a:xfrm>
        </p:grpSpPr>
        <p:sp>
          <p:nvSpPr>
            <p:cNvPr id="30" name="TextBox 29"/>
            <p:cNvSpPr txBox="1"/>
            <p:nvPr/>
          </p:nvSpPr>
          <p:spPr>
            <a:xfrm>
              <a:off x="7162800" y="1905000"/>
              <a:ext cx="1295400" cy="1169551"/>
            </a:xfrm>
            <a:prstGeom prst="rect">
              <a:avLst/>
            </a:prstGeom>
            <a:noFill/>
          </p:spPr>
          <p:txBody>
            <a:bodyPr wrap="square" rtlCol="0">
              <a:spAutoFit/>
            </a:bodyPr>
            <a:lstStyle/>
            <a:p>
              <a:pPr algn="just">
                <a:buNone/>
              </a:pPr>
              <a:r>
                <a:rPr lang="en-US" sz="1400" dirty="0" smtClean="0"/>
                <a:t>           is the set of all other labels except the current one, </a:t>
              </a:r>
              <a:r>
                <a:rPr lang="en-US" sz="1400" dirty="0" err="1" smtClean="0"/>
                <a:t>i</a:t>
              </a:r>
              <a:r>
                <a:rPr lang="en-US" sz="1400" baseline="30000" dirty="0" err="1" smtClean="0"/>
                <a:t>th</a:t>
              </a:r>
              <a:endParaRPr lang="en-US" sz="1400" dirty="0"/>
            </a:p>
          </p:txBody>
        </p:sp>
        <p:pic>
          <p:nvPicPr>
            <p:cNvPr id="1026" name="Picture 2"/>
            <p:cNvPicPr>
              <a:picLocks noChangeAspect="1" noChangeArrowheads="1"/>
            </p:cNvPicPr>
            <p:nvPr/>
          </p:nvPicPr>
          <p:blipFill>
            <a:blip r:embed="rId5" cstate="print"/>
            <a:srcRect/>
            <a:stretch>
              <a:fillRect/>
            </a:stretch>
          </p:blipFill>
          <p:spPr bwMode="auto">
            <a:xfrm>
              <a:off x="7239000" y="1905000"/>
              <a:ext cx="352425" cy="276225"/>
            </a:xfrm>
            <a:prstGeom prst="rect">
              <a:avLst/>
            </a:prstGeom>
            <a:noFill/>
            <a:ln w="9525">
              <a:noFill/>
              <a:miter lim="800000"/>
              <a:headEnd/>
              <a:tailEnd/>
            </a:ln>
          </p:spPr>
        </p:pic>
      </p:grpSp>
      <p:sp>
        <p:nvSpPr>
          <p:cNvPr id="38" name="TextBox 37"/>
          <p:cNvSpPr txBox="1"/>
          <p:nvPr/>
        </p:nvSpPr>
        <p:spPr>
          <a:xfrm>
            <a:off x="7543800" y="4495800"/>
            <a:ext cx="1371600" cy="1384995"/>
          </a:xfrm>
          <a:prstGeom prst="rect">
            <a:avLst/>
          </a:prstGeom>
          <a:noFill/>
        </p:spPr>
        <p:txBody>
          <a:bodyPr wrap="square" rtlCol="0">
            <a:spAutoFit/>
          </a:bodyPr>
          <a:lstStyle/>
          <a:p>
            <a:pPr algn="just">
              <a:buNone/>
            </a:pPr>
            <a:r>
              <a:rPr lang="en-US" sz="1400" dirty="0" smtClean="0"/>
              <a:t>                 is the number of observations in the same class, k, excluding the current one, </a:t>
            </a:r>
            <a:r>
              <a:rPr lang="en-US" sz="1400" dirty="0" err="1" smtClean="0"/>
              <a:t>i</a:t>
            </a:r>
            <a:r>
              <a:rPr lang="en-US" sz="1400" baseline="30000" dirty="0" err="1" smtClean="0"/>
              <a:t>th</a:t>
            </a:r>
            <a:endParaRPr lang="en-US" sz="1400" dirty="0"/>
          </a:p>
        </p:txBody>
      </p:sp>
      <p:pic>
        <p:nvPicPr>
          <p:cNvPr id="1027" name="Picture 3"/>
          <p:cNvPicPr>
            <a:picLocks noChangeAspect="1" noChangeArrowheads="1"/>
          </p:cNvPicPr>
          <p:nvPr/>
        </p:nvPicPr>
        <p:blipFill>
          <a:blip r:embed="rId6" cstate="print"/>
          <a:srcRect/>
          <a:stretch>
            <a:fillRect/>
          </a:stretch>
        </p:blipFill>
        <p:spPr bwMode="auto">
          <a:xfrm>
            <a:off x="7576458" y="4528458"/>
            <a:ext cx="595312" cy="251233"/>
          </a:xfrm>
          <a:prstGeom prst="rect">
            <a:avLst/>
          </a:prstGeom>
          <a:noFill/>
          <a:ln w="9525">
            <a:noFill/>
            <a:miter lim="800000"/>
            <a:headEnd/>
            <a:tailEnd/>
          </a:ln>
        </p:spPr>
      </p:pic>
      <p:sp>
        <p:nvSpPr>
          <p:cNvPr id="34" name="TextBox 33"/>
          <p:cNvSpPr txBox="1"/>
          <p:nvPr/>
        </p:nvSpPr>
        <p:spPr>
          <a:xfrm>
            <a:off x="6096000" y="5955268"/>
            <a:ext cx="2753511" cy="369332"/>
          </a:xfrm>
          <a:prstGeom prst="rect">
            <a:avLst/>
          </a:prstGeom>
          <a:noFill/>
        </p:spPr>
        <p:txBody>
          <a:bodyPr wrap="none" rtlCol="0">
            <a:spAutoFit/>
          </a:bodyPr>
          <a:lstStyle/>
          <a:p>
            <a:r>
              <a:rPr lang="en-US" dirty="0" smtClean="0"/>
              <a:t>Chinese Restaurant Process</a:t>
            </a:r>
            <a:endParaRPr lang="en-US" dirty="0"/>
          </a:p>
        </p:txBody>
      </p:sp>
      <p:pic>
        <p:nvPicPr>
          <p:cNvPr id="44" name="Picture 2"/>
          <p:cNvPicPr>
            <a:picLocks noChangeAspect="1" noChangeArrowheads="1"/>
          </p:cNvPicPr>
          <p:nvPr/>
        </p:nvPicPr>
        <p:blipFill>
          <a:blip r:embed="rId7" cstate="print"/>
          <a:srcRect/>
          <a:stretch>
            <a:fillRect/>
          </a:stretch>
        </p:blipFill>
        <p:spPr bwMode="auto">
          <a:xfrm>
            <a:off x="1504950" y="1981200"/>
            <a:ext cx="5200650" cy="719379"/>
          </a:xfrm>
          <a:prstGeom prst="rect">
            <a:avLst/>
          </a:prstGeom>
          <a:noFill/>
          <a:ln w="9525">
            <a:noFill/>
            <a:miter lim="800000"/>
            <a:headEnd/>
            <a:tailEnd/>
          </a:ln>
        </p:spPr>
      </p:pic>
      <p:sp>
        <p:nvSpPr>
          <p:cNvPr id="45"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linds(horizont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1" nodeType="clickEffect">
                                  <p:stCondLst>
                                    <p:cond delay="0"/>
                                  </p:stCondLst>
                                  <p:childTnLst>
                                    <p:animMotion origin="layout" path="M 0 0 L -0.2 0.05555 " pathEditMode="relative" ptsTypes="AA">
                                      <p:cBhvr>
                                        <p:cTn id="27" dur="2000" fill="hold"/>
                                        <p:tgtEl>
                                          <p:spTgt spid="36"/>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2" nodeType="clickEffect">
                                  <p:stCondLst>
                                    <p:cond delay="0"/>
                                  </p:stCondLst>
                                  <p:childTnLst>
                                    <p:animMotion origin="layout" path="M 0 0 L 0.2 0.05555 " pathEditMode="relative" ptsTypes="AA">
                                      <p:cBhvr>
                                        <p:cTn id="31" dur="2000" fill="hold"/>
                                        <p:tgtEl>
                                          <p:spTgt spid="3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6934200" cy="685800"/>
          </a:xfrm>
        </p:spPr>
        <p:txBody>
          <a:bodyPr>
            <a:noAutofit/>
          </a:bodyPr>
          <a:lstStyle/>
          <a:p>
            <a:r>
              <a:rPr lang="en-US" sz="2400" dirty="0" smtClean="0"/>
              <a:t>Inference model: Posterior distributions</a:t>
            </a:r>
            <a:endParaRPr lang="en-US" sz="24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21" name="Content Placeholder 2"/>
          <p:cNvSpPr>
            <a:spLocks noGrp="1"/>
          </p:cNvSpPr>
          <p:nvPr>
            <p:ph idx="1"/>
          </p:nvPr>
        </p:nvSpPr>
        <p:spPr>
          <a:xfrm>
            <a:off x="457200" y="1905000"/>
            <a:ext cx="8229600" cy="4191000"/>
          </a:xfrm>
        </p:spPr>
        <p:txBody>
          <a:bodyPr/>
          <a:lstStyle/>
          <a:p>
            <a:r>
              <a:rPr lang="en-US" sz="2000" dirty="0" smtClean="0"/>
              <a:t>Given the prior and the likelihood, we come up with the posterior:</a:t>
            </a:r>
          </a:p>
          <a:p>
            <a:pPr lvl="1"/>
            <a:r>
              <a:rPr lang="en-US" sz="1800" dirty="0" smtClean="0"/>
              <a:t> Probability of assigning to a unrepresented cluster:</a:t>
            </a:r>
          </a:p>
          <a:p>
            <a:pPr lvl="1"/>
            <a:endParaRPr lang="en-US" sz="2000" dirty="0" smtClean="0"/>
          </a:p>
          <a:p>
            <a:pPr lvl="1"/>
            <a:endParaRPr lang="en-US" sz="2000" dirty="0" smtClean="0"/>
          </a:p>
          <a:p>
            <a:pPr lvl="1"/>
            <a:r>
              <a:rPr lang="en-US" sz="1800" dirty="0" smtClean="0"/>
              <a:t>Probability of assigning to a represented cluster:</a:t>
            </a:r>
          </a:p>
          <a:p>
            <a:pPr lvl="1"/>
            <a:endParaRPr lang="en-US" sz="2000" dirty="0" smtClean="0"/>
          </a:p>
          <a:p>
            <a:pPr lvl="1"/>
            <a:endParaRPr lang="en-US" sz="1000" dirty="0" smtClean="0"/>
          </a:p>
          <a:p>
            <a:endParaRPr lang="en-US" sz="1400" dirty="0" smtClean="0"/>
          </a:p>
          <a:p>
            <a:endParaRPr lang="en-US" sz="1400" dirty="0" smtClean="0"/>
          </a:p>
          <a:p>
            <a:pPr>
              <a:buNone/>
            </a:pPr>
            <a:r>
              <a:rPr lang="en-US" sz="1400" dirty="0" smtClean="0"/>
              <a:t>				</a:t>
            </a:r>
          </a:p>
          <a:p>
            <a:pPr>
              <a:buNone/>
            </a:pPr>
            <a:endParaRPr lang="en-US" sz="1400" dirty="0" smtClean="0"/>
          </a:p>
          <a:p>
            <a:pPr>
              <a:buNone/>
            </a:pPr>
            <a:r>
              <a:rPr lang="en-US" sz="1400" dirty="0" smtClean="0"/>
              <a:t>				</a:t>
            </a:r>
          </a:p>
          <a:p>
            <a:endParaRPr lang="en-US" sz="1400" dirty="0" smtClean="0"/>
          </a:p>
          <a:p>
            <a:endParaRPr lang="en-US" sz="1400" dirty="0"/>
          </a:p>
        </p:txBody>
      </p:sp>
      <p:pic>
        <p:nvPicPr>
          <p:cNvPr id="29" name="Picture 28"/>
          <p:cNvPicPr>
            <a:picLocks noChangeAspect="1" noChangeArrowheads="1"/>
          </p:cNvPicPr>
          <p:nvPr/>
        </p:nvPicPr>
        <p:blipFill>
          <a:blip r:embed="rId2" cstate="print"/>
          <a:srcRect/>
          <a:stretch>
            <a:fillRect/>
          </a:stretch>
        </p:blipFill>
        <p:spPr bwMode="auto">
          <a:xfrm>
            <a:off x="1295400" y="2667000"/>
            <a:ext cx="4800600" cy="762886"/>
          </a:xfrm>
          <a:prstGeom prst="rect">
            <a:avLst/>
          </a:prstGeom>
          <a:noFill/>
          <a:ln w="9525">
            <a:noFill/>
            <a:miter lim="800000"/>
            <a:headEnd/>
            <a:tailEnd/>
          </a:ln>
          <a:effectLst/>
        </p:spPr>
      </p:pic>
      <p:pic>
        <p:nvPicPr>
          <p:cNvPr id="13" name="Picture 5"/>
          <p:cNvPicPr>
            <a:picLocks noChangeAspect="1" noChangeArrowheads="1"/>
          </p:cNvPicPr>
          <p:nvPr/>
        </p:nvPicPr>
        <p:blipFill>
          <a:blip r:embed="rId3" cstate="print"/>
          <a:srcRect/>
          <a:stretch>
            <a:fillRect/>
          </a:stretch>
        </p:blipFill>
        <p:spPr bwMode="auto">
          <a:xfrm>
            <a:off x="1295400" y="3810000"/>
            <a:ext cx="4876800" cy="779314"/>
          </a:xfrm>
          <a:prstGeom prst="rect">
            <a:avLst/>
          </a:prstGeom>
          <a:noFill/>
          <a:ln w="9525">
            <a:noFill/>
            <a:miter lim="800000"/>
            <a:headEnd/>
            <a:tailEnd/>
          </a:ln>
          <a:effectLst/>
        </p:spPr>
      </p:pic>
      <p:sp>
        <p:nvSpPr>
          <p:cNvPr id="9" name="TextBox 8"/>
          <p:cNvSpPr txBox="1"/>
          <p:nvPr/>
        </p:nvSpPr>
        <p:spPr>
          <a:xfrm>
            <a:off x="5638800" y="2667000"/>
            <a:ext cx="533400" cy="369332"/>
          </a:xfrm>
          <a:prstGeom prst="rect">
            <a:avLst/>
          </a:prstGeom>
          <a:solidFill>
            <a:schemeClr val="bg1"/>
          </a:solidFill>
        </p:spPr>
        <p:txBody>
          <a:bodyPr wrap="square" rtlCol="0">
            <a:spAutoFit/>
          </a:bodyPr>
          <a:lstStyle/>
          <a:p>
            <a:r>
              <a:rPr lang="en-US" dirty="0" smtClean="0"/>
              <a:t>(1)</a:t>
            </a:r>
            <a:endParaRPr lang="en-US" dirty="0"/>
          </a:p>
        </p:txBody>
      </p:sp>
      <p:sp>
        <p:nvSpPr>
          <p:cNvPr id="10" name="TextBox 9"/>
          <p:cNvSpPr txBox="1"/>
          <p:nvPr/>
        </p:nvSpPr>
        <p:spPr>
          <a:xfrm>
            <a:off x="5715000" y="3810000"/>
            <a:ext cx="533400" cy="369332"/>
          </a:xfrm>
          <a:prstGeom prst="rect">
            <a:avLst/>
          </a:prstGeom>
          <a:solidFill>
            <a:schemeClr val="bg1"/>
          </a:solidFill>
        </p:spPr>
        <p:txBody>
          <a:bodyPr wrap="square" rtlCol="0">
            <a:spAutoFit/>
          </a:bodyPr>
          <a:lstStyle/>
          <a:p>
            <a:r>
              <a:rPr lang="en-US" dirty="0" smtClean="0"/>
              <a:t>(2)</a:t>
            </a:r>
            <a:endParaRPr lang="en-US" dirty="0"/>
          </a:p>
        </p:txBody>
      </p:sp>
      <p:sp>
        <p:nvSpPr>
          <p:cNvPr id="11" name="TextBox 10"/>
          <p:cNvSpPr txBox="1"/>
          <p:nvPr/>
        </p:nvSpPr>
        <p:spPr>
          <a:xfrm>
            <a:off x="6172200" y="2667000"/>
            <a:ext cx="2886496" cy="369332"/>
          </a:xfrm>
          <a:prstGeom prst="rect">
            <a:avLst/>
          </a:prstGeom>
          <a:noFill/>
        </p:spPr>
        <p:txBody>
          <a:bodyPr wrap="none" rtlCol="0">
            <a:spAutoFit/>
          </a:bodyPr>
          <a:lstStyle/>
          <a:p>
            <a:r>
              <a:rPr lang="en-US" dirty="0" smtClean="0"/>
              <a:t>t is the student-t distribution</a:t>
            </a:r>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1600200" y="4572000"/>
            <a:ext cx="4419600" cy="1721185"/>
          </a:xfrm>
          <a:prstGeom prst="rect">
            <a:avLst/>
          </a:prstGeom>
          <a:noFill/>
          <a:ln w="9525">
            <a:noFill/>
            <a:miter lim="800000"/>
            <a:headEnd/>
            <a:tailEnd/>
          </a:ln>
        </p:spPr>
      </p:pic>
      <p:sp>
        <p:nvSpPr>
          <p:cNvPr id="14"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Autofit/>
          </a:bodyPr>
          <a:lstStyle/>
          <a:p>
            <a:r>
              <a:rPr lang="en-US" sz="2800" dirty="0" smtClean="0"/>
              <a:t>Inference model: Gibbs sampler</a:t>
            </a:r>
            <a:endParaRPr lang="en-US" sz="28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8" name="Rectangle 7"/>
          <p:cNvSpPr/>
          <p:nvPr/>
        </p:nvSpPr>
        <p:spPr>
          <a:xfrm>
            <a:off x="2786126" y="2209800"/>
            <a:ext cx="2438400" cy="493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Start with random indicator for each observation.</a:t>
            </a:r>
          </a:p>
        </p:txBody>
      </p:sp>
      <p:sp>
        <p:nvSpPr>
          <p:cNvPr id="46" name="TextBox 45"/>
          <p:cNvSpPr txBox="1"/>
          <p:nvPr/>
        </p:nvSpPr>
        <p:spPr>
          <a:xfrm>
            <a:off x="2133600" y="4191000"/>
            <a:ext cx="3757676" cy="523220"/>
          </a:xfrm>
          <a:prstGeom prst="rect">
            <a:avLst/>
          </a:prstGeom>
          <a:noFill/>
          <a:ln>
            <a:solidFill>
              <a:schemeClr val="tx1"/>
            </a:solidFill>
          </a:ln>
        </p:spPr>
        <p:txBody>
          <a:bodyPr wrap="square" rtlCol="0">
            <a:spAutoFit/>
          </a:bodyPr>
          <a:lstStyle/>
          <a:p>
            <a:pPr algn="ctr"/>
            <a:r>
              <a:rPr lang="en-US" sz="1400" dirty="0" smtClean="0"/>
              <a:t>Update the indicator </a:t>
            </a:r>
            <a:r>
              <a:rPr lang="en-US" sz="1400" i="1" dirty="0" err="1" smtClean="0"/>
              <a:t>z</a:t>
            </a:r>
            <a:r>
              <a:rPr lang="en-US" sz="1400" i="1" baseline="-25000" dirty="0" err="1" smtClean="0"/>
              <a:t>i</a:t>
            </a:r>
            <a:r>
              <a:rPr lang="en-US" sz="1400" dirty="0" smtClean="0"/>
              <a:t> according to (1) and (2) given all the other indicators</a:t>
            </a:r>
          </a:p>
        </p:txBody>
      </p:sp>
      <p:sp>
        <p:nvSpPr>
          <p:cNvPr id="64" name="Flowchart: Decision 63"/>
          <p:cNvSpPr/>
          <p:nvPr/>
        </p:nvSpPr>
        <p:spPr>
          <a:xfrm>
            <a:off x="2971800" y="5105400"/>
            <a:ext cx="2057400" cy="381000"/>
          </a:xfrm>
          <a:prstGeom prst="flowChartDecis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i="1" dirty="0" smtClean="0">
                <a:solidFill>
                  <a:schemeClr val="tx1"/>
                </a:solidFill>
              </a:rPr>
              <a:t>Converge?</a:t>
            </a:r>
            <a:endParaRPr lang="en-US" sz="1400" dirty="0" smtClean="0">
              <a:solidFill>
                <a:schemeClr val="tx1"/>
              </a:solidFill>
            </a:endParaRPr>
          </a:p>
          <a:p>
            <a:pPr algn="ctr"/>
            <a:endParaRPr lang="en-US" sz="1400" dirty="0"/>
          </a:p>
        </p:txBody>
      </p:sp>
      <p:cxnSp>
        <p:nvCxnSpPr>
          <p:cNvPr id="115" name="Straight Arrow Connector 114"/>
          <p:cNvCxnSpPr/>
          <p:nvPr/>
        </p:nvCxnSpPr>
        <p:spPr>
          <a:xfrm rot="16200000" flipH="1">
            <a:off x="3814028" y="4914102"/>
            <a:ext cx="381000" cy="15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005326" y="5406471"/>
            <a:ext cx="386837" cy="276999"/>
          </a:xfrm>
          <a:prstGeom prst="rect">
            <a:avLst/>
          </a:prstGeom>
          <a:noFill/>
          <a:ln>
            <a:noFill/>
          </a:ln>
        </p:spPr>
        <p:txBody>
          <a:bodyPr wrap="none" rtlCol="0">
            <a:spAutoFit/>
          </a:bodyPr>
          <a:lstStyle/>
          <a:p>
            <a:r>
              <a:rPr lang="en-US" sz="1200" dirty="0" smtClean="0"/>
              <a:t>Yes</a:t>
            </a:r>
            <a:endParaRPr lang="en-US" sz="1200" dirty="0"/>
          </a:p>
        </p:txBody>
      </p:sp>
      <p:sp>
        <p:nvSpPr>
          <p:cNvPr id="118" name="TextBox 117"/>
          <p:cNvSpPr txBox="1"/>
          <p:nvPr/>
        </p:nvSpPr>
        <p:spPr>
          <a:xfrm>
            <a:off x="4719696" y="4991100"/>
            <a:ext cx="365806" cy="276999"/>
          </a:xfrm>
          <a:prstGeom prst="rect">
            <a:avLst/>
          </a:prstGeom>
          <a:noFill/>
          <a:ln>
            <a:noFill/>
          </a:ln>
        </p:spPr>
        <p:txBody>
          <a:bodyPr wrap="none" rtlCol="0">
            <a:spAutoFit/>
          </a:bodyPr>
          <a:lstStyle/>
          <a:p>
            <a:r>
              <a:rPr lang="en-US" sz="1200" dirty="0" smtClean="0"/>
              <a:t>No</a:t>
            </a:r>
            <a:endParaRPr lang="en-US" sz="1200" dirty="0"/>
          </a:p>
        </p:txBody>
      </p:sp>
      <p:sp>
        <p:nvSpPr>
          <p:cNvPr id="131" name="Oval 130"/>
          <p:cNvSpPr/>
          <p:nvPr/>
        </p:nvSpPr>
        <p:spPr>
          <a:xfrm>
            <a:off x="3395726" y="5638800"/>
            <a:ext cx="1219200" cy="3810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STOP</a:t>
            </a:r>
            <a:endParaRPr lang="en-US" sz="1600" dirty="0"/>
          </a:p>
        </p:txBody>
      </p:sp>
      <p:cxnSp>
        <p:nvCxnSpPr>
          <p:cNvPr id="137" name="Straight Arrow Connector 136"/>
          <p:cNvCxnSpPr>
            <a:stCxn id="64" idx="2"/>
            <a:endCxn id="131" idx="0"/>
          </p:cNvCxnSpPr>
          <p:nvPr/>
        </p:nvCxnSpPr>
        <p:spPr>
          <a:xfrm rot="16200000" flipH="1">
            <a:off x="3926713" y="5560187"/>
            <a:ext cx="152400" cy="48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83" idx="2"/>
            <a:endCxn id="46" idx="0"/>
          </p:cNvCxnSpPr>
          <p:nvPr/>
        </p:nvCxnSpPr>
        <p:spPr>
          <a:xfrm rot="5400000">
            <a:off x="3815360" y="3993921"/>
            <a:ext cx="39415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4" idx="3"/>
          </p:cNvCxnSpPr>
          <p:nvPr/>
        </p:nvCxnSpPr>
        <p:spPr>
          <a:xfrm flipV="1">
            <a:off x="5029200" y="5257800"/>
            <a:ext cx="137160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133600" y="3273623"/>
            <a:ext cx="3757676" cy="523220"/>
          </a:xfrm>
          <a:prstGeom prst="rect">
            <a:avLst/>
          </a:prstGeom>
          <a:noFill/>
          <a:ln>
            <a:solidFill>
              <a:schemeClr val="tx1"/>
            </a:solidFill>
          </a:ln>
        </p:spPr>
        <p:txBody>
          <a:bodyPr wrap="square" rtlCol="0">
            <a:spAutoFit/>
          </a:bodyPr>
          <a:lstStyle/>
          <a:p>
            <a:pPr algn="ctr"/>
            <a:r>
              <a:rPr lang="en-US" sz="1400" dirty="0" smtClean="0"/>
              <a:t>Remove the current </a:t>
            </a:r>
            <a:r>
              <a:rPr lang="en-US" sz="1400" dirty="0" err="1" smtClean="0"/>
              <a:t>i</a:t>
            </a:r>
            <a:r>
              <a:rPr lang="en-US" sz="1400" baseline="30000" dirty="0" err="1" smtClean="0"/>
              <a:t>th</a:t>
            </a:r>
            <a:r>
              <a:rPr lang="en-US" sz="1400" dirty="0" smtClean="0"/>
              <a:t> observation from its cluster </a:t>
            </a:r>
          </a:p>
        </p:txBody>
      </p:sp>
      <p:cxnSp>
        <p:nvCxnSpPr>
          <p:cNvPr id="86" name="Straight Arrow Connector 85"/>
          <p:cNvCxnSpPr>
            <a:stCxn id="8" idx="2"/>
            <a:endCxn id="83" idx="0"/>
          </p:cNvCxnSpPr>
          <p:nvPr/>
        </p:nvCxnSpPr>
        <p:spPr>
          <a:xfrm rot="16200000" flipH="1">
            <a:off x="3723859" y="2985043"/>
            <a:ext cx="570047" cy="7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4006850" y="2895600"/>
            <a:ext cx="2362200" cy="2362200"/>
            <a:chOff x="4038600" y="2895600"/>
            <a:chExt cx="2286000" cy="2362200"/>
          </a:xfrm>
        </p:grpSpPr>
        <p:cxnSp>
          <p:nvCxnSpPr>
            <p:cNvPr id="91" name="Straight Connector 90"/>
            <p:cNvCxnSpPr/>
            <p:nvPr/>
          </p:nvCxnSpPr>
          <p:spPr>
            <a:xfrm rot="5400000" flipH="1" flipV="1">
              <a:off x="5143500" y="4076700"/>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038600" y="2895600"/>
              <a:ext cx="2286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57200" y="1676400"/>
            <a:ext cx="8229600" cy="4419600"/>
          </a:xfrm>
        </p:spPr>
        <p:txBody>
          <a:bodyPr/>
          <a:lstStyle/>
          <a:p>
            <a:r>
              <a:rPr lang="en-US" sz="2000" dirty="0" smtClean="0"/>
              <a:t>Introduction</a:t>
            </a:r>
          </a:p>
          <a:p>
            <a:pPr lvl="1">
              <a:spcBef>
                <a:spcPts val="300"/>
              </a:spcBef>
            </a:pPr>
            <a:r>
              <a:rPr lang="en-US" sz="1800" dirty="0" smtClean="0"/>
              <a:t>Problem statement</a:t>
            </a:r>
          </a:p>
          <a:p>
            <a:pPr lvl="1">
              <a:spcBef>
                <a:spcPts val="300"/>
              </a:spcBef>
            </a:pPr>
            <a:r>
              <a:rPr lang="en-US" sz="1800" dirty="0" smtClean="0"/>
              <a:t>Basic concepts</a:t>
            </a:r>
          </a:p>
          <a:p>
            <a:pPr lvl="1">
              <a:spcBef>
                <a:spcPts val="300"/>
              </a:spcBef>
            </a:pPr>
            <a:r>
              <a:rPr lang="en-US" sz="1800" dirty="0" err="1" smtClean="0"/>
              <a:t>Dirichlet</a:t>
            </a:r>
            <a:r>
              <a:rPr lang="en-US" sz="1800" dirty="0" smtClean="0"/>
              <a:t> distribution/process</a:t>
            </a:r>
          </a:p>
          <a:p>
            <a:pPr>
              <a:spcBef>
                <a:spcPts val="300"/>
              </a:spcBef>
            </a:pPr>
            <a:r>
              <a:rPr lang="en-US" sz="1800" dirty="0" smtClean="0"/>
              <a:t>Bayesian nonparametric classification</a:t>
            </a:r>
          </a:p>
          <a:p>
            <a:pPr lvl="1">
              <a:spcBef>
                <a:spcPts val="300"/>
              </a:spcBef>
            </a:pPr>
            <a:r>
              <a:rPr lang="en-US" sz="1800" dirty="0" smtClean="0"/>
              <a:t>Generative model</a:t>
            </a:r>
          </a:p>
          <a:p>
            <a:pPr lvl="1">
              <a:spcBef>
                <a:spcPts val="300"/>
              </a:spcBef>
            </a:pPr>
            <a:r>
              <a:rPr lang="en-US" sz="1800" dirty="0" smtClean="0"/>
              <a:t>Inference model</a:t>
            </a:r>
          </a:p>
          <a:p>
            <a:pPr lvl="1">
              <a:spcBef>
                <a:spcPts val="300"/>
              </a:spcBef>
            </a:pPr>
            <a:r>
              <a:rPr lang="en-US" sz="1800" dirty="0" smtClean="0"/>
              <a:t>Performance bounds</a:t>
            </a:r>
          </a:p>
          <a:p>
            <a:pPr lvl="1">
              <a:spcBef>
                <a:spcPts val="300"/>
              </a:spcBef>
            </a:pPr>
            <a:r>
              <a:rPr lang="en-US" sz="1800" dirty="0" smtClean="0"/>
              <a:t>Simulation results</a:t>
            </a:r>
          </a:p>
          <a:p>
            <a:pPr>
              <a:spcBef>
                <a:spcPts val="300"/>
              </a:spcBef>
            </a:pPr>
            <a:r>
              <a:rPr lang="en-US" sz="2000" dirty="0" smtClean="0"/>
              <a:t>Applications in wireless security with device finger printing</a:t>
            </a:r>
          </a:p>
          <a:p>
            <a:pPr lvl="1">
              <a:spcBef>
                <a:spcPts val="300"/>
              </a:spcBef>
            </a:pPr>
            <a:r>
              <a:rPr lang="en-US" sz="1800" dirty="0" smtClean="0"/>
              <a:t>Device finger print</a:t>
            </a:r>
          </a:p>
          <a:p>
            <a:pPr lvl="1">
              <a:spcBef>
                <a:spcPts val="300"/>
              </a:spcBef>
            </a:pPr>
            <a:r>
              <a:rPr lang="en-US" sz="1800" dirty="0" smtClean="0"/>
              <a:t>Masquerade attack and Sybil attack detection</a:t>
            </a:r>
          </a:p>
          <a:p>
            <a:pPr lvl="1">
              <a:spcBef>
                <a:spcPts val="300"/>
              </a:spcBef>
            </a:pPr>
            <a:r>
              <a:rPr lang="en-US" sz="1800" dirty="0" smtClean="0"/>
              <a:t>Primary user emulation attack</a:t>
            </a:r>
          </a:p>
          <a:p>
            <a:pPr>
              <a:spcBef>
                <a:spcPts val="300"/>
              </a:spcBef>
            </a:pPr>
            <a:r>
              <a:rPr lang="en-US" sz="2000" dirty="0" smtClean="0"/>
              <a:t>Overview of wireless amigo lab</a:t>
            </a:r>
          </a:p>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dirty="0" smtClean="0"/>
              <a:t>Bayesian Nonparametric Classification</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762000"/>
          </a:xfrm>
        </p:spPr>
        <p:txBody>
          <a:bodyPr>
            <a:normAutofit/>
          </a:bodyPr>
          <a:lstStyle/>
          <a:p>
            <a:r>
              <a:rPr lang="en-US" dirty="0" smtClean="0"/>
              <a:t>Performance bounds for clustering</a:t>
            </a:r>
            <a:endParaRPr lang="en-US" dirty="0"/>
          </a:p>
        </p:txBody>
      </p:sp>
      <p:sp>
        <p:nvSpPr>
          <p:cNvPr id="3" name="Content Placeholder 2"/>
          <p:cNvSpPr>
            <a:spLocks noGrp="1"/>
          </p:cNvSpPr>
          <p:nvPr>
            <p:ph idx="1"/>
          </p:nvPr>
        </p:nvSpPr>
        <p:spPr>
          <a:xfrm>
            <a:off x="457200" y="1905000"/>
            <a:ext cx="8686800" cy="4191000"/>
          </a:xfrm>
        </p:spPr>
        <p:txBody>
          <a:bodyPr/>
          <a:lstStyle/>
          <a:p>
            <a:r>
              <a:rPr lang="en-US" sz="1800" dirty="0" smtClean="0"/>
              <a:t>Consider the scenario of two cluster in a D-dimensional space, what is the bounds of the probability of assigning a point to its correct cluster.</a:t>
            </a:r>
          </a:p>
          <a:p>
            <a:r>
              <a:rPr lang="en-US" sz="1800" dirty="0" smtClean="0">
                <a:solidFill>
                  <a:srgbClr val="FF0000"/>
                </a:solidFill>
              </a:rPr>
              <a:t>Bhattacharyya Upper bound </a:t>
            </a:r>
            <a:r>
              <a:rPr lang="en-US" sz="1800" dirty="0" smtClean="0"/>
              <a:t>for the hit rate in assigning a point to its original cluster:</a:t>
            </a:r>
          </a:p>
          <a:p>
            <a:endParaRPr lang="en-US" sz="1800" dirty="0" smtClean="0"/>
          </a:p>
          <a:p>
            <a:endParaRPr lang="en-US" sz="1800" dirty="0" smtClean="0"/>
          </a:p>
          <a:p>
            <a:pPr>
              <a:buNone/>
            </a:pPr>
            <a:r>
              <a:rPr lang="en-US" sz="1800" dirty="0" smtClean="0"/>
              <a:t>	where</a:t>
            </a:r>
          </a:p>
          <a:p>
            <a:endParaRPr lang="en-US" sz="1800" dirty="0" smtClean="0"/>
          </a:p>
          <a:p>
            <a:endParaRPr lang="en-US" sz="1800" dirty="0" smtClean="0">
              <a:solidFill>
                <a:srgbClr val="FF0000"/>
              </a:solidFill>
            </a:endParaRPr>
          </a:p>
          <a:p>
            <a:r>
              <a:rPr lang="en-US" sz="1800" dirty="0" err="1" smtClean="0">
                <a:solidFill>
                  <a:srgbClr val="FF0000"/>
                </a:solidFill>
              </a:rPr>
              <a:t>Hoeffding</a:t>
            </a:r>
            <a:r>
              <a:rPr lang="en-US" sz="1800" dirty="0" smtClean="0">
                <a:solidFill>
                  <a:srgbClr val="FF0000"/>
                </a:solidFill>
              </a:rPr>
              <a:t> Lower bound </a:t>
            </a:r>
            <a:r>
              <a:rPr lang="en-US" sz="1800" dirty="0" smtClean="0"/>
              <a:t>for the hit rate in assigning a point to its original cluster:</a:t>
            </a:r>
          </a:p>
          <a:p>
            <a:endParaRPr lang="en-US" sz="1800" dirty="0" smtClean="0"/>
          </a:p>
          <a:p>
            <a:endParaRPr lang="en-US" sz="2400" dirty="0" smtClean="0"/>
          </a:p>
          <a:p>
            <a:pPr>
              <a:buNone/>
            </a:pPr>
            <a:r>
              <a:rPr lang="en-US" sz="2000" dirty="0" smtClean="0"/>
              <a:t>	</a:t>
            </a:r>
            <a:r>
              <a:rPr lang="en-US" sz="1800" dirty="0" smtClean="0"/>
              <a:t>where</a:t>
            </a:r>
            <a:endParaRPr lang="en-US" sz="2000" dirty="0" smtClean="0"/>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838200" y="3048000"/>
            <a:ext cx="2133600" cy="499691"/>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1676400" y="3429000"/>
            <a:ext cx="7239000" cy="906660"/>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838201" y="4953000"/>
            <a:ext cx="3505200" cy="624114"/>
          </a:xfrm>
          <a:prstGeom prst="rect">
            <a:avLst/>
          </a:prstGeom>
          <a:noFill/>
          <a:ln w="9525">
            <a:noFill/>
            <a:miter lim="800000"/>
            <a:headEnd/>
            <a:tailEnd/>
          </a:ln>
        </p:spPr>
      </p:pic>
      <p:pic>
        <p:nvPicPr>
          <p:cNvPr id="2057" name="Picture 9"/>
          <p:cNvPicPr>
            <a:picLocks noChangeAspect="1" noChangeArrowheads="1"/>
          </p:cNvPicPr>
          <p:nvPr/>
        </p:nvPicPr>
        <p:blipFill>
          <a:blip r:embed="rId5" cstate="print"/>
          <a:srcRect/>
          <a:stretch>
            <a:fillRect/>
          </a:stretch>
        </p:blipFill>
        <p:spPr bwMode="auto">
          <a:xfrm>
            <a:off x="1752600" y="5486400"/>
            <a:ext cx="3962399" cy="588542"/>
          </a:xfrm>
          <a:prstGeom prst="rect">
            <a:avLst/>
          </a:prstGeom>
          <a:noFill/>
          <a:ln w="9525">
            <a:noFill/>
            <a:miter lim="800000"/>
            <a:headEnd/>
            <a:tailEnd/>
          </a:ln>
        </p:spPr>
      </p:pic>
      <p:sp>
        <p:nvSpPr>
          <p:cNvPr id="10"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Kullback-Leibler</a:t>
            </a:r>
            <a:r>
              <a:rPr lang="en-US" dirty="0" smtClean="0"/>
              <a:t> divergence</a:t>
            </a:r>
            <a:endParaRPr lang="en-US" dirty="0"/>
          </a:p>
        </p:txBody>
      </p:sp>
      <p:sp>
        <p:nvSpPr>
          <p:cNvPr id="3" name="Content Placeholder 2"/>
          <p:cNvSpPr>
            <a:spLocks noGrp="1"/>
          </p:cNvSpPr>
          <p:nvPr>
            <p:ph idx="1"/>
          </p:nvPr>
        </p:nvSpPr>
        <p:spPr/>
        <p:txBody>
          <a:bodyPr/>
          <a:lstStyle/>
          <a:p>
            <a:r>
              <a:rPr lang="en-US" dirty="0" smtClean="0"/>
              <a:t>We use the </a:t>
            </a:r>
            <a:r>
              <a:rPr lang="en-US" dirty="0" err="1" smtClean="0"/>
              <a:t>Kullback-Leibler</a:t>
            </a:r>
            <a:r>
              <a:rPr lang="en-US" dirty="0" smtClean="0"/>
              <a:t> Divergence (KLD) to measure the difference between two multivariate distribution, defined as below:</a:t>
            </a:r>
          </a:p>
          <a:p>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14400" y="3276600"/>
            <a:ext cx="8077200" cy="1219199"/>
          </a:xfrm>
          <a:prstGeom prst="rect">
            <a:avLst/>
          </a:prstGeom>
          <a:noFill/>
          <a:ln w="9525">
            <a:noFill/>
            <a:miter lim="800000"/>
            <a:headEnd/>
            <a:tailEnd/>
          </a:ln>
        </p:spPr>
      </p:pic>
      <p:sp>
        <p:nvSpPr>
          <p:cNvPr id="6"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57600" y="1828800"/>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KLD = 4.5</a:t>
            </a:r>
            <a:endParaRPr lang="en-US" sz="1600" b="1" dirty="0">
              <a:solidFill>
                <a:schemeClr val="tx1"/>
              </a:solidFill>
            </a:endParaRPr>
          </a:p>
        </p:txBody>
      </p:sp>
      <p:sp>
        <p:nvSpPr>
          <p:cNvPr id="2" name="Title 1"/>
          <p:cNvSpPr>
            <a:spLocks noGrp="1"/>
          </p:cNvSpPr>
          <p:nvPr>
            <p:ph type="title"/>
          </p:nvPr>
        </p:nvSpPr>
        <p:spPr>
          <a:xfrm>
            <a:off x="228600" y="990600"/>
            <a:ext cx="8686800" cy="762000"/>
          </a:xfrm>
        </p:spPr>
        <p:txBody>
          <a:bodyPr>
            <a:noAutofit/>
          </a:bodyPr>
          <a:lstStyle/>
          <a:p>
            <a:r>
              <a:rPr lang="en-US" sz="2400" dirty="0" smtClean="0"/>
              <a:t>Simulation results</a:t>
            </a:r>
            <a:endParaRPr lang="en-US" sz="24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11"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grpSp>
        <p:nvGrpSpPr>
          <p:cNvPr id="10" name="Group 9"/>
          <p:cNvGrpSpPr/>
          <p:nvPr/>
        </p:nvGrpSpPr>
        <p:grpSpPr>
          <a:xfrm>
            <a:off x="0" y="1750834"/>
            <a:ext cx="8305800" cy="3659366"/>
            <a:chOff x="0" y="1231106"/>
            <a:chExt cx="9144000" cy="4331494"/>
          </a:xfrm>
        </p:grpSpPr>
        <p:grpSp>
          <p:nvGrpSpPr>
            <p:cNvPr id="12" name="Group 11"/>
            <p:cNvGrpSpPr/>
            <p:nvPr/>
          </p:nvGrpSpPr>
          <p:grpSpPr>
            <a:xfrm>
              <a:off x="0" y="1231106"/>
              <a:ext cx="9144000" cy="4331494"/>
              <a:chOff x="0" y="1231106"/>
              <a:chExt cx="9144000" cy="4331494"/>
            </a:xfrm>
          </p:grpSpPr>
          <p:pic>
            <p:nvPicPr>
              <p:cNvPr id="14" name="Picture 13" descr="output.jpg"/>
              <p:cNvPicPr>
                <a:picLocks noChangeAspect="1"/>
              </p:cNvPicPr>
              <p:nvPr/>
            </p:nvPicPr>
            <p:blipFill>
              <a:blip r:embed="rId2" cstate="print"/>
              <a:stretch>
                <a:fillRect/>
              </a:stretch>
            </p:blipFill>
            <p:spPr>
              <a:xfrm>
                <a:off x="0" y="1231106"/>
                <a:ext cx="9144000" cy="4331494"/>
              </a:xfrm>
              <a:prstGeom prst="rect">
                <a:avLst/>
              </a:prstGeom>
            </p:spPr>
          </p:pic>
          <p:sp>
            <p:nvSpPr>
              <p:cNvPr id="15" name="Rectangle 14"/>
              <p:cNvSpPr/>
              <p:nvPr/>
            </p:nvSpPr>
            <p:spPr>
              <a:xfrm>
                <a:off x="2743200" y="1411224"/>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grpSp>
        <p:sp>
          <p:nvSpPr>
            <p:cNvPr id="13" name="Rectangle 12"/>
            <p:cNvSpPr/>
            <p:nvPr/>
          </p:nvSpPr>
          <p:spPr>
            <a:xfrm>
              <a:off x="3942826" y="1323392"/>
              <a:ext cx="138535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KLD = 4.5</a:t>
              </a:r>
              <a:endParaRPr lang="en-US" sz="1600" b="1" dirty="0">
                <a:solidFill>
                  <a:schemeClr val="tx1"/>
                </a:solidFill>
              </a:endParaRPr>
            </a:p>
          </p:txBody>
        </p:sp>
      </p:grpSp>
      <p:sp>
        <p:nvSpPr>
          <p:cNvPr id="7" name="Content Placeholder 2"/>
          <p:cNvSpPr>
            <a:spLocks noGrp="1"/>
          </p:cNvSpPr>
          <p:nvPr>
            <p:ph idx="1"/>
          </p:nvPr>
        </p:nvSpPr>
        <p:spPr>
          <a:xfrm>
            <a:off x="457200" y="2667000"/>
            <a:ext cx="8229600" cy="3733800"/>
          </a:xfrm>
        </p:spPr>
        <p:txBody>
          <a:bodyPr/>
          <a:lstStyle/>
          <a:p>
            <a:endParaRPr lang="en-US" sz="1400" dirty="0" smtClean="0"/>
          </a:p>
          <a:p>
            <a:endParaRPr lang="en-US" sz="2000" dirty="0" smtClean="0"/>
          </a:p>
          <a:p>
            <a:endParaRPr lang="en-US" sz="2000" dirty="0" smtClean="0"/>
          </a:p>
          <a:p>
            <a:endParaRPr lang="en-US" sz="1800" dirty="0" smtClean="0"/>
          </a:p>
          <a:p>
            <a:endParaRPr lang="en-US" sz="1800" dirty="0" smtClean="0"/>
          </a:p>
          <a:p>
            <a:endParaRPr lang="en-US" sz="1800" dirty="0" smtClean="0"/>
          </a:p>
          <a:p>
            <a:endParaRPr lang="en-US" dirty="0" smtClean="0"/>
          </a:p>
          <a:p>
            <a:r>
              <a:rPr lang="en-US" dirty="0" smtClean="0"/>
              <a:t>Intuition why it works so well </a:t>
            </a:r>
          </a:p>
          <a:p>
            <a:pPr lvl="1"/>
            <a:r>
              <a:rPr lang="en-US" sz="2000" dirty="0" smtClean="0"/>
              <a:t>Not the boundary or threshold. But clustering so that each cluster looks more </a:t>
            </a:r>
            <a:r>
              <a:rPr lang="en-US" sz="2000" smtClean="0"/>
              <a:t>like the </a:t>
            </a:r>
            <a:r>
              <a:rPr lang="en-US" sz="2000" dirty="0" smtClean="0"/>
              <a:t>distribution (Gaussian). </a:t>
            </a:r>
          </a:p>
        </p:txBody>
      </p:sp>
      <p:sp>
        <p:nvSpPr>
          <p:cNvPr id="16" name="Rectangle 15"/>
          <p:cNvSpPr/>
          <p:nvPr/>
        </p:nvSpPr>
        <p:spPr>
          <a:xfrm>
            <a:off x="1219200" y="1861040"/>
            <a:ext cx="152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Original Data</a:t>
            </a:r>
            <a:endParaRPr lang="en-US" sz="1600" b="1" dirty="0">
              <a:solidFill>
                <a:schemeClr val="tx1"/>
              </a:solidFill>
            </a:endParaRPr>
          </a:p>
        </p:txBody>
      </p:sp>
      <p:sp>
        <p:nvSpPr>
          <p:cNvPr id="17" name="Rectangle 16"/>
          <p:cNvSpPr/>
          <p:nvPr/>
        </p:nvSpPr>
        <p:spPr>
          <a:xfrm>
            <a:off x="5334000" y="1861040"/>
            <a:ext cx="1828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Clustered Result</a:t>
            </a:r>
            <a:endParaRPr lang="en-US" sz="16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Used as a baseline nonparametric algorithm to compare with the Nonparametric Bayesian Classification method.</a:t>
            </a:r>
          </a:p>
          <a:p>
            <a:r>
              <a:rPr lang="en-US" sz="1800" dirty="0" smtClean="0"/>
              <a:t>Determine the means of the observations:</a:t>
            </a:r>
          </a:p>
          <a:p>
            <a:pPr lvl="1"/>
            <a:r>
              <a:rPr lang="en-US" sz="1800" dirty="0" smtClean="0"/>
              <a:t>Based on a kernel with diameter h</a:t>
            </a:r>
          </a:p>
          <a:p>
            <a:pPr lvl="1">
              <a:buNone/>
            </a:pPr>
            <a:r>
              <a:rPr lang="en-US" sz="1800" dirty="0" smtClean="0"/>
              <a:t>to count the number of points inside </a:t>
            </a:r>
          </a:p>
          <a:p>
            <a:pPr lvl="1">
              <a:buNone/>
            </a:pPr>
            <a:r>
              <a:rPr lang="en-US" sz="1800" dirty="0" smtClean="0"/>
              <a:t>a circle around an observation</a:t>
            </a:r>
            <a:r>
              <a:rPr lang="en-US" sz="1800" dirty="0" smtClean="0">
                <a:sym typeface="Wingdings" pitchFamily="2" charset="2"/>
              </a:rPr>
              <a:t> </a:t>
            </a:r>
          </a:p>
          <a:p>
            <a:pPr lvl="1">
              <a:buNone/>
            </a:pPr>
            <a:r>
              <a:rPr lang="en-US" sz="1800" dirty="0" smtClean="0">
                <a:sym typeface="Wingdings" pitchFamily="2" charset="2"/>
              </a:rPr>
              <a:t>estimate the density.</a:t>
            </a:r>
          </a:p>
          <a:p>
            <a:pPr lvl="1"/>
            <a:r>
              <a:rPr lang="en-US" sz="1800" dirty="0" smtClean="0"/>
              <a:t>Take the derivative of the density </a:t>
            </a:r>
          </a:p>
          <a:p>
            <a:pPr lvl="1">
              <a:buNone/>
            </a:pPr>
            <a:r>
              <a:rPr lang="en-US" sz="1800" dirty="0" smtClean="0"/>
              <a:t>and move toward the 0 gradient (means).</a:t>
            </a:r>
          </a:p>
          <a:p>
            <a:pPr lvl="1"/>
            <a:r>
              <a:rPr lang="en-US" sz="1800" dirty="0" smtClean="0"/>
              <a:t>Repeat the actions for all observations. </a:t>
            </a:r>
          </a:p>
          <a:p>
            <a:pPr lvl="1">
              <a:buNone/>
            </a:pPr>
            <a:r>
              <a:rPr lang="en-US" sz="1800" dirty="0" smtClean="0"/>
              <a:t>Observations which move toward the same </a:t>
            </a:r>
          </a:p>
          <a:p>
            <a:pPr lvl="1">
              <a:buNone/>
            </a:pPr>
            <a:r>
              <a:rPr lang="en-US" sz="1800" dirty="0" smtClean="0"/>
              <a:t>mean are in the same cluster.</a:t>
            </a:r>
          </a:p>
        </p:txBody>
      </p:sp>
      <p:pic>
        <p:nvPicPr>
          <p:cNvPr id="1026" name="Picture 2"/>
          <p:cNvPicPr>
            <a:picLocks noChangeAspect="1" noChangeArrowheads="1"/>
          </p:cNvPicPr>
          <p:nvPr/>
        </p:nvPicPr>
        <p:blipFill>
          <a:blip r:embed="rId2" cstate="print"/>
          <a:srcRect/>
          <a:stretch>
            <a:fillRect/>
          </a:stretch>
        </p:blipFill>
        <p:spPr bwMode="auto">
          <a:xfrm>
            <a:off x="5181600" y="2438400"/>
            <a:ext cx="3952710" cy="3200400"/>
          </a:xfrm>
          <a:prstGeom prst="rect">
            <a:avLst/>
          </a:prstGeom>
          <a:noFill/>
          <a:ln w="9525">
            <a:noFill/>
            <a:miter lim="800000"/>
            <a:headEnd/>
            <a:tailEnd/>
          </a:ln>
        </p:spPr>
      </p:pic>
      <p:sp>
        <p:nvSpPr>
          <p:cNvPr id="2" name="Title 1"/>
          <p:cNvSpPr>
            <a:spLocks noGrp="1"/>
          </p:cNvSpPr>
          <p:nvPr>
            <p:ph type="title"/>
          </p:nvPr>
        </p:nvSpPr>
        <p:spPr>
          <a:xfrm>
            <a:off x="228600" y="990600"/>
            <a:ext cx="8763000" cy="762000"/>
          </a:xfrm>
        </p:spPr>
        <p:txBody>
          <a:bodyPr>
            <a:noAutofit/>
          </a:bodyPr>
          <a:lstStyle/>
          <a:p>
            <a:r>
              <a:rPr lang="en-US" sz="2400" dirty="0" smtClean="0"/>
              <a:t>A victim nonparametric classification: Mean-Shift Clustering Method</a:t>
            </a:r>
            <a:endParaRPr lang="en-US" sz="2400" dirty="0"/>
          </a:p>
        </p:txBody>
      </p:sp>
      <p:sp>
        <p:nvSpPr>
          <p:cNvPr id="4" name="Text Placeholder 3"/>
          <p:cNvSpPr>
            <a:spLocks noGrp="1"/>
          </p:cNvSpPr>
          <p:nvPr>
            <p:ph type="body" sz="quarter" idx="10"/>
          </p:nvPr>
        </p:nvSpPr>
        <p:spPr/>
        <p:txBody>
          <a:bodyPr>
            <a:normAutofit/>
          </a:bodyPr>
          <a:lstStyle/>
          <a:p>
            <a:r>
              <a:rPr lang="en-US" dirty="0" smtClean="0"/>
              <a:t>Nonparametric Bayesian Classification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839200" cy="685800"/>
          </a:xfrm>
        </p:spPr>
        <p:txBody>
          <a:bodyPr>
            <a:noAutofit/>
          </a:bodyPr>
          <a:lstStyle/>
          <a:p>
            <a:r>
              <a:rPr lang="en-US" sz="2800" dirty="0" smtClean="0"/>
              <a:t>Two clusters, detection of correct number of clusters</a:t>
            </a:r>
            <a:endParaRPr lang="en-US" sz="2800" dirty="0"/>
          </a:p>
        </p:txBody>
      </p:sp>
      <p:sp>
        <p:nvSpPr>
          <p:cNvPr id="6" name="TextBox 5"/>
          <p:cNvSpPr txBox="1"/>
          <p:nvPr/>
        </p:nvSpPr>
        <p:spPr>
          <a:xfrm>
            <a:off x="5105396" y="5497284"/>
            <a:ext cx="290464" cy="369332"/>
          </a:xfrm>
          <a:prstGeom prst="rect">
            <a:avLst/>
          </a:prstGeom>
          <a:noFill/>
        </p:spPr>
        <p:txBody>
          <a:bodyPr wrap="none" rtlCol="0">
            <a:spAutoFit/>
          </a:bodyPr>
          <a:lstStyle/>
          <a:p>
            <a:r>
              <a:rPr lang="en-US" dirty="0" smtClean="0"/>
              <a:t>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47292" y="1785938"/>
            <a:ext cx="8087108" cy="4081462"/>
          </a:xfrm>
          <a:prstGeom prst="rect">
            <a:avLst/>
          </a:prstGeom>
          <a:noFill/>
          <a:ln w="9525">
            <a:noFill/>
            <a:miter lim="800000"/>
            <a:headEnd/>
            <a:tailEnd/>
          </a:ln>
        </p:spPr>
      </p:pic>
      <p:sp>
        <p:nvSpPr>
          <p:cNvPr id="7" name="TextBox 6"/>
          <p:cNvSpPr txBox="1"/>
          <p:nvPr/>
        </p:nvSpPr>
        <p:spPr>
          <a:xfrm>
            <a:off x="5884984" y="2801816"/>
            <a:ext cx="222818" cy="153888"/>
          </a:xfrm>
          <a:prstGeom prst="rect">
            <a:avLst/>
          </a:prstGeom>
          <a:solidFill>
            <a:schemeClr val="bg1"/>
          </a:solidFill>
        </p:spPr>
        <p:txBody>
          <a:bodyPr wrap="none" lIns="0" tIns="0" rIns="0" bIns="0" rtlCol="0">
            <a:spAutoFit/>
          </a:bodyPr>
          <a:lstStyle/>
          <a:p>
            <a:r>
              <a:rPr lang="en-US" sz="1000" dirty="0" smtClean="0"/>
              <a:t>NBC</a:t>
            </a:r>
            <a:endParaRPr lang="en-US" sz="1000" dirty="0"/>
          </a:p>
        </p:txBody>
      </p:sp>
      <p:sp>
        <p:nvSpPr>
          <p:cNvPr id="9"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382000" cy="762000"/>
          </a:xfrm>
        </p:spPr>
        <p:txBody>
          <a:bodyPr>
            <a:normAutofit/>
          </a:bodyPr>
          <a:lstStyle/>
          <a:p>
            <a:r>
              <a:rPr lang="en-US" dirty="0" smtClean="0"/>
              <a:t>Two cluster, correct clustering performance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04800" y="2080419"/>
            <a:ext cx="8382000" cy="3710781"/>
          </a:xfrm>
          <a:prstGeom prst="rect">
            <a:avLst/>
          </a:prstGeom>
          <a:noFill/>
          <a:ln w="9525">
            <a:noFill/>
            <a:miter lim="800000"/>
            <a:headEnd/>
            <a:tailEnd/>
          </a:ln>
        </p:spPr>
      </p:pic>
      <p:sp>
        <p:nvSpPr>
          <p:cNvPr id="6" name="TextBox 5"/>
          <p:cNvSpPr txBox="1"/>
          <p:nvPr/>
        </p:nvSpPr>
        <p:spPr>
          <a:xfrm>
            <a:off x="7769390" y="2532184"/>
            <a:ext cx="222818" cy="153888"/>
          </a:xfrm>
          <a:prstGeom prst="rect">
            <a:avLst/>
          </a:prstGeom>
          <a:solidFill>
            <a:schemeClr val="bg1"/>
          </a:solidFill>
        </p:spPr>
        <p:txBody>
          <a:bodyPr wrap="none" lIns="0" tIns="0" rIns="0" bIns="0" rtlCol="0">
            <a:spAutoFit/>
          </a:bodyPr>
          <a:lstStyle/>
          <a:p>
            <a:r>
              <a:rPr lang="en-US" sz="1000" dirty="0" smtClean="0"/>
              <a:t>NBC</a:t>
            </a:r>
            <a:endParaRPr lang="en-US" sz="1000" dirty="0"/>
          </a:p>
        </p:txBody>
      </p:sp>
      <p:sp>
        <p:nvSpPr>
          <p:cNvPr id="7"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57200" y="1676400"/>
            <a:ext cx="8229600" cy="4419600"/>
          </a:xfrm>
        </p:spPr>
        <p:txBody>
          <a:bodyPr/>
          <a:lstStyle/>
          <a:p>
            <a:r>
              <a:rPr lang="en-US" sz="2000" dirty="0" smtClean="0">
                <a:solidFill>
                  <a:schemeClr val="bg2">
                    <a:lumMod val="50000"/>
                  </a:schemeClr>
                </a:solidFill>
              </a:rPr>
              <a:t>Introduction</a:t>
            </a:r>
          </a:p>
          <a:p>
            <a:pPr lvl="1">
              <a:spcBef>
                <a:spcPts val="300"/>
              </a:spcBef>
            </a:pPr>
            <a:r>
              <a:rPr lang="en-US" sz="1800" dirty="0" smtClean="0">
                <a:solidFill>
                  <a:schemeClr val="bg2">
                    <a:lumMod val="50000"/>
                  </a:schemeClr>
                </a:solidFill>
              </a:rPr>
              <a:t>Problem statement</a:t>
            </a:r>
          </a:p>
          <a:p>
            <a:pPr lvl="1">
              <a:spcBef>
                <a:spcPts val="300"/>
              </a:spcBef>
            </a:pPr>
            <a:r>
              <a:rPr lang="en-US" sz="1800" dirty="0" smtClean="0">
                <a:solidFill>
                  <a:schemeClr val="bg2">
                    <a:lumMod val="50000"/>
                  </a:schemeClr>
                </a:solidFill>
              </a:rPr>
              <a:t>Basic concepts</a:t>
            </a:r>
          </a:p>
          <a:p>
            <a:pPr lvl="1">
              <a:spcBef>
                <a:spcPts val="300"/>
              </a:spcBef>
            </a:pPr>
            <a:r>
              <a:rPr lang="en-US" sz="1800" dirty="0" err="1" smtClean="0">
                <a:solidFill>
                  <a:schemeClr val="bg2">
                    <a:lumMod val="50000"/>
                  </a:schemeClr>
                </a:solidFill>
              </a:rPr>
              <a:t>Dirichlet</a:t>
            </a:r>
            <a:r>
              <a:rPr lang="en-US" sz="1800" dirty="0" smtClean="0">
                <a:solidFill>
                  <a:schemeClr val="bg2">
                    <a:lumMod val="50000"/>
                  </a:schemeClr>
                </a:solidFill>
              </a:rPr>
              <a:t> distribution/process</a:t>
            </a:r>
          </a:p>
          <a:p>
            <a:pPr>
              <a:spcBef>
                <a:spcPts val="300"/>
              </a:spcBef>
            </a:pPr>
            <a:r>
              <a:rPr lang="en-US" sz="1800" dirty="0" smtClean="0">
                <a:solidFill>
                  <a:schemeClr val="bg2">
                    <a:lumMod val="50000"/>
                  </a:schemeClr>
                </a:solidFill>
              </a:rPr>
              <a:t>Bayesian nonparametric classification</a:t>
            </a:r>
          </a:p>
          <a:p>
            <a:pPr lvl="1">
              <a:spcBef>
                <a:spcPts val="300"/>
              </a:spcBef>
            </a:pPr>
            <a:r>
              <a:rPr lang="en-US" sz="1800" dirty="0" smtClean="0">
                <a:solidFill>
                  <a:schemeClr val="bg2">
                    <a:lumMod val="50000"/>
                  </a:schemeClr>
                </a:solidFill>
              </a:rPr>
              <a:t>Generative model</a:t>
            </a:r>
          </a:p>
          <a:p>
            <a:pPr lvl="1">
              <a:spcBef>
                <a:spcPts val="300"/>
              </a:spcBef>
            </a:pPr>
            <a:r>
              <a:rPr lang="en-US" sz="1800" dirty="0" smtClean="0">
                <a:solidFill>
                  <a:schemeClr val="bg2">
                    <a:lumMod val="50000"/>
                  </a:schemeClr>
                </a:solidFill>
              </a:rPr>
              <a:t>Inference model</a:t>
            </a:r>
          </a:p>
          <a:p>
            <a:pPr lvl="1">
              <a:spcBef>
                <a:spcPts val="300"/>
              </a:spcBef>
            </a:pPr>
            <a:r>
              <a:rPr lang="en-US" sz="1800" dirty="0" smtClean="0">
                <a:solidFill>
                  <a:schemeClr val="bg2">
                    <a:lumMod val="50000"/>
                  </a:schemeClr>
                </a:solidFill>
              </a:rPr>
              <a:t>Performance bounds</a:t>
            </a:r>
          </a:p>
          <a:p>
            <a:pPr lvl="1">
              <a:spcBef>
                <a:spcPts val="300"/>
              </a:spcBef>
            </a:pPr>
            <a:r>
              <a:rPr lang="en-US" sz="1800" dirty="0" smtClean="0">
                <a:solidFill>
                  <a:schemeClr val="bg2">
                    <a:lumMod val="50000"/>
                  </a:schemeClr>
                </a:solidFill>
              </a:rPr>
              <a:t>Simulation results</a:t>
            </a:r>
          </a:p>
          <a:p>
            <a:pPr>
              <a:spcBef>
                <a:spcPts val="300"/>
              </a:spcBef>
            </a:pPr>
            <a:r>
              <a:rPr lang="en-US" sz="2000" dirty="0" smtClean="0"/>
              <a:t>Applications in wireless security with device finger printing</a:t>
            </a:r>
          </a:p>
          <a:p>
            <a:pPr lvl="1">
              <a:spcBef>
                <a:spcPts val="300"/>
              </a:spcBef>
            </a:pPr>
            <a:r>
              <a:rPr lang="en-US" sz="1800" dirty="0" smtClean="0"/>
              <a:t>Device finger printing</a:t>
            </a:r>
          </a:p>
          <a:p>
            <a:pPr lvl="1">
              <a:spcBef>
                <a:spcPts val="300"/>
              </a:spcBef>
            </a:pPr>
            <a:r>
              <a:rPr lang="en-US" sz="1800" dirty="0" smtClean="0"/>
              <a:t>Masquerade attack and Sybil attack detection</a:t>
            </a:r>
          </a:p>
          <a:p>
            <a:pPr lvl="1">
              <a:spcBef>
                <a:spcPts val="300"/>
              </a:spcBef>
            </a:pPr>
            <a:r>
              <a:rPr lang="en-US" sz="1800" dirty="0" smtClean="0"/>
              <a:t>Primary user emulation attack</a:t>
            </a:r>
          </a:p>
          <a:p>
            <a:pPr>
              <a:spcBef>
                <a:spcPts val="300"/>
              </a:spcBef>
            </a:pPr>
            <a:r>
              <a:rPr lang="en-US" sz="2000" dirty="0" smtClean="0">
                <a:solidFill>
                  <a:schemeClr val="bg2">
                    <a:lumMod val="50000"/>
                  </a:schemeClr>
                </a:solidFill>
              </a:rPr>
              <a:t>Overview of wireless amigo lab</a:t>
            </a:r>
          </a:p>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dirty="0" smtClean="0"/>
              <a:t>Bayesian Nonparametric Classification</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839200" cy="762000"/>
          </a:xfrm>
        </p:spPr>
        <p:txBody>
          <a:bodyPr>
            <a:normAutofit/>
          </a:bodyPr>
          <a:lstStyle/>
          <a:p>
            <a:r>
              <a:rPr lang="en-US" dirty="0" smtClean="0"/>
              <a:t>Device Fingerprint: Literature review </a:t>
            </a:r>
            <a:endParaRPr lang="en-US" dirty="0"/>
          </a:p>
        </p:txBody>
      </p:sp>
      <p:sp>
        <p:nvSpPr>
          <p:cNvPr id="3" name="Content Placeholder 2"/>
          <p:cNvSpPr>
            <a:spLocks noGrp="1"/>
          </p:cNvSpPr>
          <p:nvPr>
            <p:ph idx="1"/>
          </p:nvPr>
        </p:nvSpPr>
        <p:spPr/>
        <p:txBody>
          <a:bodyPr/>
          <a:lstStyle/>
          <a:p>
            <a:pPr algn="just"/>
            <a:r>
              <a:rPr lang="en-US" sz="1800" dirty="0" smtClean="0"/>
              <a:t>[S. </a:t>
            </a:r>
            <a:r>
              <a:rPr lang="en-US" sz="1800" dirty="0" err="1" smtClean="0"/>
              <a:t>Bratus</a:t>
            </a:r>
            <a:r>
              <a:rPr lang="en-US" sz="1800" dirty="0" smtClean="0"/>
              <a:t>, 2008]: Uses information about the chipset, the firmware or the driver of an 802.11 wireless device. Active detection methods require extra message exchanges. Furthermore, responses that are firmware, driver, OS dependent can be spoofed as well.</a:t>
            </a:r>
          </a:p>
          <a:p>
            <a:pPr algn="just"/>
            <a:r>
              <a:rPr lang="en-US" sz="1800" dirty="0" smtClean="0"/>
              <a:t>[J. Hall, 2005]: Uses the transient signals at the start of transmissions. Basic drawback is transient signal is difficult to capture since it lasts on the order of only several hundreds of nanoseconds.</a:t>
            </a:r>
          </a:p>
          <a:p>
            <a:pPr algn="just"/>
            <a:r>
              <a:rPr lang="en-US" sz="1800" dirty="0" smtClean="0"/>
              <a:t>[V. </a:t>
            </a:r>
            <a:r>
              <a:rPr lang="en-US" sz="1800" dirty="0" err="1" smtClean="0"/>
              <a:t>Brik</a:t>
            </a:r>
            <a:r>
              <a:rPr lang="en-US" sz="1800" dirty="0" smtClean="0"/>
              <a:t>, 2008]: The authors proposed a Passive </a:t>
            </a:r>
            <a:r>
              <a:rPr lang="en-US" sz="1800" dirty="0" err="1" smtClean="0"/>
              <a:t>RAdio</a:t>
            </a:r>
            <a:r>
              <a:rPr lang="en-US" sz="1800" dirty="0" smtClean="0"/>
              <a:t>-metric Device Identification System (PARADIS) with an accuracy of detection over 99%. The results shows convincingly that radiometric can be used effectively to differentiate wireless devices. </a:t>
            </a:r>
          </a:p>
          <a:p>
            <a:pPr algn="just"/>
            <a:r>
              <a:rPr lang="en-US" sz="1800" dirty="0" smtClean="0"/>
              <a:t>Nonetheless, all the above methods require a training phase to collect and extract fingerprints of legitimate devices. Our method, in contrast, is an unsupervised approach. Users do not need to </a:t>
            </a:r>
            <a:r>
              <a:rPr lang="en-US" sz="1800" smtClean="0"/>
              <a:t>register first.</a:t>
            </a:r>
            <a:endParaRPr lang="en-US" sz="1800"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14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finger printing</a:t>
            </a:r>
            <a:endParaRPr lang="en-US" dirty="0"/>
          </a:p>
        </p:txBody>
      </p:sp>
      <p:sp>
        <p:nvSpPr>
          <p:cNvPr id="3" name="Content Placeholder 2"/>
          <p:cNvSpPr>
            <a:spLocks noGrp="1"/>
          </p:cNvSpPr>
          <p:nvPr>
            <p:ph idx="1"/>
          </p:nvPr>
        </p:nvSpPr>
        <p:spPr>
          <a:xfrm>
            <a:off x="228600" y="1828800"/>
            <a:ext cx="8229600" cy="4419600"/>
          </a:xfrm>
        </p:spPr>
        <p:txBody>
          <a:bodyPr/>
          <a:lstStyle/>
          <a:p>
            <a:r>
              <a:rPr lang="en-US" dirty="0" smtClean="0"/>
              <a:t>Extracted Features:</a:t>
            </a:r>
          </a:p>
          <a:p>
            <a:pPr lvl="1"/>
            <a:r>
              <a:rPr lang="en-US" i="1" dirty="0" smtClean="0"/>
              <a:t>Clustering over those dimension of features</a:t>
            </a:r>
          </a:p>
          <a:p>
            <a:pPr marL="914400" lvl="1" indent="-457200">
              <a:buFont typeface="+mj-lt"/>
              <a:buAutoNum type="arabicPeriod"/>
            </a:pPr>
            <a:r>
              <a:rPr lang="en-US" i="1" dirty="0" smtClean="0"/>
              <a:t>The Carrier Frequency Difference: </a:t>
            </a:r>
            <a:r>
              <a:rPr lang="en-US" dirty="0" smtClean="0"/>
              <a:t>defined as the difference between the carrier frequency of the ideal signal and that of the transmitted signal.</a:t>
            </a:r>
          </a:p>
          <a:p>
            <a:pPr marL="914400" lvl="1" indent="-457200">
              <a:buFont typeface="+mj-lt"/>
              <a:buAutoNum type="arabicPeriod"/>
            </a:pPr>
            <a:r>
              <a:rPr lang="en-US" i="1" dirty="0" smtClean="0"/>
              <a:t>The Phase Shift Difference: </a:t>
            </a:r>
            <a:r>
              <a:rPr lang="en-US" dirty="0" smtClean="0"/>
              <a:t>defined as the phase shift from one symbol to the one next to it:</a:t>
            </a:r>
            <a:endParaRPr lang="en-US" i="1" dirty="0" smtClean="0"/>
          </a:p>
          <a:p>
            <a:pPr lvl="1"/>
            <a:endParaRPr lang="en-US" i="1" dirty="0" smtClean="0"/>
          </a:p>
          <a:p>
            <a:pPr lvl="1"/>
            <a:endParaRPr lang="en-US" i="1" dirty="0" smtClean="0"/>
          </a:p>
        </p:txBody>
      </p:sp>
      <p:pic>
        <p:nvPicPr>
          <p:cNvPr id="2052" name="Picture 4"/>
          <p:cNvPicPr>
            <a:picLocks noChangeAspect="1" noChangeArrowheads="1"/>
          </p:cNvPicPr>
          <p:nvPr/>
        </p:nvPicPr>
        <p:blipFill>
          <a:blip r:embed="rId2" cstate="print"/>
          <a:srcRect/>
          <a:stretch>
            <a:fillRect/>
          </a:stretch>
        </p:blipFill>
        <p:spPr bwMode="auto">
          <a:xfrm>
            <a:off x="3200400" y="4495800"/>
            <a:ext cx="2743200" cy="1734275"/>
          </a:xfrm>
          <a:prstGeom prst="rect">
            <a:avLst/>
          </a:prstGeom>
          <a:noFill/>
          <a:ln w="9525">
            <a:noFill/>
            <a:miter lim="800000"/>
            <a:headEnd/>
            <a:tailEnd/>
          </a:ln>
        </p:spPr>
      </p:pic>
      <p:sp>
        <p:nvSpPr>
          <p:cNvPr id="6"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finger printing</a:t>
            </a:r>
            <a:endParaRPr lang="en-US" dirty="0"/>
          </a:p>
        </p:txBody>
      </p:sp>
      <p:sp>
        <p:nvSpPr>
          <p:cNvPr id="3" name="Content Placeholder 2"/>
          <p:cNvSpPr>
            <a:spLocks noGrp="1"/>
          </p:cNvSpPr>
          <p:nvPr>
            <p:ph idx="1"/>
          </p:nvPr>
        </p:nvSpPr>
        <p:spPr/>
        <p:txBody>
          <a:bodyPr/>
          <a:lstStyle/>
          <a:p>
            <a:pPr marL="914400" lvl="1" indent="-457200">
              <a:buNone/>
            </a:pPr>
            <a:r>
              <a:rPr lang="en-US" i="1" dirty="0" smtClean="0"/>
              <a:t>3.  The Second-Order </a:t>
            </a:r>
            <a:r>
              <a:rPr lang="en-US" i="1" dirty="0" err="1" smtClean="0"/>
              <a:t>Cyclostationary</a:t>
            </a:r>
            <a:r>
              <a:rPr lang="en-US" i="1" dirty="0" smtClean="0"/>
              <a:t> Feature:</a:t>
            </a:r>
          </a:p>
          <a:p>
            <a:pPr lvl="2"/>
            <a:r>
              <a:rPr lang="en-US" dirty="0" smtClean="0"/>
              <a:t>Utilize the Cyclic Autocorrelation Function (CAF):</a:t>
            </a:r>
          </a:p>
          <a:p>
            <a:pPr lvl="2"/>
            <a:endParaRPr lang="en-US" dirty="0" smtClean="0"/>
          </a:p>
          <a:p>
            <a:pPr lvl="2"/>
            <a:endParaRPr lang="en-US" sz="1050" dirty="0" smtClean="0"/>
          </a:p>
          <a:p>
            <a:pPr lvl="2"/>
            <a:endParaRPr lang="en-US" sz="500" dirty="0" smtClean="0"/>
          </a:p>
          <a:p>
            <a:pPr lvl="2"/>
            <a:r>
              <a:rPr lang="en-US" dirty="0" smtClean="0"/>
              <a:t>Find CAF values at                                                             (for OFDM)</a:t>
            </a:r>
          </a:p>
          <a:p>
            <a:pPr lvl="2"/>
            <a:r>
              <a:rPr lang="el-GR" dirty="0" smtClean="0"/>
              <a:t>α</a:t>
            </a:r>
            <a:r>
              <a:rPr lang="en-US" dirty="0" smtClean="0"/>
              <a:t> is the cyclic frequency</a:t>
            </a:r>
          </a:p>
          <a:p>
            <a:pPr lvl="1">
              <a:buNone/>
            </a:pPr>
            <a:r>
              <a:rPr lang="en-US" i="1" dirty="0" smtClean="0"/>
              <a:t>4.  The Received Signal Amplitude (location dependent):</a:t>
            </a:r>
          </a:p>
          <a:p>
            <a:pPr lvl="1"/>
            <a:endParaRPr lang="en-US" i="1" dirty="0" smtClean="0"/>
          </a:p>
          <a:p>
            <a:pPr lvl="2"/>
            <a:r>
              <a:rPr lang="en-US" dirty="0" smtClean="0"/>
              <a:t>d is distance from a transmitted device to the sensing device.</a:t>
            </a:r>
          </a:p>
          <a:p>
            <a:pPr lvl="2"/>
            <a:r>
              <a:rPr lang="en-US" dirty="0" smtClean="0"/>
              <a:t>|</a:t>
            </a:r>
            <a:r>
              <a:rPr lang="en-US" i="1" dirty="0" smtClean="0"/>
              <a:t>h</a:t>
            </a:r>
            <a:r>
              <a:rPr lang="en-US" dirty="0" smtClean="0"/>
              <a:t>| is the fading component, then </a:t>
            </a:r>
            <a:r>
              <a:rPr lang="en-US" i="1" dirty="0" err="1" smtClean="0"/>
              <a:t>A</a:t>
            </a:r>
            <a:r>
              <a:rPr lang="en-US" i="1" baseline="-25000" dirty="0" err="1" smtClean="0"/>
              <a:t>p</a:t>
            </a:r>
            <a:r>
              <a:rPr lang="en-US" dirty="0" smtClean="0"/>
              <a:t> is defined as:</a:t>
            </a:r>
          </a:p>
          <a:p>
            <a:pPr lvl="2">
              <a:buNone/>
            </a:pPr>
            <a:r>
              <a:rPr lang="en-US" dirty="0" smtClean="0"/>
              <a:t>		</a:t>
            </a:r>
          </a:p>
          <a:p>
            <a:pPr lvl="2">
              <a:buNone/>
            </a:pPr>
            <a:r>
              <a:rPr lang="en-US" dirty="0" smtClean="0"/>
              <a:t>	</a:t>
            </a:r>
          </a:p>
          <a:p>
            <a:pPr lvl="2"/>
            <a:endParaRPr lang="en-US" dirty="0"/>
          </a:p>
        </p:txBody>
      </p:sp>
      <p:pic>
        <p:nvPicPr>
          <p:cNvPr id="5" name="Picture 7"/>
          <p:cNvPicPr>
            <a:picLocks noChangeAspect="1" noChangeArrowheads="1"/>
          </p:cNvPicPr>
          <p:nvPr/>
        </p:nvPicPr>
        <p:blipFill>
          <a:blip r:embed="rId2" cstate="print"/>
          <a:srcRect/>
          <a:stretch>
            <a:fillRect/>
          </a:stretch>
        </p:blipFill>
        <p:spPr bwMode="auto">
          <a:xfrm>
            <a:off x="3581400" y="3288792"/>
            <a:ext cx="3429000" cy="400467"/>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2819400" y="2667000"/>
            <a:ext cx="4114800" cy="6096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048000" y="4495800"/>
            <a:ext cx="2819400" cy="41159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352800" y="5638800"/>
            <a:ext cx="2057400" cy="327991"/>
          </a:xfrm>
          <a:prstGeom prst="rect">
            <a:avLst/>
          </a:prstGeom>
          <a:noFill/>
          <a:ln w="9525">
            <a:noFill/>
            <a:miter lim="800000"/>
            <a:headEnd/>
            <a:tailEnd/>
          </a:ln>
        </p:spPr>
      </p:pic>
      <p:sp>
        <p:nvSpPr>
          <p:cNvPr id="9"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6324600" y="1828800"/>
            <a:ext cx="2667000" cy="2520669"/>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Introduction: problem statement</a:t>
            </a:r>
            <a:endParaRPr lang="en-US" dirty="0"/>
          </a:p>
        </p:txBody>
      </p:sp>
      <p:sp>
        <p:nvSpPr>
          <p:cNvPr id="3" name="Content Placeholder 2"/>
          <p:cNvSpPr>
            <a:spLocks noGrp="1"/>
          </p:cNvSpPr>
          <p:nvPr>
            <p:ph idx="1"/>
          </p:nvPr>
        </p:nvSpPr>
        <p:spPr/>
        <p:txBody>
          <a:bodyPr/>
          <a:lstStyle/>
          <a:p>
            <a:r>
              <a:rPr lang="en-US" sz="2000" dirty="0" smtClean="0"/>
              <a:t>Model selection: How many clusters are there?</a:t>
            </a:r>
          </a:p>
          <a:p>
            <a:r>
              <a:rPr lang="en-US" sz="2000" dirty="0" smtClean="0"/>
              <a:t>What’s the hidden process created the observations?</a:t>
            </a:r>
          </a:p>
          <a:p>
            <a:r>
              <a:rPr lang="en-US" sz="2000" dirty="0" smtClean="0"/>
              <a:t>What are the latent  parameters of the process?</a:t>
            </a:r>
          </a:p>
          <a:p>
            <a:pPr>
              <a:buNone/>
            </a:pPr>
            <a:endParaRPr lang="en-US" sz="2000" dirty="0" smtClean="0"/>
          </a:p>
          <a:p>
            <a:pPr>
              <a:buNone/>
            </a:pPr>
            <a:endParaRPr lang="en-US" sz="2000" b="1" dirty="0" smtClean="0"/>
          </a:p>
          <a:p>
            <a:pPr>
              <a:buNone/>
            </a:pPr>
            <a:endParaRPr lang="en-US" sz="2000" dirty="0" smtClean="0">
              <a:solidFill>
                <a:srgbClr val="FF0000"/>
              </a:solidFill>
            </a:endParaRPr>
          </a:p>
          <a:p>
            <a:pPr>
              <a:buNone/>
            </a:pPr>
            <a:endParaRPr lang="en-US" sz="2000" dirty="0" smtClean="0">
              <a:solidFill>
                <a:srgbClr val="FF0000"/>
              </a:solidFill>
            </a:endParaRPr>
          </a:p>
          <a:p>
            <a:pPr>
              <a:buNone/>
            </a:pPr>
            <a:r>
              <a:rPr lang="en-US" sz="2000" dirty="0" smtClean="0">
                <a:solidFill>
                  <a:srgbClr val="FF0000"/>
                </a:solidFill>
              </a:rPr>
              <a:t>The questions can be solved by using Nonparametric Bayesian Inference!</a:t>
            </a:r>
          </a:p>
          <a:p>
            <a:pPr>
              <a:buNone/>
            </a:pPr>
            <a:r>
              <a:rPr lang="en-US" sz="2000" b="1" dirty="0" smtClean="0"/>
              <a:t>Nonparametric:</a:t>
            </a:r>
            <a:r>
              <a:rPr lang="en-US" sz="2000" dirty="0" smtClean="0"/>
              <a:t> Number of clusters (or classes) can grow as more data is observed and need not to be known as a priori.</a:t>
            </a:r>
          </a:p>
          <a:p>
            <a:pPr>
              <a:buNone/>
            </a:pPr>
            <a:r>
              <a:rPr lang="en-US" sz="2000" b="1" dirty="0" smtClean="0"/>
              <a:t>Bayesian Inference:</a:t>
            </a:r>
            <a:r>
              <a:rPr lang="en-US" sz="2000" dirty="0" smtClean="0"/>
              <a:t> Use Bayesian rule to infer about the latent variables.</a:t>
            </a:r>
          </a:p>
          <a:p>
            <a:endParaRPr lang="en-US" sz="1600" dirty="0"/>
          </a:p>
        </p:txBody>
      </p:sp>
      <p:sp>
        <p:nvSpPr>
          <p:cNvPr id="4" name="Text Placeholder 3"/>
          <p:cNvSpPr>
            <a:spLocks noGrp="1"/>
          </p:cNvSpPr>
          <p:nvPr>
            <p:ph type="body" sz="quarter" idx="10"/>
          </p:nvPr>
        </p:nvSpPr>
        <p:spPr/>
        <p:txBody>
          <a:bodyPr>
            <a:normAutofit/>
          </a:bodyPr>
          <a:lstStyle/>
          <a:p>
            <a:r>
              <a:rPr lang="en-US" dirty="0" smtClean="0"/>
              <a:t>Bayesian Nonparametric Classification</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762000"/>
          </a:xfrm>
        </p:spPr>
        <p:txBody>
          <a:bodyPr>
            <a:normAutofit fontScale="90000"/>
          </a:bodyPr>
          <a:lstStyle/>
          <a:p>
            <a:r>
              <a:rPr lang="en-US" dirty="0" smtClean="0"/>
              <a:t>Applications: Masquerade and Sybil attack detection</a:t>
            </a:r>
            <a:endParaRPr lang="en-US" dirty="0"/>
          </a:p>
        </p:txBody>
      </p:sp>
      <p:sp>
        <p:nvSpPr>
          <p:cNvPr id="3" name="Content Placeholder 2"/>
          <p:cNvSpPr>
            <a:spLocks noGrp="1"/>
          </p:cNvSpPr>
          <p:nvPr>
            <p:ph idx="1"/>
          </p:nvPr>
        </p:nvSpPr>
        <p:spPr/>
        <p:txBody>
          <a:bodyPr/>
          <a:lstStyle/>
          <a:p>
            <a:pPr algn="just"/>
            <a:endParaRPr lang="en-US" dirty="0" smtClean="0"/>
          </a:p>
          <a:p>
            <a:pPr algn="just"/>
            <a:endParaRPr lang="en-US" dirty="0" smtClean="0"/>
          </a:p>
          <a:p>
            <a:pPr algn="just"/>
            <a:endParaRPr lang="en-US" b="1" dirty="0" smtClean="0"/>
          </a:p>
          <a:p>
            <a:pPr algn="just"/>
            <a:endParaRPr lang="en-US" sz="2000" dirty="0" smtClean="0"/>
          </a:p>
          <a:p>
            <a:pPr algn="just"/>
            <a:endParaRPr lang="en-US" sz="2000" dirty="0" smtClean="0"/>
          </a:p>
          <a:p>
            <a:pPr algn="just"/>
            <a:endParaRPr lang="en-US" sz="2000" dirty="0" smtClean="0"/>
          </a:p>
          <a:p>
            <a:pPr algn="just"/>
            <a:r>
              <a:rPr lang="en-US" sz="2000" dirty="0" smtClean="0"/>
              <a:t>Key: Use device dependent radio-metrics as fingerprints</a:t>
            </a:r>
          </a:p>
          <a:p>
            <a:pPr algn="just"/>
            <a:r>
              <a:rPr lang="en-US" sz="2000" dirty="0" smtClean="0"/>
              <a:t>Approaches:</a:t>
            </a:r>
          </a:p>
          <a:p>
            <a:pPr lvl="1" algn="just"/>
            <a:r>
              <a:rPr lang="en-US" sz="1800" dirty="0" smtClean="0"/>
              <a:t>Features selected are channel invariant.</a:t>
            </a:r>
          </a:p>
          <a:p>
            <a:pPr lvl="1" algn="just"/>
            <a:r>
              <a:rPr lang="en-US" sz="1800" dirty="0" smtClean="0"/>
              <a:t>Passive detection method.</a:t>
            </a:r>
          </a:p>
          <a:p>
            <a:pPr lvl="1" algn="just"/>
            <a:r>
              <a:rPr lang="en-US" sz="1800" dirty="0" smtClean="0"/>
              <a:t>Unsupervised clustering approach.</a:t>
            </a:r>
          </a:p>
          <a:p>
            <a:pPr algn="just"/>
            <a:endParaRPr lang="en-US" sz="28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grpSp>
        <p:nvGrpSpPr>
          <p:cNvPr id="6" name="Group 5"/>
          <p:cNvGrpSpPr/>
          <p:nvPr/>
        </p:nvGrpSpPr>
        <p:grpSpPr>
          <a:xfrm>
            <a:off x="228600" y="1981200"/>
            <a:ext cx="4038600" cy="2115312"/>
            <a:chOff x="533400" y="914400"/>
            <a:chExt cx="4038600" cy="2115312"/>
          </a:xfrm>
        </p:grpSpPr>
        <p:grpSp>
          <p:nvGrpSpPr>
            <p:cNvPr id="7" name="Group 8"/>
            <p:cNvGrpSpPr/>
            <p:nvPr/>
          </p:nvGrpSpPr>
          <p:grpSpPr>
            <a:xfrm>
              <a:off x="762000" y="1447800"/>
              <a:ext cx="3505200" cy="1437620"/>
              <a:chOff x="1143000" y="1447800"/>
              <a:chExt cx="3505200" cy="1437620"/>
            </a:xfrm>
          </p:grpSpPr>
          <p:sp>
            <p:nvSpPr>
              <p:cNvPr id="11" name="TextBox 10"/>
              <p:cNvSpPr txBox="1"/>
              <p:nvPr/>
            </p:nvSpPr>
            <p:spPr>
              <a:xfrm>
                <a:off x="1143000" y="1447800"/>
                <a:ext cx="1600200" cy="523220"/>
              </a:xfrm>
              <a:prstGeom prst="rect">
                <a:avLst/>
              </a:prstGeom>
              <a:noFill/>
              <a:ln>
                <a:solidFill>
                  <a:schemeClr val="tx1"/>
                </a:solidFill>
              </a:ln>
            </p:spPr>
            <p:txBody>
              <a:bodyPr wrap="square" rtlCol="0">
                <a:spAutoFit/>
              </a:bodyPr>
              <a:lstStyle/>
              <a:p>
                <a:pPr algn="ctr"/>
                <a:r>
                  <a:rPr lang="en-US" sz="1400" dirty="0" smtClean="0"/>
                  <a:t>Device1</a:t>
                </a:r>
              </a:p>
              <a:p>
                <a:r>
                  <a:rPr lang="en-US" sz="1400" dirty="0" smtClean="0"/>
                  <a:t>00-B0-D0-86-BB-F7</a:t>
                </a:r>
                <a:endParaRPr lang="en-US" sz="1400" dirty="0"/>
              </a:p>
            </p:txBody>
          </p:sp>
          <p:sp>
            <p:nvSpPr>
              <p:cNvPr id="12" name="TextBox 11"/>
              <p:cNvSpPr txBox="1"/>
              <p:nvPr/>
            </p:nvSpPr>
            <p:spPr>
              <a:xfrm>
                <a:off x="3048000" y="1447800"/>
                <a:ext cx="1600200" cy="523220"/>
              </a:xfrm>
              <a:prstGeom prst="rect">
                <a:avLst/>
              </a:prstGeom>
              <a:noFill/>
              <a:ln>
                <a:solidFill>
                  <a:schemeClr val="tx1"/>
                </a:solidFill>
              </a:ln>
            </p:spPr>
            <p:txBody>
              <a:bodyPr wrap="square" rtlCol="0">
                <a:spAutoFit/>
              </a:bodyPr>
              <a:lstStyle/>
              <a:p>
                <a:pPr algn="ctr"/>
                <a:r>
                  <a:rPr lang="en-US" sz="1400" dirty="0" smtClean="0"/>
                  <a:t>Device2</a:t>
                </a:r>
              </a:p>
              <a:p>
                <a:r>
                  <a:rPr lang="en-US" sz="1400" dirty="0" smtClean="0"/>
                  <a:t>00-0C-F1-56-98-AD</a:t>
                </a:r>
                <a:endParaRPr lang="en-US" sz="1400" dirty="0"/>
              </a:p>
            </p:txBody>
          </p:sp>
          <p:sp>
            <p:nvSpPr>
              <p:cNvPr id="13" name="TextBox 12"/>
              <p:cNvSpPr txBox="1"/>
              <p:nvPr/>
            </p:nvSpPr>
            <p:spPr>
              <a:xfrm>
                <a:off x="2209800" y="2362200"/>
                <a:ext cx="1600200" cy="523220"/>
              </a:xfrm>
              <a:prstGeom prst="rect">
                <a:avLst/>
              </a:prstGeom>
              <a:noFill/>
              <a:ln>
                <a:solidFill>
                  <a:schemeClr val="tx1"/>
                </a:solidFill>
              </a:ln>
            </p:spPr>
            <p:txBody>
              <a:bodyPr wrap="square" rtlCol="0">
                <a:spAutoFit/>
              </a:bodyPr>
              <a:lstStyle/>
              <a:p>
                <a:pPr algn="ctr"/>
                <a:r>
                  <a:rPr lang="en-US" sz="1400" dirty="0" smtClean="0"/>
                  <a:t>Device3</a:t>
                </a:r>
              </a:p>
              <a:p>
                <a:r>
                  <a:rPr lang="en-US" sz="1400" dirty="0" smtClean="0"/>
                  <a:t>00-0C-F1-56-98-AD</a:t>
                </a:r>
                <a:endParaRPr lang="en-US" sz="1400" dirty="0"/>
              </a:p>
            </p:txBody>
          </p:sp>
        </p:grpSp>
        <p:sp>
          <p:nvSpPr>
            <p:cNvPr id="8" name="Oval 7"/>
            <p:cNvSpPr/>
            <p:nvPr/>
          </p:nvSpPr>
          <p:spPr>
            <a:xfrm>
              <a:off x="2590800" y="1676400"/>
              <a:ext cx="1752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52600" y="2572512"/>
              <a:ext cx="1752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 y="914400"/>
              <a:ext cx="4038600" cy="369332"/>
            </a:xfrm>
            <a:prstGeom prst="rect">
              <a:avLst/>
            </a:prstGeom>
            <a:noFill/>
          </p:spPr>
          <p:txBody>
            <a:bodyPr wrap="square" rtlCol="0">
              <a:spAutoFit/>
            </a:bodyPr>
            <a:lstStyle/>
            <a:p>
              <a:pPr algn="ctr"/>
              <a:r>
                <a:rPr lang="en-US" dirty="0" smtClean="0"/>
                <a:t>Masquerade attack</a:t>
              </a:r>
              <a:endParaRPr lang="en-US" dirty="0"/>
            </a:p>
          </p:txBody>
        </p:sp>
      </p:grpSp>
      <p:grpSp>
        <p:nvGrpSpPr>
          <p:cNvPr id="14" name="Group 13"/>
          <p:cNvGrpSpPr/>
          <p:nvPr/>
        </p:nvGrpSpPr>
        <p:grpSpPr>
          <a:xfrm>
            <a:off x="4800600" y="1965436"/>
            <a:ext cx="4038600" cy="1283732"/>
            <a:chOff x="4800600" y="849868"/>
            <a:chExt cx="4038600" cy="1283732"/>
          </a:xfrm>
        </p:grpSpPr>
        <p:grpSp>
          <p:nvGrpSpPr>
            <p:cNvPr id="15" name="Group 9"/>
            <p:cNvGrpSpPr/>
            <p:nvPr/>
          </p:nvGrpSpPr>
          <p:grpSpPr>
            <a:xfrm>
              <a:off x="5181600" y="1394936"/>
              <a:ext cx="3458630" cy="738664"/>
              <a:chOff x="5562600" y="1447800"/>
              <a:chExt cx="3458630" cy="738664"/>
            </a:xfrm>
          </p:grpSpPr>
          <p:sp>
            <p:nvSpPr>
              <p:cNvPr id="18" name="TextBox 17"/>
              <p:cNvSpPr txBox="1"/>
              <p:nvPr/>
            </p:nvSpPr>
            <p:spPr>
              <a:xfrm>
                <a:off x="5562600" y="1447800"/>
                <a:ext cx="1600200" cy="738664"/>
              </a:xfrm>
              <a:prstGeom prst="rect">
                <a:avLst/>
              </a:prstGeom>
              <a:noFill/>
              <a:ln>
                <a:solidFill>
                  <a:schemeClr val="tx1"/>
                </a:solidFill>
              </a:ln>
            </p:spPr>
            <p:txBody>
              <a:bodyPr wrap="square" rtlCol="0">
                <a:spAutoFit/>
              </a:bodyPr>
              <a:lstStyle/>
              <a:p>
                <a:pPr algn="ctr"/>
                <a:r>
                  <a:rPr lang="en-US" sz="1400" dirty="0" smtClean="0"/>
                  <a:t>Device1</a:t>
                </a:r>
              </a:p>
              <a:p>
                <a:r>
                  <a:rPr lang="en-US" sz="1400" dirty="0" smtClean="0"/>
                  <a:t>00-B0-D0-86-BB-F7</a:t>
                </a:r>
              </a:p>
              <a:p>
                <a:r>
                  <a:rPr lang="en-US" sz="1400" dirty="0" smtClean="0"/>
                  <a:t>00-0C-F1-56-98-AD</a:t>
                </a:r>
                <a:endParaRPr lang="en-US" sz="1400" dirty="0"/>
              </a:p>
            </p:txBody>
          </p:sp>
          <p:sp>
            <p:nvSpPr>
              <p:cNvPr id="19" name="Rectangle 18"/>
              <p:cNvSpPr/>
              <p:nvPr/>
            </p:nvSpPr>
            <p:spPr>
              <a:xfrm>
                <a:off x="7457982" y="1447800"/>
                <a:ext cx="1563248" cy="523220"/>
              </a:xfrm>
              <a:prstGeom prst="rect">
                <a:avLst/>
              </a:prstGeom>
              <a:ln>
                <a:solidFill>
                  <a:schemeClr val="tx1"/>
                </a:solidFill>
              </a:ln>
            </p:spPr>
            <p:txBody>
              <a:bodyPr wrap="none">
                <a:spAutoFit/>
              </a:bodyPr>
              <a:lstStyle/>
              <a:p>
                <a:pPr algn="ctr"/>
                <a:r>
                  <a:rPr lang="en-US" sz="1400" dirty="0" smtClean="0"/>
                  <a:t>Device2</a:t>
                </a:r>
              </a:p>
              <a:p>
                <a:r>
                  <a:rPr lang="en-US" sz="1400" dirty="0" smtClean="0"/>
                  <a:t>00-A0-C9-14-C8-29</a:t>
                </a:r>
                <a:endParaRPr lang="en-US" sz="1400" dirty="0"/>
              </a:p>
            </p:txBody>
          </p:sp>
        </p:grpSp>
        <p:sp>
          <p:nvSpPr>
            <p:cNvPr id="16" name="Oval 15"/>
            <p:cNvSpPr/>
            <p:nvPr/>
          </p:nvSpPr>
          <p:spPr>
            <a:xfrm>
              <a:off x="5029200" y="1600200"/>
              <a:ext cx="1905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00600" y="849868"/>
              <a:ext cx="4038600" cy="369332"/>
            </a:xfrm>
            <a:prstGeom prst="rect">
              <a:avLst/>
            </a:prstGeom>
            <a:noFill/>
          </p:spPr>
          <p:txBody>
            <a:bodyPr wrap="square" rtlCol="0">
              <a:spAutoFit/>
            </a:bodyPr>
            <a:lstStyle/>
            <a:p>
              <a:pPr algn="ctr"/>
              <a:r>
                <a:rPr lang="en-US" dirty="0" smtClean="0"/>
                <a:t>Sybil attack</a:t>
              </a:r>
              <a:endParaRPr lang="en-US" dirty="0"/>
            </a:p>
          </p:txBody>
        </p:sp>
      </p:grpSp>
      <p:sp>
        <p:nvSpPr>
          <p:cNvPr id="21"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34400" cy="762000"/>
          </a:xfrm>
        </p:spPr>
        <p:txBody>
          <a:bodyPr>
            <a:normAutofit/>
          </a:bodyPr>
          <a:lstStyle/>
          <a:p>
            <a:r>
              <a:rPr lang="en-US" dirty="0" smtClean="0"/>
              <a:t>Masquerade and Sybil attack detection: Algorithm</a:t>
            </a:r>
            <a:endParaRPr lang="en-US" dirty="0"/>
          </a:p>
        </p:txBody>
      </p:sp>
      <p:grpSp>
        <p:nvGrpSpPr>
          <p:cNvPr id="3" name="Group 4"/>
          <p:cNvGrpSpPr/>
          <p:nvPr/>
        </p:nvGrpSpPr>
        <p:grpSpPr>
          <a:xfrm>
            <a:off x="1447800" y="1828800"/>
            <a:ext cx="6324600" cy="4303931"/>
            <a:chOff x="457200" y="1828800"/>
            <a:chExt cx="6324600" cy="4303931"/>
          </a:xfrm>
        </p:grpSpPr>
        <p:grpSp>
          <p:nvGrpSpPr>
            <p:cNvPr id="5" name="Group 66"/>
            <p:cNvGrpSpPr/>
            <p:nvPr/>
          </p:nvGrpSpPr>
          <p:grpSpPr>
            <a:xfrm>
              <a:off x="457200" y="1828800"/>
              <a:ext cx="6324600" cy="4303931"/>
              <a:chOff x="457200" y="1981200"/>
              <a:chExt cx="6324600" cy="4303931"/>
            </a:xfrm>
          </p:grpSpPr>
          <p:sp>
            <p:nvSpPr>
              <p:cNvPr id="8" name="Diamond 7"/>
              <p:cNvSpPr/>
              <p:nvPr/>
            </p:nvSpPr>
            <p:spPr>
              <a:xfrm>
                <a:off x="2133600" y="1981200"/>
                <a:ext cx="2895600" cy="30480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Collection</a:t>
                </a:r>
                <a:endParaRPr lang="en-US" sz="1600" dirty="0">
                  <a:solidFill>
                    <a:schemeClr val="tx1"/>
                  </a:solidFill>
                </a:endParaRPr>
              </a:p>
            </p:txBody>
          </p:sp>
          <p:sp>
            <p:nvSpPr>
              <p:cNvPr id="9" name="TextBox 8"/>
              <p:cNvSpPr txBox="1"/>
              <p:nvPr/>
            </p:nvSpPr>
            <p:spPr>
              <a:xfrm>
                <a:off x="2590800" y="2557046"/>
                <a:ext cx="1981200" cy="338554"/>
              </a:xfrm>
              <a:prstGeom prst="rect">
                <a:avLst/>
              </a:prstGeom>
              <a:noFill/>
              <a:ln>
                <a:solidFill>
                  <a:schemeClr val="tx1"/>
                </a:solidFill>
              </a:ln>
            </p:spPr>
            <p:txBody>
              <a:bodyPr wrap="square" rtlCol="0">
                <a:spAutoFit/>
              </a:bodyPr>
              <a:lstStyle/>
              <a:p>
                <a:pPr algn="ctr"/>
                <a:r>
                  <a:rPr lang="en-US" sz="1600" dirty="0" smtClean="0"/>
                  <a:t>Device feature space</a:t>
                </a:r>
                <a:endParaRPr lang="en-US" sz="1600" dirty="0"/>
              </a:p>
            </p:txBody>
          </p:sp>
          <p:sp>
            <p:nvSpPr>
              <p:cNvPr id="10" name="TextBox 9"/>
              <p:cNvSpPr txBox="1"/>
              <p:nvPr/>
            </p:nvSpPr>
            <p:spPr>
              <a:xfrm>
                <a:off x="3605784" y="3685103"/>
                <a:ext cx="2546403" cy="307777"/>
              </a:xfrm>
              <a:prstGeom prst="rect">
                <a:avLst/>
              </a:prstGeom>
              <a:noFill/>
            </p:spPr>
            <p:txBody>
              <a:bodyPr wrap="none" rtlCol="0">
                <a:spAutoFit/>
              </a:bodyPr>
              <a:lstStyle/>
              <a:p>
                <a:r>
                  <a:rPr lang="en-US" sz="1400" dirty="0" smtClean="0"/>
                  <a:t>K clusters and M MAC addresses</a:t>
                </a:r>
                <a:endParaRPr lang="en-US" sz="1400" dirty="0"/>
              </a:p>
            </p:txBody>
          </p:sp>
          <p:sp>
            <p:nvSpPr>
              <p:cNvPr id="11" name="Diamond 10"/>
              <p:cNvSpPr/>
              <p:nvPr/>
            </p:nvSpPr>
            <p:spPr>
              <a:xfrm>
                <a:off x="2519363" y="4038600"/>
                <a:ext cx="2133600" cy="30480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 ≠ M?</a:t>
                </a:r>
                <a:endParaRPr lang="en-US" sz="1600" dirty="0">
                  <a:solidFill>
                    <a:schemeClr val="tx1"/>
                  </a:solidFill>
                </a:endParaRPr>
              </a:p>
            </p:txBody>
          </p:sp>
          <p:sp>
            <p:nvSpPr>
              <p:cNvPr id="12" name="TextBox 11"/>
              <p:cNvSpPr txBox="1"/>
              <p:nvPr/>
            </p:nvSpPr>
            <p:spPr>
              <a:xfrm>
                <a:off x="3528060" y="4343400"/>
                <a:ext cx="420243" cy="307777"/>
              </a:xfrm>
              <a:prstGeom prst="rect">
                <a:avLst/>
              </a:prstGeom>
              <a:noFill/>
            </p:spPr>
            <p:txBody>
              <a:bodyPr wrap="none" rtlCol="0">
                <a:spAutoFit/>
              </a:bodyPr>
              <a:lstStyle/>
              <a:p>
                <a:r>
                  <a:rPr lang="en-US" sz="1400" dirty="0" smtClean="0"/>
                  <a:t>Yes</a:t>
                </a:r>
                <a:endParaRPr lang="en-US" sz="1400" dirty="0"/>
              </a:p>
            </p:txBody>
          </p:sp>
          <p:sp>
            <p:nvSpPr>
              <p:cNvPr id="13" name="Rectangle 12"/>
              <p:cNvSpPr/>
              <p:nvPr/>
            </p:nvSpPr>
            <p:spPr>
              <a:xfrm>
                <a:off x="2438400" y="4457700"/>
                <a:ext cx="601447" cy="307777"/>
              </a:xfrm>
              <a:prstGeom prst="rect">
                <a:avLst/>
              </a:prstGeom>
            </p:spPr>
            <p:txBody>
              <a:bodyPr wrap="none">
                <a:spAutoFit/>
              </a:bodyPr>
              <a:lstStyle/>
              <a:p>
                <a:r>
                  <a:rPr lang="en-US" sz="1400" dirty="0" smtClean="0"/>
                  <a:t>K &gt; M</a:t>
                </a:r>
                <a:endParaRPr lang="en-US" dirty="0"/>
              </a:p>
            </p:txBody>
          </p:sp>
          <p:sp>
            <p:nvSpPr>
              <p:cNvPr id="14" name="Rectangle 13"/>
              <p:cNvSpPr/>
              <p:nvPr/>
            </p:nvSpPr>
            <p:spPr>
              <a:xfrm>
                <a:off x="4069080" y="4457700"/>
                <a:ext cx="601447" cy="307777"/>
              </a:xfrm>
              <a:prstGeom prst="rect">
                <a:avLst/>
              </a:prstGeom>
            </p:spPr>
            <p:txBody>
              <a:bodyPr wrap="none">
                <a:spAutoFit/>
              </a:bodyPr>
              <a:lstStyle/>
              <a:p>
                <a:r>
                  <a:rPr lang="en-US" sz="1400" dirty="0" smtClean="0"/>
                  <a:t>K &lt; M</a:t>
                </a:r>
                <a:endParaRPr lang="en-US" dirty="0"/>
              </a:p>
            </p:txBody>
          </p:sp>
          <p:sp>
            <p:nvSpPr>
              <p:cNvPr id="15" name="TextBox 14"/>
              <p:cNvSpPr txBox="1"/>
              <p:nvPr/>
            </p:nvSpPr>
            <p:spPr>
              <a:xfrm>
                <a:off x="1295400" y="4953000"/>
                <a:ext cx="1828800" cy="338554"/>
              </a:xfrm>
              <a:prstGeom prst="rect">
                <a:avLst/>
              </a:prstGeom>
              <a:noFill/>
              <a:ln>
                <a:solidFill>
                  <a:schemeClr val="tx1"/>
                </a:solidFill>
              </a:ln>
            </p:spPr>
            <p:txBody>
              <a:bodyPr wrap="square" rtlCol="0">
                <a:spAutoFit/>
              </a:bodyPr>
              <a:lstStyle/>
              <a:p>
                <a:pPr algn="ctr"/>
                <a:r>
                  <a:rPr lang="en-US" sz="1600" dirty="0" smtClean="0"/>
                  <a:t>Masquerade attack</a:t>
                </a:r>
              </a:p>
            </p:txBody>
          </p:sp>
          <p:sp>
            <p:nvSpPr>
              <p:cNvPr id="16" name="TextBox 15"/>
              <p:cNvSpPr txBox="1"/>
              <p:nvPr/>
            </p:nvSpPr>
            <p:spPr>
              <a:xfrm>
                <a:off x="4381500" y="4953000"/>
                <a:ext cx="1143000" cy="338554"/>
              </a:xfrm>
              <a:prstGeom prst="rect">
                <a:avLst/>
              </a:prstGeom>
              <a:noFill/>
              <a:ln>
                <a:solidFill>
                  <a:schemeClr val="tx1"/>
                </a:solidFill>
              </a:ln>
            </p:spPr>
            <p:txBody>
              <a:bodyPr wrap="square" rtlCol="0">
                <a:spAutoFit/>
              </a:bodyPr>
              <a:lstStyle/>
              <a:p>
                <a:pPr algn="ctr"/>
                <a:r>
                  <a:rPr lang="en-US" sz="1600" dirty="0" smtClean="0"/>
                  <a:t>Sybil attack</a:t>
                </a:r>
              </a:p>
            </p:txBody>
          </p:sp>
          <p:sp>
            <p:nvSpPr>
              <p:cNvPr id="17" name="TextBox 16"/>
              <p:cNvSpPr txBox="1"/>
              <p:nvPr/>
            </p:nvSpPr>
            <p:spPr>
              <a:xfrm>
                <a:off x="1341120" y="5638800"/>
                <a:ext cx="4488088" cy="646331"/>
              </a:xfrm>
              <a:prstGeom prst="rect">
                <a:avLst/>
              </a:prstGeom>
              <a:noFill/>
              <a:ln>
                <a:solidFill>
                  <a:schemeClr val="tx1"/>
                </a:solidFill>
              </a:ln>
            </p:spPr>
            <p:txBody>
              <a:bodyPr wrap="none" rtlCol="0">
                <a:spAutoFit/>
              </a:bodyPr>
              <a:lstStyle/>
              <a:p>
                <a:pPr algn="ctr">
                  <a:buFontTx/>
                  <a:buChar char="-"/>
                </a:pPr>
                <a:r>
                  <a:rPr lang="en-US" dirty="0" smtClean="0"/>
                  <a:t>Determine the number of attackers</a:t>
                </a:r>
              </a:p>
              <a:p>
                <a:pPr algn="ctr">
                  <a:buFontTx/>
                  <a:buChar char="-"/>
                </a:pPr>
                <a:r>
                  <a:rPr lang="en-US" dirty="0" smtClean="0"/>
                  <a:t>Update the “black” list with the MAC address</a:t>
                </a:r>
                <a:endParaRPr lang="en-US" dirty="0"/>
              </a:p>
            </p:txBody>
          </p:sp>
          <p:grpSp>
            <p:nvGrpSpPr>
              <p:cNvPr id="6" name="Group 62"/>
              <p:cNvGrpSpPr/>
              <p:nvPr/>
            </p:nvGrpSpPr>
            <p:grpSpPr>
              <a:xfrm>
                <a:off x="457200" y="2133600"/>
                <a:ext cx="6324600" cy="3505994"/>
                <a:chOff x="457200" y="2133600"/>
                <a:chExt cx="6324600" cy="3505994"/>
              </a:xfrm>
            </p:grpSpPr>
            <p:cxnSp>
              <p:nvCxnSpPr>
                <p:cNvPr id="21" name="Straight Arrow Connector 20"/>
                <p:cNvCxnSpPr>
                  <a:stCxn id="8" idx="2"/>
                  <a:endCxn id="9" idx="0"/>
                </p:cNvCxnSpPr>
                <p:nvPr/>
              </p:nvCxnSpPr>
              <p:spPr>
                <a:xfrm rot="5400000">
                  <a:off x="3445877" y="2421523"/>
                  <a:ext cx="27104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p:cNvCxnSpPr>
                <p:nvPr/>
              </p:nvCxnSpPr>
              <p:spPr>
                <a:xfrm rot="5400000">
                  <a:off x="3505200" y="2971800"/>
                  <a:ext cx="1524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11" idx="0"/>
                </p:cNvCxnSpPr>
                <p:nvPr/>
              </p:nvCxnSpPr>
              <p:spPr>
                <a:xfrm rot="16200000" flipH="1">
                  <a:off x="3380869" y="3833305"/>
                  <a:ext cx="405825" cy="47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p:cNvCxnSpPr>
                <p:nvPr/>
              </p:nvCxnSpPr>
              <p:spPr>
                <a:xfrm rot="16200000" flipH="1">
                  <a:off x="3398044" y="4531519"/>
                  <a:ext cx="381000" cy="47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09800" y="4724400"/>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2095500" y="4838700"/>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839494" y="4837906"/>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2"/>
                </p:cNvCxnSpPr>
                <p:nvPr/>
              </p:nvCxnSpPr>
              <p:spPr>
                <a:xfrm rot="5400000">
                  <a:off x="4893677" y="5350877"/>
                  <a:ext cx="11864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151271" y="5350083"/>
                  <a:ext cx="11864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9800" y="5410200"/>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3467100" y="5524500"/>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53"/>
                <p:cNvGrpSpPr/>
                <p:nvPr/>
              </p:nvGrpSpPr>
              <p:grpSpPr>
                <a:xfrm>
                  <a:off x="457200" y="2133600"/>
                  <a:ext cx="1752600" cy="3278188"/>
                  <a:chOff x="762000" y="2133600"/>
                  <a:chExt cx="1447800" cy="3278188"/>
                </a:xfrm>
              </p:grpSpPr>
              <p:cxnSp>
                <p:nvCxnSpPr>
                  <p:cNvPr id="36" name="Straight Arrow Connector 35"/>
                  <p:cNvCxnSpPr/>
                  <p:nvPr/>
                </p:nvCxnSpPr>
                <p:spPr>
                  <a:xfrm rot="10800000">
                    <a:off x="762000" y="5410200"/>
                    <a:ext cx="14478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876300" y="3771900"/>
                    <a:ext cx="3276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8" idx="1"/>
                  </p:cNvCxnSpPr>
                  <p:nvPr/>
                </p:nvCxnSpPr>
                <p:spPr>
                  <a:xfrm>
                    <a:off x="762000" y="2133600"/>
                    <a:ext cx="13848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4953000" y="5410200"/>
                  <a:ext cx="1828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5143500" y="3771900"/>
                  <a:ext cx="3276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8" idx="3"/>
                </p:cNvCxnSpPr>
                <p:nvPr/>
              </p:nvCxnSpPr>
              <p:spPr>
                <a:xfrm rot="10800000">
                  <a:off x="5029200" y="2133600"/>
                  <a:ext cx="1752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a:stCxn id="11" idx="1"/>
              </p:cNvCxnSpPr>
              <p:nvPr/>
            </p:nvCxnSpPr>
            <p:spPr>
              <a:xfrm rot="10800000">
                <a:off x="457201" y="4191000"/>
                <a:ext cx="2062163"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49158" y="3925076"/>
                <a:ext cx="394660" cy="307777"/>
              </a:xfrm>
              <a:prstGeom prst="rect">
                <a:avLst/>
              </a:prstGeom>
              <a:noFill/>
            </p:spPr>
            <p:txBody>
              <a:bodyPr wrap="none" rtlCol="0">
                <a:spAutoFit/>
              </a:bodyPr>
              <a:lstStyle/>
              <a:p>
                <a:r>
                  <a:rPr lang="en-US" sz="1400" dirty="0" smtClean="0"/>
                  <a:t>No</a:t>
                </a:r>
                <a:endParaRPr lang="en-US" sz="1400" dirty="0"/>
              </a:p>
            </p:txBody>
          </p:sp>
        </p:grpSp>
        <p:sp>
          <p:nvSpPr>
            <p:cNvPr id="7" name="TextBox 6"/>
            <p:cNvSpPr txBox="1"/>
            <p:nvPr/>
          </p:nvSpPr>
          <p:spPr>
            <a:xfrm>
              <a:off x="2819400" y="2895600"/>
              <a:ext cx="1524000" cy="584775"/>
            </a:xfrm>
            <a:prstGeom prst="rect">
              <a:avLst/>
            </a:prstGeom>
            <a:noFill/>
            <a:ln>
              <a:solidFill>
                <a:schemeClr val="tx1"/>
              </a:solidFill>
            </a:ln>
          </p:spPr>
          <p:txBody>
            <a:bodyPr wrap="square" rtlCol="0">
              <a:spAutoFit/>
            </a:bodyPr>
            <a:lstStyle/>
            <a:p>
              <a:pPr algn="ctr"/>
              <a:r>
                <a:rPr lang="en-US" sz="1600" dirty="0" smtClean="0"/>
                <a:t>Unsupervised </a:t>
              </a:r>
            </a:p>
            <a:p>
              <a:pPr algn="ctr"/>
              <a:r>
                <a:rPr lang="en-US" sz="1600" dirty="0" smtClean="0"/>
                <a:t>clustering</a:t>
              </a:r>
              <a:endParaRPr lang="en-US" sz="1600" dirty="0"/>
            </a:p>
          </p:txBody>
        </p:sp>
      </p:grpSp>
      <p:sp>
        <p:nvSpPr>
          <p:cNvPr id="39"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609600"/>
          </a:xfrm>
        </p:spPr>
        <p:txBody>
          <a:bodyPr>
            <a:noAutofit/>
          </a:bodyPr>
          <a:lstStyle/>
          <a:p>
            <a:r>
              <a:rPr lang="en-US" sz="2000" dirty="0" smtClean="0"/>
              <a:t>Masquerade and Sybil attack detection: Simulation result in the case of N devices</a:t>
            </a:r>
            <a:endParaRPr lang="en-US" sz="2000" dirty="0"/>
          </a:p>
        </p:txBody>
      </p:sp>
      <p:sp>
        <p:nvSpPr>
          <p:cNvPr id="5" name="TextBox 4"/>
          <p:cNvSpPr txBox="1"/>
          <p:nvPr/>
        </p:nvSpPr>
        <p:spPr>
          <a:xfrm>
            <a:off x="228600" y="1828800"/>
            <a:ext cx="8534400" cy="1477328"/>
          </a:xfrm>
          <a:prstGeom prst="rect">
            <a:avLst/>
          </a:prstGeom>
          <a:noFill/>
        </p:spPr>
        <p:txBody>
          <a:bodyPr wrap="square" rtlCol="0">
            <a:spAutoFit/>
          </a:bodyPr>
          <a:lstStyle/>
          <a:p>
            <a:pPr>
              <a:buFont typeface="Arial" pitchFamily="34" charset="0"/>
              <a:buChar char="•"/>
            </a:pPr>
            <a:r>
              <a:rPr lang="en-US" dirty="0" smtClean="0"/>
              <a:t> The number of devices is varied from 1 to 6</a:t>
            </a:r>
          </a:p>
          <a:p>
            <a:pPr>
              <a:buFont typeface="Arial" pitchFamily="34" charset="0"/>
              <a:buChar char="•"/>
            </a:pPr>
            <a:r>
              <a:rPr lang="en-US" dirty="0" smtClean="0"/>
              <a:t> The diameter of each corresponding cluster is about 1</a:t>
            </a:r>
          </a:p>
          <a:p>
            <a:pPr>
              <a:buFont typeface="Arial" pitchFamily="34" charset="0"/>
              <a:buChar char="•"/>
            </a:pPr>
            <a:r>
              <a:rPr lang="en-US" dirty="0" smtClean="0"/>
              <a:t> The feature space is chosen to be 40x40</a:t>
            </a:r>
          </a:p>
          <a:p>
            <a:pPr>
              <a:buFont typeface="Arial" pitchFamily="34" charset="0"/>
              <a:buChar char="•"/>
            </a:pPr>
            <a:r>
              <a:rPr lang="en-US" dirty="0" smtClean="0"/>
              <a:t> As the number of devices (N) increases, performance decreases since the overlapping chance is bigger</a:t>
            </a:r>
            <a:endParaRPr lang="en-US" dirty="0"/>
          </a:p>
        </p:txBody>
      </p:sp>
      <p:grpSp>
        <p:nvGrpSpPr>
          <p:cNvPr id="3" name="Group 5"/>
          <p:cNvGrpSpPr/>
          <p:nvPr/>
        </p:nvGrpSpPr>
        <p:grpSpPr>
          <a:xfrm>
            <a:off x="2438400" y="2971800"/>
            <a:ext cx="4724400" cy="3276600"/>
            <a:chOff x="2438400" y="2971800"/>
            <a:chExt cx="4724400" cy="3276600"/>
          </a:xfrm>
        </p:grpSpPr>
        <p:pic>
          <p:nvPicPr>
            <p:cNvPr id="7" name="Picture 2"/>
            <p:cNvPicPr>
              <a:picLocks noChangeAspect="1" noChangeArrowheads="1"/>
            </p:cNvPicPr>
            <p:nvPr/>
          </p:nvPicPr>
          <p:blipFill>
            <a:blip r:embed="rId2" cstate="print"/>
            <a:srcRect/>
            <a:stretch>
              <a:fillRect/>
            </a:stretch>
          </p:blipFill>
          <p:spPr bwMode="auto">
            <a:xfrm>
              <a:off x="2438400" y="2971800"/>
              <a:ext cx="4724400" cy="3276600"/>
            </a:xfrm>
            <a:prstGeom prst="rect">
              <a:avLst/>
            </a:prstGeom>
            <a:noFill/>
            <a:ln w="9525">
              <a:noFill/>
              <a:miter lim="800000"/>
              <a:headEnd/>
              <a:tailEnd/>
            </a:ln>
          </p:spPr>
        </p:pic>
        <p:sp>
          <p:nvSpPr>
            <p:cNvPr id="8" name="Rectangle 7"/>
            <p:cNvSpPr/>
            <p:nvPr/>
          </p:nvSpPr>
          <p:spPr>
            <a:xfrm>
              <a:off x="4343400" y="55626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9436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
        <p:nvSpPr>
          <p:cNvPr id="11" name="Rectangle 10"/>
          <p:cNvSpPr/>
          <p:nvPr/>
        </p:nvSpPr>
        <p:spPr>
          <a:xfrm>
            <a:off x="4800600" y="5486400"/>
            <a:ext cx="91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31242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762000"/>
          </a:xfrm>
        </p:spPr>
        <p:txBody>
          <a:bodyPr>
            <a:noAutofit/>
          </a:bodyPr>
          <a:lstStyle/>
          <a:p>
            <a:r>
              <a:rPr lang="en-US" sz="2200" dirty="0" smtClean="0"/>
              <a:t>Masquerade and Sybil attack detection: Preliminary USRP2 experiment </a:t>
            </a:r>
            <a:endParaRPr lang="en-US" sz="2200" dirty="0"/>
          </a:p>
        </p:txBody>
      </p:sp>
      <p:sp>
        <p:nvSpPr>
          <p:cNvPr id="3" name="Content Placeholder 2"/>
          <p:cNvSpPr>
            <a:spLocks noGrp="1"/>
          </p:cNvSpPr>
          <p:nvPr>
            <p:ph idx="1"/>
          </p:nvPr>
        </p:nvSpPr>
        <p:spPr/>
        <p:txBody>
          <a:bodyPr/>
          <a:lstStyle/>
          <a:p>
            <a:r>
              <a:rPr lang="en-US" sz="2000" dirty="0" smtClean="0"/>
              <a:t>We collected the fingerprints from some </a:t>
            </a:r>
            <a:r>
              <a:rPr lang="en-US" sz="2000" dirty="0" err="1" smtClean="0"/>
              <a:t>WiFi</a:t>
            </a:r>
            <a:r>
              <a:rPr lang="en-US" sz="2000" dirty="0" smtClean="0"/>
              <a:t> devices by the USRP2 and tried the algorithm, below is the result:</a:t>
            </a:r>
            <a:endParaRPr lang="en-US" sz="2000" dirty="0"/>
          </a:p>
        </p:txBody>
      </p:sp>
      <p:pic>
        <p:nvPicPr>
          <p:cNvPr id="5" name="Picture 2"/>
          <p:cNvPicPr>
            <a:picLocks noChangeAspect="1" noChangeArrowheads="1"/>
          </p:cNvPicPr>
          <p:nvPr/>
        </p:nvPicPr>
        <p:blipFill>
          <a:blip r:embed="rId2" cstate="print"/>
          <a:srcRect/>
          <a:stretch>
            <a:fillRect/>
          </a:stretch>
        </p:blipFill>
        <p:spPr bwMode="auto">
          <a:xfrm>
            <a:off x="2133600" y="2819400"/>
            <a:ext cx="4944697" cy="3048000"/>
          </a:xfrm>
          <a:prstGeom prst="rect">
            <a:avLst/>
          </a:prstGeom>
          <a:noFill/>
          <a:ln w="9525">
            <a:noFill/>
            <a:miter lim="800000"/>
            <a:headEnd/>
            <a:tailEnd/>
          </a:ln>
        </p:spPr>
      </p:pic>
      <p:sp>
        <p:nvSpPr>
          <p:cNvPr id="6"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PUE attack detection</a:t>
            </a:r>
            <a:endParaRPr lang="en-US" dirty="0"/>
          </a:p>
        </p:txBody>
      </p:sp>
      <p:sp>
        <p:nvSpPr>
          <p:cNvPr id="3" name="Content Placeholder 2"/>
          <p:cNvSpPr>
            <a:spLocks noGrp="1"/>
          </p:cNvSpPr>
          <p:nvPr>
            <p:ph idx="1"/>
          </p:nvPr>
        </p:nvSpPr>
        <p:spPr/>
        <p:txBody>
          <a:bodyPr/>
          <a:lstStyle/>
          <a:p>
            <a:r>
              <a:rPr lang="en-US" dirty="0" smtClean="0"/>
              <a:t>In Cognitive radio, a malicious node can pretend to be a Primary User (PU) to keep the network resources (bandwidth) for his own use.</a:t>
            </a:r>
          </a:p>
          <a:p>
            <a:r>
              <a:rPr lang="en-US" dirty="0" smtClean="0"/>
              <a:t>How to detect that? We use the same approach, collect device dependent fingerprints and classify the fingerprints.</a:t>
            </a:r>
          </a:p>
          <a:p>
            <a:r>
              <a:rPr lang="en-US" dirty="0" smtClean="0"/>
              <a:t>We limit our study to OFDM system using QPSK modulation technique.</a:t>
            </a:r>
          </a:p>
          <a:p>
            <a:endParaRPr lang="en-US" dirty="0"/>
          </a:p>
        </p:txBody>
      </p:sp>
      <p:sp>
        <p:nvSpPr>
          <p:cNvPr id="5"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PUE attack detection</a:t>
            </a:r>
            <a:endParaRPr lang="en-US" dirty="0"/>
          </a:p>
        </p:txBody>
      </p:sp>
      <p:sp>
        <p:nvSpPr>
          <p:cNvPr id="3" name="Content Placeholder 2"/>
          <p:cNvSpPr>
            <a:spLocks noGrp="1"/>
          </p:cNvSpPr>
          <p:nvPr>
            <p:ph idx="1"/>
          </p:nvPr>
        </p:nvSpPr>
        <p:spPr/>
        <p:txBody>
          <a:bodyPr/>
          <a:lstStyle/>
          <a:p>
            <a:r>
              <a:rPr lang="en-US" dirty="0" smtClean="0"/>
              <a:t>DECLOAK algorithm</a:t>
            </a:r>
          </a:p>
          <a:p>
            <a:r>
              <a:rPr lang="en-US" dirty="0" smtClean="0"/>
              <a:t>ROC curve</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038600" y="914400"/>
            <a:ext cx="4328160" cy="5410200"/>
          </a:xfrm>
          <a:prstGeom prst="rect">
            <a:avLst/>
          </a:prstGeom>
          <a:noFill/>
          <a:ln w="9525">
            <a:noFill/>
            <a:miter lim="800000"/>
            <a:headEnd/>
            <a:tailEnd/>
          </a:ln>
        </p:spPr>
      </p:pic>
      <p:sp>
        <p:nvSpPr>
          <p:cNvPr id="6"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
        <p:nvSpPr>
          <p:cNvPr id="8" name="Rectangle 7"/>
          <p:cNvSpPr/>
          <p:nvPr/>
        </p:nvSpPr>
        <p:spPr>
          <a:xfrm>
            <a:off x="2590800" y="5943600"/>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4006360"/>
            <a:ext cx="152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p:cNvPicPr>
            <a:picLocks noChangeAspect="1" noChangeArrowheads="1"/>
          </p:cNvPicPr>
          <p:nvPr/>
        </p:nvPicPr>
        <p:blipFill>
          <a:blip r:embed="rId3" cstate="print"/>
          <a:srcRect/>
          <a:stretch>
            <a:fillRect/>
          </a:stretch>
        </p:blipFill>
        <p:spPr bwMode="auto">
          <a:xfrm>
            <a:off x="0" y="2944905"/>
            <a:ext cx="4724400" cy="3352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76400"/>
            <a:ext cx="8229600" cy="4191000"/>
          </a:xfrm>
        </p:spPr>
        <p:txBody>
          <a:bodyPr/>
          <a:lstStyle/>
          <a:p>
            <a:r>
              <a:rPr lang="en-US" dirty="0" err="1" smtClean="0"/>
              <a:t>Dirichlet</a:t>
            </a:r>
            <a:r>
              <a:rPr lang="en-US" dirty="0" smtClean="0"/>
              <a:t> distribution/process</a:t>
            </a:r>
          </a:p>
          <a:p>
            <a:pPr lvl="1"/>
            <a:r>
              <a:rPr lang="en-US" sz="2000" dirty="0" smtClean="0"/>
              <a:t>Can study and combine any distribution with any prior distribution</a:t>
            </a:r>
          </a:p>
          <a:p>
            <a:pPr lvl="1"/>
            <a:r>
              <a:rPr lang="en-US" sz="2000" dirty="0" smtClean="0"/>
              <a:t>Application: Auction of spectrum, CPC to combine heterogeneous information</a:t>
            </a:r>
          </a:p>
          <a:p>
            <a:pPr lvl="1"/>
            <a:r>
              <a:rPr lang="en-US" sz="2000" dirty="0" smtClean="0"/>
              <a:t>Other applications?</a:t>
            </a:r>
          </a:p>
          <a:p>
            <a:r>
              <a:rPr lang="en-US" dirty="0" smtClean="0"/>
              <a:t>Infinite Gaussian mixture model</a:t>
            </a:r>
          </a:p>
          <a:p>
            <a:pPr lvl="1"/>
            <a:r>
              <a:rPr lang="en-US" sz="2000" dirty="0" smtClean="0"/>
              <a:t>Clustering with unknown number of clusters</a:t>
            </a:r>
          </a:p>
          <a:p>
            <a:pPr lvl="1"/>
            <a:r>
              <a:rPr lang="en-US" sz="2000" dirty="0" smtClean="0"/>
              <a:t>Device finger printing</a:t>
            </a:r>
          </a:p>
          <a:p>
            <a:pPr lvl="1"/>
            <a:r>
              <a:rPr lang="en-US" sz="2000" smtClean="0"/>
              <a:t>Security applications</a:t>
            </a:r>
            <a:endParaRPr lang="en-US" sz="2000" dirty="0" smtClean="0"/>
          </a:p>
          <a:p>
            <a:pPr lvl="1"/>
            <a:r>
              <a:rPr lang="en-US" sz="2000" dirty="0" smtClean="0"/>
              <a:t>Beyond  Gaussian?</a:t>
            </a:r>
          </a:p>
          <a:p>
            <a:pPr lvl="1"/>
            <a:r>
              <a:rPr lang="en-US" sz="2000" dirty="0" smtClean="0"/>
              <a:t>Other applications?</a:t>
            </a:r>
          </a:p>
          <a:p>
            <a:r>
              <a:rPr lang="en-US" dirty="0" smtClean="0"/>
              <a:t>Find possible future collaborations</a:t>
            </a:r>
          </a:p>
          <a:p>
            <a:endParaRPr lang="en-US" sz="20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8"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sz="1800" dirty="0" smtClean="0"/>
              <a:t>Yee </a:t>
            </a:r>
            <a:r>
              <a:rPr lang="en-US" sz="1800" dirty="0" err="1" smtClean="0"/>
              <a:t>Whye</a:t>
            </a:r>
            <a:r>
              <a:rPr lang="en-US" sz="1800" dirty="0" smtClean="0"/>
              <a:t> </a:t>
            </a:r>
            <a:r>
              <a:rPr lang="en-US" sz="1800" dirty="0" err="1" smtClean="0"/>
              <a:t>Teh</a:t>
            </a:r>
            <a:r>
              <a:rPr lang="en-US" sz="1800" dirty="0" smtClean="0"/>
              <a:t> videos</a:t>
            </a:r>
          </a:p>
          <a:p>
            <a:pPr lvl="1"/>
            <a:r>
              <a:rPr lang="en-US" sz="1800" b="1" dirty="0" err="1" smtClean="0">
                <a:hlinkClick r:id="rId2" action="ppaction://hlinkfile"/>
              </a:rPr>
              <a:t>Dirichlet</a:t>
            </a:r>
            <a:r>
              <a:rPr lang="en-US" sz="1800" b="1" dirty="0" smtClean="0">
                <a:hlinkClick r:id="rId2" action="ppaction://hlinkfile"/>
              </a:rPr>
              <a:t> Processes</a:t>
            </a:r>
            <a:r>
              <a:rPr lang="en-US" sz="1800" dirty="0" smtClean="0">
                <a:hlinkClick r:id="rId2" action="ppaction://hlinkfile"/>
              </a:rPr>
              <a:t>: Tutorial and Practical Course</a:t>
            </a:r>
            <a:endParaRPr lang="en-US" sz="1800" dirty="0" smtClean="0"/>
          </a:p>
          <a:p>
            <a:pPr lvl="1"/>
            <a:r>
              <a:rPr lang="en-US" sz="1800" dirty="0" smtClean="0">
                <a:hlinkClick r:id="rId3" action="ppaction://hlinkfile"/>
              </a:rPr>
              <a:t>Hierarchical </a:t>
            </a:r>
            <a:r>
              <a:rPr lang="en-US" sz="1800" dirty="0" err="1" smtClean="0">
                <a:hlinkClick r:id="rId3" action="ppaction://hlinkfile"/>
              </a:rPr>
              <a:t>Dirichlet</a:t>
            </a:r>
            <a:r>
              <a:rPr lang="en-US" sz="1800" dirty="0" smtClean="0">
                <a:hlinkClick r:id="rId3" action="ppaction://hlinkfile"/>
              </a:rPr>
              <a:t> Processes</a:t>
            </a:r>
            <a:endParaRPr lang="en-US" sz="1800" dirty="0" smtClean="0"/>
          </a:p>
          <a:p>
            <a:r>
              <a:rPr lang="en-US" sz="1600" dirty="0" smtClean="0"/>
              <a:t>Zhu Han, </a:t>
            </a:r>
            <a:r>
              <a:rPr lang="en-US" sz="1600" dirty="0" err="1" smtClean="0"/>
              <a:t>Rong</a:t>
            </a:r>
            <a:r>
              <a:rPr lang="en-US" sz="1600" dirty="0" smtClean="0"/>
              <a:t> </a:t>
            </a:r>
            <a:r>
              <a:rPr lang="en-US" sz="1600" dirty="0" err="1" smtClean="0"/>
              <a:t>Zheng</a:t>
            </a:r>
            <a:r>
              <a:rPr lang="en-US" sz="1600" dirty="0" smtClean="0"/>
              <a:t>, and Vincent H. Poor, “Repeated Auctions with Bayesian Nonparametric Learning for Spectrum Access in Cognitive Radio Networks," </a:t>
            </a:r>
            <a:r>
              <a:rPr lang="en-US" sz="1600" i="1" dirty="0" smtClean="0"/>
              <a:t>IEEE Transactions on Wireless Communications, vol.10, no.3, pp.890-900, March 2011.</a:t>
            </a:r>
          </a:p>
          <a:p>
            <a:r>
              <a:rPr lang="en-US" sz="1600" dirty="0" err="1" smtClean="0"/>
              <a:t>Walid</a:t>
            </a:r>
            <a:r>
              <a:rPr lang="en-US" sz="1600" dirty="0" smtClean="0"/>
              <a:t> </a:t>
            </a:r>
            <a:r>
              <a:rPr lang="en-US" sz="1600" dirty="0" err="1" smtClean="0"/>
              <a:t>Saad</a:t>
            </a:r>
            <a:r>
              <a:rPr lang="en-US" sz="1600" dirty="0" smtClean="0"/>
              <a:t>, Zhu Han, H. Vincent Poor, Tamer </a:t>
            </a:r>
            <a:r>
              <a:rPr lang="en-US" sz="1600" dirty="0" err="1" smtClean="0"/>
              <a:t>Basar</a:t>
            </a:r>
            <a:r>
              <a:rPr lang="en-US" sz="1600" dirty="0" smtClean="0"/>
              <a:t>, and </a:t>
            </a:r>
            <a:r>
              <a:rPr lang="en-US" sz="1600" dirty="0" err="1" smtClean="0"/>
              <a:t>Ju</a:t>
            </a:r>
            <a:r>
              <a:rPr lang="en-US" sz="1600" dirty="0" smtClean="0"/>
              <a:t> Bin Song, “A Cooperative Bayesian Nonparametric Framework for Primary User Activity Monitoring in Cognitive Radio Networks," accepted, </a:t>
            </a:r>
            <a:r>
              <a:rPr lang="en-US" sz="1600" i="1" dirty="0" smtClean="0"/>
              <a:t>IEEE Journal on Selected Areas in Communications, special issue on Cooperative Network.</a:t>
            </a:r>
            <a:endParaRPr lang="en-US" sz="1600" dirty="0" smtClean="0"/>
          </a:p>
          <a:p>
            <a:r>
              <a:rPr lang="en-US" sz="1600" dirty="0" smtClean="0"/>
              <a:t>Nam Tuan Nguyen, </a:t>
            </a:r>
            <a:r>
              <a:rPr lang="en-US" sz="1600" dirty="0" err="1" smtClean="0"/>
              <a:t>Guanbo</a:t>
            </a:r>
            <a:r>
              <a:rPr lang="en-US" sz="1600" dirty="0" smtClean="0"/>
              <a:t> </a:t>
            </a:r>
            <a:r>
              <a:rPr lang="en-US" sz="1600" dirty="0" err="1" smtClean="0"/>
              <a:t>Zheng</a:t>
            </a:r>
            <a:r>
              <a:rPr lang="en-US" sz="1600" dirty="0" smtClean="0"/>
              <a:t>, Zhu Han and </a:t>
            </a:r>
            <a:r>
              <a:rPr lang="en-US" sz="1600" dirty="0" err="1" smtClean="0"/>
              <a:t>Rong</a:t>
            </a:r>
            <a:r>
              <a:rPr lang="en-US" sz="1600" dirty="0" smtClean="0"/>
              <a:t> </a:t>
            </a:r>
            <a:r>
              <a:rPr lang="en-US" sz="1600" dirty="0" err="1" smtClean="0"/>
              <a:t>Zheng</a:t>
            </a:r>
            <a:r>
              <a:rPr lang="en-US" sz="1600" dirty="0" smtClean="0"/>
              <a:t>, ``Device Fingerprinting to Enhance Wireless Security using Nonparametric Bayesian Method,“ INFOCOM 2011.</a:t>
            </a:r>
          </a:p>
          <a:p>
            <a:r>
              <a:rPr lang="en-US" sz="1600" dirty="0" smtClean="0"/>
              <a:t>Nam Tuan Nguyen, </a:t>
            </a:r>
            <a:r>
              <a:rPr lang="en-US" sz="1600" dirty="0" err="1" smtClean="0"/>
              <a:t>Rong</a:t>
            </a:r>
            <a:r>
              <a:rPr lang="en-US" sz="1600" dirty="0" smtClean="0"/>
              <a:t> </a:t>
            </a:r>
            <a:r>
              <a:rPr lang="en-US" sz="1600" dirty="0" err="1" smtClean="0"/>
              <a:t>Zheng</a:t>
            </a:r>
            <a:r>
              <a:rPr lang="en-US" sz="1600" dirty="0" smtClean="0"/>
              <a:t>, and Zhu Han, “On Identifying Primary User Emulation Attacks in Cognitive Radio Systems Using Nonparametric Bayesian Classification," revision </a:t>
            </a:r>
            <a:r>
              <a:rPr lang="en-US" sz="1600" i="1" dirty="0" smtClean="0"/>
              <a:t>IEEE Transactions on Signal Processing.</a:t>
            </a:r>
          </a:p>
        </p:txBody>
      </p:sp>
      <p:sp>
        <p:nvSpPr>
          <p:cNvPr id="5" name="Text Placeholder 3"/>
          <p:cNvSpPr>
            <a:spLocks noGrp="1"/>
          </p:cNvSpPr>
          <p:nvPr>
            <p:ph type="body" sz="quarter" idx="10"/>
          </p:nvPr>
        </p:nvSpPr>
        <p:spPr>
          <a:xfrm>
            <a:off x="2209800" y="152400"/>
            <a:ext cx="6553200" cy="533400"/>
          </a:xfrm>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algn="just"/>
            <a:r>
              <a:rPr lang="en-US" dirty="0" smtClean="0"/>
              <a:t>[Bishop, 2006]: Pattern Recognition and Machine Learning</a:t>
            </a:r>
          </a:p>
          <a:p>
            <a:pPr algn="just"/>
            <a:r>
              <a:rPr lang="en-US" dirty="0" smtClean="0"/>
              <a:t>[S. </a:t>
            </a:r>
            <a:r>
              <a:rPr lang="en-US" dirty="0" err="1" smtClean="0"/>
              <a:t>Bratus</a:t>
            </a:r>
            <a:r>
              <a:rPr lang="en-US" dirty="0" smtClean="0"/>
              <a:t>, 2008]: Active behavioral Fingerprinting of Wireless Devices.</a:t>
            </a:r>
          </a:p>
          <a:p>
            <a:pPr algn="just"/>
            <a:r>
              <a:rPr lang="en-US" dirty="0" smtClean="0"/>
              <a:t>[J. Hall, 2005]: Radio frequency fingerprinting for Intrusion Detection in Wireless Networks.</a:t>
            </a:r>
          </a:p>
          <a:p>
            <a:pPr algn="just"/>
            <a:r>
              <a:rPr lang="en-US" dirty="0" smtClean="0"/>
              <a:t>[V. </a:t>
            </a:r>
            <a:r>
              <a:rPr lang="en-US" dirty="0" err="1" smtClean="0"/>
              <a:t>Brik</a:t>
            </a:r>
            <a:r>
              <a:rPr lang="en-US" dirty="0" smtClean="0"/>
              <a:t>, 2008]: Wireless Device Identification with Radiometric Signatures</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569298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52400"/>
            <a:ext cx="8305800" cy="428625"/>
          </a:xfrm>
        </p:spPr>
        <p:txBody>
          <a:bodyPr/>
          <a:lstStyle/>
          <a:p>
            <a:pPr eaLnBrk="1" hangingPunct="1">
              <a:defRPr/>
            </a:pPr>
            <a:r>
              <a:rPr lang="en-US" altLang="zh-CN" sz="2800" dirty="0">
                <a:latin typeface="Arial" charset="0"/>
                <a:ea typeface="宋体" charset="0"/>
              </a:rPr>
              <a:t>Overview of Wireless Amigo Lab</a:t>
            </a:r>
            <a:endParaRPr lang="en-GB" sz="2800" dirty="0" smtClean="0">
              <a:ea typeface="+mj-ea"/>
              <a:cs typeface="+mj-cs"/>
            </a:endParaRPr>
          </a:p>
        </p:txBody>
      </p:sp>
      <p:sp>
        <p:nvSpPr>
          <p:cNvPr id="86018" name="Rectangle 3"/>
          <p:cNvSpPr>
            <a:spLocks noGrp="1" noChangeArrowheads="1"/>
          </p:cNvSpPr>
          <p:nvPr>
            <p:ph idx="1"/>
          </p:nvPr>
        </p:nvSpPr>
        <p:spPr>
          <a:xfrm>
            <a:off x="533400" y="990600"/>
            <a:ext cx="8610600" cy="5410200"/>
          </a:xfrm>
        </p:spPr>
        <p:txBody>
          <a:bodyPr/>
          <a:lstStyle/>
          <a:p>
            <a:pPr eaLnBrk="1" hangingPunct="1"/>
            <a:r>
              <a:rPr lang="en-US" altLang="zh-CN" sz="2000" dirty="0">
                <a:solidFill>
                  <a:srgbClr val="000000"/>
                </a:solidFill>
                <a:latin typeface="Arial" charset="0"/>
                <a:ea typeface="宋体" charset="0"/>
                <a:cs typeface="宋体" charset="0"/>
              </a:rPr>
              <a:t>Lab Overview</a:t>
            </a:r>
          </a:p>
          <a:p>
            <a:pPr lvl="1" eaLnBrk="1" hangingPunct="1"/>
            <a:r>
              <a:rPr lang="en-US" altLang="zh-CN" sz="2000" dirty="0" smtClean="0">
                <a:solidFill>
                  <a:srgbClr val="000000"/>
                </a:solidFill>
                <a:latin typeface="Arial" charset="0"/>
                <a:ea typeface="宋体" charset="0"/>
                <a:cs typeface="宋体" charset="0"/>
              </a:rPr>
              <a:t>7 </a:t>
            </a:r>
            <a:r>
              <a:rPr lang="en-US" altLang="zh-CN" sz="2000" dirty="0">
                <a:solidFill>
                  <a:srgbClr val="000000"/>
                </a:solidFill>
                <a:latin typeface="Arial" charset="0"/>
                <a:ea typeface="宋体" charset="0"/>
                <a:cs typeface="宋体" charset="0"/>
              </a:rPr>
              <a:t>Ph.D. students, 2 joint </a:t>
            </a:r>
            <a:r>
              <a:rPr lang="en-US" altLang="zh-CN" sz="2000" dirty="0" err="1">
                <a:solidFill>
                  <a:srgbClr val="000000"/>
                </a:solidFill>
                <a:latin typeface="Arial" charset="0"/>
                <a:ea typeface="宋体" charset="0"/>
                <a:cs typeface="宋体" charset="0"/>
              </a:rPr>
              <a:t>postdocs</a:t>
            </a:r>
            <a:r>
              <a:rPr lang="en-US" altLang="zh-CN" sz="2000" dirty="0">
                <a:solidFill>
                  <a:srgbClr val="000000"/>
                </a:solidFill>
                <a:latin typeface="Arial" charset="0"/>
                <a:ea typeface="宋体" charset="0"/>
                <a:cs typeface="宋体" charset="0"/>
              </a:rPr>
              <a:t> (with Rice and Princeton) </a:t>
            </a:r>
          </a:p>
          <a:p>
            <a:pPr lvl="1" eaLnBrk="1" hangingPunct="1"/>
            <a:r>
              <a:rPr lang="en-US" altLang="zh-CN" sz="2000" dirty="0">
                <a:solidFill>
                  <a:srgbClr val="000000"/>
                </a:solidFill>
                <a:latin typeface="Arial" charset="0"/>
                <a:ea typeface="宋体" charset="0"/>
                <a:cs typeface="宋体" charset="0"/>
              </a:rPr>
              <a:t>supported by 5 concurrent NSF,1 </a:t>
            </a:r>
            <a:r>
              <a:rPr lang="en-US" altLang="zh-CN" sz="2000" dirty="0" err="1">
                <a:solidFill>
                  <a:srgbClr val="000000"/>
                </a:solidFill>
                <a:latin typeface="Arial" charset="0"/>
                <a:ea typeface="宋体" charset="0"/>
                <a:cs typeface="宋体" charset="0"/>
              </a:rPr>
              <a:t>DoD</a:t>
            </a:r>
            <a:r>
              <a:rPr lang="en-US" altLang="zh-CN" sz="2000" dirty="0">
                <a:solidFill>
                  <a:srgbClr val="000000"/>
                </a:solidFill>
                <a:latin typeface="Arial" charset="0"/>
                <a:ea typeface="宋体" charset="0"/>
                <a:cs typeface="宋体" charset="0"/>
              </a:rPr>
              <a:t>, and 1 Qatar grants</a:t>
            </a:r>
          </a:p>
          <a:p>
            <a:pPr eaLnBrk="1" hangingPunct="1"/>
            <a:r>
              <a:rPr lang="en-US" altLang="zh-CN" sz="2000" dirty="0">
                <a:solidFill>
                  <a:srgbClr val="000000"/>
                </a:solidFill>
                <a:latin typeface="Arial" charset="0"/>
                <a:ea typeface="宋体" charset="0"/>
                <a:cs typeface="宋体" charset="0"/>
              </a:rPr>
              <a:t>Current Concentration</a:t>
            </a:r>
          </a:p>
          <a:p>
            <a:pPr lvl="1" eaLnBrk="1" hangingPunct="1"/>
            <a:r>
              <a:rPr lang="en-US" altLang="zh-CN" sz="2000" dirty="0">
                <a:solidFill>
                  <a:srgbClr val="000000"/>
                </a:solidFill>
                <a:latin typeface="Arial" charset="0"/>
                <a:ea typeface="宋体" charset="0"/>
                <a:cs typeface="宋体" charset="0"/>
              </a:rPr>
              <a:t>Game theoretical approach for wireless networking</a:t>
            </a:r>
          </a:p>
          <a:p>
            <a:pPr lvl="1" eaLnBrk="1" hangingPunct="1"/>
            <a:r>
              <a:rPr lang="en-US" altLang="zh-CN" sz="2000" dirty="0">
                <a:solidFill>
                  <a:srgbClr val="000000"/>
                </a:solidFill>
                <a:latin typeface="Arial" charset="0"/>
                <a:ea typeface="宋体" charset="0"/>
                <a:cs typeface="宋体" charset="0"/>
              </a:rPr>
              <a:t>Compressive sensing and its application</a:t>
            </a:r>
          </a:p>
          <a:p>
            <a:pPr lvl="1" eaLnBrk="1" hangingPunct="1"/>
            <a:r>
              <a:rPr lang="en-US" altLang="zh-CN" sz="2000" dirty="0" err="1">
                <a:solidFill>
                  <a:srgbClr val="000000"/>
                </a:solidFill>
                <a:latin typeface="Arial" charset="0"/>
                <a:ea typeface="宋体" charset="0"/>
                <a:cs typeface="宋体" charset="0"/>
              </a:rPr>
              <a:t>Smartgrid</a:t>
            </a:r>
            <a:r>
              <a:rPr lang="en-US" altLang="zh-CN" sz="2000" dirty="0">
                <a:solidFill>
                  <a:srgbClr val="000000"/>
                </a:solidFill>
                <a:latin typeface="Arial" charset="0"/>
                <a:ea typeface="宋体" charset="0"/>
                <a:cs typeface="宋体" charset="0"/>
              </a:rPr>
              <a:t> communication</a:t>
            </a:r>
          </a:p>
          <a:p>
            <a:pPr lvl="1" eaLnBrk="1" hangingPunct="1"/>
            <a:r>
              <a:rPr lang="en-US" altLang="zh-CN" sz="2000" dirty="0">
                <a:solidFill>
                  <a:srgbClr val="000000"/>
                </a:solidFill>
                <a:latin typeface="Arial" charset="0"/>
                <a:ea typeface="宋体" charset="0"/>
                <a:cs typeface="宋体" charset="0"/>
              </a:rPr>
              <a:t>Bayesian nonparametric learning</a:t>
            </a:r>
          </a:p>
          <a:p>
            <a:pPr lvl="1" eaLnBrk="1" hangingPunct="1"/>
            <a:r>
              <a:rPr lang="en-US" altLang="zh-CN" sz="2000" dirty="0">
                <a:solidFill>
                  <a:srgbClr val="000000"/>
                </a:solidFill>
                <a:latin typeface="Arial" charset="0"/>
                <a:ea typeface="宋体" charset="0"/>
                <a:cs typeface="宋体" charset="0"/>
              </a:rPr>
              <a:t>Security: trust management, belief network, gossip based </a:t>
            </a:r>
            <a:r>
              <a:rPr lang="en-US" altLang="zh-CN" sz="2000" dirty="0" err="1">
                <a:solidFill>
                  <a:srgbClr val="000000"/>
                </a:solidFill>
                <a:latin typeface="Arial" charset="0"/>
                <a:ea typeface="宋体" charset="0"/>
                <a:cs typeface="宋体" charset="0"/>
              </a:rPr>
              <a:t>Kalman</a:t>
            </a:r>
            <a:endParaRPr lang="en-US" altLang="zh-CN" sz="2000" dirty="0">
              <a:solidFill>
                <a:srgbClr val="000000"/>
              </a:solidFill>
              <a:latin typeface="Arial" charset="0"/>
              <a:ea typeface="宋体" charset="0"/>
              <a:cs typeface="宋体" charset="0"/>
            </a:endParaRPr>
          </a:p>
          <a:p>
            <a:pPr lvl="1" eaLnBrk="1" hangingPunct="1"/>
            <a:r>
              <a:rPr lang="en-US" altLang="zh-CN" sz="2000" dirty="0">
                <a:solidFill>
                  <a:srgbClr val="000000"/>
                </a:solidFill>
                <a:latin typeface="Arial" charset="0"/>
                <a:ea typeface="宋体" charset="0"/>
                <a:cs typeface="宋体" charset="0"/>
              </a:rPr>
              <a:t>Physical layer security</a:t>
            </a:r>
          </a:p>
          <a:p>
            <a:pPr lvl="1" eaLnBrk="1" hangingPunct="1"/>
            <a:r>
              <a:rPr lang="en-US" altLang="zh-CN" sz="2000" dirty="0">
                <a:solidFill>
                  <a:srgbClr val="000000"/>
                </a:solidFill>
                <a:latin typeface="Arial" charset="0"/>
                <a:ea typeface="宋体" charset="0"/>
                <a:cs typeface="宋体" charset="0"/>
              </a:rPr>
              <a:t>Quickest detection</a:t>
            </a:r>
          </a:p>
          <a:p>
            <a:pPr lvl="1" eaLnBrk="1" hangingPunct="1"/>
            <a:r>
              <a:rPr lang="en-US" altLang="zh-CN" sz="2000" dirty="0">
                <a:solidFill>
                  <a:srgbClr val="000000"/>
                </a:solidFill>
                <a:latin typeface="Arial" charset="0"/>
                <a:ea typeface="宋体" charset="0"/>
                <a:cs typeface="宋体" charset="0"/>
              </a:rPr>
              <a:t>Cognitive radio routing/security</a:t>
            </a:r>
          </a:p>
          <a:p>
            <a:pPr lvl="1" eaLnBrk="1" hangingPunct="1"/>
            <a:r>
              <a:rPr lang="en-US" altLang="zh-CN" sz="2000" dirty="0">
                <a:solidFill>
                  <a:srgbClr val="000000"/>
                </a:solidFill>
                <a:latin typeface="Arial" charset="0"/>
                <a:ea typeface="宋体" charset="0"/>
                <a:cs typeface="宋体" charset="0"/>
              </a:rPr>
              <a:t>Sniffing: </a:t>
            </a:r>
            <a:r>
              <a:rPr lang="en-US" altLang="zh-CN" sz="2000" dirty="0" err="1">
                <a:solidFill>
                  <a:srgbClr val="000000"/>
                </a:solidFill>
                <a:latin typeface="Arial" charset="0"/>
                <a:ea typeface="宋体" charset="0"/>
                <a:cs typeface="宋体" charset="0"/>
              </a:rPr>
              <a:t>femto</a:t>
            </a:r>
            <a:r>
              <a:rPr lang="en-US" altLang="zh-CN" sz="2000" dirty="0">
                <a:solidFill>
                  <a:srgbClr val="000000"/>
                </a:solidFill>
                <a:latin typeface="Arial" charset="0"/>
                <a:ea typeface="宋体" charset="0"/>
                <a:cs typeface="宋体" charset="0"/>
              </a:rPr>
              <a:t> cell and cloud computing</a:t>
            </a:r>
          </a:p>
          <a:p>
            <a:pPr eaLnBrk="1" hangingPunct="1"/>
            <a:r>
              <a:rPr lang="en-US" altLang="zh-CN" sz="2000" dirty="0">
                <a:solidFill>
                  <a:srgbClr val="000000"/>
                </a:solidFill>
                <a:latin typeface="Arial" charset="0"/>
                <a:ea typeface="宋体" charset="0"/>
                <a:cs typeface="宋体" charset="0"/>
              </a:rPr>
              <a:t>USRP2 Implementation </a:t>
            </a:r>
            <a:r>
              <a:rPr lang="en-US" altLang="zh-CN" sz="2000" dirty="0" err="1">
                <a:solidFill>
                  <a:srgbClr val="000000"/>
                </a:solidFill>
                <a:latin typeface="Arial" charset="0"/>
                <a:ea typeface="宋体" charset="0"/>
                <a:cs typeface="宋体" charset="0"/>
              </a:rPr>
              <a:t>Testbed</a:t>
            </a:r>
            <a:r>
              <a:rPr lang="en-US" altLang="zh-CN" sz="2000" dirty="0">
                <a:solidFill>
                  <a:srgbClr val="000000"/>
                </a:solidFill>
                <a:latin typeface="Arial" charset="0"/>
                <a:ea typeface="宋体" charset="0"/>
                <a:cs typeface="宋体" charset="0"/>
              </a:rPr>
              <a:t> </a:t>
            </a:r>
            <a:endParaRPr lang="en-US" sz="1800" dirty="0">
              <a:latin typeface="Georgia" charset="0"/>
              <a:cs typeface="Times New Roman" charset="0"/>
            </a:endParaRPr>
          </a:p>
          <a:p>
            <a:pPr lvl="1" eaLnBrk="1" hangingPunct="1">
              <a:lnSpc>
                <a:spcPct val="90000"/>
              </a:lnSpc>
              <a:buFont typeface="Wingdings" charset="0"/>
              <a:buNone/>
            </a:pPr>
            <a:endParaRPr lang="en-US" sz="2000" dirty="0">
              <a:solidFill>
                <a:schemeClr val="folHlink"/>
              </a:solidFill>
              <a:latin typeface="Times New Roman" charset="0"/>
              <a:cs typeface="Times New Roman" charset="0"/>
            </a:endParaRPr>
          </a:p>
          <a:p>
            <a:pPr eaLnBrk="1" hangingPunct="1">
              <a:lnSpc>
                <a:spcPct val="90000"/>
              </a:lnSpc>
            </a:pPr>
            <a:endParaRPr lang="en-US" dirty="0">
              <a:solidFill>
                <a:schemeClr val="folHlink"/>
              </a:solidFill>
              <a:latin typeface="Times New Roman" charset="0"/>
              <a:cs typeface="Times New Roman" charset="0"/>
            </a:endParaRPr>
          </a:p>
          <a:p>
            <a:pPr lvl="2" eaLnBrk="1" hangingPunct="1">
              <a:lnSpc>
                <a:spcPct val="90000"/>
              </a:lnSpc>
            </a:pPr>
            <a:endParaRPr lang="en-GB" sz="1800" dirty="0">
              <a:latin typeface="Georgia" charset="0"/>
              <a:cs typeface="Times New Roman" charset="0"/>
            </a:endParaRPr>
          </a:p>
        </p:txBody>
      </p:sp>
    </p:spTree>
    <p:extLst>
      <p:ext uri="{BB962C8B-B14F-4D97-AF65-F5344CB8AC3E}">
        <p14:creationId xmlns:p14="http://schemas.microsoft.com/office/powerpoint/2010/main" val="1616407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34400" cy="762000"/>
          </a:xfrm>
        </p:spPr>
        <p:txBody>
          <a:bodyPr>
            <a:noAutofit/>
          </a:bodyPr>
          <a:lstStyle/>
          <a:p>
            <a:r>
              <a:rPr lang="en-US" sz="2400" dirty="0" smtClean="0"/>
              <a:t>Examples of Bayesian inference used for parameter update</a:t>
            </a:r>
            <a:endParaRPr lang="en-US" sz="2800" dirty="0"/>
          </a:p>
        </p:txBody>
      </p:sp>
      <p:sp>
        <p:nvSpPr>
          <p:cNvPr id="4" name="Text Placeholder 3"/>
          <p:cNvSpPr>
            <a:spLocks noGrp="1"/>
          </p:cNvSpPr>
          <p:nvPr>
            <p:ph type="body" sz="quarter" idx="10"/>
          </p:nvPr>
        </p:nvSpPr>
        <p:spPr/>
        <p:txBody>
          <a:bodyPr>
            <a:normAutofit/>
          </a:bodyPr>
          <a:lstStyle/>
          <a:p>
            <a:r>
              <a:rPr lang="en-US" dirty="0" smtClean="0"/>
              <a:t>Bayesian Nonparametric Classification</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grpSp>
        <p:nvGrpSpPr>
          <p:cNvPr id="28" name="Group 27"/>
          <p:cNvGrpSpPr/>
          <p:nvPr/>
        </p:nvGrpSpPr>
        <p:grpSpPr>
          <a:xfrm>
            <a:off x="533400" y="1724025"/>
            <a:ext cx="7572375" cy="1628775"/>
            <a:chOff x="533400" y="1724025"/>
            <a:chExt cx="7572375" cy="1628775"/>
          </a:xfrm>
        </p:grpSpPr>
        <p:pic>
          <p:nvPicPr>
            <p:cNvPr id="8" name="Picture 5"/>
            <p:cNvPicPr>
              <a:picLocks noChangeAspect="1" noChangeArrowheads="1"/>
            </p:cNvPicPr>
            <p:nvPr/>
          </p:nvPicPr>
          <p:blipFill>
            <a:blip r:embed="rId2" cstate="print"/>
            <a:srcRect/>
            <a:stretch>
              <a:fillRect/>
            </a:stretch>
          </p:blipFill>
          <p:spPr bwMode="auto">
            <a:xfrm>
              <a:off x="1524000" y="2209800"/>
              <a:ext cx="3171825" cy="480579"/>
            </a:xfrm>
            <a:prstGeom prst="rect">
              <a:avLst/>
            </a:prstGeom>
            <a:noFill/>
            <a:ln w="9525">
              <a:noFill/>
              <a:miter lim="800000"/>
              <a:headEnd/>
              <a:tailEnd/>
            </a:ln>
            <a:effectLst/>
          </p:spPr>
        </p:pic>
        <p:grpSp>
          <p:nvGrpSpPr>
            <p:cNvPr id="24" name="Group 23"/>
            <p:cNvGrpSpPr/>
            <p:nvPr/>
          </p:nvGrpSpPr>
          <p:grpSpPr>
            <a:xfrm>
              <a:off x="533400" y="1724025"/>
              <a:ext cx="7572375" cy="1628775"/>
              <a:chOff x="533400" y="1724025"/>
              <a:chExt cx="7572375" cy="1628775"/>
            </a:xfrm>
          </p:grpSpPr>
          <p:sp>
            <p:nvSpPr>
              <p:cNvPr id="19" name="TextBox 18"/>
              <p:cNvSpPr txBox="1"/>
              <p:nvPr/>
            </p:nvSpPr>
            <p:spPr>
              <a:xfrm>
                <a:off x="533400" y="1828800"/>
                <a:ext cx="5549020" cy="923330"/>
              </a:xfrm>
              <a:prstGeom prst="rect">
                <a:avLst/>
              </a:prstGeom>
              <a:noFill/>
            </p:spPr>
            <p:txBody>
              <a:bodyPr wrap="square" rtlCol="0">
                <a:spAutoFit/>
              </a:bodyPr>
              <a:lstStyle/>
              <a:p>
                <a:pPr lvl="0"/>
                <a:endParaRPr lang="en-US" dirty="0" smtClean="0"/>
              </a:p>
              <a:p>
                <a:pPr lvl="1">
                  <a:buFont typeface="Wingdings" pitchFamily="2" charset="2"/>
                  <a:buChar char="ü"/>
                </a:pPr>
                <a:endParaRPr lang="en-US" dirty="0" smtClean="0"/>
              </a:p>
              <a:p>
                <a:endParaRPr lang="en-US" dirty="0"/>
              </a:p>
            </p:txBody>
          </p:sp>
          <p:sp>
            <p:nvSpPr>
              <p:cNvPr id="22" name="TextBox 21"/>
              <p:cNvSpPr txBox="1"/>
              <p:nvPr/>
            </p:nvSpPr>
            <p:spPr>
              <a:xfrm>
                <a:off x="533400" y="1783140"/>
                <a:ext cx="5555880" cy="1569660"/>
              </a:xfrm>
              <a:prstGeom prst="rect">
                <a:avLst/>
              </a:prstGeom>
              <a:noFill/>
            </p:spPr>
            <p:txBody>
              <a:bodyPr wrap="square" rtlCol="0">
                <a:spAutoFit/>
              </a:bodyPr>
              <a:lstStyle/>
              <a:p>
                <a:pPr marL="342900" lvl="0" indent="-342900">
                  <a:spcBef>
                    <a:spcPct val="20000"/>
                  </a:spcBef>
                  <a:buFont typeface="Arial" pitchFamily="34" charset="0"/>
                  <a:buChar char="•"/>
                  <a:defRPr/>
                </a:pPr>
                <a:r>
                  <a:rPr lang="en-US" dirty="0" smtClean="0"/>
                  <a:t>A Beta distribution is chosen to be prior:</a:t>
                </a:r>
              </a:p>
              <a:p>
                <a:pPr marL="342900" lvl="0" indent="-342900">
                  <a:spcBef>
                    <a:spcPct val="20000"/>
                  </a:spcBef>
                  <a:buFont typeface="Arial" pitchFamily="34" charset="0"/>
                  <a:buChar char="•"/>
                  <a:defRPr/>
                </a:pPr>
                <a:endParaRPr lang="en-US" sz="1600" dirty="0" smtClean="0"/>
              </a:p>
              <a:p>
                <a:pPr marL="342900" lvl="0" indent="-342900">
                  <a:spcBef>
                    <a:spcPct val="20000"/>
                  </a:spcBef>
                  <a:buFont typeface="Arial" pitchFamily="34" charset="0"/>
                  <a:buChar char="•"/>
                  <a:defRPr/>
                </a:pPr>
                <a:endParaRPr lang="en-US" sz="1600" dirty="0" smtClean="0"/>
              </a:p>
              <a:p>
                <a:pPr marL="742950" lvl="1" indent="-285750">
                  <a:spcBef>
                    <a:spcPct val="20000"/>
                  </a:spcBef>
                  <a:buFont typeface="Arial" pitchFamily="34" charset="0"/>
                  <a:buChar char="–"/>
                  <a:defRPr/>
                </a:pPr>
                <a:r>
                  <a:rPr lang="en-US" dirty="0" smtClean="0"/>
                  <a:t>Example: a=2, b=2 (head and tail prob. are equal)</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248400" y="1724025"/>
                <a:ext cx="1857375" cy="1400175"/>
              </a:xfrm>
              <a:prstGeom prst="rect">
                <a:avLst/>
              </a:prstGeom>
              <a:noFill/>
              <a:ln w="9525">
                <a:noFill/>
                <a:miter lim="800000"/>
                <a:headEnd/>
                <a:tailEnd/>
              </a:ln>
            </p:spPr>
          </p:pic>
        </p:grpSp>
      </p:grpSp>
      <p:grpSp>
        <p:nvGrpSpPr>
          <p:cNvPr id="26" name="Group 25"/>
          <p:cNvGrpSpPr/>
          <p:nvPr/>
        </p:nvGrpSpPr>
        <p:grpSpPr>
          <a:xfrm>
            <a:off x="547340" y="3114675"/>
            <a:ext cx="7577485" cy="1381125"/>
            <a:chOff x="547340" y="3114675"/>
            <a:chExt cx="7577485" cy="1381125"/>
          </a:xfrm>
        </p:grpSpPr>
        <p:pic>
          <p:nvPicPr>
            <p:cNvPr id="2051" name="Picture 3"/>
            <p:cNvPicPr>
              <a:picLocks noChangeAspect="1" noChangeArrowheads="1"/>
            </p:cNvPicPr>
            <p:nvPr/>
          </p:nvPicPr>
          <p:blipFill>
            <a:blip r:embed="rId4" cstate="print"/>
            <a:srcRect/>
            <a:stretch>
              <a:fillRect/>
            </a:stretch>
          </p:blipFill>
          <p:spPr bwMode="auto">
            <a:xfrm>
              <a:off x="6248400" y="3114675"/>
              <a:ext cx="1876425" cy="1381125"/>
            </a:xfrm>
            <a:prstGeom prst="rect">
              <a:avLst/>
            </a:prstGeom>
            <a:noFill/>
            <a:ln w="9525">
              <a:noFill/>
              <a:miter lim="800000"/>
              <a:headEnd/>
              <a:tailEnd/>
            </a:ln>
          </p:spPr>
        </p:pic>
        <p:sp>
          <p:nvSpPr>
            <p:cNvPr id="21" name="TextBox 20"/>
            <p:cNvSpPr txBox="1"/>
            <p:nvPr/>
          </p:nvSpPr>
          <p:spPr>
            <a:xfrm>
              <a:off x="547340" y="3126938"/>
              <a:ext cx="5472460" cy="1292662"/>
            </a:xfrm>
            <a:prstGeom prst="rect">
              <a:avLst/>
            </a:prstGeom>
            <a:noFill/>
          </p:spPr>
          <p:txBody>
            <a:bodyPr wrap="square" rtlCol="0">
              <a:spAutoFit/>
            </a:bodyPr>
            <a:lstStyle/>
            <a:p>
              <a:pPr marL="342900" lvl="0" indent="-342900">
                <a:spcBef>
                  <a:spcPct val="20000"/>
                </a:spcBef>
                <a:buFont typeface="Arial" pitchFamily="34" charset="0"/>
                <a:buChar char="•"/>
                <a:defRPr/>
              </a:pPr>
              <a:r>
                <a:rPr lang="en-US" dirty="0" smtClean="0"/>
                <a:t>A Binomial distribution is the conjugate likelihood:</a:t>
              </a:r>
            </a:p>
            <a:p>
              <a:pPr marL="342900" lvl="0" indent="-342900">
                <a:spcBef>
                  <a:spcPct val="20000"/>
                </a:spcBef>
                <a:buFont typeface="Arial" pitchFamily="34" charset="0"/>
                <a:buChar char="•"/>
                <a:defRPr/>
              </a:pPr>
              <a:endParaRPr lang="en-US" sz="1600" dirty="0" smtClean="0"/>
            </a:p>
            <a:p>
              <a:pPr marL="342900" lvl="0" indent="-342900">
                <a:spcBef>
                  <a:spcPct val="20000"/>
                </a:spcBef>
                <a:buFont typeface="Arial" pitchFamily="34" charset="0"/>
                <a:buChar char="•"/>
                <a:defRPr/>
              </a:pPr>
              <a:endParaRPr lang="en-US" sz="1600" dirty="0" smtClean="0"/>
            </a:p>
            <a:p>
              <a:pPr marL="742950" lvl="1" indent="-285750">
                <a:spcBef>
                  <a:spcPct val="20000"/>
                </a:spcBef>
                <a:buFont typeface="Arial" pitchFamily="34" charset="0"/>
                <a:buChar char="–"/>
                <a:defRPr/>
              </a:pPr>
              <a:r>
                <a:rPr lang="en-US" dirty="0" smtClean="0"/>
                <a:t>One trial (N=1) and the result is one head (m=1)</a:t>
              </a:r>
              <a:endParaRPr lang="en-US" dirty="0"/>
            </a:p>
          </p:txBody>
        </p:sp>
        <p:pic>
          <p:nvPicPr>
            <p:cNvPr id="7" name="Picture 11"/>
            <p:cNvPicPr>
              <a:picLocks noChangeAspect="1" noChangeArrowheads="1"/>
            </p:cNvPicPr>
            <p:nvPr/>
          </p:nvPicPr>
          <p:blipFill>
            <a:blip r:embed="rId5" cstate="print"/>
            <a:srcRect/>
            <a:stretch>
              <a:fillRect/>
            </a:stretch>
          </p:blipFill>
          <p:spPr bwMode="auto">
            <a:xfrm>
              <a:off x="1600200" y="3505200"/>
              <a:ext cx="2590800" cy="457200"/>
            </a:xfrm>
            <a:prstGeom prst="rect">
              <a:avLst/>
            </a:prstGeom>
            <a:noFill/>
            <a:ln w="9525">
              <a:noFill/>
              <a:miter lim="800000"/>
              <a:headEnd/>
              <a:tailEnd/>
            </a:ln>
            <a:effectLst/>
          </p:spPr>
        </p:pic>
      </p:grpSp>
      <p:grpSp>
        <p:nvGrpSpPr>
          <p:cNvPr id="27" name="Group 26"/>
          <p:cNvGrpSpPr/>
          <p:nvPr/>
        </p:nvGrpSpPr>
        <p:grpSpPr>
          <a:xfrm>
            <a:off x="609600" y="4419600"/>
            <a:ext cx="7515225" cy="1698927"/>
            <a:chOff x="609600" y="4419600"/>
            <a:chExt cx="7515225" cy="1698927"/>
          </a:xfrm>
        </p:grpSpPr>
        <p:pic>
          <p:nvPicPr>
            <p:cNvPr id="2052" name="Picture 4"/>
            <p:cNvPicPr>
              <a:picLocks noChangeAspect="1" noChangeArrowheads="1"/>
            </p:cNvPicPr>
            <p:nvPr/>
          </p:nvPicPr>
          <p:blipFill>
            <a:blip r:embed="rId6" cstate="print"/>
            <a:srcRect/>
            <a:stretch>
              <a:fillRect/>
            </a:stretch>
          </p:blipFill>
          <p:spPr bwMode="auto">
            <a:xfrm>
              <a:off x="6248400" y="4724400"/>
              <a:ext cx="1876425" cy="1390650"/>
            </a:xfrm>
            <a:prstGeom prst="rect">
              <a:avLst/>
            </a:prstGeom>
            <a:noFill/>
            <a:ln w="9525">
              <a:noFill/>
              <a:miter lim="800000"/>
              <a:headEnd/>
              <a:tailEnd/>
            </a:ln>
          </p:spPr>
        </p:pic>
        <p:sp>
          <p:nvSpPr>
            <p:cNvPr id="23" name="Rectangle 22"/>
            <p:cNvSpPr/>
            <p:nvPr/>
          </p:nvSpPr>
          <p:spPr>
            <a:xfrm>
              <a:off x="609600" y="4419600"/>
              <a:ext cx="5388428" cy="1698927"/>
            </a:xfrm>
            <a:prstGeom prst="rect">
              <a:avLst/>
            </a:prstGeom>
          </p:spPr>
          <p:txBody>
            <a:bodyPr wrap="square">
              <a:spAutoFit/>
            </a:bodyPr>
            <a:lstStyle/>
            <a:p>
              <a:pPr marL="342900" lvl="0" indent="-342900">
                <a:spcBef>
                  <a:spcPct val="20000"/>
                </a:spcBef>
                <a:buFont typeface="Arial" pitchFamily="34" charset="0"/>
                <a:buChar char="•"/>
                <a:defRPr/>
              </a:pPr>
              <a:r>
                <a:rPr lang="en-US" dirty="0" smtClean="0"/>
                <a:t>Lead to the Posterior:</a:t>
              </a:r>
            </a:p>
            <a:p>
              <a:pPr marL="342900" lvl="0" indent="-342900">
                <a:spcBef>
                  <a:spcPct val="20000"/>
                </a:spcBef>
                <a:buFont typeface="Arial" pitchFamily="34" charset="0"/>
                <a:buChar char="•"/>
                <a:defRPr/>
              </a:pPr>
              <a:endParaRPr lang="en-US" sz="1600" dirty="0" smtClean="0"/>
            </a:p>
            <a:p>
              <a:pPr marL="342900" lvl="0" indent="-342900">
                <a:spcBef>
                  <a:spcPct val="20000"/>
                </a:spcBef>
                <a:buFont typeface="Arial" pitchFamily="34" charset="0"/>
                <a:buChar char="•"/>
                <a:defRPr/>
              </a:pPr>
              <a:endParaRPr lang="en-US" sz="1600" dirty="0" smtClean="0"/>
            </a:p>
            <a:p>
              <a:pPr marL="742950" lvl="1" indent="-285750">
                <a:spcBef>
                  <a:spcPct val="20000"/>
                </a:spcBef>
                <a:buFont typeface="Arial" pitchFamily="34" charset="0"/>
                <a:buChar char="–"/>
                <a:defRPr/>
              </a:pPr>
              <a:endParaRPr lang="en-US" sz="400" dirty="0" smtClean="0"/>
            </a:p>
            <a:p>
              <a:pPr marL="742950" lvl="1" indent="-285750">
                <a:spcBef>
                  <a:spcPct val="20000"/>
                </a:spcBef>
                <a:buFont typeface="Arial" pitchFamily="34" charset="0"/>
                <a:buChar char="–"/>
                <a:defRPr/>
              </a:pPr>
              <a:r>
                <a:rPr lang="en-US" dirty="0" smtClean="0"/>
                <a:t>Update of parameters given the observations</a:t>
              </a:r>
            </a:p>
            <a:p>
              <a:pPr marL="742950" lvl="1" indent="-285750">
                <a:spcBef>
                  <a:spcPct val="20000"/>
                </a:spcBef>
                <a:buFont typeface="Arial" pitchFamily="34" charset="0"/>
                <a:buChar char="–"/>
                <a:defRPr/>
              </a:pPr>
              <a:r>
                <a:rPr lang="en-US" dirty="0" smtClean="0"/>
                <a:t>The probability of head happening is higher</a:t>
              </a:r>
              <a:endParaRPr lang="en-US" dirty="0"/>
            </a:p>
          </p:txBody>
        </p:sp>
        <p:pic>
          <p:nvPicPr>
            <p:cNvPr id="10" name="Picture 7"/>
            <p:cNvPicPr>
              <a:picLocks noChangeAspect="1" noChangeArrowheads="1"/>
            </p:cNvPicPr>
            <p:nvPr/>
          </p:nvPicPr>
          <p:blipFill>
            <a:blip r:embed="rId7" cstate="print"/>
            <a:srcRect/>
            <a:stretch>
              <a:fillRect/>
            </a:stretch>
          </p:blipFill>
          <p:spPr bwMode="auto">
            <a:xfrm>
              <a:off x="1524000" y="4705350"/>
              <a:ext cx="4015368" cy="552450"/>
            </a:xfrm>
            <a:prstGeom prst="rect">
              <a:avLst/>
            </a:prstGeom>
            <a:noFill/>
            <a:ln w="9525">
              <a:noFill/>
              <a:miter lim="800000"/>
              <a:headEnd/>
              <a:tailEnd/>
            </a:ln>
            <a:effec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381000" y="0"/>
            <a:ext cx="8305800" cy="428625"/>
          </a:xfrm>
        </p:spPr>
        <p:txBody>
          <a:bodyPr/>
          <a:lstStyle/>
          <a:p>
            <a:pPr>
              <a:defRPr/>
            </a:pPr>
            <a:r>
              <a:rPr lang="en-US" dirty="0">
                <a:effectLst>
                  <a:outerShdw blurRad="38100" dist="38100" dir="2700000" algn="tl">
                    <a:srgbClr val="DDDDDD"/>
                  </a:outerShdw>
                </a:effectLst>
                <a:latin typeface="Arial" charset="0"/>
              </a:rPr>
              <a:t>Questions?</a:t>
            </a:r>
          </a:p>
        </p:txBody>
      </p:sp>
      <p:sp>
        <p:nvSpPr>
          <p:cNvPr id="80898" name="WordArt 4"/>
          <p:cNvSpPr>
            <a:spLocks noChangeArrowheads="1" noChangeShapeType="1" noTextEdit="1"/>
          </p:cNvSpPr>
          <p:nvPr/>
        </p:nvSpPr>
        <p:spPr bwMode="auto">
          <a:xfrm>
            <a:off x="1909763" y="1524000"/>
            <a:ext cx="5324475" cy="6477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Thank you very much</a:t>
            </a:r>
          </a:p>
        </p:txBody>
      </p:sp>
      <p:pic>
        <p:nvPicPr>
          <p:cNvPr id="80899" name="Picture 6" descr="http://buydalipainting.com/wp-content/uploads/2008/09/a-couple-with-their-heads-full-of-clouds1-19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362200"/>
            <a:ext cx="50482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rot="16200000" flipV="1">
            <a:off x="4838700" y="29337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smtClean="0"/>
              <a:t>Key idea</a:t>
            </a:r>
            <a:endParaRPr lang="en-US" dirty="0"/>
          </a:p>
        </p:txBody>
      </p:sp>
      <p:sp>
        <p:nvSpPr>
          <p:cNvPr id="3" name="Content Placeholder 2"/>
          <p:cNvSpPr>
            <a:spLocks noGrp="1"/>
          </p:cNvSpPr>
          <p:nvPr>
            <p:ph idx="1"/>
          </p:nvPr>
        </p:nvSpPr>
        <p:spPr/>
        <p:txBody>
          <a:bodyPr/>
          <a:lstStyle/>
          <a:p>
            <a:r>
              <a:rPr lang="en-US" sz="2400" dirty="0" smtClean="0"/>
              <a:t>Need to choose a conjugate prior and likelihood distributions</a:t>
            </a:r>
          </a:p>
          <a:p>
            <a:pPr marL="342900" lvl="2" indent="-342900">
              <a:buNone/>
            </a:pPr>
            <a:r>
              <a:rPr lang="en-US" sz="2800" dirty="0" smtClean="0"/>
              <a:t>		</a:t>
            </a:r>
            <a:r>
              <a:rPr lang="en-US" sz="2000" dirty="0" smtClean="0"/>
              <a:t>Posterior          Likelihood       Prior</a:t>
            </a:r>
            <a:endParaRPr lang="en-US" sz="2800" dirty="0" smtClean="0"/>
          </a:p>
          <a:p>
            <a:endParaRPr lang="en-US" sz="3600" dirty="0" smtClean="0"/>
          </a:p>
          <a:p>
            <a:pPr>
              <a:buNone/>
            </a:pPr>
            <a:endParaRPr lang="en-US" sz="2400" dirty="0" smtClean="0"/>
          </a:p>
          <a:p>
            <a:pPr lvl="1"/>
            <a:r>
              <a:rPr lang="en-US" sz="2200" dirty="0" smtClean="0"/>
              <a:t>If we are able to choose the conjugate distributions, we can update our posterior like the example before. </a:t>
            </a:r>
          </a:p>
          <a:p>
            <a:r>
              <a:rPr lang="en-US" sz="2400" dirty="0" smtClean="0">
                <a:solidFill>
                  <a:srgbClr val="FF0000"/>
                </a:solidFill>
              </a:rPr>
              <a:t>Want to sample </a:t>
            </a:r>
            <a:r>
              <a:rPr lang="en-US" dirty="0" smtClean="0">
                <a:solidFill>
                  <a:srgbClr val="FF0000"/>
                </a:solidFill>
              </a:rPr>
              <a:t>the posterior distribution </a:t>
            </a:r>
            <a:r>
              <a:rPr lang="en-US" i="1" dirty="0" smtClean="0">
                <a:solidFill>
                  <a:srgbClr val="FF0000"/>
                </a:solidFill>
              </a:rPr>
              <a:t>P(</a:t>
            </a:r>
            <a:r>
              <a:rPr lang="el-GR" i="1" dirty="0" smtClean="0">
                <a:solidFill>
                  <a:srgbClr val="FF0000"/>
                </a:solidFill>
              </a:rPr>
              <a:t>μ</a:t>
            </a:r>
            <a:r>
              <a:rPr lang="en-US" i="1" dirty="0" smtClean="0">
                <a:solidFill>
                  <a:srgbClr val="FF0000"/>
                </a:solidFill>
              </a:rPr>
              <a:t>|Observations)</a:t>
            </a:r>
            <a:r>
              <a:rPr lang="en-US" dirty="0" smtClean="0">
                <a:solidFill>
                  <a:srgbClr val="FF0000"/>
                </a:solidFill>
              </a:rPr>
              <a:t>, and </a:t>
            </a:r>
            <a:r>
              <a:rPr lang="en-US" sz="2400" dirty="0" smtClean="0">
                <a:solidFill>
                  <a:srgbClr val="FF0000"/>
                </a:solidFill>
              </a:rPr>
              <a:t>get values of the parameters, </a:t>
            </a:r>
            <a:r>
              <a:rPr lang="el-GR" i="1" dirty="0" smtClean="0">
                <a:solidFill>
                  <a:srgbClr val="FF0000"/>
                </a:solidFill>
              </a:rPr>
              <a:t>μ</a:t>
            </a:r>
            <a:r>
              <a:rPr lang="en-US" sz="2400" dirty="0" smtClean="0">
                <a:solidFill>
                  <a:srgbClr val="FF0000"/>
                </a:solidFill>
              </a:rPr>
              <a:t>. </a:t>
            </a:r>
            <a:r>
              <a:rPr lang="el-GR" i="1" dirty="0" smtClean="0">
                <a:solidFill>
                  <a:srgbClr val="FF0000"/>
                </a:solidFill>
              </a:rPr>
              <a:t>μ</a:t>
            </a:r>
            <a:r>
              <a:rPr lang="en-US" i="1" dirty="0" smtClean="0">
                <a:solidFill>
                  <a:srgbClr val="FF0000"/>
                </a:solidFill>
              </a:rPr>
              <a:t> can be any parameter.</a:t>
            </a:r>
            <a:endParaRPr lang="en-US" sz="2400" dirty="0" smtClean="0">
              <a:solidFill>
                <a:srgbClr val="FF0000"/>
              </a:solidFill>
            </a:endParaRPr>
          </a:p>
          <a:p>
            <a:pPr>
              <a:buNone/>
            </a:pPr>
            <a:endParaRPr lang="en-US" sz="1800" dirty="0"/>
          </a:p>
        </p:txBody>
      </p:sp>
      <p:sp>
        <p:nvSpPr>
          <p:cNvPr id="4" name="Text Placeholder 3"/>
          <p:cNvSpPr>
            <a:spLocks noGrp="1"/>
          </p:cNvSpPr>
          <p:nvPr>
            <p:ph type="body" sz="quarter" idx="10"/>
          </p:nvPr>
        </p:nvSpPr>
        <p:spPr/>
        <p:txBody>
          <a:bodyPr>
            <a:normAutofit/>
          </a:bodyPr>
          <a:lstStyle/>
          <a:p>
            <a:r>
              <a:rPr lang="en-US" dirty="0" smtClean="0"/>
              <a:t>Bayesian Nonparametric Classification</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cxnSp>
        <p:nvCxnSpPr>
          <p:cNvPr id="11" name="Straight Arrow Connector 10"/>
          <p:cNvCxnSpPr/>
          <p:nvPr/>
        </p:nvCxnSpPr>
        <p:spPr>
          <a:xfrm rot="5400000" flipH="1" flipV="1">
            <a:off x="3200400" y="30472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1714500" y="2999581"/>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914400" y="3200400"/>
            <a:ext cx="4638675" cy="352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Dirichlet</a:t>
            </a:r>
            <a:r>
              <a:rPr lang="en-US" dirty="0" smtClean="0"/>
              <a:t> distribution</a:t>
            </a:r>
            <a:endParaRPr lang="en-US" dirty="0"/>
          </a:p>
        </p:txBody>
      </p:sp>
      <p:sp>
        <p:nvSpPr>
          <p:cNvPr id="3" name="Content Placeholder 2"/>
          <p:cNvSpPr>
            <a:spLocks noGrp="1"/>
          </p:cNvSpPr>
          <p:nvPr>
            <p:ph idx="1"/>
          </p:nvPr>
        </p:nvSpPr>
        <p:spPr/>
        <p:txBody>
          <a:bodyPr/>
          <a:lstStyle/>
          <a:p>
            <a:r>
              <a:rPr lang="en-US" dirty="0" smtClean="0"/>
              <a:t>An extension of the Beta distribution to multiple dimensions.</a:t>
            </a:r>
          </a:p>
          <a:p>
            <a:endParaRPr lang="en-US" dirty="0" smtClean="0"/>
          </a:p>
          <a:p>
            <a:endParaRPr lang="en-US" dirty="0" smtClean="0"/>
          </a:p>
          <a:p>
            <a:endParaRPr lang="en-US" dirty="0" smtClean="0"/>
          </a:p>
          <a:p>
            <a:endParaRPr lang="en-US" dirty="0" smtClean="0"/>
          </a:p>
          <a:p>
            <a:endParaRPr lang="en-US" dirty="0" smtClean="0"/>
          </a:p>
          <a:p>
            <a:pPr lvl="1"/>
            <a:r>
              <a:rPr lang="en-US" dirty="0" smtClean="0"/>
              <a:t>K: number of clusters</a:t>
            </a:r>
          </a:p>
          <a:p>
            <a:pPr lvl="1"/>
            <a:r>
              <a:rPr lang="el-GR" sz="2400" dirty="0" smtClean="0"/>
              <a:t>π</a:t>
            </a:r>
            <a:r>
              <a:rPr lang="en-US" sz="1600" dirty="0" err="1" smtClean="0"/>
              <a:t>i</a:t>
            </a:r>
            <a:r>
              <a:rPr lang="en-US" dirty="0" smtClean="0"/>
              <a:t>: weight with marginal distribution </a:t>
            </a:r>
          </a:p>
          <a:p>
            <a:pPr lvl="1"/>
            <a:r>
              <a:rPr lang="en-US" dirty="0" err="1" smtClean="0"/>
              <a:t>α</a:t>
            </a:r>
            <a:r>
              <a:rPr lang="en-US" sz="1600" dirty="0" err="1" smtClean="0"/>
              <a:t>i</a:t>
            </a:r>
            <a:r>
              <a:rPr lang="en-US" dirty="0" smtClean="0"/>
              <a:t>: prior</a:t>
            </a:r>
          </a:p>
          <a:p>
            <a:endParaRPr lang="en-US" dirty="0" smtClean="0"/>
          </a:p>
          <a:p>
            <a:endParaRPr lang="en-US" dirty="0" smtClean="0"/>
          </a:p>
          <a:p>
            <a:endParaRPr lang="en-US" dirty="0" smtClean="0"/>
          </a:p>
          <a:p>
            <a:endParaRPr lang="en-US" dirty="0" smtClean="0"/>
          </a:p>
          <a:p>
            <a:endParaRPr lang="en-US" dirty="0" smtClean="0"/>
          </a:p>
        </p:txBody>
      </p:sp>
      <p:sp>
        <p:nvSpPr>
          <p:cNvPr id="4" name="Text Placeholder 3"/>
          <p:cNvSpPr>
            <a:spLocks noGrp="1"/>
          </p:cNvSpPr>
          <p:nvPr>
            <p:ph type="body" sz="quarter" idx="10"/>
          </p:nvPr>
        </p:nvSpPr>
        <p:spPr/>
        <p:txBody>
          <a:bodyPr/>
          <a:lstStyle/>
          <a:p>
            <a:r>
              <a:rPr lang="en-US" dirty="0" smtClean="0"/>
              <a:t>Bayesian Nonparametric Classification</a:t>
            </a:r>
          </a:p>
        </p:txBody>
      </p:sp>
      <p:pic>
        <p:nvPicPr>
          <p:cNvPr id="1027" name="Picture 3"/>
          <p:cNvPicPr>
            <a:picLocks noChangeAspect="1" noChangeArrowheads="1"/>
          </p:cNvPicPr>
          <p:nvPr/>
        </p:nvPicPr>
        <p:blipFill>
          <a:blip r:embed="rId3" cstate="print"/>
          <a:srcRect/>
          <a:stretch>
            <a:fillRect/>
          </a:stretch>
        </p:blipFill>
        <p:spPr bwMode="auto">
          <a:xfrm>
            <a:off x="1905000" y="3429000"/>
            <a:ext cx="2019299" cy="8239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81201" y="2438400"/>
            <a:ext cx="3581400" cy="814282"/>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5486399" y="5005550"/>
          <a:ext cx="1618963" cy="596460"/>
        </p:xfrm>
        <a:graphic>
          <a:graphicData uri="http://schemas.openxmlformats.org/presentationml/2006/ole">
            <mc:AlternateContent xmlns:mc="http://schemas.openxmlformats.org/markup-compatibility/2006">
              <mc:Choice xmlns:v="urn:schemas-microsoft-com:vml" Requires="v">
                <p:oleObj spid="_x0000_s2060" name="Equation" r:id="rId5" imgW="965160" imgH="355320" progId="Equation.3">
                  <p:embed/>
                </p:oleObj>
              </mc:Choice>
              <mc:Fallback>
                <p:oleObj name="Equation" r:id="rId5" imgW="965160" imgH="35532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399" y="5005550"/>
                        <a:ext cx="1618963" cy="596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Dirichlet</a:t>
            </a:r>
            <a:r>
              <a:rPr lang="en-US" dirty="0" smtClean="0"/>
              <a:t> process</a:t>
            </a:r>
            <a:endParaRPr lang="en-US" dirty="0"/>
          </a:p>
        </p:txBody>
      </p:sp>
      <p:sp>
        <p:nvSpPr>
          <p:cNvPr id="3" name="Content Placeholder 2"/>
          <p:cNvSpPr>
            <a:spLocks noGrp="1"/>
          </p:cNvSpPr>
          <p:nvPr>
            <p:ph idx="1"/>
          </p:nvPr>
        </p:nvSpPr>
        <p:spPr/>
        <p:txBody>
          <a:bodyPr/>
          <a:lstStyle/>
          <a:p>
            <a:r>
              <a:rPr lang="en-US" dirty="0" smtClean="0"/>
              <a:t>A random distribution </a:t>
            </a:r>
            <a:r>
              <a:rPr lang="en-US" i="1" dirty="0" smtClean="0"/>
              <a:t>G </a:t>
            </a:r>
            <a:r>
              <a:rPr lang="en-US" dirty="0" smtClean="0"/>
              <a:t>on</a:t>
            </a:r>
            <a:r>
              <a:rPr lang="en-US" i="1" dirty="0" smtClean="0"/>
              <a:t> Θ </a:t>
            </a:r>
            <a:r>
              <a:rPr lang="en-US" dirty="0" smtClean="0"/>
              <a:t>is</a:t>
            </a:r>
            <a:r>
              <a:rPr lang="en-US" i="1" dirty="0" smtClean="0"/>
              <a:t> </a:t>
            </a:r>
            <a:r>
              <a:rPr lang="en-US" i="1" dirty="0" err="1" smtClean="0"/>
              <a:t>Dirichlet</a:t>
            </a:r>
            <a:r>
              <a:rPr lang="en-US" i="1" dirty="0" smtClean="0"/>
              <a:t> </a:t>
            </a:r>
            <a:r>
              <a:rPr lang="en-US" dirty="0" smtClean="0"/>
              <a:t>process distributed with base distribution </a:t>
            </a:r>
            <a:r>
              <a:rPr lang="en-US" i="1" dirty="0" smtClean="0"/>
              <a:t>H and concentration </a:t>
            </a:r>
            <a:r>
              <a:rPr lang="en-US" dirty="0" smtClean="0"/>
              <a:t>parameter </a:t>
            </a:r>
            <a:r>
              <a:rPr lang="en-US" i="1" dirty="0" smtClean="0"/>
              <a:t>α, </a:t>
            </a:r>
            <a:r>
              <a:rPr lang="en-US" dirty="0" smtClean="0"/>
              <a:t>written as </a:t>
            </a:r>
            <a:r>
              <a:rPr lang="en-US" i="1" dirty="0" smtClean="0"/>
              <a:t>G ∼ DP(</a:t>
            </a:r>
            <a:r>
              <a:rPr lang="en-US" i="1" dirty="0" err="1" smtClean="0"/>
              <a:t>α,H</a:t>
            </a:r>
            <a:r>
              <a:rPr lang="en-US" i="1" dirty="0" smtClean="0"/>
              <a:t>), </a:t>
            </a:r>
            <a:r>
              <a:rPr lang="en-US" dirty="0" smtClean="0"/>
              <a:t>if for every finite measurable partition </a:t>
            </a:r>
            <a:r>
              <a:rPr lang="en-US" i="1" dirty="0" smtClean="0"/>
              <a:t>A</a:t>
            </a:r>
            <a:r>
              <a:rPr lang="en-US" sz="1600" i="1" dirty="0" smtClean="0"/>
              <a:t>1</a:t>
            </a:r>
            <a:r>
              <a:rPr lang="en-US" i="1" dirty="0" smtClean="0"/>
              <a:t>, . . .,A</a:t>
            </a:r>
            <a:r>
              <a:rPr lang="en-US" sz="1600" i="1" dirty="0" smtClean="0"/>
              <a:t>K</a:t>
            </a:r>
            <a:r>
              <a:rPr lang="en-US" i="1" dirty="0" smtClean="0"/>
              <a:t> of Θ</a:t>
            </a:r>
          </a:p>
          <a:p>
            <a:endParaRPr lang="en-US" i="1" dirty="0" smtClean="0"/>
          </a:p>
          <a:p>
            <a:pPr lvl="1"/>
            <a:endParaRPr lang="en-US" i="1" dirty="0" smtClean="0"/>
          </a:p>
          <a:p>
            <a:pPr lvl="1"/>
            <a:r>
              <a:rPr lang="en-US" i="1" dirty="0" smtClean="0"/>
              <a:t>H(·), </a:t>
            </a:r>
            <a:r>
              <a:rPr lang="en-US" dirty="0" smtClean="0"/>
              <a:t>the mean of the DP,</a:t>
            </a:r>
          </a:p>
          <a:p>
            <a:pPr lvl="1"/>
            <a:r>
              <a:rPr lang="en-US" i="1" dirty="0" smtClean="0"/>
              <a:t>α, </a:t>
            </a:r>
            <a:r>
              <a:rPr lang="en-US" dirty="0" smtClean="0"/>
              <a:t>strength of the prior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Text Placeholder 3"/>
          <p:cNvSpPr>
            <a:spLocks noGrp="1"/>
          </p:cNvSpPr>
          <p:nvPr>
            <p:ph type="body" sz="quarter" idx="10"/>
          </p:nvPr>
        </p:nvSpPr>
        <p:spPr/>
        <p:txBody>
          <a:bodyPr/>
          <a:lstStyle/>
          <a:p>
            <a:r>
              <a:rPr lang="en-US" dirty="0" smtClean="0"/>
              <a:t>Bayesian Nonparametric Classification</a:t>
            </a:r>
          </a:p>
        </p:txBody>
      </p:sp>
      <p:pic>
        <p:nvPicPr>
          <p:cNvPr id="1029" name="Picture 5"/>
          <p:cNvPicPr>
            <a:picLocks noChangeAspect="1" noChangeArrowheads="1"/>
          </p:cNvPicPr>
          <p:nvPr/>
        </p:nvPicPr>
        <p:blipFill>
          <a:blip r:embed="rId3" cstate="print"/>
          <a:srcRect/>
          <a:stretch>
            <a:fillRect/>
          </a:stretch>
        </p:blipFill>
        <p:spPr bwMode="auto">
          <a:xfrm>
            <a:off x="4159470" y="4344385"/>
            <a:ext cx="1948815" cy="314325"/>
          </a:xfrm>
          <a:prstGeom prst="rect">
            <a:avLst/>
          </a:prstGeom>
          <a:noFill/>
          <a:ln w="9525">
            <a:noFill/>
            <a:miter lim="800000"/>
            <a:headEnd/>
            <a:tailEnd/>
          </a:ln>
        </p:spPr>
      </p:pic>
      <p:graphicFrame>
        <p:nvGraphicFramePr>
          <p:cNvPr id="1030" name="Object 6"/>
          <p:cNvGraphicFramePr>
            <a:graphicFrameLocks noChangeAspect="1"/>
          </p:cNvGraphicFramePr>
          <p:nvPr/>
        </p:nvGraphicFramePr>
        <p:xfrm>
          <a:off x="1447799" y="3581400"/>
          <a:ext cx="5791201" cy="449098"/>
        </p:xfrm>
        <a:graphic>
          <a:graphicData uri="http://schemas.openxmlformats.org/presentationml/2006/ole">
            <mc:AlternateContent xmlns:mc="http://schemas.openxmlformats.org/markup-compatibility/2006">
              <mc:Choice xmlns:v="urn:schemas-microsoft-com:vml" Requires="v">
                <p:oleObj spid="_x0000_s1040" name="Equation" r:id="rId4" imgW="2793960" imgH="215640" progId="Equation.3">
                  <p:embed/>
                </p:oleObj>
              </mc:Choice>
              <mc:Fallback>
                <p:oleObj name="Equation" r:id="rId4" imgW="2793960" imgH="215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799" y="3581400"/>
                        <a:ext cx="5791201" cy="4490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nonparametric update</a:t>
            </a:r>
            <a:endParaRPr lang="en-US" dirty="0"/>
          </a:p>
        </p:txBody>
      </p:sp>
      <p:sp>
        <p:nvSpPr>
          <p:cNvPr id="3" name="Content Placeholder 2"/>
          <p:cNvSpPr>
            <a:spLocks noGrp="1"/>
          </p:cNvSpPr>
          <p:nvPr>
            <p:ph idx="1"/>
          </p:nvPr>
        </p:nvSpPr>
        <p:spPr/>
        <p:txBody>
          <a:bodyPr/>
          <a:lstStyle/>
          <a:p>
            <a:r>
              <a:rPr lang="en-US" dirty="0" smtClean="0"/>
              <a:t>Have </a:t>
            </a:r>
            <a:r>
              <a:rPr lang="en-US" i="1" dirty="0" smtClean="0"/>
              <a:t>t</a:t>
            </a:r>
            <a:r>
              <a:rPr lang="en-US" dirty="0" smtClean="0"/>
              <a:t> observation x</a:t>
            </a:r>
            <a:r>
              <a:rPr lang="en-US" sz="1600" dirty="0" smtClean="0"/>
              <a:t>1</a:t>
            </a:r>
            <a:r>
              <a:rPr lang="en-US" dirty="0" smtClean="0"/>
              <a:t>,…,</a:t>
            </a:r>
            <a:r>
              <a:rPr lang="en-US" dirty="0" err="1" smtClean="0"/>
              <a:t>x</a:t>
            </a:r>
            <a:r>
              <a:rPr lang="en-US" sz="1600" dirty="0" err="1" smtClean="0"/>
              <a:t>t</a:t>
            </a:r>
            <a:r>
              <a:rPr lang="en-US" dirty="0" smtClean="0"/>
              <a:t>. Define</a:t>
            </a:r>
          </a:p>
          <a:p>
            <a:r>
              <a:rPr lang="en-US" dirty="0" smtClean="0"/>
              <a:t>The posterior distribution on </a:t>
            </a:r>
            <a:r>
              <a:rPr lang="el-GR" dirty="0" smtClean="0"/>
              <a:t>Θ</a:t>
            </a:r>
            <a:endParaRPr lang="en-US" dirty="0" smtClean="0"/>
          </a:p>
          <a:p>
            <a:endParaRPr lang="en-US" dirty="0" smtClean="0"/>
          </a:p>
          <a:p>
            <a:endParaRPr lang="en-US" sz="1050" dirty="0" smtClean="0"/>
          </a:p>
          <a:p>
            <a:r>
              <a:rPr lang="en-US" dirty="0" smtClean="0"/>
              <a:t>The posterior </a:t>
            </a:r>
            <a:r>
              <a:rPr lang="en-US" dirty="0" err="1" smtClean="0"/>
              <a:t>Dirichlet</a:t>
            </a:r>
            <a:r>
              <a:rPr lang="en-US" dirty="0" smtClean="0"/>
              <a:t> process </a:t>
            </a:r>
          </a:p>
          <a:p>
            <a:endParaRPr lang="en-US" sz="3600" dirty="0" smtClean="0"/>
          </a:p>
          <a:p>
            <a:pPr lvl="1"/>
            <a:r>
              <a:rPr lang="en-US" dirty="0" smtClean="0"/>
              <a:t>Small number of observation t, the prior dominates</a:t>
            </a:r>
          </a:p>
          <a:p>
            <a:pPr lvl="1"/>
            <a:r>
              <a:rPr lang="en-US" dirty="0" smtClean="0"/>
              <a:t>When t increases, the prior has less and less impact</a:t>
            </a:r>
          </a:p>
          <a:p>
            <a:pPr lvl="1"/>
            <a:r>
              <a:rPr lang="en-US" dirty="0" smtClean="0">
                <a:sym typeface="Symbol"/>
              </a:rPr>
              <a:t> controls the balance between the impact of prior and trials</a:t>
            </a:r>
          </a:p>
          <a:p>
            <a:pPr lvl="1"/>
            <a:r>
              <a:rPr lang="en-US" dirty="0" smtClean="0">
                <a:sym typeface="Symbol"/>
              </a:rPr>
              <a:t>Can be used to learn and combine any distributions</a:t>
            </a:r>
            <a:endParaRPr lang="en-US" dirty="0" smtClean="0"/>
          </a:p>
          <a:p>
            <a:pPr lvl="1"/>
            <a:endParaRPr lang="en-US" dirty="0" smtClean="0"/>
          </a:p>
        </p:txBody>
      </p:sp>
      <p:sp>
        <p:nvSpPr>
          <p:cNvPr id="4" name="Text Placeholder 3"/>
          <p:cNvSpPr>
            <a:spLocks noGrp="1"/>
          </p:cNvSpPr>
          <p:nvPr>
            <p:ph type="body" sz="quarter" idx="10"/>
          </p:nvPr>
        </p:nvSpPr>
        <p:spPr/>
        <p:txBody>
          <a:bodyPr/>
          <a:lstStyle/>
          <a:p>
            <a:r>
              <a:rPr lang="en-US" dirty="0" smtClean="0"/>
              <a:t>Bayesian Nonparametric Classification</a:t>
            </a:r>
          </a:p>
        </p:txBody>
      </p:sp>
      <p:graphicFrame>
        <p:nvGraphicFramePr>
          <p:cNvPr id="3074" name="Object 2"/>
          <p:cNvGraphicFramePr>
            <a:graphicFrameLocks noChangeAspect="1"/>
          </p:cNvGraphicFramePr>
          <p:nvPr/>
        </p:nvGraphicFramePr>
        <p:xfrm>
          <a:off x="5115910" y="1970690"/>
          <a:ext cx="1714500" cy="381000"/>
        </p:xfrm>
        <a:graphic>
          <a:graphicData uri="http://schemas.openxmlformats.org/presentationml/2006/ole">
            <mc:AlternateContent xmlns:mc="http://schemas.openxmlformats.org/markup-compatibility/2006">
              <mc:Choice xmlns:v="urn:schemas-microsoft-com:vml" Requires="v">
                <p:oleObj spid="_x0000_s3096" name="Equation" r:id="rId3" imgW="1028520" imgH="228600" progId="Equation.3">
                  <p:embed/>
                </p:oleObj>
              </mc:Choice>
              <mc:Fallback>
                <p:oleObj name="Equation" r:id="rId3" imgW="10285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910" y="1970690"/>
                        <a:ext cx="1714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609600" y="2895600"/>
          <a:ext cx="7975600" cy="476250"/>
        </p:xfrm>
        <a:graphic>
          <a:graphicData uri="http://schemas.openxmlformats.org/presentationml/2006/ole">
            <mc:AlternateContent xmlns:mc="http://schemas.openxmlformats.org/markup-compatibility/2006">
              <mc:Choice xmlns:v="urn:schemas-microsoft-com:vml" Requires="v">
                <p:oleObj spid="_x0000_s3097" name="Equation" r:id="rId5" imgW="3848040" imgH="228600" progId="Equation.3">
                  <p:embed/>
                </p:oleObj>
              </mc:Choice>
              <mc:Fallback>
                <p:oleObj name="Equation" r:id="rId5" imgW="38480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895600"/>
                        <a:ext cx="79756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828800" y="3675062"/>
          <a:ext cx="5186362" cy="820738"/>
        </p:xfrm>
        <a:graphic>
          <a:graphicData uri="http://schemas.openxmlformats.org/presentationml/2006/ole">
            <mc:AlternateContent xmlns:mc="http://schemas.openxmlformats.org/markup-compatibility/2006">
              <mc:Choice xmlns:v="urn:schemas-microsoft-com:vml" Requires="v">
                <p:oleObj spid="_x0000_s3098" name="Equation" r:id="rId7" imgW="2501640" imgH="393480" progId="Equation.3">
                  <p:embed/>
                </p:oleObj>
              </mc:Choice>
              <mc:Fallback>
                <p:oleObj name="Equation" r:id="rId7" imgW="250164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75062"/>
                        <a:ext cx="5186362"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Distribution estimation</a:t>
            </a:r>
          </a:p>
          <a:p>
            <a:pPr lvl="1"/>
            <a:r>
              <a:rPr lang="en-US" dirty="0" smtClean="0"/>
              <a:t>Cognitive radio spectrum bidding</a:t>
            </a:r>
          </a:p>
          <a:p>
            <a:pPr lvl="1"/>
            <a:r>
              <a:rPr lang="en-US" dirty="0" smtClean="0"/>
              <a:t>Estimate the aggregated effects from all other CR users</a:t>
            </a:r>
          </a:p>
          <a:p>
            <a:r>
              <a:rPr lang="en-US" dirty="0" smtClean="0"/>
              <a:t>Primary user spectrum map</a:t>
            </a:r>
          </a:p>
          <a:p>
            <a:pPr lvl="1"/>
            <a:r>
              <a:rPr lang="en-US" dirty="0" smtClean="0"/>
              <a:t>Different CR users see the spectrum differently</a:t>
            </a:r>
          </a:p>
          <a:p>
            <a:pPr lvl="1"/>
            <a:r>
              <a:rPr lang="en-US" dirty="0" smtClean="0"/>
              <a:t>How to combine the others’ sensing (as a prior) with own sensing.</a:t>
            </a:r>
          </a:p>
          <a:p>
            <a:r>
              <a:rPr lang="en-US" dirty="0" smtClean="0"/>
              <a:t>Clustering for wireless security </a:t>
            </a:r>
          </a:p>
          <a:p>
            <a:pPr lvl="1"/>
            <a:r>
              <a:rPr lang="en-US" dirty="0" smtClean="0"/>
              <a:t>Infinite </a:t>
            </a:r>
            <a:r>
              <a:rPr lang="en-US" smtClean="0"/>
              <a:t>Gaussian mixture </a:t>
            </a:r>
            <a:r>
              <a:rPr lang="en-US" dirty="0" smtClean="0"/>
              <a:t>model</a:t>
            </a:r>
          </a:p>
        </p:txBody>
      </p:sp>
      <p:sp>
        <p:nvSpPr>
          <p:cNvPr id="4" name="Text Placeholder 3"/>
          <p:cNvSpPr>
            <a:spLocks noGrp="1"/>
          </p:cNvSpPr>
          <p:nvPr>
            <p:ph type="body" sz="quarter" idx="10"/>
          </p:nvPr>
        </p:nvSpPr>
        <p:spPr/>
        <p:txBody>
          <a:bodyPr/>
          <a:lstStyle/>
          <a:p>
            <a:r>
              <a:rPr lang="en-US" dirty="0" smtClean="0"/>
              <a:t>Bayesian Nonparametric Classification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5168</TotalTime>
  <Words>2598</Words>
  <Application>Microsoft Macintosh PowerPoint</Application>
  <PresentationFormat>On-screen Show (4:3)</PresentationFormat>
  <Paragraphs>514</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1_Custom Design</vt:lpstr>
      <vt:lpstr>Equation</vt:lpstr>
      <vt:lpstr>PowerPoint Presentation</vt:lpstr>
      <vt:lpstr>Content</vt:lpstr>
      <vt:lpstr>Introduction: problem statement</vt:lpstr>
      <vt:lpstr>Examples of Bayesian inference used for parameter update</vt:lpstr>
      <vt:lpstr>Key idea</vt:lpstr>
      <vt:lpstr>Dirichlet distribution</vt:lpstr>
      <vt:lpstr>Dirichlet process</vt:lpstr>
      <vt:lpstr>Bayesian nonparametric update</vt:lpstr>
      <vt:lpstr>Applications</vt:lpstr>
      <vt:lpstr>Content</vt:lpstr>
      <vt:lpstr>Generative model vs Inference algorithm</vt:lpstr>
      <vt:lpstr>Generative model: A general idea</vt:lpstr>
      <vt:lpstr>Generative model: Stick breaking process:</vt:lpstr>
      <vt:lpstr>Generative model</vt:lpstr>
      <vt:lpstr>Generative model: A graphical representation</vt:lpstr>
      <vt:lpstr>Inference model: Nonparametric Bayesian Classification algorithm – Gibbs sampler approach</vt:lpstr>
      <vt:lpstr>Nonparametric Bayesian Classification inference   </vt:lpstr>
      <vt:lpstr>Inference model: Posterior distributions</vt:lpstr>
      <vt:lpstr>Inference model: Gibbs sampler</vt:lpstr>
      <vt:lpstr>Performance bounds for clustering</vt:lpstr>
      <vt:lpstr>Kullback-Leibler divergence</vt:lpstr>
      <vt:lpstr>Simulation results</vt:lpstr>
      <vt:lpstr>A victim nonparametric classification: Mean-Shift Clustering Method</vt:lpstr>
      <vt:lpstr>Two clusters, detection of correct number of clusters</vt:lpstr>
      <vt:lpstr>Two cluster, correct clustering performance</vt:lpstr>
      <vt:lpstr>Content</vt:lpstr>
      <vt:lpstr>Device Fingerprint: Literature review </vt:lpstr>
      <vt:lpstr>Device finger printing</vt:lpstr>
      <vt:lpstr>Device finger printing</vt:lpstr>
      <vt:lpstr>Applications: Masquerade and Sybil attack detection</vt:lpstr>
      <vt:lpstr>Masquerade and Sybil attack detection: Algorithm</vt:lpstr>
      <vt:lpstr>Masquerade and Sybil attack detection: Simulation result in the case of N devices</vt:lpstr>
      <vt:lpstr>Masquerade and Sybil attack detection: Preliminary USRP2 experiment </vt:lpstr>
      <vt:lpstr>Applications: PUE attack detection</vt:lpstr>
      <vt:lpstr>PUE attack detection</vt:lpstr>
      <vt:lpstr>Conclusions</vt:lpstr>
      <vt:lpstr>References </vt:lpstr>
      <vt:lpstr>References </vt:lpstr>
      <vt:lpstr>Overview of Wireless Amigo Lab</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Gird Energy Training Coalition</dc:title>
  <dc:creator>Fer</dc:creator>
  <cp:lastModifiedBy>Zhu Han</cp:lastModifiedBy>
  <cp:revision>539</cp:revision>
  <dcterms:created xsi:type="dcterms:W3CDTF">2010-09-02T18:04:00Z</dcterms:created>
  <dcterms:modified xsi:type="dcterms:W3CDTF">2011-08-19T16:38:43Z</dcterms:modified>
</cp:coreProperties>
</file>