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3"/>
  </p:notesMasterIdLst>
  <p:handoutMasterIdLst>
    <p:handoutMasterId r:id="rId44"/>
  </p:handoutMasterIdLst>
  <p:sldIdLst>
    <p:sldId id="417" r:id="rId2"/>
    <p:sldId id="419" r:id="rId3"/>
    <p:sldId id="416" r:id="rId4"/>
    <p:sldId id="422" r:id="rId5"/>
    <p:sldId id="425" r:id="rId6"/>
    <p:sldId id="426" r:id="rId7"/>
    <p:sldId id="420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78" r:id="rId23"/>
    <p:sldId id="473" r:id="rId24"/>
    <p:sldId id="474" r:id="rId25"/>
    <p:sldId id="476" r:id="rId26"/>
    <p:sldId id="421" r:id="rId27"/>
    <p:sldId id="465" r:id="rId28"/>
    <p:sldId id="466" r:id="rId29"/>
    <p:sldId id="470" r:id="rId30"/>
    <p:sldId id="472" r:id="rId31"/>
    <p:sldId id="471" r:id="rId32"/>
    <p:sldId id="468" r:id="rId33"/>
    <p:sldId id="469" r:id="rId34"/>
    <p:sldId id="460" r:id="rId35"/>
    <p:sldId id="479" r:id="rId36"/>
    <p:sldId id="453" r:id="rId37"/>
    <p:sldId id="454" r:id="rId38"/>
    <p:sldId id="455" r:id="rId39"/>
    <p:sldId id="456" r:id="rId40"/>
    <p:sldId id="457" r:id="rId41"/>
    <p:sldId id="452" r:id="rId4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1" autoAdjust="0"/>
    <p:restoredTop sz="99553" autoAdjust="0"/>
  </p:normalViewPr>
  <p:slideViewPr>
    <p:cSldViewPr>
      <p:cViewPr>
        <p:scale>
          <a:sx n="95" d="100"/>
          <a:sy n="95" d="100"/>
        </p:scale>
        <p:origin x="-182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892E-0C94-4D83-8EFC-B0203B0535CC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657F-EFDB-4985-B5BE-E687052C0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1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C35BFB4-C268-4CA9-99C6-930D37DCED1E}" type="datetimeFigureOut">
              <a:rPr lang="en-US" smtClean="0"/>
              <a:pPr/>
              <a:t>9/11/14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121E9D4-268A-4CA7-B4D1-699C3F6C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55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6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AFABC-DD50-45A9-8600-6420960C6C8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CC0000"/>
          </a:solidFill>
          <a:effectLst>
            <a:outerShdw blurRad="317500" dist="139700" dir="2460000" sx="102000" sy="102000" algn="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Nonparametric Bayesian Classification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693C-D341-44E7-A794-83E09421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3375"/>
            <a:ext cx="8305800" cy="581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143000"/>
            <a:ext cx="842645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1447800" y="6477000"/>
            <a:ext cx="6934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[</a:t>
            </a:r>
            <a:fld id="{F32758FF-2D2D-7840-AD38-6D36521AFB94}" type="slidenum">
              <a:rPr lang="en-US"/>
              <a:pPr>
                <a:defRPr/>
              </a:pPr>
              <a:t>‹#›</a:t>
            </a:fld>
            <a:r>
              <a:rPr lang="en-US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6897623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024652-F888-4289-AAC8-1E7079B2B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64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05000" y="-12526"/>
            <a:ext cx="7239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_w_b_200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24691" y="0"/>
            <a:ext cx="1627909" cy="8953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2" r:id="rId5"/>
    <p:sldLayoutId id="2147483674" r:id="rId6"/>
    <p:sldLayoutId id="2147483675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wmf"/><Relationship Id="rId3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45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Relationship Id="rId3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3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609600"/>
          </a:xfrm>
        </p:spPr>
        <p:txBody>
          <a:bodyPr/>
          <a:lstStyle/>
          <a:p>
            <a:r>
              <a:rPr lang="en-US" sz="3600" dirty="0" smtClean="0"/>
              <a:t>Case Study of Big Data Analysis for Smart Grid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34290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Zhu Han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Department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Electrical and Computer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/>
              <a:t>University of Houston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dirty="0"/>
          </a:p>
          <a:p>
            <a:pPr lvl="0" algn="ctr">
              <a:spcBef>
                <a:spcPct val="20000"/>
              </a:spcBef>
              <a:defRPr/>
            </a:pPr>
            <a:r>
              <a:rPr lang="en-US" sz="1600" noProof="0" dirty="0" smtClean="0"/>
              <a:t>Supported by </a:t>
            </a:r>
            <a:r>
              <a:rPr lang="en-US" sz="1600" noProof="0" dirty="0" err="1" smtClean="0"/>
              <a:t>Centerpoint</a:t>
            </a:r>
            <a:r>
              <a:rPr lang="en-US" sz="1600" noProof="0" dirty="0" smtClean="0"/>
              <a:t>, LLC and Direct Energy, LLC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600" noProof="0" dirty="0" smtClean="0"/>
              <a:t>through </a:t>
            </a:r>
            <a:r>
              <a:rPr lang="en-US" sz="1600" dirty="0"/>
              <a:t>electric power analytics </a:t>
            </a:r>
            <a:r>
              <a:rPr lang="en-US" sz="1600" dirty="0" smtClean="0"/>
              <a:t>consortium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600" dirty="0"/>
              <a:t>Supported by NSF </a:t>
            </a:r>
            <a:r>
              <a:rPr lang="en-US" sz="1600" dirty="0" smtClean="0"/>
              <a:t>CMMI-1434789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600" dirty="0" smtClean="0"/>
              <a:t>Students: </a:t>
            </a:r>
            <a:r>
              <a:rPr lang="en-US" sz="1600" dirty="0" smtClean="0"/>
              <a:t>Dr. Nam Nguyen, </a:t>
            </a:r>
            <a:r>
              <a:rPr lang="en-US" sz="1600" dirty="0" err="1" smtClean="0"/>
              <a:t>Erte</a:t>
            </a:r>
            <a:r>
              <a:rPr lang="en-US" sz="1600" dirty="0" smtClean="0"/>
              <a:t> </a:t>
            </a:r>
            <a:r>
              <a:rPr lang="en-US" sz="1600" dirty="0" smtClean="0"/>
              <a:t>Pan and </a:t>
            </a:r>
            <a:r>
              <a:rPr lang="en-US" sz="1600" dirty="0" err="1" smtClean="0"/>
              <a:t>Lanchao</a:t>
            </a:r>
            <a:r>
              <a:rPr lang="en-US" sz="1600" dirty="0" smtClean="0"/>
              <a:t> Liu</a:t>
            </a:r>
            <a:endParaRPr lang="en-US" sz="16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152400"/>
            <a:ext cx="64008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02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2667000" cy="252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620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Question: How to cluster smart meter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 multi-dimension data</a:t>
            </a:r>
          </a:p>
          <a:p>
            <a:pPr lvl="1"/>
            <a:r>
              <a:rPr lang="en-US" sz="1800" dirty="0" smtClean="0"/>
              <a:t>Model selection: How many clusters are there?	</a:t>
            </a:r>
          </a:p>
          <a:p>
            <a:pPr lvl="1"/>
            <a:r>
              <a:rPr lang="en-US" sz="1800" dirty="0" smtClean="0"/>
              <a:t>What’s the hidden process created the observations?</a:t>
            </a:r>
          </a:p>
          <a:p>
            <a:pPr lvl="1"/>
            <a:r>
              <a:rPr lang="en-US" sz="1800" dirty="0" smtClean="0"/>
              <a:t>What are the latent  parameters of the process?</a:t>
            </a:r>
          </a:p>
          <a:p>
            <a:r>
              <a:rPr lang="en-US" sz="2000" dirty="0" smtClean="0"/>
              <a:t>Classic </a:t>
            </a:r>
            <a:r>
              <a:rPr lang="en-US" sz="2000" dirty="0"/>
              <a:t>p</a:t>
            </a:r>
            <a:r>
              <a:rPr lang="en-US" sz="2000" dirty="0" smtClean="0"/>
              <a:t>arametric methods (e.g. K-Means)</a:t>
            </a:r>
          </a:p>
          <a:p>
            <a:pPr lvl="1"/>
            <a:r>
              <a:rPr lang="en-US" sz="1800" dirty="0" smtClean="0"/>
              <a:t>Need to estimation the number of clusters</a:t>
            </a:r>
          </a:p>
          <a:p>
            <a:pPr lvl="1"/>
            <a:r>
              <a:rPr lang="en-US" sz="1800" dirty="0" smtClean="0"/>
              <a:t>Can have huge performance loss with poor model</a:t>
            </a:r>
          </a:p>
          <a:p>
            <a:pPr lvl="1"/>
            <a:r>
              <a:rPr lang="en-US" sz="1800" dirty="0" smtClean="0"/>
              <a:t>Cannot scale well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The questions can be solved by using Nonparametric Bayesian Learning!</a:t>
            </a:r>
          </a:p>
          <a:p>
            <a:pPr>
              <a:buNone/>
            </a:pPr>
            <a:r>
              <a:rPr lang="en-US" sz="2000" b="1" dirty="0" smtClean="0"/>
              <a:t>Nonparametric:</a:t>
            </a:r>
            <a:r>
              <a:rPr lang="en-US" sz="2000" dirty="0" smtClean="0"/>
              <a:t> Number of clusters (or classes) can grow as more data are observed and need not to be known as a priori.</a:t>
            </a:r>
          </a:p>
          <a:p>
            <a:pPr>
              <a:buNone/>
            </a:pPr>
            <a:r>
              <a:rPr lang="en-US" sz="2000" b="1" dirty="0" smtClean="0"/>
              <a:t>Bayesian Inference:</a:t>
            </a:r>
            <a:r>
              <a:rPr lang="en-US" sz="2000" dirty="0" smtClean="0"/>
              <a:t> Use Bayesian rule to infer about the latent variables.</a:t>
            </a:r>
          </a:p>
          <a:p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Bayesian Nonparametric Classification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10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8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Bayesian rule</a:t>
            </a:r>
          </a:p>
          <a:p>
            <a:pPr marL="342900" lvl="2" indent="-342900">
              <a:buNone/>
            </a:pPr>
            <a:r>
              <a:rPr lang="en-US" sz="2800" dirty="0" smtClean="0"/>
              <a:t>		</a:t>
            </a:r>
            <a:r>
              <a:rPr lang="en-US" sz="2000" dirty="0" smtClean="0"/>
              <a:t>Posterior          Likelihood       Prior</a:t>
            </a:r>
            <a:endParaRPr lang="en-US" sz="28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endParaRPr lang="en-US" i="1" dirty="0" smtClean="0"/>
          </a:p>
          <a:p>
            <a:pPr lvl="1"/>
            <a:r>
              <a:rPr lang="el-GR" i="1" dirty="0" smtClean="0"/>
              <a:t>μ</a:t>
            </a:r>
            <a:r>
              <a:rPr lang="en-US" sz="2200" dirty="0" smtClean="0"/>
              <a:t> </a:t>
            </a:r>
            <a:r>
              <a:rPr lang="en-US" dirty="0" smtClean="0"/>
              <a:t>contains information such as how many clusters, and which sample belongs to which cluster</a:t>
            </a:r>
          </a:p>
          <a:p>
            <a:pPr lvl="1"/>
            <a:r>
              <a:rPr lang="el-GR" i="1" dirty="0" smtClean="0"/>
              <a:t>μ</a:t>
            </a:r>
            <a:r>
              <a:rPr lang="en-US" sz="2000" dirty="0" smtClean="0"/>
              <a:t> </a:t>
            </a:r>
            <a:r>
              <a:rPr lang="en-US" dirty="0" smtClean="0"/>
              <a:t>should be nonparametric</a:t>
            </a:r>
            <a:r>
              <a:rPr lang="en-US" sz="2200" dirty="0" smtClean="0"/>
              <a:t> and can be any value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Sample </a:t>
            </a:r>
            <a:r>
              <a:rPr lang="en-US" dirty="0" smtClean="0">
                <a:solidFill>
                  <a:srgbClr val="FF0000"/>
                </a:solidFill>
              </a:rPr>
              <a:t>the posterior distribution </a:t>
            </a:r>
            <a:r>
              <a:rPr lang="en-US" i="1" dirty="0" smtClean="0">
                <a:solidFill>
                  <a:srgbClr val="FF0000"/>
                </a:solidFill>
              </a:rPr>
              <a:t>P(</a:t>
            </a:r>
            <a:r>
              <a:rPr lang="el-GR" i="1" dirty="0" smtClean="0">
                <a:solidFill>
                  <a:srgbClr val="FF0000"/>
                </a:solidFill>
              </a:rPr>
              <a:t>μ</a:t>
            </a:r>
            <a:r>
              <a:rPr lang="en-US" i="1" dirty="0" smtClean="0">
                <a:solidFill>
                  <a:srgbClr val="FF0000"/>
                </a:solidFill>
              </a:rPr>
              <a:t>|Observations)</a:t>
            </a:r>
            <a:r>
              <a:rPr lang="en-US" dirty="0" smtClean="0">
                <a:solidFill>
                  <a:srgbClr val="FF0000"/>
                </a:solidFill>
              </a:rPr>
              <a:t>, and </a:t>
            </a:r>
            <a:r>
              <a:rPr lang="en-US" sz="2400" dirty="0" smtClean="0">
                <a:solidFill>
                  <a:srgbClr val="FF0000"/>
                </a:solidFill>
              </a:rPr>
              <a:t>get values of the parameter </a:t>
            </a:r>
            <a:r>
              <a:rPr lang="el-GR" i="1" dirty="0" smtClean="0">
                <a:solidFill>
                  <a:srgbClr val="FF0000"/>
                </a:solidFill>
              </a:rPr>
              <a:t>μ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en-US" sz="1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53000" y="28194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Key Idea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Main Objective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429794" y="2819400"/>
            <a:ext cx="227806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752600" y="2819400"/>
            <a:ext cx="0" cy="543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52881" y="3276600"/>
            <a:ext cx="604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(</a:t>
            </a:r>
            <a:r>
              <a:rPr lang="el-GR" sz="2000" i="1" dirty="0" smtClean="0"/>
              <a:t>μ</a:t>
            </a:r>
            <a:r>
              <a:rPr lang="en-US" sz="2000" dirty="0" smtClean="0"/>
              <a:t>|Observation)=</a:t>
            </a:r>
            <a:r>
              <a:rPr lang="en-US" sz="2000" dirty="0"/>
              <a:t>p</a:t>
            </a:r>
            <a:r>
              <a:rPr lang="en-US" sz="2000" dirty="0" smtClean="0"/>
              <a:t>(Observation|</a:t>
            </a:r>
            <a:r>
              <a:rPr lang="el-GR" sz="2000" i="1" dirty="0" smtClean="0"/>
              <a:t>μ</a:t>
            </a:r>
            <a:r>
              <a:rPr lang="en-US" sz="2000" dirty="0" smtClean="0"/>
              <a:t>)p(</a:t>
            </a:r>
            <a:r>
              <a:rPr lang="el-GR" sz="2000" i="1" dirty="0" smtClean="0"/>
              <a:t>μ</a:t>
            </a:r>
            <a:r>
              <a:rPr lang="en-US" sz="2000" dirty="0" smtClean="0"/>
              <a:t>)/p(Observation)</a:t>
            </a:r>
            <a:endParaRPr lang="en-US" sz="2000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11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4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848600" cy="762000"/>
          </a:xfrm>
        </p:spPr>
        <p:txBody>
          <a:bodyPr/>
          <a:lstStyle/>
          <a:p>
            <a:r>
              <a:rPr lang="en-US" dirty="0" smtClean="0"/>
              <a:t>Generative model vs. Inference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enerative model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 with the parameters and end up creating observations</a:t>
            </a:r>
          </a:p>
          <a:p>
            <a:pPr lvl="1"/>
            <a:r>
              <a:rPr lang="en-US" dirty="0" smtClean="0"/>
              <a:t>Concept and framework</a:t>
            </a:r>
          </a:p>
          <a:p>
            <a:r>
              <a:rPr lang="en-US" dirty="0" smtClean="0"/>
              <a:t>Inference algorithm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 with observations and end up inferring about the parameters</a:t>
            </a:r>
          </a:p>
          <a:p>
            <a:pPr lvl="1"/>
            <a:r>
              <a:rPr lang="en-US" dirty="0" smtClean="0"/>
              <a:t>Practical applications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Bayesian Nonparametric Classification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12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8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model: A general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3124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If sample the distribution of each</a:t>
            </a:r>
          </a:p>
          <a:p>
            <a:pPr>
              <a:buNone/>
            </a:pPr>
            <a:r>
              <a:rPr lang="en-US" dirty="0"/>
              <a:t>f</a:t>
            </a:r>
            <a:r>
              <a:rPr lang="en-US" dirty="0" smtClean="0"/>
              <a:t>ace, we will </a:t>
            </a:r>
            <a:r>
              <a:rPr lang="en-US" dirty="0" smtClean="0">
                <a:solidFill>
                  <a:srgbClr val="FF0000"/>
                </a:solidFill>
              </a:rPr>
              <a:t>obtain the weights</a:t>
            </a:r>
            <a:r>
              <a:rPr lang="en-US" dirty="0" smtClean="0"/>
              <a:t>, or </a:t>
            </a:r>
          </a:p>
          <a:p>
            <a:pPr>
              <a:buNone/>
            </a:pPr>
            <a:r>
              <a:rPr lang="en-US" dirty="0"/>
              <a:t>t</a:t>
            </a:r>
            <a:r>
              <a:rPr lang="en-US" dirty="0" smtClean="0"/>
              <a:t>he probabilities</a:t>
            </a:r>
            <a:r>
              <a:rPr lang="en-US" dirty="0"/>
              <a:t> </a:t>
            </a:r>
            <a:r>
              <a:rPr lang="en-US" dirty="0" smtClean="0"/>
              <a:t>for each face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Dirichlet</a:t>
            </a:r>
            <a:r>
              <a:rPr lang="en-US" dirty="0" smtClean="0"/>
              <a:t> process)</a:t>
            </a:r>
          </a:p>
          <a:p>
            <a:endParaRPr lang="en-US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2362200" y="2057400"/>
            <a:ext cx="4267200" cy="2438400"/>
            <a:chOff x="762000" y="1981200"/>
            <a:chExt cx="4267200" cy="2438400"/>
          </a:xfrm>
        </p:grpSpPr>
        <p:pic>
          <p:nvPicPr>
            <p:cNvPr id="5" name="Picture 4" descr="red-dice-ico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1981200"/>
              <a:ext cx="1295400" cy="103632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 rot="5400000">
              <a:off x="2366010" y="2480310"/>
              <a:ext cx="1021080" cy="2095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rot="5400000">
              <a:off x="2823210" y="2937510"/>
              <a:ext cx="1021080" cy="1181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 rot="5400000">
              <a:off x="1946910" y="2061210"/>
              <a:ext cx="1021080" cy="2933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</p:cNvCxnSpPr>
            <p:nvPr/>
          </p:nvCxnSpPr>
          <p:spPr>
            <a:xfrm rot="5400000">
              <a:off x="3242310" y="3356610"/>
              <a:ext cx="1021080" cy="342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2"/>
            </p:cNvCxnSpPr>
            <p:nvPr/>
          </p:nvCxnSpPr>
          <p:spPr>
            <a:xfrm rot="16200000" flipH="1">
              <a:off x="3547110" y="3394710"/>
              <a:ext cx="944880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2"/>
            </p:cNvCxnSpPr>
            <p:nvPr/>
          </p:nvCxnSpPr>
          <p:spPr>
            <a:xfrm rot="16200000" flipH="1">
              <a:off x="3851910" y="3089910"/>
              <a:ext cx="944880" cy="800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620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6002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4384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2766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8862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572000" y="3962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62200" y="4572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76600" y="4572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4572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76800" y="4572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62600" y="4572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248400" y="4572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6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990600" y="3093720"/>
            <a:ext cx="8001000" cy="2918877"/>
            <a:chOff x="990600" y="3093720"/>
            <a:chExt cx="8001000" cy="2918877"/>
          </a:xfrm>
        </p:grpSpPr>
        <p:grpSp>
          <p:nvGrpSpPr>
            <p:cNvPr id="52" name="Group 51"/>
            <p:cNvGrpSpPr/>
            <p:nvPr/>
          </p:nvGrpSpPr>
          <p:grpSpPr>
            <a:xfrm>
              <a:off x="5524500" y="3093720"/>
              <a:ext cx="3467100" cy="1402080"/>
              <a:chOff x="5295900" y="2788920"/>
              <a:chExt cx="3467100" cy="140208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8305800" y="3733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∞</a:t>
                </a:r>
                <a:endParaRPr lang="en-US" dirty="0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295900" y="2788920"/>
                <a:ext cx="3238500" cy="1402080"/>
                <a:chOff x="5295900" y="2788920"/>
                <a:chExt cx="3238500" cy="1402080"/>
              </a:xfrm>
            </p:grpSpPr>
            <p:cxnSp>
              <p:nvCxnSpPr>
                <p:cNvPr id="40" name="Straight Arrow Connector 39"/>
                <p:cNvCxnSpPr>
                  <a:stCxn id="5" idx="2"/>
                </p:cNvCxnSpPr>
                <p:nvPr/>
              </p:nvCxnSpPr>
              <p:spPr>
                <a:xfrm rot="16200000" flipH="1">
                  <a:off x="5680710" y="2404110"/>
                  <a:ext cx="944880" cy="17145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stCxn id="5" idx="2"/>
                </p:cNvCxnSpPr>
                <p:nvPr/>
              </p:nvCxnSpPr>
              <p:spPr>
                <a:xfrm rot="16200000" flipH="1">
                  <a:off x="6442710" y="1642110"/>
                  <a:ext cx="944880" cy="32385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/>
                <p:cNvSpPr/>
                <p:nvPr/>
              </p:nvSpPr>
              <p:spPr>
                <a:xfrm>
                  <a:off x="6781800" y="3733800"/>
                  <a:ext cx="4572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7</a:t>
                  </a:r>
                  <a:endParaRPr lang="en-US" dirty="0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7315200" y="3962400"/>
                  <a:ext cx="914400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Rectangle 37"/>
            <p:cNvSpPr/>
            <p:nvPr/>
          </p:nvSpPr>
          <p:spPr>
            <a:xfrm>
              <a:off x="990600" y="5181600"/>
              <a:ext cx="7467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/>
                <a:t>Question: If we have a dice with infinite number of faces, then how to deal with the situation? </a:t>
              </a:r>
            </a:p>
          </p:txBody>
        </p:sp>
      </p:grpSp>
      <p:sp>
        <p:nvSpPr>
          <p:cNvPr id="3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Dice with Infinite Number of Faces</a:t>
            </a:r>
          </a:p>
        </p:txBody>
      </p:sp>
      <p:sp>
        <p:nvSpPr>
          <p:cNvPr id="41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13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018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Generative model: Stick breaking process: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28671"/>
            <a:ext cx="338997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1676400" y="3828871"/>
            <a:ext cx="7220712" cy="685800"/>
            <a:chOff x="1676400" y="3905071"/>
            <a:chExt cx="7220712" cy="6858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5334000" y="4590871"/>
              <a:ext cx="228600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>
              <a:off x="1676400" y="3905071"/>
              <a:ext cx="7220712" cy="685800"/>
              <a:chOff x="1676400" y="3905071"/>
              <a:chExt cx="7220712" cy="6858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3581400" y="4590871"/>
                <a:ext cx="1752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906512" y="4590871"/>
                <a:ext cx="8382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1676400" y="3905071"/>
                <a:ext cx="7220712" cy="685800"/>
                <a:chOff x="1676400" y="3905071"/>
                <a:chExt cx="7220712" cy="68580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676400" y="3905071"/>
                  <a:ext cx="7220712" cy="685800"/>
                  <a:chOff x="1676400" y="3905071"/>
                  <a:chExt cx="7220712" cy="685800"/>
                </a:xfrm>
              </p:grpSpPr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676400" y="4590871"/>
                    <a:ext cx="1371600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5553456" y="4590871"/>
                    <a:ext cx="2362200" cy="0"/>
                  </a:xfrm>
                  <a:prstGeom prst="line">
                    <a:avLst/>
                  </a:prstGeom>
                  <a:ln w="635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5400000">
                    <a:off x="3048000" y="3905071"/>
                    <a:ext cx="68580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5400000">
                    <a:off x="1676400" y="3905071"/>
                    <a:ext cx="685800" cy="685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5400000">
                    <a:off x="3314700" y="4171771"/>
                    <a:ext cx="685800" cy="1524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rot="5400000">
                    <a:off x="8478012" y="4171771"/>
                    <a:ext cx="685800" cy="1524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5638800" y="4133671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1-π</a:t>
                  </a:r>
                  <a:r>
                    <a:rPr lang="en-US" baseline="-25000" dirty="0" smtClean="0"/>
                    <a:t>1</a:t>
                  </a:r>
                  <a:r>
                    <a:rPr lang="en-US" baseline="30000" dirty="0" smtClean="0"/>
                    <a:t>’</a:t>
                  </a:r>
                  <a:endParaRPr lang="en-US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286000" y="4133671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π</a:t>
                  </a:r>
                  <a:r>
                    <a:rPr lang="en-US" baseline="-25000" dirty="0" smtClean="0"/>
                    <a:t>1</a:t>
                  </a:r>
                  <a:r>
                    <a:rPr lang="en-US" baseline="30000" dirty="0" smtClean="0"/>
                    <a:t>’</a:t>
                  </a:r>
                  <a:endParaRPr lang="en-US" dirty="0"/>
                </a:p>
              </p:txBody>
            </p:sp>
          </p:grpSp>
        </p:grpSp>
      </p:grpSp>
      <p:grpSp>
        <p:nvGrpSpPr>
          <p:cNvPr id="49" name="Group 48"/>
          <p:cNvGrpSpPr/>
          <p:nvPr/>
        </p:nvGrpSpPr>
        <p:grpSpPr>
          <a:xfrm>
            <a:off x="2362200" y="3371671"/>
            <a:ext cx="6525768" cy="457200"/>
            <a:chOff x="2362200" y="3447871"/>
            <a:chExt cx="6525768" cy="457200"/>
          </a:xfrm>
        </p:grpSpPr>
        <p:grpSp>
          <p:nvGrpSpPr>
            <p:cNvPr id="44" name="Group 43"/>
            <p:cNvGrpSpPr/>
            <p:nvPr/>
          </p:nvGrpSpPr>
          <p:grpSpPr>
            <a:xfrm>
              <a:off x="2362200" y="3905071"/>
              <a:ext cx="6525768" cy="0"/>
              <a:chOff x="2362200" y="3905071"/>
              <a:chExt cx="6525768" cy="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2362200" y="3905071"/>
                <a:ext cx="1371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696712" y="3905071"/>
                <a:ext cx="23622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724656" y="3905071"/>
                <a:ext cx="1752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477256" y="3905071"/>
                <a:ext cx="228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049768" y="3905071"/>
                <a:ext cx="8382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5181600" y="34478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590800" y="4514671"/>
            <a:ext cx="6172200" cy="914400"/>
            <a:chOff x="2590800" y="4590871"/>
            <a:chExt cx="6172200" cy="914400"/>
          </a:xfrm>
        </p:grpSpPr>
        <p:sp>
          <p:nvSpPr>
            <p:cNvPr id="62" name="Rectangle 61"/>
            <p:cNvSpPr/>
            <p:nvPr/>
          </p:nvSpPr>
          <p:spPr>
            <a:xfrm>
              <a:off x="5562600" y="5059739"/>
              <a:ext cx="14382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(1-π</a:t>
              </a:r>
              <a:r>
                <a:rPr lang="en-US" baseline="-25000" dirty="0" smtClean="0"/>
                <a:t>2</a:t>
              </a:r>
              <a:r>
                <a:rPr lang="en-US" baseline="30000" dirty="0" smtClean="0"/>
                <a:t>’</a:t>
              </a:r>
              <a:r>
                <a:rPr lang="en-US" dirty="0" smtClean="0"/>
                <a:t> )(1-π</a:t>
              </a:r>
              <a:r>
                <a:rPr lang="en-US" baseline="-25000" dirty="0" smtClean="0"/>
                <a:t>1</a:t>
              </a:r>
              <a:r>
                <a:rPr lang="en-US" baseline="30000" dirty="0" smtClean="0"/>
                <a:t>’</a:t>
              </a:r>
              <a:r>
                <a:rPr lang="en-US" dirty="0" smtClean="0"/>
                <a:t>) </a:t>
              </a:r>
              <a:endParaRPr lang="en-US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590800" y="4590871"/>
              <a:ext cx="6172200" cy="914400"/>
              <a:chOff x="2590800" y="4590871"/>
              <a:chExt cx="6172200" cy="9144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4885944" y="5505271"/>
                <a:ext cx="228600" cy="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>
                <a:off x="2590800" y="4590871"/>
                <a:ext cx="6172200" cy="914400"/>
                <a:chOff x="2590800" y="4590871"/>
                <a:chExt cx="6172200" cy="9144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2590800" y="5505271"/>
                  <a:ext cx="1752600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105400" y="5505271"/>
                  <a:ext cx="2362200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458456" y="5505271"/>
                  <a:ext cx="838200" cy="0"/>
                </a:xfrm>
                <a:prstGeom prst="line">
                  <a:avLst/>
                </a:prstGeom>
                <a:ln w="635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2971800" y="5048071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π</a:t>
                  </a:r>
                  <a:r>
                    <a:rPr lang="en-US" baseline="-25000" dirty="0" smtClean="0"/>
                    <a:t>2</a:t>
                  </a:r>
                  <a:r>
                    <a:rPr lang="en-US" baseline="30000" dirty="0" smtClean="0"/>
                    <a:t>’</a:t>
                  </a:r>
                  <a:r>
                    <a:rPr lang="en-US" dirty="0" smtClean="0"/>
                    <a:t> (1-π</a:t>
                  </a:r>
                  <a:r>
                    <a:rPr lang="en-US" baseline="-25000" dirty="0" smtClean="0"/>
                    <a:t>1</a:t>
                  </a:r>
                  <a:r>
                    <a:rPr lang="en-US" baseline="30000" dirty="0" smtClean="0"/>
                    <a:t>’</a:t>
                  </a:r>
                  <a:r>
                    <a:rPr lang="en-US" dirty="0" smtClean="0"/>
                    <a:t>) </a:t>
                  </a:r>
                  <a:endParaRPr lang="en-US" dirty="0"/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 rot="10800000" flipV="1">
                  <a:off x="2590800" y="4590871"/>
                  <a:ext cx="990600" cy="914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 flipV="1">
                  <a:off x="4343400" y="4590871"/>
                  <a:ext cx="990600" cy="9144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>
                  <a:off x="4648200" y="4819471"/>
                  <a:ext cx="914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>
                  <a:off x="8077200" y="4819471"/>
                  <a:ext cx="914400" cy="457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81000" y="2152471"/>
            <a:ext cx="8229600" cy="4191000"/>
          </a:xfrm>
        </p:spPr>
        <p:txBody>
          <a:bodyPr/>
          <a:lstStyle/>
          <a:p>
            <a:pPr>
              <a:buNone/>
            </a:pPr>
            <a:r>
              <a:rPr lang="en-US" sz="2800" baseline="-25000" dirty="0" smtClean="0"/>
              <a:t>Sample a breaking point:</a:t>
            </a:r>
          </a:p>
          <a:p>
            <a:endParaRPr lang="en-US" sz="2800" baseline="-25000" dirty="0" smtClean="0"/>
          </a:p>
          <a:p>
            <a:pPr>
              <a:buNone/>
            </a:pPr>
            <a:r>
              <a:rPr lang="en-US" sz="2800" baseline="-25000" dirty="0" smtClean="0"/>
              <a:t>Calculate the weight:</a:t>
            </a:r>
            <a:endParaRPr lang="en-US" baseline="-25000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381000" y="17526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Generate an infinite number of faces, and their weights which sum up to 1.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4495800" y="5943600"/>
            <a:ext cx="609600" cy="0"/>
          </a:xfrm>
          <a:prstGeom prst="line">
            <a:avLst/>
          </a:prstGeom>
          <a:ln w="698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 for Infinite Number of Faces</a:t>
            </a:r>
          </a:p>
        </p:txBody>
      </p:sp>
      <p:sp>
        <p:nvSpPr>
          <p:cNvPr id="65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14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9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</a:t>
            </a:r>
            <a:endParaRPr lang="en-US" dirty="0"/>
          </a:p>
        </p:txBody>
      </p:sp>
      <p:pic>
        <p:nvPicPr>
          <p:cNvPr id="6" name="Picture 5" descr="red-dice-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0468" y="1749602"/>
            <a:ext cx="757359" cy="645256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1332453" y="2133600"/>
            <a:ext cx="4480090" cy="897025"/>
            <a:chOff x="1332452" y="2133600"/>
            <a:chExt cx="4480091" cy="897025"/>
          </a:xfrm>
        </p:grpSpPr>
        <p:cxnSp>
          <p:nvCxnSpPr>
            <p:cNvPr id="7" name="Straight Arrow Connector 6"/>
            <p:cNvCxnSpPr>
              <a:stCxn id="6" idx="2"/>
            </p:cNvCxnSpPr>
            <p:nvPr/>
          </p:nvCxnSpPr>
          <p:spPr>
            <a:xfrm rot="5400000">
              <a:off x="2988693" y="2100172"/>
              <a:ext cx="635767" cy="1225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rot="5400000">
              <a:off x="3255997" y="2367475"/>
              <a:ext cx="635767" cy="6905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2"/>
              <a:endCxn id="13" idx="7"/>
            </p:cNvCxnSpPr>
            <p:nvPr/>
          </p:nvCxnSpPr>
          <p:spPr>
            <a:xfrm rot="5400000">
              <a:off x="2309296" y="1418015"/>
              <a:ext cx="633008" cy="25866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 rot="5400000">
              <a:off x="3501025" y="2612503"/>
              <a:ext cx="635767" cy="2004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</p:cNvCxnSpPr>
            <p:nvPr/>
          </p:nvCxnSpPr>
          <p:spPr>
            <a:xfrm rot="16200000" flipH="1">
              <a:off x="3680674" y="2633330"/>
              <a:ext cx="588321" cy="111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 rot="16200000" flipH="1">
              <a:off x="3858876" y="2455128"/>
              <a:ext cx="588321" cy="467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2"/>
            </p:cNvCxnSpPr>
            <p:nvPr/>
          </p:nvCxnSpPr>
          <p:spPr>
            <a:xfrm rot="16200000" flipH="1">
              <a:off x="4126179" y="2187826"/>
              <a:ext cx="588321" cy="10023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6" idx="2"/>
            </p:cNvCxnSpPr>
            <p:nvPr/>
          </p:nvCxnSpPr>
          <p:spPr>
            <a:xfrm rot="16200000" flipH="1">
              <a:off x="4571684" y="1742321"/>
              <a:ext cx="588321" cy="18933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495800" y="21336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Stick(</a:t>
              </a:r>
              <a:r>
                <a:rPr lang="el-GR" dirty="0" smtClean="0"/>
                <a:t>α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104297" y="2362200"/>
            <a:ext cx="8039703" cy="914400"/>
            <a:chOff x="1104297" y="2362200"/>
            <a:chExt cx="8039703" cy="914400"/>
          </a:xfrm>
        </p:grpSpPr>
        <p:sp>
          <p:nvSpPr>
            <p:cNvPr id="37" name="TextBox 36"/>
            <p:cNvSpPr txBox="1"/>
            <p:nvPr/>
          </p:nvSpPr>
          <p:spPr>
            <a:xfrm>
              <a:off x="5985443" y="2907268"/>
              <a:ext cx="315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Infinite number of faces/classes</a:t>
              </a:r>
              <a:endParaRPr lang="en-US" dirty="0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104297" y="2362200"/>
              <a:ext cx="4841898" cy="908649"/>
              <a:chOff x="1104297" y="2362200"/>
              <a:chExt cx="4841898" cy="90864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104297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560357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5041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40468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89687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297826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7889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800" dirty="0" smtClean="0"/>
                  <a:t>∞</a:t>
                </a:r>
                <a:endParaRPr lang="en-US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8788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5099735" y="3128513"/>
                <a:ext cx="534606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1828800" y="2362200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057400" y="2895600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410200" y="243840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∞</a:t>
                </a:r>
                <a:endParaRPr lang="en-US" dirty="0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1386841" y="4454652"/>
            <a:ext cx="7757159" cy="1116878"/>
            <a:chOff x="1386840" y="4454652"/>
            <a:chExt cx="7757160" cy="1116878"/>
          </a:xfrm>
        </p:grpSpPr>
        <p:grpSp>
          <p:nvGrpSpPr>
            <p:cNvPr id="147" name="Group 146"/>
            <p:cNvGrpSpPr/>
            <p:nvPr/>
          </p:nvGrpSpPr>
          <p:grpSpPr>
            <a:xfrm>
              <a:off x="1600199" y="4648200"/>
              <a:ext cx="7543801" cy="923330"/>
              <a:chOff x="1600199" y="4648200"/>
              <a:chExt cx="7543801" cy="923330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6781800" y="4648200"/>
                <a:ext cx="2362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The observations follows a distribution such as Gaussian.</a:t>
                </a:r>
                <a:endParaRPr lang="en-US" dirty="0"/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1600199" y="4800600"/>
                <a:ext cx="4591956" cy="616789"/>
                <a:chOff x="1600199" y="4800600"/>
                <a:chExt cx="4591956" cy="616789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791200" y="4800600"/>
                  <a:ext cx="400955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∞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∞</a:t>
                  </a:r>
                  <a:endParaRPr lang="en-US" dirty="0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600199" y="4800600"/>
                  <a:ext cx="400955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1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514599" y="4800600"/>
                  <a:ext cx="400954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2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2</a:t>
                  </a:r>
                  <a:endParaRPr lang="en-US" dirty="0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3886199" y="5181600"/>
                  <a:ext cx="534606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4" name="Straight Arrow Connector 123"/>
            <p:cNvCxnSpPr>
              <a:stCxn id="31" idx="1"/>
              <a:endCxn id="135" idx="12"/>
            </p:cNvCxnSpPr>
            <p:nvPr/>
          </p:nvCxnSpPr>
          <p:spPr>
            <a:xfrm rot="16200000" flipV="1">
              <a:off x="1324554" y="4556562"/>
              <a:ext cx="396651" cy="2720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33" idx="0"/>
              <a:endCxn id="136" idx="11"/>
            </p:cNvCxnSpPr>
            <p:nvPr/>
          </p:nvCxnSpPr>
          <p:spPr>
            <a:xfrm rot="5400000" flipH="1" flipV="1">
              <a:off x="2643793" y="4591467"/>
              <a:ext cx="280416" cy="1378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20" idx="0"/>
              <a:endCxn id="137" idx="7"/>
            </p:cNvCxnSpPr>
            <p:nvPr/>
          </p:nvCxnSpPr>
          <p:spPr>
            <a:xfrm rot="5400000" flipH="1" flipV="1">
              <a:off x="5918871" y="4527459"/>
              <a:ext cx="345948" cy="200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762000" y="3270848"/>
            <a:ext cx="8382000" cy="1377352"/>
            <a:chOff x="762000" y="3270848"/>
            <a:chExt cx="8382000" cy="1377352"/>
          </a:xfrm>
        </p:grpSpPr>
        <p:sp>
          <p:nvSpPr>
            <p:cNvPr id="126" name="TextBox 125"/>
            <p:cNvSpPr txBox="1"/>
            <p:nvPr/>
          </p:nvSpPr>
          <p:spPr>
            <a:xfrm>
              <a:off x="7162800" y="3352800"/>
              <a:ext cx="198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Indicators are created according to multinomial distribution.</a:t>
              </a:r>
              <a:endParaRPr lang="en-US" dirty="0"/>
            </a:p>
          </p:txBody>
        </p:sp>
        <p:cxnSp>
          <p:nvCxnSpPr>
            <p:cNvPr id="115" name="Straight Arrow Connector 114"/>
            <p:cNvCxnSpPr>
              <a:stCxn id="13" idx="4"/>
            </p:cNvCxnSpPr>
            <p:nvPr/>
          </p:nvCxnSpPr>
          <p:spPr>
            <a:xfrm rot="5400000">
              <a:off x="882800" y="3531050"/>
              <a:ext cx="615351" cy="9494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4" idx="4"/>
            </p:cNvCxnSpPr>
            <p:nvPr/>
          </p:nvCxnSpPr>
          <p:spPr>
            <a:xfrm rot="16200000" flipH="1">
              <a:off x="2487129" y="3477728"/>
              <a:ext cx="462951" cy="4919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21" idx="4"/>
            </p:cNvCxnSpPr>
            <p:nvPr/>
          </p:nvCxnSpPr>
          <p:spPr>
            <a:xfrm rot="16200000" flipH="1">
              <a:off x="5684697" y="3398696"/>
              <a:ext cx="615351" cy="35965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762000" y="3352800"/>
              <a:ext cx="63246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944881" y="3962400"/>
              <a:ext cx="777238" cy="502919"/>
              <a:chOff x="1325881" y="4114800"/>
              <a:chExt cx="777238" cy="502919"/>
            </a:xfrm>
          </p:grpSpPr>
          <p:sp>
            <p:nvSpPr>
              <p:cNvPr id="41" name="Flowchart: Connector 40"/>
              <p:cNvSpPr/>
              <p:nvPr/>
            </p:nvSpPr>
            <p:spPr>
              <a:xfrm>
                <a:off x="1447800" y="4191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16002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1752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1905000" y="4114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1325881" y="4297681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Connector 45"/>
              <p:cNvSpPr/>
              <p:nvPr/>
            </p:nvSpPr>
            <p:spPr>
              <a:xfrm>
                <a:off x="1676400" y="4191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/>
              <p:cNvSpPr/>
              <p:nvPr/>
            </p:nvSpPr>
            <p:spPr>
              <a:xfrm>
                <a:off x="16002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17526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14478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/>
              <p:cNvSpPr/>
              <p:nvPr/>
            </p:nvSpPr>
            <p:spPr>
              <a:xfrm>
                <a:off x="16002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/>
              <p:cNvSpPr/>
              <p:nvPr/>
            </p:nvSpPr>
            <p:spPr>
              <a:xfrm>
                <a:off x="1752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/>
              <p:cNvSpPr/>
              <p:nvPr/>
            </p:nvSpPr>
            <p:spPr>
              <a:xfrm>
                <a:off x="1935481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/>
              <p:cNvSpPr/>
              <p:nvPr/>
            </p:nvSpPr>
            <p:spPr>
              <a:xfrm>
                <a:off x="20574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1371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18288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1752600" y="4572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/>
              <p:cNvSpPr/>
              <p:nvPr/>
            </p:nvSpPr>
            <p:spPr>
              <a:xfrm>
                <a:off x="19050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/>
              <p:cNvSpPr/>
              <p:nvPr/>
            </p:nvSpPr>
            <p:spPr>
              <a:xfrm>
                <a:off x="1600200" y="4572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438400" y="3810037"/>
              <a:ext cx="731519" cy="731482"/>
              <a:chOff x="2590800" y="4038637"/>
              <a:chExt cx="731519" cy="731482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2590800" y="4419600"/>
                <a:ext cx="731519" cy="350519"/>
                <a:chOff x="1524000" y="4419600"/>
                <a:chExt cx="731519" cy="350519"/>
              </a:xfrm>
            </p:grpSpPr>
            <p:sp>
              <p:nvSpPr>
                <p:cNvPr id="59" name="Flowchart: Connector 58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lowchart: Connector 59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lowchart: Connector 60"/>
                <p:cNvSpPr/>
                <p:nvPr/>
              </p:nvSpPr>
              <p:spPr>
                <a:xfrm>
                  <a:off x="22098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lowchart: Connector 61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Connector 62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lowchart: Connector 63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Flowchart: Connector 64"/>
                <p:cNvSpPr/>
                <p:nvPr/>
              </p:nvSpPr>
              <p:spPr>
                <a:xfrm>
                  <a:off x="19050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lowchart: Connector 65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lowchart: Connector 66"/>
                <p:cNvSpPr/>
                <p:nvPr/>
              </p:nvSpPr>
              <p:spPr>
                <a:xfrm>
                  <a:off x="1554481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 rot="16360601">
                <a:off x="2625656" y="4157736"/>
                <a:ext cx="664918" cy="426719"/>
                <a:chOff x="1590601" y="4419600"/>
                <a:chExt cx="664918" cy="426719"/>
              </a:xfrm>
            </p:grpSpPr>
            <p:sp>
              <p:nvSpPr>
                <p:cNvPr id="69" name="Flowchart: Connector 68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lowchart: Connector 69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lowchart: Connector 70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lowchart: Connector 71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lowchart: Connector 72"/>
                <p:cNvSpPr/>
                <p:nvPr/>
              </p:nvSpPr>
              <p:spPr>
                <a:xfrm>
                  <a:off x="1590601" y="4433353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lowchart: Connector 73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Connector 74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lowchart: Connector 75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lowchart: Connector 76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1" name="Group 100"/>
            <p:cNvGrpSpPr/>
            <p:nvPr/>
          </p:nvGrpSpPr>
          <p:grpSpPr>
            <a:xfrm>
              <a:off x="5943600" y="3505200"/>
              <a:ext cx="731519" cy="807719"/>
              <a:chOff x="3581400" y="3962400"/>
              <a:chExt cx="731519" cy="807719"/>
            </a:xfrm>
          </p:grpSpPr>
          <p:grpSp>
            <p:nvGrpSpPr>
              <p:cNvPr id="88" name="Group 87"/>
              <p:cNvGrpSpPr/>
              <p:nvPr/>
            </p:nvGrpSpPr>
            <p:grpSpPr>
              <a:xfrm rot="2575637">
                <a:off x="3581400" y="4343400"/>
                <a:ext cx="731519" cy="426719"/>
                <a:chOff x="1524000" y="4419600"/>
                <a:chExt cx="731519" cy="426719"/>
              </a:xfrm>
            </p:grpSpPr>
            <p:sp>
              <p:nvSpPr>
                <p:cNvPr id="79" name="Flowchart: Connector 78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lowchart: Connector 79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Flowchart: Connector 80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lowchart: Connector 81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lowchart: Connector 84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lowchart: Connector 85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Connector 86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 rot="4855777">
                <a:off x="3733800" y="4114800"/>
                <a:ext cx="731519" cy="426719"/>
                <a:chOff x="1524000" y="4419600"/>
                <a:chExt cx="731519" cy="426719"/>
              </a:xfrm>
            </p:grpSpPr>
            <p:sp>
              <p:nvSpPr>
                <p:cNvPr id="89" name="Flowchart: Connector 88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lowchart: Connector 89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lowchart: Connector 90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lowchart: Connector 91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lowchart: Connector 92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lowchart: Connector 93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lowchart: Connector 94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Flowchart: Connector 95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lowchart: Connector 96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6" name="Group 105"/>
            <p:cNvGrpSpPr/>
            <p:nvPr/>
          </p:nvGrpSpPr>
          <p:grpSpPr>
            <a:xfrm rot="20261796">
              <a:off x="5059383" y="4297384"/>
              <a:ext cx="198119" cy="198119"/>
              <a:chOff x="1828800" y="4267200"/>
              <a:chExt cx="198119" cy="198119"/>
            </a:xfrm>
          </p:grpSpPr>
          <p:sp>
            <p:nvSpPr>
              <p:cNvPr id="104" name="Flowchart: Connector 103"/>
              <p:cNvSpPr/>
              <p:nvPr/>
            </p:nvSpPr>
            <p:spPr>
              <a:xfrm>
                <a:off x="18288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Connector 104"/>
              <p:cNvSpPr/>
              <p:nvPr/>
            </p:nvSpPr>
            <p:spPr>
              <a:xfrm>
                <a:off x="19812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 rot="18788948">
              <a:off x="5298758" y="3850959"/>
              <a:ext cx="198119" cy="198119"/>
              <a:chOff x="1828800" y="4267200"/>
              <a:chExt cx="198119" cy="198119"/>
            </a:xfrm>
          </p:grpSpPr>
          <p:sp>
            <p:nvSpPr>
              <p:cNvPr id="109" name="Flowchart: Connector 108"/>
              <p:cNvSpPr/>
              <p:nvPr/>
            </p:nvSpPr>
            <p:spPr>
              <a:xfrm>
                <a:off x="18288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Connector 109"/>
              <p:cNvSpPr/>
              <p:nvPr/>
            </p:nvSpPr>
            <p:spPr>
              <a:xfrm>
                <a:off x="19812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Flowchart: Connector 111"/>
            <p:cNvSpPr/>
            <p:nvPr/>
          </p:nvSpPr>
          <p:spPr>
            <a:xfrm rot="20261796">
              <a:off x="4731366" y="4103401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295400" y="3505198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 z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.. = 1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124200" y="3494312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20</a:t>
              </a:r>
              <a:r>
                <a:rPr lang="en-US" dirty="0" smtClean="0"/>
                <a:t>, z</a:t>
              </a:r>
              <a:r>
                <a:rPr lang="en-US" baseline="-25000" dirty="0" smtClean="0"/>
                <a:t>21</a:t>
              </a:r>
              <a:r>
                <a:rPr lang="en-US" dirty="0" smtClean="0"/>
                <a:t> .. = 2</a:t>
              </a:r>
              <a:endParaRPr lang="en-US" dirty="0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62000" y="3352800"/>
              <a:ext cx="1632204" cy="1187196"/>
            </a:xfrm>
            <a:custGeom>
              <a:avLst/>
              <a:gdLst>
                <a:gd name="connsiteX0" fmla="*/ 954024 w 1632204"/>
                <a:gd name="connsiteY0" fmla="*/ 1013460 h 1187196"/>
                <a:gd name="connsiteX1" fmla="*/ 1091184 w 1632204"/>
                <a:gd name="connsiteY1" fmla="*/ 638556 h 1187196"/>
                <a:gd name="connsiteX2" fmla="*/ 1228344 w 1632204"/>
                <a:gd name="connsiteY2" fmla="*/ 547116 h 1187196"/>
                <a:gd name="connsiteX3" fmla="*/ 1530096 w 1632204"/>
                <a:gd name="connsiteY3" fmla="*/ 492252 h 1187196"/>
                <a:gd name="connsiteX4" fmla="*/ 1630680 w 1632204"/>
                <a:gd name="connsiteY4" fmla="*/ 272796 h 1187196"/>
                <a:gd name="connsiteX5" fmla="*/ 1520952 w 1632204"/>
                <a:gd name="connsiteY5" fmla="*/ 35052 h 1187196"/>
                <a:gd name="connsiteX6" fmla="*/ 1127760 w 1632204"/>
                <a:gd name="connsiteY6" fmla="*/ 62484 h 1187196"/>
                <a:gd name="connsiteX7" fmla="*/ 597408 w 1632204"/>
                <a:gd name="connsiteY7" fmla="*/ 135636 h 1187196"/>
                <a:gd name="connsiteX8" fmla="*/ 524256 w 1632204"/>
                <a:gd name="connsiteY8" fmla="*/ 336804 h 1187196"/>
                <a:gd name="connsiteX9" fmla="*/ 332232 w 1632204"/>
                <a:gd name="connsiteY9" fmla="*/ 391668 h 1187196"/>
                <a:gd name="connsiteX10" fmla="*/ 21336 w 1632204"/>
                <a:gd name="connsiteY10" fmla="*/ 537972 h 1187196"/>
                <a:gd name="connsiteX11" fmla="*/ 204216 w 1632204"/>
                <a:gd name="connsiteY11" fmla="*/ 1086612 h 1187196"/>
                <a:gd name="connsiteX12" fmla="*/ 624840 w 1632204"/>
                <a:gd name="connsiteY12" fmla="*/ 1141476 h 1187196"/>
                <a:gd name="connsiteX13" fmla="*/ 880872 w 1632204"/>
                <a:gd name="connsiteY13" fmla="*/ 1104900 h 1187196"/>
                <a:gd name="connsiteX14" fmla="*/ 954024 w 1632204"/>
                <a:gd name="connsiteY14" fmla="*/ 1013460 h 118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2204" h="1187196">
                  <a:moveTo>
                    <a:pt x="954024" y="1013460"/>
                  </a:moveTo>
                  <a:cubicBezTo>
                    <a:pt x="989076" y="935736"/>
                    <a:pt x="1045464" y="716280"/>
                    <a:pt x="1091184" y="638556"/>
                  </a:cubicBezTo>
                  <a:cubicBezTo>
                    <a:pt x="1136904" y="560832"/>
                    <a:pt x="1155192" y="571500"/>
                    <a:pt x="1228344" y="547116"/>
                  </a:cubicBezTo>
                  <a:cubicBezTo>
                    <a:pt x="1301496" y="522732"/>
                    <a:pt x="1463040" y="537972"/>
                    <a:pt x="1530096" y="492252"/>
                  </a:cubicBezTo>
                  <a:cubicBezTo>
                    <a:pt x="1597152" y="446532"/>
                    <a:pt x="1632204" y="348996"/>
                    <a:pt x="1630680" y="272796"/>
                  </a:cubicBezTo>
                  <a:cubicBezTo>
                    <a:pt x="1629156" y="196596"/>
                    <a:pt x="1604772" y="70104"/>
                    <a:pt x="1520952" y="35052"/>
                  </a:cubicBezTo>
                  <a:cubicBezTo>
                    <a:pt x="1437132" y="0"/>
                    <a:pt x="1281684" y="45720"/>
                    <a:pt x="1127760" y="62484"/>
                  </a:cubicBezTo>
                  <a:cubicBezTo>
                    <a:pt x="973836" y="79248"/>
                    <a:pt x="697992" y="89916"/>
                    <a:pt x="597408" y="135636"/>
                  </a:cubicBezTo>
                  <a:cubicBezTo>
                    <a:pt x="496824" y="181356"/>
                    <a:pt x="568452" y="294132"/>
                    <a:pt x="524256" y="336804"/>
                  </a:cubicBezTo>
                  <a:cubicBezTo>
                    <a:pt x="480060" y="379476"/>
                    <a:pt x="416052" y="358140"/>
                    <a:pt x="332232" y="391668"/>
                  </a:cubicBezTo>
                  <a:cubicBezTo>
                    <a:pt x="248412" y="425196"/>
                    <a:pt x="42672" y="422148"/>
                    <a:pt x="21336" y="537972"/>
                  </a:cubicBezTo>
                  <a:cubicBezTo>
                    <a:pt x="0" y="653796"/>
                    <a:pt x="103632" y="986028"/>
                    <a:pt x="204216" y="1086612"/>
                  </a:cubicBezTo>
                  <a:cubicBezTo>
                    <a:pt x="304800" y="1187196"/>
                    <a:pt x="512064" y="1138428"/>
                    <a:pt x="624840" y="1141476"/>
                  </a:cubicBezTo>
                  <a:cubicBezTo>
                    <a:pt x="737616" y="1144524"/>
                    <a:pt x="824484" y="1129284"/>
                    <a:pt x="880872" y="1104900"/>
                  </a:cubicBezTo>
                  <a:cubicBezTo>
                    <a:pt x="937260" y="1080516"/>
                    <a:pt x="918972" y="1091184"/>
                    <a:pt x="954024" y="1013460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362200" y="3429000"/>
              <a:ext cx="2154936" cy="1182624"/>
            </a:xfrm>
            <a:custGeom>
              <a:avLst/>
              <a:gdLst>
                <a:gd name="connsiteX0" fmla="*/ 829056 w 2154936"/>
                <a:gd name="connsiteY0" fmla="*/ 1100328 h 1182624"/>
                <a:gd name="connsiteX1" fmla="*/ 975360 w 2154936"/>
                <a:gd name="connsiteY1" fmla="*/ 734568 h 1182624"/>
                <a:gd name="connsiteX2" fmla="*/ 801624 w 2154936"/>
                <a:gd name="connsiteY2" fmla="*/ 387096 h 1182624"/>
                <a:gd name="connsiteX3" fmla="*/ 1386840 w 2154936"/>
                <a:gd name="connsiteY3" fmla="*/ 496824 h 1182624"/>
                <a:gd name="connsiteX4" fmla="*/ 2081784 w 2154936"/>
                <a:gd name="connsiteY4" fmla="*/ 268224 h 1182624"/>
                <a:gd name="connsiteX5" fmla="*/ 1825752 w 2154936"/>
                <a:gd name="connsiteY5" fmla="*/ 30480 h 1182624"/>
                <a:gd name="connsiteX6" fmla="*/ 801624 w 2154936"/>
                <a:gd name="connsiteY6" fmla="*/ 85344 h 1182624"/>
                <a:gd name="connsiteX7" fmla="*/ 408432 w 2154936"/>
                <a:gd name="connsiteY7" fmla="*/ 222504 h 1182624"/>
                <a:gd name="connsiteX8" fmla="*/ 207264 w 2154936"/>
                <a:gd name="connsiteY8" fmla="*/ 213360 h 1182624"/>
                <a:gd name="connsiteX9" fmla="*/ 70104 w 2154936"/>
                <a:gd name="connsiteY9" fmla="*/ 670560 h 1182624"/>
                <a:gd name="connsiteX10" fmla="*/ 70104 w 2154936"/>
                <a:gd name="connsiteY10" fmla="*/ 1082040 h 1182624"/>
                <a:gd name="connsiteX11" fmla="*/ 490728 w 2154936"/>
                <a:gd name="connsiteY11" fmla="*/ 1091184 h 1182624"/>
                <a:gd name="connsiteX12" fmla="*/ 682752 w 2154936"/>
                <a:gd name="connsiteY12" fmla="*/ 1182624 h 1182624"/>
                <a:gd name="connsiteX13" fmla="*/ 829056 w 2154936"/>
                <a:gd name="connsiteY13" fmla="*/ 1100328 h 118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936" h="1182624">
                  <a:moveTo>
                    <a:pt x="829056" y="1100328"/>
                  </a:moveTo>
                  <a:cubicBezTo>
                    <a:pt x="877824" y="1025652"/>
                    <a:pt x="979932" y="853440"/>
                    <a:pt x="975360" y="734568"/>
                  </a:cubicBezTo>
                  <a:cubicBezTo>
                    <a:pt x="970788" y="615696"/>
                    <a:pt x="733044" y="426720"/>
                    <a:pt x="801624" y="387096"/>
                  </a:cubicBezTo>
                  <a:cubicBezTo>
                    <a:pt x="870204" y="347472"/>
                    <a:pt x="1173480" y="516636"/>
                    <a:pt x="1386840" y="496824"/>
                  </a:cubicBezTo>
                  <a:cubicBezTo>
                    <a:pt x="1600200" y="477012"/>
                    <a:pt x="2008632" y="345948"/>
                    <a:pt x="2081784" y="268224"/>
                  </a:cubicBezTo>
                  <a:cubicBezTo>
                    <a:pt x="2154936" y="190500"/>
                    <a:pt x="2039112" y="60960"/>
                    <a:pt x="1825752" y="30480"/>
                  </a:cubicBezTo>
                  <a:cubicBezTo>
                    <a:pt x="1612392" y="0"/>
                    <a:pt x="1037844" y="53340"/>
                    <a:pt x="801624" y="85344"/>
                  </a:cubicBezTo>
                  <a:cubicBezTo>
                    <a:pt x="565404" y="117348"/>
                    <a:pt x="507492" y="201168"/>
                    <a:pt x="408432" y="222504"/>
                  </a:cubicBezTo>
                  <a:cubicBezTo>
                    <a:pt x="309372" y="243840"/>
                    <a:pt x="263652" y="138684"/>
                    <a:pt x="207264" y="213360"/>
                  </a:cubicBezTo>
                  <a:cubicBezTo>
                    <a:pt x="150876" y="288036"/>
                    <a:pt x="92964" y="525780"/>
                    <a:pt x="70104" y="670560"/>
                  </a:cubicBezTo>
                  <a:cubicBezTo>
                    <a:pt x="47244" y="815340"/>
                    <a:pt x="0" y="1011936"/>
                    <a:pt x="70104" y="1082040"/>
                  </a:cubicBezTo>
                  <a:cubicBezTo>
                    <a:pt x="140208" y="1152144"/>
                    <a:pt x="388620" y="1074420"/>
                    <a:pt x="490728" y="1091184"/>
                  </a:cubicBezTo>
                  <a:cubicBezTo>
                    <a:pt x="592836" y="1107948"/>
                    <a:pt x="624840" y="1182624"/>
                    <a:pt x="682752" y="1182624"/>
                  </a:cubicBezTo>
                  <a:cubicBezTo>
                    <a:pt x="740664" y="1182624"/>
                    <a:pt x="780288" y="1175004"/>
                    <a:pt x="829056" y="1100328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5715000" y="3429000"/>
              <a:ext cx="1255776" cy="1101852"/>
            </a:xfrm>
            <a:custGeom>
              <a:avLst/>
              <a:gdLst>
                <a:gd name="connsiteX0" fmla="*/ 614172 w 1255776"/>
                <a:gd name="connsiteY0" fmla="*/ 989076 h 1101852"/>
                <a:gd name="connsiteX1" fmla="*/ 1171956 w 1255776"/>
                <a:gd name="connsiteY1" fmla="*/ 870204 h 1101852"/>
                <a:gd name="connsiteX2" fmla="*/ 1117092 w 1255776"/>
                <a:gd name="connsiteY2" fmla="*/ 184404 h 1101852"/>
                <a:gd name="connsiteX3" fmla="*/ 550164 w 1255776"/>
                <a:gd name="connsiteY3" fmla="*/ 19812 h 1101852"/>
                <a:gd name="connsiteX4" fmla="*/ 477012 w 1255776"/>
                <a:gd name="connsiteY4" fmla="*/ 303276 h 1101852"/>
                <a:gd name="connsiteX5" fmla="*/ 248412 w 1255776"/>
                <a:gd name="connsiteY5" fmla="*/ 303276 h 1101852"/>
                <a:gd name="connsiteX6" fmla="*/ 38100 w 1255776"/>
                <a:gd name="connsiteY6" fmla="*/ 513588 h 1101852"/>
                <a:gd name="connsiteX7" fmla="*/ 477012 w 1255776"/>
                <a:gd name="connsiteY7" fmla="*/ 1025652 h 1101852"/>
                <a:gd name="connsiteX8" fmla="*/ 614172 w 1255776"/>
                <a:gd name="connsiteY8" fmla="*/ 989076 h 11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776" h="1101852">
                  <a:moveTo>
                    <a:pt x="614172" y="989076"/>
                  </a:moveTo>
                  <a:cubicBezTo>
                    <a:pt x="729996" y="963168"/>
                    <a:pt x="1088136" y="1004316"/>
                    <a:pt x="1171956" y="870204"/>
                  </a:cubicBezTo>
                  <a:cubicBezTo>
                    <a:pt x="1255776" y="736092"/>
                    <a:pt x="1220724" y="326136"/>
                    <a:pt x="1117092" y="184404"/>
                  </a:cubicBezTo>
                  <a:cubicBezTo>
                    <a:pt x="1013460" y="42672"/>
                    <a:pt x="656844" y="0"/>
                    <a:pt x="550164" y="19812"/>
                  </a:cubicBezTo>
                  <a:cubicBezTo>
                    <a:pt x="443484" y="39624"/>
                    <a:pt x="527304" y="256032"/>
                    <a:pt x="477012" y="303276"/>
                  </a:cubicBezTo>
                  <a:cubicBezTo>
                    <a:pt x="426720" y="350520"/>
                    <a:pt x="321564" y="268224"/>
                    <a:pt x="248412" y="303276"/>
                  </a:cubicBezTo>
                  <a:cubicBezTo>
                    <a:pt x="175260" y="338328"/>
                    <a:pt x="0" y="393192"/>
                    <a:pt x="38100" y="513588"/>
                  </a:cubicBezTo>
                  <a:cubicBezTo>
                    <a:pt x="76200" y="633984"/>
                    <a:pt x="382524" y="949452"/>
                    <a:pt x="477012" y="1025652"/>
                  </a:cubicBezTo>
                  <a:cubicBezTo>
                    <a:pt x="571500" y="1101852"/>
                    <a:pt x="498348" y="1014984"/>
                    <a:pt x="614172" y="989076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86200" y="41910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X</a:t>
              </a:r>
              <a:r>
                <a:rPr lang="en-US" baseline="-25000" dirty="0" smtClean="0"/>
                <a:t>1:N</a:t>
              </a:r>
              <a:endParaRPr lang="en-US" dirty="0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618342" y="5108995"/>
            <a:ext cx="4829629" cy="1182948"/>
            <a:chOff x="1618342" y="5108995"/>
            <a:chExt cx="4829629" cy="118294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5784761"/>
              <a:ext cx="4343400" cy="387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" name="Freeform 167"/>
            <p:cNvSpPr/>
            <p:nvPr/>
          </p:nvSpPr>
          <p:spPr>
            <a:xfrm>
              <a:off x="1618342" y="5736771"/>
              <a:ext cx="4829629" cy="555172"/>
            </a:xfrm>
            <a:custGeom>
              <a:avLst/>
              <a:gdLst>
                <a:gd name="connsiteX0" fmla="*/ 3629 w 4829629"/>
                <a:gd name="connsiteY0" fmla="*/ 261258 h 555172"/>
                <a:gd name="connsiteX1" fmla="*/ 145144 w 4829629"/>
                <a:gd name="connsiteY1" fmla="*/ 97972 h 555172"/>
                <a:gd name="connsiteX2" fmla="*/ 406401 w 4829629"/>
                <a:gd name="connsiteY2" fmla="*/ 43543 h 555172"/>
                <a:gd name="connsiteX3" fmla="*/ 1299029 w 4829629"/>
                <a:gd name="connsiteY3" fmla="*/ 10886 h 555172"/>
                <a:gd name="connsiteX4" fmla="*/ 2431144 w 4829629"/>
                <a:gd name="connsiteY4" fmla="*/ 0 h 555172"/>
                <a:gd name="connsiteX5" fmla="*/ 3312887 w 4829629"/>
                <a:gd name="connsiteY5" fmla="*/ 0 h 555172"/>
                <a:gd name="connsiteX6" fmla="*/ 4249058 w 4829629"/>
                <a:gd name="connsiteY6" fmla="*/ 10886 h 555172"/>
                <a:gd name="connsiteX7" fmla="*/ 4640944 w 4829629"/>
                <a:gd name="connsiteY7" fmla="*/ 54429 h 555172"/>
                <a:gd name="connsiteX8" fmla="*/ 4815115 w 4829629"/>
                <a:gd name="connsiteY8" fmla="*/ 217715 h 555172"/>
                <a:gd name="connsiteX9" fmla="*/ 4728029 w 4829629"/>
                <a:gd name="connsiteY9" fmla="*/ 457200 h 555172"/>
                <a:gd name="connsiteX10" fmla="*/ 4379687 w 4829629"/>
                <a:gd name="connsiteY10" fmla="*/ 533400 h 555172"/>
                <a:gd name="connsiteX11" fmla="*/ 2627087 w 4829629"/>
                <a:gd name="connsiteY11" fmla="*/ 555172 h 555172"/>
                <a:gd name="connsiteX12" fmla="*/ 1473201 w 4829629"/>
                <a:gd name="connsiteY12" fmla="*/ 555172 h 555172"/>
                <a:gd name="connsiteX13" fmla="*/ 482601 w 4829629"/>
                <a:gd name="connsiteY13" fmla="*/ 544286 h 555172"/>
                <a:gd name="connsiteX14" fmla="*/ 123372 w 4829629"/>
                <a:gd name="connsiteY14" fmla="*/ 500743 h 555172"/>
                <a:gd name="connsiteX15" fmla="*/ 3629 w 4829629"/>
                <a:gd name="connsiteY15" fmla="*/ 261258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29629" h="555172">
                  <a:moveTo>
                    <a:pt x="3629" y="261258"/>
                  </a:moveTo>
                  <a:cubicBezTo>
                    <a:pt x="7258" y="194130"/>
                    <a:pt x="78015" y="134258"/>
                    <a:pt x="145144" y="97972"/>
                  </a:cubicBezTo>
                  <a:cubicBezTo>
                    <a:pt x="212273" y="61686"/>
                    <a:pt x="214087" y="58057"/>
                    <a:pt x="406401" y="43543"/>
                  </a:cubicBezTo>
                  <a:cubicBezTo>
                    <a:pt x="598715" y="29029"/>
                    <a:pt x="961572" y="18143"/>
                    <a:pt x="1299029" y="10886"/>
                  </a:cubicBezTo>
                  <a:cubicBezTo>
                    <a:pt x="1636486" y="3629"/>
                    <a:pt x="2431144" y="0"/>
                    <a:pt x="2431144" y="0"/>
                  </a:cubicBezTo>
                  <a:lnTo>
                    <a:pt x="3312887" y="0"/>
                  </a:lnTo>
                  <a:lnTo>
                    <a:pt x="4249058" y="10886"/>
                  </a:lnTo>
                  <a:cubicBezTo>
                    <a:pt x="4470401" y="19957"/>
                    <a:pt x="4546601" y="19958"/>
                    <a:pt x="4640944" y="54429"/>
                  </a:cubicBezTo>
                  <a:cubicBezTo>
                    <a:pt x="4735287" y="88900"/>
                    <a:pt x="4800601" y="150587"/>
                    <a:pt x="4815115" y="217715"/>
                  </a:cubicBezTo>
                  <a:cubicBezTo>
                    <a:pt x="4829629" y="284843"/>
                    <a:pt x="4800600" y="404586"/>
                    <a:pt x="4728029" y="457200"/>
                  </a:cubicBezTo>
                  <a:cubicBezTo>
                    <a:pt x="4655458" y="509814"/>
                    <a:pt x="4729844" y="517071"/>
                    <a:pt x="4379687" y="533400"/>
                  </a:cubicBezTo>
                  <a:cubicBezTo>
                    <a:pt x="4029530" y="549729"/>
                    <a:pt x="2627087" y="555172"/>
                    <a:pt x="2627087" y="555172"/>
                  </a:cubicBezTo>
                  <a:lnTo>
                    <a:pt x="1473201" y="555172"/>
                  </a:lnTo>
                  <a:lnTo>
                    <a:pt x="482601" y="544286"/>
                  </a:lnTo>
                  <a:cubicBezTo>
                    <a:pt x="257630" y="535215"/>
                    <a:pt x="205015" y="547914"/>
                    <a:pt x="123372" y="500743"/>
                  </a:cubicBezTo>
                  <a:cubicBezTo>
                    <a:pt x="41729" y="453572"/>
                    <a:pt x="0" y="328386"/>
                    <a:pt x="3629" y="26125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>
              <a:stCxn id="168" idx="4"/>
              <a:endCxn id="31" idx="4"/>
            </p:cNvCxnSpPr>
            <p:nvPr/>
          </p:nvCxnSpPr>
          <p:spPr>
            <a:xfrm flipH="1" flipV="1">
              <a:off x="1800678" y="5417389"/>
              <a:ext cx="2248808" cy="3193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68" idx="4"/>
              <a:endCxn id="33" idx="6"/>
            </p:cNvCxnSpPr>
            <p:nvPr/>
          </p:nvCxnSpPr>
          <p:spPr>
            <a:xfrm flipH="1" flipV="1">
              <a:off x="2915554" y="5108995"/>
              <a:ext cx="1133932" cy="627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>
              <a:stCxn id="168" idx="4"/>
              <a:endCxn id="20" idx="2"/>
            </p:cNvCxnSpPr>
            <p:nvPr/>
          </p:nvCxnSpPr>
          <p:spPr>
            <a:xfrm flipV="1">
              <a:off x="4049486" y="5108995"/>
              <a:ext cx="1741714" cy="627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Infinite Gaussian Mixture Model</a:t>
            </a:r>
          </a:p>
        </p:txBody>
      </p:sp>
      <p:sp>
        <p:nvSpPr>
          <p:cNvPr id="133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15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3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8600" y="1828800"/>
            <a:ext cx="8610600" cy="1292662"/>
            <a:chOff x="228600" y="1828800"/>
            <a:chExt cx="8610600" cy="1292662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7467600" y="1882966"/>
              <a:ext cx="152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772400" y="1882966"/>
              <a:ext cx="152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228600" y="1828800"/>
              <a:ext cx="861060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    Finding the posterior of the multivariate distribution P(Z|X)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Given observation X, what are the probability that it belongs to cluster Z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Which cluster a sample belongs to?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Painful due to the integrations needed to carry out. </a:t>
              </a:r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7315200" cy="76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Inference model: Nonparametric Bayesian Classification algorithm </a:t>
            </a:r>
            <a:br>
              <a:rPr lang="en-US" sz="2000" dirty="0" smtClean="0"/>
            </a:br>
            <a:r>
              <a:rPr lang="en-US" sz="2000" dirty="0" smtClean="0"/>
              <a:t>– Gibbs sampler approach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" y="3048000"/>
            <a:ext cx="8305800" cy="2123658"/>
            <a:chOff x="228600" y="3048000"/>
            <a:chExt cx="8305800" cy="212365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3886200"/>
              <a:ext cx="2347913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228600" y="3048000"/>
              <a:ext cx="83058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/>
                <a:t>    </a:t>
              </a:r>
              <a:r>
                <a:rPr lang="en-US" sz="2400" dirty="0"/>
                <a:t>F</a:t>
              </a:r>
              <a:r>
                <a:rPr lang="en-US" sz="2400" dirty="0" smtClean="0"/>
                <a:t>inding a </a:t>
              </a:r>
              <a:r>
                <a:rPr lang="en-US" sz="2400" dirty="0" err="1" smtClean="0"/>
                <a:t>univariate</a:t>
              </a:r>
              <a:r>
                <a:rPr lang="en-US" sz="2400" dirty="0" smtClean="0"/>
                <a:t> distribution is more easily to implement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FF0000"/>
                  </a:solidFill>
                </a:rPr>
                <a:t> For new observation, can get marginal distribution of indicator</a:t>
              </a:r>
            </a:p>
            <a:p>
              <a:pPr lvl="1"/>
              <a:r>
                <a:rPr lang="en-US" dirty="0" smtClean="0"/>
                <a:t> </a:t>
              </a:r>
            </a:p>
            <a:p>
              <a:pPr lvl="1">
                <a:buFont typeface="Arial" pitchFamily="34" charset="0"/>
                <a:buChar char="•"/>
              </a:pPr>
              <a:endParaRPr lang="en-US" dirty="0"/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In other word, find the marginal distribution of </a:t>
              </a:r>
              <a:r>
                <a:rPr lang="en-US" dirty="0" err="1" smtClean="0"/>
                <a:t>Z</a:t>
              </a:r>
              <a:r>
                <a:rPr lang="en-US" sz="1400" dirty="0" err="1" smtClean="0"/>
                <a:t>i</a:t>
              </a:r>
              <a:r>
                <a:rPr lang="en-US" dirty="0" smtClean="0"/>
                <a:t> given the other indicators.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Gibbs sampling method to sample a value for a variable given all other variables. </a:t>
              </a:r>
            </a:p>
            <a:p>
              <a:pPr lvl="1">
                <a:buFont typeface="Arial" pitchFamily="34" charset="0"/>
                <a:buChar char="•"/>
              </a:pPr>
              <a:r>
                <a:rPr lang="en-US" dirty="0" smtClean="0"/>
                <a:t> The process is repeated and proved to be converged after a few iterations. </a:t>
              </a:r>
            </a:p>
          </p:txBody>
        </p:sp>
      </p:grpSp>
      <p:sp>
        <p:nvSpPr>
          <p:cNvPr id="1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Inference Model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67600" y="2284412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67000" y="2284412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16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Nonparametric Bayesian Classification inference 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r>
              <a:rPr lang="en-US" sz="2400" dirty="0" smtClean="0"/>
              <a:t>Goal:</a:t>
            </a:r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36430"/>
            <a:ext cx="3428999" cy="8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614399"/>
            <a:ext cx="2466974" cy="4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334000"/>
            <a:ext cx="5029199" cy="9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33400" y="4114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Probability assigned to a represented class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4114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Probability assigned to an unrepresented class</a:t>
            </a:r>
            <a:endParaRPr lang="en-US" sz="1400" dirty="0"/>
          </a:p>
        </p:txBody>
      </p:sp>
      <p:cxnSp>
        <p:nvCxnSpPr>
          <p:cNvPr id="35" name="Straight Arrow Connector 34"/>
          <p:cNvCxnSpPr>
            <a:stCxn id="11" idx="2"/>
            <a:endCxn id="24" idx="0"/>
          </p:cNvCxnSpPr>
          <p:nvPr/>
        </p:nvCxnSpPr>
        <p:spPr>
          <a:xfrm rot="5400000">
            <a:off x="4036094" y="1821127"/>
            <a:ext cx="467380" cy="41199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2"/>
            <a:endCxn id="27" idx="0"/>
          </p:cNvCxnSpPr>
          <p:nvPr/>
        </p:nvCxnSpPr>
        <p:spPr>
          <a:xfrm rot="5400000">
            <a:off x="5864894" y="3649927"/>
            <a:ext cx="467380" cy="4623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7"/>
          <p:cNvGrpSpPr/>
          <p:nvPr/>
        </p:nvGrpSpPr>
        <p:grpSpPr>
          <a:xfrm>
            <a:off x="1600200" y="1981200"/>
            <a:ext cx="5877734" cy="1666220"/>
            <a:chOff x="1600200" y="1981200"/>
            <a:chExt cx="5877734" cy="1666220"/>
          </a:xfrm>
        </p:grpSpPr>
        <p:grpSp>
          <p:nvGrpSpPr>
            <p:cNvPr id="6" name="Group 17"/>
            <p:cNvGrpSpPr/>
            <p:nvPr/>
          </p:nvGrpSpPr>
          <p:grpSpPr>
            <a:xfrm>
              <a:off x="1600200" y="2667000"/>
              <a:ext cx="5877734" cy="980420"/>
              <a:chOff x="1066800" y="2971800"/>
              <a:chExt cx="5877734" cy="980420"/>
            </a:xfrm>
          </p:grpSpPr>
          <p:grpSp>
            <p:nvGrpSpPr>
              <p:cNvPr id="7" name="Group 27"/>
              <p:cNvGrpSpPr/>
              <p:nvPr/>
            </p:nvGrpSpPr>
            <p:grpSpPr>
              <a:xfrm>
                <a:off x="3886200" y="2971800"/>
                <a:ext cx="1910167" cy="457200"/>
                <a:chOff x="3886200" y="2590800"/>
                <a:chExt cx="1910167" cy="457200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>
                <a:xfrm rot="5400000" flipH="1" flipV="1">
                  <a:off x="3733800" y="2743200"/>
                  <a:ext cx="457200" cy="1524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stCxn id="11" idx="0"/>
                </p:cNvCxnSpPr>
                <p:nvPr/>
              </p:nvCxnSpPr>
              <p:spPr>
                <a:xfrm rot="16200000" flipV="1">
                  <a:off x="5260384" y="2512016"/>
                  <a:ext cx="381000" cy="69096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Arrow Connector 14"/>
              <p:cNvCxnSpPr/>
              <p:nvPr/>
            </p:nvCxnSpPr>
            <p:spPr>
              <a:xfrm rot="5400000" flipH="1" flipV="1">
                <a:off x="1790700" y="3086100"/>
                <a:ext cx="3048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648200" y="3429000"/>
                <a:ext cx="2296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Prior </a:t>
                </a:r>
              </a:p>
              <a:p>
                <a:pPr algn="ctr">
                  <a:buNone/>
                </a:pPr>
                <a:r>
                  <a:rPr lang="en-US" sz="1400" dirty="0" smtClean="0"/>
                  <a:t>(Chinese Restaurant Process)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90800" y="3429000"/>
                <a:ext cx="1981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Likelihood</a:t>
                </a:r>
              </a:p>
              <a:p>
                <a:pPr algn="ctr">
                  <a:buNone/>
                </a:pPr>
                <a:r>
                  <a:rPr lang="en-US" sz="1400" dirty="0" smtClean="0"/>
                  <a:t>(e.g. given as Gaussian)</a:t>
                </a:r>
                <a:endParaRPr lang="en-US" sz="14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66800" y="3429000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dirty="0" smtClean="0"/>
                  <a:t>Posterior</a:t>
                </a:r>
                <a:endParaRPr lang="en-US" sz="1400" dirty="0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553200" y="1981200"/>
              <a:ext cx="381000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733800" y="5105400"/>
            <a:ext cx="45719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6" idx="2"/>
          </p:cNvCxnSpPr>
          <p:nvPr/>
        </p:nvCxnSpPr>
        <p:spPr>
          <a:xfrm rot="5400000">
            <a:off x="2640330" y="4446270"/>
            <a:ext cx="381000" cy="1851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2"/>
          </p:cNvCxnSpPr>
          <p:nvPr/>
        </p:nvCxnSpPr>
        <p:spPr>
          <a:xfrm rot="16200000" flipH="1">
            <a:off x="4507230" y="4431030"/>
            <a:ext cx="381000" cy="1882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590800" y="51054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4282440" y="505968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/>
              <a:t>?</a:t>
            </a:r>
            <a:endParaRPr lang="en-US" sz="1400" dirty="0"/>
          </a:p>
        </p:txBody>
      </p:sp>
      <p:grpSp>
        <p:nvGrpSpPr>
          <p:cNvPr id="8" name="Group 33"/>
          <p:cNvGrpSpPr/>
          <p:nvPr/>
        </p:nvGrpSpPr>
        <p:grpSpPr>
          <a:xfrm>
            <a:off x="7467600" y="1905000"/>
            <a:ext cx="1295400" cy="1169551"/>
            <a:chOff x="7162800" y="1905000"/>
            <a:chExt cx="1295400" cy="1169551"/>
          </a:xfrm>
        </p:grpSpPr>
        <p:sp>
          <p:nvSpPr>
            <p:cNvPr id="30" name="TextBox 29"/>
            <p:cNvSpPr txBox="1"/>
            <p:nvPr/>
          </p:nvSpPr>
          <p:spPr>
            <a:xfrm>
              <a:off x="7162800" y="1905000"/>
              <a:ext cx="12954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None/>
              </a:pPr>
              <a:r>
                <a:rPr lang="en-US" sz="1400" dirty="0" smtClean="0"/>
                <a:t>           is the set of all other labels except the current one, </a:t>
              </a:r>
              <a:r>
                <a:rPr lang="en-US" sz="1400" dirty="0" err="1" smtClean="0"/>
                <a:t>i</a:t>
              </a:r>
              <a:r>
                <a:rPr lang="en-US" sz="1400" baseline="30000" dirty="0" err="1" smtClean="0"/>
                <a:t>th</a:t>
              </a:r>
              <a:endParaRPr lang="en-US" sz="14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9000" y="1905000"/>
              <a:ext cx="3524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7543800" y="4495800"/>
            <a:ext cx="137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1400" dirty="0" smtClean="0"/>
              <a:t>                 is the number of observations in the same class, k, excluding the current one, </a:t>
            </a:r>
            <a:r>
              <a:rPr lang="en-US" sz="1400" dirty="0" err="1" smtClean="0"/>
              <a:t>i</a:t>
            </a:r>
            <a:r>
              <a:rPr lang="en-US" sz="1400" baseline="30000" dirty="0" err="1" smtClean="0"/>
              <a:t>th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6458" y="4528458"/>
            <a:ext cx="595312" cy="2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4950" y="1981200"/>
            <a:ext cx="5200650" cy="71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Chinese Restaurant Process</a:t>
            </a: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17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3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 0.05555 " pathEditMode="relative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.05555 " pathEditMode="relative" ptsTypes="AA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9342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Inference model: Posterior distributions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/>
          <a:lstStyle/>
          <a:p>
            <a:r>
              <a:rPr lang="en-US" sz="2000" dirty="0" smtClean="0"/>
              <a:t>Given the prior and the likelihood, we come up with the posterior:</a:t>
            </a:r>
          </a:p>
          <a:p>
            <a:pPr lvl="1"/>
            <a:r>
              <a:rPr lang="en-US" sz="1800" dirty="0" smtClean="0"/>
              <a:t> Probability of assigning to a unrepresented cluster: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1800" dirty="0" smtClean="0"/>
              <a:t>Probability of assigning to a represented cluster:</a:t>
            </a:r>
          </a:p>
          <a:p>
            <a:pPr lvl="1"/>
            <a:endParaRPr lang="en-US" sz="2000" dirty="0" smtClean="0"/>
          </a:p>
          <a:p>
            <a:pPr lvl="1"/>
            <a:endParaRPr lang="en-US" sz="10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				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4800600" cy="7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4876800" cy="77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38800" y="26670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8100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667000"/>
            <a:ext cx="288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is the student-t distribution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572000"/>
            <a:ext cx="4419600" cy="172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Student t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9400" y="4038600"/>
            <a:ext cx="2256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Intuitive: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Provide a stochastic</a:t>
            </a:r>
          </a:p>
          <a:p>
            <a:r>
              <a:rPr lang="en-US" sz="2000" dirty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radient!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18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6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Inference model: Gibbs sampler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2786126" y="2209800"/>
            <a:ext cx="2438400" cy="493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Start with random indicator for each observation.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133600" y="4191000"/>
            <a:ext cx="37576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Update the indicator </a:t>
            </a:r>
            <a:r>
              <a:rPr lang="en-US" sz="1400" i="1" dirty="0" err="1" smtClean="0"/>
              <a:t>z</a:t>
            </a:r>
            <a:r>
              <a:rPr lang="en-US" sz="1400" i="1" baseline="-25000" dirty="0" err="1" smtClean="0"/>
              <a:t>i</a:t>
            </a:r>
            <a:r>
              <a:rPr lang="en-US" sz="1400" dirty="0" smtClean="0"/>
              <a:t> according to (1) and (2) given all the other indicators</a:t>
            </a:r>
          </a:p>
        </p:txBody>
      </p:sp>
      <p:sp>
        <p:nvSpPr>
          <p:cNvPr id="64" name="Flowchart: Decision 63"/>
          <p:cNvSpPr/>
          <p:nvPr/>
        </p:nvSpPr>
        <p:spPr>
          <a:xfrm>
            <a:off x="2971800" y="5105400"/>
            <a:ext cx="2057400" cy="381000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Converge?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/>
          </a:p>
        </p:txBody>
      </p:sp>
      <p:cxnSp>
        <p:nvCxnSpPr>
          <p:cNvPr id="115" name="Straight Arrow Connector 114"/>
          <p:cNvCxnSpPr/>
          <p:nvPr/>
        </p:nvCxnSpPr>
        <p:spPr>
          <a:xfrm rot="16200000" flipH="1">
            <a:off x="3814028" y="4914102"/>
            <a:ext cx="381000" cy="15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005326" y="5406471"/>
            <a:ext cx="38683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719696" y="4991100"/>
            <a:ext cx="36580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131" name="Oval 130"/>
          <p:cNvSpPr/>
          <p:nvPr/>
        </p:nvSpPr>
        <p:spPr>
          <a:xfrm>
            <a:off x="3395726" y="5638800"/>
            <a:ext cx="1219200" cy="3810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STOP</a:t>
            </a:r>
            <a:endParaRPr lang="en-US" sz="1600" dirty="0"/>
          </a:p>
        </p:txBody>
      </p:sp>
      <p:cxnSp>
        <p:nvCxnSpPr>
          <p:cNvPr id="137" name="Straight Arrow Connector 136"/>
          <p:cNvCxnSpPr>
            <a:stCxn id="64" idx="2"/>
            <a:endCxn id="131" idx="0"/>
          </p:cNvCxnSpPr>
          <p:nvPr/>
        </p:nvCxnSpPr>
        <p:spPr>
          <a:xfrm rot="16200000" flipH="1">
            <a:off x="3926713" y="5560187"/>
            <a:ext cx="152400" cy="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3" idx="2"/>
            <a:endCxn id="46" idx="0"/>
          </p:cNvCxnSpPr>
          <p:nvPr/>
        </p:nvCxnSpPr>
        <p:spPr>
          <a:xfrm rot="5400000">
            <a:off x="3815360" y="3993921"/>
            <a:ext cx="39415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4" idx="3"/>
          </p:cNvCxnSpPr>
          <p:nvPr/>
        </p:nvCxnSpPr>
        <p:spPr>
          <a:xfrm flipV="1">
            <a:off x="5029200" y="5257800"/>
            <a:ext cx="1371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133600" y="3273623"/>
            <a:ext cx="375767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Remove the current </a:t>
            </a:r>
            <a:r>
              <a:rPr lang="en-US" sz="1400" dirty="0" err="1" smtClean="0"/>
              <a:t>i</a:t>
            </a:r>
            <a:r>
              <a:rPr lang="en-US" sz="1400" baseline="30000" dirty="0" err="1" smtClean="0"/>
              <a:t>th</a:t>
            </a:r>
            <a:r>
              <a:rPr lang="en-US" sz="1400" dirty="0" smtClean="0"/>
              <a:t> observation from its cluster </a:t>
            </a:r>
          </a:p>
        </p:txBody>
      </p:sp>
      <p:cxnSp>
        <p:nvCxnSpPr>
          <p:cNvPr id="86" name="Straight Arrow Connector 85"/>
          <p:cNvCxnSpPr>
            <a:stCxn id="8" idx="2"/>
            <a:endCxn id="83" idx="0"/>
          </p:cNvCxnSpPr>
          <p:nvPr/>
        </p:nvCxnSpPr>
        <p:spPr>
          <a:xfrm rot="16200000" flipH="1">
            <a:off x="3723859" y="2985043"/>
            <a:ext cx="570047" cy="7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4006850" y="2895600"/>
            <a:ext cx="2362200" cy="2362200"/>
            <a:chOff x="4038600" y="2895600"/>
            <a:chExt cx="2286000" cy="2362200"/>
          </a:xfrm>
        </p:grpSpPr>
        <p:cxnSp>
          <p:nvCxnSpPr>
            <p:cNvPr id="91" name="Straight Connector 90"/>
            <p:cNvCxnSpPr/>
            <p:nvPr/>
          </p:nvCxnSpPr>
          <p:spPr>
            <a:xfrm rot="5400000" flipH="1" flipV="1">
              <a:off x="5143500" y="4076700"/>
              <a:ext cx="2362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0800000">
              <a:off x="4038600" y="2895600"/>
              <a:ext cx="2286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Gibbs Sampler</a:t>
            </a: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19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pPr lvl="1"/>
            <a:r>
              <a:rPr lang="en-US" sz="2000" dirty="0"/>
              <a:t>Big Data</a:t>
            </a:r>
          </a:p>
          <a:p>
            <a:pPr lvl="1"/>
            <a:r>
              <a:rPr lang="en-US" sz="2000" dirty="0"/>
              <a:t>Smart Grid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Case 1: Load profiling and smart pricing </a:t>
            </a:r>
            <a:r>
              <a:rPr lang="en-US" sz="2400" dirty="0" smtClean="0"/>
              <a:t>by </a:t>
            </a:r>
            <a:r>
              <a:rPr lang="en-US" sz="2400" dirty="0"/>
              <a:t>smart meter big data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Basics and problems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Bayesian nonparametric learning</a:t>
            </a:r>
          </a:p>
          <a:p>
            <a:pPr lvl="1">
              <a:spcBef>
                <a:spcPts val="300"/>
              </a:spcBef>
            </a:pPr>
            <a:r>
              <a:rPr lang="en-US" sz="2000" dirty="0" err="1"/>
              <a:t>Sublinear</a:t>
            </a:r>
            <a:r>
              <a:rPr lang="en-US" sz="2000" dirty="0"/>
              <a:t> Algorithm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Case 2: SCOPF for smart grid security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Sparse optimization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Alternating direction method of multipliers (ADMM). </a:t>
            </a:r>
          </a:p>
          <a:p>
            <a:pPr lvl="1">
              <a:spcBef>
                <a:spcPts val="300"/>
              </a:spcBef>
            </a:pPr>
            <a:r>
              <a:rPr lang="en-US" altLang="ko-KR" sz="2000" dirty="0"/>
              <a:t>Security-constrained Optimal Power Flow Problem 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en-US" sz="2400" dirty="0"/>
              <a:t>Other research activities of our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81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889"/>
            <a:ext cx="8458200" cy="3204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Two Gaussian distributed clusters with KL divergence (KLD) 4.5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Amazing Clustering Results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endParaRPr lang="en-US" sz="1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r>
              <a:rPr lang="en-US" dirty="0" smtClean="0"/>
              <a:t>Intuition why it works so well </a:t>
            </a:r>
          </a:p>
          <a:p>
            <a:pPr lvl="1"/>
            <a:r>
              <a:rPr lang="en-US" sz="2000" dirty="0" smtClean="0"/>
              <a:t>Not the boundary or threshold. But clustering so that each cluster looks more like the distribution (Gaussian).</a:t>
            </a:r>
          </a:p>
          <a:p>
            <a:pPr lvl="1"/>
            <a:r>
              <a:rPr lang="en-US" sz="2000" dirty="0" smtClean="0"/>
              <a:t>No prior information on probabilities of the  green or red 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6934200" cy="306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229600" y="6477000"/>
            <a:ext cx="608013" cy="3032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20</a:t>
            </a:fld>
            <a:r>
              <a:rPr lang="en-US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8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9144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Indian Buffet Process (IBP)	</a:t>
            </a:r>
            <a:endParaRPr 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000" dirty="0" smtClean="0"/>
              <a:t>Chinese restaurant problem: one point only belongs to one cluster</a:t>
            </a:r>
          </a:p>
          <a:p>
            <a:r>
              <a:rPr lang="en-US" sz="2000" dirty="0" smtClean="0"/>
              <a:t>Indian </a:t>
            </a:r>
            <a:r>
              <a:rPr lang="en-US" sz="2000" dirty="0"/>
              <a:t>b</a:t>
            </a:r>
            <a:r>
              <a:rPr lang="en-US" sz="2000" dirty="0" smtClean="0"/>
              <a:t>uffet </a:t>
            </a:r>
            <a:r>
              <a:rPr lang="en-US" sz="2000" dirty="0"/>
              <a:t>p</a:t>
            </a:r>
            <a:r>
              <a:rPr lang="en-US" sz="2000" dirty="0" smtClean="0"/>
              <a:t>rocess: Multiple assignment clustering, in which, one observation can be caused by multiple hidden sources: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Binary matrix rep. of IBP: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				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209800" y="2133600"/>
            <a:ext cx="5181600" cy="838200"/>
            <a:chOff x="2209800" y="2133600"/>
            <a:chExt cx="5181600" cy="838200"/>
          </a:xfrm>
        </p:grpSpPr>
        <p:grpSp>
          <p:nvGrpSpPr>
            <p:cNvPr id="4" name="Group 3"/>
            <p:cNvGrpSpPr/>
            <p:nvPr/>
          </p:nvGrpSpPr>
          <p:grpSpPr>
            <a:xfrm>
              <a:off x="2209800" y="2133600"/>
              <a:ext cx="5181600" cy="838200"/>
              <a:chOff x="2209800" y="2286000"/>
              <a:chExt cx="5181600" cy="838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098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5146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8194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624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6482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0292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4102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4770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7150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832242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162800" y="28956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514600" y="2286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962400" y="2286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169795" y="2286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819363" y="2286000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17" idx="3"/>
                <a:endCxn id="5" idx="0"/>
              </p:cNvCxnSpPr>
              <p:nvPr/>
            </p:nvCxnSpPr>
            <p:spPr>
              <a:xfrm rot="5400000">
                <a:off x="2228850" y="2576372"/>
                <a:ext cx="414478" cy="2239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7" idx="4"/>
                <a:endCxn id="7" idx="0"/>
              </p:cNvCxnSpPr>
              <p:nvPr/>
            </p:nvCxnSpPr>
            <p:spPr>
              <a:xfrm rot="5400000">
                <a:off x="2438400" y="2705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7" idx="5"/>
                <a:endCxn id="8" idx="0"/>
              </p:cNvCxnSpPr>
              <p:nvPr/>
            </p:nvCxnSpPr>
            <p:spPr>
              <a:xfrm rot="16200000" flipH="1">
                <a:off x="2614472" y="2576372"/>
                <a:ext cx="414478" cy="2239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8" idx="4"/>
                <a:endCxn id="9" idx="0"/>
              </p:cNvCxnSpPr>
              <p:nvPr/>
            </p:nvCxnSpPr>
            <p:spPr>
              <a:xfrm rot="5400000">
                <a:off x="3886200" y="2705100"/>
                <a:ext cx="381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9" idx="4"/>
                <a:endCxn id="10" idx="0"/>
              </p:cNvCxnSpPr>
              <p:nvPr/>
            </p:nvCxnSpPr>
            <p:spPr>
              <a:xfrm rot="5400000">
                <a:off x="4832798" y="2444303"/>
                <a:ext cx="381000" cy="5215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9" idx="4"/>
                <a:endCxn id="11" idx="0"/>
              </p:cNvCxnSpPr>
              <p:nvPr/>
            </p:nvCxnSpPr>
            <p:spPr>
              <a:xfrm rot="5400000">
                <a:off x="5023298" y="2634803"/>
                <a:ext cx="381000" cy="1405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9" idx="4"/>
                <a:endCxn id="12" idx="0"/>
              </p:cNvCxnSpPr>
              <p:nvPr/>
            </p:nvCxnSpPr>
            <p:spPr>
              <a:xfrm rot="16200000" flipH="1">
                <a:off x="5213797" y="2584897"/>
                <a:ext cx="381000" cy="2404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9" idx="4"/>
                <a:endCxn id="14" idx="0"/>
              </p:cNvCxnSpPr>
              <p:nvPr/>
            </p:nvCxnSpPr>
            <p:spPr>
              <a:xfrm rot="16200000" flipH="1">
                <a:off x="5366197" y="2432497"/>
                <a:ext cx="381000" cy="5452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20" idx="4"/>
                <a:endCxn id="13" idx="7"/>
              </p:cNvCxnSpPr>
              <p:nvPr/>
            </p:nvCxnSpPr>
            <p:spPr>
              <a:xfrm rot="5400000">
                <a:off x="6595654" y="2591069"/>
                <a:ext cx="414478" cy="2615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0" idx="4"/>
                <a:endCxn id="15" idx="0"/>
              </p:cNvCxnSpPr>
              <p:nvPr/>
            </p:nvCxnSpPr>
            <p:spPr>
              <a:xfrm rot="16200000" flipH="1">
                <a:off x="6749602" y="2698660"/>
                <a:ext cx="381000" cy="128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0" idx="4"/>
                <a:endCxn id="16" idx="0"/>
              </p:cNvCxnSpPr>
              <p:nvPr/>
            </p:nvCxnSpPr>
            <p:spPr>
              <a:xfrm rot="16200000" flipH="1">
                <a:off x="6914881" y="2533381"/>
                <a:ext cx="381000" cy="34343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>
              <a:stCxn id="8" idx="0"/>
              <a:endCxn id="18" idx="4"/>
            </p:cNvCxnSpPr>
            <p:nvPr/>
          </p:nvCxnSpPr>
          <p:spPr>
            <a:xfrm rot="5400000" flipH="1" flipV="1">
              <a:off x="3314700" y="1981200"/>
              <a:ext cx="38100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8" idx="0"/>
              <a:endCxn id="19" idx="4"/>
            </p:cNvCxnSpPr>
            <p:nvPr/>
          </p:nvCxnSpPr>
          <p:spPr>
            <a:xfrm rot="5400000" flipH="1" flipV="1">
              <a:off x="3918397" y="1377503"/>
              <a:ext cx="381000" cy="2350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" idx="0"/>
              <a:endCxn id="17" idx="5"/>
            </p:cNvCxnSpPr>
            <p:nvPr/>
          </p:nvCxnSpPr>
          <p:spPr>
            <a:xfrm rot="16200000" flipV="1">
              <a:off x="3185972" y="1852472"/>
              <a:ext cx="414478" cy="13669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3" idx="0"/>
              <a:endCxn id="19" idx="4"/>
            </p:cNvCxnSpPr>
            <p:nvPr/>
          </p:nvCxnSpPr>
          <p:spPr>
            <a:xfrm rot="16200000" flipV="1">
              <a:off x="5747198" y="1899097"/>
              <a:ext cx="381000" cy="13072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5" idx="0"/>
              <a:endCxn id="18" idx="4"/>
            </p:cNvCxnSpPr>
            <p:nvPr/>
          </p:nvCxnSpPr>
          <p:spPr>
            <a:xfrm rot="16200000" flipV="1">
              <a:off x="5321121" y="1117779"/>
              <a:ext cx="381000" cy="28698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4" idx="6"/>
              <a:endCxn id="20" idx="4"/>
            </p:cNvCxnSpPr>
            <p:nvPr/>
          </p:nvCxnSpPr>
          <p:spPr>
            <a:xfrm flipV="1">
              <a:off x="5943600" y="2362200"/>
              <a:ext cx="990063" cy="495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1"/>
              <a:endCxn id="19" idx="4"/>
            </p:cNvCxnSpPr>
            <p:nvPr/>
          </p:nvCxnSpPr>
          <p:spPr>
            <a:xfrm rot="16200000" flipV="1">
              <a:off x="6032948" y="1613347"/>
              <a:ext cx="414478" cy="19121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21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32"/>
            <a:ext cx="8305800" cy="581025"/>
          </a:xfrm>
        </p:spPr>
        <p:txBody>
          <a:bodyPr/>
          <a:lstStyle/>
          <a:p>
            <a:r>
              <a:rPr lang="en-US" dirty="0" smtClean="0"/>
              <a:t>Load Profiling 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4902200" cy="367665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00600" y="1219200"/>
            <a:ext cx="4191000" cy="5181600"/>
          </a:xfrm>
        </p:spPr>
        <p:txBody>
          <a:bodyPr/>
          <a:lstStyle/>
          <a:p>
            <a:r>
              <a:rPr lang="en-US" sz="2400" dirty="0" smtClean="0"/>
              <a:t>Utility company wants to know benchmark distributions</a:t>
            </a:r>
            <a:endParaRPr lang="en-US" sz="2400" b="1" i="1" dirty="0"/>
          </a:p>
          <a:p>
            <a:pPr lvl="1"/>
            <a:r>
              <a:rPr lang="en-US" sz="2000" dirty="0"/>
              <a:t>Nonparametric: do not know how many benchmarks</a:t>
            </a:r>
          </a:p>
          <a:p>
            <a:pPr lvl="1"/>
            <a:r>
              <a:rPr lang="en-US" sz="2000" dirty="0" smtClean="0"/>
              <a:t>Bayesian: posterior distribution </a:t>
            </a:r>
            <a:r>
              <a:rPr lang="en-US" sz="2000" dirty="0"/>
              <a:t>might be time varying</a:t>
            </a:r>
          </a:p>
          <a:p>
            <a:pPr lvl="1"/>
            <a:r>
              <a:rPr lang="en-US" sz="2000" dirty="0" smtClean="0"/>
              <a:t>Scale: Daily, weekday, weekend, monthly, yearly.</a:t>
            </a:r>
          </a:p>
          <a:p>
            <a:r>
              <a:rPr lang="en-US" sz="2400" dirty="0" smtClean="0"/>
              <a:t>But need online algorithm</a:t>
            </a:r>
          </a:p>
          <a:p>
            <a:pPr lvl="1"/>
            <a:r>
              <a:rPr lang="en-US" sz="2000" dirty="0" err="1" smtClean="0"/>
              <a:t>Sublinear</a:t>
            </a:r>
            <a:r>
              <a:rPr lang="en-US" sz="2000" dirty="0" smtClean="0"/>
              <a:t> algorithm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22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82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        </a:t>
            </a:r>
            <a:r>
              <a:rPr lang="en-US" altLang="en-US" dirty="0" err="1" smtClean="0"/>
              <a:t>Sublinear</a:t>
            </a:r>
            <a:r>
              <a:rPr lang="en-US" altLang="en-US" dirty="0" smtClean="0"/>
              <a:t> Algorithm Basics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7086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Examples</a:t>
            </a:r>
            <a:r>
              <a:rPr lang="en-US" alt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1E28AC"/>
                </a:solidFill>
              </a:rPr>
              <a:t>Genome project, world</a:t>
            </a:r>
            <a:r>
              <a:rPr lang="en-US" altLang="en-US" sz="2400" dirty="0">
                <a:solidFill>
                  <a:srgbClr val="1E28AC"/>
                </a:solidFill>
              </a:rPr>
              <a:t>-wide web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1E28AC"/>
                </a:solidFill>
              </a:rPr>
              <a:t>Smart meter data, 2.2M in Houston</a:t>
            </a:r>
            <a:endParaRPr lang="en-US" altLang="en-US" sz="2400" dirty="0">
              <a:solidFill>
                <a:srgbClr val="1E28AC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 </a:t>
            </a:r>
            <a:r>
              <a:rPr lang="en-US" altLang="en-US" sz="2800" dirty="0"/>
              <a:t>many cases, hardly fit in storage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Are </a:t>
            </a:r>
            <a:r>
              <a:rPr lang="en-US" altLang="en-US" sz="2800" dirty="0"/>
              <a:t>traditional notions of an efficient algorithm sufficient?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i.e., is linear time good enough</a:t>
            </a:r>
            <a:r>
              <a:rPr lang="en-US" altLang="en-US" sz="2400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en-US" altLang="zh-CN" sz="2800" dirty="0" err="1" smtClean="0">
                <a:solidFill>
                  <a:srgbClr val="FF0000"/>
                </a:solidFill>
              </a:rPr>
              <a:t>Sublinear</a:t>
            </a:r>
            <a:r>
              <a:rPr lang="en-US" altLang="zh-CN" sz="2800" dirty="0" smtClean="0">
                <a:solidFill>
                  <a:srgbClr val="FF0000"/>
                </a:solidFill>
              </a:rPr>
              <a:t> algorithm</a:t>
            </a:r>
          </a:p>
          <a:p>
            <a:pPr lvl="1"/>
            <a:r>
              <a:rPr lang="en-US" altLang="zh-CN" sz="2400" dirty="0" smtClean="0"/>
              <a:t>Don’t </a:t>
            </a:r>
            <a:r>
              <a:rPr lang="en-US" altLang="zh-CN" sz="2400" dirty="0"/>
              <a:t>look at entire </a:t>
            </a:r>
            <a:r>
              <a:rPr lang="en-US" altLang="zh-CN" sz="2400" dirty="0" smtClean="0"/>
              <a:t>data…</a:t>
            </a:r>
            <a:endParaRPr lang="en-US" altLang="zh-CN" sz="2400" dirty="0"/>
          </a:p>
          <a:p>
            <a:pPr lvl="1"/>
            <a:r>
              <a:rPr lang="en-US" altLang="zh-CN" sz="2400" dirty="0"/>
              <a:t>Sample according to a certain </a:t>
            </a:r>
            <a:r>
              <a:rPr lang="en-US" altLang="zh-CN" sz="2400" dirty="0" smtClean="0"/>
              <a:t>distribution</a:t>
            </a:r>
          </a:p>
          <a:p>
            <a:pPr lvl="1"/>
            <a:r>
              <a:rPr lang="en-US" altLang="zh-CN" sz="2400" dirty="0" smtClean="0"/>
              <a:t>Clever </a:t>
            </a:r>
            <a:r>
              <a:rPr lang="en-US" altLang="zh-CN" sz="2400" dirty="0"/>
              <a:t>use of approximate solutions to </a:t>
            </a:r>
            <a:r>
              <a:rPr lang="en-US" altLang="zh-CN" sz="2400" dirty="0" err="1"/>
              <a:t>subproblems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yields sufficient accurate </a:t>
            </a:r>
            <a:r>
              <a:rPr lang="en-US" altLang="zh-CN" sz="2400" dirty="0"/>
              <a:t>result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19462" name="Picture 6" descr="pe01616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600200"/>
            <a:ext cx="2819400" cy="264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23</a:t>
            </a:fld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011"/>
            <a:ext cx="8305800" cy="581025"/>
          </a:xfrm>
        </p:spPr>
        <p:txBody>
          <a:bodyPr/>
          <a:lstStyle/>
          <a:p>
            <a:r>
              <a:rPr lang="en-US" dirty="0" smtClean="0"/>
              <a:t>    Application in Smart Grid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6" y="1066800"/>
            <a:ext cx="2976248" cy="505060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6200" y="1001301"/>
            <a:ext cx="4953000" cy="5181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 smtClean="0"/>
              <a:t>Goal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Profile distribution </a:t>
            </a:r>
            <a:r>
              <a:rPr lang="en-US" sz="2000" b="1" i="1" dirty="0"/>
              <a:t>p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U</a:t>
            </a:r>
            <a:r>
              <a:rPr lang="en-US" sz="2000" dirty="0" smtClean="0"/>
              <a:t>ser’s distribution </a:t>
            </a:r>
            <a:r>
              <a:rPr lang="en-US" sz="2000" b="1" i="1" dirty="0"/>
              <a:t>q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FF0000"/>
                </a:solidFill>
              </a:rPr>
              <a:t>Test closeness between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b="1" i="1" dirty="0">
                <a:solidFill>
                  <a:srgbClr val="FF0000"/>
                </a:solidFill>
              </a:rPr>
              <a:t>q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Given </a:t>
            </a:r>
            <a:r>
              <a:rPr lang="az-Cyrl-AZ" sz="2400" dirty="0"/>
              <a:t>є</a:t>
            </a:r>
            <a:r>
              <a:rPr lang="en-US" sz="2400" dirty="0"/>
              <a:t> and </a:t>
            </a:r>
            <a:r>
              <a:rPr lang="el-GR" sz="2400" dirty="0"/>
              <a:t>δ</a:t>
            </a:r>
            <a:r>
              <a:rPr lang="en-US" sz="2400" dirty="0"/>
              <a:t>, subsampling at least (-log</a:t>
            </a:r>
            <a:r>
              <a:rPr lang="el-GR" sz="2400" dirty="0"/>
              <a:t>δ</a:t>
            </a:r>
            <a:r>
              <a:rPr lang="en-US" sz="2400" dirty="0"/>
              <a:t>/(2</a:t>
            </a:r>
            <a:r>
              <a:rPr lang="az-Cyrl-AZ" sz="2400" dirty="0"/>
              <a:t>є</a:t>
            </a:r>
            <a:r>
              <a:rPr lang="en-US" sz="2400" dirty="0"/>
              <a:t>^2)) number of users will guarantee</a:t>
            </a:r>
            <a:r>
              <a:rPr lang="en-US" sz="2400" dirty="0" smtClean="0"/>
              <a:t>:</a:t>
            </a:r>
          </a:p>
          <a:p>
            <a:pPr lvl="1">
              <a:spcBef>
                <a:spcPts val="300"/>
              </a:spcBef>
            </a:pPr>
            <a:endParaRPr lang="en-US" sz="2000" dirty="0" smtClean="0"/>
          </a:p>
          <a:p>
            <a:pPr lvl="1">
              <a:spcBef>
                <a:spcPts val="300"/>
              </a:spcBef>
            </a:pP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l-GR" sz="2000" dirty="0" smtClean="0"/>
              <a:t>α</a:t>
            </a:r>
            <a:r>
              <a:rPr lang="en-US" sz="2000" dirty="0" smtClean="0"/>
              <a:t> percentage of specific type of users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en-US" sz="2400" dirty="0" err="1" smtClean="0"/>
              <a:t>Sublinear</a:t>
            </a:r>
            <a:r>
              <a:rPr lang="en-US" sz="2400" dirty="0" smtClean="0"/>
              <a:t> </a:t>
            </a:r>
            <a:r>
              <a:rPr lang="en-US" sz="2400" dirty="0"/>
              <a:t>method: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Repeatedly </a:t>
            </a:r>
            <a:r>
              <a:rPr lang="en-US" sz="2000" dirty="0"/>
              <a:t>subsampling from entire distributions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Run time is </a:t>
            </a:r>
            <a:r>
              <a:rPr lang="en-US" sz="2000" dirty="0" err="1"/>
              <a:t>sublinear</a:t>
            </a:r>
            <a:endParaRPr lang="en-US" sz="2000" dirty="0"/>
          </a:p>
          <a:p>
            <a:pPr>
              <a:spcBef>
                <a:spcPts val="300"/>
              </a:spcBef>
            </a:pPr>
            <a:endParaRPr lang="en-US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70134"/>
              </p:ext>
            </p:extLst>
          </p:nvPr>
        </p:nvGraphicFramePr>
        <p:xfrm>
          <a:off x="5005388" y="3609975"/>
          <a:ext cx="27257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4" imgW="1168400" imgH="215900" progId="Equation.3">
                  <p:embed/>
                </p:oleObj>
              </mc:Choice>
              <mc:Fallback>
                <p:oleObj name="Equation" r:id="rId4" imgW="11684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3609975"/>
                        <a:ext cx="272573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29600" y="6477000"/>
            <a:ext cx="608013" cy="303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7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05800" cy="581025"/>
          </a:xfrm>
        </p:spPr>
        <p:txBody>
          <a:bodyPr/>
          <a:lstStyle/>
          <a:p>
            <a:r>
              <a:rPr lang="en-US" dirty="0" smtClean="0"/>
              <a:t>         Smart Pricing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4191000"/>
            <a:ext cx="8534400" cy="2057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 dirty="0" smtClean="0"/>
              <a:t>Close to true data with 1% subsampling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Smart </a:t>
            </a:r>
            <a:r>
              <a:rPr lang="en-US" sz="2400" dirty="0"/>
              <a:t>pricing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Fix price for all hours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Differentiate charge: peak hour and off peak hour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Differentiated </a:t>
            </a:r>
            <a:r>
              <a:rPr lang="en-US" sz="2000" dirty="0" smtClean="0"/>
              <a:t>service: user selection</a:t>
            </a:r>
            <a:r>
              <a:rPr lang="en-US" sz="2000" dirty="0"/>
              <a:t> </a:t>
            </a:r>
            <a:r>
              <a:rPr lang="en-US" sz="2000" dirty="0" smtClean="0"/>
              <a:t>for either fix or differentiate price. </a:t>
            </a:r>
            <a:endParaRPr lang="en-US" sz="2400" dirty="0"/>
          </a:p>
          <a:p>
            <a:pPr>
              <a:spcBef>
                <a:spcPts val="300"/>
              </a:spcBef>
            </a:pPr>
            <a:endParaRPr lang="en-US" sz="2000" dirty="0"/>
          </a:p>
          <a:p>
            <a:pPr>
              <a:spcBef>
                <a:spcPts val="300"/>
              </a:spcBef>
            </a:pPr>
            <a:endParaRPr lang="en-US" sz="2000" dirty="0" smtClean="0"/>
          </a:p>
          <a:p>
            <a:pPr>
              <a:spcBef>
                <a:spcPts val="300"/>
              </a:spcBef>
            </a:pPr>
            <a:endParaRPr lang="en-US" sz="2000" dirty="0"/>
          </a:p>
          <a:p>
            <a:pPr>
              <a:spcBef>
                <a:spcPts val="300"/>
              </a:spcBef>
            </a:pPr>
            <a:endParaRPr lang="en-US" sz="2000" dirty="0" smtClean="0"/>
          </a:p>
          <a:p>
            <a:pPr>
              <a:spcBef>
                <a:spcPts val="300"/>
              </a:spcBef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267200" cy="320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3000"/>
            <a:ext cx="4064000" cy="304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25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518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655050" cy="5181600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pPr lvl="1"/>
            <a:r>
              <a:rPr lang="en-US" sz="2000" dirty="0"/>
              <a:t>Big Data</a:t>
            </a:r>
          </a:p>
          <a:p>
            <a:pPr lvl="1"/>
            <a:r>
              <a:rPr lang="en-US" sz="2000" dirty="0"/>
              <a:t>Smart Grid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Case 1: Load profiling and smart pricing </a:t>
            </a:r>
            <a:r>
              <a:rPr lang="en-US" sz="2400" dirty="0" smtClean="0"/>
              <a:t>by </a:t>
            </a:r>
            <a:r>
              <a:rPr lang="en-US" sz="2400" dirty="0"/>
              <a:t>smart meter big data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Basics and problems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Bayesian nonparametric learning</a:t>
            </a:r>
          </a:p>
          <a:p>
            <a:pPr lvl="1">
              <a:spcBef>
                <a:spcPts val="300"/>
              </a:spcBef>
            </a:pPr>
            <a:r>
              <a:rPr lang="en-US" sz="2000" dirty="0" err="1"/>
              <a:t>Sublinear</a:t>
            </a:r>
            <a:r>
              <a:rPr lang="en-US" sz="2000" dirty="0"/>
              <a:t> Algorithm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rgbClr val="FF0000"/>
                </a:solidFill>
              </a:rPr>
              <a:t>Case 2: </a:t>
            </a:r>
            <a:r>
              <a:rPr lang="en-US" sz="2400" dirty="0" smtClean="0">
                <a:solidFill>
                  <a:srgbClr val="FF0000"/>
                </a:solidFill>
              </a:rPr>
              <a:t>SCOPF for </a:t>
            </a:r>
            <a:r>
              <a:rPr lang="en-US" sz="2400" dirty="0">
                <a:solidFill>
                  <a:srgbClr val="FF0000"/>
                </a:solidFill>
              </a:rPr>
              <a:t>smart grid security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FF0000"/>
                </a:solidFill>
              </a:rPr>
              <a:t>Sparse optimization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FF0000"/>
                </a:solidFill>
              </a:rPr>
              <a:t>Alternating direction method of multipliers (ADMM). </a:t>
            </a:r>
          </a:p>
          <a:p>
            <a:pPr lvl="1">
              <a:spcBef>
                <a:spcPts val="300"/>
              </a:spcBef>
            </a:pPr>
            <a:r>
              <a:rPr lang="en-US" altLang="ko-KR" sz="2000" dirty="0">
                <a:solidFill>
                  <a:srgbClr val="FF0000"/>
                </a:solidFill>
              </a:rPr>
              <a:t>Security-constrained Optimal Power Flow Problem 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en-US" sz="2400" dirty="0"/>
              <a:t>Other research activities of our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26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Sparse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dimension &gt;&gt; useful information dimension</a:t>
            </a:r>
          </a:p>
          <a:p>
            <a:pPr lvl="1"/>
            <a:r>
              <a:rPr lang="en-US" sz="2400" dirty="0" smtClean="0"/>
              <a:t>Number of buses &gt;&gt; number of attacked places</a:t>
            </a:r>
          </a:p>
          <a:p>
            <a:r>
              <a:rPr lang="en-US" sz="2800" dirty="0" smtClean="0"/>
              <a:t>Compressive sensing open a new SP paradigm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Many algorithms developed for sparse optimization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Alternating direction method of multipliers (ADMM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t="7214" r="2469" b="9900"/>
          <a:stretch>
            <a:fillRect/>
          </a:stretch>
        </p:blipFill>
        <p:spPr>
          <a:xfrm>
            <a:off x="124326" y="2895600"/>
            <a:ext cx="6899153" cy="1905000"/>
          </a:xfrm>
          <a:prstGeom prst="rect">
            <a:avLst/>
          </a:prstGeom>
          <a:noFill/>
        </p:spPr>
      </p:pic>
      <p:pic>
        <p:nvPicPr>
          <p:cNvPr id="4098" name="Picture 2" descr="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14600"/>
            <a:ext cx="1905000" cy="27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27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6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76" y="914400"/>
            <a:ext cx="8839200" cy="5257800"/>
          </a:xfrm>
        </p:spPr>
        <p:txBody>
          <a:bodyPr/>
          <a:lstStyle/>
          <a:p>
            <a:r>
              <a:rPr lang="en-US" sz="2800" dirty="0" smtClean="0"/>
              <a:t>ADMM problem form </a:t>
            </a:r>
            <a:r>
              <a:rPr lang="en-US" sz="2400" dirty="0" smtClean="0"/>
              <a:t>(</a:t>
            </a:r>
            <a:r>
              <a:rPr lang="en-US" sz="2800" dirty="0" smtClean="0"/>
              <a:t>f </a:t>
            </a:r>
            <a:r>
              <a:rPr lang="en-US" sz="2800" dirty="0"/>
              <a:t>and g are convex closed </a:t>
            </a:r>
            <a:r>
              <a:rPr lang="en-US" sz="2800" dirty="0" smtClean="0"/>
              <a:t>proper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Divide one problem into multiple </a:t>
            </a:r>
            <a:r>
              <a:rPr lang="en-US" sz="2400" dirty="0" err="1" smtClean="0"/>
              <a:t>subproblems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sz="4800" dirty="0" smtClean="0"/>
          </a:p>
          <a:p>
            <a:pPr lvl="1"/>
            <a:endParaRPr lang="en-US" sz="1400" dirty="0" smtClean="0"/>
          </a:p>
          <a:p>
            <a:pPr lvl="1"/>
            <a:r>
              <a:rPr lang="en-US" sz="2400" dirty="0" smtClean="0"/>
              <a:t>Augmented </a:t>
            </a:r>
            <a:r>
              <a:rPr lang="en-US" sz="2400" dirty="0" err="1"/>
              <a:t>L</a:t>
            </a:r>
            <a:r>
              <a:rPr lang="en-US" sz="2400" dirty="0" err="1" smtClean="0"/>
              <a:t>agrangian</a:t>
            </a:r>
            <a:r>
              <a:rPr lang="en-US" sz="2400" dirty="0" smtClean="0"/>
              <a:t> function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ADMM: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Each </a:t>
            </a:r>
            <a:r>
              <a:rPr lang="en-US" sz="2800" dirty="0" smtClean="0"/>
              <a:t>iteration is not feasible, </a:t>
            </a:r>
            <a:r>
              <a:rPr lang="en-US" sz="2800" dirty="0"/>
              <a:t>but converge O(1/k</a:t>
            </a:r>
            <a:r>
              <a:rPr lang="en-US" sz="2800" dirty="0" smtClean="0"/>
              <a:t>) speed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ADMM Basics</a:t>
            </a:r>
            <a:endParaRPr lang="en-US" dirty="0"/>
          </a:p>
        </p:txBody>
      </p:sp>
      <p:pic>
        <p:nvPicPr>
          <p:cNvPr id="3074" name="Picture 2" descr="C:\Users\lanchao\AppData\Roaming\Tencent\Users\512969869\QQ\WinTemp\RichOle\A{@TFP[66Q(KY`]{A1Z}G{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37608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nchao\AppData\Roaming\Tencent\Users\512969869\QQ\WinTemp\RichOle\`YDO@F[31@PPR4AK(0YV0F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4648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1825"/>
            <a:ext cx="8001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28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1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763000" cy="58102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4000" dirty="0" smtClean="0"/>
              <a:t>Contingency Analysis in Power Grid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9812"/>
            <a:ext cx="8426450" cy="5181600"/>
          </a:xfrm>
        </p:spPr>
        <p:txBody>
          <a:bodyPr/>
          <a:lstStyle/>
          <a:p>
            <a:r>
              <a:rPr lang="en-US" altLang="ko-K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Contingency analysis</a:t>
            </a:r>
          </a:p>
          <a:p>
            <a:pPr lvl="1"/>
            <a:r>
              <a:rPr lang="en-US" altLang="ko-KR" sz="2000" dirty="0" smtClean="0"/>
              <a:t>Assess the ability of the power grid to sustain component failures.</a:t>
            </a:r>
            <a:endParaRPr lang="hu-HU" altLang="ko-KR" sz="2000" dirty="0"/>
          </a:p>
          <a:p>
            <a:pPr lvl="1"/>
            <a:r>
              <a:rPr lang="en-US" altLang="ko-KR" sz="2000" dirty="0" smtClean="0"/>
              <a:t>Currently focused on mostly select “N-1” scenarios. </a:t>
            </a:r>
            <a:endParaRPr lang="hu-HU" altLang="ko-KR" sz="2000" dirty="0"/>
          </a:p>
          <a:p>
            <a:r>
              <a:rPr lang="en-US" altLang="ko-K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Security-constrained </a:t>
            </a:r>
            <a:r>
              <a:rPr lang="en-US" altLang="ko-KR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Optimal Power Flow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(SCOPF) </a:t>
            </a:r>
          </a:p>
          <a:p>
            <a:pPr lvl="1"/>
            <a:r>
              <a:rPr lang="en-US" sz="2000" dirty="0"/>
              <a:t>Determines the optimal control of power systems under constraints arising from a set of postulated contingencies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jewelcastandtechno.com/uploads/structure/images/800x600_ratio/350_8082cad64cef341beb83fb08084e2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31" y="3316793"/>
            <a:ext cx="525780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29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01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4775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latin typeface="Arial" charset="0"/>
                <a:ea typeface="宋体" charset="0"/>
              </a:rPr>
              <a:t>Big Data</a:t>
            </a:r>
            <a:endParaRPr lang="en-US" altLang="zh-CN" sz="32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4593" y="3939964"/>
            <a:ext cx="562637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Size of data increases exponentially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Types of data are very heterogeneous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2000" dirty="0"/>
              <a:t>Technology </a:t>
            </a:r>
            <a:r>
              <a:rPr lang="en-US" altLang="en-US" sz="2000" dirty="0" smtClean="0"/>
              <a:t>makes </a:t>
            </a:r>
            <a:r>
              <a:rPr lang="en-US" altLang="en-US" sz="2000" dirty="0"/>
              <a:t>it </a:t>
            </a:r>
            <a:r>
              <a:rPr lang="en-US" altLang="en-US" sz="2000" dirty="0" smtClean="0"/>
              <a:t>possible </a:t>
            </a:r>
            <a:r>
              <a:rPr lang="en-US" altLang="en-US" sz="2000" dirty="0"/>
              <a:t>to </a:t>
            </a:r>
            <a:r>
              <a:rPr lang="en-US" altLang="en-US" sz="2000" dirty="0" smtClean="0"/>
              <a:t>analyze </a:t>
            </a:r>
            <a:r>
              <a:rPr lang="en-US" altLang="en-US" sz="2000" dirty="0"/>
              <a:t>ALL </a:t>
            </a:r>
            <a:r>
              <a:rPr lang="en-US" altLang="en-US" sz="2000" dirty="0" smtClean="0"/>
              <a:t>available data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z="2000" dirty="0" smtClean="0"/>
              <a:t>Key dimensions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en-US" sz="2000" dirty="0" smtClean="0"/>
              <a:t>Volume, Velocity and Variety</a:t>
            </a:r>
          </a:p>
          <a:p>
            <a:pPr marL="457200" indent="-457200">
              <a:buFont typeface="Arial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https://www.atkearney.com/documents/10192/698536/FG-Big-Data-and-the-Creative-Destruction-of-Todays-Business-Models-1.png/0c519468-de82-45cb-afde-5d7b431b00b5?t=1358275206758?t=13582752067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3" y="982018"/>
            <a:ext cx="4155030" cy="27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hortonworks.com/wp-content/uploads/2012/05/bigdata_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794" y="961085"/>
            <a:ext cx="4218808" cy="29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3_3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2"/>
          <a:stretch>
            <a:fillRect/>
          </a:stretch>
        </p:blipFill>
        <p:spPr bwMode="auto">
          <a:xfrm>
            <a:off x="5783178" y="3886200"/>
            <a:ext cx="2827813" cy="261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95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305800" cy="581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Security-constrained Optimal Power </a:t>
            </a:r>
            <a:r>
              <a:rPr lang="en-US" sz="3200" dirty="0" smtClean="0"/>
              <a:t>Flow</a:t>
            </a:r>
            <a:endParaRPr lang="zh-CN" altLang="en-US" sz="3200" dirty="0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3833" y="914400"/>
            <a:ext cx="49530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solidFill>
                  <a:schemeClr val="tx1"/>
                </a:solidFill>
              </a:rPr>
              <a:t>Example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57400"/>
            <a:ext cx="4074197" cy="23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lanchao\AppData\Roaming\Tencent\Users\512969869\QQ\WinTemp\RichOle\U(~3G(4SHD~$T$_DJEAQN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87" y="2057400"/>
            <a:ext cx="4171445" cy="23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6497" y="437558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 Case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59809" y="436386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Contingency Case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2400" y="510540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Unacceptable because overload of line 1-3 could lead to</a:t>
            </a:r>
            <a:br>
              <a:rPr lang="en-GB" sz="2800" dirty="0"/>
            </a:br>
            <a:r>
              <a:rPr lang="en-GB" sz="2800" dirty="0"/>
              <a:t>a cascade trip and a system collapse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30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5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305800" cy="581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Security-constrained Optimal Power </a:t>
            </a:r>
            <a:r>
              <a:rPr lang="en-US" sz="3200" dirty="0" smtClean="0"/>
              <a:t>Flow</a:t>
            </a:r>
            <a:endParaRPr lang="zh-CN" altLang="en-US" sz="3200" dirty="0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91799"/>
              </p:ext>
            </p:extLst>
          </p:nvPr>
        </p:nvGraphicFramePr>
        <p:xfrm>
          <a:off x="695735" y="1001398"/>
          <a:ext cx="1473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name="Equation" r:id="rId3" imgW="1473200" imgH="698500" progId="Equation.DSMT4">
                  <p:embed/>
                </p:oleObj>
              </mc:Choice>
              <mc:Fallback>
                <p:oleObj name="Equation" r:id="rId3" imgW="14732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35" y="1001398"/>
                        <a:ext cx="1473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659223" y="1579249"/>
            <a:ext cx="8355013" cy="830263"/>
            <a:chOff x="609" y="1200"/>
            <a:chExt cx="5263" cy="523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1632" y="1291"/>
            <a:ext cx="150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" name="Equation" r:id="rId5" imgW="2387600" imgH="533400" progId="Equation.DSMT4">
                    <p:embed/>
                  </p:oleObj>
                </mc:Choice>
                <mc:Fallback>
                  <p:oleObj name="Equation" r:id="rId5" imgW="23876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291"/>
                          <a:ext cx="1504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609" y="1296"/>
              <a:ext cx="9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/>
                <a:t>Subject to:</a:t>
              </a:r>
            </a:p>
          </p:txBody>
        </p: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3248" y="1200"/>
              <a:ext cx="2624" cy="523"/>
              <a:chOff x="3248" y="1200"/>
              <a:chExt cx="2624" cy="523"/>
            </a:xfrm>
          </p:grpSpPr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3248" y="1387"/>
                <a:ext cx="384" cy="144"/>
              </a:xfrm>
              <a:prstGeom prst="leftArrow">
                <a:avLst>
                  <a:gd name="adj1" fmla="val 50000"/>
                  <a:gd name="adj2" fmla="val 6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3766" y="1200"/>
                <a:ext cx="2106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Power flow equations </a:t>
                </a:r>
                <a:r>
                  <a:rPr lang="en-GB" sz="2400" dirty="0" smtClean="0"/>
                  <a:t>for </a:t>
                </a:r>
              </a:p>
              <a:p>
                <a:r>
                  <a:rPr lang="en-GB" sz="2400" dirty="0" smtClean="0"/>
                  <a:t>base case, </a:t>
                </a:r>
                <a:r>
                  <a:rPr lang="de-DE" sz="2400" dirty="0" err="1" smtClean="0"/>
                  <a:t>K</a:t>
                </a:r>
                <a:r>
                  <a:rPr lang="de-DE" sz="2400" dirty="0" err="1" smtClean="0"/>
                  <a:t>irchoff's</a:t>
                </a:r>
                <a:r>
                  <a:rPr lang="de-DE" sz="2400" dirty="0" smtClean="0"/>
                  <a:t> </a:t>
                </a:r>
                <a:r>
                  <a:rPr lang="de-DE" sz="2400" dirty="0" err="1"/>
                  <a:t>law</a:t>
                </a:r>
                <a:endParaRPr lang="en-GB" sz="2400" dirty="0"/>
              </a:p>
            </p:txBody>
          </p:sp>
        </p:grp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2283235" y="2417450"/>
            <a:ext cx="6061076" cy="830263"/>
            <a:chOff x="1632" y="1728"/>
            <a:chExt cx="3818" cy="523"/>
          </a:xfrm>
        </p:grpSpPr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1632" y="1819"/>
            <a:ext cx="154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0" name="Equation" r:id="rId7" imgW="2451100" imgH="533400" progId="Equation.DSMT4">
                    <p:embed/>
                  </p:oleObj>
                </mc:Choice>
                <mc:Fallback>
                  <p:oleObj name="Equation" r:id="rId7" imgW="2451100" imgH="533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819"/>
                          <a:ext cx="1544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268" y="1915"/>
              <a:ext cx="384" cy="144"/>
            </a:xfrm>
            <a:prstGeom prst="lef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66" y="1728"/>
              <a:ext cx="168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/>
                <a:t>Operating limits for </a:t>
              </a:r>
              <a:br>
                <a:rPr lang="en-GB" sz="2400" dirty="0"/>
              </a:br>
              <a:r>
                <a:rPr lang="en-GB" sz="2400" dirty="0"/>
                <a:t>the base case</a:t>
              </a:r>
            </a:p>
          </p:txBody>
        </p:sp>
      </p:grp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2437223" y="3247713"/>
            <a:ext cx="6200775" cy="1668463"/>
            <a:chOff x="1700" y="2304"/>
            <a:chExt cx="3906" cy="1051"/>
          </a:xfrm>
        </p:grpSpPr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750751"/>
                </p:ext>
              </p:extLst>
            </p:nvPr>
          </p:nvGraphicFramePr>
          <p:xfrm>
            <a:off x="1704" y="2956"/>
            <a:ext cx="142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1" name="Equation" r:id="rId9" imgW="2260600" imgH="419100" progId="Equation.3">
                    <p:embed/>
                  </p:oleObj>
                </mc:Choice>
                <mc:Fallback>
                  <p:oleObj name="Equation" r:id="rId9" imgW="22606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" y="2956"/>
                          <a:ext cx="142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2344491"/>
                </p:ext>
              </p:extLst>
            </p:nvPr>
          </p:nvGraphicFramePr>
          <p:xfrm>
            <a:off x="1700" y="2412"/>
            <a:ext cx="139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2" name="Equation" r:id="rId11" imgW="2209800" imgH="419100" progId="Equation.3">
                    <p:embed/>
                  </p:oleObj>
                </mc:Choice>
                <mc:Fallback>
                  <p:oleObj name="Equation" r:id="rId11" imgW="22098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0" y="2412"/>
                          <a:ext cx="139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3239" y="2491"/>
              <a:ext cx="384" cy="144"/>
            </a:xfrm>
            <a:prstGeom prst="lef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3737" y="2304"/>
              <a:ext cx="18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/>
                <a:t>Power flow equations </a:t>
              </a:r>
              <a:br>
                <a:rPr lang="en-GB" sz="2400" dirty="0"/>
              </a:br>
              <a:r>
                <a:rPr lang="en-GB" sz="2400" dirty="0"/>
                <a:t>for contingency </a:t>
              </a:r>
              <a:r>
                <a:rPr lang="en-GB" sz="2400" i="1" dirty="0"/>
                <a:t>k</a:t>
              </a:r>
              <a:endParaRPr lang="en-GB" sz="2400" dirty="0"/>
            </a:p>
          </p:txBody>
        </p:sp>
        <p:sp>
          <p:nvSpPr>
            <p:cNvPr id="36" name="AutoShape 16"/>
            <p:cNvSpPr>
              <a:spLocks noChangeArrowheads="1"/>
            </p:cNvSpPr>
            <p:nvPr/>
          </p:nvSpPr>
          <p:spPr bwMode="auto">
            <a:xfrm>
              <a:off x="3259" y="3019"/>
              <a:ext cx="384" cy="144"/>
            </a:xfrm>
            <a:prstGeom prst="leftArrow">
              <a:avLst>
                <a:gd name="adj1" fmla="val 50000"/>
                <a:gd name="adj2" fmla="val 6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3737" y="2832"/>
              <a:ext cx="151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/>
                <a:t>Operating limits</a:t>
              </a:r>
              <a:br>
                <a:rPr lang="en-GB" sz="2400" dirty="0"/>
              </a:br>
              <a:r>
                <a:rPr lang="en-GB" sz="2400" dirty="0"/>
                <a:t> for contingency </a:t>
              </a:r>
              <a:r>
                <a:rPr lang="en-GB" sz="2400" i="1" dirty="0"/>
                <a:t>k</a:t>
              </a:r>
            </a:p>
          </p:txBody>
        </p:sp>
      </p:grp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1420429" y="3558391"/>
            <a:ext cx="863600" cy="1219200"/>
            <a:chOff x="992" y="2448"/>
            <a:chExt cx="544" cy="768"/>
          </a:xfrm>
        </p:grpSpPr>
        <p:sp>
          <p:nvSpPr>
            <p:cNvPr id="39" name="AutoShape 18"/>
            <p:cNvSpPr>
              <a:spLocks/>
            </p:cNvSpPr>
            <p:nvPr/>
          </p:nvSpPr>
          <p:spPr bwMode="auto">
            <a:xfrm>
              <a:off x="1392" y="2448"/>
              <a:ext cx="144" cy="768"/>
            </a:xfrm>
            <a:prstGeom prst="leftBrace">
              <a:avLst>
                <a:gd name="adj1" fmla="val 4444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992" y="2736"/>
            <a:ext cx="256" cy="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83" name="Equation" r:id="rId13" imgW="406400" imgH="266700" progId="Equation.DSMT4">
                    <p:embed/>
                  </p:oleObj>
                </mc:Choice>
                <mc:Fallback>
                  <p:oleObj name="Equation" r:id="rId13" imgW="4064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" y="2736"/>
                          <a:ext cx="256" cy="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77647"/>
              </p:ext>
            </p:extLst>
          </p:nvPr>
        </p:nvGraphicFramePr>
        <p:xfrm>
          <a:off x="2398441" y="4996343"/>
          <a:ext cx="2450195" cy="53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" name="Equation" r:id="rId15" imgW="2248920" imgH="484560" progId="Equation.DSMT4">
                  <p:embed/>
                </p:oleObj>
              </mc:Choice>
              <mc:Fallback>
                <p:oleObj name="Equation" r:id="rId15" imgW="2248920" imgH="48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441" y="4996343"/>
                        <a:ext cx="2450195" cy="53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822642" y="5486400"/>
            <a:ext cx="8180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400" dirty="0"/>
              <a:t>Subscript </a:t>
            </a:r>
            <a:r>
              <a:rPr lang="en-GB" sz="2400" i="1" dirty="0"/>
              <a:t>0</a:t>
            </a:r>
            <a:r>
              <a:rPr lang="en-GB" sz="2400" dirty="0"/>
              <a:t> indicates value of variables in the base case</a:t>
            </a:r>
          </a:p>
          <a:p>
            <a:r>
              <a:rPr lang="en-GB" sz="2400" dirty="0"/>
              <a:t>Subscript </a:t>
            </a:r>
            <a:r>
              <a:rPr lang="en-GB" sz="2400" i="1" dirty="0"/>
              <a:t>k</a:t>
            </a:r>
            <a:r>
              <a:rPr lang="en-GB" sz="2400" dirty="0"/>
              <a:t> indicates value of variables for contingency </a:t>
            </a:r>
            <a:r>
              <a:rPr lang="en-GB" sz="2400" i="1" dirty="0"/>
              <a:t>k</a:t>
            </a:r>
            <a:endParaRPr lang="en-GB" sz="2400" dirty="0"/>
          </a:p>
        </p:txBody>
      </p:sp>
      <p:sp>
        <p:nvSpPr>
          <p:cNvPr id="43" name="AutoShape 16"/>
          <p:cNvSpPr>
            <a:spLocks noChangeArrowheads="1"/>
          </p:cNvSpPr>
          <p:nvPr/>
        </p:nvSpPr>
        <p:spPr bwMode="auto">
          <a:xfrm>
            <a:off x="4913041" y="51054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17135" y="4988867"/>
            <a:ext cx="3244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ecurity constrained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058426"/>
            <a:ext cx="2959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Scheduling Objective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31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z="4000" dirty="0" smtClean="0"/>
              <a:t>SCOPF Using ADMM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4" y="1237063"/>
            <a:ext cx="8501251" cy="4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00734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 Case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50925" y="100623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Contingency 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52555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Contingency 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52555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Contingency 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6221" y="5726443"/>
            <a:ext cx="850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Implemented on HPC in UH using MPI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32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66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z="4000" dirty="0" smtClean="0"/>
              <a:t>Results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8337" y="4572000"/>
            <a:ext cx="8762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Converge to the optimal solution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Speed up the computation of the optimization problem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Even faster for a sufficiently accurate solution</a:t>
            </a:r>
            <a:endParaRPr lang="en-US" sz="2800" dirty="0"/>
          </a:p>
        </p:txBody>
      </p:sp>
      <p:pic>
        <p:nvPicPr>
          <p:cNvPr id="6145" name="Picture 1" descr="C:\Users\lanchao\AppData\Roaming\Tencent\Users\512969869\QQ\WinTemp\RichOle\VN~Y@54A{Q{RM]VF)J(L_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985036"/>
            <a:ext cx="3946358" cy="343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33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2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400" dirty="0" smtClean="0"/>
              <a:t>Big data is a very hot topic today </a:t>
            </a:r>
          </a:p>
          <a:p>
            <a:pPr lvl="1"/>
            <a:r>
              <a:rPr lang="en-US" sz="2000" dirty="0" smtClean="0"/>
              <a:t>but ill defined problem</a:t>
            </a:r>
          </a:p>
          <a:p>
            <a:r>
              <a:rPr lang="en-US" sz="2400" dirty="0" smtClean="0"/>
              <a:t>Smart grid is another hot topic, with a lot of big data</a:t>
            </a:r>
          </a:p>
          <a:p>
            <a:pPr lvl="1"/>
            <a:r>
              <a:rPr lang="en-US" sz="2000" dirty="0" smtClean="0"/>
              <a:t>But the utility companies do not know how to use</a:t>
            </a:r>
          </a:p>
          <a:p>
            <a:r>
              <a:rPr lang="en-US" sz="2400" dirty="0" smtClean="0"/>
              <a:t>Zoom in two topics</a:t>
            </a:r>
          </a:p>
          <a:p>
            <a:pPr lvl="1"/>
            <a:r>
              <a:rPr lang="en-US" sz="2000" dirty="0" smtClean="0"/>
              <a:t>Loading profiling and smart pricing</a:t>
            </a:r>
          </a:p>
          <a:p>
            <a:pPr lvl="1"/>
            <a:r>
              <a:rPr lang="en-US" sz="2000" dirty="0" smtClean="0"/>
              <a:t>SCOPF</a:t>
            </a:r>
          </a:p>
          <a:p>
            <a:r>
              <a:rPr lang="en-US" sz="2400" dirty="0" smtClean="0"/>
              <a:t>Study three techniques</a:t>
            </a:r>
          </a:p>
          <a:p>
            <a:pPr lvl="1"/>
            <a:r>
              <a:rPr lang="en-US" sz="2000" dirty="0" smtClean="0"/>
              <a:t>Machine learning: Bayesian nonparametric learning</a:t>
            </a:r>
          </a:p>
          <a:p>
            <a:pPr lvl="1"/>
            <a:r>
              <a:rPr lang="en-US" sz="2000" dirty="0" err="1" smtClean="0"/>
              <a:t>Sublinear</a:t>
            </a:r>
            <a:r>
              <a:rPr lang="en-US" sz="2000" dirty="0" smtClean="0"/>
              <a:t> algorithm</a:t>
            </a:r>
          </a:p>
          <a:p>
            <a:pPr lvl="1"/>
            <a:r>
              <a:rPr lang="en-US" sz="2000" dirty="0" smtClean="0"/>
              <a:t>ADMM</a:t>
            </a:r>
          </a:p>
          <a:p>
            <a:r>
              <a:rPr lang="en-US" sz="2400" dirty="0" smtClean="0"/>
              <a:t>Only touch trivial parts of the whole picture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34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84" y="152400"/>
            <a:ext cx="8305800" cy="581025"/>
          </a:xfrm>
        </p:spPr>
        <p:txBody>
          <a:bodyPr/>
          <a:lstStyle/>
          <a:p>
            <a:r>
              <a:rPr lang="en-US" dirty="0" smtClean="0"/>
              <a:t>Reason and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for applying joint CS position</a:t>
            </a:r>
          </a:p>
          <a:p>
            <a:pPr lvl="1"/>
            <a:r>
              <a:rPr lang="en-US" dirty="0" smtClean="0"/>
              <a:t>Need coding ability from CS department</a:t>
            </a:r>
          </a:p>
          <a:p>
            <a:pPr lvl="1"/>
            <a:r>
              <a:rPr lang="en-US" dirty="0" smtClean="0"/>
              <a:t>Need to find more collaboration</a:t>
            </a:r>
          </a:p>
          <a:p>
            <a:r>
              <a:rPr lang="en-US" dirty="0" smtClean="0"/>
              <a:t>Benefit</a:t>
            </a:r>
          </a:p>
          <a:p>
            <a:pPr lvl="1"/>
            <a:r>
              <a:rPr lang="en-US" dirty="0" smtClean="0"/>
              <a:t>Ph.D. student supervision</a:t>
            </a:r>
          </a:p>
          <a:p>
            <a:pPr lvl="1"/>
            <a:r>
              <a:rPr lang="en-US" dirty="0" smtClean="0"/>
              <a:t>Courses such as game theory, smart grid, big data…</a:t>
            </a:r>
          </a:p>
          <a:p>
            <a:pPr lvl="1"/>
            <a:r>
              <a:rPr lang="en-US" dirty="0"/>
              <a:t>Joint proposals</a:t>
            </a:r>
          </a:p>
          <a:p>
            <a:pPr lvl="1"/>
            <a:r>
              <a:rPr lang="en-US" dirty="0" smtClean="0"/>
              <a:t>ACM citations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35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08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4775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latin typeface="Arial" charset="0"/>
                <a:ea typeface="宋体" charset="0"/>
              </a:rPr>
              <a:t>Funding Summary</a:t>
            </a:r>
            <a:endParaRPr lang="en-US" altLang="zh-CN" sz="32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4876800"/>
          </a:xfrm>
        </p:spPr>
        <p:txBody>
          <a:bodyPr/>
          <a:lstStyle/>
          <a:p>
            <a:r>
              <a:rPr lang="en-US" sz="2400" dirty="0" smtClean="0"/>
              <a:t>Total Funding Since Joining UH in 2008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$2,562,670 with 100% credit , more than 1.7 million after tenure</a:t>
            </a:r>
          </a:p>
          <a:p>
            <a:pPr lvl="1"/>
            <a:r>
              <a:rPr lang="en-US" sz="2000" dirty="0" smtClean="0"/>
              <a:t>Total collaboration $8,221,483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9 NSF PI Award </a:t>
            </a:r>
            <a:r>
              <a:rPr lang="en-US" sz="2400" dirty="0" smtClean="0"/>
              <a:t>(6 concurrent now) include </a:t>
            </a:r>
            <a:r>
              <a:rPr lang="en-US" sz="2400" b="1" dirty="0" smtClean="0">
                <a:solidFill>
                  <a:srgbClr val="FF0000"/>
                </a:solidFill>
              </a:rPr>
              <a:t>Career Award</a:t>
            </a:r>
            <a:r>
              <a:rPr lang="en-US" sz="2400" dirty="0" smtClean="0"/>
              <a:t> 2010</a:t>
            </a:r>
          </a:p>
          <a:p>
            <a:pPr lvl="1"/>
            <a:r>
              <a:rPr lang="en-US" sz="2000" dirty="0" smtClean="0"/>
              <a:t>Others: Air </a:t>
            </a:r>
            <a:r>
              <a:rPr lang="en-US" sz="2000" dirty="0"/>
              <a:t>Force </a:t>
            </a:r>
            <a:r>
              <a:rPr lang="en-US" sz="2000" dirty="0" smtClean="0"/>
              <a:t>Office </a:t>
            </a:r>
            <a:r>
              <a:rPr lang="en-US" sz="2000" dirty="0"/>
              <a:t>of </a:t>
            </a:r>
            <a:r>
              <a:rPr lang="en-US" sz="2000" dirty="0" smtClean="0"/>
              <a:t>Scientific </a:t>
            </a:r>
            <a:r>
              <a:rPr lang="en-US" sz="2000" dirty="0"/>
              <a:t>Research</a:t>
            </a:r>
            <a:r>
              <a:rPr lang="en-US" sz="2000" dirty="0" smtClean="0"/>
              <a:t>, </a:t>
            </a:r>
            <a:r>
              <a:rPr lang="en-US" sz="2000" dirty="0"/>
              <a:t>Qatar National Research </a:t>
            </a:r>
            <a:r>
              <a:rPr lang="en-US" sz="2000" dirty="0" smtClean="0"/>
              <a:t>Fund, </a:t>
            </a:r>
            <a:r>
              <a:rPr lang="en-US" sz="2000" dirty="0"/>
              <a:t>Gulf of Mexico Research </a:t>
            </a:r>
            <a:r>
              <a:rPr lang="en-US" sz="2000" dirty="0" smtClean="0"/>
              <a:t>Initiative, Department of Interior</a:t>
            </a:r>
          </a:p>
          <a:p>
            <a:r>
              <a:rPr lang="en-US" sz="2400" dirty="0"/>
              <a:t>Founder of Electric Power Analytics Consortium, 2012. </a:t>
            </a:r>
            <a:endParaRPr lang="en-US" sz="2400" dirty="0" smtClean="0"/>
          </a:p>
          <a:p>
            <a:pPr lvl="1"/>
            <a:r>
              <a:rPr lang="en-US" sz="2000" dirty="0"/>
              <a:t>Featured on Houston Business Journal, KUHF, and Chronicle</a:t>
            </a:r>
          </a:p>
          <a:p>
            <a:pPr lvl="1"/>
            <a:r>
              <a:rPr lang="en-US" sz="2000" dirty="0" smtClean="0"/>
              <a:t>Current members</a:t>
            </a:r>
            <a:r>
              <a:rPr lang="en-US" sz="2000" dirty="0"/>
              <a:t>: </a:t>
            </a:r>
            <a:r>
              <a:rPr lang="en-US" sz="2000" dirty="0" err="1"/>
              <a:t>Centerpoint</a:t>
            </a:r>
            <a:r>
              <a:rPr lang="en-US" sz="2000" dirty="0"/>
              <a:t> and Direct Energy</a:t>
            </a:r>
            <a:r>
              <a:rPr lang="en-US" sz="2000" dirty="0" smtClean="0"/>
              <a:t>. Osaka gas will join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Big </a:t>
            </a:r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analysis for smart grid</a:t>
            </a:r>
          </a:p>
          <a:p>
            <a:pPr lvl="1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5105400"/>
            <a:ext cx="5410200" cy="115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36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8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4775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latin typeface="Arial" charset="0"/>
                <a:ea typeface="宋体" charset="0"/>
              </a:rPr>
              <a:t>Award Summary</a:t>
            </a:r>
            <a:endParaRPr lang="en-US" altLang="zh-CN" sz="32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8768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IEEE Fellow 2014 (&lt;0.1%), highest recognition in the field</a:t>
            </a:r>
          </a:p>
          <a:p>
            <a:pPr lvl="1"/>
            <a:r>
              <a:rPr lang="en-US" sz="2000" dirty="0" smtClean="0"/>
              <a:t>Contributions </a:t>
            </a:r>
            <a:r>
              <a:rPr lang="en-US" sz="2000" dirty="0"/>
              <a:t>on resource allocation and security in wireless </a:t>
            </a:r>
            <a:r>
              <a:rPr lang="en-US" sz="2000" dirty="0" smtClean="0"/>
              <a:t>networks</a:t>
            </a:r>
          </a:p>
          <a:p>
            <a:r>
              <a:rPr lang="en-US" sz="2400" dirty="0"/>
              <a:t>2011 IEEE Communications Society </a:t>
            </a:r>
            <a:r>
              <a:rPr lang="en-US" sz="2400" dirty="0">
                <a:solidFill>
                  <a:srgbClr val="FF0000"/>
                </a:solidFill>
              </a:rPr>
              <a:t>Fred W. </a:t>
            </a:r>
            <a:r>
              <a:rPr lang="en-US" sz="2400" dirty="0" err="1">
                <a:solidFill>
                  <a:srgbClr val="FF0000"/>
                </a:solidFill>
              </a:rPr>
              <a:t>Ellersick</a:t>
            </a:r>
            <a:r>
              <a:rPr lang="en-US" sz="2400" dirty="0">
                <a:solidFill>
                  <a:srgbClr val="FF0000"/>
                </a:solidFill>
              </a:rPr>
              <a:t> Prize</a:t>
            </a:r>
          </a:p>
          <a:p>
            <a:r>
              <a:rPr lang="en-US" sz="2400" dirty="0"/>
              <a:t>7 IEEE conference best paper </a:t>
            </a:r>
            <a:r>
              <a:rPr lang="en-US" sz="2400" dirty="0" smtClean="0"/>
              <a:t>awards with students</a:t>
            </a:r>
            <a:endParaRPr lang="en-US" sz="2400" dirty="0"/>
          </a:p>
          <a:p>
            <a:pPr lvl="1"/>
            <a:r>
              <a:rPr lang="en-US" sz="2000" dirty="0"/>
              <a:t>IEEE Wireless Communication and Networking Conference, </a:t>
            </a:r>
            <a:r>
              <a:rPr lang="en-US" sz="2000" dirty="0" smtClean="0"/>
              <a:t>2013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IEEE International Conference on Smart Grid </a:t>
            </a:r>
            <a:r>
              <a:rPr lang="en-US" sz="2000" dirty="0" smtClean="0"/>
              <a:t>Communications, </a:t>
            </a:r>
            <a:r>
              <a:rPr lang="en-US" sz="2000" dirty="0"/>
              <a:t>2012.</a:t>
            </a:r>
          </a:p>
          <a:p>
            <a:pPr lvl="1"/>
            <a:r>
              <a:rPr lang="en-US" sz="2000" dirty="0"/>
              <a:t>International Conference on Wireless Communications and Signal Processing (WCSP), 2012.</a:t>
            </a:r>
          </a:p>
          <a:p>
            <a:pPr lvl="1"/>
            <a:r>
              <a:rPr lang="en-US" sz="2000" dirty="0"/>
              <a:t>Two in IEEE Wireless Communication and Networking Conference, </a:t>
            </a:r>
            <a:r>
              <a:rPr lang="en-US" sz="2000" dirty="0" smtClean="0"/>
              <a:t>2012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IEEE International Conference on Communications, </a:t>
            </a:r>
            <a:r>
              <a:rPr lang="en-US" sz="2000" dirty="0" smtClean="0"/>
              <a:t>2009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7th International Symposium on Modeling and Optimization in Mobile, Ad Hoc, and Wireless Networks, (WiOpt09), </a:t>
            </a:r>
            <a:r>
              <a:rPr lang="en-US" sz="2000" dirty="0" smtClean="0"/>
              <a:t>2009.</a:t>
            </a:r>
          </a:p>
          <a:p>
            <a:r>
              <a:rPr lang="en-US" sz="2400" dirty="0"/>
              <a:t>Award for Excellence in Research, Scholarship or Creative </a:t>
            </a:r>
            <a:r>
              <a:rPr lang="en-US" sz="2400" dirty="0" smtClean="0"/>
              <a:t>Activity</a:t>
            </a:r>
            <a:r>
              <a:rPr lang="en-US" sz="24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37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41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4775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solidFill>
                  <a:schemeClr val="bg1"/>
                </a:solidFill>
                <a:latin typeface="Arial" charset="0"/>
                <a:ea typeface="宋体" charset="0"/>
              </a:rPr>
              <a:t>Publication Summary</a:t>
            </a:r>
            <a:endParaRPr lang="en-US" altLang="zh-CN" sz="3200" dirty="0">
              <a:solidFill>
                <a:schemeClr val="bg1"/>
              </a:solidFill>
              <a:latin typeface="Arial" charset="0"/>
              <a:ea typeface="宋体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4876800"/>
          </a:xfrm>
        </p:spPr>
        <p:txBody>
          <a:bodyPr/>
          <a:lstStyle/>
          <a:p>
            <a:r>
              <a:rPr lang="en-US" sz="2400" dirty="0" smtClean="0"/>
              <a:t>127 </a:t>
            </a:r>
            <a:r>
              <a:rPr lang="en-US" sz="2400" dirty="0"/>
              <a:t>published/accepted journals, </a:t>
            </a:r>
            <a:r>
              <a:rPr lang="en-US" sz="2400" dirty="0" smtClean="0"/>
              <a:t>247 </a:t>
            </a:r>
            <a:r>
              <a:rPr lang="en-US" sz="2400" dirty="0"/>
              <a:t>conference </a:t>
            </a:r>
            <a:r>
              <a:rPr lang="en-US" sz="2400" dirty="0" smtClean="0"/>
              <a:t>papers</a:t>
            </a:r>
            <a:endParaRPr lang="en-US" sz="2400" dirty="0"/>
          </a:p>
          <a:p>
            <a:pPr lvl="1"/>
            <a:r>
              <a:rPr lang="en-US" sz="2000" dirty="0" smtClean="0"/>
              <a:t>&gt;95% are IEEE/ACM journals and conferences</a:t>
            </a:r>
          </a:p>
          <a:p>
            <a:pPr lvl="1"/>
            <a:r>
              <a:rPr lang="en-US" sz="2000" dirty="0" smtClean="0"/>
              <a:t>Collaborate with 4 NAE and 1 National Academy of Sciences members</a:t>
            </a:r>
          </a:p>
          <a:p>
            <a:r>
              <a:rPr lang="en-US" sz="2400" dirty="0" smtClean="0"/>
              <a:t>3 </a:t>
            </a:r>
            <a:r>
              <a:rPr lang="en-US" sz="2400" dirty="0"/>
              <a:t>brief books, </a:t>
            </a:r>
            <a:r>
              <a:rPr lang="en-US" sz="2400" dirty="0" smtClean="0"/>
              <a:t>13 </a:t>
            </a:r>
            <a:r>
              <a:rPr lang="en-US" sz="2400" dirty="0"/>
              <a:t>book chapters, </a:t>
            </a:r>
            <a:r>
              <a:rPr lang="en-US" sz="2400" dirty="0" smtClean="0"/>
              <a:t>and </a:t>
            </a:r>
            <a:r>
              <a:rPr lang="en-US" sz="2400" dirty="0"/>
              <a:t>2 patents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5 </a:t>
            </a:r>
            <a:r>
              <a:rPr lang="en-US" sz="2400" dirty="0"/>
              <a:t>published textbooks/1 edited book</a:t>
            </a:r>
            <a:r>
              <a:rPr lang="en-US" sz="2400" dirty="0" smtClean="0"/>
              <a:t>, </a:t>
            </a:r>
            <a:r>
              <a:rPr lang="en-US" sz="2400" dirty="0"/>
              <a:t>all by Cambridge </a:t>
            </a:r>
            <a:r>
              <a:rPr lang="en-US" sz="2400" dirty="0" smtClean="0"/>
              <a:t>University Press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200" dirty="0" smtClean="0"/>
              <a:t>Citation: </a:t>
            </a:r>
            <a:r>
              <a:rPr lang="en-US" sz="2200" dirty="0"/>
              <a:t>Google </a:t>
            </a:r>
            <a:r>
              <a:rPr lang="en-US" sz="2200" dirty="0" smtClean="0"/>
              <a:t>&gt;9000, H-index 46, Web of Science &gt;2000, </a:t>
            </a:r>
            <a:r>
              <a:rPr lang="en-US" sz="2200" dirty="0"/>
              <a:t>h-index </a:t>
            </a:r>
            <a:r>
              <a:rPr lang="en-US" sz="2200" dirty="0" smtClean="0"/>
              <a:t>23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3889"/>
            <a:ext cx="7619999" cy="21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han2\Desktop\D2D_book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1"/>
            <a:ext cx="144017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38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3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6934200" cy="581025"/>
          </a:xfrm>
        </p:spPr>
        <p:txBody>
          <a:bodyPr/>
          <a:lstStyle/>
          <a:p>
            <a:pPr eaLnBrk="1" hangingPunct="1"/>
            <a:r>
              <a:rPr lang="en-US" altLang="zh-CN" sz="3000" dirty="0" smtClean="0">
                <a:latin typeface="Arial" charset="0"/>
                <a:ea typeface="宋体" charset="0"/>
              </a:rPr>
              <a:t>       Overview </a:t>
            </a:r>
            <a:r>
              <a:rPr lang="en-US" altLang="zh-CN" sz="3000" dirty="0">
                <a:latin typeface="Arial" charset="0"/>
                <a:ea typeface="宋体" charset="0"/>
              </a:rPr>
              <a:t>of Wireless Amigo Lab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84250"/>
            <a:ext cx="8229600" cy="5111750"/>
          </a:xfrm>
        </p:spPr>
        <p:txBody>
          <a:bodyPr/>
          <a:lstStyle/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</a:rPr>
              <a:t>Lab Overview</a:t>
            </a:r>
          </a:p>
          <a:p>
            <a:pPr lvl="1" eaLnBrk="1" hangingPunct="1"/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宋体" charset="0"/>
              </a:rPr>
              <a:t>Currently: 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0"/>
              </a:rPr>
              <a:t>12 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宋体" charset="0"/>
              </a:rPr>
              <a:t>Ph.D. 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0"/>
              </a:rPr>
              <a:t>students, </a:t>
            </a:r>
            <a:endParaRPr lang="en-US" altLang="zh-CN" sz="1800" dirty="0">
              <a:solidFill>
                <a:srgbClr val="000000"/>
              </a:solidFill>
              <a:latin typeface="Arial" charset="0"/>
              <a:ea typeface="宋体" charset="0"/>
            </a:endParaRPr>
          </a:p>
          <a:p>
            <a:pPr lvl="1" eaLnBrk="1" hangingPunct="1"/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宋体" charset="0"/>
              </a:rPr>
              <a:t>Alumni: 7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宋体" charset="0"/>
              </a:rPr>
              <a:t>Ph.D. and 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0"/>
              </a:rPr>
              <a:t>3 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宋体" charset="0"/>
              </a:rPr>
              <a:t>joint postdocs. </a:t>
            </a:r>
          </a:p>
          <a:p>
            <a:pPr lvl="1" eaLnBrk="1" hangingPunct="1"/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宋体" charset="0"/>
              </a:rPr>
              <a:t>Currently supported by 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0"/>
              </a:rPr>
              <a:t>9 NSF funding, </a:t>
            </a:r>
            <a:r>
              <a:rPr lang="en-US" altLang="zh-CN" sz="1800" dirty="0">
                <a:solidFill>
                  <a:srgbClr val="000000"/>
                </a:solidFill>
                <a:latin typeface="Arial" charset="0"/>
                <a:ea typeface="宋体" charset="0"/>
              </a:rPr>
              <a:t>DOD, Gulf of Mexico Research Initiative, Power consortium and Qatar 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0"/>
              </a:rPr>
              <a:t>grants</a:t>
            </a:r>
          </a:p>
          <a:p>
            <a:pPr eaLnBrk="1" hangingPunct="1"/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0"/>
              </a:rPr>
              <a:t>Current </a:t>
            </a: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0"/>
              </a:rPr>
              <a:t>Concentration</a:t>
            </a:r>
          </a:p>
          <a:p>
            <a:pPr lvl="1">
              <a:buFont typeface="Arial" charset="0"/>
              <a:buChar char="•"/>
              <a:defRPr/>
            </a:pPr>
            <a:r>
              <a:rPr lang="is-IS" sz="2000" dirty="0">
                <a:solidFill>
                  <a:srgbClr val="000000"/>
                </a:solidFill>
              </a:rPr>
              <a:t>Game </a:t>
            </a:r>
            <a:r>
              <a:rPr lang="is-IS" sz="2000" dirty="0" smtClean="0">
                <a:solidFill>
                  <a:srgbClr val="000000"/>
                </a:solidFill>
              </a:rPr>
              <a:t>Theoretical </a:t>
            </a:r>
            <a:r>
              <a:rPr lang="is-IS" sz="2000" dirty="0">
                <a:solidFill>
                  <a:srgbClr val="000000"/>
                </a:solidFill>
              </a:rPr>
              <a:t>Approach</a:t>
            </a:r>
          </a:p>
          <a:p>
            <a:pPr marL="1314450" lvl="2" indent="-457200">
              <a:buFont typeface="Arial" charset="0"/>
              <a:buAutoNum type="arabicPeriod"/>
              <a:defRPr/>
            </a:pPr>
            <a:r>
              <a:rPr lang="is-IS" sz="2000" dirty="0">
                <a:solidFill>
                  <a:srgbClr val="000000"/>
                </a:solidFill>
              </a:rPr>
              <a:t>Spectrum </a:t>
            </a:r>
            <a:r>
              <a:rPr lang="is-IS" sz="2000" dirty="0" smtClean="0">
                <a:solidFill>
                  <a:srgbClr val="000000"/>
                </a:solidFill>
              </a:rPr>
              <a:t>sensing; </a:t>
            </a:r>
            <a:r>
              <a:rPr lang="en-US" sz="2000" dirty="0" smtClean="0">
                <a:solidFill>
                  <a:srgbClr val="000000"/>
                </a:solidFill>
              </a:rPr>
              <a:t>UAV; Vehicular network; Physical </a:t>
            </a:r>
            <a:r>
              <a:rPr lang="en-US" sz="2000" dirty="0">
                <a:solidFill>
                  <a:srgbClr val="000000"/>
                </a:solidFill>
              </a:rPr>
              <a:t>layer </a:t>
            </a:r>
            <a:r>
              <a:rPr lang="en-US" sz="2000" dirty="0" smtClean="0">
                <a:solidFill>
                  <a:srgbClr val="000000"/>
                </a:solidFill>
              </a:rPr>
              <a:t>security; MIMO</a:t>
            </a:r>
            <a:r>
              <a:rPr lang="en-US" sz="2000" dirty="0">
                <a:solidFill>
                  <a:srgbClr val="000000"/>
                </a:solidFill>
              </a:rPr>
              <a:t>/Relay </a:t>
            </a:r>
            <a:r>
              <a:rPr lang="en-US" sz="2000" dirty="0" smtClean="0">
                <a:solidFill>
                  <a:srgbClr val="000000"/>
                </a:solidFill>
              </a:rPr>
              <a:t>network; Social network; Context </a:t>
            </a:r>
            <a:r>
              <a:rPr lang="en-US" sz="2000" dirty="0">
                <a:solidFill>
                  <a:srgbClr val="000000"/>
                </a:solidFill>
              </a:rPr>
              <a:t>aware </a:t>
            </a:r>
            <a:r>
              <a:rPr lang="en-US" sz="2000" dirty="0" smtClean="0">
                <a:solidFill>
                  <a:srgbClr val="000000"/>
                </a:solidFill>
              </a:rPr>
              <a:t>network; </a:t>
            </a:r>
            <a:r>
              <a:rPr lang="cs-CZ" sz="2000" dirty="0" err="1" smtClean="0">
                <a:solidFill>
                  <a:srgbClr val="000000"/>
                </a:solidFill>
              </a:rPr>
              <a:t>Femtocell</a:t>
            </a:r>
            <a:r>
              <a:rPr lang="cs-CZ" sz="2000" dirty="0" smtClean="0">
                <a:solidFill>
                  <a:srgbClr val="000000"/>
                </a:solidFill>
              </a:rPr>
              <a:t>; </a:t>
            </a:r>
            <a:r>
              <a:rPr lang="cs-CZ" sz="2000" dirty="0" err="1" smtClean="0">
                <a:solidFill>
                  <a:srgbClr val="000000"/>
                </a:solidFill>
              </a:rPr>
              <a:t>Device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to </a:t>
            </a:r>
            <a:r>
              <a:rPr lang="cs-CZ" sz="2000" dirty="0" err="1">
                <a:solidFill>
                  <a:srgbClr val="000000"/>
                </a:solidFill>
              </a:rPr>
              <a:t>device</a:t>
            </a:r>
            <a:r>
              <a:rPr lang="cs-CZ" sz="2000" dirty="0">
                <a:solidFill>
                  <a:srgbClr val="000000"/>
                </a:solidFill>
              </a:rPr>
              <a:t> network</a:t>
            </a:r>
          </a:p>
          <a:p>
            <a:pPr marL="857250" lvl="1" indent="-457200">
              <a:buFont typeface="Arial"/>
              <a:buChar char="•"/>
              <a:defRPr/>
            </a:pPr>
            <a:r>
              <a:rPr lang="is-IS" sz="2000" dirty="0" smtClean="0">
                <a:solidFill>
                  <a:srgbClr val="000000"/>
                </a:solidFill>
              </a:rPr>
              <a:t>Compressive Sensing and Big Data</a:t>
            </a:r>
          </a:p>
          <a:p>
            <a:pPr marL="857250" lvl="1" indent="-457200">
              <a:buFont typeface="Arial"/>
              <a:buChar char="•"/>
              <a:defRPr/>
            </a:pPr>
            <a:r>
              <a:rPr lang="is-IS" sz="2000" dirty="0" smtClean="0">
                <a:solidFill>
                  <a:srgbClr val="000000"/>
                </a:solidFill>
              </a:rPr>
              <a:t>Machine </a:t>
            </a:r>
            <a:r>
              <a:rPr lang="is-IS" sz="2000" dirty="0">
                <a:solidFill>
                  <a:srgbClr val="000000"/>
                </a:solidFill>
              </a:rPr>
              <a:t>Learning</a:t>
            </a:r>
          </a:p>
          <a:p>
            <a:pPr lvl="3" indent="-457200">
              <a:buFont typeface="+mj-lt"/>
              <a:buAutoNum type="arabicPeriod"/>
              <a:defRPr/>
            </a:pPr>
            <a:r>
              <a:rPr lang="cs-CZ" dirty="0" err="1">
                <a:solidFill>
                  <a:srgbClr val="000000"/>
                </a:solidFill>
              </a:rPr>
              <a:t>Bayesian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nonparamentric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learning</a:t>
            </a:r>
            <a:r>
              <a:rPr lang="cs-CZ" dirty="0">
                <a:solidFill>
                  <a:srgbClr val="000000"/>
                </a:solidFill>
              </a:rPr>
              <a:t>: IGMM, </a:t>
            </a:r>
            <a:r>
              <a:rPr lang="cs-CZ" dirty="0" err="1">
                <a:solidFill>
                  <a:srgbClr val="000000"/>
                </a:solidFill>
              </a:rPr>
              <a:t>Gibbs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sampling</a:t>
            </a:r>
            <a:endParaRPr lang="cs-CZ" dirty="0">
              <a:solidFill>
                <a:srgbClr val="000000"/>
              </a:solidFill>
            </a:endParaRPr>
          </a:p>
          <a:p>
            <a:pPr lvl="3" indent="-457200">
              <a:buFont typeface="+mj-lt"/>
              <a:buAutoNum type="arabicPeriod"/>
              <a:defRPr/>
            </a:pPr>
            <a:r>
              <a:rPr lang="cs-CZ" dirty="0" err="1">
                <a:solidFill>
                  <a:srgbClr val="000000"/>
                </a:solidFill>
              </a:rPr>
              <a:t>Deep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learning</a:t>
            </a:r>
            <a:endParaRPr lang="cs-CZ" dirty="0">
              <a:solidFill>
                <a:srgbClr val="000000"/>
              </a:solidFill>
            </a:endParaRPr>
          </a:p>
          <a:p>
            <a:pPr lvl="3" indent="-457200">
              <a:buFont typeface="+mj-lt"/>
              <a:buAutoNum type="arabicPeriod"/>
              <a:defRPr/>
            </a:pPr>
            <a:r>
              <a:rPr lang="cs-CZ" dirty="0" err="1">
                <a:solidFill>
                  <a:srgbClr val="000000"/>
                </a:solidFill>
              </a:rPr>
              <a:t>Multiarm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Bandit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Exploration and exploitation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39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41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Big Data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ikibon.org/w/images/b/bb/Forecast-BDMSVR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1062038"/>
            <a:ext cx="85439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037"/>
            <a:ext cx="9144000" cy="471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4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86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0975"/>
            <a:ext cx="8305800" cy="581025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latin typeface="Arial" charset="0"/>
                <a:ea typeface="宋体" charset="0"/>
              </a:rPr>
              <a:t>Research Lab Summary</a:t>
            </a:r>
            <a:endParaRPr lang="en-US" altLang="zh-CN" sz="3200" dirty="0">
              <a:latin typeface="Arial" charset="0"/>
              <a:ea typeface="宋体" charset="0"/>
            </a:endParaRPr>
          </a:p>
        </p:txBody>
      </p:sp>
      <p:sp>
        <p:nvSpPr>
          <p:cNvPr id="83972" name="Rectangle 1"/>
          <p:cNvSpPr>
            <a:spLocks noChangeArrowheads="1"/>
          </p:cNvSpPr>
          <p:nvPr/>
        </p:nvSpPr>
        <p:spPr bwMode="auto">
          <a:xfrm>
            <a:off x="152400" y="914400"/>
            <a:ext cx="8915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Security</a:t>
            </a:r>
            <a:endParaRPr lang="en-US" sz="2000" dirty="0">
              <a:solidFill>
                <a:srgbClr val="000000"/>
              </a:solidFill>
            </a:endParaRP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Device identification by </a:t>
            </a:r>
            <a:r>
              <a:rPr lang="en-US" sz="2000" dirty="0" err="1">
                <a:solidFill>
                  <a:srgbClr val="000000"/>
                </a:solidFill>
              </a:rPr>
              <a:t>Baysian</a:t>
            </a:r>
            <a:r>
              <a:rPr lang="en-US" sz="2000" dirty="0">
                <a:solidFill>
                  <a:srgbClr val="000000"/>
                </a:solidFill>
              </a:rPr>
              <a:t> nonparametric method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Trust </a:t>
            </a:r>
            <a:r>
              <a:rPr lang="en-US" sz="2000" dirty="0" smtClean="0">
                <a:solidFill>
                  <a:srgbClr val="000000"/>
                </a:solidFill>
              </a:rPr>
              <a:t>management and belief network/propagation</a:t>
            </a:r>
            <a:endParaRPr lang="en-US" sz="2000" dirty="0">
              <a:solidFill>
                <a:srgbClr val="000000"/>
              </a:solidFill>
            </a:endParaRP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Quickest detection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Physical layer security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Primary user emulation attack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Smart Grid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False </a:t>
            </a:r>
            <a:r>
              <a:rPr lang="sv-SE" sz="2000" dirty="0">
                <a:solidFill>
                  <a:srgbClr val="000000"/>
                </a:solidFill>
              </a:rPr>
              <a:t>data </a:t>
            </a:r>
            <a:r>
              <a:rPr lang="sv-SE" sz="2000" dirty="0" err="1" smtClean="0">
                <a:solidFill>
                  <a:srgbClr val="000000"/>
                </a:solidFill>
              </a:rPr>
              <a:t>injection</a:t>
            </a:r>
            <a:r>
              <a:rPr lang="sv-SE" sz="2000" dirty="0" smtClean="0">
                <a:solidFill>
                  <a:srgbClr val="000000"/>
                </a:solidFill>
              </a:rPr>
              <a:t> </a:t>
            </a:r>
            <a:r>
              <a:rPr lang="sv-SE" sz="2000" dirty="0">
                <a:solidFill>
                  <a:srgbClr val="000000"/>
                </a:solidFill>
              </a:rPr>
              <a:t>attack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PHEV optimization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Distributed </a:t>
            </a:r>
            <a:r>
              <a:rPr lang="en-US" sz="2000" dirty="0" err="1">
                <a:solidFill>
                  <a:srgbClr val="000000"/>
                </a:solidFill>
              </a:rPr>
              <a:t>microgrid</a:t>
            </a:r>
            <a:r>
              <a:rPr lang="en-US" sz="2000" dirty="0">
                <a:solidFill>
                  <a:srgbClr val="000000"/>
                </a:solidFill>
              </a:rPr>
              <a:t> control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Renewable energy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Smart meter</a:t>
            </a:r>
          </a:p>
          <a:p>
            <a:pPr marL="1371600" lvl="2" indent="-457200">
              <a:buFont typeface="Arial" charset="0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Demand side management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Summary from my student’s </a:t>
            </a:r>
            <a:r>
              <a:rPr lang="en-US" sz="2000" dirty="0" err="1" smtClean="0">
                <a:solidFill>
                  <a:srgbClr val="000000"/>
                </a:solidFill>
              </a:rPr>
              <a:t>facebook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Theory is something we know why, but it does not work.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Practice is something works, but we do not know why.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our research lab, we have both: nothing works and we do not know why.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40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91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9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buydalipainting.com/wp-content/uploads/2008/09/a-couple-with-their-heads-full-of-clouds1-1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943600" cy="42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41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662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066800"/>
            <a:ext cx="8426450" cy="5257800"/>
          </a:xfrm>
        </p:spPr>
        <p:txBody>
          <a:bodyPr/>
          <a:lstStyle/>
          <a:p>
            <a:r>
              <a:rPr lang="en-US" dirty="0" smtClean="0"/>
              <a:t>Nobody knows exactly how to handle big data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zoom in smart grid bid data</a:t>
            </a:r>
          </a:p>
          <a:p>
            <a:pPr lvl="1"/>
            <a:r>
              <a:rPr lang="en-US" dirty="0" smtClean="0"/>
              <a:t>Further zoom in smart meters and sensors</a:t>
            </a:r>
            <a:endParaRPr lang="en-US" dirty="0"/>
          </a:p>
        </p:txBody>
      </p:sp>
      <p:pic>
        <p:nvPicPr>
          <p:cNvPr id="2050" name="Picture 2" descr="http://www.people.com.cn/media/20050818/411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038600" cy="329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bs.twimg.com/media/BWtYKAlIUAAXq-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60884"/>
            <a:ext cx="4343400" cy="322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5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92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b="1" dirty="0">
                <a:latin typeface="Calibri" panose="020F0502020204030204" pitchFamily="34" charset="0"/>
                <a:ea typeface="MS PGothic" charset="0"/>
              </a:rPr>
              <a:t>In 2009,  </a:t>
            </a:r>
            <a:r>
              <a:rPr lang="en-US" sz="2800" b="1" dirty="0">
                <a:latin typeface="Calibri" panose="020F0502020204030204" pitchFamily="34" charset="0"/>
                <a:ea typeface="MS PGothic" charset="0"/>
              </a:rPr>
              <a:t>“</a:t>
            </a:r>
            <a:r>
              <a:rPr lang="en-US" altLang="zh-CN" sz="2800" b="1" dirty="0">
                <a:latin typeface="Calibri" panose="020F0502020204030204" pitchFamily="34" charset="0"/>
                <a:ea typeface="MS PGothic" charset="0"/>
              </a:rPr>
              <a:t>American Recovery and Reinvestment Act</a:t>
            </a:r>
            <a:r>
              <a:rPr lang="en-US" sz="2800" b="1" dirty="0">
                <a:latin typeface="Calibri" panose="020F0502020204030204" pitchFamily="34" charset="0"/>
                <a:ea typeface="MS PGothic" charset="0"/>
              </a:rPr>
              <a:t>”</a:t>
            </a:r>
            <a:endParaRPr lang="en-US" altLang="zh-CN" sz="2800" b="1" dirty="0">
              <a:latin typeface="Calibri" panose="020F0502020204030204" pitchFamily="34" charset="0"/>
              <a:ea typeface="MS PGothic" charset="0"/>
            </a:endParaRP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MS PGothic" charset="0"/>
              </a:rPr>
              <a:t>$3.4 billion </a:t>
            </a:r>
            <a:r>
              <a:rPr lang="en-US" altLang="zh-CN" sz="1800" dirty="0">
                <a:latin typeface="Calibri" panose="020F0502020204030204" pitchFamily="34" charset="0"/>
                <a:ea typeface="MS PGothic" charset="0"/>
              </a:rPr>
              <a:t>for SG investment grant program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1800" dirty="0">
                <a:latin typeface="Calibri" panose="020F0502020204030204" pitchFamily="34" charset="0"/>
                <a:ea typeface="MS PGothic" charset="0"/>
              </a:rPr>
              <a:t>$615 million for SG demonstration program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</a:pPr>
            <a:r>
              <a:rPr lang="en-US" altLang="zh-CN" sz="1800" dirty="0">
                <a:latin typeface="Calibri" panose="020F0502020204030204" pitchFamily="34" charset="0"/>
                <a:ea typeface="MS PGothic" charset="0"/>
              </a:rPr>
              <a:t>It leads to a combined investment of $8 billion in SG capabilities.</a:t>
            </a:r>
          </a:p>
          <a:p>
            <a:endParaRPr lang="en-US" sz="2400" dirty="0"/>
          </a:p>
        </p:txBody>
      </p:sp>
      <p:pic>
        <p:nvPicPr>
          <p:cNvPr id="3074" name="Picture 2" descr="http://www.powergenasia.com/content/dam/Events/POWER-GEN%20Asia/Online%20Images/smart-g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3614"/>
            <a:ext cx="7391400" cy="39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6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09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581025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90600"/>
            <a:ext cx="8426450" cy="5181600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pPr lvl="1"/>
            <a:r>
              <a:rPr lang="en-US" sz="2000" dirty="0"/>
              <a:t>Big Data</a:t>
            </a:r>
          </a:p>
          <a:p>
            <a:pPr lvl="1"/>
            <a:r>
              <a:rPr lang="en-US" sz="2000" dirty="0"/>
              <a:t>Smart Grid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rgbClr val="FF0000"/>
                </a:solidFill>
              </a:rPr>
              <a:t>Case 1: Load profiling and smart pricing </a:t>
            </a:r>
            <a:r>
              <a:rPr lang="en-US" sz="2400" dirty="0" smtClean="0">
                <a:solidFill>
                  <a:srgbClr val="FF0000"/>
                </a:solidFill>
              </a:rPr>
              <a:t>by </a:t>
            </a:r>
            <a:r>
              <a:rPr lang="en-US" sz="2400" dirty="0">
                <a:solidFill>
                  <a:srgbClr val="FF0000"/>
                </a:solidFill>
              </a:rPr>
              <a:t>smart meter big data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FF0000"/>
                </a:solidFill>
              </a:rPr>
              <a:t>Basics and problems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FF0000"/>
                </a:solidFill>
              </a:rPr>
              <a:t>Bayesian nonparametric learning</a:t>
            </a:r>
          </a:p>
          <a:p>
            <a:pPr lvl="1">
              <a:spcBef>
                <a:spcPts val="300"/>
              </a:spcBef>
            </a:pPr>
            <a:r>
              <a:rPr lang="en-US" sz="2000" dirty="0" err="1">
                <a:solidFill>
                  <a:srgbClr val="FF0000"/>
                </a:solidFill>
              </a:rPr>
              <a:t>Sublinear</a:t>
            </a:r>
            <a:r>
              <a:rPr lang="en-US" sz="2000" dirty="0">
                <a:solidFill>
                  <a:srgbClr val="FF0000"/>
                </a:solidFill>
              </a:rPr>
              <a:t> Algorithm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Case 2: SCOPF for smart grid security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Sparse optimization</a:t>
            </a:r>
          </a:p>
          <a:p>
            <a:pPr lvl="1">
              <a:spcBef>
                <a:spcPts val="300"/>
              </a:spcBef>
            </a:pPr>
            <a:r>
              <a:rPr lang="en-US" sz="2000" dirty="0"/>
              <a:t>Alternating direction method of multipliers (ADMM). </a:t>
            </a:r>
          </a:p>
          <a:p>
            <a:pPr lvl="1">
              <a:spcBef>
                <a:spcPts val="300"/>
              </a:spcBef>
            </a:pPr>
            <a:r>
              <a:rPr lang="en-US" altLang="ko-KR" sz="2000" dirty="0"/>
              <a:t>Security-constrained Optimal Power Flow Problem </a:t>
            </a:r>
          </a:p>
          <a:p>
            <a:pPr>
              <a:spcBef>
                <a:spcPts val="300"/>
              </a:spcBef>
            </a:pPr>
            <a:r>
              <a:rPr lang="en-US" sz="2400" dirty="0" smtClean="0"/>
              <a:t>Conclusion</a:t>
            </a:r>
            <a:endParaRPr lang="en-US" sz="2400" dirty="0"/>
          </a:p>
          <a:p>
            <a:pPr>
              <a:spcBef>
                <a:spcPts val="300"/>
              </a:spcBef>
            </a:pPr>
            <a:r>
              <a:rPr lang="en-US" sz="2400" dirty="0"/>
              <a:t>Other research activities of our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7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6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8229600" cy="1252728"/>
          </a:xfrm>
        </p:spPr>
        <p:txBody>
          <a:bodyPr/>
          <a:lstStyle/>
          <a:p>
            <a:r>
              <a:rPr lang="en-US" sz="3600" dirty="0" smtClean="0"/>
              <a:t>Smart Pricing for Maximizing </a:t>
            </a:r>
            <a:r>
              <a:rPr lang="en-US" sz="3600" dirty="0"/>
              <a:t>P</a:t>
            </a:r>
            <a:r>
              <a:rPr lang="en-US" sz="3600" dirty="0" smtClean="0"/>
              <a:t>rofit </a:t>
            </a:r>
            <a:endParaRPr 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t="21034" r="4045" b="34527"/>
          <a:stretch/>
        </p:blipFill>
        <p:spPr>
          <a:xfrm>
            <a:off x="398144" y="914400"/>
            <a:ext cx="8303262" cy="28612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3962400"/>
            <a:ext cx="8143589" cy="224984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114300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The profit = sum of utility bill – cost to buy power</a:t>
            </a:r>
          </a:p>
          <a:p>
            <a:pPr marL="571500" lvl="1" indent="-114300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Different shape of loads cost different</a:t>
            </a:r>
          </a:p>
          <a:p>
            <a:pPr marL="571500" lvl="1" indent="-114300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Incentive using pricing to change the loads</a:t>
            </a:r>
          </a:p>
          <a:p>
            <a:pPr marL="571500" lvl="1" indent="-114300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0000"/>
                </a:solidFill>
              </a:rPr>
              <a:t> The cost reduction is greater than loss of bills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8</a:t>
            </a:fld>
            <a:r>
              <a:rPr lang="en-US" smtClean="0"/>
              <a:t>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1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252728"/>
          </a:xfrm>
        </p:spPr>
        <p:txBody>
          <a:bodyPr/>
          <a:lstStyle/>
          <a:p>
            <a:r>
              <a:rPr lang="en-US" dirty="0" smtClean="0"/>
              <a:t>Load Profiling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3191"/>
            <a:ext cx="8229600" cy="4625609"/>
          </a:xfrm>
        </p:spPr>
        <p:txBody>
          <a:bodyPr/>
          <a:lstStyle/>
          <a:p>
            <a:r>
              <a:rPr lang="en-US" sz="2400" dirty="0" smtClean="0"/>
              <a:t>From smart meter data, try to tell users’ usage behaviors</a:t>
            </a:r>
          </a:p>
          <a:p>
            <a:pPr lvl="1"/>
            <a:r>
              <a:rPr lang="en-US" sz="2000" dirty="0" smtClean="0"/>
              <a:t>CEO, 1%, UH Computer Science people</a:t>
            </a:r>
          </a:p>
          <a:p>
            <a:pPr lvl="1"/>
            <a:r>
              <a:rPr lang="en-US" sz="2000" dirty="0" smtClean="0"/>
              <a:t>Worker, middle class, professor</a:t>
            </a:r>
          </a:p>
          <a:p>
            <a:pPr lvl="1"/>
            <a:r>
              <a:rPr lang="en-US" sz="2000" dirty="0" smtClean="0"/>
              <a:t>Homeless, slave, Ph.D. students</a:t>
            </a:r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5445"/>
            <a:ext cx="4572000" cy="279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79" y="2718134"/>
            <a:ext cx="4199021" cy="31492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[</a:t>
            </a:r>
            <a:fld id="{F32758FF-2D2D-7840-AD38-6D36521AFB94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2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7101</TotalTime>
  <Words>2322</Words>
  <Application>Microsoft Macintosh PowerPoint</Application>
  <PresentationFormat>On-screen Show (4:3)</PresentationFormat>
  <Paragraphs>500</Paragraphs>
  <Slides>41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1_Custom Design</vt:lpstr>
      <vt:lpstr>Microsoft Equation</vt:lpstr>
      <vt:lpstr>Equation</vt:lpstr>
      <vt:lpstr>PowerPoint Presentation</vt:lpstr>
      <vt:lpstr>Overview</vt:lpstr>
      <vt:lpstr>Big Data</vt:lpstr>
      <vt:lpstr>Big Data Business</vt:lpstr>
      <vt:lpstr>However</vt:lpstr>
      <vt:lpstr>Smart Grid</vt:lpstr>
      <vt:lpstr>Overview</vt:lpstr>
      <vt:lpstr>Smart Pricing for Maximizing Profit </vt:lpstr>
      <vt:lpstr>Load Profiling</vt:lpstr>
      <vt:lpstr>Question: How to cluster smart meter big data</vt:lpstr>
      <vt:lpstr>Key Idea</vt:lpstr>
      <vt:lpstr>Generative model vs. Inference algorithm</vt:lpstr>
      <vt:lpstr>Generative model: A general idea</vt:lpstr>
      <vt:lpstr>Generative model: Stick breaking process:</vt:lpstr>
      <vt:lpstr>Generative model</vt:lpstr>
      <vt:lpstr>Inference model: Nonparametric Bayesian Classification algorithm  – Gibbs sampler approach</vt:lpstr>
      <vt:lpstr>Nonparametric Bayesian Classification inference   </vt:lpstr>
      <vt:lpstr>Inference model: Posterior distributions</vt:lpstr>
      <vt:lpstr>Inference model: Gibbs sampler</vt:lpstr>
      <vt:lpstr>Two Gaussian distributed clusters with KL divergence (KLD) 4.5 </vt:lpstr>
      <vt:lpstr>Indian Buffet Process (IBP) </vt:lpstr>
      <vt:lpstr>Load Profiling Results</vt:lpstr>
      <vt:lpstr>        Sublinear Algorithm Basics</vt:lpstr>
      <vt:lpstr>    Application in Smart Grid</vt:lpstr>
      <vt:lpstr>         Smart Pricing Performance</vt:lpstr>
      <vt:lpstr>Overview</vt:lpstr>
      <vt:lpstr>Sparse Optimization</vt:lpstr>
      <vt:lpstr>ADMM Basics</vt:lpstr>
      <vt:lpstr>Contingency Analysis in Power Grid</vt:lpstr>
      <vt:lpstr>Security-constrained Optimal Power Flow</vt:lpstr>
      <vt:lpstr>Security-constrained Optimal Power Flow</vt:lpstr>
      <vt:lpstr>SCOPF Using ADMM</vt:lpstr>
      <vt:lpstr>Results</vt:lpstr>
      <vt:lpstr>Conclusion</vt:lpstr>
      <vt:lpstr>Reason and Benefit</vt:lpstr>
      <vt:lpstr>Funding Summary</vt:lpstr>
      <vt:lpstr>Award Summary</vt:lpstr>
      <vt:lpstr>Publication Summary</vt:lpstr>
      <vt:lpstr>       Overview of Wireless Amigo Lab</vt:lpstr>
      <vt:lpstr>Research Lab Summary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Gird Energy Training Coalition</dc:title>
  <dc:creator>Fer</dc:creator>
  <cp:lastModifiedBy>Zhu Han</cp:lastModifiedBy>
  <cp:revision>851</cp:revision>
  <dcterms:created xsi:type="dcterms:W3CDTF">2010-09-02T18:04:00Z</dcterms:created>
  <dcterms:modified xsi:type="dcterms:W3CDTF">2014-09-11T21:14:25Z</dcterms:modified>
</cp:coreProperties>
</file>