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30" r:id="rId2"/>
    <p:sldId id="418" r:id="rId3"/>
    <p:sldId id="331" r:id="rId4"/>
    <p:sldId id="379" r:id="rId5"/>
    <p:sldId id="420" r:id="rId6"/>
    <p:sldId id="332" r:id="rId7"/>
    <p:sldId id="326" r:id="rId8"/>
    <p:sldId id="327" r:id="rId9"/>
    <p:sldId id="328" r:id="rId10"/>
    <p:sldId id="298" r:id="rId11"/>
    <p:sldId id="324" r:id="rId12"/>
    <p:sldId id="359" r:id="rId13"/>
    <p:sldId id="268" r:id="rId14"/>
    <p:sldId id="299" r:id="rId15"/>
    <p:sldId id="334" r:id="rId16"/>
    <p:sldId id="364" r:id="rId17"/>
    <p:sldId id="367" r:id="rId18"/>
    <p:sldId id="366" r:id="rId19"/>
    <p:sldId id="368" r:id="rId20"/>
    <p:sldId id="369" r:id="rId21"/>
    <p:sldId id="371" r:id="rId22"/>
    <p:sldId id="335" r:id="rId23"/>
    <p:sldId id="372" r:id="rId24"/>
    <p:sldId id="375" r:id="rId25"/>
    <p:sldId id="376" r:id="rId26"/>
    <p:sldId id="333" r:id="rId27"/>
    <p:sldId id="336" r:id="rId28"/>
    <p:sldId id="337" r:id="rId29"/>
    <p:sldId id="338" r:id="rId30"/>
    <p:sldId id="340" r:id="rId31"/>
    <p:sldId id="342" r:id="rId32"/>
    <p:sldId id="345" r:id="rId33"/>
    <p:sldId id="346" r:id="rId34"/>
    <p:sldId id="347" r:id="rId35"/>
    <p:sldId id="381" r:id="rId36"/>
    <p:sldId id="377" r:id="rId37"/>
    <p:sldId id="378" r:id="rId38"/>
    <p:sldId id="352" r:id="rId39"/>
    <p:sldId id="383" r:id="rId40"/>
    <p:sldId id="353" r:id="rId41"/>
    <p:sldId id="356" r:id="rId42"/>
    <p:sldId id="385" r:id="rId43"/>
    <p:sldId id="416" r:id="rId44"/>
    <p:sldId id="421" r:id="rId45"/>
    <p:sldId id="386" r:id="rId46"/>
    <p:sldId id="388" r:id="rId47"/>
    <p:sldId id="414" r:id="rId48"/>
    <p:sldId id="415" r:id="rId49"/>
    <p:sldId id="390" r:id="rId50"/>
    <p:sldId id="393" r:id="rId51"/>
    <p:sldId id="394" r:id="rId52"/>
    <p:sldId id="395" r:id="rId53"/>
    <p:sldId id="360" r:id="rId54"/>
    <p:sldId id="403" r:id="rId55"/>
    <p:sldId id="412" r:id="rId56"/>
    <p:sldId id="413" r:id="rId57"/>
    <p:sldId id="407" r:id="rId58"/>
    <p:sldId id="409" r:id="rId59"/>
    <p:sldId id="408" r:id="rId60"/>
    <p:sldId id="402" r:id="rId61"/>
    <p:sldId id="396" r:id="rId62"/>
    <p:sldId id="363" r:id="rId63"/>
    <p:sldId id="417" r:id="rId64"/>
    <p:sldId id="291" r:id="rId65"/>
  </p:sldIdLst>
  <p:sldSz cx="10160000" cy="5715000"/>
  <p:notesSz cx="9144000" cy="5715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Gill Sans MT" panose="020B0502020104020203" pitchFamily="34" charset="0"/>
      <p:regular r:id="rId72"/>
      <p:bold r:id="rId73"/>
      <p:italic r:id="rId74"/>
      <p:boldItalic r:id="rId75"/>
    </p:embeddedFont>
    <p:embeddedFont>
      <p:font typeface="Cambria Math" panose="02040503050406030204" pitchFamily="18" charset="0"/>
      <p:regular r:id="rId76"/>
    </p:embeddedFont>
    <p:embeddedFont>
      <p:font typeface="Trebuchet MS" panose="020B060302020202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4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 autoAdjust="0"/>
    <p:restoredTop sz="88526" autoAdjust="0"/>
  </p:normalViewPr>
  <p:slideViewPr>
    <p:cSldViewPr>
      <p:cViewPr varScale="1">
        <p:scale>
          <a:sx n="173" d="100"/>
          <a:sy n="173" d="100"/>
        </p:scale>
        <p:origin x="1158" y="132"/>
      </p:cViewPr>
      <p:guideLst>
        <p:guide orient="horz" pos="2880"/>
        <p:guide pos="240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7" d="100"/>
          <a:sy n="137" d="100"/>
        </p:scale>
        <p:origin x="92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36036036036036E-2"/>
          <c:y val="8.5799529307117831E-2"/>
          <c:w val="0.9160589402035616"/>
          <c:h val="0.816632014448924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Sheet1!$A$2:$A$71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0.29064503138387698</c:v>
                </c:pt>
                <c:pt idx="1">
                  <c:v>0.105847208790061</c:v>
                </c:pt>
                <c:pt idx="2">
                  <c:v>0.93395016205408199</c:v>
                </c:pt>
                <c:pt idx="3">
                  <c:v>0.383328183919802</c:v>
                </c:pt>
                <c:pt idx="4">
                  <c:v>0.74180446103489095</c:v>
                </c:pt>
                <c:pt idx="5">
                  <c:v>0.60532340360283399</c:v>
                </c:pt>
                <c:pt idx="6">
                  <c:v>0.68885805484892704</c:v>
                </c:pt>
                <c:pt idx="7">
                  <c:v>8.0386208415845997E-2</c:v>
                </c:pt>
                <c:pt idx="8">
                  <c:v>0.37833659682203902</c:v>
                </c:pt>
                <c:pt idx="9">
                  <c:v>5.7601351222768001E-2</c:v>
                </c:pt>
                <c:pt idx="10">
                  <c:v>0.86824874571314903</c:v>
                </c:pt>
                <c:pt idx="11">
                  <c:v>0.41760752157244002</c:v>
                </c:pt>
                <c:pt idx="12">
                  <c:v>0.12378587062706101</c:v>
                </c:pt>
                <c:pt idx="13">
                  <c:v>0.23475969576116301</c:v>
                </c:pt>
                <c:pt idx="14">
                  <c:v>4.2249284828782603E-2</c:v>
                </c:pt>
                <c:pt idx="15">
                  <c:v>7.5072740299297294E-2</c:v>
                </c:pt>
                <c:pt idx="16">
                  <c:v>0.29038434594860302</c:v>
                </c:pt>
                <c:pt idx="17">
                  <c:v>0.40966503483168898</c:v>
                </c:pt>
                <c:pt idx="18">
                  <c:v>0.530073927993437</c:v>
                </c:pt>
                <c:pt idx="19">
                  <c:v>0.65595139816694803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10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1C-4B91-9752-A97227782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681344"/>
        <c:axId val="34501696"/>
      </c:lineChart>
      <c:catAx>
        <c:axId val="34681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34501696"/>
        <c:crosses val="autoZero"/>
        <c:auto val="1"/>
        <c:lblAlgn val="ctr"/>
        <c:lblOffset val="100"/>
        <c:noMultiLvlLbl val="0"/>
      </c:catAx>
      <c:valAx>
        <c:axId val="34501696"/>
        <c:scaling>
          <c:orientation val="minMax"/>
          <c:max val="11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crossAx val="34681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24021744159427E-2"/>
          <c:y val="5.2399009786626351E-2"/>
          <c:w val="0.9160589402035616"/>
          <c:h val="0.816632014448924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Sheet1!$A$2:$A$71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0.29064503138387698</c:v>
                </c:pt>
                <c:pt idx="1">
                  <c:v>0.105847208790061</c:v>
                </c:pt>
                <c:pt idx="2">
                  <c:v>0.93395016205408199</c:v>
                </c:pt>
                <c:pt idx="3">
                  <c:v>0.383328183919802</c:v>
                </c:pt>
                <c:pt idx="4">
                  <c:v>0.74180446103489095</c:v>
                </c:pt>
                <c:pt idx="5">
                  <c:v>0.60532340360283399</c:v>
                </c:pt>
                <c:pt idx="6">
                  <c:v>0.68885805484892704</c:v>
                </c:pt>
                <c:pt idx="7">
                  <c:v>8.0386208415845997E-2</c:v>
                </c:pt>
                <c:pt idx="8">
                  <c:v>0.37833659682203902</c:v>
                </c:pt>
                <c:pt idx="9">
                  <c:v>5.7601351222768001E-2</c:v>
                </c:pt>
                <c:pt idx="10">
                  <c:v>0.86824874571314903</c:v>
                </c:pt>
                <c:pt idx="11">
                  <c:v>0.41760752157244002</c:v>
                </c:pt>
                <c:pt idx="12">
                  <c:v>0.12378587062706101</c:v>
                </c:pt>
                <c:pt idx="13">
                  <c:v>0.23475969576116301</c:v>
                </c:pt>
                <c:pt idx="14">
                  <c:v>4.2249284828782603E-2</c:v>
                </c:pt>
                <c:pt idx="15">
                  <c:v>7.5072740299297294E-2</c:v>
                </c:pt>
                <c:pt idx="16">
                  <c:v>0.29038434594860302</c:v>
                </c:pt>
                <c:pt idx="17">
                  <c:v>0.40966503483168898</c:v>
                </c:pt>
                <c:pt idx="18">
                  <c:v>0.530073927993437</c:v>
                </c:pt>
                <c:pt idx="19">
                  <c:v>0.65595139816694803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10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12-41DF-9D80-D164726D3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081152"/>
        <c:axId val="34803648"/>
      </c:lineChart>
      <c:catAx>
        <c:axId val="36081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3648"/>
        <c:crosses val="autoZero"/>
        <c:auto val="1"/>
        <c:lblAlgn val="ctr"/>
        <c:lblOffset val="100"/>
        <c:noMultiLvlLbl val="0"/>
      </c:catAx>
      <c:valAx>
        <c:axId val="34803648"/>
        <c:scaling>
          <c:orientation val="minMax"/>
          <c:max val="1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8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mpd="sng">
              <a:solidFill>
                <a:srgbClr val="CB5628"/>
              </a:solidFill>
            </a:ln>
          </c:spPr>
          <c:marker>
            <c:symbol val="none"/>
          </c:marker>
          <c:cat>
            <c:strRef>
              <c:f>Sheet1!$A$2:$A$150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Sheet1!$B$2:$B$150</c:f>
              <c:numCache>
                <c:formatCode>General</c:formatCode>
                <c:ptCount val="149"/>
                <c:pt idx="0">
                  <c:v>1.939962516507534</c:v>
                </c:pt>
                <c:pt idx="1">
                  <c:v>5.4617940293896172</c:v>
                </c:pt>
                <c:pt idx="2">
                  <c:v>4.1047545309604843</c:v>
                </c:pt>
                <c:pt idx="3">
                  <c:v>2.333685367095089</c:v>
                </c:pt>
                <c:pt idx="4">
                  <c:v>3.1999026029387321</c:v>
                </c:pt>
                <c:pt idx="5">
                  <c:v>7.0371578709080271</c:v>
                </c:pt>
                <c:pt idx="6">
                  <c:v>4.6106732428831574</c:v>
                </c:pt>
                <c:pt idx="7">
                  <c:v>1.3739872027737201</c:v>
                </c:pt>
                <c:pt idx="8">
                  <c:v>6.0885918608057796</c:v>
                </c:pt>
                <c:pt idx="9">
                  <c:v>8.2667682087423593</c:v>
                </c:pt>
                <c:pt idx="10">
                  <c:v>7.3315188905748707</c:v>
                </c:pt>
                <c:pt idx="11">
                  <c:v>8.3241266438439734</c:v>
                </c:pt>
                <c:pt idx="12">
                  <c:v>5.5376266662976894</c:v>
                </c:pt>
                <c:pt idx="13">
                  <c:v>3.5702589886400391</c:v>
                </c:pt>
                <c:pt idx="14">
                  <c:v>7.1722075895511717</c:v>
                </c:pt>
                <c:pt idx="15">
                  <c:v>7.1570439051038059</c:v>
                </c:pt>
                <c:pt idx="16">
                  <c:v>5.240445555822661</c:v>
                </c:pt>
                <c:pt idx="17">
                  <c:v>8.9744625161982796</c:v>
                </c:pt>
                <c:pt idx="18">
                  <c:v>2.0746654783755898</c:v>
                </c:pt>
                <c:pt idx="19">
                  <c:v>1.146450784195844</c:v>
                </c:pt>
                <c:pt idx="20">
                  <c:v>9.3617150230332804</c:v>
                </c:pt>
                <c:pt idx="21">
                  <c:v>9.2224751729095686</c:v>
                </c:pt>
                <c:pt idx="22">
                  <c:v>9.4572104860994983</c:v>
                </c:pt>
                <c:pt idx="23">
                  <c:v>1.5052018033874201E-2</c:v>
                </c:pt>
                <c:pt idx="24">
                  <c:v>8.6646030700342322</c:v>
                </c:pt>
                <c:pt idx="25">
                  <c:v>1.4758101731560911</c:v>
                </c:pt>
                <c:pt idx="26">
                  <c:v>7.5373784589850086</c:v>
                </c:pt>
                <c:pt idx="27">
                  <c:v>9.5837211271211675</c:v>
                </c:pt>
                <c:pt idx="28">
                  <c:v>3.5059496148766738</c:v>
                </c:pt>
                <c:pt idx="29">
                  <c:v>5.3929554217837836</c:v>
                </c:pt>
                <c:pt idx="30">
                  <c:v>9.7033817122525363</c:v>
                </c:pt>
                <c:pt idx="31">
                  <c:v>7.5023802479523596</c:v>
                </c:pt>
                <c:pt idx="32">
                  <c:v>3.953746683843137</c:v>
                </c:pt>
                <c:pt idx="33">
                  <c:v>0.96903998721048001</c:v>
                </c:pt>
                <c:pt idx="34">
                  <c:v>1.632448294304242</c:v>
                </c:pt>
                <c:pt idx="35">
                  <c:v>7.4696822347208203</c:v>
                </c:pt>
                <c:pt idx="36">
                  <c:v>4.3900942064905468</c:v>
                </c:pt>
                <c:pt idx="37">
                  <c:v>9.7148354495010683</c:v>
                </c:pt>
                <c:pt idx="38">
                  <c:v>7.1715261419719001</c:v>
                </c:pt>
                <c:pt idx="39">
                  <c:v>6.1289340768310643</c:v>
                </c:pt>
                <c:pt idx="40">
                  <c:v>5.9100109254079651</c:v>
                </c:pt>
                <c:pt idx="41">
                  <c:v>2.444747738303946</c:v>
                </c:pt>
                <c:pt idx="42">
                  <c:v>4.0388283019549576</c:v>
                </c:pt>
                <c:pt idx="43">
                  <c:v>2.0801894204222608</c:v>
                </c:pt>
                <c:pt idx="44">
                  <c:v>8.6087615738505363</c:v>
                </c:pt>
                <c:pt idx="45">
                  <c:v>8.8929913028908132</c:v>
                </c:pt>
                <c:pt idx="46">
                  <c:v>3.5209520462869</c:v>
                </c:pt>
                <c:pt idx="47">
                  <c:v>3.6846056356732921</c:v>
                </c:pt>
                <c:pt idx="48">
                  <c:v>9.6067180855269836</c:v>
                </c:pt>
                <c:pt idx="49">
                  <c:v>9.8717995863725339</c:v>
                </c:pt>
                <c:pt idx="50">
                  <c:v>8.931755602932169</c:v>
                </c:pt>
                <c:pt idx="51">
                  <c:v>7.6344255553764349</c:v>
                </c:pt>
                <c:pt idx="52">
                  <c:v>6.3984797463765846</c:v>
                </c:pt>
                <c:pt idx="53">
                  <c:v>6.4427132914132814</c:v>
                </c:pt>
                <c:pt idx="54">
                  <c:v>0.85934112725786904</c:v>
                </c:pt>
                <c:pt idx="55">
                  <c:v>8.7904549208982825</c:v>
                </c:pt>
                <c:pt idx="56">
                  <c:v>4.3999913108108011</c:v>
                </c:pt>
                <c:pt idx="57">
                  <c:v>1.6534828236698169</c:v>
                </c:pt>
                <c:pt idx="58">
                  <c:v>4.8638836664619269</c:v>
                </c:pt>
                <c:pt idx="59">
                  <c:v>1.023643602267055</c:v>
                </c:pt>
                <c:pt idx="60">
                  <c:v>3.777050099493191</c:v>
                </c:pt>
                <c:pt idx="61">
                  <c:v>6.0118431479300796</c:v>
                </c:pt>
                <c:pt idx="62">
                  <c:v>5.631410597579575</c:v>
                </c:pt>
                <c:pt idx="63">
                  <c:v>3.7255091304420551</c:v>
                </c:pt>
                <c:pt idx="64">
                  <c:v>8.0772578990895401</c:v>
                </c:pt>
                <c:pt idx="65">
                  <c:v>5.4983738506540902</c:v>
                </c:pt>
                <c:pt idx="66">
                  <c:v>7.1242070352657088</c:v>
                </c:pt>
                <c:pt idx="67">
                  <c:v>9.7879463137230545</c:v>
                </c:pt>
                <c:pt idx="68">
                  <c:v>6.2133860347307177</c:v>
                </c:pt>
                <c:pt idx="69">
                  <c:v>7.522043127775369</c:v>
                </c:pt>
                <c:pt idx="70">
                  <c:v>9.2917843732748313</c:v>
                </c:pt>
                <c:pt idx="71">
                  <c:v>1.3841375985591899</c:v>
                </c:pt>
                <c:pt idx="72">
                  <c:v>4.6114622161207146</c:v>
                </c:pt>
                <c:pt idx="73">
                  <c:v>3.0644144413718402</c:v>
                </c:pt>
                <c:pt idx="74">
                  <c:v>1.442929056740291</c:v>
                </c:pt>
                <c:pt idx="75">
                  <c:v>3.8883648662793062</c:v>
                </c:pt>
                <c:pt idx="76">
                  <c:v>5.6761697100888782</c:v>
                </c:pt>
                <c:pt idx="77">
                  <c:v>6.3434573750881587</c:v>
                </c:pt>
                <c:pt idx="78">
                  <c:v>7.933978935912088</c:v>
                </c:pt>
                <c:pt idx="79">
                  <c:v>4.739963436804282</c:v>
                </c:pt>
                <c:pt idx="80">
                  <c:v>0.36186434092535502</c:v>
                </c:pt>
                <c:pt idx="81">
                  <c:v>6.9067413765953054</c:v>
                </c:pt>
                <c:pt idx="82">
                  <c:v>8.6774891306045312</c:v>
                </c:pt>
                <c:pt idx="83">
                  <c:v>2.2495285132869558</c:v>
                </c:pt>
                <c:pt idx="84">
                  <c:v>5.7934136837193702</c:v>
                </c:pt>
                <c:pt idx="85">
                  <c:v>1.48155528938518</c:v>
                </c:pt>
                <c:pt idx="86">
                  <c:v>2.8834678370865219</c:v>
                </c:pt>
                <c:pt idx="87">
                  <c:v>8.3875308982642398</c:v>
                </c:pt>
                <c:pt idx="88">
                  <c:v>2.1605485126273338</c:v>
                </c:pt>
                <c:pt idx="89">
                  <c:v>8.00503087721121</c:v>
                </c:pt>
                <c:pt idx="90">
                  <c:v>6.5513804790161014</c:v>
                </c:pt>
                <c:pt idx="91">
                  <c:v>2.2030755384923051</c:v>
                </c:pt>
                <c:pt idx="92">
                  <c:v>0.39184125218403598</c:v>
                </c:pt>
                <c:pt idx="93">
                  <c:v>2.9331128385661618</c:v>
                </c:pt>
                <c:pt idx="94">
                  <c:v>7.4746287953120003</c:v>
                </c:pt>
                <c:pt idx="95">
                  <c:v>0.55035224517654302</c:v>
                </c:pt>
                <c:pt idx="96">
                  <c:v>9.1693031369534985</c:v>
                </c:pt>
                <c:pt idx="97">
                  <c:v>7.9064892554171031</c:v>
                </c:pt>
                <c:pt idx="98">
                  <c:v>3.3051330478646381</c:v>
                </c:pt>
                <c:pt idx="99">
                  <c:v>4.2553826478516301</c:v>
                </c:pt>
                <c:pt idx="100">
                  <c:v>4.5349402670216374</c:v>
                </c:pt>
                <c:pt idx="101">
                  <c:v>3.444554826778818</c:v>
                </c:pt>
                <c:pt idx="102">
                  <c:v>0.67921151195722396</c:v>
                </c:pt>
                <c:pt idx="103">
                  <c:v>2.336544827485822</c:v>
                </c:pt>
                <c:pt idx="104">
                  <c:v>4.4398690412715096</c:v>
                </c:pt>
                <c:pt idx="105">
                  <c:v>7.5758099286007212</c:v>
                </c:pt>
                <c:pt idx="106">
                  <c:v>1.721158847667015</c:v>
                </c:pt>
                <c:pt idx="107">
                  <c:v>0.48315728599039798</c:v>
                </c:pt>
                <c:pt idx="108">
                  <c:v>6.1204876864941982</c:v>
                </c:pt>
                <c:pt idx="109">
                  <c:v>4.115622339844875</c:v>
                </c:pt>
                <c:pt idx="110">
                  <c:v>9.7213235911506324</c:v>
                </c:pt>
                <c:pt idx="111">
                  <c:v>2.2952915301640111</c:v>
                </c:pt>
                <c:pt idx="112">
                  <c:v>3.6345625565020412</c:v>
                </c:pt>
                <c:pt idx="113">
                  <c:v>0.46990790584416697</c:v>
                </c:pt>
                <c:pt idx="114">
                  <c:v>8.678538730015207</c:v>
                </c:pt>
                <c:pt idx="115">
                  <c:v>4.8697001482168956</c:v>
                </c:pt>
                <c:pt idx="116">
                  <c:v>2.7707399183515422</c:v>
                </c:pt>
                <c:pt idx="117">
                  <c:v>6.7308011985261906</c:v>
                </c:pt>
                <c:pt idx="118">
                  <c:v>3.7927079845610261</c:v>
                </c:pt>
                <c:pt idx="119">
                  <c:v>2.6779402974547279</c:v>
                </c:pt>
                <c:pt idx="120">
                  <c:v>2.1937170926339742</c:v>
                </c:pt>
                <c:pt idx="121">
                  <c:v>5.3911522435823054</c:v>
                </c:pt>
                <c:pt idx="122">
                  <c:v>5.3990068745063766</c:v>
                </c:pt>
                <c:pt idx="123">
                  <c:v>9.9120654066165681</c:v>
                </c:pt>
                <c:pt idx="124">
                  <c:v>2.322382947647176</c:v>
                </c:pt>
                <c:pt idx="125">
                  <c:v>9.6366829843728912</c:v>
                </c:pt>
                <c:pt idx="126">
                  <c:v>1.8495526971848819</c:v>
                </c:pt>
                <c:pt idx="127">
                  <c:v>5.4441459677685762</c:v>
                </c:pt>
                <c:pt idx="128">
                  <c:v>2.462784075340628</c:v>
                </c:pt>
                <c:pt idx="129">
                  <c:v>3.3819251297105342</c:v>
                </c:pt>
                <c:pt idx="130">
                  <c:v>1.408896096786147</c:v>
                </c:pt>
                <c:pt idx="131">
                  <c:v>8.6792096357609108</c:v>
                </c:pt>
                <c:pt idx="132">
                  <c:v>8.8184360043771708</c:v>
                </c:pt>
                <c:pt idx="133">
                  <c:v>6.9195376169368759</c:v>
                </c:pt>
                <c:pt idx="134">
                  <c:v>5.7686670389551651</c:v>
                </c:pt>
                <c:pt idx="135">
                  <c:v>5.6794598727726342</c:v>
                </c:pt>
                <c:pt idx="136">
                  <c:v>7.2930449141852289</c:v>
                </c:pt>
                <c:pt idx="137">
                  <c:v>6.0203012436791283</c:v>
                </c:pt>
                <c:pt idx="138">
                  <c:v>8.2763212042591725</c:v>
                </c:pt>
                <c:pt idx="139">
                  <c:v>9.2913445119728006</c:v>
                </c:pt>
                <c:pt idx="140">
                  <c:v>2.576502833330812</c:v>
                </c:pt>
                <c:pt idx="141">
                  <c:v>6.6392929672708023</c:v>
                </c:pt>
                <c:pt idx="142">
                  <c:v>4.7280547834892044</c:v>
                </c:pt>
                <c:pt idx="143">
                  <c:v>2.1420206698133351</c:v>
                </c:pt>
                <c:pt idx="144">
                  <c:v>1.5045494711457461</c:v>
                </c:pt>
                <c:pt idx="145">
                  <c:v>7.7488178770031766</c:v>
                </c:pt>
                <c:pt idx="146">
                  <c:v>1.6120315394993621</c:v>
                </c:pt>
                <c:pt idx="147">
                  <c:v>2.601364322905142</c:v>
                </c:pt>
                <c:pt idx="148">
                  <c:v>5.0258916274641763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39-44BC-85B4-60A52B1F0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718080"/>
        <c:axId val="34807104"/>
      </c:lineChart>
      <c:catAx>
        <c:axId val="36718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34807104"/>
        <c:crosses val="autoZero"/>
        <c:auto val="1"/>
        <c:lblAlgn val="ctr"/>
        <c:lblOffset val="100"/>
        <c:noMultiLvlLbl val="0"/>
      </c:catAx>
      <c:valAx>
        <c:axId val="34807104"/>
        <c:scaling>
          <c:orientation val="minMax"/>
          <c:max val="11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crossAx val="36718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AE3EB0-70A1-4389-99C3-E26A675E92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9F734-6281-4ACC-ABC8-76C264BF7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15FC0-04B0-41A6-98F1-6C6A9793624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9AB42-FD2D-4F18-974C-467026E28F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D4DA2-36D0-4AFE-A9EB-1145246014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AF934-3CE2-4C49-AC47-BC806472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8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E5A4F-84D6-4CE4-BC85-B8D20B54155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714375"/>
            <a:ext cx="3429000" cy="1928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B600-AB96-4193-BC63-D6F0E4CC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4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32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68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9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5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47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2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35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75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76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36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7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04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6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1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2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75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39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1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9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6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5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21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6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B600-AB96-4193-BC63-D6F0E4CC39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1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1771652"/>
            <a:ext cx="86360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3200401"/>
            <a:ext cx="7112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latin typeface="Gill Sans MT" panose="020B0502020104020203" pitchFamily="34" charset="0"/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‹#›</a:t>
            </a:fld>
            <a:endParaRPr lang="en-US" spc="-5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10" y="61785"/>
            <a:ext cx="740290" cy="643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8" y="38100"/>
            <a:ext cx="1014747" cy="7607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7528" y="236602"/>
            <a:ext cx="4559300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005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‹#›</a:t>
            </a:fld>
            <a:endParaRPr lang="en-US" spc="-5"/>
          </a:p>
        </p:txBody>
      </p:sp>
      <p:sp>
        <p:nvSpPr>
          <p:cNvPr id="8" name="bk object 17"/>
          <p:cNvSpPr/>
          <p:nvPr userDrawn="1"/>
        </p:nvSpPr>
        <p:spPr>
          <a:xfrm>
            <a:off x="339512" y="800100"/>
            <a:ext cx="9482667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10" y="61785"/>
            <a:ext cx="740290" cy="643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8" y="38100"/>
            <a:ext cx="1014747" cy="7607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471159"/>
            <a:ext cx="10160000" cy="242570"/>
          </a:xfrm>
          <a:custGeom>
            <a:avLst/>
            <a:gdLst/>
            <a:ahLst/>
            <a:cxnLst/>
            <a:rect l="l" t="t" r="r" b="b"/>
            <a:pathLst>
              <a:path w="9144000" h="242570">
                <a:moveTo>
                  <a:pt x="0" y="0"/>
                </a:moveTo>
                <a:lnTo>
                  <a:pt x="0" y="242315"/>
                </a:lnTo>
                <a:lnTo>
                  <a:pt x="9143999" y="242315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339512" y="800100"/>
            <a:ext cx="9482667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5755642" y="1156716"/>
            <a:ext cx="4401819" cy="2210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009642" y="3051048"/>
            <a:ext cx="4063152" cy="2286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7528" y="236602"/>
            <a:ext cx="4559300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005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314452"/>
            <a:ext cx="441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314452"/>
            <a:ext cx="441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‹#›</a:t>
            </a:fld>
            <a:endParaRPr lang="en-US" spc="-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26199-B73D-4DEA-968A-A0EBE40008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" y="5464773"/>
            <a:ext cx="3378546" cy="251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10" y="61785"/>
            <a:ext cx="740290" cy="643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8" y="38100"/>
            <a:ext cx="1014747" cy="7607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7528" y="236602"/>
            <a:ext cx="4559300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005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cs typeface="Gill Sans MT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‹#›</a:t>
            </a:fld>
            <a:endParaRPr lang="en-US" spc="-5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10" y="61785"/>
            <a:ext cx="740290" cy="643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8" y="38100"/>
            <a:ext cx="1014747" cy="7607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‹#›</a:t>
            </a:fld>
            <a:endParaRPr lang="en-US" spc="-5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10" y="61785"/>
            <a:ext cx="740290" cy="64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8" y="38100"/>
            <a:ext cx="1014747" cy="76079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471159"/>
            <a:ext cx="10160000" cy="242570"/>
          </a:xfrm>
          <a:custGeom>
            <a:avLst/>
            <a:gdLst/>
            <a:ahLst/>
            <a:cxnLst/>
            <a:rect l="l" t="t" r="r" b="b"/>
            <a:pathLst>
              <a:path w="9144000" h="242570">
                <a:moveTo>
                  <a:pt x="0" y="0"/>
                </a:moveTo>
                <a:lnTo>
                  <a:pt x="0" y="242315"/>
                </a:lnTo>
                <a:lnTo>
                  <a:pt x="9143999" y="242315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7528" y="236602"/>
            <a:ext cx="45593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5F85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7528" y="2609916"/>
            <a:ext cx="93449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5723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‹#›</a:t>
            </a:fld>
            <a:endParaRPr lang="en-US" spc="-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26199-B73D-4DEA-968A-A0EBE40008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" y="5464773"/>
            <a:ext cx="3378546" cy="251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10" y="61785"/>
            <a:ext cx="740290" cy="643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08" y="38100"/>
            <a:ext cx="1014747" cy="7607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96">
        <a:defRPr>
          <a:latin typeface="+mn-lt"/>
          <a:ea typeface="+mn-ea"/>
          <a:cs typeface="+mn-cs"/>
        </a:defRPr>
      </a:lvl2pPr>
      <a:lvl3pPr marL="914391">
        <a:defRPr>
          <a:latin typeface="+mn-lt"/>
          <a:ea typeface="+mn-ea"/>
          <a:cs typeface="+mn-cs"/>
        </a:defRPr>
      </a:lvl3pPr>
      <a:lvl4pPr marL="1371587">
        <a:defRPr>
          <a:latin typeface="+mn-lt"/>
          <a:ea typeface="+mn-ea"/>
          <a:cs typeface="+mn-cs"/>
        </a:defRPr>
      </a:lvl4pPr>
      <a:lvl5pPr marL="1828782">
        <a:defRPr>
          <a:latin typeface="+mn-lt"/>
          <a:ea typeface="+mn-ea"/>
          <a:cs typeface="+mn-cs"/>
        </a:defRPr>
      </a:lvl5pPr>
      <a:lvl6pPr marL="2285978">
        <a:defRPr>
          <a:latin typeface="+mn-lt"/>
          <a:ea typeface="+mn-ea"/>
          <a:cs typeface="+mn-cs"/>
        </a:defRPr>
      </a:lvl6pPr>
      <a:lvl7pPr marL="2743173">
        <a:defRPr>
          <a:latin typeface="+mn-lt"/>
          <a:ea typeface="+mn-ea"/>
          <a:cs typeface="+mn-cs"/>
        </a:defRPr>
      </a:lvl7pPr>
      <a:lvl8pPr marL="3200368">
        <a:defRPr>
          <a:latin typeface="+mn-lt"/>
          <a:ea typeface="+mn-ea"/>
          <a:cs typeface="+mn-cs"/>
        </a:defRPr>
      </a:lvl8pPr>
      <a:lvl9pPr marL="365756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96">
        <a:defRPr>
          <a:latin typeface="+mn-lt"/>
          <a:ea typeface="+mn-ea"/>
          <a:cs typeface="+mn-cs"/>
        </a:defRPr>
      </a:lvl2pPr>
      <a:lvl3pPr marL="914391">
        <a:defRPr>
          <a:latin typeface="+mn-lt"/>
          <a:ea typeface="+mn-ea"/>
          <a:cs typeface="+mn-cs"/>
        </a:defRPr>
      </a:lvl3pPr>
      <a:lvl4pPr marL="1371587">
        <a:defRPr>
          <a:latin typeface="+mn-lt"/>
          <a:ea typeface="+mn-ea"/>
          <a:cs typeface="+mn-cs"/>
        </a:defRPr>
      </a:lvl4pPr>
      <a:lvl5pPr marL="1828782">
        <a:defRPr>
          <a:latin typeface="+mn-lt"/>
          <a:ea typeface="+mn-ea"/>
          <a:cs typeface="+mn-cs"/>
        </a:defRPr>
      </a:lvl5pPr>
      <a:lvl6pPr marL="2285978">
        <a:defRPr>
          <a:latin typeface="+mn-lt"/>
          <a:ea typeface="+mn-ea"/>
          <a:cs typeface="+mn-cs"/>
        </a:defRPr>
      </a:lvl6pPr>
      <a:lvl7pPr marL="2743173">
        <a:defRPr>
          <a:latin typeface="+mn-lt"/>
          <a:ea typeface="+mn-ea"/>
          <a:cs typeface="+mn-cs"/>
        </a:defRPr>
      </a:lvl7pPr>
      <a:lvl8pPr marL="3200368">
        <a:defRPr>
          <a:latin typeface="+mn-lt"/>
          <a:ea typeface="+mn-ea"/>
          <a:cs typeface="+mn-cs"/>
        </a:defRPr>
      </a:lvl8pPr>
      <a:lvl9pPr marL="365756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.xml"/><Relationship Id="rId7" Type="http://schemas.openxmlformats.org/officeDocument/2006/relationships/image" Target="../media/image4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5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8.xml"/><Relationship Id="rId7" Type="http://schemas.openxmlformats.org/officeDocument/2006/relationships/image" Target="../media/image5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4" Type="http://schemas.openxmlformats.org/officeDocument/2006/relationships/tags" Target="../tags/tag9.xm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tags" Target="../tags/tag12.xml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35.png"/><Relationship Id="rId10" Type="http://schemas.openxmlformats.org/officeDocument/2006/relationships/image" Target="../media/image64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5.xml"/><Relationship Id="rId7" Type="http://schemas.openxmlformats.org/officeDocument/2006/relationships/image" Target="../media/image6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8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7" Type="http://schemas.openxmlformats.org/officeDocument/2006/relationships/image" Target="../media/image8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10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emf"/><Relationship Id="rId5" Type="http://schemas.openxmlformats.org/officeDocument/2006/relationships/image" Target="../media/image101.png"/><Relationship Id="rId10" Type="http://schemas.openxmlformats.org/officeDocument/2006/relationships/image" Target="../media/image106.emf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emf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35.png"/><Relationship Id="rId9" Type="http://schemas.openxmlformats.org/officeDocument/2006/relationships/image" Target="../media/image1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9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4.emf"/><Relationship Id="rId4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24.xml"/><Relationship Id="rId7" Type="http://schemas.openxmlformats.org/officeDocument/2006/relationships/image" Target="../media/image12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22.png"/><Relationship Id="rId5" Type="http://schemas.openxmlformats.org/officeDocument/2006/relationships/image" Target="../media/image35.png"/><Relationship Id="rId10" Type="http://schemas.openxmlformats.org/officeDocument/2006/relationships/image" Target="../media/image12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emf"/><Relationship Id="rId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6.png"/><Relationship Id="rId12" Type="http://schemas.openxmlformats.org/officeDocument/2006/relationships/image" Target="../media/image141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5.png"/><Relationship Id="rId11" Type="http://schemas.openxmlformats.org/officeDocument/2006/relationships/image" Target="../media/image140.emf"/><Relationship Id="rId5" Type="http://schemas.openxmlformats.org/officeDocument/2006/relationships/image" Target="../media/image35.png"/><Relationship Id="rId10" Type="http://schemas.openxmlformats.org/officeDocument/2006/relationships/image" Target="../media/image13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8.png"/><Relationship Id="rId14" Type="http://schemas.openxmlformats.org/officeDocument/2006/relationships/image" Target="../media/image14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3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350.png"/><Relationship Id="rId5" Type="http://schemas.openxmlformats.org/officeDocument/2006/relationships/image" Target="../media/image144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35.png"/><Relationship Id="rId9" Type="http://schemas.openxmlformats.org/officeDocument/2006/relationships/image" Target="../media/image15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35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emf"/><Relationship Id="rId10" Type="http://schemas.openxmlformats.org/officeDocument/2006/relationships/image" Target="../media/image157.png"/><Relationship Id="rId4" Type="http://schemas.openxmlformats.org/officeDocument/2006/relationships/image" Target="../media/image1480.png"/><Relationship Id="rId9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31.xml"/><Relationship Id="rId7" Type="http://schemas.openxmlformats.org/officeDocument/2006/relationships/image" Target="../media/image35.png"/><Relationship Id="rId12" Type="http://schemas.openxmlformats.org/officeDocument/2006/relationships/image" Target="../media/image16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1.png"/><Relationship Id="rId4" Type="http://schemas.openxmlformats.org/officeDocument/2006/relationships/tags" Target="../tags/tag32.xml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55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emf"/><Relationship Id="rId4" Type="http://schemas.openxmlformats.org/officeDocument/2006/relationships/image" Target="../media/image14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image" Target="../media/image35.png"/><Relationship Id="rId7" Type="http://schemas.openxmlformats.org/officeDocument/2006/relationships/image" Target="../media/image17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67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620.png"/><Relationship Id="rId7" Type="http://schemas.openxmlformats.org/officeDocument/2006/relationships/image" Target="../media/image17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emf"/><Relationship Id="rId5" Type="http://schemas.openxmlformats.org/officeDocument/2006/relationships/image" Target="../media/image184.png"/><Relationship Id="rId4" Type="http://schemas.openxmlformats.org/officeDocument/2006/relationships/image" Target="../media/image17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879600" y="4152900"/>
            <a:ext cx="6400800" cy="1143000"/>
          </a:xfrm>
          <a:prstGeom prst="rect">
            <a:avLst/>
          </a:prstGeom>
        </p:spPr>
        <p:txBody>
          <a:bodyPr wrap="square" lIns="0" tIns="0" rIns="0" bIns="0">
            <a:normAutofit fontScale="92500" lnSpcReduction="2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rebuchet MS"/>
              </a:rPr>
              <a:t>Ph.D. Dissertation Defense</a:t>
            </a:r>
          </a:p>
          <a:p>
            <a:pPr algn="ctr"/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rebuchet MS"/>
              </a:rPr>
              <a:t>December 8</a:t>
            </a:r>
            <a:r>
              <a:rPr lang="en-US" kern="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rebuchet MS"/>
              </a:rPr>
              <a:t>th</a:t>
            </a:r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rebuchet MS"/>
              </a:rPr>
              <a:t>, 2020</a:t>
            </a:r>
          </a:p>
          <a:p>
            <a:pPr algn="ctr"/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cs typeface="Trebuchet MS"/>
            </a:endParaRPr>
          </a:p>
          <a:p>
            <a:pPr algn="ctr"/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rebuchet MS"/>
              </a:rPr>
              <a:t>Mohamed Ali</a:t>
            </a:r>
          </a:p>
          <a:p>
            <a:pPr algn="ctr"/>
            <a:r>
              <a:rPr 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rebuchet MS"/>
              </a:rPr>
              <a:t>Advisor: Prof. Zhu Han</a:t>
            </a: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3764E5ED-9853-4C74-9BA1-F7D73F5FAF88}"/>
              </a:ext>
            </a:extLst>
          </p:cNvPr>
          <p:cNvSpPr txBox="1">
            <a:spLocks/>
          </p:cNvSpPr>
          <p:nvPr/>
        </p:nvSpPr>
        <p:spPr>
          <a:xfrm>
            <a:off x="698500" y="3118186"/>
            <a:ext cx="8763000" cy="9064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rgbClr val="005F85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1905" algn="ctr">
              <a:lnSpc>
                <a:spcPts val="3590"/>
              </a:lnSpc>
              <a:spcBef>
                <a:spcPts val="100"/>
              </a:spcBef>
            </a:pPr>
            <a:r>
              <a:rPr lang="en-US" kern="0" spc="-10" dirty="0">
                <a:solidFill>
                  <a:srgbClr val="124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124A71"/>
                  </a:solidFill>
                </a:uFill>
              </a:rPr>
              <a:t>Passive Reflection Techniques for Wireless Communications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8AE0FE1-5A7A-5248-8320-077E38A6A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2" y="952500"/>
            <a:ext cx="4579558" cy="2016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719C6C-757D-514F-8188-00C9A9E87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1026507"/>
            <a:ext cx="2852305" cy="19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508" y="780290"/>
            <a:ext cx="9746291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381" y="211327"/>
            <a:ext cx="7797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/>
              <a:t>System Model</a:t>
            </a:r>
            <a:endParaRPr spc="-5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E812-0DCD-476F-BBC2-C1560841EB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156200" y="5492234"/>
            <a:ext cx="246238" cy="184666"/>
          </a:xfrm>
        </p:spPr>
        <p:txBody>
          <a:bodyPr/>
          <a:lstStyle/>
          <a:p>
            <a:pPr marL="25400" algn="ctr">
              <a:spcBef>
                <a:spcPts val="25"/>
              </a:spcBef>
            </a:pPr>
            <a:fld id="{81D60167-4931-47E6-BA6A-407CBD079E47}" type="slidenum">
              <a:rPr lang="en-US" spc="-5"/>
              <a:pPr marL="25400" algn="ctr">
                <a:spcBef>
                  <a:spcPts val="25"/>
                </a:spcBef>
              </a:pPr>
              <a:t>10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249381" y="1028700"/>
                <a:ext cx="5059219" cy="388619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defRPr>
                    <a:latin typeface="+mn-lt"/>
                    <a:ea typeface="+mn-ea"/>
                    <a:cs typeface="+mn-cs"/>
                  </a:defRPr>
                </a:lvl2pPr>
                <a:lvl3pPr marL="914400">
                  <a:defRPr>
                    <a:latin typeface="+mn-lt"/>
                    <a:ea typeface="+mn-ea"/>
                    <a:cs typeface="+mn-cs"/>
                  </a:defRPr>
                </a:lvl3pPr>
                <a:lvl4pPr marL="1371600">
                  <a:defRPr>
                    <a:latin typeface="+mn-lt"/>
                    <a:ea typeface="+mn-ea"/>
                    <a:cs typeface="+mn-cs"/>
                  </a:defRPr>
                </a:lvl4pPr>
                <a:lvl5pPr marL="1828800">
                  <a:defRPr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Trebuchet MS" panose="020B0603020202020204" pitchFamily="34" charset="0"/>
                </a:endParaRP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OFDM</a:t>
                </a:r>
                <a:r>
                  <a:rPr lang="en-US" sz="2400" kern="0" dirty="0">
                    <a:latin typeface="Trebuchet MS" panose="020B0603020202020204" pitchFamily="34" charset="0"/>
                  </a:rPr>
                  <a:t> ambient source</a:t>
                </a: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Trebuchet MS" panose="020B0603020202020204" pitchFamily="34" charset="0"/>
                </a:endParaRP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Trebuchet MS" panose="020B0603020202020204" pitchFamily="34" charset="0"/>
                  </a:rPr>
                  <a:t>Independent </a:t>
                </a:r>
                <a:r>
                  <a:rPr lang="en-US" sz="2400" kern="0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Rayleigh fading </a:t>
                </a:r>
                <a:r>
                  <a:rPr lang="en-US" sz="2400" kern="0" dirty="0">
                    <a:latin typeface="Trebuchet MS" panose="020B0603020202020204" pitchFamily="34" charset="0"/>
                  </a:rPr>
                  <a:t>channels.</a:t>
                </a: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Trebuchet MS" panose="020B0603020202020204" pitchFamily="34" charset="0"/>
                </a:endParaRP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kern="0" dirty="0">
                    <a:latin typeface="Trebuchet MS" panose="020B0603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ker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ker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ker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ker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kern="0" dirty="0">
                    <a:latin typeface="Trebuchet MS" panose="020B0603020202020204" pitchFamily="34" charset="0"/>
                  </a:rPr>
                  <a:t> are </a:t>
                </a:r>
                <a:r>
                  <a:rPr lang="en-US" sz="2400" kern="0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frequency selective</a:t>
                </a:r>
                <a:r>
                  <a:rPr lang="en-US" sz="2400" kern="0" dirty="0">
                    <a:latin typeface="Trebuchet MS" panose="020B0603020202020204" pitchFamily="34" charset="0"/>
                  </a:rPr>
                  <a:t>.</a:t>
                </a: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Trebuchet MS" panose="020B0603020202020204" pitchFamily="34" charset="0"/>
                </a:endParaRPr>
              </a:p>
              <a:p>
                <a:pPr marL="457196" indent="-457196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kern="0" dirty="0">
                    <a:latin typeface="Trebuchet MS" panose="020B0603020202020204" pitchFamily="34" charset="0"/>
                  </a:rPr>
                  <a:t> are flat</a:t>
                </a:r>
              </a:p>
              <a:p>
                <a:pPr marL="347650" indent="-347650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" y="1028700"/>
                <a:ext cx="5059219" cy="3886199"/>
              </a:xfrm>
              <a:prstGeom prst="rect">
                <a:avLst/>
              </a:prstGeom>
              <a:blipFill>
                <a:blip r:embed="rId4"/>
                <a:stretch>
                  <a:fillRect l="-3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19" y="1181100"/>
            <a:ext cx="4572000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600" y="211330"/>
            <a:ext cx="7797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System Model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E812-0DCD-476F-BBC2-C1560841EB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506024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11</a:t>
            </a:fld>
            <a:endParaRPr lang="en-US" spc="-5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5600" y="1104900"/>
            <a:ext cx="6920328" cy="416559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Trebuchet MS" panose="020B0603020202020204" pitchFamily="34" charset="0"/>
              </a:rPr>
              <a:t>Ambient signal (OFDM </a:t>
            </a:r>
            <a:r>
              <a:rPr lang="en-US" sz="2400" kern="0" dirty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C0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No approximations</a:t>
            </a:r>
            <a:r>
              <a:rPr lang="en-US" sz="2400" kern="0" dirty="0">
                <a:latin typeface="Trebuchet MS" panose="020B0603020202020204" pitchFamily="34" charset="0"/>
                <a:sym typeface="Wingdings" panose="05000000000000000000" pitchFamily="2" charset="2"/>
              </a:rPr>
              <a:t>)</a:t>
            </a:r>
            <a:r>
              <a:rPr lang="en-US" sz="2400" kern="0" dirty="0">
                <a:latin typeface="Trebuchet MS" panose="020B0603020202020204" pitchFamily="34" charset="0"/>
              </a:rPr>
              <a:t>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Trebuchet MS" panose="020B0603020202020204" pitchFamily="34" charset="0"/>
              </a:rPr>
              <a:t>Received </a:t>
            </a:r>
            <a:r>
              <a:rPr lang="en-US" sz="2400" kern="0" dirty="0">
                <a:solidFill>
                  <a:srgbClr val="C00000"/>
                </a:solidFill>
                <a:latin typeface="Trebuchet MS" panose="020B0603020202020204" pitchFamily="34" charset="0"/>
              </a:rPr>
              <a:t>at the Tag</a:t>
            </a:r>
            <a:r>
              <a:rPr lang="en-US" sz="2400" kern="0" dirty="0">
                <a:latin typeface="Trebuchet MS" panose="020B0603020202020204" pitchFamily="34" charset="0"/>
              </a:rPr>
              <a:t>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Trebuchet MS" panose="020B0603020202020204" pitchFamily="34" charset="0"/>
              </a:rPr>
              <a:t>Received </a:t>
            </a:r>
            <a:r>
              <a:rPr lang="en-US" sz="2400" kern="0" dirty="0">
                <a:solidFill>
                  <a:srgbClr val="C00000"/>
                </a:solidFill>
                <a:latin typeface="Trebuchet MS" panose="020B0603020202020204" pitchFamily="34" charset="0"/>
              </a:rPr>
              <a:t>at the Reader</a:t>
            </a:r>
            <a:r>
              <a:rPr lang="en-US" sz="2400" kern="0" dirty="0">
                <a:latin typeface="Trebuchet MS" panose="020B0603020202020204" pitchFamily="34" charset="0"/>
              </a:rPr>
              <a:t>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25" y="1535664"/>
            <a:ext cx="3990975" cy="56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025" y="2971567"/>
            <a:ext cx="5181600" cy="638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7801" y="1981209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Our Goal: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What        looks like?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How to detect?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Error Analysis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594564-808C-EC4A-82BE-7D816153BC0B}"/>
              </a:ext>
            </a:extLst>
          </p:cNvPr>
          <p:cNvGrpSpPr/>
          <p:nvPr/>
        </p:nvGrpSpPr>
        <p:grpSpPr>
          <a:xfrm>
            <a:off x="1628154" y="5107077"/>
            <a:ext cx="1371076" cy="369332"/>
            <a:chOff x="1651524" y="4873109"/>
            <a:chExt cx="1371076" cy="36933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66CB1C5-959C-0341-95BE-F57A9C38BCD6}"/>
                </a:ext>
              </a:extLst>
            </p:cNvPr>
            <p:cNvCxnSpPr/>
            <p:nvPr/>
          </p:nvCxnSpPr>
          <p:spPr>
            <a:xfrm flipV="1">
              <a:off x="2413000" y="4914900"/>
              <a:ext cx="609600" cy="14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509A10-7517-D645-BE2B-9E315053C0DC}"/>
                </a:ext>
              </a:extLst>
            </p:cNvPr>
            <p:cNvSpPr txBox="1"/>
            <p:nvPr/>
          </p:nvSpPr>
          <p:spPr>
            <a:xfrm>
              <a:off x="1651524" y="4873109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useful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78C047-F6E3-A94C-BD9F-0575FD55B376}"/>
              </a:ext>
            </a:extLst>
          </p:cNvPr>
          <p:cNvGrpSpPr/>
          <p:nvPr/>
        </p:nvGrpSpPr>
        <p:grpSpPr>
          <a:xfrm>
            <a:off x="5865252" y="5092995"/>
            <a:ext cx="1894534" cy="369332"/>
            <a:chOff x="6146800" y="4883557"/>
            <a:chExt cx="1894534" cy="36933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4AD51C0-38E4-4048-A57E-D74DF7D70286}"/>
                </a:ext>
              </a:extLst>
            </p:cNvPr>
            <p:cNvCxnSpPr/>
            <p:nvPr/>
          </p:nvCxnSpPr>
          <p:spPr>
            <a:xfrm flipH="1" flipV="1">
              <a:off x="6146800" y="4935794"/>
              <a:ext cx="533400" cy="142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5F4907-63F4-A34D-984E-B74E3DAE64DA}"/>
                </a:ext>
              </a:extLst>
            </p:cNvPr>
            <p:cNvSpPr txBox="1"/>
            <p:nvPr/>
          </p:nvSpPr>
          <p:spPr>
            <a:xfrm>
              <a:off x="6644334" y="4883557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interference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1ACE66-F5F2-0D48-A624-AED9DB175B38}"/>
              </a:ext>
            </a:extLst>
          </p:cNvPr>
          <p:cNvGrpSpPr/>
          <p:nvPr/>
        </p:nvGrpSpPr>
        <p:grpSpPr>
          <a:xfrm>
            <a:off x="7185939" y="4482657"/>
            <a:ext cx="2065984" cy="369332"/>
            <a:chOff x="5975350" y="4883557"/>
            <a:chExt cx="2065984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A67E39-A75E-B649-BFD7-5576D15922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5350" y="4993699"/>
              <a:ext cx="704850" cy="849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A49E05-8D2B-E94C-9544-B152957DB777}"/>
                </a:ext>
              </a:extLst>
            </p:cNvPr>
            <p:cNvSpPr txBox="1"/>
            <p:nvPr/>
          </p:nvSpPr>
          <p:spPr>
            <a:xfrm>
              <a:off x="6644334" y="4883557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noise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2BBC02-9101-804B-9D51-521804F5B985}"/>
              </a:ext>
            </a:extLst>
          </p:cNvPr>
          <p:cNvGrpSpPr/>
          <p:nvPr/>
        </p:nvGrpSpPr>
        <p:grpSpPr>
          <a:xfrm>
            <a:off x="3347782" y="2015109"/>
            <a:ext cx="2482915" cy="350814"/>
            <a:chOff x="3347782" y="2015109"/>
            <a:chExt cx="2482915" cy="350814"/>
          </a:xfrm>
        </p:grpSpPr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618E97A3-7D34-4F42-88A2-C1A5BF20C1AF}"/>
                </a:ext>
              </a:extLst>
            </p:cNvPr>
            <p:cNvCxnSpPr>
              <a:cxnSpLocks/>
            </p:cNvCxnSpPr>
            <p:nvPr/>
          </p:nvCxnSpPr>
          <p:spPr>
            <a:xfrm>
              <a:off x="3347782" y="2015109"/>
              <a:ext cx="381000" cy="241480"/>
            </a:xfrm>
            <a:prstGeom prst="bentConnector3">
              <a:avLst>
                <a:gd name="adj1" fmla="val -195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107709-3392-1E41-82EF-C2606FAF2CEA}"/>
                </a:ext>
              </a:extLst>
            </p:cNvPr>
            <p:cNvSpPr txBox="1"/>
            <p:nvPr/>
          </p:nvSpPr>
          <p:spPr>
            <a:xfrm>
              <a:off x="3697097" y="2058146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Baseband OFDM symbol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371DC3-E674-B24C-A4EA-D6FFD86C78A7}"/>
              </a:ext>
            </a:extLst>
          </p:cNvPr>
          <p:cNvGrpSpPr/>
          <p:nvPr/>
        </p:nvGrpSpPr>
        <p:grpSpPr>
          <a:xfrm flipH="1">
            <a:off x="1727199" y="2030039"/>
            <a:ext cx="1272031" cy="350814"/>
            <a:chOff x="3347782" y="2015109"/>
            <a:chExt cx="1272031" cy="350814"/>
          </a:xfrm>
        </p:grpSpPr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60C6139E-039C-6E48-B27B-803E55C6667A}"/>
                </a:ext>
              </a:extLst>
            </p:cNvPr>
            <p:cNvCxnSpPr>
              <a:cxnSpLocks/>
            </p:cNvCxnSpPr>
            <p:nvPr/>
          </p:nvCxnSpPr>
          <p:spPr>
            <a:xfrm>
              <a:off x="3347782" y="2015109"/>
              <a:ext cx="381000" cy="241480"/>
            </a:xfrm>
            <a:prstGeom prst="bentConnector3">
              <a:avLst>
                <a:gd name="adj1" fmla="val -195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F9B333-48E5-8B4D-B3AB-23931D23A7BD}"/>
                </a:ext>
              </a:extLst>
            </p:cNvPr>
            <p:cNvSpPr txBox="1"/>
            <p:nvPr/>
          </p:nvSpPr>
          <p:spPr>
            <a:xfrm>
              <a:off x="3697098" y="2058146"/>
              <a:ext cx="922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Tx Power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AD8F735-2EF8-EB44-8411-879CE6A46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0" y="2448539"/>
            <a:ext cx="482600" cy="31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3CC6E7-B14E-D149-9BAF-DDD3A87F6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632" y="4424968"/>
            <a:ext cx="5740400" cy="8001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2B8E56E-5AE1-FA44-878E-B02E9FF18EC5}"/>
              </a:ext>
            </a:extLst>
          </p:cNvPr>
          <p:cNvGrpSpPr/>
          <p:nvPr/>
        </p:nvGrpSpPr>
        <p:grpSpPr>
          <a:xfrm flipH="1">
            <a:off x="1498599" y="4072236"/>
            <a:ext cx="1676401" cy="349569"/>
            <a:chOff x="3347782" y="2058146"/>
            <a:chExt cx="1676401" cy="349569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D57A5A7F-E5C7-9442-B69F-57385D44683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347782" y="2256590"/>
              <a:ext cx="381000" cy="151125"/>
            </a:xfrm>
            <a:prstGeom prst="bentConnector3">
              <a:avLst>
                <a:gd name="adj1" fmla="val -1262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BCAFEC-2707-384C-88CA-20120960C29B}"/>
                </a:ext>
              </a:extLst>
            </p:cNvPr>
            <p:cNvSpPr txBox="1"/>
            <p:nvPr/>
          </p:nvSpPr>
          <p:spPr>
            <a:xfrm>
              <a:off x="3697099" y="2058146"/>
              <a:ext cx="13270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Tag Modulation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3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8616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12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2480" y="872514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Motivation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30305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5600" y="231399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Tag Modulation Design</a:t>
            </a:r>
            <a:endParaRPr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5600" y="990073"/>
            <a:ext cx="9432989" cy="422962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OFDM spectrum structure,         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Around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10%</a:t>
            </a:r>
            <a:r>
              <a:rPr lang="en-US" sz="2400" kern="0" dirty="0">
                <a:latin typeface="Gill Sans MT" panose="020B0502020104020203" pitchFamily="34" charset="0"/>
              </a:rPr>
              <a:t> of channel bandwidth is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left null</a:t>
            </a:r>
            <a:r>
              <a:rPr lang="en-US" sz="2400" kern="0" dirty="0">
                <a:latin typeface="Gill Sans MT" panose="020B0502020104020203" pitchFamily="34" charset="0"/>
              </a:rPr>
              <a:t> (could be used for NB-IoT).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Use guard bands to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avoid</a:t>
            </a:r>
            <a:r>
              <a:rPr lang="en-US" sz="2400" kern="0" dirty="0">
                <a:latin typeface="Gill Sans MT" panose="020B0502020104020203" pitchFamily="34" charset="0"/>
              </a:rPr>
              <a:t> direct-link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interference</a:t>
            </a:r>
            <a:r>
              <a:rPr lang="en-US" sz="2400" kern="0" dirty="0">
                <a:latin typeface="Gill Sans MT" panose="020B0502020104020203" pitchFamily="34" charset="0"/>
              </a:rPr>
              <a:t>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Basic idea:</a:t>
            </a:r>
          </a:p>
          <a:p>
            <a:pPr marL="804843" lvl="1" indent="-347654"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‘1’: shift backscattered signal to </a:t>
            </a:r>
            <a:r>
              <a:rPr lang="en-US" sz="2000" kern="0" dirty="0" err="1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guardbands</a:t>
            </a:r>
            <a:endParaRPr lang="en-US" sz="2000" kern="0" dirty="0">
              <a:solidFill>
                <a:sysClr val="windowText" lastClr="000000"/>
              </a:solidFill>
              <a:latin typeface="Gill Sans MT" panose="020B0502020104020203" pitchFamily="34" charset="0"/>
            </a:endParaRPr>
          </a:p>
          <a:p>
            <a:pPr marL="804843" lvl="1" indent="-347654"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‘0’: do not shift backscattered signal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8000" y="1638300"/>
            <a:ext cx="9280589" cy="1143000"/>
            <a:chOff x="-302169" y="1633983"/>
            <a:chExt cx="10398189" cy="130966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-25400" y="2933700"/>
              <a:ext cx="984982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4954484" y="2697178"/>
              <a:ext cx="0" cy="246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174492" y="1790703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386528" y="1790704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743797" y="1790704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545014" y="1790704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605188" y="1790700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817224" y="1790703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124258" y="1790699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336293" y="1790700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7096057" y="1790703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7308092" y="1790704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526753" y="1790700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738788" y="1790703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315336" y="1790699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527372" y="1790700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746032" y="1790696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958068" y="1790699"/>
              <a:ext cx="0" cy="115293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7944400" y="2697176"/>
              <a:ext cx="0" cy="2398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8136556" y="2697178"/>
              <a:ext cx="0" cy="239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8315460" y="2697176"/>
              <a:ext cx="0" cy="2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507616" y="2697178"/>
              <a:ext cx="0" cy="24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9021138" y="2697176"/>
              <a:ext cx="0" cy="2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9213294" y="2697178"/>
              <a:ext cx="0" cy="24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1507156" y="2697178"/>
              <a:ext cx="0" cy="229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699312" y="2697176"/>
              <a:ext cx="0" cy="229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878216" y="2697178"/>
              <a:ext cx="0" cy="236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2070372" y="2697177"/>
              <a:ext cx="0" cy="236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814729" y="2697176"/>
              <a:ext cx="0" cy="2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1006885" y="2697178"/>
              <a:ext cx="0" cy="24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al Callout 54"/>
            <p:cNvSpPr/>
            <p:nvPr/>
          </p:nvSpPr>
          <p:spPr>
            <a:xfrm>
              <a:off x="8247341" y="1639593"/>
              <a:ext cx="1848679" cy="576471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>
                  <a:latin typeface="Gill Sans MT" panose="020B0502020104020203" pitchFamily="34" charset="0"/>
                </a:rPr>
                <a:t>Upper Guard band</a:t>
              </a:r>
            </a:p>
          </p:txBody>
        </p:sp>
        <p:sp>
          <p:nvSpPr>
            <p:cNvPr id="56" name="Oval Callout 55"/>
            <p:cNvSpPr/>
            <p:nvPr/>
          </p:nvSpPr>
          <p:spPr>
            <a:xfrm>
              <a:off x="-302169" y="1633983"/>
              <a:ext cx="1848679" cy="576471"/>
            </a:xfrm>
            <a:prstGeom prst="wedgeEllipseCallout">
              <a:avLst>
                <a:gd name="adj1" fmla="val 36694"/>
                <a:gd name="adj2" fmla="val 59052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>
                  <a:latin typeface="Gill Sans MT" panose="020B0502020104020203" pitchFamily="34" charset="0"/>
                </a:rPr>
                <a:t>Lower Guard band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214281" y="2341792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403561" y="2341792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589092" y="2341792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334112" y="2355294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523392" y="2355294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708922" y="2355294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>
              <a:off x="8623744" y="2815441"/>
              <a:ext cx="221432" cy="39359"/>
              <a:chOff x="7563168" y="2077226"/>
              <a:chExt cx="455834" cy="8102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756316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775244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7937979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1137456" y="2815441"/>
              <a:ext cx="221432" cy="39359"/>
              <a:chOff x="7563168" y="2077226"/>
              <a:chExt cx="455834" cy="81023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756316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75244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7937979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>
          <a:xfrm>
            <a:off x="5062362" y="5500950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13</a:t>
            </a:fld>
            <a:endParaRPr lang="en-US" spc="-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91230-427E-C746-9347-AC5FD958E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1059046"/>
            <a:ext cx="6985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Tag Modulation Design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14</a:t>
            </a:fld>
            <a:endParaRPr lang="en-US" spc="-5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0999" y="990073"/>
            <a:ext cx="11144459" cy="47318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Deliberately mismatch the antenna at shift frequency.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Backscattered energy will be shifted to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both sides</a:t>
            </a:r>
            <a:r>
              <a:rPr lang="en-US" sz="2400" kern="0" dirty="0">
                <a:latin typeface="Gill Sans MT" panose="020B0502020104020203" pitchFamily="34" charset="0"/>
              </a:rPr>
              <a:t> of the </a:t>
            </a:r>
            <a:r>
              <a:rPr lang="en-US" sz="2400" kern="0" dirty="0" err="1">
                <a:latin typeface="Gill Sans MT" panose="020B0502020104020203" pitchFamily="34" charset="0"/>
              </a:rPr>
              <a:t>guardband</a:t>
            </a:r>
            <a:r>
              <a:rPr lang="en-US" sz="2400" kern="0" dirty="0">
                <a:latin typeface="Gill Sans MT" panose="020B0502020104020203" pitchFamily="34" charset="0"/>
              </a:rPr>
              <a:t>.</a:t>
            </a:r>
            <a:endParaRPr lang="en-US" sz="2200" kern="0" dirty="0">
              <a:latin typeface="Gill Sans MT" panose="020B05020201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1276" y="3581076"/>
            <a:ext cx="288235" cy="88458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85172" y="3581076"/>
            <a:ext cx="288235" cy="88458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9" idx="2"/>
          </p:cNvCxnSpPr>
          <p:nvPr/>
        </p:nvCxnSpPr>
        <p:spPr>
          <a:xfrm flipH="1">
            <a:off x="9665393" y="4465656"/>
            <a:ext cx="1" cy="3876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29288" y="4465656"/>
            <a:ext cx="1" cy="3876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249068" y="4853283"/>
            <a:ext cx="141632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249069" y="4853286"/>
            <a:ext cx="1" cy="3876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7236" y="5240910"/>
            <a:ext cx="4106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19960" y="5323736"/>
            <a:ext cx="2582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63029" y="5396623"/>
            <a:ext cx="17549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29288" y="3435749"/>
            <a:ext cx="1" cy="1453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65393" y="3044360"/>
            <a:ext cx="1" cy="5367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59007" y="3044362"/>
            <a:ext cx="141632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259009" y="3435747"/>
            <a:ext cx="77028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42973" y="3044363"/>
            <a:ext cx="316035" cy="1954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937845" y="3248118"/>
            <a:ext cx="321163" cy="18387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7416600" y="3229899"/>
            <a:ext cx="521247" cy="228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435666" y="2478967"/>
            <a:ext cx="0" cy="7691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 flipV="1">
            <a:off x="7266660" y="2192277"/>
            <a:ext cx="343063" cy="295743"/>
          </a:xfrm>
          <a:prstGeom prst="triangl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25648" y="4275104"/>
            <a:ext cx="6629400" cy="764348"/>
            <a:chOff x="367055" y="4211165"/>
            <a:chExt cx="9849822" cy="1154583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67055" y="5354170"/>
              <a:ext cx="984982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346941" y="5006302"/>
              <a:ext cx="0" cy="3578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566949" y="4211171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5778984" y="4211173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136254" y="4211173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937471" y="4211173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997645" y="4211169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209680" y="4211171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4516715" y="4211167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4728750" y="4211169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7488514" y="4211171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7700549" y="4211173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919210" y="4211169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8131245" y="4211171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707793" y="4211167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919828" y="4211169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138489" y="4211165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3350524" y="4211167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8336856" y="4791919"/>
              <a:ext cx="0" cy="5655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8529012" y="4791919"/>
              <a:ext cx="0" cy="5655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8707917" y="4791919"/>
              <a:ext cx="0" cy="5721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8900073" y="4791919"/>
              <a:ext cx="0" cy="5721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9413595" y="4791919"/>
              <a:ext cx="0" cy="5721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9605751" y="4791919"/>
              <a:ext cx="0" cy="5721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1899612" y="4803494"/>
              <a:ext cx="0" cy="55563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2091768" y="4803494"/>
              <a:ext cx="0" cy="55563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270673" y="4803494"/>
              <a:ext cx="0" cy="56225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462829" y="4803494"/>
              <a:ext cx="0" cy="56225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1207186" y="4791919"/>
              <a:ext cx="0" cy="5721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1399342" y="4791919"/>
              <a:ext cx="0" cy="5721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3704947" y="4747122"/>
              <a:ext cx="455834" cy="81023"/>
              <a:chOff x="3704947" y="4747122"/>
              <a:chExt cx="455834" cy="8102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3704947" y="4747122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894227" y="4747122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079758" y="4747122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6635269" y="4725898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824549" y="4725898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010080" y="4725898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9019303" y="5051842"/>
              <a:ext cx="257214" cy="45719"/>
              <a:chOff x="6787669" y="3188396"/>
              <a:chExt cx="455834" cy="81023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6787669" y="318839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76949" y="318839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162480" y="318839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511218" y="5053053"/>
              <a:ext cx="257214" cy="45719"/>
              <a:chOff x="6787669" y="3188396"/>
              <a:chExt cx="455834" cy="81023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6787669" y="318839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976949" y="318839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162480" y="318839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60998" y="2812163"/>
            <a:ext cx="6629400" cy="775988"/>
            <a:chOff x="1171089" y="2554350"/>
            <a:chExt cx="9849822" cy="1152947"/>
          </a:xfrm>
        </p:grpSpPr>
        <p:cxnSp>
          <p:nvCxnSpPr>
            <p:cNvPr id="77" name="Straight Arrow Connector 76"/>
            <p:cNvCxnSpPr/>
            <p:nvPr/>
          </p:nvCxnSpPr>
          <p:spPr>
            <a:xfrm>
              <a:off x="1171089" y="3697355"/>
              <a:ext cx="984982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6150975" y="3460830"/>
              <a:ext cx="0" cy="246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6370983" y="2554356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6583018" y="2554358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940288" y="2554358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741505" y="2554358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6801679" y="2554354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7013714" y="2554356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5320749" y="2554352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5532784" y="2554354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8292548" y="2554356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8504583" y="2554358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8723244" y="2554354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8935279" y="2554356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3511827" y="2554352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3723862" y="2554354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3942523" y="2554350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4154558" y="2554352"/>
              <a:ext cx="0" cy="11529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9140890" y="3460830"/>
              <a:ext cx="0" cy="2398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9333046" y="3460830"/>
              <a:ext cx="0" cy="239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9511951" y="3460830"/>
              <a:ext cx="0" cy="2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9704107" y="3460830"/>
              <a:ext cx="0" cy="24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10217629" y="3460830"/>
              <a:ext cx="0" cy="2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0409785" y="3460830"/>
              <a:ext cx="0" cy="24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2703646" y="3460830"/>
              <a:ext cx="0" cy="229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2895802" y="3460830"/>
              <a:ext cx="0" cy="2299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3074707" y="3460830"/>
              <a:ext cx="0" cy="236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3266863" y="3460830"/>
              <a:ext cx="0" cy="23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011220" y="3460830"/>
              <a:ext cx="0" cy="246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2203376" y="3460830"/>
              <a:ext cx="0" cy="24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7410768" y="3105443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7600048" y="3105443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785579" y="3105443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530599" y="3118946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719879" y="3118946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905410" y="3118946"/>
              <a:ext cx="81023" cy="810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9820234" y="3579093"/>
              <a:ext cx="221432" cy="39359"/>
              <a:chOff x="7563168" y="2077226"/>
              <a:chExt cx="455834" cy="81023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756316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775244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7937979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>
              <a:grpSpLocks noChangeAspect="1"/>
            </p:cNvGrpSpPr>
            <p:nvPr/>
          </p:nvGrpSpPr>
          <p:grpSpPr>
            <a:xfrm>
              <a:off x="2333947" y="3579093"/>
              <a:ext cx="221432" cy="39359"/>
              <a:chOff x="7563168" y="2077226"/>
              <a:chExt cx="455834" cy="81023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756316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7752448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937979" y="2077226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1" name="Picture 2" descr="https://static.thenounproject.com/png/538698-2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9" b="35360"/>
          <a:stretch/>
        </p:blipFill>
        <p:spPr bwMode="auto">
          <a:xfrm>
            <a:off x="7027106" y="3819615"/>
            <a:ext cx="1596136" cy="49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12808" y="3348929"/>
                <a:ext cx="69239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808" y="3348929"/>
                <a:ext cx="692397" cy="391582"/>
              </a:xfrm>
              <a:prstGeom prst="rect">
                <a:avLst/>
              </a:prstGeom>
              <a:blipFill>
                <a:blip r:embed="rId4"/>
                <a:stretch>
                  <a:fillRect l="-2632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1D2AD3A-E012-0841-9ACC-771F87FB0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76" y="4000446"/>
            <a:ext cx="7747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8A807-B015-6D46-A168-0865897B9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76" y="2318457"/>
            <a:ext cx="787400" cy="228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4EA2A6E-EAC4-0F47-A373-3FBC425F0FA3}"/>
              </a:ext>
            </a:extLst>
          </p:cNvPr>
          <p:cNvGrpSpPr/>
          <p:nvPr/>
        </p:nvGrpSpPr>
        <p:grpSpPr>
          <a:xfrm>
            <a:off x="7922617" y="3018523"/>
            <a:ext cx="359249" cy="444095"/>
            <a:chOff x="7922617" y="3018523"/>
            <a:chExt cx="359249" cy="4440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090462-65C1-064A-82DE-B8A27E44D606}"/>
                </a:ext>
              </a:extLst>
            </p:cNvPr>
            <p:cNvSpPr/>
            <p:nvPr/>
          </p:nvSpPr>
          <p:spPr>
            <a:xfrm>
              <a:off x="7922617" y="3229902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EE05D47-5606-8B4D-9A56-4D629D7CC5BD}"/>
                </a:ext>
              </a:extLst>
            </p:cNvPr>
            <p:cNvSpPr/>
            <p:nvPr/>
          </p:nvSpPr>
          <p:spPr>
            <a:xfrm>
              <a:off x="8236147" y="3018523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6E76E2F9-02F7-FD47-9C88-8B13653895A5}"/>
                </a:ext>
              </a:extLst>
            </p:cNvPr>
            <p:cNvSpPr/>
            <p:nvPr/>
          </p:nvSpPr>
          <p:spPr>
            <a:xfrm>
              <a:off x="8219683" y="3416899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35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Detector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15</a:t>
            </a:fld>
            <a:endParaRPr lang="en-US" spc="-5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0999" y="990073"/>
            <a:ext cx="9443401" cy="443114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Noncoherent </a:t>
            </a: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energy detector</a:t>
            </a:r>
            <a:r>
              <a:rPr lang="en-US" sz="2400" kern="0" dirty="0">
                <a:latin typeface="Gill Sans MT" panose="020B0502020104020203" pitchFamily="34" charset="0"/>
              </a:rPr>
              <a:t> over the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null subcarriers</a:t>
            </a:r>
            <a:r>
              <a:rPr lang="en-US" sz="2400" kern="0" dirty="0">
                <a:latin typeface="Gill Sans MT" panose="020B0502020104020203" pitchFamily="34" charset="0"/>
              </a:rPr>
              <a:t>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Detector: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b="1" kern="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Test statistic</a:t>
            </a:r>
            <a:r>
              <a:rPr lang="en-US" sz="2400" kern="0" dirty="0">
                <a:latin typeface="Gill Sans MT" panose="020B0502020104020203" pitchFamily="34" charset="0"/>
              </a:rPr>
              <a:t> distribution: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Depends on the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instantaneous SNR </a:t>
            </a:r>
            <a:r>
              <a:rPr lang="en-US" sz="2400" kern="0" dirty="0">
                <a:latin typeface="Gill Sans MT" panose="020B0502020104020203" pitchFamily="34" charset="0"/>
              </a:rPr>
              <a:t>distribution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44" y="2912414"/>
            <a:ext cx="2204952" cy="402286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B1C03A-EC3B-054F-87DC-A97136A167EC}"/>
              </a:ext>
            </a:extLst>
          </p:cNvPr>
          <p:cNvSpPr/>
          <p:nvPr/>
        </p:nvSpPr>
        <p:spPr>
          <a:xfrm>
            <a:off x="8813800" y="4017634"/>
            <a:ext cx="228600" cy="4330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F1FEB6-A4AD-0648-B2CF-E8A31D4F6FE7}"/>
              </a:ext>
            </a:extLst>
          </p:cNvPr>
          <p:cNvGrpSpPr/>
          <p:nvPr/>
        </p:nvGrpSpPr>
        <p:grpSpPr>
          <a:xfrm>
            <a:off x="5764784" y="1936630"/>
            <a:ext cx="3124200" cy="566257"/>
            <a:chOff x="3347782" y="2015109"/>
            <a:chExt cx="2482915" cy="566257"/>
          </a:xfrm>
        </p:grpSpPr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0AB32276-37F3-034C-9606-64C3ED5A35FF}"/>
                </a:ext>
              </a:extLst>
            </p:cNvPr>
            <p:cNvCxnSpPr>
              <a:cxnSpLocks/>
            </p:cNvCxnSpPr>
            <p:nvPr/>
          </p:nvCxnSpPr>
          <p:spPr>
            <a:xfrm>
              <a:off x="3347782" y="2015109"/>
              <a:ext cx="381000" cy="241480"/>
            </a:xfrm>
            <a:prstGeom prst="bentConnector3">
              <a:avLst>
                <a:gd name="adj1" fmla="val -195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ECD35E-480B-204E-9A92-87F9842944F2}"/>
                </a:ext>
              </a:extLst>
            </p:cNvPr>
            <p:cNvSpPr txBox="1"/>
            <p:nvPr/>
          </p:nvSpPr>
          <p:spPr>
            <a:xfrm>
              <a:off x="3697097" y="2058146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Baseband OFDM symbol after FFT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A2645-E987-D841-B04C-08D3280F0DD4}"/>
              </a:ext>
            </a:extLst>
          </p:cNvPr>
          <p:cNvGrpSpPr/>
          <p:nvPr/>
        </p:nvGrpSpPr>
        <p:grpSpPr>
          <a:xfrm flipH="1">
            <a:off x="2489199" y="2119230"/>
            <a:ext cx="2756240" cy="350814"/>
            <a:chOff x="3347782" y="2015109"/>
            <a:chExt cx="2190484" cy="350814"/>
          </a:xfrm>
        </p:grpSpPr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1F532067-5918-C641-9BDD-DD0E8052BB16}"/>
                </a:ext>
              </a:extLst>
            </p:cNvPr>
            <p:cNvCxnSpPr>
              <a:cxnSpLocks/>
            </p:cNvCxnSpPr>
            <p:nvPr/>
          </p:nvCxnSpPr>
          <p:spPr>
            <a:xfrm>
              <a:off x="3347782" y="2015109"/>
              <a:ext cx="381000" cy="241480"/>
            </a:xfrm>
            <a:prstGeom prst="bentConnector3">
              <a:avLst>
                <a:gd name="adj1" fmla="val -195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78651A-6750-924A-B0DC-1C131DE55918}"/>
                </a:ext>
              </a:extLst>
            </p:cNvPr>
            <p:cNvSpPr txBox="1"/>
            <p:nvPr/>
          </p:nvSpPr>
          <p:spPr>
            <a:xfrm>
              <a:off x="3697098" y="2058146"/>
              <a:ext cx="1841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Set of </a:t>
              </a:r>
              <a:r>
                <a:rPr lang="en-US" sz="1400" dirty="0" err="1">
                  <a:latin typeface="Gill Sans MT" panose="020B0502020104020203" pitchFamily="34" charset="77"/>
                </a:rPr>
                <a:t>inband</a:t>
              </a:r>
              <a:r>
                <a:rPr lang="en-US" sz="1400" dirty="0">
                  <a:latin typeface="Gill Sans MT" panose="020B0502020104020203" pitchFamily="34" charset="77"/>
                </a:rPr>
                <a:t> null subcarriers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300461-CB3B-6C4D-8192-1BF295EE4AFE}"/>
              </a:ext>
            </a:extLst>
          </p:cNvPr>
          <p:cNvGrpSpPr/>
          <p:nvPr/>
        </p:nvGrpSpPr>
        <p:grpSpPr>
          <a:xfrm>
            <a:off x="2336799" y="1566008"/>
            <a:ext cx="1592848" cy="307777"/>
            <a:chOff x="2336799" y="1566008"/>
            <a:chExt cx="1592848" cy="30777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AF7B89-13E7-7444-BDB2-E125DA8494C8}"/>
                </a:ext>
              </a:extLst>
            </p:cNvPr>
            <p:cNvSpPr txBox="1"/>
            <p:nvPr/>
          </p:nvSpPr>
          <p:spPr>
            <a:xfrm flipH="1">
              <a:off x="2336799" y="1566008"/>
              <a:ext cx="1090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Test statistic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C92485-F3D3-4F41-AF7A-6807E2C29584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H="1">
              <a:off x="3427783" y="1719896"/>
              <a:ext cx="50186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A1EE78-8EB8-3C43-9ABB-4726F2C60DB8}"/>
              </a:ext>
            </a:extLst>
          </p:cNvPr>
          <p:cNvGrpSpPr/>
          <p:nvPr/>
        </p:nvGrpSpPr>
        <p:grpSpPr>
          <a:xfrm>
            <a:off x="2564578" y="1901248"/>
            <a:ext cx="1829622" cy="307777"/>
            <a:chOff x="2564578" y="1901248"/>
            <a:chExt cx="1829622" cy="30777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E0A0EFD-5A75-1C4F-B2BD-0B56B5EA4F6B}"/>
                </a:ext>
              </a:extLst>
            </p:cNvPr>
            <p:cNvCxnSpPr/>
            <p:nvPr/>
          </p:nvCxnSpPr>
          <p:spPr>
            <a:xfrm flipH="1">
              <a:off x="3784600" y="1936630"/>
              <a:ext cx="609600" cy="1012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871946-3376-3D4D-8C1D-37F94CF06CB0}"/>
                </a:ext>
              </a:extLst>
            </p:cNvPr>
            <p:cNvSpPr txBox="1"/>
            <p:nvPr/>
          </p:nvSpPr>
          <p:spPr>
            <a:xfrm flipH="1">
              <a:off x="2564578" y="1901248"/>
              <a:ext cx="1375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Noise variance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A261F0-2733-C148-A34D-74DE8BEBC984}"/>
              </a:ext>
            </a:extLst>
          </p:cNvPr>
          <p:cNvGrpSpPr/>
          <p:nvPr/>
        </p:nvGrpSpPr>
        <p:grpSpPr>
          <a:xfrm>
            <a:off x="6989080" y="3665697"/>
            <a:ext cx="1071340" cy="435112"/>
            <a:chOff x="3287223" y="2058146"/>
            <a:chExt cx="851433" cy="435112"/>
          </a:xfrm>
        </p:grpSpPr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135ED5B5-16FC-7540-A54C-A9A199906E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7223" y="2256589"/>
              <a:ext cx="441559" cy="236669"/>
            </a:xfrm>
            <a:prstGeom prst="bentConnector3">
              <a:avLst>
                <a:gd name="adj1" fmla="val 627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B7E684-0197-7540-BD39-BCCFFDC9C093}"/>
                </a:ext>
              </a:extLst>
            </p:cNvPr>
            <p:cNvSpPr txBox="1"/>
            <p:nvPr/>
          </p:nvSpPr>
          <p:spPr>
            <a:xfrm>
              <a:off x="3697097" y="2058146"/>
              <a:ext cx="441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SNR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CE91986-339A-3F4F-86F1-E1BE493D4FC8}"/>
              </a:ext>
            </a:extLst>
          </p:cNvPr>
          <p:cNvGrpSpPr/>
          <p:nvPr/>
        </p:nvGrpSpPr>
        <p:grpSpPr>
          <a:xfrm>
            <a:off x="5962860" y="2501063"/>
            <a:ext cx="2546139" cy="954107"/>
            <a:chOff x="3287223" y="2058146"/>
            <a:chExt cx="851433" cy="954107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9A42A032-0784-0547-89B4-AC08DD82F8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7223" y="2256589"/>
              <a:ext cx="441559" cy="236669"/>
            </a:xfrm>
            <a:prstGeom prst="bentConnector3">
              <a:avLst>
                <a:gd name="adj1" fmla="val 627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72341F-CFC2-4A4D-BE3C-36A672BF5447}"/>
                </a:ext>
              </a:extLst>
            </p:cNvPr>
            <p:cNvSpPr txBox="1"/>
            <p:nvPr/>
          </p:nvSpPr>
          <p:spPr>
            <a:xfrm>
              <a:off x="3697097" y="2058146"/>
              <a:ext cx="4415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Transmitted bit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F1ED743-FBCE-EB49-9699-66542D8D0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147" y="1397825"/>
            <a:ext cx="2316703" cy="70850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4AD61-8F20-0245-97F6-C9B1E81F0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200" y="4071562"/>
            <a:ext cx="1625600" cy="406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3C555D0-6EE0-BF4D-AE8D-E8468685F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596" y="4050417"/>
            <a:ext cx="29591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360999" y="876300"/>
                <a:ext cx="9291001" cy="4630882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Instantaneous SNR: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Product of two random variables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Gill Sans MT" panose="020B0502020104020203" pitchFamily="34" charset="0"/>
                  </a:rPr>
                  <a:t> is an </a:t>
                </a:r>
                <a:r>
                  <a:rPr lang="en-US" sz="240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exponential</a:t>
                </a:r>
                <a:r>
                  <a:rPr lang="en-US" sz="2400" dirty="0">
                    <a:latin typeface="Gill Sans MT" panose="020B0502020104020203" pitchFamily="34" charset="0"/>
                  </a:rPr>
                  <a:t> random variable</a:t>
                </a:r>
                <a:r>
                  <a:rPr lang="en-US" sz="240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</a:t>
                </a:r>
                <a:endParaRPr lang="en-US" sz="240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Gill Sans MT" panose="020B0502020104020203" pitchFamily="34" charset="0"/>
                  </a:rPr>
                  <a:t> is a </a:t>
                </a:r>
                <a:r>
                  <a:rPr lang="en-US" sz="240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sum of correlated exponential</a:t>
                </a:r>
                <a:r>
                  <a:rPr lang="en-US" sz="2400" dirty="0">
                    <a:latin typeface="Gill Sans MT" panose="020B0502020104020203" pitchFamily="34" charset="0"/>
                  </a:rPr>
                  <a:t> random variables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>
                    <a:latin typeface="Gill Sans MT" panose="020B0502020104020203" pitchFamily="34" charset="0"/>
                  </a:rPr>
                  <a:t>Distribution can be found to be: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dirty="0">
                  <a:latin typeface="Gill Sans MT" panose="020B0502020104020203" pitchFamily="34" charset="0"/>
                </a:endParaRPr>
              </a:p>
              <a:p>
                <a:pPr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9" y="876300"/>
                <a:ext cx="9291001" cy="4630882"/>
              </a:xfrm>
              <a:prstGeom prst="rect">
                <a:avLst/>
              </a:prstGeom>
              <a:blipFill>
                <a:blip r:embed="rId2"/>
                <a:stretch>
                  <a:fillRect l="-1913" t="-2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Detector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16</a:t>
            </a:fld>
            <a:endParaRPr lang="en-US" spc="-5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16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5DEED5-1B3E-AF4C-80C4-32E84F4CD094}"/>
              </a:ext>
            </a:extLst>
          </p:cNvPr>
          <p:cNvGrpSpPr/>
          <p:nvPr/>
        </p:nvGrpSpPr>
        <p:grpSpPr>
          <a:xfrm flipH="1">
            <a:off x="1346200" y="4564270"/>
            <a:ext cx="3527245" cy="923330"/>
            <a:chOff x="6375400" y="3601134"/>
            <a:chExt cx="3527245" cy="923330"/>
          </a:xfrm>
        </p:grpSpPr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6341B581-B89C-BE41-85CE-56D9BE9385AB}"/>
                </a:ext>
              </a:extLst>
            </p:cNvPr>
            <p:cNvCxnSpPr>
              <a:cxnSpLocks/>
            </p:cNvCxnSpPr>
            <p:nvPr/>
          </p:nvCxnSpPr>
          <p:spPr>
            <a:xfrm>
              <a:off x="6375400" y="3615027"/>
              <a:ext cx="1143000" cy="529486"/>
            </a:xfrm>
            <a:prstGeom prst="bentConnector3">
              <a:avLst>
                <a:gd name="adj1" fmla="val 515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ABF8E2E-2DE9-9546-AE68-0EEED4ED5E53}"/>
                    </a:ext>
                  </a:extLst>
                </p:cNvPr>
                <p:cNvSpPr txBox="1"/>
                <p:nvPr/>
              </p:nvSpPr>
              <p:spPr>
                <a:xfrm>
                  <a:off x="7540445" y="3601134"/>
                  <a:ext cx="23622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Eigenvalues of the covariance matrix of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a14:m>
                  <a:r>
                    <a:rPr lang="en-US" dirty="0">
                      <a:latin typeface="Gill Sans MT" panose="020B0502020104020203" pitchFamily="34" charset="77"/>
                    </a:rPr>
                    <a:t> for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𝒰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latin typeface="Gill Sans MT" panose="020B0502020104020203" pitchFamily="34" charset="77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ABF8E2E-2DE9-9546-AE68-0EEED4ED5E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0445" y="3601134"/>
                  <a:ext cx="2362200" cy="923330"/>
                </a:xfrm>
                <a:prstGeom prst="rect">
                  <a:avLst/>
                </a:prstGeom>
                <a:blipFill>
                  <a:blip r:embed="rId8"/>
                  <a:stretch>
                    <a:fillRect l="-2139" t="-2703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DDC23-A0F5-1C43-9460-BC5EC4642621}"/>
              </a:ext>
            </a:extLst>
          </p:cNvPr>
          <p:cNvGrpSpPr/>
          <p:nvPr/>
        </p:nvGrpSpPr>
        <p:grpSpPr>
          <a:xfrm>
            <a:off x="6277155" y="4395393"/>
            <a:ext cx="3478122" cy="697208"/>
            <a:chOff x="6375400" y="3615027"/>
            <a:chExt cx="3478122" cy="697208"/>
          </a:xfrm>
        </p:grpSpPr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EDD1D3B9-9963-674A-8CE9-E00FE9690E77}"/>
                </a:ext>
              </a:extLst>
            </p:cNvPr>
            <p:cNvCxnSpPr>
              <a:cxnSpLocks/>
            </p:cNvCxnSpPr>
            <p:nvPr/>
          </p:nvCxnSpPr>
          <p:spPr>
            <a:xfrm>
              <a:off x="6375400" y="3615027"/>
              <a:ext cx="1143000" cy="529486"/>
            </a:xfrm>
            <a:prstGeom prst="bentConnector3">
              <a:avLst>
                <a:gd name="adj1" fmla="val 515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A2BD72-40C8-0244-8926-465A29452628}"/>
                </a:ext>
              </a:extLst>
            </p:cNvPr>
            <p:cNvSpPr txBox="1"/>
            <p:nvPr/>
          </p:nvSpPr>
          <p:spPr>
            <a:xfrm>
              <a:off x="7491322" y="3942903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Meijer G-function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1FE05E-2F7A-6441-A20D-91BF11136C41}"/>
              </a:ext>
            </a:extLst>
          </p:cNvPr>
          <p:cNvGrpSpPr/>
          <p:nvPr/>
        </p:nvGrpSpPr>
        <p:grpSpPr>
          <a:xfrm>
            <a:off x="965200" y="3541586"/>
            <a:ext cx="2362200" cy="369332"/>
            <a:chOff x="965200" y="3541586"/>
            <a:chExt cx="2362200" cy="3693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BD3AFAA-C213-B744-9450-65702E85BE02}"/>
                </a:ext>
              </a:extLst>
            </p:cNvPr>
            <p:cNvCxnSpPr/>
            <p:nvPr/>
          </p:nvCxnSpPr>
          <p:spPr>
            <a:xfrm>
              <a:off x="2641600" y="3771900"/>
              <a:ext cx="685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020E54-2D91-9149-B516-8518166372C8}"/>
                </a:ext>
              </a:extLst>
            </p:cNvPr>
            <p:cNvSpPr txBox="1"/>
            <p:nvPr/>
          </p:nvSpPr>
          <p:spPr>
            <a:xfrm>
              <a:off x="965200" y="3541586"/>
              <a:ext cx="2188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# of Eigenvalues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485872B-3FF6-D14B-BD31-A0B7E18FA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0" y="1098216"/>
            <a:ext cx="33528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AC4437-EC4C-E149-9AFA-ABC64771D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810"/>
          <a:stretch/>
        </p:blipFill>
        <p:spPr>
          <a:xfrm>
            <a:off x="2338389" y="3640971"/>
            <a:ext cx="5789612" cy="10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Error Analysis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17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60999" y="959566"/>
                <a:ext cx="9443401" cy="446164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Error rate function of the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detection threshold,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200" kern="0" dirty="0">
                  <a:solidFill>
                    <a:srgbClr val="C00000"/>
                  </a:solidFill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Optimal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at the intersection of 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Probability of error: 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First term independent of SNR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9" y="959566"/>
                <a:ext cx="9443401" cy="4461649"/>
              </a:xfrm>
              <a:prstGeom prst="rect">
                <a:avLst/>
              </a:prstGeom>
              <a:blipFill>
                <a:blip r:embed="rId6"/>
                <a:stretch>
                  <a:fillRect l="-1679" t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409700"/>
            <a:ext cx="2001244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41" y="2652868"/>
            <a:ext cx="3092571" cy="279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22" y="3202535"/>
            <a:ext cx="4245790" cy="564876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17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7DF7B2-15AE-D24D-B345-34243B9A2F63}"/>
              </a:ext>
            </a:extLst>
          </p:cNvPr>
          <p:cNvCxnSpPr/>
          <p:nvPr/>
        </p:nvCxnSpPr>
        <p:spPr>
          <a:xfrm flipH="1">
            <a:off x="5308600" y="4229100"/>
            <a:ext cx="228600" cy="191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0CC8D7-D68D-4347-9B90-1D860CB83EB4}"/>
              </a:ext>
            </a:extLst>
          </p:cNvPr>
          <p:cNvSpPr txBox="1"/>
          <p:nvPr/>
        </p:nvSpPr>
        <p:spPr>
          <a:xfrm>
            <a:off x="5528297" y="402017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Incomplete Gamma function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B72241-17C3-164B-977E-31D05C566B9A}"/>
              </a:ext>
            </a:extLst>
          </p:cNvPr>
          <p:cNvCxnSpPr>
            <a:cxnSpLocks/>
          </p:cNvCxnSpPr>
          <p:nvPr/>
        </p:nvCxnSpPr>
        <p:spPr>
          <a:xfrm flipV="1">
            <a:off x="5021486" y="4982293"/>
            <a:ext cx="278271" cy="187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1E5F051-3C82-7642-8D1E-C87A2DC4C61E}"/>
              </a:ext>
            </a:extLst>
          </p:cNvPr>
          <p:cNvSpPr txBox="1"/>
          <p:nvPr/>
        </p:nvSpPr>
        <p:spPr>
          <a:xfrm>
            <a:off x="3324984" y="4985162"/>
            <a:ext cx="173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Gamma function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EC057-00B3-5E4E-910A-DB599A373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0" y="4392278"/>
            <a:ext cx="2755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Error Analysis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18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959566"/>
            <a:ext cx="9443401" cy="44616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2</a:t>
            </a:r>
            <a:r>
              <a:rPr lang="en-US" sz="2200" kern="0" baseline="30000" dirty="0">
                <a:latin typeface="Gill Sans MT" panose="020B0502020104020203" pitchFamily="34" charset="0"/>
              </a:rPr>
              <a:t>nd</a:t>
            </a:r>
            <a:r>
              <a:rPr lang="en-US" sz="2200" kern="0" dirty="0">
                <a:latin typeface="Gill Sans MT" panose="020B0502020104020203" pitchFamily="34" charset="0"/>
              </a:rPr>
              <a:t> term complicated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c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ondition</a:t>
            </a:r>
            <a:r>
              <a:rPr lang="en-US" sz="2200" kern="0" dirty="0">
                <a:latin typeface="Gill Sans MT" panose="020B0502020104020203" pitchFamily="34" charset="0"/>
              </a:rPr>
              <a:t> on the SNR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 smtClean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 smtClean="0">
                <a:latin typeface="Gill Sans MT" panose="020B0502020104020203" pitchFamily="34" charset="0"/>
              </a:rPr>
              <a:t>Then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average</a:t>
            </a:r>
            <a:r>
              <a:rPr lang="en-US" sz="2200" kern="0" dirty="0">
                <a:latin typeface="Gill Sans MT" panose="020B0502020104020203" pitchFamily="34" charset="0"/>
              </a:rPr>
              <a:t> over the SNR distribution: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i="1" kern="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i="1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Integrate and finally get:</a:t>
            </a: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18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42F9893A-66CE-454C-B627-5CE529A64023}"/>
              </a:ext>
            </a:extLst>
          </p:cNvPr>
          <p:cNvCxnSpPr>
            <a:cxnSpLocks/>
          </p:cNvCxnSpPr>
          <p:nvPr/>
        </p:nvCxnSpPr>
        <p:spPr>
          <a:xfrm>
            <a:off x="5765800" y="1854020"/>
            <a:ext cx="381000" cy="241480"/>
          </a:xfrm>
          <a:prstGeom prst="bentConnector3">
            <a:avLst>
              <a:gd name="adj1" fmla="val -195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914743-9C0F-9D4E-90AE-95F07DF632E8}"/>
              </a:ext>
            </a:extLst>
          </p:cNvPr>
          <p:cNvSpPr txBox="1"/>
          <p:nvPr/>
        </p:nvSpPr>
        <p:spPr>
          <a:xfrm>
            <a:off x="6115115" y="189705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Marcum Q-function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84E84773-E900-B84C-BB02-BE1ECC4711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12822" y="4935547"/>
            <a:ext cx="426141" cy="409985"/>
          </a:xfrm>
          <a:prstGeom prst="bentConnector3">
            <a:avLst>
              <a:gd name="adj1" fmla="val 10087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06EEA0-F79E-8D43-AF36-218C05A1F8B7}"/>
              </a:ext>
            </a:extLst>
          </p:cNvPr>
          <p:cNvSpPr txBox="1"/>
          <p:nvPr/>
        </p:nvSpPr>
        <p:spPr>
          <a:xfrm>
            <a:off x="6299200" y="51551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Bi-variate Meijer G-function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5BB7F-63B0-7440-A3C8-0F25A158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1370635"/>
            <a:ext cx="45339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C3A8C7-3E46-F540-8160-122E3E84D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55" y="2840994"/>
            <a:ext cx="8830310" cy="86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BF023-EB59-3D48-A6C9-20639C03E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74" y="4352316"/>
            <a:ext cx="9123426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Multi-Antenna Rx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19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959566"/>
            <a:ext cx="9443401" cy="44616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No channel info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</a:t>
            </a:r>
            <a:r>
              <a:rPr lang="en-US" sz="2200" b="1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Noncoherent combining</a:t>
            </a:r>
            <a:r>
              <a:rPr lang="en-US" sz="2200" kern="0" dirty="0">
                <a:latin typeface="Gill Sans MT" panose="020B0502020104020203" pitchFamily="34" charset="0"/>
              </a:rPr>
              <a:t>, combined test statistic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Instantaneous SNR at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combiner output: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i="1" kern="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i="1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Combiner SNR distribution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39" y="1386460"/>
            <a:ext cx="4064762" cy="828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559260"/>
            <a:ext cx="2398476" cy="65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6" y="4448762"/>
            <a:ext cx="6197333" cy="911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10" y="3114733"/>
            <a:ext cx="3845114" cy="802148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19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D339C6-0C9F-3041-855C-C311BFEE1050}"/>
              </a:ext>
            </a:extLst>
          </p:cNvPr>
          <p:cNvCxnSpPr>
            <a:cxnSpLocks/>
          </p:cNvCxnSpPr>
          <p:nvPr/>
        </p:nvCxnSpPr>
        <p:spPr>
          <a:xfrm>
            <a:off x="4927600" y="1468335"/>
            <a:ext cx="430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8BDDE7-E7F6-E747-BBAB-3FB20D57E448}"/>
              </a:ext>
            </a:extLst>
          </p:cNvPr>
          <p:cNvSpPr txBox="1"/>
          <p:nvPr/>
        </p:nvSpPr>
        <p:spPr>
          <a:xfrm>
            <a:off x="3646129" y="126623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# of Rx Ant.</a:t>
            </a:r>
          </a:p>
        </p:txBody>
      </p:sp>
    </p:spTree>
    <p:extLst>
      <p:ext uri="{BB962C8B-B14F-4D97-AF65-F5344CB8AC3E}">
        <p14:creationId xmlns:p14="http://schemas.microsoft.com/office/powerpoint/2010/main" val="76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594672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Passive Reflection Radio?</a:t>
            </a:r>
            <a:endParaRPr spc="-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</a:t>
            </a:fld>
            <a:endParaRPr lang="en-US" spc="-5" dirty="0"/>
          </a:p>
        </p:txBody>
      </p:sp>
      <p:pic>
        <p:nvPicPr>
          <p:cNvPr id="1026" name="Picture 2" descr="page7image19044032">
            <a:extLst>
              <a:ext uri="{FF2B5EF4-FFF2-40B4-BE49-F238E27FC236}">
                <a16:creationId xmlns:a16="http://schemas.microsoft.com/office/drawing/2014/main" id="{B8E183B3-7097-2D44-84CC-26B5ABC2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9" y="1492726"/>
            <a:ext cx="4370435" cy="28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2E4D-74F4-7B46-B65E-9A5DD3FC5F93}"/>
                  </a:ext>
                </a:extLst>
              </p:cNvPr>
              <p:cNvSpPr txBox="1"/>
              <p:nvPr/>
            </p:nvSpPr>
            <p:spPr>
              <a:xfrm>
                <a:off x="352480" y="952500"/>
                <a:ext cx="4683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First use passive reflection for communication?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2E4D-74F4-7B46-B65E-9A5DD3FC5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80" y="952500"/>
                <a:ext cx="4683398" cy="369332"/>
              </a:xfrm>
              <a:prstGeom prst="rect">
                <a:avLst/>
              </a:prstGeom>
              <a:blipFill>
                <a:blip r:embed="rId4"/>
                <a:stretch>
                  <a:fillRect l="-1081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E16BA46-4B7E-F245-A472-9B3B3F9C9A99}"/>
              </a:ext>
            </a:extLst>
          </p:cNvPr>
          <p:cNvSpPr txBox="1"/>
          <p:nvPr/>
        </p:nvSpPr>
        <p:spPr>
          <a:xfrm>
            <a:off x="5332704" y="951693"/>
            <a:ext cx="260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Active radio transmission: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0FBB3B-0D09-824D-A61D-02D55A317591}"/>
              </a:ext>
            </a:extLst>
          </p:cNvPr>
          <p:cNvSpPr txBox="1"/>
          <p:nvPr/>
        </p:nvSpPr>
        <p:spPr>
          <a:xfrm>
            <a:off x="5326356" y="2859850"/>
            <a:ext cx="311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 reflection transmission: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80CFDC5-ED40-8641-A239-E45DE8809714}"/>
                  </a:ext>
                </a:extLst>
              </p:cNvPr>
              <p:cNvSpPr txBox="1"/>
              <p:nvPr/>
            </p:nvSpPr>
            <p:spPr>
              <a:xfrm>
                <a:off x="278350" y="4619124"/>
                <a:ext cx="48751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[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] D. M.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Dobkin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, </a:t>
                </a:r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The RF in RFID: UHF RFID in Practice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, 2 edition. Amsterdam: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Newnes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, 2012.</a:t>
                </a: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80CFDC5-ED40-8641-A239-E45DE8809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50" y="4619124"/>
                <a:ext cx="4875146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95F44777-7309-0946-B31E-D68C32453CA6}"/>
              </a:ext>
            </a:extLst>
          </p:cNvPr>
          <p:cNvGrpSpPr/>
          <p:nvPr/>
        </p:nvGrpSpPr>
        <p:grpSpPr>
          <a:xfrm>
            <a:off x="6764370" y="1433371"/>
            <a:ext cx="1961871" cy="1402279"/>
            <a:chOff x="6764370" y="1433371"/>
            <a:chExt cx="1961871" cy="140227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90440CB-D3B8-A74C-9772-C65196219CB3}"/>
                </a:ext>
              </a:extLst>
            </p:cNvPr>
            <p:cNvGrpSpPr/>
            <p:nvPr/>
          </p:nvGrpSpPr>
          <p:grpSpPr>
            <a:xfrm>
              <a:off x="6764370" y="1433371"/>
              <a:ext cx="1656670" cy="1402279"/>
              <a:chOff x="6764370" y="1433371"/>
              <a:chExt cx="1656670" cy="140227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9375C0D-4709-CB4F-BDDC-906B79621E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23" t="5703" r="13825" b="18945"/>
              <a:stretch/>
            </p:blipFill>
            <p:spPr>
              <a:xfrm>
                <a:off x="7828972" y="2243582"/>
                <a:ext cx="592068" cy="59206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69FBBDA-BBAF-1B40-A05A-7110580DB083}"/>
                  </a:ext>
                </a:extLst>
              </p:cNvPr>
              <p:cNvGrpSpPr/>
              <p:nvPr/>
            </p:nvGrpSpPr>
            <p:grpSpPr>
              <a:xfrm>
                <a:off x="7210556" y="1761430"/>
                <a:ext cx="661113" cy="793230"/>
                <a:chOff x="7764593" y="1549052"/>
                <a:chExt cx="661113" cy="793230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A7E7397-A779-904A-84C8-3B9F4F939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33599" y="2337525"/>
                  <a:ext cx="492107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CA6B071-771E-A345-BC2C-F26AE6269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3599" y="1768595"/>
                  <a:ext cx="0" cy="57368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4" name="Isosceles Triangle 26">
                  <a:extLst>
                    <a:ext uri="{FF2B5EF4-FFF2-40B4-BE49-F238E27FC236}">
                      <a16:creationId xmlns:a16="http://schemas.microsoft.com/office/drawing/2014/main" id="{114088F9-86CE-E74E-B8A4-6B98DC215347}"/>
                    </a:ext>
                  </a:extLst>
                </p:cNvPr>
                <p:cNvSpPr/>
                <p:nvPr/>
              </p:nvSpPr>
              <p:spPr>
                <a:xfrm flipV="1">
                  <a:off x="7764593" y="1549052"/>
                  <a:ext cx="343063" cy="295743"/>
                </a:xfrm>
                <a:prstGeom prst="triangl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F734B824-B8D9-874F-8C3D-009216445620}"/>
                  </a:ext>
                </a:extLst>
              </p:cNvPr>
              <p:cNvSpPr/>
              <p:nvPr/>
            </p:nvSpPr>
            <p:spPr>
              <a:xfrm flipH="1">
                <a:off x="7016015" y="1617281"/>
                <a:ext cx="609600" cy="609600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0E86957D-E970-3547-83A1-EAD5283D795B}"/>
                  </a:ext>
                </a:extLst>
              </p:cNvPr>
              <p:cNvSpPr/>
              <p:nvPr/>
            </p:nvSpPr>
            <p:spPr>
              <a:xfrm flipH="1">
                <a:off x="6916794" y="1523776"/>
                <a:ext cx="708821" cy="703105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35A69D0B-889F-E24A-A344-22127ECE7AAF}"/>
                  </a:ext>
                </a:extLst>
              </p:cNvPr>
              <p:cNvSpPr/>
              <p:nvPr/>
            </p:nvSpPr>
            <p:spPr>
              <a:xfrm flipH="1">
                <a:off x="6828963" y="1433371"/>
                <a:ext cx="747177" cy="706525"/>
              </a:xfrm>
              <a:prstGeom prst="arc">
                <a:avLst>
                  <a:gd name="adj1" fmla="val 16376248"/>
                  <a:gd name="adj2" fmla="val 15631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D182E18-4224-C641-93FB-DF161BBB292A}"/>
                  </a:ext>
                </a:extLst>
              </p:cNvPr>
              <p:cNvCxnSpPr/>
              <p:nvPr/>
            </p:nvCxnSpPr>
            <p:spPr>
              <a:xfrm flipH="1" flipV="1">
                <a:off x="6764370" y="1447573"/>
                <a:ext cx="381000" cy="304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79F08FB-46E9-0342-8816-A179B0672E19}"/>
                </a:ext>
              </a:extLst>
            </p:cNvPr>
            <p:cNvSpPr txBox="1"/>
            <p:nvPr/>
          </p:nvSpPr>
          <p:spPr>
            <a:xfrm>
              <a:off x="7597086" y="1967502"/>
              <a:ext cx="112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Signal source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D95B4551-BE9E-2744-BBB2-9ECA135FC1D3}"/>
              </a:ext>
            </a:extLst>
          </p:cNvPr>
          <p:cNvGrpSpPr/>
          <p:nvPr/>
        </p:nvGrpSpPr>
        <p:grpSpPr>
          <a:xfrm>
            <a:off x="6160971" y="3020934"/>
            <a:ext cx="3341790" cy="2347435"/>
            <a:chOff x="6160971" y="3020934"/>
            <a:chExt cx="3341790" cy="2347435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026F199B-FD91-094D-ABF8-7B37C4F58FE0}"/>
                </a:ext>
              </a:extLst>
            </p:cNvPr>
            <p:cNvGrpSpPr/>
            <p:nvPr/>
          </p:nvGrpSpPr>
          <p:grpSpPr>
            <a:xfrm>
              <a:off x="6160971" y="3020934"/>
              <a:ext cx="3341790" cy="2347435"/>
              <a:chOff x="6160971" y="3020934"/>
              <a:chExt cx="3341790" cy="2347435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A3FDD43-AE2D-5A45-A018-66D16A9F6486}"/>
                  </a:ext>
                </a:extLst>
              </p:cNvPr>
              <p:cNvGrpSpPr/>
              <p:nvPr/>
            </p:nvGrpSpPr>
            <p:grpSpPr>
              <a:xfrm rot="10800000">
                <a:off x="6160971" y="3020934"/>
                <a:ext cx="861245" cy="793510"/>
                <a:chOff x="5342913" y="3762314"/>
                <a:chExt cx="861245" cy="793510"/>
              </a:xfrm>
            </p:grpSpPr>
            <p:sp>
              <p:nvSpPr>
                <p:cNvPr id="110" name="Arc 109">
                  <a:extLst>
                    <a:ext uri="{FF2B5EF4-FFF2-40B4-BE49-F238E27FC236}">
                      <a16:creationId xmlns:a16="http://schemas.microsoft.com/office/drawing/2014/main" id="{576035A0-C172-7747-A32C-FD36F2A97B8C}"/>
                    </a:ext>
                  </a:extLst>
                </p:cNvPr>
                <p:cNvSpPr/>
                <p:nvPr/>
              </p:nvSpPr>
              <p:spPr>
                <a:xfrm flipH="1">
                  <a:off x="5594558" y="3946224"/>
                  <a:ext cx="609600" cy="609600"/>
                </a:xfrm>
                <a:prstGeom prst="arc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Arc 110">
                  <a:extLst>
                    <a:ext uri="{FF2B5EF4-FFF2-40B4-BE49-F238E27FC236}">
                      <a16:creationId xmlns:a16="http://schemas.microsoft.com/office/drawing/2014/main" id="{12E3740F-698D-F74F-8CE0-A5291ED12D81}"/>
                    </a:ext>
                  </a:extLst>
                </p:cNvPr>
                <p:cNvSpPr/>
                <p:nvPr/>
              </p:nvSpPr>
              <p:spPr>
                <a:xfrm flipH="1">
                  <a:off x="5495337" y="3852719"/>
                  <a:ext cx="708821" cy="703105"/>
                </a:xfrm>
                <a:prstGeom prst="arc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Arc 111">
                  <a:extLst>
                    <a:ext uri="{FF2B5EF4-FFF2-40B4-BE49-F238E27FC236}">
                      <a16:creationId xmlns:a16="http://schemas.microsoft.com/office/drawing/2014/main" id="{A75E11E7-6E1B-3C4D-8643-BF17C365C1E9}"/>
                    </a:ext>
                  </a:extLst>
                </p:cNvPr>
                <p:cNvSpPr/>
                <p:nvPr/>
              </p:nvSpPr>
              <p:spPr>
                <a:xfrm flipH="1">
                  <a:off x="5407506" y="3762314"/>
                  <a:ext cx="747177" cy="706525"/>
                </a:xfrm>
                <a:prstGeom prst="arc">
                  <a:avLst>
                    <a:gd name="adj1" fmla="val 16376248"/>
                    <a:gd name="adj2" fmla="val 156314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960E5251-0479-D94D-B27E-5D8E33DD53DD}"/>
                    </a:ext>
                  </a:extLst>
                </p:cNvPr>
                <p:cNvCxnSpPr/>
                <p:nvPr/>
              </p:nvCxnSpPr>
              <p:spPr>
                <a:xfrm flipH="1" flipV="1">
                  <a:off x="5342913" y="3776516"/>
                  <a:ext cx="381000" cy="3048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E9B8280F-2756-424B-BD6A-18C05F9BB10A}"/>
                  </a:ext>
                </a:extLst>
              </p:cNvPr>
              <p:cNvGrpSpPr/>
              <p:nvPr/>
            </p:nvGrpSpPr>
            <p:grpSpPr>
              <a:xfrm>
                <a:off x="6596555" y="3715202"/>
                <a:ext cx="2906206" cy="1653167"/>
                <a:chOff x="6596555" y="3715202"/>
                <a:chExt cx="2906206" cy="1653167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ACC248E6-9708-4640-9AD6-98DE3E268411}"/>
                    </a:ext>
                  </a:extLst>
                </p:cNvPr>
                <p:cNvGrpSpPr/>
                <p:nvPr/>
              </p:nvGrpSpPr>
              <p:grpSpPr>
                <a:xfrm>
                  <a:off x="9194800" y="4438516"/>
                  <a:ext cx="307961" cy="929853"/>
                  <a:chOff x="7749285" y="4535047"/>
                  <a:chExt cx="307961" cy="929853"/>
                </a:xfrm>
              </p:grpSpPr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DB5D4E3C-F4F8-C74D-BDEB-BB958193A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08160" y="4535047"/>
                    <a:ext cx="0" cy="81307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ADDD7BD1-3022-C84D-9F0B-1C5F86979EFE}"/>
                      </a:ext>
                    </a:extLst>
                  </p:cNvPr>
                  <p:cNvCxnSpPr/>
                  <p:nvPr/>
                </p:nvCxnSpPr>
                <p:spPr>
                  <a:xfrm>
                    <a:off x="7749285" y="5348115"/>
                    <a:ext cx="3079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A33D3E93-EEBF-9F46-A502-608FFD8DFBCA}"/>
                      </a:ext>
                    </a:extLst>
                  </p:cNvPr>
                  <p:cNvCxnSpPr/>
                  <p:nvPr/>
                </p:nvCxnSpPr>
                <p:spPr>
                  <a:xfrm>
                    <a:off x="7811328" y="5410235"/>
                    <a:ext cx="1936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48D7D7B-C2BF-B34A-96C6-0D2D3617218C}"/>
                      </a:ext>
                    </a:extLst>
                  </p:cNvPr>
                  <p:cNvCxnSpPr/>
                  <p:nvPr/>
                </p:nvCxnSpPr>
                <p:spPr>
                  <a:xfrm>
                    <a:off x="7843629" y="5464900"/>
                    <a:ext cx="131618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05BE70-2289-D246-9327-99D498106A34}"/>
                    </a:ext>
                  </a:extLst>
                </p:cNvPr>
                <p:cNvCxnSpPr/>
                <p:nvPr/>
              </p:nvCxnSpPr>
              <p:spPr>
                <a:xfrm flipH="1">
                  <a:off x="7821230" y="4443138"/>
                  <a:ext cx="577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122ADD5-6CC7-3F40-936E-85A84C4BE8FE}"/>
                    </a:ext>
                  </a:extLst>
                </p:cNvPr>
                <p:cNvCxnSpPr/>
                <p:nvPr/>
              </p:nvCxnSpPr>
              <p:spPr>
                <a:xfrm flipH="1">
                  <a:off x="7564699" y="4443138"/>
                  <a:ext cx="237026" cy="14660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7B6706A5-8C7E-214B-8FB3-913E65647C67}"/>
                    </a:ext>
                  </a:extLst>
                </p:cNvPr>
                <p:cNvGrpSpPr/>
                <p:nvPr/>
              </p:nvGrpSpPr>
              <p:grpSpPr>
                <a:xfrm>
                  <a:off x="7043553" y="4007293"/>
                  <a:ext cx="482041" cy="592025"/>
                  <a:chOff x="6305147" y="3869117"/>
                  <a:chExt cx="482041" cy="592025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475AC87B-42E8-0543-9EA8-F56E0C2239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425737" y="4456547"/>
                    <a:ext cx="36145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DBE81DEC-698D-9344-A8C2-0C15FA56156C}"/>
                      </a:ext>
                    </a:extLst>
                  </p:cNvPr>
                  <p:cNvCxnSpPr>
                    <a:cxnSpLocks/>
                    <a:stCxn id="86" idx="3"/>
                  </p:cNvCxnSpPr>
                  <p:nvPr/>
                </p:nvCxnSpPr>
                <p:spPr>
                  <a:xfrm flipH="1">
                    <a:off x="6431902" y="3869117"/>
                    <a:ext cx="1894" cy="59202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Isosceles Triangle 26">
                    <a:extLst>
                      <a:ext uri="{FF2B5EF4-FFF2-40B4-BE49-F238E27FC236}">
                        <a16:creationId xmlns:a16="http://schemas.microsoft.com/office/drawing/2014/main" id="{BF8BA56C-3BF9-924D-BE48-42F801A104E4}"/>
                      </a:ext>
                    </a:extLst>
                  </p:cNvPr>
                  <p:cNvSpPr/>
                  <p:nvPr/>
                </p:nvSpPr>
                <p:spPr>
                  <a:xfrm flipV="1">
                    <a:off x="6305147" y="3869117"/>
                    <a:ext cx="257297" cy="221807"/>
                  </a:xfrm>
                  <a:prstGeom prst="triangl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9F2E8B99-CDE4-8044-BA3D-B3AAE04B3D6E}"/>
                    </a:ext>
                  </a:extLst>
                </p:cNvPr>
                <p:cNvSpPr/>
                <p:nvPr/>
              </p:nvSpPr>
              <p:spPr>
                <a:xfrm>
                  <a:off x="7525594" y="4564905"/>
                  <a:ext cx="59635" cy="59635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3921671-73DA-E84C-85D1-186D29DB35CA}"/>
                    </a:ext>
                  </a:extLst>
                </p:cNvPr>
                <p:cNvSpPr/>
                <p:nvPr/>
              </p:nvSpPr>
              <p:spPr>
                <a:xfrm>
                  <a:off x="7761595" y="4414439"/>
                  <a:ext cx="59635" cy="59635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A403A96C-B1C5-324B-A418-39B8A36621DA}"/>
                    </a:ext>
                  </a:extLst>
                </p:cNvPr>
                <p:cNvSpPr/>
                <p:nvPr/>
              </p:nvSpPr>
              <p:spPr>
                <a:xfrm>
                  <a:off x="7367205" y="4472187"/>
                  <a:ext cx="370036" cy="38304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34A52436-60B9-594A-BD59-E5F79134DEBC}"/>
                    </a:ext>
                  </a:extLst>
                </p:cNvPr>
                <p:cNvCxnSpPr/>
                <p:nvPr/>
              </p:nvCxnSpPr>
              <p:spPr>
                <a:xfrm flipH="1">
                  <a:off x="7801725" y="4748276"/>
                  <a:ext cx="577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A4BECFDD-51E6-4B47-B8E2-969F8A2E63BA}"/>
                    </a:ext>
                  </a:extLst>
                </p:cNvPr>
                <p:cNvSpPr/>
                <p:nvPr/>
              </p:nvSpPr>
              <p:spPr>
                <a:xfrm>
                  <a:off x="7761594" y="4718458"/>
                  <a:ext cx="59635" cy="59635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495BB814-0167-7840-A5FC-E5FA8D8ED433}"/>
                    </a:ext>
                  </a:extLst>
                </p:cNvPr>
                <p:cNvSpPr/>
                <p:nvPr/>
              </p:nvSpPr>
              <p:spPr>
                <a:xfrm rot="16200000">
                  <a:off x="8605565" y="4416556"/>
                  <a:ext cx="216176" cy="663437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558996A6-AED3-954A-8BF2-9D5BC3E6D520}"/>
                    </a:ext>
                  </a:extLst>
                </p:cNvPr>
                <p:cNvSpPr/>
                <p:nvPr/>
              </p:nvSpPr>
              <p:spPr>
                <a:xfrm rot="16200000">
                  <a:off x="8618153" y="4111419"/>
                  <a:ext cx="216176" cy="663437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46A3EDFE-22B6-6642-ABBF-D87045628A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203420" y="4297776"/>
                  <a:ext cx="1" cy="2907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C96DD9D9-925D-FB4B-BCB3-AF7D2D9C4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5372" y="4752005"/>
                  <a:ext cx="319118" cy="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E6615927-420B-2142-ACDE-51725870540E}"/>
                    </a:ext>
                  </a:extLst>
                </p:cNvPr>
                <p:cNvGrpSpPr/>
                <p:nvPr/>
              </p:nvGrpSpPr>
              <p:grpSpPr>
                <a:xfrm rot="18000000">
                  <a:off x="6562687" y="3749070"/>
                  <a:ext cx="861245" cy="793510"/>
                  <a:chOff x="5342913" y="3762314"/>
                  <a:chExt cx="861245" cy="793510"/>
                </a:xfrm>
              </p:grpSpPr>
              <p:sp>
                <p:nvSpPr>
                  <p:cNvPr id="116" name="Arc 115">
                    <a:extLst>
                      <a:ext uri="{FF2B5EF4-FFF2-40B4-BE49-F238E27FC236}">
                        <a16:creationId xmlns:a16="http://schemas.microsoft.com/office/drawing/2014/main" id="{A2CAE523-2F5F-A64E-A1D5-9C91DF6240F0}"/>
                      </a:ext>
                    </a:extLst>
                  </p:cNvPr>
                  <p:cNvSpPr/>
                  <p:nvPr/>
                </p:nvSpPr>
                <p:spPr>
                  <a:xfrm flipH="1">
                    <a:off x="5594558" y="3946224"/>
                    <a:ext cx="609600" cy="609600"/>
                  </a:xfrm>
                  <a:prstGeom prst="arc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Arc 116">
                    <a:extLst>
                      <a:ext uri="{FF2B5EF4-FFF2-40B4-BE49-F238E27FC236}">
                        <a16:creationId xmlns:a16="http://schemas.microsoft.com/office/drawing/2014/main" id="{F3257846-0FCC-6B4C-BC7C-96B6C04FE644}"/>
                      </a:ext>
                    </a:extLst>
                  </p:cNvPr>
                  <p:cNvSpPr/>
                  <p:nvPr/>
                </p:nvSpPr>
                <p:spPr>
                  <a:xfrm flipH="1">
                    <a:off x="5495337" y="3852719"/>
                    <a:ext cx="708821" cy="703105"/>
                  </a:xfrm>
                  <a:prstGeom prst="arc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Arc 117">
                    <a:extLst>
                      <a:ext uri="{FF2B5EF4-FFF2-40B4-BE49-F238E27FC236}">
                        <a16:creationId xmlns:a16="http://schemas.microsoft.com/office/drawing/2014/main" id="{C2D4BCE2-D01D-894F-9528-393A682AAE85}"/>
                      </a:ext>
                    </a:extLst>
                  </p:cNvPr>
                  <p:cNvSpPr/>
                  <p:nvPr/>
                </p:nvSpPr>
                <p:spPr>
                  <a:xfrm flipH="1">
                    <a:off x="5407506" y="3762314"/>
                    <a:ext cx="747177" cy="706525"/>
                  </a:xfrm>
                  <a:prstGeom prst="arc">
                    <a:avLst>
                      <a:gd name="adj1" fmla="val 16376248"/>
                      <a:gd name="adj2" fmla="val 156314"/>
                    </a:avLst>
                  </a:prstGeom>
                  <a:ln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F6FEC603-ACD1-6D42-956D-271D20296B9E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342913" y="3776516"/>
                    <a:ext cx="381000" cy="304800"/>
                  </a:xfrm>
                  <a:prstGeom prst="straightConnector1">
                    <a:avLst/>
                  </a:prstGeom>
                  <a:ln>
                    <a:prstDash val="dash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F8927C4-AE29-3846-A51F-08A8E1E24545}"/>
                </a:ext>
              </a:extLst>
            </p:cNvPr>
            <p:cNvSpPr txBox="1"/>
            <p:nvPr/>
          </p:nvSpPr>
          <p:spPr>
            <a:xfrm>
              <a:off x="8151879" y="4004122"/>
              <a:ext cx="1130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Reflect more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9D7D2B3-B496-1F42-9C92-42E0C92DE180}"/>
                </a:ext>
              </a:extLst>
            </p:cNvPr>
            <p:cNvSpPr txBox="1"/>
            <p:nvPr/>
          </p:nvSpPr>
          <p:spPr>
            <a:xfrm>
              <a:off x="8190999" y="4864105"/>
              <a:ext cx="100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Reflect less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8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M-</a:t>
            </a:r>
            <a:r>
              <a:rPr lang="en-US" err="1"/>
              <a:t>ary</a:t>
            </a:r>
            <a:r>
              <a:rPr lang="en-US"/>
              <a:t> Modulation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20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959566"/>
            <a:ext cx="9443401" cy="44616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Partial frequency shifts </a:t>
            </a:r>
            <a:r>
              <a:rPr lang="en-US" sz="2200" kern="0" dirty="0">
                <a:latin typeface="Gill Sans MT" panose="020B0502020104020203" pitchFamily="34" charset="0"/>
              </a:rPr>
              <a:t>and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multi-level</a:t>
            </a:r>
            <a:r>
              <a:rPr lang="en-US" sz="2200" kern="0" dirty="0">
                <a:latin typeface="Gill Sans MT" panose="020B0502020104020203" pitchFamily="34" charset="0"/>
              </a:rPr>
              <a:t> energy detection?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Note the </a:t>
            </a:r>
            <a:r>
              <a:rPr lang="en-US" sz="2200" kern="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subsets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are overlapping</a:t>
            </a:r>
          </a:p>
          <a:p>
            <a:pPr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</p:txBody>
      </p:sp>
      <p:sp>
        <p:nvSpPr>
          <p:cNvPr id="183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805A75-5167-A347-872A-E015DE9F2A50}"/>
              </a:ext>
            </a:extLst>
          </p:cNvPr>
          <p:cNvGrpSpPr/>
          <p:nvPr/>
        </p:nvGrpSpPr>
        <p:grpSpPr>
          <a:xfrm>
            <a:off x="692911" y="1562097"/>
            <a:ext cx="8941053" cy="698390"/>
            <a:chOff x="692911" y="1562097"/>
            <a:chExt cx="8941053" cy="69839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36600" y="2247900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099245" y="2111191"/>
              <a:ext cx="0" cy="149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5247321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390030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957442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823652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537200" y="156210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679909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540463" y="1562098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683173" y="156210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540626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683335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6830505" y="156210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973214" y="156210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3322972" y="1562098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465682" y="156210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3612851" y="156209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3755561" y="1562098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5947146" y="1895918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74540" y="1895918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99411" y="1895918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008654" y="1904097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136049" y="1904097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260920" y="1904097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4" name="Straight Arrow Connector 273"/>
            <p:cNvCxnSpPr/>
            <p:nvPr/>
          </p:nvCxnSpPr>
          <p:spPr>
            <a:xfrm flipV="1">
              <a:off x="2917078" y="2104796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Straight Arrow Connector 274"/>
            <p:cNvCxnSpPr/>
            <p:nvPr/>
          </p:nvCxnSpPr>
          <p:spPr>
            <a:xfrm flipV="1">
              <a:off x="3045670" y="2094003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3175000" y="2094003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Arrow Connector 276"/>
            <p:cNvCxnSpPr/>
            <p:nvPr/>
          </p:nvCxnSpPr>
          <p:spPr>
            <a:xfrm flipV="1">
              <a:off x="2529286" y="2104796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Arrow Connector 277"/>
            <p:cNvCxnSpPr/>
            <p:nvPr/>
          </p:nvCxnSpPr>
          <p:spPr>
            <a:xfrm flipV="1">
              <a:off x="2649698" y="2107181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/>
            <p:nvPr/>
          </p:nvCxnSpPr>
          <p:spPr>
            <a:xfrm flipV="1">
              <a:off x="2779028" y="2107181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0" name="Straight Arrow Connector 279"/>
            <p:cNvCxnSpPr/>
            <p:nvPr/>
          </p:nvCxnSpPr>
          <p:spPr>
            <a:xfrm flipV="1">
              <a:off x="2143311" y="2115589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1" name="Straight Arrow Connector 280"/>
            <p:cNvCxnSpPr/>
            <p:nvPr/>
          </p:nvCxnSpPr>
          <p:spPr>
            <a:xfrm flipV="1">
              <a:off x="2271903" y="2104796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Arrow Connector 281"/>
            <p:cNvCxnSpPr/>
            <p:nvPr/>
          </p:nvCxnSpPr>
          <p:spPr>
            <a:xfrm flipV="1">
              <a:off x="2401233" y="2104796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4" name="Straight Arrow Connector 303"/>
            <p:cNvCxnSpPr/>
            <p:nvPr/>
          </p:nvCxnSpPr>
          <p:spPr>
            <a:xfrm flipV="1">
              <a:off x="7889086" y="2108806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 flipV="1">
              <a:off x="8017678" y="2098013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 flipV="1">
              <a:off x="8147008" y="2098013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>
            <a:xfrm flipV="1">
              <a:off x="7501294" y="2108806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flipV="1">
              <a:off x="7621706" y="2111191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9" name="Straight Arrow Connector 308"/>
            <p:cNvCxnSpPr/>
            <p:nvPr/>
          </p:nvCxnSpPr>
          <p:spPr>
            <a:xfrm flipV="1">
              <a:off x="7751036" y="2111191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/>
            <p:nvPr/>
          </p:nvCxnSpPr>
          <p:spPr>
            <a:xfrm flipV="1">
              <a:off x="7115319" y="2119598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1" name="Straight Arrow Connector 310"/>
            <p:cNvCxnSpPr/>
            <p:nvPr/>
          </p:nvCxnSpPr>
          <p:spPr>
            <a:xfrm flipV="1">
              <a:off x="7243911" y="2108806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2" name="Straight Arrow Connector 311"/>
            <p:cNvCxnSpPr/>
            <p:nvPr/>
          </p:nvCxnSpPr>
          <p:spPr>
            <a:xfrm flipV="1">
              <a:off x="7373241" y="2108806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6" name="TextBox 315"/>
            <p:cNvSpPr txBox="1"/>
            <p:nvPr/>
          </p:nvSpPr>
          <p:spPr>
            <a:xfrm>
              <a:off x="8356600" y="1567350"/>
              <a:ext cx="1277364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0"/>
                </a:rPr>
                <a:t>No shift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53D84-4C4F-AF42-8666-7CA1435B4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911" y="1638300"/>
              <a:ext cx="241300" cy="1905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E60368-C045-364B-BF21-559B00E7906E}"/>
              </a:ext>
            </a:extLst>
          </p:cNvPr>
          <p:cNvGrpSpPr/>
          <p:nvPr/>
        </p:nvGrpSpPr>
        <p:grpSpPr>
          <a:xfrm>
            <a:off x="688847" y="2422203"/>
            <a:ext cx="8886953" cy="698389"/>
            <a:chOff x="688847" y="2422203"/>
            <a:chExt cx="8886953" cy="698389"/>
          </a:xfrm>
        </p:grpSpPr>
        <p:cxnSp>
          <p:nvCxnSpPr>
            <p:cNvPr id="113" name="Straight Arrow Connector 112"/>
            <p:cNvCxnSpPr/>
            <p:nvPr/>
          </p:nvCxnSpPr>
          <p:spPr>
            <a:xfrm flipV="1">
              <a:off x="3028770" y="2764203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3158100" y="2764203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736600" y="3108005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V="1">
              <a:off x="5099245" y="2971296"/>
              <a:ext cx="0" cy="149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5247321" y="2422206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V="1">
              <a:off x="5390030" y="242220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V="1">
              <a:off x="4957442" y="242220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4823652" y="242220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5537200" y="2422205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5679909" y="2422206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V="1">
              <a:off x="4540463" y="2422204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4683173" y="2422205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flipV="1">
              <a:off x="6540626" y="2422206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6683335" y="242220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6830505" y="2422205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6973214" y="2422206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3322972" y="2422204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V="1">
              <a:off x="3465682" y="2422205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3612851" y="2422203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3755561" y="2422204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5" name="Oval 144"/>
            <p:cNvSpPr/>
            <p:nvPr/>
          </p:nvSpPr>
          <p:spPr>
            <a:xfrm>
              <a:off x="5947146" y="2756023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6074540" y="2756023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6199411" y="2756023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008654" y="2764203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136049" y="2764203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60920" y="2764203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 flipV="1">
              <a:off x="2908358" y="2764203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7247060" y="2764203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flipV="1">
              <a:off x="7376390" y="2764203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7126648" y="2764203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/>
            <p:nvPr/>
          </p:nvCxnSpPr>
          <p:spPr>
            <a:xfrm flipV="1">
              <a:off x="2529286" y="2949909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4" name="Straight Arrow Connector 283"/>
            <p:cNvCxnSpPr/>
            <p:nvPr/>
          </p:nvCxnSpPr>
          <p:spPr>
            <a:xfrm flipV="1">
              <a:off x="2649698" y="2952294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5" name="Straight Arrow Connector 284"/>
            <p:cNvCxnSpPr/>
            <p:nvPr/>
          </p:nvCxnSpPr>
          <p:spPr>
            <a:xfrm flipV="1">
              <a:off x="2779028" y="2952294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/>
            <p:nvPr/>
          </p:nvCxnSpPr>
          <p:spPr>
            <a:xfrm flipV="1">
              <a:off x="2143311" y="2960701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Straight Arrow Connector 286"/>
            <p:cNvCxnSpPr/>
            <p:nvPr/>
          </p:nvCxnSpPr>
          <p:spPr>
            <a:xfrm flipV="1">
              <a:off x="2271903" y="2949909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Straight Arrow Connector 287"/>
            <p:cNvCxnSpPr/>
            <p:nvPr/>
          </p:nvCxnSpPr>
          <p:spPr>
            <a:xfrm flipV="1">
              <a:off x="2401233" y="2949909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/>
            <p:nvPr/>
          </p:nvCxnSpPr>
          <p:spPr>
            <a:xfrm flipV="1">
              <a:off x="7879089" y="2949909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 flipV="1">
              <a:off x="7999501" y="2952294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1" name="Straight Arrow Connector 290"/>
            <p:cNvCxnSpPr/>
            <p:nvPr/>
          </p:nvCxnSpPr>
          <p:spPr>
            <a:xfrm flipV="1">
              <a:off x="8128831" y="2952294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2" name="Straight Arrow Connector 291"/>
            <p:cNvCxnSpPr/>
            <p:nvPr/>
          </p:nvCxnSpPr>
          <p:spPr>
            <a:xfrm flipV="1">
              <a:off x="7493114" y="2960701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/>
            <p:nvPr/>
          </p:nvCxnSpPr>
          <p:spPr>
            <a:xfrm flipV="1">
              <a:off x="7621706" y="2949909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4" name="Straight Arrow Connector 293"/>
            <p:cNvCxnSpPr/>
            <p:nvPr/>
          </p:nvCxnSpPr>
          <p:spPr>
            <a:xfrm flipV="1">
              <a:off x="7751036" y="2949909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5" name="Picture 3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200" y="2552700"/>
              <a:ext cx="246857" cy="1892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5759F4-6247-274D-B066-5B0A7D628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847" y="2548890"/>
              <a:ext cx="241300" cy="1905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8B49B3-B541-5243-B38F-41B18F4A99EC}"/>
              </a:ext>
            </a:extLst>
          </p:cNvPr>
          <p:cNvGrpSpPr/>
          <p:nvPr/>
        </p:nvGrpSpPr>
        <p:grpSpPr>
          <a:xfrm>
            <a:off x="688847" y="3215376"/>
            <a:ext cx="8886953" cy="699152"/>
            <a:chOff x="688847" y="3215376"/>
            <a:chExt cx="8886953" cy="699152"/>
          </a:xfrm>
        </p:grpSpPr>
        <p:cxnSp>
          <p:nvCxnSpPr>
            <p:cNvPr id="163" name="Straight Arrow Connector 162"/>
            <p:cNvCxnSpPr/>
            <p:nvPr/>
          </p:nvCxnSpPr>
          <p:spPr>
            <a:xfrm flipV="1">
              <a:off x="3028770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 flipV="1">
              <a:off x="3158100" y="3557376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736600" y="3901179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 flipV="1">
              <a:off x="5099245" y="3764470"/>
              <a:ext cx="0" cy="149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V="1">
              <a:off x="5247321" y="321538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V="1">
              <a:off x="5390030" y="32153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4957442" y="32153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 flipV="1">
              <a:off x="4823652" y="32153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V="1">
              <a:off x="5537200" y="32153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V="1">
              <a:off x="5679909" y="321538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V="1">
              <a:off x="4540463" y="321537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V="1">
              <a:off x="4683173" y="32153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6540626" y="321538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6683335" y="32153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6830505" y="32153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6973214" y="3215380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3322972" y="321537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3465682" y="32153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3612851" y="3215376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3755561" y="3215377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flipV="1">
              <a:off x="2108200" y="3775264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flipV="1">
              <a:off x="2236792" y="3764471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flipV="1">
              <a:off x="2366122" y="3764471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9" name="Oval 188"/>
            <p:cNvSpPr/>
            <p:nvPr/>
          </p:nvSpPr>
          <p:spPr>
            <a:xfrm>
              <a:off x="5947146" y="3549197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074540" y="3549197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199411" y="3549197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008654" y="3557376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136049" y="3557376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60920" y="3557376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3" name="Straight Arrow Connector 202"/>
            <p:cNvCxnSpPr/>
            <p:nvPr/>
          </p:nvCxnSpPr>
          <p:spPr>
            <a:xfrm flipV="1">
              <a:off x="2908358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/>
            <p:nvPr/>
          </p:nvCxnSpPr>
          <p:spPr>
            <a:xfrm flipV="1">
              <a:off x="7247060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/>
            <p:nvPr/>
          </p:nvCxnSpPr>
          <p:spPr>
            <a:xfrm flipV="1">
              <a:off x="7376390" y="3557376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 flipV="1">
              <a:off x="7126648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/>
            <p:nvPr/>
          </p:nvCxnSpPr>
          <p:spPr>
            <a:xfrm flipV="1">
              <a:off x="7622016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8" name="Straight Arrow Connector 207"/>
            <p:cNvCxnSpPr/>
            <p:nvPr/>
          </p:nvCxnSpPr>
          <p:spPr>
            <a:xfrm flipV="1">
              <a:off x="7751346" y="3557376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9" name="Straight Arrow Connector 208"/>
            <p:cNvCxnSpPr/>
            <p:nvPr/>
          </p:nvCxnSpPr>
          <p:spPr>
            <a:xfrm flipV="1">
              <a:off x="7501604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 flipV="1">
              <a:off x="2649698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V="1">
              <a:off x="2779028" y="3557376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 flipV="1">
              <a:off x="2529286" y="3557376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V="1">
              <a:off x="7870078" y="3762682"/>
              <a:ext cx="0" cy="139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V="1">
              <a:off x="7998670" y="3751889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 flipV="1">
              <a:off x="8128000" y="3751889"/>
              <a:ext cx="0" cy="149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4" name="Picture 3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200" y="3314700"/>
              <a:ext cx="973084" cy="18913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3FFE05-EB11-1349-A3EA-97C92CC5D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847" y="3459480"/>
              <a:ext cx="241300" cy="1905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0A9042-D2F8-1348-A171-56A9724B0C60}"/>
              </a:ext>
            </a:extLst>
          </p:cNvPr>
          <p:cNvGrpSpPr/>
          <p:nvPr/>
        </p:nvGrpSpPr>
        <p:grpSpPr>
          <a:xfrm>
            <a:off x="688847" y="4050778"/>
            <a:ext cx="9321110" cy="698389"/>
            <a:chOff x="688847" y="4050778"/>
            <a:chExt cx="9321110" cy="698389"/>
          </a:xfrm>
        </p:grpSpPr>
        <p:cxnSp>
          <p:nvCxnSpPr>
            <p:cNvPr id="219" name="Straight Arrow Connector 218"/>
            <p:cNvCxnSpPr/>
            <p:nvPr/>
          </p:nvCxnSpPr>
          <p:spPr>
            <a:xfrm flipV="1">
              <a:off x="3034407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flipV="1">
              <a:off x="3163737" y="4392778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1" name="Straight Arrow Connector 220"/>
            <p:cNvCxnSpPr/>
            <p:nvPr/>
          </p:nvCxnSpPr>
          <p:spPr>
            <a:xfrm>
              <a:off x="742237" y="4736581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/>
            <p:nvPr/>
          </p:nvCxnSpPr>
          <p:spPr>
            <a:xfrm flipV="1">
              <a:off x="5104882" y="4599871"/>
              <a:ext cx="0" cy="149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 flipV="1">
              <a:off x="5252958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 flipV="1">
              <a:off x="5395667" y="4050782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4963079" y="4050782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4829289" y="4050782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 flipV="1">
              <a:off x="5542837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 flipV="1">
              <a:off x="5685546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 flipV="1">
              <a:off x="4546100" y="40507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 flipV="1">
              <a:off x="4688810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 flipV="1">
              <a:off x="6546263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V="1">
              <a:off x="6688972" y="4050782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3" name="Straight Arrow Connector 232"/>
            <p:cNvCxnSpPr/>
            <p:nvPr/>
          </p:nvCxnSpPr>
          <p:spPr>
            <a:xfrm flipV="1">
              <a:off x="6836142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V="1">
              <a:off x="6978851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 flipV="1">
              <a:off x="3328609" y="40507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V="1">
              <a:off x="3471319" y="4050781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 flipV="1">
              <a:off x="3618488" y="4050778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3761198" y="4050779"/>
              <a:ext cx="0" cy="698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2" name="Oval 241"/>
            <p:cNvSpPr/>
            <p:nvPr/>
          </p:nvSpPr>
          <p:spPr>
            <a:xfrm>
              <a:off x="5952783" y="4384599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080177" y="4384599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6205048" y="4384599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014291" y="4392778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141686" y="4392778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266557" y="4392778"/>
              <a:ext cx="54532" cy="490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/>
            <p:cNvCxnSpPr/>
            <p:nvPr/>
          </p:nvCxnSpPr>
          <p:spPr>
            <a:xfrm flipV="1">
              <a:off x="2913995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/>
            <p:nvPr/>
          </p:nvCxnSpPr>
          <p:spPr>
            <a:xfrm flipV="1">
              <a:off x="7252697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/>
            <p:nvPr/>
          </p:nvCxnSpPr>
          <p:spPr>
            <a:xfrm flipV="1">
              <a:off x="7382027" y="4392778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V="1">
              <a:off x="7132285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flipV="1">
              <a:off x="7627653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7" name="Straight Arrow Connector 256"/>
            <p:cNvCxnSpPr/>
            <p:nvPr/>
          </p:nvCxnSpPr>
          <p:spPr>
            <a:xfrm flipV="1">
              <a:off x="7756983" y="4392778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V="1">
              <a:off x="7507241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 flipV="1">
              <a:off x="2655335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/>
            <p:nvPr/>
          </p:nvCxnSpPr>
          <p:spPr>
            <a:xfrm flipV="1">
              <a:off x="2784665" y="4392778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/>
            <p:nvPr/>
          </p:nvCxnSpPr>
          <p:spPr>
            <a:xfrm flipV="1">
              <a:off x="2534923" y="4392778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/>
            <p:nvPr/>
          </p:nvCxnSpPr>
          <p:spPr>
            <a:xfrm flipV="1">
              <a:off x="2251838" y="4401584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6" name="Straight Arrow Connector 265"/>
            <p:cNvCxnSpPr/>
            <p:nvPr/>
          </p:nvCxnSpPr>
          <p:spPr>
            <a:xfrm flipV="1">
              <a:off x="2381168" y="4401584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/>
            <p:nvPr/>
          </p:nvCxnSpPr>
          <p:spPr>
            <a:xfrm flipV="1">
              <a:off x="2131426" y="4401584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flipV="1">
              <a:off x="7998670" y="4384599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/>
            <p:nvPr/>
          </p:nvCxnSpPr>
          <p:spPr>
            <a:xfrm flipV="1">
              <a:off x="8128000" y="4384599"/>
              <a:ext cx="0" cy="3349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 flipV="1">
              <a:off x="7878258" y="4384599"/>
              <a:ext cx="0" cy="33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313" name="Picture 3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200" y="4076700"/>
              <a:ext cx="1805757" cy="2042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01248C-4C6D-DB4B-82ED-F88234503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847" y="4328714"/>
              <a:ext cx="2413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0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dirty="0"/>
              <a:t>M-</a:t>
            </a:r>
            <a:r>
              <a:rPr lang="en-US" dirty="0" err="1"/>
              <a:t>ary</a:t>
            </a:r>
            <a:r>
              <a:rPr lang="en-US" dirty="0"/>
              <a:t> Modulation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21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1485901"/>
            <a:ext cx="5176201" cy="33528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Multi-level energy detection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performs very poorly!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Even with 8 antennas @ 25 dB SNR.</a:t>
            </a:r>
          </a:p>
          <a:p>
            <a:pPr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b="1" kern="0" dirty="0">
                <a:latin typeface="Gill Sans MT" panose="020B0502020104020203" pitchFamily="34" charset="0"/>
              </a:rPr>
              <a:t>Proposed a different technique</a:t>
            </a:r>
            <a:r>
              <a:rPr lang="en-US" sz="2200" kern="0" dirty="0">
                <a:latin typeface="Gill Sans MT" panose="020B0502020104020203" pitchFamily="34" charset="0"/>
              </a:rPr>
              <a:t>: Do every subset independently, then combine using an ML rule.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119031"/>
            <a:ext cx="4419600" cy="3779921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5549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M-</a:t>
            </a:r>
            <a:r>
              <a:rPr lang="en-US" err="1"/>
              <a:t>ary</a:t>
            </a:r>
            <a:r>
              <a:rPr lang="en-US"/>
              <a:t> Modulation</a:t>
            </a:r>
            <a:endParaRPr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0999" y="990073"/>
            <a:ext cx="9443401" cy="430582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Binary vector of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decisions for all subsets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ML detection rule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Assume fading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independent between subsets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Construct a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decoding table</a:t>
            </a:r>
            <a:endParaRPr lang="en-US" sz="2200" kern="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0" y="3196997"/>
            <a:ext cx="2984401" cy="1995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1803438"/>
            <a:ext cx="2838858" cy="387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1" y="2325867"/>
            <a:ext cx="3082247" cy="6553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22</a:t>
            </a:fld>
            <a:endParaRPr lang="en-US" spc="-5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77" y="1091385"/>
            <a:ext cx="3110400" cy="3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dirty="0"/>
              <a:t>Simulation Results: Binary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23</a:t>
            </a:fld>
            <a:endParaRPr lang="en-US" spc="-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70235" y="887919"/>
                <a:ext cx="5090765" cy="4533295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92500" lnSpcReduction="20000"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Baseline: </a:t>
                </a:r>
                <a:r>
                  <a:rPr lang="en-US" sz="1700" kern="0" dirty="0">
                    <a:latin typeface="Gill Sans MT" panose="020B0502020104020203" pitchFamily="34" charset="0"/>
                  </a:rPr>
                  <a:t>G. Yang, Y. C. Liang, R. Zhang, and Y. Pei, “Modulation in the Air: Backscatter Communication Over Ambient OFDM Carrier,” IEEE Transactions on Communications, vol. 66, no. 3, pp. 1219–1233, Mar. 2018.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17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Baseline uses repeated part of cyclic prefix to cancel interference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17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b="1" kern="0" dirty="0">
                    <a:latin typeface="Gill Sans MT" panose="020B0502020104020203" pitchFamily="34" charset="0"/>
                  </a:rPr>
                  <a:t>Different delay spreads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OFDM symbol size,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200" i="1" kern="0"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Baseline suffers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as delay spread increase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For              ,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outperform baseline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by 4 dB @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kern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kern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Simulation verifies analysis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35" y="887919"/>
                <a:ext cx="5090765" cy="4533295"/>
              </a:xfrm>
              <a:prstGeom prst="rect">
                <a:avLst/>
              </a:prstGeom>
              <a:blipFill>
                <a:blip r:embed="rId4"/>
                <a:stretch>
                  <a:fillRect l="-2874" t="-3096" r="-3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43" y="1273782"/>
            <a:ext cx="4652963" cy="3574906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BDD90-FF89-2646-92EF-830FBF422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600" y="4229100"/>
            <a:ext cx="876300" cy="233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EFCB70-E26D-A04F-A692-4DF009EF0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473" y="2781300"/>
            <a:ext cx="205127" cy="1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Simulation Results: Multi-Antenna Rx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24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37199" y="1150791"/>
                <a:ext cx="4795201" cy="4085815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200" b="0" i="0" kern="0" dirty="0">
                    <a:latin typeface="+mj-lt"/>
                  </a:rPr>
                  <a:t>and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Multi-antenna receiver drastically improves performance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Huge gains with one extra antenna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Improves with more antennas more slowly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Simulation verifies analysis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9" y="1150791"/>
                <a:ext cx="4795201" cy="4085815"/>
              </a:xfrm>
              <a:prstGeom prst="rect">
                <a:avLst/>
              </a:prstGeom>
              <a:blipFill>
                <a:blip r:embed="rId3"/>
                <a:stretch>
                  <a:fillRect l="-3175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181100"/>
            <a:ext cx="4669924" cy="3609974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838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Simulation Results: 4-ary Scheme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25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60999" y="1485901"/>
                <a:ext cx="4795201" cy="3352800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4-ary scheme with multiple antennas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200" b="0" i="1" kern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Performance more sensitive to bandwidth than binary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Approximate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analysis very accurate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9" y="1485901"/>
                <a:ext cx="4795201" cy="3352800"/>
              </a:xfrm>
              <a:prstGeom prst="rect">
                <a:avLst/>
              </a:prstGeom>
              <a:blipFill>
                <a:blip r:embed="rId3"/>
                <a:stretch>
                  <a:fillRect l="-3166" t="-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1181100"/>
            <a:ext cx="4550229" cy="3562350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051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26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2480" y="872514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Motivation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b="1" dirty="0" err="1">
                <a:latin typeface="Gill Sans MT"/>
                <a:cs typeface="Gill Sans MT"/>
              </a:rPr>
              <a:t>Noncoherent</a:t>
            </a:r>
            <a:r>
              <a:rPr lang="en-US" sz="2400" b="1" dirty="0">
                <a:latin typeface="Gill Sans MT"/>
                <a:cs typeface="Gill Sans MT"/>
              </a:rPr>
              <a:t>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29254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Can We Implement FSK?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27</a:t>
            </a:fld>
            <a:endParaRPr lang="en-US" spc="-5"/>
          </a:p>
        </p:txBody>
      </p:sp>
      <p:sp>
        <p:nvSpPr>
          <p:cNvPr id="122" name="Content Placeholder 2"/>
          <p:cNvSpPr txBox="1">
            <a:spLocks/>
          </p:cNvSpPr>
          <p:nvPr/>
        </p:nvSpPr>
        <p:spPr>
          <a:xfrm>
            <a:off x="352827" y="959566"/>
            <a:ext cx="9375373" cy="441253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Improvement over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energy detection</a:t>
            </a:r>
            <a:r>
              <a:rPr lang="en-US" sz="2400" kern="0" dirty="0">
                <a:latin typeface="Gill Sans MT" panose="020B0502020104020203" pitchFamily="34" charset="0"/>
              </a:rPr>
              <a:t> scheme?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Asymmetric</a:t>
            </a:r>
            <a:r>
              <a:rPr lang="en-US" sz="2400" kern="0" dirty="0">
                <a:latin typeface="Gill Sans MT" panose="020B0502020104020203" pitchFamily="34" charset="0"/>
              </a:rPr>
              <a:t> error probability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Detection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threshold</a:t>
            </a:r>
            <a:r>
              <a:rPr lang="en-US" sz="2400" kern="0" dirty="0">
                <a:latin typeface="Gill Sans MT" panose="020B0502020104020203" pitchFamily="34" charset="0"/>
              </a:rPr>
              <a:t> function of SNR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Can we implement FSK?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0784" y="2924318"/>
            <a:ext cx="8632709" cy="979997"/>
            <a:chOff x="550784" y="2924318"/>
            <a:chExt cx="8632709" cy="979997"/>
          </a:xfrm>
        </p:grpSpPr>
        <p:grpSp>
          <p:nvGrpSpPr>
            <p:cNvPr id="124" name="Group 123"/>
            <p:cNvGrpSpPr>
              <a:grpSpLocks noChangeAspect="1"/>
            </p:cNvGrpSpPr>
            <p:nvPr/>
          </p:nvGrpSpPr>
          <p:grpSpPr>
            <a:xfrm>
              <a:off x="811210" y="2924318"/>
              <a:ext cx="8372283" cy="979997"/>
              <a:chOff x="1147939" y="2166446"/>
              <a:chExt cx="9849822" cy="1152947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147939" y="3309451"/>
                <a:ext cx="984982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 flipV="1">
                <a:off x="6127825" y="3072926"/>
                <a:ext cx="0" cy="2464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flipV="1">
                <a:off x="6347833" y="216645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flipV="1">
                <a:off x="6559868" y="216645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917138" y="216645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 flipV="1">
                <a:off x="5718355" y="216645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 flipV="1">
                <a:off x="6778529" y="216645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6990564" y="216645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flipV="1">
                <a:off x="5297599" y="2166448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flipV="1">
                <a:off x="5509634" y="216645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flipV="1">
                <a:off x="8269398" y="216645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flipV="1">
                <a:off x="8481433" y="216645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flipV="1">
                <a:off x="8700094" y="216645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V="1">
                <a:off x="8912129" y="216645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flipV="1">
                <a:off x="3488677" y="2166448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flipV="1">
                <a:off x="3700712" y="216645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flipV="1">
                <a:off x="3919373" y="2166446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4131408" y="2166448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V="1">
                <a:off x="9117740" y="2615878"/>
                <a:ext cx="0" cy="69688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9309896" y="2615878"/>
                <a:ext cx="0" cy="69688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9488801" y="2615878"/>
                <a:ext cx="0" cy="70350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9680957" y="2615878"/>
                <a:ext cx="0" cy="70350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10194479" y="2615878"/>
                <a:ext cx="0" cy="70350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10386635" y="2615878"/>
                <a:ext cx="0" cy="70350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V="1">
                <a:off x="2680496" y="3072926"/>
                <a:ext cx="0" cy="2299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2872652" y="3072926"/>
                <a:ext cx="0" cy="2299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3051557" y="3072926"/>
                <a:ext cx="0" cy="2365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flipV="1">
                <a:off x="3243713" y="3072926"/>
                <a:ext cx="0" cy="2365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1988070" y="3072926"/>
                <a:ext cx="0" cy="2464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180226" y="3072926"/>
                <a:ext cx="0" cy="2464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5" name="Oval 154"/>
              <p:cNvSpPr/>
              <p:nvPr/>
            </p:nvSpPr>
            <p:spPr>
              <a:xfrm>
                <a:off x="7387618" y="2717539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7576898" y="2717539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7762429" y="2717539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4507449" y="2731042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4696729" y="2731042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882260" y="2731042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/>
              <p:cNvGrpSpPr>
                <a:grpSpLocks noChangeAspect="1"/>
              </p:cNvGrpSpPr>
              <p:nvPr/>
            </p:nvGrpSpPr>
            <p:grpSpPr>
              <a:xfrm>
                <a:off x="2310797" y="3191189"/>
                <a:ext cx="221432" cy="39359"/>
                <a:chOff x="7563168" y="2077226"/>
                <a:chExt cx="455834" cy="81023"/>
              </a:xfrm>
            </p:grpSpPr>
            <p:sp>
              <p:nvSpPr>
                <p:cNvPr id="166" name="Oval 165"/>
                <p:cNvSpPr/>
                <p:nvPr/>
              </p:nvSpPr>
              <p:spPr>
                <a:xfrm>
                  <a:off x="7563168" y="2077226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7752448" y="2077226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7937979" y="2077226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9758888" y="2986268"/>
                <a:ext cx="294674" cy="52377"/>
                <a:chOff x="7540018" y="3946384"/>
                <a:chExt cx="455834" cy="81023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7540018" y="3946384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7729298" y="3946384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7914829" y="3946384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/>
                <p:cNvSpPr txBox="1"/>
                <p:nvPr/>
              </p:nvSpPr>
              <p:spPr>
                <a:xfrm>
                  <a:off x="550784" y="3147120"/>
                  <a:ext cx="10070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15" name="TextBox 2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784" y="3147120"/>
                  <a:ext cx="1007093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550785" y="4262593"/>
            <a:ext cx="8632774" cy="980005"/>
            <a:chOff x="550785" y="4262593"/>
            <a:chExt cx="8632774" cy="980005"/>
          </a:xfrm>
        </p:grpSpPr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811210" y="4262593"/>
              <a:ext cx="8372349" cy="980005"/>
              <a:chOff x="1147394" y="4563738"/>
              <a:chExt cx="9849822" cy="1152947"/>
            </a:xfrm>
          </p:grpSpPr>
          <p:cxnSp>
            <p:nvCxnSpPr>
              <p:cNvPr id="170" name="Straight Arrow Connector 169"/>
              <p:cNvCxnSpPr/>
              <p:nvPr/>
            </p:nvCxnSpPr>
            <p:spPr>
              <a:xfrm>
                <a:off x="1147394" y="5706743"/>
                <a:ext cx="984982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6127280" y="5470218"/>
                <a:ext cx="0" cy="2464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flipV="1">
                <a:off x="6347288" y="456374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flipV="1">
                <a:off x="6559323" y="4563746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 flipV="1">
                <a:off x="5916593" y="4563746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 flipV="1">
                <a:off x="5717810" y="4563746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V="1">
                <a:off x="6777984" y="456374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V="1">
                <a:off x="6990019" y="456374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 flipV="1">
                <a:off x="5297054" y="456374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>
              <a:xfrm flipV="1">
                <a:off x="5509089" y="456374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8268853" y="456374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flipV="1">
                <a:off x="8480888" y="4563746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flipV="1">
                <a:off x="8699549" y="456374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flipV="1">
                <a:off x="8911584" y="4563744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 flipV="1">
                <a:off x="3488132" y="456374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/>
              <p:cNvCxnSpPr/>
              <p:nvPr/>
            </p:nvCxnSpPr>
            <p:spPr>
              <a:xfrm flipV="1">
                <a:off x="3700167" y="4563742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 flipV="1">
                <a:off x="3918828" y="4563738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 flipV="1">
                <a:off x="4130863" y="4563740"/>
                <a:ext cx="0" cy="115293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/>
              <p:cNvCxnSpPr/>
              <p:nvPr/>
            </p:nvCxnSpPr>
            <p:spPr>
              <a:xfrm flipV="1">
                <a:off x="9117195" y="5470218"/>
                <a:ext cx="0" cy="2398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 flipV="1">
                <a:off x="9309351" y="5470218"/>
                <a:ext cx="0" cy="2398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0" name="Straight Arrow Connector 189"/>
              <p:cNvCxnSpPr/>
              <p:nvPr/>
            </p:nvCxnSpPr>
            <p:spPr>
              <a:xfrm flipV="1">
                <a:off x="9488256" y="5470218"/>
                <a:ext cx="0" cy="2464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/>
              <p:nvPr/>
            </p:nvCxnSpPr>
            <p:spPr>
              <a:xfrm flipV="1">
                <a:off x="9680412" y="5470218"/>
                <a:ext cx="0" cy="2464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/>
              <p:cNvCxnSpPr/>
              <p:nvPr/>
            </p:nvCxnSpPr>
            <p:spPr>
              <a:xfrm flipV="1">
                <a:off x="10193934" y="5470218"/>
                <a:ext cx="0" cy="2464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/>
              <p:cNvCxnSpPr/>
              <p:nvPr/>
            </p:nvCxnSpPr>
            <p:spPr>
              <a:xfrm flipV="1">
                <a:off x="10386090" y="5470218"/>
                <a:ext cx="0" cy="2464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4" name="Oval 193"/>
              <p:cNvSpPr/>
              <p:nvPr/>
            </p:nvSpPr>
            <p:spPr>
              <a:xfrm>
                <a:off x="7387073" y="5114831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7576353" y="5114831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7761884" y="5114831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4506904" y="5128334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4696184" y="5128334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4881715" y="5128334"/>
                <a:ext cx="81023" cy="8102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00" name="Group 199"/>
              <p:cNvGrpSpPr>
                <a:grpSpLocks noChangeAspect="1"/>
              </p:cNvGrpSpPr>
              <p:nvPr/>
            </p:nvGrpSpPr>
            <p:grpSpPr>
              <a:xfrm>
                <a:off x="9796539" y="5588481"/>
                <a:ext cx="221432" cy="39359"/>
                <a:chOff x="7563168" y="2077226"/>
                <a:chExt cx="455834" cy="81023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7563168" y="2077226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7752448" y="2077226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7937979" y="2077226"/>
                  <a:ext cx="81023" cy="81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 flipH="1">
                <a:off x="1977469" y="5013168"/>
                <a:ext cx="1268895" cy="703508"/>
                <a:chOff x="9734408" y="3942998"/>
                <a:chExt cx="1268895" cy="703508"/>
              </a:xfrm>
            </p:grpSpPr>
            <p:cxnSp>
              <p:nvCxnSpPr>
                <p:cNvPr id="202" name="Straight Arrow Connector 201"/>
                <p:cNvCxnSpPr/>
                <p:nvPr/>
              </p:nvCxnSpPr>
              <p:spPr>
                <a:xfrm flipV="1">
                  <a:off x="9734408" y="3942998"/>
                  <a:ext cx="0" cy="696888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Arrow Connector 202"/>
                <p:cNvCxnSpPr/>
                <p:nvPr/>
              </p:nvCxnSpPr>
              <p:spPr>
                <a:xfrm flipV="1">
                  <a:off x="9926564" y="3942998"/>
                  <a:ext cx="0" cy="696888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Arrow Connector 203"/>
                <p:cNvCxnSpPr/>
                <p:nvPr/>
              </p:nvCxnSpPr>
              <p:spPr>
                <a:xfrm flipV="1">
                  <a:off x="10105469" y="3942998"/>
                  <a:ext cx="0" cy="703508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Arrow Connector 204"/>
                <p:cNvCxnSpPr/>
                <p:nvPr/>
              </p:nvCxnSpPr>
              <p:spPr>
                <a:xfrm flipV="1">
                  <a:off x="10297625" y="3942998"/>
                  <a:ext cx="0" cy="703508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V="1">
                  <a:off x="10811147" y="3942998"/>
                  <a:ext cx="0" cy="703508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Arrow Connector 206"/>
                <p:cNvCxnSpPr/>
                <p:nvPr/>
              </p:nvCxnSpPr>
              <p:spPr>
                <a:xfrm flipV="1">
                  <a:off x="11003303" y="3942998"/>
                  <a:ext cx="0" cy="703508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208" name="Group 207"/>
                <p:cNvGrpSpPr/>
                <p:nvPr/>
              </p:nvGrpSpPr>
              <p:grpSpPr>
                <a:xfrm>
                  <a:off x="10375556" y="4313388"/>
                  <a:ext cx="294674" cy="52377"/>
                  <a:chOff x="7540018" y="3946384"/>
                  <a:chExt cx="455834" cy="81023"/>
                </a:xfrm>
              </p:grpSpPr>
              <p:sp>
                <p:nvSpPr>
                  <p:cNvPr id="209" name="Oval 208"/>
                  <p:cNvSpPr/>
                  <p:nvPr/>
                </p:nvSpPr>
                <p:spPr>
                  <a:xfrm>
                    <a:off x="7540018" y="3946384"/>
                    <a:ext cx="81023" cy="81023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7729298" y="3946384"/>
                    <a:ext cx="81023" cy="81023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Oval 210"/>
                  <p:cNvSpPr/>
                  <p:nvPr/>
                </p:nvSpPr>
                <p:spPr>
                  <a:xfrm>
                    <a:off x="7914829" y="3946384"/>
                    <a:ext cx="81023" cy="81023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TextBox 215"/>
                <p:cNvSpPr txBox="1"/>
                <p:nvPr/>
              </p:nvSpPr>
              <p:spPr>
                <a:xfrm>
                  <a:off x="550785" y="4268838"/>
                  <a:ext cx="10070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16" name="TextBox 2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785" y="4268838"/>
                  <a:ext cx="100709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5"/>
          <a:srcRect l="7643"/>
          <a:stretch/>
        </p:blipFill>
        <p:spPr>
          <a:xfrm>
            <a:off x="6183765" y="1647730"/>
            <a:ext cx="3487051" cy="1242909"/>
          </a:xfrm>
          <a:prstGeom prst="rect">
            <a:avLst/>
          </a:prstGeom>
        </p:spPr>
      </p:pic>
      <p:sp>
        <p:nvSpPr>
          <p:cNvPr id="101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14047-9B56-AD42-B5AF-D659AC738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539" y="2955330"/>
            <a:ext cx="2286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CC277-C73E-F740-B1A2-94C84C704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439" y="4253286"/>
            <a:ext cx="203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Can We Implement FSK?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28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Content Placeholder 2"/>
              <p:cNvSpPr txBox="1">
                <a:spLocks/>
              </p:cNvSpPr>
              <p:nvPr/>
            </p:nvSpPr>
            <p:spPr>
              <a:xfrm>
                <a:off x="352827" y="959566"/>
                <a:ext cx="11144459" cy="4731884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>
                    <a:latin typeface="Gill Sans MT" panose="020B0502020104020203" pitchFamily="34" charset="0"/>
                  </a:rPr>
                  <a:t>Remember: tag can only change its antenna impedance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>
                    <a:latin typeface="Gill Sans MT" panose="020B0502020104020203" pitchFamily="34" charset="0"/>
                  </a:rPr>
                  <a:t>A complex sinusoid is just a </a:t>
                </a:r>
                <a:r>
                  <a:rPr lang="en-US" sz="240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sequence of phase shifts</a:t>
                </a:r>
                <a:r>
                  <a:rPr lang="en-US" sz="2400" dirty="0">
                    <a:latin typeface="Gill Sans MT" panose="020B0502020104020203" pitchFamily="34" charset="0"/>
                  </a:rPr>
                  <a:t>…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>
                    <a:latin typeface="Gill Sans MT" panose="020B0502020104020203" pitchFamily="34" charset="0"/>
                  </a:rPr>
                  <a:t>Phase shift keying has been done in backscatter radio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Gill Sans MT" panose="020B0502020104020203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2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27" y="959566"/>
                <a:ext cx="11144459" cy="4731884"/>
              </a:xfrm>
              <a:prstGeom prst="rect">
                <a:avLst/>
              </a:prstGeom>
              <a:blipFill>
                <a:blip r:embed="rId3"/>
                <a:stretch>
                  <a:fillRect l="-1593" t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418" y="2095499"/>
            <a:ext cx="5093581" cy="275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2300" y="4972506"/>
            <a:ext cx="93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[1] D.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Bharadia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, K. R. Joshi, M.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Kotaru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, and S.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Katti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, “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BackFi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: High Throughput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WiFi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 Backscatter,” in </a:t>
            </a:r>
            <a:r>
              <a:rPr lang="en-US" sz="1200" i="1">
                <a:solidFill>
                  <a:schemeClr val="bg1">
                    <a:lumMod val="65000"/>
                  </a:schemeClr>
                </a:solidFill>
              </a:rPr>
              <a:t>Proceedings of the 2015 ACM Conference on Special Interest Group on Data Communication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, New York, NY, USA, 2015, pp. 283–296.</a:t>
            </a:r>
          </a:p>
        </p:txBody>
      </p:sp>
    </p:spTree>
    <p:extLst>
      <p:ext uri="{BB962C8B-B14F-4D97-AF65-F5344CB8AC3E}">
        <p14:creationId xmlns:p14="http://schemas.microsoft.com/office/powerpoint/2010/main" val="23419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/>
              <a:t>Can We Implement FSK?</a:t>
            </a:r>
            <a:endParaRPr dirty="0"/>
          </a:p>
        </p:txBody>
      </p:sp>
      <p:sp>
        <p:nvSpPr>
          <p:cNvPr id="122" name="Content Placeholder 2"/>
          <p:cNvSpPr txBox="1">
            <a:spLocks/>
          </p:cNvSpPr>
          <p:nvPr/>
        </p:nvSpPr>
        <p:spPr>
          <a:xfrm>
            <a:off x="352827" y="959566"/>
            <a:ext cx="11144459" cy="47318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Gill Sans MT" panose="020B0502020104020203" pitchFamily="34" charset="0"/>
              </a:rPr>
              <a:t>Cycle through phase shifts at different order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93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29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1B61AF1-C3D1-1842-B37C-C2985F25168A}"/>
              </a:ext>
            </a:extLst>
          </p:cNvPr>
          <p:cNvGrpSpPr/>
          <p:nvPr/>
        </p:nvGrpSpPr>
        <p:grpSpPr>
          <a:xfrm>
            <a:off x="6695314" y="2259434"/>
            <a:ext cx="2728250" cy="2715434"/>
            <a:chOff x="5341762" y="2252073"/>
            <a:chExt cx="3637667" cy="3620578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90BD2F0-F494-7743-BA64-1FBB34CF2C6F}"/>
                </a:ext>
              </a:extLst>
            </p:cNvPr>
            <p:cNvGrpSpPr/>
            <p:nvPr/>
          </p:nvGrpSpPr>
          <p:grpSpPr>
            <a:xfrm>
              <a:off x="7853854" y="3970575"/>
              <a:ext cx="1125575" cy="266218"/>
              <a:chOff x="9815332" y="5086047"/>
              <a:chExt cx="1125575" cy="266218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3B4B883-28B0-794B-930E-C47FC2B4C9F9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622515F8-88DB-384F-B2EB-73EDF1441D97}"/>
                  </a:ext>
                </a:extLst>
              </p:cNvPr>
              <p:cNvCxnSpPr>
                <a:stCxn id="151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0D11C00-4B86-E94A-8762-5EDE1E52B756}"/>
                </a:ext>
              </a:extLst>
            </p:cNvPr>
            <p:cNvGrpSpPr/>
            <p:nvPr/>
          </p:nvGrpSpPr>
          <p:grpSpPr>
            <a:xfrm rot="2400000">
              <a:off x="7542512" y="4774281"/>
              <a:ext cx="1125575" cy="266218"/>
              <a:chOff x="9815332" y="5086047"/>
              <a:chExt cx="1125575" cy="266218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538E85E-A7F1-2140-A967-BC7B13E66C86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2FED806-E370-DF40-903D-AD603511C271}"/>
                  </a:ext>
                </a:extLst>
              </p:cNvPr>
              <p:cNvCxnSpPr>
                <a:stCxn id="149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5921462-106D-8148-A26E-D2DA60103849}"/>
                </a:ext>
              </a:extLst>
            </p:cNvPr>
            <p:cNvGrpSpPr/>
            <p:nvPr/>
          </p:nvGrpSpPr>
          <p:grpSpPr>
            <a:xfrm rot="-2400000">
              <a:off x="7583264" y="3150937"/>
              <a:ext cx="1125575" cy="266218"/>
              <a:chOff x="9815332" y="5086047"/>
              <a:chExt cx="1125575" cy="266218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283B86C-055C-E643-92C1-DA1329710BE4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D601FEB4-C98E-B341-9CFC-9B8B39F3CD4D}"/>
                  </a:ext>
                </a:extLst>
              </p:cNvPr>
              <p:cNvCxnSpPr>
                <a:stCxn id="147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F86870C-3A40-464D-B68F-A4E9E2E3AB51}"/>
                </a:ext>
              </a:extLst>
            </p:cNvPr>
            <p:cNvGrpSpPr/>
            <p:nvPr/>
          </p:nvGrpSpPr>
          <p:grpSpPr>
            <a:xfrm rot="-4800000">
              <a:off x="6828583" y="2681752"/>
              <a:ext cx="1125575" cy="266218"/>
              <a:chOff x="9815332" y="5086047"/>
              <a:chExt cx="1125575" cy="26621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60EDEEB-D75A-3447-B6AC-59D301ED8545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1FA12CA3-9524-C64A-9527-F0147B234884}"/>
                  </a:ext>
                </a:extLst>
              </p:cNvPr>
              <p:cNvCxnSpPr>
                <a:stCxn id="145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9291254-015F-124C-8C2C-21F9471E1DE3}"/>
                </a:ext>
              </a:extLst>
            </p:cNvPr>
            <p:cNvGrpSpPr/>
            <p:nvPr/>
          </p:nvGrpSpPr>
          <p:grpSpPr>
            <a:xfrm rot="4800000">
              <a:off x="6809270" y="5176755"/>
              <a:ext cx="1125575" cy="266218"/>
              <a:chOff x="9815332" y="5086047"/>
              <a:chExt cx="1125575" cy="266218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C8BC17B-D8D8-B849-A476-377C037969F4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DD5ED73-DF96-5B4F-AD0E-0A9A91AC39CA}"/>
                  </a:ext>
                </a:extLst>
              </p:cNvPr>
              <p:cNvCxnSpPr>
                <a:stCxn id="143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EDD50EF-22BC-824F-8C0E-B52D37383DC5}"/>
                </a:ext>
              </a:extLst>
            </p:cNvPr>
            <p:cNvGrpSpPr/>
            <p:nvPr/>
          </p:nvGrpSpPr>
          <p:grpSpPr>
            <a:xfrm rot="7200000">
              <a:off x="5946124" y="5064109"/>
              <a:ext cx="1125575" cy="266218"/>
              <a:chOff x="9815332" y="5086047"/>
              <a:chExt cx="1125575" cy="26621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B100B84-6FC1-0E4B-A60F-80C7A05D8C2A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52BB890-AD5A-C646-AB10-3C7ED9463BF2}"/>
                  </a:ext>
                </a:extLst>
              </p:cNvPr>
              <p:cNvCxnSpPr>
                <a:stCxn id="141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05E496D-854E-074F-ACB3-D930268D473D}"/>
                </a:ext>
              </a:extLst>
            </p:cNvPr>
            <p:cNvGrpSpPr/>
            <p:nvPr/>
          </p:nvGrpSpPr>
          <p:grpSpPr>
            <a:xfrm rot="-7200000">
              <a:off x="5900397" y="2837110"/>
              <a:ext cx="1125575" cy="266218"/>
              <a:chOff x="9815332" y="5086047"/>
              <a:chExt cx="1125575" cy="266218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26147BB-CF11-B94A-98FD-A60601C7F1DF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31058BF-5094-374A-9FDD-F67FD43F3E70}"/>
                  </a:ext>
                </a:extLst>
              </p:cNvPr>
              <p:cNvCxnSpPr>
                <a:stCxn id="139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1335967-0AEB-DE49-878B-FF3950EB90DE}"/>
                </a:ext>
              </a:extLst>
            </p:cNvPr>
            <p:cNvGrpSpPr/>
            <p:nvPr/>
          </p:nvGrpSpPr>
          <p:grpSpPr>
            <a:xfrm rot="-9600000">
              <a:off x="5341762" y="3489730"/>
              <a:ext cx="1125575" cy="266218"/>
              <a:chOff x="9815332" y="5086047"/>
              <a:chExt cx="1125575" cy="266218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BF7F874-A09F-8D4F-B9BC-E2C35C4D07C3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A3B2E22-DCEA-0C47-AAC4-016755336438}"/>
                  </a:ext>
                </a:extLst>
              </p:cNvPr>
              <p:cNvCxnSpPr>
                <a:stCxn id="137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CF2F8EC-2D24-3344-961C-8ACCFD1787A6}"/>
                </a:ext>
              </a:extLst>
            </p:cNvPr>
            <p:cNvGrpSpPr/>
            <p:nvPr/>
          </p:nvGrpSpPr>
          <p:grpSpPr>
            <a:xfrm rot="9600000">
              <a:off x="5354596" y="4418847"/>
              <a:ext cx="1125575" cy="266218"/>
              <a:chOff x="9815332" y="5086047"/>
              <a:chExt cx="1125575" cy="266218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E39C289-2958-D949-A7CD-015B3AC2E9AF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8B12A42-17E6-8746-AE91-CC7DE1A8F055}"/>
                  </a:ext>
                </a:extLst>
              </p:cNvPr>
              <p:cNvCxnSpPr>
                <a:stCxn id="134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270810E-37F2-0442-8013-A78BC8967C78}"/>
              </a:ext>
            </a:extLst>
          </p:cNvPr>
          <p:cNvCxnSpPr>
            <a:cxnSpLocks/>
            <a:endCxn id="222" idx="3"/>
          </p:cNvCxnSpPr>
          <p:nvPr/>
        </p:nvCxnSpPr>
        <p:spPr>
          <a:xfrm flipV="1">
            <a:off x="8037547" y="3326348"/>
            <a:ext cx="416539" cy="3459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3BB6F40-DFC8-7A45-84B4-1C9DD26E2EA1}"/>
              </a:ext>
            </a:extLst>
          </p:cNvPr>
          <p:cNvGrpSpPr/>
          <p:nvPr/>
        </p:nvGrpSpPr>
        <p:grpSpPr>
          <a:xfrm>
            <a:off x="5328580" y="2566796"/>
            <a:ext cx="2708966" cy="1153658"/>
            <a:chOff x="1194282" y="2524802"/>
            <a:chExt cx="3611955" cy="1538210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989BD0C-CE61-4941-9191-BD2C4E500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6073" y="4004208"/>
              <a:ext cx="3450164" cy="490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0D538DC-67CB-4E4F-B760-5B02933F1FFC}"/>
                </a:ext>
              </a:extLst>
            </p:cNvPr>
            <p:cNvCxnSpPr/>
            <p:nvPr/>
          </p:nvCxnSpPr>
          <p:spPr>
            <a:xfrm flipV="1">
              <a:off x="1365813" y="2820545"/>
              <a:ext cx="0" cy="12424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7" name="Isosceles Triangle 87">
              <a:extLst>
                <a:ext uri="{FF2B5EF4-FFF2-40B4-BE49-F238E27FC236}">
                  <a16:creationId xmlns:a16="http://schemas.microsoft.com/office/drawing/2014/main" id="{6E189E2D-6693-0D4E-A1B0-2968132B755C}"/>
                </a:ext>
              </a:extLst>
            </p:cNvPr>
            <p:cNvSpPr/>
            <p:nvPr/>
          </p:nvSpPr>
          <p:spPr>
            <a:xfrm flipV="1">
              <a:off x="1194282" y="2524802"/>
              <a:ext cx="343062" cy="295743"/>
            </a:xfrm>
            <a:prstGeom prst="triangl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6571DD6-104D-D745-96FE-C35075AE870B}"/>
              </a:ext>
            </a:extLst>
          </p:cNvPr>
          <p:cNvGrpSpPr/>
          <p:nvPr/>
        </p:nvGrpSpPr>
        <p:grpSpPr>
          <a:xfrm rot="16200000">
            <a:off x="9478602" y="3439898"/>
            <a:ext cx="307961" cy="406204"/>
            <a:chOff x="8069569" y="4853286"/>
            <a:chExt cx="410615" cy="541606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77392BC-0678-4642-BD61-A454268A00DC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60A05D6-CCD6-BF4F-8B4E-591C7A9CC255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4B01FD4-3A56-E944-9F25-24D7578A0AB4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659F3859-569E-934D-97DA-0370E3127F6F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7D8121B-72D9-1946-A426-C4A5BBB34A8F}"/>
              </a:ext>
            </a:extLst>
          </p:cNvPr>
          <p:cNvGrpSpPr/>
          <p:nvPr/>
        </p:nvGrpSpPr>
        <p:grpSpPr>
          <a:xfrm rot="18567211">
            <a:off x="9096892" y="4434650"/>
            <a:ext cx="307961" cy="406204"/>
            <a:chOff x="8069569" y="4853286"/>
            <a:chExt cx="410615" cy="541606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546526D-698D-734E-90AD-0E1E61723685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78A1666-F9A6-EB45-9112-20B174224444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4799AA8-8797-8244-8B87-11ADD9C191E1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6970D22-4F4C-8841-B61C-356FB690708E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7CC1096-A560-CF46-B082-342CDD3BA2E1}"/>
              </a:ext>
            </a:extLst>
          </p:cNvPr>
          <p:cNvGrpSpPr/>
          <p:nvPr/>
        </p:nvGrpSpPr>
        <p:grpSpPr>
          <a:xfrm rot="21019334">
            <a:off x="8179713" y="4965896"/>
            <a:ext cx="307961" cy="406205"/>
            <a:chOff x="8069569" y="4853286"/>
            <a:chExt cx="410615" cy="541606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E6B6056-2D29-2F4E-99AB-8591520AB781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500B285-8616-D041-A920-EAC819C0E625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1EB6B73-7C5C-EC48-9B6A-1CBE34EB3F20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807ECF0-E061-EA49-B013-CD4C301A23F5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F113F9E-898A-5B4F-B075-F6840ECC8481}"/>
              </a:ext>
            </a:extLst>
          </p:cNvPr>
          <p:cNvGrpSpPr/>
          <p:nvPr/>
        </p:nvGrpSpPr>
        <p:grpSpPr>
          <a:xfrm rot="1867127">
            <a:off x="7110408" y="4804199"/>
            <a:ext cx="307961" cy="406205"/>
            <a:chOff x="8069569" y="4853286"/>
            <a:chExt cx="410615" cy="541606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B2610F8-A56E-9648-A374-6CC1ADC2C0FF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8D751C8-52D5-6446-A95C-1A4FE948672F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884B5DE-CC54-A54F-BE97-23F19A7177B0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5BAD69F3-F8EE-474B-9400-A19F194C2E88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387E1BF6-6E23-FD49-A70B-205EAC0C4259}"/>
              </a:ext>
            </a:extLst>
          </p:cNvPr>
          <p:cNvGrpSpPr/>
          <p:nvPr/>
        </p:nvGrpSpPr>
        <p:grpSpPr>
          <a:xfrm rot="4245242">
            <a:off x="6384501" y="4001518"/>
            <a:ext cx="307961" cy="406204"/>
            <a:chOff x="8069569" y="4853286"/>
            <a:chExt cx="410615" cy="541606"/>
          </a:xfrm>
        </p:grpSpPr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A2046DC5-4C6C-B141-8361-AB5AEB0AD69B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99396A6D-E301-B94F-85B4-FC68F3D6D356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BEF2E07-066D-8646-90BD-14E5B085CB12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569B67E-65F0-5F4E-A32D-72651F8ADB04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8BE5A19-69A7-264A-BEF1-89D65F8A1FD0}"/>
              </a:ext>
            </a:extLst>
          </p:cNvPr>
          <p:cNvGrpSpPr/>
          <p:nvPr/>
        </p:nvGrpSpPr>
        <p:grpSpPr>
          <a:xfrm rot="6543593">
            <a:off x="6373517" y="2885875"/>
            <a:ext cx="307961" cy="406204"/>
            <a:chOff x="8069569" y="4853286"/>
            <a:chExt cx="410615" cy="541606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A74A48A-C22B-3C48-9A5B-077DDF805080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B4CBCA7-E10B-D143-B45F-4DE9152F7217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7AB8E40-4F08-C746-9177-BC02A23B72AE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262D5A9-E05B-9642-8F61-C5943D3CF64C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75D5B3A0-5951-BF45-8B43-0FE187A4674C}"/>
              </a:ext>
            </a:extLst>
          </p:cNvPr>
          <p:cNvGrpSpPr/>
          <p:nvPr/>
        </p:nvGrpSpPr>
        <p:grpSpPr>
          <a:xfrm rot="9125353">
            <a:off x="7070174" y="2050557"/>
            <a:ext cx="307961" cy="406205"/>
            <a:chOff x="8069569" y="4853286"/>
            <a:chExt cx="410615" cy="541606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E0D44C1-A158-D346-845C-3EECFCD68767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F50369B2-F05E-CD48-97AF-210E21F417D3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26E8399A-FEC0-5D46-AEE4-0ECFB513D58D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09D332E-4402-6B43-A135-17DB9CC9463E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84EC78E-1202-D04E-83B2-31CE4A5EC62C}"/>
              </a:ext>
            </a:extLst>
          </p:cNvPr>
          <p:cNvGrpSpPr/>
          <p:nvPr/>
        </p:nvGrpSpPr>
        <p:grpSpPr>
          <a:xfrm rot="11468355">
            <a:off x="8184266" y="1866681"/>
            <a:ext cx="307961" cy="406205"/>
            <a:chOff x="8069569" y="4853286"/>
            <a:chExt cx="410615" cy="541606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A4D2FBA-551D-E64E-A069-E842D949805C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A099E25E-74BC-DD4F-AA19-1CE7174FC285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4B19DB0-57D2-B94F-8F15-C6DBB999CA4A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4BD6665-CAAB-0F41-B343-CA82A9B94615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AAFB8B7-5275-6B4D-B9DF-D1A600FC4B18}"/>
              </a:ext>
            </a:extLst>
          </p:cNvPr>
          <p:cNvGrpSpPr/>
          <p:nvPr/>
        </p:nvGrpSpPr>
        <p:grpSpPr>
          <a:xfrm rot="13703859">
            <a:off x="9115390" y="2408984"/>
            <a:ext cx="307961" cy="406204"/>
            <a:chOff x="8069569" y="4853286"/>
            <a:chExt cx="410615" cy="541606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2D57BB-9F77-734E-8B5E-A18BE7A97245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BA1C82B-F44D-EC4F-A325-4A72263DFD3C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8FD40C3-9677-1647-B0DA-E2E0241421EF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21D5806-B24D-3445-A04E-170B524FA76C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3" name="Arc 202">
            <a:extLst>
              <a:ext uri="{FF2B5EF4-FFF2-40B4-BE49-F238E27FC236}">
                <a16:creationId xmlns:a16="http://schemas.microsoft.com/office/drawing/2014/main" id="{B2ACBAC9-7EEF-FD4E-94E6-E030151247CD}"/>
              </a:ext>
            </a:extLst>
          </p:cNvPr>
          <p:cNvSpPr/>
          <p:nvPr/>
        </p:nvSpPr>
        <p:spPr>
          <a:xfrm rot="15294266">
            <a:off x="7147345" y="2279761"/>
            <a:ext cx="1915568" cy="2118970"/>
          </a:xfrm>
          <a:prstGeom prst="arc">
            <a:avLst>
              <a:gd name="adj1" fmla="val 17959176"/>
              <a:gd name="adj2" fmla="val 19226990"/>
            </a:avLst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Arc 203">
            <a:extLst>
              <a:ext uri="{FF2B5EF4-FFF2-40B4-BE49-F238E27FC236}">
                <a16:creationId xmlns:a16="http://schemas.microsoft.com/office/drawing/2014/main" id="{658EA093-FF0F-564C-9801-22303B1C05F6}"/>
              </a:ext>
            </a:extLst>
          </p:cNvPr>
          <p:cNvSpPr/>
          <p:nvPr/>
        </p:nvSpPr>
        <p:spPr>
          <a:xfrm rot="11776959">
            <a:off x="7083751" y="2760908"/>
            <a:ext cx="1915567" cy="2118971"/>
          </a:xfrm>
          <a:prstGeom prst="arc">
            <a:avLst>
              <a:gd name="adj1" fmla="val 17959176"/>
              <a:gd name="adj2" fmla="val 19226990"/>
            </a:avLst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FC12FD01-395E-5A4B-8555-7BFA868A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92786">
            <a:off x="8175101" y="2525289"/>
            <a:ext cx="140970" cy="11811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A0D1C4DB-4E90-2845-A5FF-598C2B0F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19103">
            <a:off x="8789776" y="2923235"/>
            <a:ext cx="140970" cy="11811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1BE48245-0D60-B545-A774-A7A2C5D9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965" y="3586436"/>
            <a:ext cx="137160" cy="11811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F229040F-293A-2F4E-98DB-A90B16704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8930">
            <a:off x="8760465" y="4248427"/>
            <a:ext cx="182880" cy="11811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916CAE06-C93A-C146-9BEF-EEF8CAA0D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65566">
            <a:off x="8083259" y="4590181"/>
            <a:ext cx="316230" cy="118110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9E7644A8-1BDC-FC4F-9644-ED65854AD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108260">
            <a:off x="7366349" y="4499705"/>
            <a:ext cx="320040" cy="118110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E84BE9DE-62C1-A84C-AA91-D8AE4B671C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26846">
            <a:off x="7401970" y="2628996"/>
            <a:ext cx="140970" cy="11811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450EB353-374F-1947-97E0-C667D0992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042983">
            <a:off x="6894523" y="3200908"/>
            <a:ext cx="259080" cy="118110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A9CCDBA1-9B75-F445-BE08-FC45D2E0B9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464644">
            <a:off x="6946016" y="3963184"/>
            <a:ext cx="121920" cy="118110"/>
          </a:xfrm>
          <a:prstGeom prst="rect">
            <a:avLst/>
          </a:prstGeom>
        </p:spPr>
      </p:pic>
      <p:sp>
        <p:nvSpPr>
          <p:cNvPr id="214" name="Oval 213">
            <a:extLst>
              <a:ext uri="{FF2B5EF4-FFF2-40B4-BE49-F238E27FC236}">
                <a16:creationId xmlns:a16="http://schemas.microsoft.com/office/drawing/2014/main" id="{1F0467B9-5941-4C4F-8505-3803121A5F38}"/>
              </a:ext>
            </a:extLst>
          </p:cNvPr>
          <p:cNvSpPr/>
          <p:nvPr/>
        </p:nvSpPr>
        <p:spPr>
          <a:xfrm>
            <a:off x="7504123" y="3417134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F1F0D5A-B4F9-4B4A-9C3A-207B04150E33}"/>
              </a:ext>
            </a:extLst>
          </p:cNvPr>
          <p:cNvSpPr/>
          <p:nvPr/>
        </p:nvSpPr>
        <p:spPr>
          <a:xfrm>
            <a:off x="7516861" y="3811864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0A62F69D-2FAA-2D45-BFF3-7CC4F794A0CC}"/>
              </a:ext>
            </a:extLst>
          </p:cNvPr>
          <p:cNvSpPr/>
          <p:nvPr/>
        </p:nvSpPr>
        <p:spPr>
          <a:xfrm>
            <a:off x="7765162" y="4071571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D4421A9E-4003-1F47-BD64-F9E43EFFDCA6}"/>
              </a:ext>
            </a:extLst>
          </p:cNvPr>
          <p:cNvSpPr/>
          <p:nvPr/>
        </p:nvSpPr>
        <p:spPr>
          <a:xfrm>
            <a:off x="8123775" y="4113090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A2796732-C0E2-D842-A283-48746BD265F9}"/>
              </a:ext>
            </a:extLst>
          </p:cNvPr>
          <p:cNvSpPr/>
          <p:nvPr/>
        </p:nvSpPr>
        <p:spPr>
          <a:xfrm>
            <a:off x="8418229" y="3959159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3E60DA2B-7747-1D4D-BEDC-FB601C698AA5}"/>
              </a:ext>
            </a:extLst>
          </p:cNvPr>
          <p:cNvSpPr/>
          <p:nvPr/>
        </p:nvSpPr>
        <p:spPr>
          <a:xfrm>
            <a:off x="8539531" y="3625244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E1446D5-7A83-0A4A-856D-E593D5F233B2}"/>
              </a:ext>
            </a:extLst>
          </p:cNvPr>
          <p:cNvSpPr/>
          <p:nvPr/>
        </p:nvSpPr>
        <p:spPr>
          <a:xfrm>
            <a:off x="7730983" y="3150954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ACF65688-498A-9B4F-A969-497AFD6C9BF5}"/>
              </a:ext>
            </a:extLst>
          </p:cNvPr>
          <p:cNvSpPr/>
          <p:nvPr/>
        </p:nvSpPr>
        <p:spPr>
          <a:xfrm>
            <a:off x="8132578" y="3089498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A9CFA025-04D1-5542-A475-5949063E17CF}"/>
              </a:ext>
            </a:extLst>
          </p:cNvPr>
          <p:cNvSpPr/>
          <p:nvPr/>
        </p:nvSpPr>
        <p:spPr>
          <a:xfrm>
            <a:off x="8447722" y="3289256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9EC3FF96-2B17-1B40-8987-C3C0F1F3270F}"/>
              </a:ext>
            </a:extLst>
          </p:cNvPr>
          <p:cNvSpPr/>
          <p:nvPr/>
        </p:nvSpPr>
        <p:spPr>
          <a:xfrm>
            <a:off x="8013983" y="3653203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Arc 223">
            <a:extLst>
              <a:ext uri="{FF2B5EF4-FFF2-40B4-BE49-F238E27FC236}">
                <a16:creationId xmlns:a16="http://schemas.microsoft.com/office/drawing/2014/main" id="{24C98BDF-2F58-9F4A-94D7-1CD6914FB241}"/>
              </a:ext>
            </a:extLst>
          </p:cNvPr>
          <p:cNvSpPr/>
          <p:nvPr/>
        </p:nvSpPr>
        <p:spPr>
          <a:xfrm>
            <a:off x="7542462" y="3356484"/>
            <a:ext cx="911584" cy="901995"/>
          </a:xfrm>
          <a:prstGeom prst="arc">
            <a:avLst>
              <a:gd name="adj1" fmla="val 16706728"/>
              <a:gd name="adj2" fmla="val 20432594"/>
            </a:avLst>
          </a:prstGeom>
          <a:ln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9B3D4F50-A577-6348-BB32-9683E33A9E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2028" y="1543986"/>
            <a:ext cx="433387" cy="119063"/>
          </a:xfrm>
          <a:prstGeom prst="rect">
            <a:avLst/>
          </a:prstGeom>
        </p:spPr>
      </p:pic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06B0AE54-2DF5-9245-9BDD-0028AA748166}"/>
              </a:ext>
            </a:extLst>
          </p:cNvPr>
          <p:cNvCxnSpPr>
            <a:cxnSpLocks/>
            <a:endCxn id="221" idx="4"/>
          </p:cNvCxnSpPr>
          <p:nvPr/>
        </p:nvCxnSpPr>
        <p:spPr>
          <a:xfrm flipV="1">
            <a:off x="8035758" y="3132955"/>
            <a:ext cx="118549" cy="5393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67BEACCD-BF0A-5D4D-8C97-DD1844795711}"/>
              </a:ext>
            </a:extLst>
          </p:cNvPr>
          <p:cNvCxnSpPr>
            <a:cxnSpLocks/>
            <a:endCxn id="220" idx="5"/>
          </p:cNvCxnSpPr>
          <p:nvPr/>
        </p:nvCxnSpPr>
        <p:spPr>
          <a:xfrm flipH="1" flipV="1">
            <a:off x="7768076" y="3188047"/>
            <a:ext cx="269472" cy="4865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6D806C1F-1124-5042-BE2B-3417BD86366B}"/>
              </a:ext>
            </a:extLst>
          </p:cNvPr>
          <p:cNvCxnSpPr>
            <a:cxnSpLocks/>
            <a:endCxn id="214" idx="5"/>
          </p:cNvCxnSpPr>
          <p:nvPr/>
        </p:nvCxnSpPr>
        <p:spPr>
          <a:xfrm flipH="1" flipV="1">
            <a:off x="7541216" y="3454227"/>
            <a:ext cx="493972" cy="2177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A9F8AE20-5291-184C-8334-B95BDF7968AE}"/>
              </a:ext>
            </a:extLst>
          </p:cNvPr>
          <p:cNvCxnSpPr>
            <a:cxnSpLocks/>
            <a:endCxn id="215" idx="6"/>
          </p:cNvCxnSpPr>
          <p:nvPr/>
        </p:nvCxnSpPr>
        <p:spPr>
          <a:xfrm flipH="1">
            <a:off x="7560318" y="3669595"/>
            <a:ext cx="474870" cy="1639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3E83C7F7-5088-6340-952C-130036E4BF5A}"/>
              </a:ext>
            </a:extLst>
          </p:cNvPr>
          <p:cNvCxnSpPr>
            <a:cxnSpLocks/>
            <a:endCxn id="216" idx="7"/>
          </p:cNvCxnSpPr>
          <p:nvPr/>
        </p:nvCxnSpPr>
        <p:spPr>
          <a:xfrm flipH="1">
            <a:off x="7802255" y="3670150"/>
            <a:ext cx="232934" cy="4077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D8A2E2F9-2869-AA4D-B67A-7029A66F599F}"/>
              </a:ext>
            </a:extLst>
          </p:cNvPr>
          <p:cNvCxnSpPr>
            <a:cxnSpLocks/>
            <a:endCxn id="217" idx="0"/>
          </p:cNvCxnSpPr>
          <p:nvPr/>
        </p:nvCxnSpPr>
        <p:spPr>
          <a:xfrm>
            <a:off x="8035188" y="3670150"/>
            <a:ext cx="110316" cy="4429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0918C71A-D532-5747-B7DA-24DE3B12C1BF}"/>
              </a:ext>
            </a:extLst>
          </p:cNvPr>
          <p:cNvCxnSpPr>
            <a:cxnSpLocks/>
            <a:endCxn id="218" idx="2"/>
          </p:cNvCxnSpPr>
          <p:nvPr/>
        </p:nvCxnSpPr>
        <p:spPr>
          <a:xfrm>
            <a:off x="8035187" y="3670150"/>
            <a:ext cx="383042" cy="3107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850BE5F8-FBD1-2042-8137-BE003DC8AB3C}"/>
              </a:ext>
            </a:extLst>
          </p:cNvPr>
          <p:cNvCxnSpPr>
            <a:cxnSpLocks/>
            <a:endCxn id="219" idx="2"/>
          </p:cNvCxnSpPr>
          <p:nvPr/>
        </p:nvCxnSpPr>
        <p:spPr>
          <a:xfrm flipV="1">
            <a:off x="8040210" y="3646973"/>
            <a:ext cx="499321" cy="193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EF35548B-9372-C141-9B70-D134761381AB}"/>
              </a:ext>
            </a:extLst>
          </p:cNvPr>
          <p:cNvGrpSpPr/>
          <p:nvPr/>
        </p:nvGrpSpPr>
        <p:grpSpPr>
          <a:xfrm>
            <a:off x="1767248" y="2290410"/>
            <a:ext cx="2728250" cy="2715434"/>
            <a:chOff x="5341762" y="2252073"/>
            <a:chExt cx="3637667" cy="3620578"/>
          </a:xfrm>
        </p:grpSpPr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0186425-8444-AA42-B996-34CDD90A0B9B}"/>
                </a:ext>
              </a:extLst>
            </p:cNvPr>
            <p:cNvGrpSpPr/>
            <p:nvPr/>
          </p:nvGrpSpPr>
          <p:grpSpPr>
            <a:xfrm>
              <a:off x="7853854" y="3970575"/>
              <a:ext cx="1125575" cy="266218"/>
              <a:chOff x="9815332" y="5086047"/>
              <a:chExt cx="1125575" cy="266218"/>
            </a:xfrm>
          </p:grpSpPr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DD0436A5-5D44-E04B-96A3-0F12067301A3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7F76476F-C821-A240-95B8-FC05616BD689}"/>
                  </a:ext>
                </a:extLst>
              </p:cNvPr>
              <p:cNvCxnSpPr>
                <a:stCxn id="446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0182EF20-3100-F048-9328-947B53905BF6}"/>
                </a:ext>
              </a:extLst>
            </p:cNvPr>
            <p:cNvGrpSpPr/>
            <p:nvPr/>
          </p:nvGrpSpPr>
          <p:grpSpPr>
            <a:xfrm rot="2400000">
              <a:off x="7542512" y="4774281"/>
              <a:ext cx="1125575" cy="266218"/>
              <a:chOff x="9815332" y="5086047"/>
              <a:chExt cx="1125575" cy="266218"/>
            </a:xfrm>
          </p:grpSpPr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7439874D-48DA-D742-B090-8F57855E7901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A0256532-484F-A440-B2B1-796E5E8EB0BB}"/>
                  </a:ext>
                </a:extLst>
              </p:cNvPr>
              <p:cNvCxnSpPr>
                <a:stCxn id="444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ADC3DEFA-ABE9-6F4D-AE1A-1E939AB2421D}"/>
                </a:ext>
              </a:extLst>
            </p:cNvPr>
            <p:cNvGrpSpPr/>
            <p:nvPr/>
          </p:nvGrpSpPr>
          <p:grpSpPr>
            <a:xfrm rot="-2400000">
              <a:off x="7583264" y="3150937"/>
              <a:ext cx="1125575" cy="266218"/>
              <a:chOff x="9815332" y="5086047"/>
              <a:chExt cx="1125575" cy="266218"/>
            </a:xfrm>
          </p:grpSpPr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B808AD3D-6BC4-DE4E-8DE9-A817A402C943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646D00B2-7BA1-2F4E-9368-68A96E2CDCE8}"/>
                  </a:ext>
                </a:extLst>
              </p:cNvPr>
              <p:cNvCxnSpPr>
                <a:stCxn id="442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FAACED56-8994-8440-83E8-1F55F8A24EEF}"/>
                </a:ext>
              </a:extLst>
            </p:cNvPr>
            <p:cNvGrpSpPr/>
            <p:nvPr/>
          </p:nvGrpSpPr>
          <p:grpSpPr>
            <a:xfrm rot="-4800000">
              <a:off x="6828583" y="2681752"/>
              <a:ext cx="1125575" cy="266218"/>
              <a:chOff x="9815332" y="5086047"/>
              <a:chExt cx="1125575" cy="266218"/>
            </a:xfrm>
          </p:grpSpPr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345C7D7E-4501-B542-B03A-0B247BE7B453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730B613F-2CE3-854C-8671-0FE16D5610FC}"/>
                  </a:ext>
                </a:extLst>
              </p:cNvPr>
              <p:cNvCxnSpPr>
                <a:stCxn id="440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BFDED08A-309E-614B-9AD7-7B5EC9584BA9}"/>
                </a:ext>
              </a:extLst>
            </p:cNvPr>
            <p:cNvGrpSpPr/>
            <p:nvPr/>
          </p:nvGrpSpPr>
          <p:grpSpPr>
            <a:xfrm rot="4800000">
              <a:off x="6809270" y="5176755"/>
              <a:ext cx="1125575" cy="266218"/>
              <a:chOff x="9815332" y="5086047"/>
              <a:chExt cx="1125575" cy="266218"/>
            </a:xfrm>
          </p:grpSpPr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A94914B9-E153-3E48-A505-ED80AC769A08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250E5277-CC5D-A045-8A3D-AF764101449B}"/>
                  </a:ext>
                </a:extLst>
              </p:cNvPr>
              <p:cNvCxnSpPr>
                <a:stCxn id="438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9BE6232C-D7B2-C647-B5EE-F911E87A1713}"/>
                </a:ext>
              </a:extLst>
            </p:cNvPr>
            <p:cNvGrpSpPr/>
            <p:nvPr/>
          </p:nvGrpSpPr>
          <p:grpSpPr>
            <a:xfrm rot="7200000">
              <a:off x="5946124" y="5064109"/>
              <a:ext cx="1125575" cy="266218"/>
              <a:chOff x="9815332" y="5086047"/>
              <a:chExt cx="1125575" cy="266218"/>
            </a:xfrm>
          </p:grpSpPr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C622D5AD-F9D2-C84D-9CF3-2F2D043EBFDB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2898EB07-01E3-9641-BD0D-C4977C97BEDC}"/>
                  </a:ext>
                </a:extLst>
              </p:cNvPr>
              <p:cNvCxnSpPr>
                <a:stCxn id="436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33BD9A16-157A-D74A-ADE6-3EB2DA9DE315}"/>
                </a:ext>
              </a:extLst>
            </p:cNvPr>
            <p:cNvGrpSpPr/>
            <p:nvPr/>
          </p:nvGrpSpPr>
          <p:grpSpPr>
            <a:xfrm rot="-7200000">
              <a:off x="5900397" y="2837110"/>
              <a:ext cx="1125575" cy="266218"/>
              <a:chOff x="9815332" y="5086047"/>
              <a:chExt cx="1125575" cy="266218"/>
            </a:xfrm>
          </p:grpSpPr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7E9E12F0-0719-6C42-8CCA-3791212D602D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52DE2204-E14E-E24A-A675-C0CF744786E8}"/>
                  </a:ext>
                </a:extLst>
              </p:cNvPr>
              <p:cNvCxnSpPr>
                <a:stCxn id="434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AD2EEDCC-B182-8D43-9B9B-62D98873DD2B}"/>
                </a:ext>
              </a:extLst>
            </p:cNvPr>
            <p:cNvGrpSpPr/>
            <p:nvPr/>
          </p:nvGrpSpPr>
          <p:grpSpPr>
            <a:xfrm rot="-9600000">
              <a:off x="5341762" y="3489730"/>
              <a:ext cx="1125575" cy="266218"/>
              <a:chOff x="9815332" y="5086047"/>
              <a:chExt cx="1125575" cy="266218"/>
            </a:xfrm>
          </p:grpSpPr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E4545A12-569C-7841-8026-62DCF8401DE9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5444DB9-7B85-A54E-AD53-BC981808365D}"/>
                  </a:ext>
                </a:extLst>
              </p:cNvPr>
              <p:cNvCxnSpPr>
                <a:stCxn id="432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1E5B00E7-5108-6349-99EA-CD131DF3C151}"/>
                </a:ext>
              </a:extLst>
            </p:cNvPr>
            <p:cNvGrpSpPr/>
            <p:nvPr/>
          </p:nvGrpSpPr>
          <p:grpSpPr>
            <a:xfrm rot="9600000">
              <a:off x="5354596" y="4418847"/>
              <a:ext cx="1125575" cy="266218"/>
              <a:chOff x="9815332" y="5086047"/>
              <a:chExt cx="1125575" cy="266218"/>
            </a:xfrm>
          </p:grpSpPr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ECBF9DCD-67A3-5B4D-AB0D-EC51105D4D1A}"/>
                  </a:ext>
                </a:extLst>
              </p:cNvPr>
              <p:cNvSpPr/>
              <p:nvPr/>
            </p:nvSpPr>
            <p:spPr>
              <a:xfrm>
                <a:off x="10107530" y="5086047"/>
                <a:ext cx="833377" cy="266218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4C8F6131-5D75-264B-AED9-502C00E8CFE4}"/>
                  </a:ext>
                </a:extLst>
              </p:cNvPr>
              <p:cNvCxnSpPr>
                <a:stCxn id="430" idx="1"/>
              </p:cNvCxnSpPr>
              <p:nvPr/>
            </p:nvCxnSpPr>
            <p:spPr>
              <a:xfrm flipH="1">
                <a:off x="9815332" y="5219156"/>
                <a:ext cx="29219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8" name="Straight Arrow Connector 347">
            <a:extLst>
              <a:ext uri="{FF2B5EF4-FFF2-40B4-BE49-F238E27FC236}">
                <a16:creationId xmlns:a16="http://schemas.microsoft.com/office/drawing/2014/main" id="{03163BC0-CEC7-974A-9351-9064F3DE7083}"/>
              </a:ext>
            </a:extLst>
          </p:cNvPr>
          <p:cNvCxnSpPr>
            <a:cxnSpLocks/>
            <a:endCxn id="378" idx="3"/>
          </p:cNvCxnSpPr>
          <p:nvPr/>
        </p:nvCxnSpPr>
        <p:spPr>
          <a:xfrm flipV="1">
            <a:off x="3109481" y="3357324"/>
            <a:ext cx="416539" cy="3459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A825F9B8-56AC-AE47-BBB5-89F8AD5BC1D9}"/>
              </a:ext>
            </a:extLst>
          </p:cNvPr>
          <p:cNvGrpSpPr/>
          <p:nvPr/>
        </p:nvGrpSpPr>
        <p:grpSpPr>
          <a:xfrm>
            <a:off x="400514" y="2597772"/>
            <a:ext cx="2708966" cy="1153658"/>
            <a:chOff x="1194282" y="2524802"/>
            <a:chExt cx="3611955" cy="1538210"/>
          </a:xfrm>
        </p:grpSpPr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F541F8AF-A70D-1847-BEBF-643A4BC63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6073" y="4004208"/>
              <a:ext cx="3450164" cy="490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44F9B0BC-F16E-AE4F-8115-834FCAD3210E}"/>
                </a:ext>
              </a:extLst>
            </p:cNvPr>
            <p:cNvCxnSpPr/>
            <p:nvPr/>
          </p:nvCxnSpPr>
          <p:spPr>
            <a:xfrm flipV="1">
              <a:off x="1365813" y="2820545"/>
              <a:ext cx="0" cy="12424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0" name="Isosceles Triangle 87">
              <a:extLst>
                <a:ext uri="{FF2B5EF4-FFF2-40B4-BE49-F238E27FC236}">
                  <a16:creationId xmlns:a16="http://schemas.microsoft.com/office/drawing/2014/main" id="{D1F9BD0B-3787-A243-8D9A-CC215E9B944C}"/>
                </a:ext>
              </a:extLst>
            </p:cNvPr>
            <p:cNvSpPr/>
            <p:nvPr/>
          </p:nvSpPr>
          <p:spPr>
            <a:xfrm flipV="1">
              <a:off x="1194282" y="2524802"/>
              <a:ext cx="343062" cy="295743"/>
            </a:xfrm>
            <a:prstGeom prst="triangl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40568B12-B453-6D43-B4E7-E5ED4141DE87}"/>
              </a:ext>
            </a:extLst>
          </p:cNvPr>
          <p:cNvGrpSpPr/>
          <p:nvPr/>
        </p:nvGrpSpPr>
        <p:grpSpPr>
          <a:xfrm rot="16200000">
            <a:off x="4550536" y="3470874"/>
            <a:ext cx="307961" cy="406204"/>
            <a:chOff x="8069569" y="4853286"/>
            <a:chExt cx="410615" cy="541606"/>
          </a:xfrm>
        </p:grpSpPr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151BEFDA-BE58-EA4D-A947-0349835F6A03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47EB5A26-6A23-D94B-A3A5-84D28140159C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7F498C8-55C0-3E4C-BC33-293C50B48DA4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134E00E6-6CE6-1542-A645-12F0731FAE4C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1D2861C-AE22-BA44-9D23-8C34D4A26302}"/>
              </a:ext>
            </a:extLst>
          </p:cNvPr>
          <p:cNvGrpSpPr/>
          <p:nvPr/>
        </p:nvGrpSpPr>
        <p:grpSpPr>
          <a:xfrm rot="18567211">
            <a:off x="4168826" y="4465626"/>
            <a:ext cx="307961" cy="406204"/>
            <a:chOff x="8069569" y="4853286"/>
            <a:chExt cx="410615" cy="541606"/>
          </a:xfrm>
        </p:grpSpPr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0BA6E5E-F92F-C447-8C07-65E84571FB38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C02E6F8A-B40C-9E49-8BFD-4FCAF9874025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366C22F3-57D1-4649-B12E-56E2079D470E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E363E6B-EB6B-8D4C-9190-6A04F5D2A2BF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46785ED1-A986-6245-BABD-D03F8122F76E}"/>
              </a:ext>
            </a:extLst>
          </p:cNvPr>
          <p:cNvGrpSpPr/>
          <p:nvPr/>
        </p:nvGrpSpPr>
        <p:grpSpPr>
          <a:xfrm rot="21019334">
            <a:off x="3251647" y="4996872"/>
            <a:ext cx="307961" cy="406205"/>
            <a:chOff x="8069569" y="4853286"/>
            <a:chExt cx="410615" cy="541606"/>
          </a:xfrm>
        </p:grpSpPr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1FE462BA-169F-9941-A9B4-EEC5AF80B43A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9547F014-62D0-9647-9990-410BD45B1A78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14714787-FAC8-2845-BC12-C53F736485D0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B445799C-A654-444B-93CB-761D90BCC1F3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5689E8DD-A904-084B-B91E-C89DD246D836}"/>
              </a:ext>
            </a:extLst>
          </p:cNvPr>
          <p:cNvGrpSpPr/>
          <p:nvPr/>
        </p:nvGrpSpPr>
        <p:grpSpPr>
          <a:xfrm rot="1867127">
            <a:off x="2182342" y="4835175"/>
            <a:ext cx="307961" cy="406205"/>
            <a:chOff x="8069569" y="4853286"/>
            <a:chExt cx="410615" cy="541606"/>
          </a:xfrm>
        </p:grpSpPr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B1D0CC8E-F4B6-A942-A243-78C3443A954F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5D82D558-07E3-4B4E-A2EE-AFA0CD170E25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9B0FE1AA-8412-E042-B3BB-570FC130442E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DBC78F3-87AD-BB4A-ACE1-AF8FCD67AC02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58794DA6-E29E-6A4E-8224-47420CB605D3}"/>
              </a:ext>
            </a:extLst>
          </p:cNvPr>
          <p:cNvGrpSpPr/>
          <p:nvPr/>
        </p:nvGrpSpPr>
        <p:grpSpPr>
          <a:xfrm rot="4245242">
            <a:off x="1456435" y="4032494"/>
            <a:ext cx="307961" cy="406204"/>
            <a:chOff x="8069569" y="4853286"/>
            <a:chExt cx="410615" cy="541606"/>
          </a:xfrm>
        </p:grpSpPr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4B556CC1-06A1-F740-A7BD-194437865549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01E1A020-A1A5-AC43-ABFD-7293E60C3A35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B54CBD81-92DF-4344-B4E4-C785BE1022A7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D35E54D8-D418-114B-A6D7-05F82481B7D4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AF7BD952-68D9-694F-AE52-0F385AD7715C}"/>
              </a:ext>
            </a:extLst>
          </p:cNvPr>
          <p:cNvGrpSpPr/>
          <p:nvPr/>
        </p:nvGrpSpPr>
        <p:grpSpPr>
          <a:xfrm rot="6543593">
            <a:off x="1445451" y="2916851"/>
            <a:ext cx="307961" cy="406204"/>
            <a:chOff x="8069569" y="4853286"/>
            <a:chExt cx="410615" cy="541606"/>
          </a:xfrm>
        </p:grpSpPr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0C963E4A-6228-834B-B676-E0A32E74710B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3FA882BD-70F7-774E-8ABC-B6CF6D9A021B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0AB697B-E4C1-104A-B8FA-3C37210F7353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2A194C67-AC31-3B43-864D-BD23A098D0ED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D6E4981E-67E9-2D4A-A2AE-9D24DFDE41D8}"/>
              </a:ext>
            </a:extLst>
          </p:cNvPr>
          <p:cNvGrpSpPr/>
          <p:nvPr/>
        </p:nvGrpSpPr>
        <p:grpSpPr>
          <a:xfrm rot="9125353">
            <a:off x="2142108" y="2081533"/>
            <a:ext cx="307961" cy="406205"/>
            <a:chOff x="8069569" y="4853286"/>
            <a:chExt cx="410615" cy="541606"/>
          </a:xfrm>
        </p:grpSpPr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C41271E9-105D-4D4A-9F4B-AE7C61BB43BD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292D652-54A3-A544-8234-CC422A528D39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887F0928-8DFF-7840-9A71-376499923B23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E739CE7C-A410-A64D-A3EA-CABE67234602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C9952340-3706-DF48-A16D-0FB14570841C}"/>
              </a:ext>
            </a:extLst>
          </p:cNvPr>
          <p:cNvGrpSpPr/>
          <p:nvPr/>
        </p:nvGrpSpPr>
        <p:grpSpPr>
          <a:xfrm rot="11468355">
            <a:off x="3256200" y="1897657"/>
            <a:ext cx="307961" cy="406205"/>
            <a:chOff x="8069569" y="4853286"/>
            <a:chExt cx="410615" cy="541606"/>
          </a:xfrm>
        </p:grpSpPr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62262974-C05E-DE43-9FF9-BAC682561806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0887AC-6E90-CF46-B935-0CA59A7F0B2F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4E96B04-8E7E-AD44-B1E2-603739C6631D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7B211F38-A498-6647-A7AD-74F75B600B33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D8031D21-F82D-1F4D-8003-6DC781EDD595}"/>
              </a:ext>
            </a:extLst>
          </p:cNvPr>
          <p:cNvGrpSpPr/>
          <p:nvPr/>
        </p:nvGrpSpPr>
        <p:grpSpPr>
          <a:xfrm rot="13703859">
            <a:off x="4187324" y="2439960"/>
            <a:ext cx="307961" cy="406204"/>
            <a:chOff x="8069569" y="4853286"/>
            <a:chExt cx="410615" cy="541606"/>
          </a:xfrm>
        </p:grpSpPr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355B8AC-FF61-254D-BE92-961DEEF9A1F1}"/>
                </a:ext>
              </a:extLst>
            </p:cNvPr>
            <p:cNvCxnSpPr/>
            <p:nvPr/>
          </p:nvCxnSpPr>
          <p:spPr>
            <a:xfrm flipH="1">
              <a:off x="8267541" y="4853286"/>
              <a:ext cx="1" cy="38762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9547BA5F-4AEB-A241-90E2-6C1379DD37EA}"/>
                </a:ext>
              </a:extLst>
            </p:cNvPr>
            <p:cNvCxnSpPr/>
            <p:nvPr/>
          </p:nvCxnSpPr>
          <p:spPr>
            <a:xfrm>
              <a:off x="8069569" y="5240917"/>
              <a:ext cx="410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3E0DBCFE-2C2C-C94A-BD4C-E34C18817864}"/>
                </a:ext>
              </a:extLst>
            </p:cNvPr>
            <p:cNvCxnSpPr/>
            <p:nvPr/>
          </p:nvCxnSpPr>
          <p:spPr>
            <a:xfrm>
              <a:off x="8134912" y="5318766"/>
              <a:ext cx="2582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CBFEB1DA-DC50-734B-88C0-DABBF2BF6E9F}"/>
                </a:ext>
              </a:extLst>
            </p:cNvPr>
            <p:cNvCxnSpPr/>
            <p:nvPr/>
          </p:nvCxnSpPr>
          <p:spPr>
            <a:xfrm>
              <a:off x="8177876" y="5394892"/>
              <a:ext cx="17549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9" name="Arc 358">
            <a:extLst>
              <a:ext uri="{FF2B5EF4-FFF2-40B4-BE49-F238E27FC236}">
                <a16:creationId xmlns:a16="http://schemas.microsoft.com/office/drawing/2014/main" id="{1BFAF7F3-7484-7145-8250-1EA6EE3EE736}"/>
              </a:ext>
            </a:extLst>
          </p:cNvPr>
          <p:cNvSpPr/>
          <p:nvPr/>
        </p:nvSpPr>
        <p:spPr>
          <a:xfrm rot="15294266">
            <a:off x="2219279" y="2310737"/>
            <a:ext cx="1915568" cy="2118970"/>
          </a:xfrm>
          <a:prstGeom prst="arc">
            <a:avLst>
              <a:gd name="adj1" fmla="val 17959176"/>
              <a:gd name="adj2" fmla="val 19226990"/>
            </a:avLst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0" name="Arc 359">
            <a:extLst>
              <a:ext uri="{FF2B5EF4-FFF2-40B4-BE49-F238E27FC236}">
                <a16:creationId xmlns:a16="http://schemas.microsoft.com/office/drawing/2014/main" id="{FE20046E-C328-1844-A2A2-2F79B7900475}"/>
              </a:ext>
            </a:extLst>
          </p:cNvPr>
          <p:cNvSpPr/>
          <p:nvPr/>
        </p:nvSpPr>
        <p:spPr>
          <a:xfrm rot="11776959">
            <a:off x="2155685" y="2791884"/>
            <a:ext cx="1915567" cy="2118971"/>
          </a:xfrm>
          <a:prstGeom prst="arc">
            <a:avLst>
              <a:gd name="adj1" fmla="val 17959176"/>
              <a:gd name="adj2" fmla="val 19226990"/>
            </a:avLst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47C280FD-3B41-DC4C-9C2F-8E924DF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92786">
            <a:off x="3247035" y="2556265"/>
            <a:ext cx="140970" cy="118110"/>
          </a:xfrm>
          <a:prstGeom prst="rect">
            <a:avLst/>
          </a:prstGeom>
        </p:spPr>
      </p:pic>
      <p:pic>
        <p:nvPicPr>
          <p:cNvPr id="362" name="Picture 361">
            <a:extLst>
              <a:ext uri="{FF2B5EF4-FFF2-40B4-BE49-F238E27FC236}">
                <a16:creationId xmlns:a16="http://schemas.microsoft.com/office/drawing/2014/main" id="{00FC4063-B4CE-F54E-B78B-5C6125F3F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19103">
            <a:off x="3861710" y="2954211"/>
            <a:ext cx="140970" cy="118110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B5713DA8-8748-2542-8656-FB00D5B38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99" y="3617412"/>
            <a:ext cx="137160" cy="118110"/>
          </a:xfrm>
          <a:prstGeom prst="rect">
            <a:avLst/>
          </a:prstGeom>
        </p:spPr>
      </p:pic>
      <p:pic>
        <p:nvPicPr>
          <p:cNvPr id="364" name="Picture 363">
            <a:extLst>
              <a:ext uri="{FF2B5EF4-FFF2-40B4-BE49-F238E27FC236}">
                <a16:creationId xmlns:a16="http://schemas.microsoft.com/office/drawing/2014/main" id="{7CFF1DE1-D8D9-FA42-860C-DBECB4054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8930">
            <a:off x="3832399" y="4279403"/>
            <a:ext cx="182880" cy="118110"/>
          </a:xfrm>
          <a:prstGeom prst="rect">
            <a:avLst/>
          </a:prstGeom>
        </p:spPr>
      </p:pic>
      <p:pic>
        <p:nvPicPr>
          <p:cNvPr id="365" name="Picture 364">
            <a:extLst>
              <a:ext uri="{FF2B5EF4-FFF2-40B4-BE49-F238E27FC236}">
                <a16:creationId xmlns:a16="http://schemas.microsoft.com/office/drawing/2014/main" id="{99D1502D-D281-374C-AF29-E761FFFE9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65566">
            <a:off x="3155193" y="4621157"/>
            <a:ext cx="316230" cy="118110"/>
          </a:xfrm>
          <a:prstGeom prst="rect">
            <a:avLst/>
          </a:prstGeom>
        </p:spPr>
      </p:pic>
      <p:pic>
        <p:nvPicPr>
          <p:cNvPr id="366" name="Picture 365">
            <a:extLst>
              <a:ext uri="{FF2B5EF4-FFF2-40B4-BE49-F238E27FC236}">
                <a16:creationId xmlns:a16="http://schemas.microsoft.com/office/drawing/2014/main" id="{98AC25F4-5F0E-C246-8505-950823840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108260">
            <a:off x="2438283" y="4530681"/>
            <a:ext cx="320040" cy="118110"/>
          </a:xfrm>
          <a:prstGeom prst="rect">
            <a:avLst/>
          </a:prstGeom>
        </p:spPr>
      </p:pic>
      <p:pic>
        <p:nvPicPr>
          <p:cNvPr id="367" name="Picture 366">
            <a:extLst>
              <a:ext uri="{FF2B5EF4-FFF2-40B4-BE49-F238E27FC236}">
                <a16:creationId xmlns:a16="http://schemas.microsoft.com/office/drawing/2014/main" id="{4AE84870-61A6-DF4C-9EA5-607824383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26846">
            <a:off x="2473904" y="2659972"/>
            <a:ext cx="140970" cy="118110"/>
          </a:xfrm>
          <a:prstGeom prst="rect">
            <a:avLst/>
          </a:prstGeom>
        </p:spPr>
      </p:pic>
      <p:pic>
        <p:nvPicPr>
          <p:cNvPr id="368" name="Picture 367">
            <a:extLst>
              <a:ext uri="{FF2B5EF4-FFF2-40B4-BE49-F238E27FC236}">
                <a16:creationId xmlns:a16="http://schemas.microsoft.com/office/drawing/2014/main" id="{2644F368-D75E-3140-9810-C1C3F1CC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042983">
            <a:off x="1966457" y="3231884"/>
            <a:ext cx="259080" cy="118110"/>
          </a:xfrm>
          <a:prstGeom prst="rect">
            <a:avLst/>
          </a:prstGeom>
        </p:spPr>
      </p:pic>
      <p:pic>
        <p:nvPicPr>
          <p:cNvPr id="369" name="Picture 368">
            <a:extLst>
              <a:ext uri="{FF2B5EF4-FFF2-40B4-BE49-F238E27FC236}">
                <a16:creationId xmlns:a16="http://schemas.microsoft.com/office/drawing/2014/main" id="{0086F1A4-EE93-B647-9434-B4A03C2CFB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464644">
            <a:off x="2017950" y="3994160"/>
            <a:ext cx="121920" cy="118110"/>
          </a:xfrm>
          <a:prstGeom prst="rect">
            <a:avLst/>
          </a:prstGeom>
        </p:spPr>
      </p:pic>
      <p:sp>
        <p:nvSpPr>
          <p:cNvPr id="370" name="Oval 369">
            <a:extLst>
              <a:ext uri="{FF2B5EF4-FFF2-40B4-BE49-F238E27FC236}">
                <a16:creationId xmlns:a16="http://schemas.microsoft.com/office/drawing/2014/main" id="{9BE16ED3-6A1B-1E4B-A926-88C7C9AC90F7}"/>
              </a:ext>
            </a:extLst>
          </p:cNvPr>
          <p:cNvSpPr/>
          <p:nvPr/>
        </p:nvSpPr>
        <p:spPr>
          <a:xfrm>
            <a:off x="2576057" y="3448110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F9DE5FDA-66D8-EC49-AE22-28E68B53CCCB}"/>
              </a:ext>
            </a:extLst>
          </p:cNvPr>
          <p:cNvSpPr/>
          <p:nvPr/>
        </p:nvSpPr>
        <p:spPr>
          <a:xfrm>
            <a:off x="2588795" y="3842840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D2017A25-502B-2A4F-B354-F4EDFDCF9CA1}"/>
              </a:ext>
            </a:extLst>
          </p:cNvPr>
          <p:cNvSpPr/>
          <p:nvPr/>
        </p:nvSpPr>
        <p:spPr>
          <a:xfrm>
            <a:off x="2837096" y="4102547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E219FC88-E560-1F44-8F8A-8EE43E3AE364}"/>
              </a:ext>
            </a:extLst>
          </p:cNvPr>
          <p:cNvSpPr/>
          <p:nvPr/>
        </p:nvSpPr>
        <p:spPr>
          <a:xfrm>
            <a:off x="3195709" y="4144066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3A60B91D-D9F5-4D4A-9023-401B0B6D2DA3}"/>
              </a:ext>
            </a:extLst>
          </p:cNvPr>
          <p:cNvSpPr/>
          <p:nvPr/>
        </p:nvSpPr>
        <p:spPr>
          <a:xfrm>
            <a:off x="3490163" y="3990135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9F7B58A9-5751-4648-A224-BED1282C3060}"/>
              </a:ext>
            </a:extLst>
          </p:cNvPr>
          <p:cNvSpPr/>
          <p:nvPr/>
        </p:nvSpPr>
        <p:spPr>
          <a:xfrm>
            <a:off x="3611465" y="3656220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59914045-5B93-2C41-80E9-DA24AC0B2867}"/>
              </a:ext>
            </a:extLst>
          </p:cNvPr>
          <p:cNvSpPr/>
          <p:nvPr/>
        </p:nvSpPr>
        <p:spPr>
          <a:xfrm>
            <a:off x="2802917" y="3181930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77EE0291-D454-0845-8D2D-58A25B80E445}"/>
              </a:ext>
            </a:extLst>
          </p:cNvPr>
          <p:cNvSpPr/>
          <p:nvPr/>
        </p:nvSpPr>
        <p:spPr>
          <a:xfrm>
            <a:off x="3204512" y="3120474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5C84A85B-D3F2-314F-ADAB-F251A71C16D1}"/>
              </a:ext>
            </a:extLst>
          </p:cNvPr>
          <p:cNvSpPr/>
          <p:nvPr/>
        </p:nvSpPr>
        <p:spPr>
          <a:xfrm>
            <a:off x="3519656" y="3320232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C24A5AF9-931A-ED4A-8D20-85F6D9AD86F1}"/>
              </a:ext>
            </a:extLst>
          </p:cNvPr>
          <p:cNvSpPr/>
          <p:nvPr/>
        </p:nvSpPr>
        <p:spPr>
          <a:xfrm>
            <a:off x="3085917" y="3684179"/>
            <a:ext cx="43457" cy="434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8" name="Straight Arrow Connector 447">
            <a:extLst>
              <a:ext uri="{FF2B5EF4-FFF2-40B4-BE49-F238E27FC236}">
                <a16:creationId xmlns:a16="http://schemas.microsoft.com/office/drawing/2014/main" id="{2D5C3FD2-CB39-A34D-9702-A0504F4DBD7E}"/>
              </a:ext>
            </a:extLst>
          </p:cNvPr>
          <p:cNvCxnSpPr>
            <a:cxnSpLocks/>
            <a:endCxn id="377" idx="4"/>
          </p:cNvCxnSpPr>
          <p:nvPr/>
        </p:nvCxnSpPr>
        <p:spPr>
          <a:xfrm flipV="1">
            <a:off x="3107692" y="3163931"/>
            <a:ext cx="118549" cy="5393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61B78A82-007E-7942-ADBD-45837EB5C7CF}"/>
              </a:ext>
            </a:extLst>
          </p:cNvPr>
          <p:cNvCxnSpPr>
            <a:cxnSpLocks/>
            <a:endCxn id="376" idx="5"/>
          </p:cNvCxnSpPr>
          <p:nvPr/>
        </p:nvCxnSpPr>
        <p:spPr>
          <a:xfrm flipH="1" flipV="1">
            <a:off x="2840010" y="3219023"/>
            <a:ext cx="269472" cy="4865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0" name="Straight Arrow Connector 449">
            <a:extLst>
              <a:ext uri="{FF2B5EF4-FFF2-40B4-BE49-F238E27FC236}">
                <a16:creationId xmlns:a16="http://schemas.microsoft.com/office/drawing/2014/main" id="{D9D9FD4B-70B5-2C4D-BCA6-3C8D8758ED11}"/>
              </a:ext>
            </a:extLst>
          </p:cNvPr>
          <p:cNvCxnSpPr>
            <a:cxnSpLocks/>
            <a:endCxn id="370" idx="5"/>
          </p:cNvCxnSpPr>
          <p:nvPr/>
        </p:nvCxnSpPr>
        <p:spPr>
          <a:xfrm flipH="1" flipV="1">
            <a:off x="2613150" y="3485203"/>
            <a:ext cx="493972" cy="2177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0DB9E593-4857-3F4F-A1FD-FB374F929001}"/>
              </a:ext>
            </a:extLst>
          </p:cNvPr>
          <p:cNvCxnSpPr>
            <a:cxnSpLocks/>
            <a:endCxn id="371" idx="6"/>
          </p:cNvCxnSpPr>
          <p:nvPr/>
        </p:nvCxnSpPr>
        <p:spPr>
          <a:xfrm flipH="1">
            <a:off x="2632252" y="3700571"/>
            <a:ext cx="474870" cy="1639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901A0754-AC81-7246-932F-DA9A2A586617}"/>
              </a:ext>
            </a:extLst>
          </p:cNvPr>
          <p:cNvCxnSpPr>
            <a:cxnSpLocks/>
            <a:endCxn id="372" idx="7"/>
          </p:cNvCxnSpPr>
          <p:nvPr/>
        </p:nvCxnSpPr>
        <p:spPr>
          <a:xfrm flipH="1">
            <a:off x="2874189" y="3701126"/>
            <a:ext cx="232934" cy="4077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23592526-5C48-844D-8C6D-44CC80D20087}"/>
              </a:ext>
            </a:extLst>
          </p:cNvPr>
          <p:cNvCxnSpPr>
            <a:cxnSpLocks/>
            <a:endCxn id="373" idx="0"/>
          </p:cNvCxnSpPr>
          <p:nvPr/>
        </p:nvCxnSpPr>
        <p:spPr>
          <a:xfrm>
            <a:off x="3107122" y="3701126"/>
            <a:ext cx="110316" cy="4429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EC823DF1-6426-DD4E-8D90-7CCC77CB0888}"/>
              </a:ext>
            </a:extLst>
          </p:cNvPr>
          <p:cNvCxnSpPr>
            <a:cxnSpLocks/>
            <a:endCxn id="374" idx="2"/>
          </p:cNvCxnSpPr>
          <p:nvPr/>
        </p:nvCxnSpPr>
        <p:spPr>
          <a:xfrm>
            <a:off x="3107121" y="3701126"/>
            <a:ext cx="383042" cy="3107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C52CD336-CC37-614D-8D42-E2AAFFF4A168}"/>
              </a:ext>
            </a:extLst>
          </p:cNvPr>
          <p:cNvCxnSpPr>
            <a:cxnSpLocks/>
            <a:endCxn id="375" idx="2"/>
          </p:cNvCxnSpPr>
          <p:nvPr/>
        </p:nvCxnSpPr>
        <p:spPr>
          <a:xfrm flipV="1">
            <a:off x="3112144" y="3677949"/>
            <a:ext cx="499321" cy="193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6" name="Arc 455">
            <a:extLst>
              <a:ext uri="{FF2B5EF4-FFF2-40B4-BE49-F238E27FC236}">
                <a16:creationId xmlns:a16="http://schemas.microsoft.com/office/drawing/2014/main" id="{B905F6A8-D70E-7146-90FB-E46DB7B3601E}"/>
              </a:ext>
            </a:extLst>
          </p:cNvPr>
          <p:cNvSpPr/>
          <p:nvPr/>
        </p:nvSpPr>
        <p:spPr>
          <a:xfrm>
            <a:off x="2167777" y="3187333"/>
            <a:ext cx="1215446" cy="1202660"/>
          </a:xfrm>
          <a:prstGeom prst="arc">
            <a:avLst>
              <a:gd name="adj1" fmla="val 18133839"/>
              <a:gd name="adj2" fmla="val 121271"/>
            </a:avLst>
          </a:prstGeom>
          <a:ln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7" name="Picture 456">
            <a:extLst>
              <a:ext uri="{FF2B5EF4-FFF2-40B4-BE49-F238E27FC236}">
                <a16:creationId xmlns:a16="http://schemas.microsoft.com/office/drawing/2014/main" id="{69E19F5D-31CD-B743-8961-16514E7779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5500" y="1565384"/>
            <a:ext cx="432308" cy="12687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9C968D63-6422-7B44-9567-AC6F158441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643"/>
          <a:stretch/>
        </p:blipFill>
        <p:spPr>
          <a:xfrm>
            <a:off x="4113899" y="1391446"/>
            <a:ext cx="2166693" cy="77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9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spc="-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0" name="object 2610"/>
              <p:cNvSpPr txBox="1"/>
              <p:nvPr/>
            </p:nvSpPr>
            <p:spPr>
              <a:xfrm>
                <a:off x="352480" y="1036232"/>
                <a:ext cx="9451920" cy="1054776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355600" indent="-342900">
                  <a:spcBef>
                    <a:spcPts val="105"/>
                  </a:spcBef>
                  <a:buClr>
                    <a:srgbClr val="005F85"/>
                  </a:buClr>
                  <a:buSzPct val="80000"/>
                  <a:buFont typeface="Wingdings" panose="05000000000000000000" pitchFamily="2" charset="2"/>
                  <a:buChar char="q"/>
                  <a:tabLst>
                    <a:tab pos="354962" algn="l"/>
                    <a:tab pos="355596" algn="l"/>
                  </a:tabLst>
                </a:pPr>
                <a:r>
                  <a:rPr lang="en-US" sz="2200" spc="-5" dirty="0">
                    <a:solidFill>
                      <a:srgbClr val="404040"/>
                    </a:solidFill>
                    <a:latin typeface="Gill Sans MT" panose="020B0502020104020203" pitchFamily="34" charset="0"/>
                    <a:cs typeface="Gill Sans MT"/>
                  </a:rPr>
                  <a:t>Cisco estimates </a:t>
                </a:r>
                <a:r>
                  <a:rPr lang="en-US" sz="2200" b="1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500 billion</a:t>
                </a:r>
                <a:r>
                  <a:rPr lang="en-US" sz="2200" dirty="0">
                    <a:latin typeface="Gill Sans MT" panose="020B0502020104020203" pitchFamily="34" charset="0"/>
                  </a:rPr>
                  <a:t> </a:t>
                </a:r>
                <a:r>
                  <a:rPr lang="en-US" sz="2200" spc="-5" dirty="0">
                    <a:solidFill>
                      <a:srgbClr val="404040"/>
                    </a:solidFill>
                    <a:latin typeface="Gill Sans MT" panose="020B0502020104020203" pitchFamily="34" charset="0"/>
                    <a:cs typeface="Gill Sans MT"/>
                  </a:rPr>
                  <a:t>devices connected by </a:t>
                </a:r>
                <a:r>
                  <a:rPr lang="en-US" sz="2200" b="1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2030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p>
                        <m:r>
                          <a:rPr lang="en-US" sz="2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2200" b="1" dirty="0">
                  <a:solidFill>
                    <a:srgbClr val="C00000"/>
                  </a:solidFill>
                  <a:latin typeface="Gill Sans MT" panose="020B0502020104020203" pitchFamily="34" charset="0"/>
                </a:endParaRPr>
              </a:p>
              <a:p>
                <a:pPr marL="355600" indent="-342900">
                  <a:spcBef>
                    <a:spcPts val="105"/>
                  </a:spcBef>
                  <a:buClr>
                    <a:srgbClr val="005F85"/>
                  </a:buClr>
                  <a:buSzPct val="80000"/>
                  <a:buFont typeface="Wingdings" panose="05000000000000000000" pitchFamily="2" charset="2"/>
                  <a:buChar char="q"/>
                  <a:tabLst>
                    <a:tab pos="354962" algn="l"/>
                    <a:tab pos="355596" algn="l"/>
                  </a:tabLst>
                </a:pPr>
                <a:r>
                  <a:rPr lang="en-US" sz="2200" spc="-5" dirty="0">
                    <a:solidFill>
                      <a:srgbClr val="404040"/>
                    </a:solidFill>
                    <a:latin typeface="Gill Sans MT" panose="020B0502020104020203" pitchFamily="34" charset="0"/>
                    <a:cs typeface="Gill Sans MT"/>
                  </a:rPr>
                  <a:t>Wireless networks consume as much energy as the airline industry</a:t>
                </a:r>
                <a14:m>
                  <m:oMath xmlns:m="http://schemas.openxmlformats.org/officeDocument/2006/math">
                    <m:r>
                      <a:rPr lang="en-US" sz="2200" b="0" i="1" spc="-5" baseline="3000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cs typeface="Gill Sans MT"/>
                      </a:rPr>
                      <m:t>2</m:t>
                    </m:r>
                  </m:oMath>
                </a14:m>
                <a:endParaRPr lang="en-US" sz="2200" spc="-5" baseline="30000" dirty="0">
                  <a:solidFill>
                    <a:srgbClr val="404040"/>
                  </a:solidFill>
                  <a:latin typeface="Gill Sans MT" panose="020B0502020104020203" pitchFamily="34" charset="0"/>
                  <a:cs typeface="Gill Sans MT"/>
                </a:endParaRPr>
              </a:p>
              <a:p>
                <a:pPr marL="355600" indent="-342900">
                  <a:spcBef>
                    <a:spcPts val="105"/>
                  </a:spcBef>
                  <a:buClr>
                    <a:srgbClr val="005F85"/>
                  </a:buClr>
                  <a:buSzPct val="80000"/>
                  <a:buFont typeface="Wingdings" panose="05000000000000000000" pitchFamily="2" charset="2"/>
                  <a:buChar char="q"/>
                  <a:tabLst>
                    <a:tab pos="354962" algn="l"/>
                    <a:tab pos="355596" algn="l"/>
                  </a:tabLst>
                </a:pPr>
                <a:r>
                  <a:rPr lang="en-US" sz="2200" b="1" spc="-5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Gill Sans MT"/>
                  </a:rPr>
                  <a:t>Energy consumption </a:t>
                </a:r>
                <a:r>
                  <a:rPr lang="en-US" sz="2200" spc="-5" dirty="0">
                    <a:solidFill>
                      <a:srgbClr val="404040"/>
                    </a:solidFill>
                    <a:latin typeface="Gill Sans MT" panose="020B0502020104020203" pitchFamily="34" charset="0"/>
                    <a:cs typeface="Gill Sans MT"/>
                  </a:rPr>
                  <a:t>is becoming a </a:t>
                </a:r>
                <a:r>
                  <a:rPr lang="en-US" sz="2200" b="1" spc="-5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Gill Sans MT"/>
                  </a:rPr>
                  <a:t>major concern</a:t>
                </a:r>
              </a:p>
            </p:txBody>
          </p:sp>
        </mc:Choice>
        <mc:Fallback xmlns="">
          <p:sp>
            <p:nvSpPr>
              <p:cNvPr id="2610" name="object 26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80" y="1036232"/>
                <a:ext cx="9451920" cy="1054776"/>
              </a:xfrm>
              <a:prstGeom prst="rect">
                <a:avLst/>
              </a:prstGeom>
              <a:blipFill>
                <a:blip r:embed="rId4"/>
                <a:stretch>
                  <a:fillRect l="-1208" t="-7143" b="-15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3</a:t>
            </a:fld>
            <a:endParaRPr lang="en-US" spc="-5" dirty="0"/>
          </a:p>
        </p:txBody>
      </p:sp>
      <p:sp>
        <p:nvSpPr>
          <p:cNvPr id="14" name="TextBox 13"/>
          <p:cNvSpPr txBox="1"/>
          <p:nvPr/>
        </p:nvSpPr>
        <p:spPr>
          <a:xfrm>
            <a:off x="475532" y="4905240"/>
            <a:ext cx="8964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www.cisco.com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/c/dam/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/us/products/collateral/se/internet-of-things/at-a-glance-c45-731471.pdf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[2] A.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Fehske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Fettweis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J.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Malmodin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and G.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Biczok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"The global footprint of mobile communications: The ecological and economic perspective," in 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IEEE Communications Magazine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vol. 49, no. 8, pp. 55-62, August 2011.</a:t>
            </a: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23" y="2417470"/>
            <a:ext cx="3805257" cy="305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543300"/>
            <a:ext cx="2022311" cy="1270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600" y="3519055"/>
            <a:ext cx="1971675" cy="1251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8440" y="3478700"/>
            <a:ext cx="1552575" cy="12918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3C2E4-7379-4B97-AA2A-9313ECCEE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400" y="2167127"/>
            <a:ext cx="3343123" cy="274777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1346200" y="2722841"/>
            <a:ext cx="1066800" cy="7558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946400" y="2722841"/>
            <a:ext cx="579520" cy="7377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3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Detector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30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360999" y="983116"/>
                <a:ext cx="9367201" cy="4388984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No knowledge of channels or ambient signal 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noncoherent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detection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Looks like FSK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 think of each subcarrier as a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diversity 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branch  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Square-law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detection and combining (post-detection EGC) is optimal for noncoherent FSK</a:t>
                </a:r>
                <a14:m>
                  <m:oMath xmlns:m="http://schemas.openxmlformats.org/officeDocument/2006/math">
                    <m:r>
                      <a:rPr lang="en-US" sz="2400" i="1" kern="0" baseline="30000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Two test statistics: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Simple detection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rule (no SNR dependent threshold):</a:t>
                </a: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9" y="983116"/>
                <a:ext cx="9367201" cy="4388984"/>
              </a:xfrm>
              <a:prstGeom prst="rect">
                <a:avLst/>
              </a:prstGeom>
              <a:blipFill>
                <a:blip r:embed="rId4"/>
                <a:stretch>
                  <a:fillRect l="-1822" t="-2083"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886" y="2831395"/>
            <a:ext cx="2171700" cy="692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102" y="2873757"/>
            <a:ext cx="2148095" cy="700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400" y="4072136"/>
            <a:ext cx="2458900" cy="1006184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8FD16-4167-724F-B4F2-6EFAFA02229C}"/>
              </a:ext>
            </a:extLst>
          </p:cNvPr>
          <p:cNvSpPr txBox="1"/>
          <p:nvPr/>
        </p:nvSpPr>
        <p:spPr>
          <a:xfrm>
            <a:off x="562489" y="5173548"/>
            <a:ext cx="8964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[1] M. K. Simon and M.-S.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Alouini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,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Digital Communication over Fading Channels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, 2 edition. Hoboken, N.J: Wiley-IEEE Press, 2004.</a:t>
            </a:r>
            <a:endParaRPr lang="en-US" sz="1100" dirty="0">
              <a:solidFill>
                <a:schemeClr val="bg1">
                  <a:lumMod val="65000"/>
                </a:schemeClr>
              </a:solidFill>
              <a:effectLst/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17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Performance Analysis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31</a:t>
            </a:fld>
            <a:endParaRPr lang="en-US" spc="-5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380" y="948465"/>
            <a:ext cx="9489342" cy="425349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Decision statistics distribution is complicated (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cascaded correlated fading</a:t>
            </a: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)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Find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conditional</a:t>
            </a: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distribution first…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Under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Under</a:t>
            </a: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2095500"/>
            <a:ext cx="1504951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537" y="2117509"/>
            <a:ext cx="2552700" cy="600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41" y="3278434"/>
            <a:ext cx="1524000" cy="542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304" y="3251902"/>
            <a:ext cx="2381251" cy="600075"/>
          </a:xfrm>
          <a:prstGeom prst="rect">
            <a:avLst/>
          </a:prstGeom>
        </p:spPr>
      </p:pic>
      <p:sp>
        <p:nvSpPr>
          <p:cNvPr id="12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31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1BB3C0-15FB-CF41-BF63-9B8922DE1047}"/>
              </a:ext>
            </a:extLst>
          </p:cNvPr>
          <p:cNvCxnSpPr>
            <a:cxnSpLocks/>
          </p:cNvCxnSpPr>
          <p:nvPr/>
        </p:nvCxnSpPr>
        <p:spPr>
          <a:xfrm flipH="1">
            <a:off x="3098800" y="2130471"/>
            <a:ext cx="642339" cy="386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E6A3AA-5A8D-4E47-9F78-13435A7AC63F}"/>
              </a:ext>
            </a:extLst>
          </p:cNvPr>
          <p:cNvSpPr txBox="1"/>
          <p:nvPr/>
        </p:nvSpPr>
        <p:spPr>
          <a:xfrm>
            <a:off x="3361761" y="183876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# of subcarriers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44E0CC-CE3C-D643-A324-DC6EE1316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059" y="4274475"/>
            <a:ext cx="34163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C3F059-CF6E-F94B-B747-C8EEA9F5D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0441" y="4274475"/>
            <a:ext cx="3492500" cy="774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A3E9AA-A634-9A46-B714-43016D1C7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5731" y="4440962"/>
            <a:ext cx="215900" cy="29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063194-B469-2449-AEB9-1EAC2BEF86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800" y="1774881"/>
            <a:ext cx="381000" cy="266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A5C49E-0DFB-FC47-8681-17660CFDBA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800" y="2864201"/>
            <a:ext cx="36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Performance Analysis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0999" y="998025"/>
            <a:ext cx="9367201" cy="380727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Assuming </a:t>
            </a:r>
            <a:r>
              <a:rPr lang="en-US" sz="2400" kern="0" dirty="0" err="1">
                <a:solidFill>
                  <a:srgbClr val="C00000"/>
                </a:solidFill>
                <a:latin typeface="Gill Sans MT" panose="020B0502020104020203" pitchFamily="34" charset="0"/>
              </a:rPr>
              <a:t>equiprobable</a:t>
            </a:r>
            <a:r>
              <a:rPr lang="en-US" sz="2400" kern="0" dirty="0">
                <a:latin typeface="Gill Sans MT" panose="020B0502020104020203" pitchFamily="34" charset="0"/>
              </a:rPr>
              <a:t> ‘1’s and ‘0’s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Remember the detection rule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Then: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536" y="1331323"/>
            <a:ext cx="5029200" cy="79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0" y="2465265"/>
            <a:ext cx="2619375" cy="10718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32</a:t>
            </a:fld>
            <a:endParaRPr lang="en-US" spc="-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531CD-C32C-7545-B828-9D11BE3B9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0" y="3911387"/>
            <a:ext cx="55753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/>
              <a:t>Performance Analysis</a:t>
            </a:r>
            <a:endParaRPr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431801" y="983116"/>
                <a:ext cx="9296400" cy="4416327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Need to find the distribution of            and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Note they are actually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equal in distribution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Conditional on SNR 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ratio of </a:t>
                </a:r>
                <a:r>
                  <a:rPr lang="en-US" sz="24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a noncentral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𝜒</m:t>
                        </m:r>
                      </m:e>
                      <m:sup>
                        <m:r>
                          <a:rPr lang="en-US" sz="2400" i="1" kern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kern="0" dirty="0">
                    <a:latin typeface="Gill Sans MT" panose="020B0502020104020203" pitchFamily="34" charset="0"/>
                  </a:rPr>
                  <a:t> to a central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Known as a singly noncentral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F-distribution</a:t>
                </a:r>
                <a:r>
                  <a:rPr lang="en-US" sz="2400" kern="0" dirty="0">
                    <a:latin typeface="Gill Sans MT" panose="020B0502020104020203" pitchFamily="34" charset="0"/>
                  </a:rPr>
                  <a:t> 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PDF: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CDF: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1" y="983116"/>
                <a:ext cx="9296400" cy="4416327"/>
              </a:xfrm>
              <a:prstGeom prst="rect">
                <a:avLst/>
              </a:prstGeom>
              <a:blipFill>
                <a:blip r:embed="rId5"/>
                <a:stretch>
                  <a:fillRect l="-1910" t="-2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087763"/>
            <a:ext cx="8131200" cy="868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45" y="4584291"/>
            <a:ext cx="6313143" cy="7878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33</a:t>
            </a:fld>
            <a:endParaRPr lang="en-US" spc="-5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FB8EA6-D310-204F-9D3A-09263EAFB398}"/>
              </a:ext>
            </a:extLst>
          </p:cNvPr>
          <p:cNvGrpSpPr/>
          <p:nvPr/>
        </p:nvGrpSpPr>
        <p:grpSpPr>
          <a:xfrm>
            <a:off x="7326443" y="3924233"/>
            <a:ext cx="2021517" cy="403579"/>
            <a:chOff x="6375400" y="3615027"/>
            <a:chExt cx="2327463" cy="748451"/>
          </a:xfrm>
        </p:grpSpPr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565196DD-6337-B642-B142-74C4728BABAA}"/>
                </a:ext>
              </a:extLst>
            </p:cNvPr>
            <p:cNvCxnSpPr>
              <a:cxnSpLocks/>
            </p:cNvCxnSpPr>
            <p:nvPr/>
          </p:nvCxnSpPr>
          <p:spPr>
            <a:xfrm>
              <a:off x="6375400" y="3615027"/>
              <a:ext cx="571937" cy="478853"/>
            </a:xfrm>
            <a:prstGeom prst="bentConnector3">
              <a:avLst>
                <a:gd name="adj1" fmla="val 808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CAAEA3-6F4D-2845-A47C-66FB42A144FD}"/>
                </a:ext>
              </a:extLst>
            </p:cNvPr>
            <p:cNvSpPr txBox="1"/>
            <p:nvPr/>
          </p:nvSpPr>
          <p:spPr>
            <a:xfrm>
              <a:off x="6890135" y="3792695"/>
              <a:ext cx="1812728" cy="570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DOF of numerator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2F4949-A34C-2D42-9ADC-5B03CF4B60CE}"/>
              </a:ext>
            </a:extLst>
          </p:cNvPr>
          <p:cNvGrpSpPr/>
          <p:nvPr/>
        </p:nvGrpSpPr>
        <p:grpSpPr>
          <a:xfrm flipH="1">
            <a:off x="4571105" y="3925239"/>
            <a:ext cx="2156253" cy="369360"/>
            <a:chOff x="6375400" y="3615027"/>
            <a:chExt cx="2482591" cy="684991"/>
          </a:xfrm>
        </p:grpSpPr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C076BF02-D9EB-E448-B84F-C55A24FC076E}"/>
                </a:ext>
              </a:extLst>
            </p:cNvPr>
            <p:cNvCxnSpPr>
              <a:cxnSpLocks/>
            </p:cNvCxnSpPr>
            <p:nvPr/>
          </p:nvCxnSpPr>
          <p:spPr>
            <a:xfrm>
              <a:off x="6375400" y="3615027"/>
              <a:ext cx="571937" cy="478853"/>
            </a:xfrm>
            <a:prstGeom prst="bentConnector3">
              <a:avLst>
                <a:gd name="adj1" fmla="val 808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15AC37-C2D3-A643-BA22-B5C68509CDA8}"/>
                </a:ext>
              </a:extLst>
            </p:cNvPr>
            <p:cNvSpPr txBox="1"/>
            <p:nvPr/>
          </p:nvSpPr>
          <p:spPr>
            <a:xfrm>
              <a:off x="6831556" y="3729235"/>
              <a:ext cx="2026435" cy="570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DOF of denominator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3FACDB-6106-4949-9EEC-047EF8A4D9EF}"/>
              </a:ext>
            </a:extLst>
          </p:cNvPr>
          <p:cNvGrpSpPr/>
          <p:nvPr/>
        </p:nvGrpSpPr>
        <p:grpSpPr>
          <a:xfrm flipH="1">
            <a:off x="1697242" y="2658973"/>
            <a:ext cx="2362199" cy="523220"/>
            <a:chOff x="5646383" y="3781374"/>
            <a:chExt cx="2719707" cy="970330"/>
          </a:xfrm>
        </p:grpSpPr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7B60178F-ABD5-1A43-A7DA-606928DB9BD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313750" y="4457880"/>
              <a:ext cx="517806" cy="232752"/>
            </a:xfrm>
            <a:prstGeom prst="bentConnector3">
              <a:avLst>
                <a:gd name="adj1" fmla="val 923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E91CA7-B690-A148-ABBD-5E1BAB5B5AD7}"/>
                </a:ext>
              </a:extLst>
            </p:cNvPr>
            <p:cNvSpPr txBox="1"/>
            <p:nvPr/>
          </p:nvSpPr>
          <p:spPr>
            <a:xfrm>
              <a:off x="5646383" y="3781374"/>
              <a:ext cx="2719707" cy="97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Gill Sans MT" panose="020B0502020104020203" pitchFamily="34" charset="77"/>
                </a:rPr>
                <a:t>Noncentrality</a:t>
              </a:r>
              <a:r>
                <a:rPr lang="en-US" sz="1400" dirty="0">
                  <a:latin typeface="Gill Sans MT" panose="020B0502020104020203" pitchFamily="34" charset="77"/>
                </a:rPr>
                <a:t> parameter </a:t>
              </a:r>
            </a:p>
            <a:p>
              <a:r>
                <a:rPr lang="en-US" sz="1400" dirty="0">
                  <a:latin typeface="Gill Sans MT" panose="020B0502020104020203" pitchFamily="34" charset="77"/>
                </a:rPr>
                <a:t>of numerator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60C53B-A0A6-3D49-BA7C-E88D7BD2ECFA}"/>
              </a:ext>
            </a:extLst>
          </p:cNvPr>
          <p:cNvGrpSpPr/>
          <p:nvPr/>
        </p:nvGrpSpPr>
        <p:grpSpPr>
          <a:xfrm flipH="1">
            <a:off x="1439084" y="3868490"/>
            <a:ext cx="1607261" cy="395317"/>
            <a:chOff x="6375400" y="3615027"/>
            <a:chExt cx="1850512" cy="733129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026D19F4-72DC-AD42-AFCE-0B561D8B48BF}"/>
                </a:ext>
              </a:extLst>
            </p:cNvPr>
            <p:cNvCxnSpPr>
              <a:cxnSpLocks/>
            </p:cNvCxnSpPr>
            <p:nvPr/>
          </p:nvCxnSpPr>
          <p:spPr>
            <a:xfrm>
              <a:off x="6375400" y="3615027"/>
              <a:ext cx="571937" cy="478853"/>
            </a:xfrm>
            <a:prstGeom prst="bentConnector3">
              <a:avLst>
                <a:gd name="adj1" fmla="val 808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EDDB32F-3914-1A41-89A9-121304AE3036}"/>
                </a:ext>
              </a:extLst>
            </p:cNvPr>
            <p:cNvSpPr txBox="1"/>
            <p:nvPr/>
          </p:nvSpPr>
          <p:spPr>
            <a:xfrm>
              <a:off x="6786788" y="3777373"/>
              <a:ext cx="1439124" cy="570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Beta function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EE7235-67AF-1643-B227-7ED19029DA42}"/>
              </a:ext>
            </a:extLst>
          </p:cNvPr>
          <p:cNvGrpSpPr/>
          <p:nvPr/>
        </p:nvGrpSpPr>
        <p:grpSpPr>
          <a:xfrm>
            <a:off x="5451134" y="4339239"/>
            <a:ext cx="2537354" cy="441776"/>
            <a:chOff x="5451134" y="4339239"/>
            <a:chExt cx="2537354" cy="441776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0437CFB5-1C01-2542-B533-A6165FC547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1134" y="4493393"/>
              <a:ext cx="390866" cy="287622"/>
            </a:xfrm>
            <a:prstGeom prst="bentConnector3">
              <a:avLst>
                <a:gd name="adj1" fmla="val -41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7C7519-6BE7-F241-AD70-A9FF18D9B7CD}"/>
                </a:ext>
              </a:extLst>
            </p:cNvPr>
            <p:cNvSpPr txBox="1"/>
            <p:nvPr/>
          </p:nvSpPr>
          <p:spPr>
            <a:xfrm flipH="1">
              <a:off x="5820842" y="4339239"/>
              <a:ext cx="21676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Incomplete Beta function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9AB42FC-BEC8-5545-ACD1-CD7697E3A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430" y="866781"/>
            <a:ext cx="640080" cy="49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07E6A-2D45-5541-BDE2-E2C49371A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602" y="875218"/>
            <a:ext cx="64008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Performance Analysis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0999" y="983116"/>
            <a:ext cx="9443401" cy="43127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Substitute in CDF to get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conditional probability of error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Average</a:t>
            </a:r>
            <a:r>
              <a:rPr lang="en-US" sz="2400" kern="0" dirty="0">
                <a:latin typeface="Gill Sans MT" panose="020B0502020104020203" pitchFamily="34" charset="0"/>
              </a:rPr>
              <a:t> over the SNR distribution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Write the exponential in terms of Meijer’s G-function..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Finally: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27" y="1409700"/>
            <a:ext cx="7161086" cy="7846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34</a:t>
            </a:fld>
            <a:endParaRPr lang="en-US" spc="-5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86" y="4421338"/>
            <a:ext cx="6585530" cy="8745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B8E9D6A-15A0-D742-B707-3BD976918950}"/>
              </a:ext>
            </a:extLst>
          </p:cNvPr>
          <p:cNvSpPr/>
          <p:nvPr/>
        </p:nvSpPr>
        <p:spPr>
          <a:xfrm>
            <a:off x="2565400" y="1585493"/>
            <a:ext cx="228600" cy="4330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6B59E-0618-BB41-89DF-640A3EC22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50" y="3338723"/>
            <a:ext cx="893064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Multi-Antenna Rx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35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959566"/>
            <a:ext cx="9443401" cy="44616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No channel info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Noncoherent combining</a:t>
            </a:r>
            <a:r>
              <a:rPr lang="en-US" sz="2200" kern="0" dirty="0">
                <a:latin typeface="Gill Sans MT" panose="020B0502020104020203" pitchFamily="34" charset="0"/>
              </a:rPr>
              <a:t>, combined test statistic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Instantaneous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SNR at combiner output: </a:t>
            </a:r>
            <a:r>
              <a:rPr lang="en-US" sz="2200" kern="0" dirty="0">
                <a:latin typeface="Gill Sans MT" panose="020B0502020104020203" pitchFamily="34" charset="0"/>
              </a:rPr>
              <a:t>(the same for upper and lower)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i="1" kern="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i="1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Combined SNR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distribution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36" y="1400410"/>
            <a:ext cx="3201523" cy="828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432670"/>
            <a:ext cx="2971427" cy="75276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CDAFE-E2E0-D24E-9E50-573E5FFA3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400" y="2843763"/>
            <a:ext cx="40132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BE689-953F-B94A-877A-DEB4663C0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7304" y="4343043"/>
            <a:ext cx="6036629" cy="9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4-ary Modulation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36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885771"/>
            <a:ext cx="9443401" cy="4621114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You can shift energy to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disjoint subsets,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causes negligible interference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Note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no overlap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between subsets</a:t>
            </a:r>
            <a:endParaRPr lang="en-US" sz="2200" kern="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</p:txBody>
      </p:sp>
      <p:sp>
        <p:nvSpPr>
          <p:cNvPr id="186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36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4ED11-13C5-454F-B05B-1D1EC8E83571}"/>
              </a:ext>
            </a:extLst>
          </p:cNvPr>
          <p:cNvGrpSpPr>
            <a:grpSpLocks noChangeAspect="1"/>
          </p:cNvGrpSpPr>
          <p:nvPr/>
        </p:nvGrpSpPr>
        <p:grpSpPr>
          <a:xfrm>
            <a:off x="1018270" y="1338030"/>
            <a:ext cx="8058997" cy="707494"/>
            <a:chOff x="736600" y="1562097"/>
            <a:chExt cx="8839200" cy="77598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36600" y="2324100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099245" y="2172201"/>
              <a:ext cx="0" cy="165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5247321" y="15621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390030" y="15621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957442" y="15621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823652" y="15621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537200" y="1562100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679909" y="15621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540463" y="156209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683173" y="1562100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540626" y="15621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683335" y="15621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6830505" y="1562100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973214" y="15621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3322972" y="156209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465682" y="1562100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3612851" y="1562097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3755561" y="156209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5947146" y="1933009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74540" y="1933009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199411" y="1933009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008654" y="1942097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136049" y="1942097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260920" y="1942097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4" name="Straight Arrow Connector 273"/>
            <p:cNvCxnSpPr/>
            <p:nvPr/>
          </p:nvCxnSpPr>
          <p:spPr>
            <a:xfrm flipV="1">
              <a:off x="2917078" y="2165096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Straight Arrow Connector 274"/>
            <p:cNvCxnSpPr/>
            <p:nvPr/>
          </p:nvCxnSpPr>
          <p:spPr>
            <a:xfrm flipV="1">
              <a:off x="3045670" y="2153104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3175000" y="2153104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Arrow Connector 276"/>
            <p:cNvCxnSpPr/>
            <p:nvPr/>
          </p:nvCxnSpPr>
          <p:spPr>
            <a:xfrm flipV="1">
              <a:off x="2529286" y="2165096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Arrow Connector 277"/>
            <p:cNvCxnSpPr/>
            <p:nvPr/>
          </p:nvCxnSpPr>
          <p:spPr>
            <a:xfrm flipV="1">
              <a:off x="2649698" y="2167746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/>
            <p:nvPr/>
          </p:nvCxnSpPr>
          <p:spPr>
            <a:xfrm flipV="1">
              <a:off x="2779028" y="2167746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1" name="Straight Arrow Connector 280"/>
            <p:cNvCxnSpPr/>
            <p:nvPr/>
          </p:nvCxnSpPr>
          <p:spPr>
            <a:xfrm flipV="1">
              <a:off x="2271903" y="2165096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Arrow Connector 281"/>
            <p:cNvCxnSpPr/>
            <p:nvPr/>
          </p:nvCxnSpPr>
          <p:spPr>
            <a:xfrm flipV="1">
              <a:off x="2401233" y="2165096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4" name="Straight Arrow Connector 303"/>
            <p:cNvCxnSpPr/>
            <p:nvPr/>
          </p:nvCxnSpPr>
          <p:spPr>
            <a:xfrm flipV="1">
              <a:off x="7889086" y="2169551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 flipV="1">
              <a:off x="8017678" y="215755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flipV="1">
              <a:off x="7621706" y="217220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9" name="Straight Arrow Connector 308"/>
            <p:cNvCxnSpPr/>
            <p:nvPr/>
          </p:nvCxnSpPr>
          <p:spPr>
            <a:xfrm flipV="1">
              <a:off x="7751036" y="217220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7238570" y="1951881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7367900" y="1951881"/>
              <a:ext cx="0" cy="372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7118158" y="1951881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 flipV="1">
              <a:off x="7493114" y="1951881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25EEA5-F626-024B-BF0B-F890720ACF26}"/>
              </a:ext>
            </a:extLst>
          </p:cNvPr>
          <p:cNvGrpSpPr>
            <a:grpSpLocks noChangeAspect="1"/>
          </p:cNvGrpSpPr>
          <p:nvPr/>
        </p:nvGrpSpPr>
        <p:grpSpPr>
          <a:xfrm>
            <a:off x="965200" y="1409700"/>
            <a:ext cx="8095317" cy="1586116"/>
            <a:chOff x="696764" y="1554087"/>
            <a:chExt cx="8879036" cy="1739671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736600" y="3279773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V="1">
              <a:off x="5099245" y="3127874"/>
              <a:ext cx="0" cy="165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5247321" y="2517774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V="1">
              <a:off x="5390030" y="25177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V="1">
              <a:off x="4957442" y="25177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4823652" y="25177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5537200" y="251777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5679909" y="2517774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V="1">
              <a:off x="4540463" y="251777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4683173" y="251777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flipV="1">
              <a:off x="6540626" y="2517774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6683335" y="25177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6830505" y="251777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6973214" y="2517774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3322972" y="251777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V="1">
              <a:off x="3465682" y="251777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3612851" y="2517770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3755561" y="251777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5" name="Oval 144"/>
            <p:cNvSpPr/>
            <p:nvPr/>
          </p:nvSpPr>
          <p:spPr>
            <a:xfrm>
              <a:off x="5947146" y="2888682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6074540" y="2888682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6199411" y="2888682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008654" y="2897770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136049" y="2897770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60920" y="2897770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89" name="Straight Arrow Connector 288"/>
            <p:cNvCxnSpPr/>
            <p:nvPr/>
          </p:nvCxnSpPr>
          <p:spPr>
            <a:xfrm flipV="1">
              <a:off x="7367900" y="3104110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 flipV="1">
              <a:off x="7488312" y="3106760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/>
            <p:nvPr/>
          </p:nvCxnSpPr>
          <p:spPr>
            <a:xfrm flipV="1">
              <a:off x="7110517" y="3104110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4" name="Straight Arrow Connector 293"/>
            <p:cNvCxnSpPr/>
            <p:nvPr/>
          </p:nvCxnSpPr>
          <p:spPr>
            <a:xfrm flipV="1">
              <a:off x="7239847" y="3104110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 flipV="1">
              <a:off x="7759756" y="2907555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flipV="1">
              <a:off x="7889086" y="2907555"/>
              <a:ext cx="0" cy="372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/>
            <p:nvPr/>
          </p:nvCxnSpPr>
          <p:spPr>
            <a:xfrm flipV="1">
              <a:off x="7639344" y="2907555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 flipV="1">
              <a:off x="8014300" y="2907555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/>
            <p:nvPr/>
          </p:nvCxnSpPr>
          <p:spPr>
            <a:xfrm flipV="1">
              <a:off x="2917078" y="3118752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8" name="Straight Arrow Connector 247"/>
            <p:cNvCxnSpPr/>
            <p:nvPr/>
          </p:nvCxnSpPr>
          <p:spPr>
            <a:xfrm flipV="1">
              <a:off x="3045670" y="3106760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9" name="Straight Arrow Connector 248"/>
            <p:cNvCxnSpPr/>
            <p:nvPr/>
          </p:nvCxnSpPr>
          <p:spPr>
            <a:xfrm flipV="1">
              <a:off x="3175000" y="3106760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 flipV="1">
              <a:off x="2529286" y="3118752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>
            <a:xfrm flipV="1">
              <a:off x="2649698" y="3121402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/>
            <p:nvPr/>
          </p:nvCxnSpPr>
          <p:spPr>
            <a:xfrm flipV="1">
              <a:off x="2779028" y="3121402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flipV="1">
              <a:off x="2271903" y="3118752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flipV="1">
              <a:off x="2401233" y="3118752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8168171" y="2912469"/>
              <a:ext cx="896192" cy="374811"/>
              <a:chOff x="8202424" y="2918941"/>
              <a:chExt cx="896192" cy="37481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202424" y="2921533"/>
                <a:ext cx="374956" cy="372219"/>
                <a:chOff x="7791744" y="3059955"/>
                <a:chExt cx="374956" cy="372219"/>
              </a:xfrm>
            </p:grpSpPr>
            <p:cxnSp>
              <p:nvCxnSpPr>
                <p:cNvPr id="206" name="Straight Arrow Connector 205"/>
                <p:cNvCxnSpPr/>
                <p:nvPr/>
              </p:nvCxnSpPr>
              <p:spPr>
                <a:xfrm flipV="1">
                  <a:off x="7912156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Arrow Connector 206"/>
                <p:cNvCxnSpPr/>
                <p:nvPr/>
              </p:nvCxnSpPr>
              <p:spPr>
                <a:xfrm flipV="1">
                  <a:off x="8041486" y="3059955"/>
                  <a:ext cx="0" cy="372218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Arrow Connector 207"/>
                <p:cNvCxnSpPr/>
                <p:nvPr/>
              </p:nvCxnSpPr>
              <p:spPr>
                <a:xfrm flipV="1">
                  <a:off x="7791744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Arrow Connector 208"/>
                <p:cNvCxnSpPr/>
                <p:nvPr/>
              </p:nvCxnSpPr>
              <p:spPr>
                <a:xfrm flipV="1">
                  <a:off x="8166700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8723660" y="2918941"/>
                <a:ext cx="374956" cy="372219"/>
                <a:chOff x="7791744" y="3059955"/>
                <a:chExt cx="374956" cy="372219"/>
              </a:xfrm>
            </p:grpSpPr>
            <p:cxnSp>
              <p:nvCxnSpPr>
                <p:cNvPr id="211" name="Straight Arrow Connector 210"/>
                <p:cNvCxnSpPr/>
                <p:nvPr/>
              </p:nvCxnSpPr>
              <p:spPr>
                <a:xfrm flipV="1">
                  <a:off x="7912156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Arrow Connector 211"/>
                <p:cNvCxnSpPr/>
                <p:nvPr/>
              </p:nvCxnSpPr>
              <p:spPr>
                <a:xfrm flipV="1">
                  <a:off x="8041486" y="3059955"/>
                  <a:ext cx="0" cy="372218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Arrow Connector 215"/>
                <p:cNvCxnSpPr/>
                <p:nvPr/>
              </p:nvCxnSpPr>
              <p:spPr>
                <a:xfrm flipV="1">
                  <a:off x="7791744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Arrow Connector 216"/>
                <p:cNvCxnSpPr/>
                <p:nvPr/>
              </p:nvCxnSpPr>
              <p:spPr>
                <a:xfrm flipV="1">
                  <a:off x="8166700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0" name="Straight Connector 259"/>
            <p:cNvCxnSpPr/>
            <p:nvPr/>
          </p:nvCxnSpPr>
          <p:spPr>
            <a:xfrm>
              <a:off x="9194800" y="3118752"/>
              <a:ext cx="381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1E3D2BF6-4A9F-BB40-BC51-A823D1433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764" y="1554087"/>
              <a:ext cx="241300" cy="1905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56CE2D-5B4D-C44F-B1BD-0E8629F58DB7}"/>
              </a:ext>
            </a:extLst>
          </p:cNvPr>
          <p:cNvGrpSpPr>
            <a:grpSpLocks noChangeAspect="1"/>
          </p:cNvGrpSpPr>
          <p:nvPr/>
        </p:nvGrpSpPr>
        <p:grpSpPr>
          <a:xfrm>
            <a:off x="965200" y="2400299"/>
            <a:ext cx="8079992" cy="1563284"/>
            <a:chOff x="696688" y="2457167"/>
            <a:chExt cx="8879112" cy="1717895"/>
          </a:xfrm>
        </p:grpSpPr>
        <p:cxnSp>
          <p:nvCxnSpPr>
            <p:cNvPr id="165" name="Straight Arrow Connector 164"/>
            <p:cNvCxnSpPr/>
            <p:nvPr/>
          </p:nvCxnSpPr>
          <p:spPr>
            <a:xfrm>
              <a:off x="736600" y="4161077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 flipV="1">
              <a:off x="5099245" y="4009178"/>
              <a:ext cx="0" cy="165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V="1">
              <a:off x="5247321" y="339907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V="1">
              <a:off x="5390030" y="339907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4957442" y="339907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 flipV="1">
              <a:off x="4823652" y="339907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V="1">
              <a:off x="5537200" y="3399077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V="1">
              <a:off x="5679909" y="339907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V="1">
              <a:off x="4540463" y="33990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V="1">
              <a:off x="4683173" y="3399077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6540626" y="339907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6683335" y="339907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6830505" y="3399077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6973214" y="339907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3322972" y="33990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3465682" y="3399077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3612851" y="3399074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3755561" y="3399075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9" name="Oval 188"/>
            <p:cNvSpPr/>
            <p:nvPr/>
          </p:nvSpPr>
          <p:spPr>
            <a:xfrm>
              <a:off x="5947146" y="3769986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074540" y="3769986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199411" y="3769986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4008654" y="3779074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136049" y="3779074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260920" y="3779074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68" name="Straight Arrow Connector 267"/>
            <p:cNvCxnSpPr/>
            <p:nvPr/>
          </p:nvCxnSpPr>
          <p:spPr>
            <a:xfrm flipV="1">
              <a:off x="2538395" y="3992341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9" name="Straight Arrow Connector 268"/>
            <p:cNvCxnSpPr/>
            <p:nvPr/>
          </p:nvCxnSpPr>
          <p:spPr>
            <a:xfrm flipV="1">
              <a:off x="2658807" y="399499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0" name="Straight Arrow Connector 269"/>
            <p:cNvCxnSpPr/>
            <p:nvPr/>
          </p:nvCxnSpPr>
          <p:spPr>
            <a:xfrm flipV="1">
              <a:off x="2281012" y="399234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 flipV="1">
              <a:off x="2410342" y="399234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/>
            <p:nvPr/>
          </p:nvCxnSpPr>
          <p:spPr>
            <a:xfrm flipV="1">
              <a:off x="2930251" y="3795786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>
            <a:xfrm flipV="1">
              <a:off x="3059581" y="3795786"/>
              <a:ext cx="0" cy="372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8" name="Straight Arrow Connector 297"/>
            <p:cNvCxnSpPr/>
            <p:nvPr/>
          </p:nvCxnSpPr>
          <p:spPr>
            <a:xfrm flipV="1">
              <a:off x="2809839" y="3795786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/>
            <p:nvPr/>
          </p:nvCxnSpPr>
          <p:spPr>
            <a:xfrm flipV="1">
              <a:off x="3184795" y="3795786"/>
              <a:ext cx="0" cy="3722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 flipV="1">
              <a:off x="7759756" y="3992341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/>
            <p:nvPr/>
          </p:nvCxnSpPr>
          <p:spPr>
            <a:xfrm flipV="1">
              <a:off x="7888348" y="398034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 flipV="1">
              <a:off x="8017678" y="398034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 flipV="1">
              <a:off x="7371964" y="3992341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/>
            <p:nvPr/>
          </p:nvCxnSpPr>
          <p:spPr>
            <a:xfrm flipV="1">
              <a:off x="7492376" y="399499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/>
            <p:nvPr/>
          </p:nvCxnSpPr>
          <p:spPr>
            <a:xfrm flipV="1">
              <a:off x="7621706" y="399499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/>
            <p:nvPr/>
          </p:nvCxnSpPr>
          <p:spPr>
            <a:xfrm flipV="1">
              <a:off x="7114581" y="399234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 flipV="1">
              <a:off x="7243911" y="3992341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EF610DD1-F72C-F044-BB47-DDCFBED59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688" y="2457167"/>
              <a:ext cx="241300" cy="1905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EBA6DD-A5D6-1C4D-B61F-3597C7034A9D}"/>
              </a:ext>
            </a:extLst>
          </p:cNvPr>
          <p:cNvGrpSpPr>
            <a:grpSpLocks noChangeAspect="1"/>
          </p:cNvGrpSpPr>
          <p:nvPr/>
        </p:nvGrpSpPr>
        <p:grpSpPr>
          <a:xfrm>
            <a:off x="889000" y="3390899"/>
            <a:ext cx="8118144" cy="1428494"/>
            <a:chOff x="660400" y="3539601"/>
            <a:chExt cx="8921037" cy="1569774"/>
          </a:xfrm>
        </p:grpSpPr>
        <p:cxnSp>
          <p:nvCxnSpPr>
            <p:cNvPr id="221" name="Straight Arrow Connector 220"/>
            <p:cNvCxnSpPr/>
            <p:nvPr/>
          </p:nvCxnSpPr>
          <p:spPr>
            <a:xfrm>
              <a:off x="742237" y="5089301"/>
              <a:ext cx="8839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/>
            <p:nvPr/>
          </p:nvCxnSpPr>
          <p:spPr>
            <a:xfrm flipV="1">
              <a:off x="5104882" y="4937402"/>
              <a:ext cx="0" cy="165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 flipV="1">
              <a:off x="5252958" y="43273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 flipV="1">
              <a:off x="5395667" y="432730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4963079" y="432730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4829289" y="432730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 flipV="1">
              <a:off x="5542837" y="43273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 flipV="1">
              <a:off x="5685546" y="43273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 flipV="1">
              <a:off x="4546100" y="432729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 flipV="1">
              <a:off x="4688810" y="43273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 flipV="1">
              <a:off x="6546263" y="43273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V="1">
              <a:off x="6688972" y="4327303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3" name="Straight Arrow Connector 232"/>
            <p:cNvCxnSpPr/>
            <p:nvPr/>
          </p:nvCxnSpPr>
          <p:spPr>
            <a:xfrm flipV="1">
              <a:off x="6836142" y="43273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V="1">
              <a:off x="6978851" y="4327302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 flipV="1">
              <a:off x="3328609" y="432729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V="1">
              <a:off x="3471319" y="4327301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 flipV="1">
              <a:off x="3618488" y="4327298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3761198" y="4327299"/>
              <a:ext cx="0" cy="7759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2" name="Oval 241"/>
            <p:cNvSpPr/>
            <p:nvPr/>
          </p:nvSpPr>
          <p:spPr>
            <a:xfrm>
              <a:off x="5952783" y="4698210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080177" y="4698210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6205048" y="4698210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014291" y="4707298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141686" y="4707298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4266557" y="4707298"/>
              <a:ext cx="54532" cy="545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flipH="1">
              <a:off x="2291208" y="4725032"/>
              <a:ext cx="903783" cy="372219"/>
              <a:chOff x="7605217" y="1189878"/>
              <a:chExt cx="903783" cy="372219"/>
            </a:xfrm>
          </p:grpSpPr>
          <p:cxnSp>
            <p:nvCxnSpPr>
              <p:cNvPr id="200" name="Straight Arrow Connector 199"/>
              <p:cNvCxnSpPr/>
              <p:nvPr/>
            </p:nvCxnSpPr>
            <p:spPr>
              <a:xfrm flipH="1" flipV="1">
                <a:off x="7862600" y="1386433"/>
                <a:ext cx="0" cy="1547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H="1" flipV="1">
                <a:off x="7983012" y="1389083"/>
                <a:ext cx="0" cy="1658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 flipH="1" flipV="1">
                <a:off x="7605217" y="1386433"/>
                <a:ext cx="0" cy="1658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H="1" flipV="1">
                <a:off x="7734547" y="1386433"/>
                <a:ext cx="0" cy="1658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flipH="1" flipV="1">
                <a:off x="8254456" y="1189878"/>
                <a:ext cx="0" cy="3722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 flipH="1" flipV="1">
                <a:off x="8383786" y="1189878"/>
                <a:ext cx="0" cy="3722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flipH="1" flipV="1">
                <a:off x="8134044" y="1189878"/>
                <a:ext cx="0" cy="3722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flipH="1" flipV="1">
                <a:off x="8509000" y="1189878"/>
                <a:ext cx="0" cy="3722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321" name="Straight Arrow Connector 320"/>
            <p:cNvCxnSpPr/>
            <p:nvPr/>
          </p:nvCxnSpPr>
          <p:spPr>
            <a:xfrm flipV="1">
              <a:off x="7759938" y="4928009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2" name="Straight Arrow Connector 321"/>
            <p:cNvCxnSpPr/>
            <p:nvPr/>
          </p:nvCxnSpPr>
          <p:spPr>
            <a:xfrm flipV="1">
              <a:off x="7888530" y="4916017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 flipV="1">
              <a:off x="8017860" y="4916017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 flipV="1">
              <a:off x="7372146" y="4928009"/>
              <a:ext cx="0" cy="15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/>
            <p:nvPr/>
          </p:nvCxnSpPr>
          <p:spPr>
            <a:xfrm flipV="1">
              <a:off x="7492558" y="493065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 flipV="1">
              <a:off x="7621888" y="493065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 flipV="1">
              <a:off x="7114763" y="492800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/>
            <p:nvPr/>
          </p:nvCxnSpPr>
          <p:spPr>
            <a:xfrm flipV="1">
              <a:off x="7244093" y="4928009"/>
              <a:ext cx="0" cy="1658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8" name="Group 217"/>
            <p:cNvGrpSpPr/>
            <p:nvPr/>
          </p:nvGrpSpPr>
          <p:grpSpPr>
            <a:xfrm>
              <a:off x="1232143" y="4734564"/>
              <a:ext cx="896192" cy="374811"/>
              <a:chOff x="8202424" y="2918941"/>
              <a:chExt cx="896192" cy="374811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8202424" y="2921533"/>
                <a:ext cx="374956" cy="372219"/>
                <a:chOff x="7791744" y="3059955"/>
                <a:chExt cx="374956" cy="372219"/>
              </a:xfrm>
            </p:grpSpPr>
            <p:cxnSp>
              <p:nvCxnSpPr>
                <p:cNvPr id="256" name="Straight Arrow Connector 255"/>
                <p:cNvCxnSpPr/>
                <p:nvPr/>
              </p:nvCxnSpPr>
              <p:spPr>
                <a:xfrm flipV="1">
                  <a:off x="7912156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Arrow Connector 256"/>
                <p:cNvCxnSpPr/>
                <p:nvPr/>
              </p:nvCxnSpPr>
              <p:spPr>
                <a:xfrm flipV="1">
                  <a:off x="8041486" y="3059955"/>
                  <a:ext cx="0" cy="372218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Arrow Connector 257"/>
                <p:cNvCxnSpPr/>
                <p:nvPr/>
              </p:nvCxnSpPr>
              <p:spPr>
                <a:xfrm flipV="1">
                  <a:off x="7791744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Arrow Connector 258"/>
                <p:cNvCxnSpPr/>
                <p:nvPr/>
              </p:nvCxnSpPr>
              <p:spPr>
                <a:xfrm flipV="1">
                  <a:off x="8166700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/>
            </p:nvGrpSpPr>
            <p:grpSpPr>
              <a:xfrm>
                <a:off x="8723660" y="2918941"/>
                <a:ext cx="374956" cy="372219"/>
                <a:chOff x="7791744" y="3059955"/>
                <a:chExt cx="374956" cy="372219"/>
              </a:xfrm>
            </p:grpSpPr>
            <p:cxnSp>
              <p:nvCxnSpPr>
                <p:cNvPr id="252" name="Straight Arrow Connector 251"/>
                <p:cNvCxnSpPr/>
                <p:nvPr/>
              </p:nvCxnSpPr>
              <p:spPr>
                <a:xfrm flipV="1">
                  <a:off x="7912156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Arrow Connector 252"/>
                <p:cNvCxnSpPr/>
                <p:nvPr/>
              </p:nvCxnSpPr>
              <p:spPr>
                <a:xfrm flipV="1">
                  <a:off x="8041486" y="3059955"/>
                  <a:ext cx="0" cy="372218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Arrow Connector 253"/>
                <p:cNvCxnSpPr/>
                <p:nvPr/>
              </p:nvCxnSpPr>
              <p:spPr>
                <a:xfrm flipV="1">
                  <a:off x="7791744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Arrow Connector 254"/>
                <p:cNvCxnSpPr/>
                <p:nvPr/>
              </p:nvCxnSpPr>
              <p:spPr>
                <a:xfrm flipV="1">
                  <a:off x="8166700" y="3059955"/>
                  <a:ext cx="0" cy="37221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" name="Straight Connector 18"/>
            <p:cNvCxnSpPr/>
            <p:nvPr/>
          </p:nvCxnSpPr>
          <p:spPr>
            <a:xfrm flipH="1">
              <a:off x="660400" y="4928009"/>
              <a:ext cx="4572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786BB4F4-4C62-744F-AAC8-462DD7C8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136" y="3539601"/>
              <a:ext cx="241300" cy="1905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7605D54-8235-EC48-B12D-11460F66C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00" y="4229100"/>
            <a:ext cx="2286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/>
              <a:t>4-ary Modulation Error Analysis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4DE3-DC41-48C2-AE8D-A418ADA70A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37</a:t>
            </a:fld>
            <a:endParaRPr lang="en-US" spc="-5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0999" y="959566"/>
            <a:ext cx="9443401" cy="44616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Detector </a:t>
            </a:r>
            <a:r>
              <a:rPr lang="en-US" sz="2200" kern="0" dirty="0">
                <a:latin typeface="Gill Sans MT" panose="020B0502020104020203" pitchFamily="34" charset="0"/>
                <a:sym typeface="Wingdings" pitchFamily="2" charset="2"/>
              </a:rPr>
              <a:t> Four test statistics:</a:t>
            </a:r>
            <a:r>
              <a:rPr lang="en-US" sz="2200" kern="0" dirty="0">
                <a:latin typeface="Gill Sans MT" panose="020B0502020104020203" pitchFamily="34" charset="0"/>
              </a:rPr>
              <a:t> 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Probability of error: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Exact expression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intractable</a:t>
            </a:r>
            <a:r>
              <a:rPr lang="en-US" sz="2200" kern="0" dirty="0">
                <a:latin typeface="Gill Sans MT" panose="020B0502020104020203" pitchFamily="34" charset="0"/>
              </a:rPr>
              <a:t>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 Use a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union bound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Pairwise</a:t>
            </a:r>
            <a:r>
              <a:rPr lang="en-US" sz="2200" kern="0" dirty="0">
                <a:latin typeface="Gill Sans MT" panose="020B0502020104020203" pitchFamily="34" charset="0"/>
              </a:rPr>
              <a:t> probability of error:  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Error probability bound: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02" y="2166385"/>
            <a:ext cx="1766923" cy="631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46" y="3687365"/>
            <a:ext cx="2222500" cy="693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9" y="4494988"/>
            <a:ext cx="2590619" cy="864448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5062362" y="5500950"/>
            <a:ext cx="2462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25"/>
              </a:spcBef>
            </a:pPr>
            <a:r>
              <a:rPr lang="en-US" spc="-5" dirty="0"/>
              <a:t>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D3804-7608-A14C-BD2F-6AC972DB0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816" y="1495077"/>
            <a:ext cx="4156146" cy="604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F39C8-52CD-0848-8FDA-AD615FC2C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8346" y="1615595"/>
            <a:ext cx="2143054" cy="406631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2A8FE468-E23C-4749-A299-F8DEA23C002A}"/>
              </a:ext>
            </a:extLst>
          </p:cNvPr>
          <p:cNvSpPr/>
          <p:nvPr/>
        </p:nvSpPr>
        <p:spPr>
          <a:xfrm>
            <a:off x="5308600" y="1638300"/>
            <a:ext cx="685800" cy="175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Simulation 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3262" r="7563"/>
          <a:stretch/>
        </p:blipFill>
        <p:spPr>
          <a:xfrm>
            <a:off x="5842000" y="1404543"/>
            <a:ext cx="4157029" cy="3424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382421" y="911728"/>
                <a:ext cx="5611979" cy="4388984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lvl="0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Baseline: </a:t>
                </a:r>
                <a:r>
                  <a:rPr lang="en-US" sz="1600" kern="0" dirty="0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M. A. </a:t>
                </a:r>
                <a:r>
                  <a:rPr lang="en-US" sz="1600" kern="0" dirty="0" err="1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ElMossallamy</a:t>
                </a:r>
                <a:r>
                  <a:rPr lang="en-US" sz="1600" kern="0" dirty="0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, M. Pan, R. </a:t>
                </a:r>
                <a:r>
                  <a:rPr lang="en-US" sz="1600" kern="0" dirty="0" err="1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Jäntti</a:t>
                </a:r>
                <a:r>
                  <a:rPr lang="en-US" sz="1600" kern="0" dirty="0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, K. G. </a:t>
                </a:r>
                <a:r>
                  <a:rPr lang="en-US" sz="1600" kern="0" dirty="0" err="1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Seddik</a:t>
                </a:r>
                <a:r>
                  <a:rPr lang="en-US" sz="1600" kern="0" dirty="0">
                    <a:solidFill>
                      <a:prstClr val="black"/>
                    </a:solidFill>
                    <a:latin typeface="Gill Sans MT" panose="020B0502020104020203" pitchFamily="34" charset="0"/>
                  </a:rPr>
                  <a:t>, G. Y. Li, and Z. Han, “Noncoherent Backscatter Communications Over Ambient OFDM Signals,” IEEE Transactions on Communications, vol. 67, no. 5, pp. 3597–3611, May 2019. </a:t>
                </a:r>
              </a:p>
              <a:p>
                <a:pPr marL="347654" lvl="0" indent="-347654">
                  <a:buFont typeface="Wingdings" panose="05000000000000000000" pitchFamily="2" charset="2"/>
                  <a:buChar char="q"/>
                  <a:defRPr/>
                </a:pPr>
                <a:endParaRPr lang="en-US" sz="1600" kern="0" dirty="0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  <a:p>
                <a:pPr marL="347654" lvl="0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Different OFDM symbol sizes (LTE)</a:t>
                </a: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Delay spread </a:t>
                </a:r>
                <a14:m>
                  <m:oMath xmlns:m="http://schemas.openxmlformats.org/officeDocument/2006/math"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en-US" sz="2200" b="0" i="1" kern="0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200" i="1" kern="0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Outperforms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baseline for all sizes.</a:t>
                </a: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Gets better for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increasing SNR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i="1" ker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2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2048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</a:t>
                </a: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200" b="1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~</a:t>
                </a:r>
                <a:r>
                  <a:rPr lang="en-US" sz="2200" b="1" kern="0" dirty="0">
                    <a:latin typeface="Gill Sans MT" panose="020B0502020104020203" pitchFamily="34" charset="0"/>
                  </a:rPr>
                  <a:t>2 dB @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ker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200" b="1" i="1" ker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1" i="1" ker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and </a:t>
                </a:r>
                <a:r>
                  <a:rPr lang="en-US" sz="2200" b="1" kern="0" dirty="0">
                    <a:latin typeface="Gill Sans MT" panose="020B0502020104020203" pitchFamily="34" charset="0"/>
                  </a:rPr>
                  <a:t>~3 dB @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kern="0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200" b="1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1" i="1" kern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Simulation verifies analysis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1" y="911728"/>
                <a:ext cx="5611979" cy="4388984"/>
              </a:xfrm>
              <a:prstGeom prst="rect">
                <a:avLst/>
              </a:prstGeom>
              <a:blipFill>
                <a:blip r:embed="rId5"/>
                <a:stretch>
                  <a:fillRect l="-2941" t="-2023" r="-452" b="-3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38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34822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Simulation Results: Multi-Antenna Rx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660400" y="1036076"/>
                <a:ext cx="4910766" cy="4283064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Different number of antennas, R</a:t>
                </a: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Delay spread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kern="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latin typeface="Cambria Math" panose="02040503050406030204" pitchFamily="18" charset="0"/>
                      </a:rPr>
                      <m:t>= 3 </m:t>
                    </m:r>
                    <m:r>
                      <a:rPr lang="en-US" sz="2400" b="0" i="1" kern="0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400" i="1" kern="0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b="0" i="1" kern="0" smtClean="0"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endParaRPr lang="en-US" sz="2400" kern="0" dirty="0">
                  <a:solidFill>
                    <a:srgbClr val="C00000"/>
                  </a:solidFill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Outperforms</a:t>
                </a:r>
                <a:r>
                  <a:rPr lang="en-US" sz="2400" kern="0" dirty="0">
                    <a:latin typeface="Gill Sans MT" panose="020B0502020104020203" pitchFamily="34" charset="0"/>
                  </a:rPr>
                  <a:t> baseline for all cases.</a:t>
                </a: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Simulation verifies analysis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" y="1036076"/>
                <a:ext cx="4910766" cy="4283064"/>
              </a:xfrm>
              <a:prstGeom prst="rect">
                <a:avLst/>
              </a:prstGeom>
              <a:blipFill>
                <a:blip r:embed="rId3"/>
                <a:stretch>
                  <a:fillRect l="-3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66" y="1104900"/>
            <a:ext cx="4741233" cy="3733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39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8774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/>
              <a:t>Motivation</a:t>
            </a:r>
            <a:endParaRPr spc="-5"/>
          </a:p>
        </p:txBody>
      </p:sp>
      <p:sp>
        <p:nvSpPr>
          <p:cNvPr id="2610" name="object 2610"/>
          <p:cNvSpPr txBox="1"/>
          <p:nvPr/>
        </p:nvSpPr>
        <p:spPr>
          <a:xfrm>
            <a:off x="352480" y="1036232"/>
            <a:ext cx="9604320" cy="17447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spcBef>
                <a:spcPts val="105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200" dirty="0">
                <a:solidFill>
                  <a:srgbClr val="404040"/>
                </a:solidFill>
                <a:latin typeface="Gill Sans MT"/>
                <a:cs typeface="Gill Sans MT"/>
              </a:rPr>
              <a:t>How to </a:t>
            </a:r>
            <a:r>
              <a:rPr lang="en-US" sz="2200" b="1" dirty="0">
                <a:solidFill>
                  <a:srgbClr val="C00000"/>
                </a:solidFill>
                <a:latin typeface="Gill Sans MT"/>
                <a:cs typeface="Gill Sans MT"/>
              </a:rPr>
              <a:t>keep supporting more devices/capacity</a:t>
            </a:r>
            <a:r>
              <a:rPr lang="en-US" sz="2200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lang="en-US" sz="2200" dirty="0">
                <a:solidFill>
                  <a:srgbClr val="404040"/>
                </a:solidFill>
                <a:latin typeface="Gill Sans MT"/>
                <a:cs typeface="Gill Sans MT"/>
              </a:rPr>
              <a:t>while controlling power consumption?</a:t>
            </a:r>
          </a:p>
          <a:p>
            <a:pPr marL="355600" indent="-342900">
              <a:spcBef>
                <a:spcPts val="105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200" spc="-5" dirty="0">
                <a:solidFill>
                  <a:srgbClr val="404040"/>
                </a:solidFill>
                <a:latin typeface="Gill Sans MT"/>
                <a:cs typeface="Gill Sans MT"/>
              </a:rPr>
              <a:t>Diverse requirements:</a:t>
            </a:r>
          </a:p>
          <a:p>
            <a:pPr marL="812800" lvl="1" indent="-342900">
              <a:spcBef>
                <a:spcPts val="105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200" b="1" spc="-5" dirty="0">
                <a:solidFill>
                  <a:srgbClr val="C00000"/>
                </a:solidFill>
                <a:latin typeface="Gill Sans MT"/>
                <a:cs typeface="Gill Sans MT"/>
              </a:rPr>
              <a:t>High-rate</a:t>
            </a:r>
            <a:r>
              <a:rPr lang="en-US" sz="2200" spc="-5" dirty="0">
                <a:solidFill>
                  <a:srgbClr val="C00000"/>
                </a:solidFill>
                <a:latin typeface="Gill Sans MT"/>
                <a:cs typeface="Gill Sans MT"/>
              </a:rPr>
              <a:t> </a:t>
            </a:r>
            <a:r>
              <a:rPr lang="en-US" sz="2200" spc="-5" dirty="0">
                <a:solidFill>
                  <a:srgbClr val="404040"/>
                </a:solidFill>
                <a:latin typeface="Gill Sans MT"/>
                <a:cs typeface="Gill Sans MT"/>
              </a:rPr>
              <a:t>broadband devices</a:t>
            </a:r>
          </a:p>
          <a:p>
            <a:pPr marL="812800" lvl="1" indent="-342900">
              <a:spcBef>
                <a:spcPts val="105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200" b="1" spc="-5" dirty="0">
                <a:solidFill>
                  <a:srgbClr val="C00000"/>
                </a:solidFill>
                <a:latin typeface="Gill Sans MT"/>
                <a:cs typeface="Gill Sans MT"/>
              </a:rPr>
              <a:t>Low-rate</a:t>
            </a:r>
            <a:r>
              <a:rPr lang="en-US" sz="2200" spc="-5" dirty="0">
                <a:solidFill>
                  <a:srgbClr val="404040"/>
                </a:solidFill>
                <a:latin typeface="Gill Sans MT"/>
                <a:cs typeface="Gill Sans MT"/>
              </a:rPr>
              <a:t> massive connectivity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4</a:t>
            </a:fld>
            <a:endParaRPr lang="en-US" spc="-5"/>
          </a:p>
        </p:txBody>
      </p:sp>
      <p:pic>
        <p:nvPicPr>
          <p:cNvPr id="1026" name="Picture 2" descr="Building Sensors IoT Solutions Building Maintenance Softwa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22280" r="25310" b="22020"/>
          <a:stretch/>
        </p:blipFill>
        <p:spPr bwMode="auto">
          <a:xfrm>
            <a:off x="6825246" y="2652061"/>
            <a:ext cx="2286001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146800" y="3642785"/>
            <a:ext cx="1555649" cy="1485900"/>
            <a:chOff x="3143351" y="1752600"/>
            <a:chExt cx="2860239" cy="2736893"/>
          </a:xfrm>
        </p:grpSpPr>
        <p:grpSp>
          <p:nvGrpSpPr>
            <p:cNvPr id="7" name="Group 6"/>
            <p:cNvGrpSpPr/>
            <p:nvPr/>
          </p:nvGrpSpPr>
          <p:grpSpPr>
            <a:xfrm>
              <a:off x="3488149" y="2569342"/>
              <a:ext cx="2170643" cy="1085322"/>
              <a:chOff x="838200" y="2209800"/>
              <a:chExt cx="609600" cy="3048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838200" y="2209800"/>
                <a:ext cx="609600" cy="304800"/>
                <a:chOff x="990600" y="2895600"/>
                <a:chExt cx="609600" cy="381000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990600" y="2895600"/>
                  <a:ext cx="533400" cy="38100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0" y="2971800"/>
                  <a:ext cx="76200" cy="228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880534" y="2235200"/>
                <a:ext cx="76200" cy="259080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73667" y="2235200"/>
                <a:ext cx="76200" cy="259080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66800" y="2235200"/>
                <a:ext cx="76200" cy="259080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&quot;No&quot; Symbol 15"/>
            <p:cNvSpPr/>
            <p:nvPr/>
          </p:nvSpPr>
          <p:spPr>
            <a:xfrm>
              <a:off x="3143351" y="1752600"/>
              <a:ext cx="2860239" cy="2736893"/>
            </a:xfrm>
            <a:prstGeom prst="noSmoking">
              <a:avLst>
                <a:gd name="adj" fmla="val 762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 descr="Virtual reality is here. And it's amazing! | Qualcom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23" y="3029328"/>
            <a:ext cx="1918231" cy="103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 Reasons To Shoot 4k Video Even If You Can't View It Yet | Fstopper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r="13666"/>
          <a:stretch/>
        </p:blipFill>
        <p:spPr bwMode="auto">
          <a:xfrm>
            <a:off x="874240" y="4123670"/>
            <a:ext cx="1447800" cy="11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8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Simulation Results: 4-ary modulation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508000" y="4346482"/>
                <a:ext cx="4648200" cy="109886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itchFamily="2" charset="2"/>
                  <a:buChar char="q"/>
                  <a:defRPr/>
                </a:pPr>
                <a:r>
                  <a:rPr lang="en-US" sz="1600" kern="0" dirty="0">
                    <a:latin typeface="Gill Sans MT" panose="020B0502020104020203" pitchFamily="34" charset="0"/>
                  </a:rPr>
                  <a:t> OFDM size = 2048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latin typeface="Gill Sans MT" panose="020B0502020104020203" pitchFamily="34" charset="0"/>
                  </a:rPr>
                  <a:t>Delay spread </a:t>
                </a:r>
                <a14:m>
                  <m:oMath xmlns:m="http://schemas.openxmlformats.org/officeDocument/2006/math">
                    <m:r>
                      <a:rPr lang="en-US" sz="1600" i="1" kern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kern="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kern="0" dirty="0" smtClean="0">
                        <a:latin typeface="Cambria Math" panose="02040503050406030204" pitchFamily="18" charset="0"/>
                      </a:rPr>
                      <m:t>= 3 </m:t>
                    </m:r>
                    <m:r>
                      <a:rPr lang="en-US" sz="1600" b="0" i="1" kern="0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 kern="0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6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latin typeface="Gill Sans MT" panose="020B0502020104020203" pitchFamily="34" charset="0"/>
                  </a:rPr>
                  <a:t>Single-antenna Receivers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Outperforms</a:t>
                </a:r>
                <a:r>
                  <a:rPr lang="en-US" sz="1600" kern="0" dirty="0">
                    <a:latin typeface="Gill Sans MT" panose="020B0502020104020203" pitchFamily="34" charset="0"/>
                  </a:rPr>
                  <a:t> baseline by </a:t>
                </a:r>
                <a:r>
                  <a:rPr lang="en-US" sz="1600" kern="0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5 dB </a:t>
                </a:r>
                <a:r>
                  <a:rPr lang="en-US" sz="1600" kern="0" dirty="0">
                    <a:latin typeface="Gill Sans MT" panose="020B0502020104020203" pitchFamily="34" charset="0"/>
                  </a:rPr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kern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kern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600" kern="0" dirty="0">
                    <a:latin typeface="Gill Sans MT" panose="020B0502020104020203" pitchFamily="34" charset="0"/>
                  </a:rPr>
                  <a:t> error rate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4346482"/>
                <a:ext cx="4648200" cy="1098869"/>
              </a:xfrm>
              <a:prstGeom prst="rect">
                <a:avLst/>
              </a:prstGeom>
              <a:blipFill>
                <a:blip r:embed="rId3"/>
                <a:stretch>
                  <a:fillRect l="-2490" t="-5556" b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40</a:t>
            </a:fld>
            <a:endParaRPr lang="en-US" spc="-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4945" r="6867"/>
          <a:stretch/>
        </p:blipFill>
        <p:spPr>
          <a:xfrm>
            <a:off x="408324" y="875269"/>
            <a:ext cx="3985876" cy="3370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910F6-4935-094F-A6DF-72D8540C39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3626" r="6596"/>
          <a:stretch/>
        </p:blipFill>
        <p:spPr>
          <a:xfrm>
            <a:off x="5461000" y="876451"/>
            <a:ext cx="4191000" cy="3319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3486901-81E5-C24C-BDB1-EB40F97708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81807" y="4337656"/>
                <a:ext cx="3617793" cy="109886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itchFamily="2" charset="2"/>
                  <a:buChar char="q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b="0" i="1" kern="0" smtClean="0">
                        <a:latin typeface="Cambria Math" panose="02040503050406030204" pitchFamily="18" charset="0"/>
                      </a:rPr>
                      <m:t>=1024</m:t>
                    </m:r>
                  </m:oMath>
                </a14:m>
                <a:endParaRPr lang="en-US" sz="16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latin typeface="Gill Sans MT" panose="020B0502020104020203" pitchFamily="34" charset="0"/>
                  </a:rPr>
                  <a:t>Delay spread </a:t>
                </a:r>
                <a14:m>
                  <m:oMath xmlns:m="http://schemas.openxmlformats.org/officeDocument/2006/math">
                    <m:r>
                      <a:rPr lang="en-US" sz="1600" i="1" kern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kern="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kern="0" dirty="0" smtClean="0">
                        <a:latin typeface="Cambria Math" panose="02040503050406030204" pitchFamily="18" charset="0"/>
                      </a:rPr>
                      <m:t>= 3</m:t>
                    </m:r>
                    <m:r>
                      <a:rPr lang="en-US" sz="1600" b="0" i="1" kern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kern="0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 kern="0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6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latin typeface="Gill Sans MT" panose="020B0502020104020203" pitchFamily="34" charset="0"/>
                  </a:rPr>
                  <a:t>Two receive antennas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Bound is tight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3486901-81E5-C24C-BDB1-EB40F9770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807" y="4337656"/>
                <a:ext cx="3617793" cy="1098869"/>
              </a:xfrm>
              <a:prstGeom prst="rect">
                <a:avLst/>
              </a:prstGeom>
              <a:blipFill>
                <a:blip r:embed="rId6"/>
                <a:stretch>
                  <a:fillRect l="-3204" t="-4444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5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41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2480" y="872514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Motivation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7811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/>
              <a:t>Reconfigurable Intelligent Surfaces</a:t>
            </a:r>
            <a:endParaRPr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42</a:t>
            </a:fld>
            <a:endParaRPr lang="en-US" spc="-5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1801" y="954859"/>
            <a:ext cx="9296400" cy="44445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Large</a:t>
            </a:r>
            <a:r>
              <a:rPr lang="en-US" sz="2400" b="1" kern="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  <a:r>
              <a:rPr lang="en-US" sz="2400" kern="0" dirty="0">
                <a:latin typeface="Gill Sans MT" panose="020B0502020104020203" pitchFamily="34" charset="0"/>
              </a:rPr>
              <a:t>surfaces comprised of many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tightly packed passive scatterers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Capable of backscattering/reflecting incident electromagnetic waves in a controllable manner.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Uses passive reflection to control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propagation</a:t>
            </a:r>
            <a:r>
              <a:rPr lang="en-US" sz="2400" kern="0" dirty="0">
                <a:latin typeface="Gill Sans MT" panose="020B0502020104020203" pitchFamily="34" charset="0"/>
              </a:rPr>
              <a:t> </a:t>
            </a: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 enhance channel:</a:t>
            </a: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Candidate implementations: antenna reflect-arrays and </a:t>
            </a:r>
            <a:r>
              <a:rPr lang="en-US" sz="2400" kern="0" dirty="0" err="1">
                <a:latin typeface="Gill Sans MT" panose="020B0502020104020203" pitchFamily="34" charset="0"/>
              </a:rPr>
              <a:t>metasurfaces</a:t>
            </a:r>
            <a:endParaRPr lang="en-US" sz="2400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400" b="1" kern="0" dirty="0">
              <a:solidFill>
                <a:srgbClr val="C00000"/>
              </a:solidFill>
              <a:latin typeface="Gill Sans MT" panose="020B0502020104020203" pitchFamily="34" charset="0"/>
              <a:sym typeface="Wingdings" panose="05000000000000000000" pitchFamily="2" charset="2"/>
            </a:endParaRPr>
          </a:p>
        </p:txBody>
      </p: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C33C60C5-1F69-624B-9FED-980C7029A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57" y="3266280"/>
            <a:ext cx="4016253" cy="1768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A5C308-2585-664B-B56D-C51E2E73D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6" y="2962359"/>
            <a:ext cx="2907445" cy="23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43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2480" y="872514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Motivation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32740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>
                <a:latin typeface="Trebuchet MS" panose="020B0703020202090204" pitchFamily="34" charset="0"/>
              </a:rPr>
              <a:t>System Model</a:t>
            </a:r>
            <a:endParaRPr dirty="0">
              <a:latin typeface="Trebuchet MS" panose="020B070302020209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44</a:t>
            </a:fld>
            <a:endParaRPr lang="en-US" spc="-5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947" y="2095500"/>
            <a:ext cx="4478253" cy="3267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431801" y="954859"/>
                <a:ext cx="9296400" cy="4444584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Uplink: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-antenna </a:t>
                </a:r>
                <a:r>
                  <a:rPr lang="en-US" sz="2200" kern="0" dirty="0" err="1">
                    <a:latin typeface="Gill Sans MT" panose="020B0502020104020203" pitchFamily="34" charset="0"/>
                  </a:rPr>
                  <a:t>basestation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single-antenna users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Assisted by an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-element RIS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Received at base-station:</a:t>
                </a: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In matrix form: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>
                  <a:defRPr/>
                </a:pPr>
                <a:endParaRPr lang="en-US" sz="2200" b="1" kern="0" dirty="0">
                  <a:solidFill>
                    <a:srgbClr val="C00000"/>
                  </a:solidFill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>
                  <a:defRPr/>
                </a:pPr>
                <a:endParaRPr lang="en-US" sz="2200" b="1" kern="0" dirty="0">
                  <a:solidFill>
                    <a:srgbClr val="C00000"/>
                  </a:solidFill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solidFill>
                    <a:srgbClr val="C00000"/>
                  </a:solidFill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No amplitude control</a:t>
                </a:r>
                <a:r>
                  <a:rPr lang="en-US" sz="2200" b="1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1" y="954859"/>
                <a:ext cx="9296400" cy="4444584"/>
              </a:xfrm>
              <a:prstGeom prst="rect">
                <a:avLst/>
              </a:prstGeom>
              <a:blipFill>
                <a:blip r:embed="rId7"/>
                <a:stretch>
                  <a:fillRect l="-1705" t="-2058" b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82" y="3115339"/>
            <a:ext cx="2048256" cy="2933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65" y="4534245"/>
            <a:ext cx="2940558" cy="269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0E1BD-D664-704C-98D6-2F671AF9E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100" y="4973947"/>
            <a:ext cx="1358900" cy="317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59A487-C8D3-D148-8152-F1D92119A188}"/>
              </a:ext>
            </a:extLst>
          </p:cNvPr>
          <p:cNvGrpSpPr/>
          <p:nvPr/>
        </p:nvGrpSpPr>
        <p:grpSpPr>
          <a:xfrm>
            <a:off x="4775200" y="3263521"/>
            <a:ext cx="1152498" cy="584579"/>
            <a:chOff x="4927600" y="2730121"/>
            <a:chExt cx="1152498" cy="584579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927600" y="2990467"/>
              <a:ext cx="228600" cy="3242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27600" y="2730121"/>
              <a:ext cx="1152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RIS Effects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DF536E-F90A-EA4C-8B80-060A86BD2E7E}"/>
              </a:ext>
            </a:extLst>
          </p:cNvPr>
          <p:cNvGrpSpPr/>
          <p:nvPr/>
        </p:nvGrpSpPr>
        <p:grpSpPr>
          <a:xfrm>
            <a:off x="341508" y="4100036"/>
            <a:ext cx="2814002" cy="738664"/>
            <a:chOff x="360998" y="3619500"/>
            <a:chExt cx="2814002" cy="738664"/>
          </a:xfrm>
        </p:grpSpPr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3BF04C4F-1CAE-2645-8671-A489ADBA3044}"/>
                </a:ext>
              </a:extLst>
            </p:cNvPr>
            <p:cNvCxnSpPr/>
            <p:nvPr/>
          </p:nvCxnSpPr>
          <p:spPr>
            <a:xfrm rot="10800000" flipV="1">
              <a:off x="1461148" y="3619500"/>
              <a:ext cx="1713852" cy="229438"/>
            </a:xfrm>
            <a:prstGeom prst="bentConnector3">
              <a:avLst>
                <a:gd name="adj1" fmla="val 203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657648-0E29-7A44-9DFE-1FDA297E6517}"/>
                </a:ext>
              </a:extLst>
            </p:cNvPr>
            <p:cNvSpPr txBox="1"/>
            <p:nvPr/>
          </p:nvSpPr>
          <p:spPr>
            <a:xfrm>
              <a:off x="360998" y="3619500"/>
              <a:ext cx="13528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Fraction of power received through RIS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E87A74F-AF1F-9544-9283-27191A04A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783" y="1540443"/>
            <a:ext cx="2133600" cy="838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385BE3-78C7-B24F-A5E9-C43136320A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853" y="2657568"/>
            <a:ext cx="2197100" cy="266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B4A1BB-F7B3-D841-9780-012B6195F6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8827" y="2643868"/>
            <a:ext cx="21336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20BA9-F158-5548-80BF-6C1E6F11B0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6699" y="3647264"/>
            <a:ext cx="35179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/>
              <a:t>RIS for Orthogonal Spatial Multiplexing</a:t>
            </a:r>
            <a:endParaRPr dirty="0"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45</a:t>
            </a:fld>
            <a:endParaRPr lang="en-US" spc="-5"/>
          </a:p>
        </p:txBody>
      </p:sp>
      <p:sp>
        <p:nvSpPr>
          <p:cNvPr id="10" name="Content Placeholder 2 2"/>
          <p:cNvSpPr txBox="1">
            <a:spLocks/>
          </p:cNvSpPr>
          <p:nvPr/>
        </p:nvSpPr>
        <p:spPr>
          <a:xfrm>
            <a:off x="360999" y="983116"/>
            <a:ext cx="9296400" cy="425686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You can control channel, what would you change?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Assuming </a:t>
            </a:r>
            <a:r>
              <a:rPr lang="en-US" sz="2400" b="1" kern="0" dirty="0">
                <a:solidFill>
                  <a:srgbClr val="C00000"/>
                </a:solidFill>
                <a:latin typeface="Gill Sans MT" panose="020B0502020104020203" pitchFamily="34" charset="0"/>
              </a:rPr>
              <a:t>linear</a:t>
            </a:r>
            <a:r>
              <a:rPr lang="en-US" sz="2400" kern="0" dirty="0">
                <a:latin typeface="Gill Sans MT" panose="020B0502020104020203" pitchFamily="34" charset="0"/>
              </a:rPr>
              <a:t> practical receivers/</a:t>
            </a:r>
            <a:r>
              <a:rPr lang="en-US" sz="2400" kern="0" dirty="0" err="1">
                <a:latin typeface="Gill Sans MT" panose="020B0502020104020203" pitchFamily="34" charset="0"/>
              </a:rPr>
              <a:t>precoders</a:t>
            </a:r>
            <a:r>
              <a:rPr lang="en-US" sz="2400" kern="0" dirty="0">
                <a:latin typeface="Gill Sans MT" panose="020B0502020104020203" pitchFamily="34" charset="0"/>
              </a:rPr>
              <a:t>, SINRs:</a:t>
            </a: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An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orthogonal</a:t>
            </a: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channel matrix is desirable: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Simple linear receiver can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remove cross-user interference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Power control </a:t>
            </a: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is decoupled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Benefits of massive MIMO with much less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RF chains</a:t>
            </a:r>
            <a:r>
              <a:rPr lang="en-US" sz="2400" b="1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2176809"/>
            <a:ext cx="2648381" cy="89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ACD448-48E6-3443-95BE-CA7B68A80554}"/>
              </a:ext>
            </a:extLst>
          </p:cNvPr>
          <p:cNvGrpSpPr/>
          <p:nvPr/>
        </p:nvGrpSpPr>
        <p:grpSpPr>
          <a:xfrm>
            <a:off x="4622800" y="2929727"/>
            <a:ext cx="2544898" cy="338554"/>
            <a:chOff x="6897585" y="2184553"/>
            <a:chExt cx="2544898" cy="338554"/>
          </a:xfrm>
        </p:grpSpPr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flipH="1" flipV="1">
              <a:off x="6897585" y="2184553"/>
              <a:ext cx="309697" cy="1430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232682" y="2184553"/>
                  <a:ext cx="220980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dirty="0"/>
                    <a:t>-</a:t>
                  </a:r>
                  <a:r>
                    <a:rPr lang="en-US" sz="1600" dirty="0" err="1"/>
                    <a:t>th</a:t>
                  </a:r>
                  <a:r>
                    <a:rPr lang="en-US" sz="1600" dirty="0"/>
                    <a:t> precoder/receiver</a:t>
                  </a: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2682" y="2184553"/>
                  <a:ext cx="220980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CEEB61-18A2-414D-A50F-760628BB768E}"/>
              </a:ext>
            </a:extLst>
          </p:cNvPr>
          <p:cNvGrpSpPr/>
          <p:nvPr/>
        </p:nvGrpSpPr>
        <p:grpSpPr>
          <a:xfrm>
            <a:off x="4932497" y="1790700"/>
            <a:ext cx="2595073" cy="504802"/>
            <a:chOff x="6403449" y="2941175"/>
            <a:chExt cx="2595073" cy="504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788721" y="2941175"/>
                  <a:ext cx="220980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dirty="0"/>
                    <a:t>-</a:t>
                  </a:r>
                  <a:r>
                    <a:rPr lang="en-US" sz="1600" dirty="0" err="1"/>
                    <a:t>th</a:t>
                  </a:r>
                  <a:r>
                    <a:rPr lang="en-US" sz="1600" dirty="0"/>
                    <a:t> user channel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721" y="2941175"/>
                  <a:ext cx="2209801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35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V="1">
              <a:off x="6403449" y="3113481"/>
              <a:ext cx="414506" cy="3324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57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RIS for Orthogonal Spatial Multiplexing</a:t>
            </a:r>
            <a:endParaRPr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46</a:t>
            </a:fld>
            <a:endParaRPr lang="en-US" spc="-5"/>
          </a:p>
        </p:txBody>
      </p:sp>
      <p:sp>
        <p:nvSpPr>
          <p:cNvPr id="10" name="Content Placeholder 2 2"/>
          <p:cNvSpPr txBox="1">
            <a:spLocks/>
          </p:cNvSpPr>
          <p:nvPr/>
        </p:nvSpPr>
        <p:spPr>
          <a:xfrm>
            <a:off x="431801" y="1142581"/>
            <a:ext cx="9296400" cy="425686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Equivalent  to  solving  a  system  of 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multi-variate quadratics </a:t>
            </a:r>
            <a:r>
              <a:rPr lang="en-US" sz="2400" kern="0" dirty="0">
                <a:latin typeface="Gill Sans MT" panose="020B0502020104020203" pitchFamily="34" charset="0"/>
              </a:rPr>
              <a:t>(NP-complete):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>
              <a:defRPr/>
            </a:pPr>
            <a:endParaRPr lang="en-US" sz="24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Solutions with higher gains desirable + more fairness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Maximize the </a:t>
            </a:r>
            <a:r>
              <a:rPr lang="en-US" sz="24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minimum singular </a:t>
            </a:r>
            <a:r>
              <a:rPr lang="en-US" sz="2400" kern="0" dirty="0" smtClean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value </a:t>
            </a:r>
            <a:r>
              <a:rPr lang="en-US" sz="2400" kern="0" dirty="0" smtClean="0">
                <a:latin typeface="Gill Sans MT" panose="020B0502020104020203" pitchFamily="34" charset="0"/>
                <a:sym typeface="Wingdings" panose="05000000000000000000" pitchFamily="2" charset="2"/>
              </a:rPr>
              <a:t>of the effective channel:</a:t>
            </a:r>
            <a:endParaRPr lang="en-US" sz="2400" kern="0" dirty="0">
              <a:solidFill>
                <a:srgbClr val="C00000"/>
              </a:solidFill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981" y="1790700"/>
            <a:ext cx="3573517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4000500"/>
            <a:ext cx="4851204" cy="10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31801" y="877825"/>
            <a:ext cx="9296400" cy="452161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The RIS amplitude constraint has a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geometric interpretation</a:t>
            </a:r>
            <a:r>
              <a:rPr lang="en-US" sz="2200" kern="0" dirty="0">
                <a:latin typeface="Gill Sans MT" panose="020B0502020104020203" pitchFamily="34" charset="0"/>
              </a:rPr>
              <a:t>. 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Solution must lie of a surface of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smooth Riemannian manifold</a:t>
            </a:r>
            <a:r>
              <a:rPr lang="en-US" sz="2200" kern="0" dirty="0">
                <a:latin typeface="Gill Sans MT" panose="020B0502020104020203" pitchFamily="34" charset="0"/>
              </a:rPr>
              <a:t>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The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Complex Circle manifold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Basic concepts: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Tangent space         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: space of all tangent vectors at point.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Riemannian gradient                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: direction of greatest increase restricted to tangent space.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Vector transport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                      : transport a vector from tangent space at one point to another point.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Retraction</a:t>
            </a: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    : A mapping from tangent space to manifold.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73F856-40B8-BB43-848A-FE5EF17CB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165600"/>
            <a:ext cx="1790700" cy="4445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/>
              <a:t>RIS Optimization</a:t>
            </a:r>
            <a:endParaRPr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47</a:t>
            </a:fld>
            <a:endParaRPr lang="en-US" spc="-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22492-5571-D64C-8F6D-8D6C96032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022" y="2179430"/>
            <a:ext cx="4953000" cy="45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DC1E97-863B-0348-8E07-1302B8C77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300" y="3238500"/>
            <a:ext cx="723900" cy="3252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84E0D9-E8E4-3D41-B864-F2A8A5112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00" y="3561240"/>
            <a:ext cx="1199198" cy="363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C24D15-8C4C-D84A-AF74-56F0B99EA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800" y="4914900"/>
            <a:ext cx="330200" cy="342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AD5B80-176F-B041-B68B-8C8ABF34EE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42" y="1409700"/>
            <a:ext cx="2871558" cy="22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dirty="0"/>
              <a:t>RIS Optimization cont’d</a:t>
            </a:r>
            <a:endParaRPr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48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360999" y="955773"/>
                <a:ext cx="9566691" cy="4256862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The Riemannian </a:t>
                </a:r>
                <a:r>
                  <a:rPr lang="en-US" sz="2000" kern="0" dirty="0" err="1">
                    <a:latin typeface="Gill Sans MT" panose="020B0502020104020203" pitchFamily="34" charset="0"/>
                    <a:sym typeface="Wingdings" panose="05000000000000000000" pitchFamily="2" charset="2"/>
                  </a:rPr>
                  <a:t>Polak-Ribiere</a:t>
                </a: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conjugate gradient</a:t>
                </a: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algorithm converges </a:t>
                </a:r>
                <a:r>
                  <a:rPr lang="en-US" sz="2000" kern="0" dirty="0" err="1">
                    <a:latin typeface="Gill Sans MT" panose="020B0502020104020203" pitchFamily="34" charset="0"/>
                    <a:sym typeface="Wingdings" panose="05000000000000000000" pitchFamily="2" charset="2"/>
                  </a:rPr>
                  <a:t>superlinearly</a:t>
                </a: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with little added complexity compared to steepest-descent</a:t>
                </a:r>
                <a14:m>
                  <m:oMath xmlns:m="http://schemas.openxmlformats.org/officeDocument/2006/math">
                    <m:r>
                      <a:rPr lang="en-US" sz="2000" b="0" i="1" kern="0" baseline="3000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:</a:t>
                </a:r>
              </a:p>
              <a:p>
                <a:pPr marL="800096" lvl="1" indent="-342900">
                  <a:buFont typeface="Wingdings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Compute Euclidean gradient</a:t>
                </a: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Project</a:t>
                </a: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Euclidean gradient into </a:t>
                </a: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tangent space:</a:t>
                </a: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solidFill>
                    <a:srgbClr val="C00000"/>
                  </a:solidFill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lvl="1">
                  <a:defRPr/>
                </a:pPr>
                <a:endParaRPr lang="en-US" sz="2000" kern="0" dirty="0">
                  <a:solidFill>
                    <a:srgbClr val="C00000"/>
                  </a:solidFill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Find a </a:t>
                </a: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descent direction:</a:t>
                </a: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Find suitable </a:t>
                </a: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step size </a:t>
                </a: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(line search or Armijo backtracking)</a:t>
                </a:r>
              </a:p>
              <a:p>
                <a:pPr marL="804850" lvl="1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Retract</a:t>
                </a:r>
                <a:r>
                  <a:rPr lang="en-US" sz="20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updated point back to manifold surface.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9" y="955773"/>
                <a:ext cx="9566691" cy="4256862"/>
              </a:xfrm>
              <a:prstGeom prst="rect">
                <a:avLst/>
              </a:prstGeom>
              <a:blipFill>
                <a:blip r:embed="rId4"/>
                <a:stretch>
                  <a:fillRect l="-1459" t="-1786" r="-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6486012D-04C1-544C-B1DA-65B026C1B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447080"/>
            <a:ext cx="3247490" cy="2491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57238-ABA5-464C-96D9-89BF6AD77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589" y="2209800"/>
            <a:ext cx="4787900" cy="64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1639A2-3B56-1746-AD47-41A0F4633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135" y="4991100"/>
            <a:ext cx="1549400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0A388-8BFC-0A43-8F4D-1FA22B75D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151" y="3084204"/>
            <a:ext cx="4762500" cy="35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CF507-24ED-3040-B216-FBE7A33B7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8026" y="4914900"/>
            <a:ext cx="26289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61D34-B2F7-584F-B5B1-604A11A8AE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8589" y="3508965"/>
            <a:ext cx="52578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D84D84-15BE-5248-82F9-F1BE8073E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8589" y="4006208"/>
            <a:ext cx="4152900" cy="31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38AD12-CD98-6840-A941-A7CE239097B6}"/>
              </a:ext>
            </a:extLst>
          </p:cNvPr>
          <p:cNvSpPr txBox="1"/>
          <p:nvPr/>
        </p:nvSpPr>
        <p:spPr>
          <a:xfrm>
            <a:off x="7519415" y="4429995"/>
            <a:ext cx="262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[1] P.-A.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Absil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R. Mahony, and R.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Sepulchre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Optimization algorithms on matrix manifolds. Princeton, N.J. ; Woodstock: Princeton University Press, 2008.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618B88-A366-E546-A8EF-33F4FD0674FB}"/>
              </a:ext>
            </a:extLst>
          </p:cNvPr>
          <p:cNvGrpSpPr/>
          <p:nvPr/>
        </p:nvGrpSpPr>
        <p:grpSpPr>
          <a:xfrm>
            <a:off x="4971921" y="2133020"/>
            <a:ext cx="1562735" cy="432137"/>
            <a:chOff x="4971921" y="2133020"/>
            <a:chExt cx="1562735" cy="43213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CAC402-E68A-2A4D-9B9B-473C597DDE92}"/>
                </a:ext>
              </a:extLst>
            </p:cNvPr>
            <p:cNvCxnSpPr/>
            <p:nvPr/>
          </p:nvCxnSpPr>
          <p:spPr>
            <a:xfrm flipH="1">
              <a:off x="5537200" y="2412757"/>
              <a:ext cx="76200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78F72C-2758-384E-99B7-F52FC8D18483}"/>
                </a:ext>
              </a:extLst>
            </p:cNvPr>
            <p:cNvSpPr txBox="1"/>
            <p:nvPr/>
          </p:nvSpPr>
          <p:spPr>
            <a:xfrm>
              <a:off x="4971921" y="2133020"/>
              <a:ext cx="1562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Hadamard product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192431-2085-5F4D-B761-6954AA9615E5}"/>
              </a:ext>
            </a:extLst>
          </p:cNvPr>
          <p:cNvGrpSpPr/>
          <p:nvPr/>
        </p:nvGrpSpPr>
        <p:grpSpPr>
          <a:xfrm>
            <a:off x="497221" y="5212635"/>
            <a:ext cx="1935771" cy="432137"/>
            <a:chOff x="497221" y="5212635"/>
            <a:chExt cx="1935771" cy="43213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C4F2015-AC48-564E-A3F4-198B24026F32}"/>
                </a:ext>
              </a:extLst>
            </p:cNvPr>
            <p:cNvGrpSpPr/>
            <p:nvPr/>
          </p:nvGrpSpPr>
          <p:grpSpPr>
            <a:xfrm>
              <a:off x="497221" y="5212635"/>
              <a:ext cx="1533305" cy="432137"/>
              <a:chOff x="4971921" y="2133020"/>
              <a:chExt cx="1533305" cy="432137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4DB18F9-C7AE-364E-B39B-7119D1C67EB9}"/>
                  </a:ext>
                </a:extLst>
              </p:cNvPr>
              <p:cNvCxnSpPr/>
              <p:nvPr/>
            </p:nvCxnSpPr>
            <p:spPr>
              <a:xfrm flipH="1">
                <a:off x="5537200" y="2412757"/>
                <a:ext cx="76200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187FA2-71B8-C24D-8275-AFD5505DB95A}"/>
                  </a:ext>
                </a:extLst>
              </p:cNvPr>
              <p:cNvSpPr txBox="1"/>
              <p:nvPr/>
            </p:nvSpPr>
            <p:spPr>
              <a:xfrm>
                <a:off x="4971921" y="2133020"/>
                <a:ext cx="15333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ill Sans MT" panose="020B0502020104020203" pitchFamily="34" charset="77"/>
                  </a:rPr>
                  <a:t>Hadamard division</a:t>
                </a:r>
              </a:p>
            </p:txBody>
          </p:sp>
        </p:grp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9EB0A3EB-9B79-064E-A4AE-CC38CB49E64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34242" y="5303918"/>
              <a:ext cx="498750" cy="70624"/>
            </a:xfrm>
            <a:prstGeom prst="bentConnector3">
              <a:avLst>
                <a:gd name="adj1" fmla="val -623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0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RIS for Orthogonal Spatial Multiplexing</a:t>
            </a:r>
            <a:endParaRPr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49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 2"/>
              <p:cNvSpPr txBox="1">
                <a:spLocks/>
              </p:cNvSpPr>
              <p:nvPr/>
            </p:nvSpPr>
            <p:spPr>
              <a:xfrm>
                <a:off x="370587" y="896374"/>
                <a:ext cx="9515412" cy="4256862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Cast as unconstrained problem on the complex circle manifold: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We use the Riemannian </a:t>
                </a:r>
                <a:r>
                  <a:rPr lang="en-US" sz="2200" kern="0" dirty="0" err="1">
                    <a:latin typeface="Gill Sans MT" panose="020B0502020104020203" pitchFamily="34" charset="0"/>
                    <a:sym typeface="Wingdings" panose="05000000000000000000" pitchFamily="2" charset="2"/>
                  </a:rPr>
                  <a:t>Polak-Ribiere</a:t>
                </a: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 conjugate gradient algorithm</a:t>
                </a:r>
                <a14:m>
                  <m:oMath xmlns:m="http://schemas.openxmlformats.org/officeDocument/2006/math">
                    <m:r>
                      <a:rPr lang="en-US" sz="2200" b="0" i="1" kern="0" baseline="3000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  <a:sym typeface="Wingdings" panose="05000000000000000000" pitchFamily="2" charset="2"/>
                  </a:rPr>
                  <a:t>Euclidean gradient </a:t>
                </a: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needed: d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ifferentiable when minimum singular value is not repeated (happens </a:t>
                </a:r>
                <a:r>
                  <a:rPr lang="en-US" sz="2200" kern="0" dirty="0" err="1">
                    <a:latin typeface="Gill Sans MT" panose="020B0502020104020203" pitchFamily="34" charset="0"/>
                  </a:rPr>
                  <a:t>w.p.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)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0" name="Content Placeholder 2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87" y="896374"/>
                <a:ext cx="9515412" cy="4256862"/>
              </a:xfrm>
              <a:prstGeom prst="rect">
                <a:avLst/>
              </a:prstGeom>
              <a:blipFill>
                <a:blip r:embed="rId8"/>
                <a:stretch>
                  <a:fillRect l="-1666" t="-2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65" y="2161846"/>
            <a:ext cx="5988571" cy="349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07" y="1435039"/>
            <a:ext cx="2991544" cy="552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056543"/>
            <a:ext cx="2587432" cy="693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4056543"/>
            <a:ext cx="2839773" cy="6930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170" y="5121771"/>
            <a:ext cx="1013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[1] P.-A.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Absil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R. Mahony, and R.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Sepulchre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Optimization algorithms on matrix manifolds. Princeton, N.J. ; Woodstock: Princeton University Press, 2008.</a:t>
            </a:r>
          </a:p>
        </p:txBody>
      </p:sp>
    </p:spTree>
    <p:extLst>
      <p:ext uri="{BB962C8B-B14F-4D97-AF65-F5344CB8AC3E}">
        <p14:creationId xmlns:p14="http://schemas.microsoft.com/office/powerpoint/2010/main" val="367320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600" y="266700"/>
            <a:ext cx="60934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/>
              <a:t>Motivation</a:t>
            </a:r>
            <a:endParaRPr spc="-5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CE99-4093-4DF7-9544-0ADC0842DF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6881" y="5479609"/>
            <a:ext cx="246238" cy="184666"/>
          </a:xfrm>
        </p:spPr>
        <p:txBody>
          <a:bodyPr/>
          <a:lstStyle/>
          <a:p>
            <a:pPr marL="25400" algn="ctr">
              <a:spcBef>
                <a:spcPts val="25"/>
              </a:spcBef>
            </a:pPr>
            <a:fld id="{81D60167-4931-47E6-BA6A-407CBD079E47}" type="slidenum">
              <a:rPr lang="en-US" spc="-5"/>
              <a:pPr marL="25400" algn="ctr">
                <a:spcBef>
                  <a:spcPts val="25"/>
                </a:spcBef>
              </a:pPr>
              <a:t>5</a:t>
            </a:fld>
            <a:endParaRPr lang="en-US" spc="-5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55600" y="891986"/>
            <a:ext cx="9448800" cy="4848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Passive reflection</a:t>
            </a:r>
            <a:r>
              <a:rPr lang="en-US" sz="2200" kern="0" dirty="0">
                <a:latin typeface="Gill Sans MT" panose="020B0502020104020203" pitchFamily="34" charset="0"/>
              </a:rPr>
              <a:t> radio techniques offer solutions for both use-cases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2F4E79-662C-8348-9078-4E3C900DD8C5}"/>
              </a:ext>
            </a:extLst>
          </p:cNvPr>
          <p:cNvGrpSpPr/>
          <p:nvPr/>
        </p:nvGrpSpPr>
        <p:grpSpPr>
          <a:xfrm>
            <a:off x="6274968" y="1609777"/>
            <a:ext cx="3489873" cy="1621354"/>
            <a:chOff x="5140881" y="2226746"/>
            <a:chExt cx="3428992" cy="1554523"/>
          </a:xfrm>
        </p:grpSpPr>
        <p:grpSp>
          <p:nvGrpSpPr>
            <p:cNvPr id="15" name="Group 14"/>
            <p:cNvGrpSpPr/>
            <p:nvPr/>
          </p:nvGrpSpPr>
          <p:grpSpPr>
            <a:xfrm>
              <a:off x="6615572" y="2226746"/>
              <a:ext cx="1954301" cy="687388"/>
              <a:chOff x="2108200" y="3086100"/>
              <a:chExt cx="1954301" cy="687388"/>
            </a:xfrm>
          </p:grpSpPr>
          <p:pic>
            <p:nvPicPr>
              <p:cNvPr id="7" name="Picture 4" descr="https://bytebucket.org/brycekellogg/paper-wifi-backscatter-v2/raw/4281a3addb1bcc65abdc250203e01725c78c2fd0/figures/diagrams/tag_2.png?token=e591ab0285432ef7a41956ac0d6b8da4f95b2f0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8200" y="3086100"/>
                <a:ext cx="430301" cy="6873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538501" y="3151018"/>
                <a:ext cx="1524000" cy="3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0"/>
                  </a:rPr>
                  <a:t>Passive Tag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FCEC3E-73C1-6B4A-8B29-ABE120CBE4CB}"/>
                </a:ext>
              </a:extLst>
            </p:cNvPr>
            <p:cNvGrpSpPr/>
            <p:nvPr/>
          </p:nvGrpSpPr>
          <p:grpSpPr>
            <a:xfrm rot="6433483">
              <a:off x="5128396" y="2535818"/>
              <a:ext cx="1257936" cy="1232966"/>
              <a:chOff x="5342913" y="3762314"/>
              <a:chExt cx="861245" cy="793510"/>
            </a:xfrm>
          </p:grpSpPr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7B0C3DB6-1C72-4C4C-B016-C36105617C7D}"/>
                  </a:ext>
                </a:extLst>
              </p:cNvPr>
              <p:cNvSpPr/>
              <p:nvPr/>
            </p:nvSpPr>
            <p:spPr>
              <a:xfrm flipH="1">
                <a:off x="5594558" y="3946224"/>
                <a:ext cx="609600" cy="609600"/>
              </a:xfrm>
              <a:prstGeom prst="arc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56119A2C-BD02-B54E-85C1-7D7C2B470FCD}"/>
                  </a:ext>
                </a:extLst>
              </p:cNvPr>
              <p:cNvSpPr/>
              <p:nvPr/>
            </p:nvSpPr>
            <p:spPr>
              <a:xfrm flipH="1">
                <a:off x="5495337" y="3852719"/>
                <a:ext cx="708821" cy="703105"/>
              </a:xfrm>
              <a:prstGeom prst="arc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77E132EA-8938-EC47-A597-F9498400438F}"/>
                  </a:ext>
                </a:extLst>
              </p:cNvPr>
              <p:cNvSpPr/>
              <p:nvPr/>
            </p:nvSpPr>
            <p:spPr>
              <a:xfrm flipH="1">
                <a:off x="5407506" y="3762314"/>
                <a:ext cx="747177" cy="706525"/>
              </a:xfrm>
              <a:prstGeom prst="arc">
                <a:avLst>
                  <a:gd name="adj1" fmla="val 16376248"/>
                  <a:gd name="adj2" fmla="val 156314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FF8B772-13F1-E244-BB42-02FA9295A7DD}"/>
                  </a:ext>
                </a:extLst>
              </p:cNvPr>
              <p:cNvCxnSpPr/>
              <p:nvPr/>
            </p:nvCxnSpPr>
            <p:spPr>
              <a:xfrm flipH="1" flipV="1">
                <a:off x="5342913" y="3776516"/>
                <a:ext cx="381000" cy="30480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30F5DF-7571-1C4F-8BDE-4F7DA3FA6102}"/>
                </a:ext>
              </a:extLst>
            </p:cNvPr>
            <p:cNvGrpSpPr/>
            <p:nvPr/>
          </p:nvGrpSpPr>
          <p:grpSpPr>
            <a:xfrm rot="10030310">
              <a:off x="6741432" y="2241017"/>
              <a:ext cx="1257936" cy="1232966"/>
              <a:chOff x="5342915" y="3762314"/>
              <a:chExt cx="861243" cy="793510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32857BD9-C37B-9340-877B-2B2C85F47A2A}"/>
                  </a:ext>
                </a:extLst>
              </p:cNvPr>
              <p:cNvSpPr/>
              <p:nvPr/>
            </p:nvSpPr>
            <p:spPr>
              <a:xfrm flipH="1">
                <a:off x="5594558" y="3946224"/>
                <a:ext cx="609600" cy="609600"/>
              </a:xfrm>
              <a:prstGeom prst="arc">
                <a:avLst/>
              </a:prstGeom>
              <a:ln w="12700"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87A6A6E7-D1B9-A841-8ACE-AC4B104C3C07}"/>
                  </a:ext>
                </a:extLst>
              </p:cNvPr>
              <p:cNvSpPr/>
              <p:nvPr/>
            </p:nvSpPr>
            <p:spPr>
              <a:xfrm flipH="1">
                <a:off x="5495337" y="3852719"/>
                <a:ext cx="708821" cy="703105"/>
              </a:xfrm>
              <a:prstGeom prst="arc">
                <a:avLst/>
              </a:prstGeom>
              <a:ln w="12700"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36EAF5AF-2173-B142-87D3-85140A17F824}"/>
                  </a:ext>
                </a:extLst>
              </p:cNvPr>
              <p:cNvSpPr/>
              <p:nvPr/>
            </p:nvSpPr>
            <p:spPr>
              <a:xfrm flipH="1">
                <a:off x="5407506" y="3762314"/>
                <a:ext cx="747177" cy="706525"/>
              </a:xfrm>
              <a:prstGeom prst="arc">
                <a:avLst>
                  <a:gd name="adj1" fmla="val 16376248"/>
                  <a:gd name="adj2" fmla="val 156314"/>
                </a:avLst>
              </a:prstGeom>
              <a:ln w="12700"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4FB8018-AE2F-E746-8C10-C431B6B48BEF}"/>
                  </a:ext>
                </a:extLst>
              </p:cNvPr>
              <p:cNvCxnSpPr/>
              <p:nvPr/>
            </p:nvCxnSpPr>
            <p:spPr>
              <a:xfrm flipH="1" flipV="1">
                <a:off x="5342915" y="3776517"/>
                <a:ext cx="381000" cy="304800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ECC965A5-F2F6-194B-9660-F10C48F16A60}"/>
              </a:ext>
            </a:extLst>
          </p:cNvPr>
          <p:cNvSpPr txBox="1">
            <a:spLocks/>
          </p:cNvSpPr>
          <p:nvPr/>
        </p:nvSpPr>
        <p:spPr>
          <a:xfrm>
            <a:off x="355600" y="1302435"/>
            <a:ext cx="6227038" cy="41771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For low-rate short-range applications 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Ambient Backscatter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Gill Sans MT" panose="020B0502020104020203" pitchFamily="34" charset="77"/>
                <a:sym typeface="Wingdings" panose="05000000000000000000" pitchFamily="2" charset="2"/>
              </a:rPr>
              <a:t>Uses passive reflection as a means of communicating information.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Gill Sans MT" panose="020B0502020104020203" pitchFamily="34" charset="77"/>
                <a:sym typeface="Wingdings" panose="05000000000000000000" pitchFamily="2" charset="2"/>
              </a:rPr>
              <a:t>Piggyback off ambient RF transmissions</a:t>
            </a:r>
            <a:endParaRPr lang="en-US" sz="2000" kern="0" dirty="0"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2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High-rate applications  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Reconfigurable Intelligent Surfaces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Gill Sans MT" panose="020B0502020104020203" pitchFamily="34" charset="77"/>
                <a:sym typeface="Wingdings" panose="05000000000000000000" pitchFamily="2" charset="2"/>
              </a:rPr>
              <a:t>Uses passive reflection as a means of improving signal propagation.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Exercise </a:t>
            </a:r>
            <a:r>
              <a:rPr lang="en-US" sz="2000" b="1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control</a:t>
            </a:r>
            <a:r>
              <a:rPr lang="en-US" sz="20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over signal </a:t>
            </a:r>
            <a:r>
              <a:rPr lang="en-US" sz="2000" b="1" kern="0" dirty="0">
                <a:solidFill>
                  <a:srgbClr val="C0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propagation</a:t>
            </a:r>
            <a:r>
              <a:rPr lang="en-US" sz="2000" kern="0" dirty="0">
                <a:latin typeface="Gill Sans MT" panose="020B0502020104020203" pitchFamily="34" charset="0"/>
                <a:sym typeface="Wingdings" panose="05000000000000000000" pitchFamily="2" charset="2"/>
              </a:rPr>
              <a:t> to increase capacity + simplify transceivers</a:t>
            </a:r>
          </a:p>
        </p:txBody>
      </p:sp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8A7A3C78-DC3C-DF45-8F32-0EEB550BE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77" y="3649765"/>
            <a:ext cx="3497212" cy="15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Simulation 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50</a:t>
            </a:fld>
            <a:endParaRPr lang="en-US" spc="-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347894" y="1081100"/>
                <a:ext cx="5191687" cy="3828500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Baseline scheme (ER-C) uses the effective rank</a:t>
                </a:r>
                <a14:m>
                  <m:oMath xmlns:m="http://schemas.openxmlformats.org/officeDocument/2006/math">
                    <m:r>
                      <a:rPr lang="en-US" sz="2200" i="1" kern="0" baseline="3000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Outperform un-assisted by ~20 bps/Hz</a:t>
                </a: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Outperform baseline by ~8 bps/Hz</a:t>
                </a:r>
              </a:p>
              <a:p>
                <a:pPr marL="347654" indent="-347654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MF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MMSE </a:t>
                </a:r>
                <a:r>
                  <a:rPr lang="en-US" sz="2200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channel is </a:t>
                </a:r>
                <a:r>
                  <a:rPr lang="en-US" sz="2200" b="1" kern="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orthogonal</a:t>
                </a:r>
                <a:endParaRPr lang="en-US" sz="2200" b="1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4" y="1081100"/>
                <a:ext cx="5191687" cy="3828500"/>
              </a:xfrm>
              <a:prstGeom prst="rect">
                <a:avLst/>
              </a:prstGeom>
              <a:blipFill>
                <a:blip r:embed="rId6"/>
                <a:stretch>
                  <a:fillRect l="-2927" t="-1980" r="-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0871" y="934630"/>
            <a:ext cx="4469129" cy="3643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1" y="1944947"/>
            <a:ext cx="2996443" cy="543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86" y="2052912"/>
            <a:ext cx="1217927" cy="43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176" y="4909600"/>
            <a:ext cx="9684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[1] P. d.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Hougne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M. Fink, and G.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Lerosey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“Optimally diverse communication channels in disordered environments with tuned randomness,” Nature Electronics, vol. 2, no. 1, pp. 36–41, Jan. 2019</a:t>
            </a:r>
          </a:p>
          <a:p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36788" y="1866900"/>
            <a:ext cx="186012" cy="186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93377" y="1588086"/>
            <a:ext cx="1450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Nuclear norm</a:t>
            </a:r>
          </a:p>
        </p:txBody>
      </p:sp>
    </p:spTree>
    <p:extLst>
      <p:ext uri="{BB962C8B-B14F-4D97-AF65-F5344CB8AC3E}">
        <p14:creationId xmlns:p14="http://schemas.microsoft.com/office/powerpoint/2010/main" val="37701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Simulation 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508001" y="1522168"/>
                <a:ext cx="4953000" cy="3691440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Multiple RIS sizes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Baseline does not take advantage of increased beamforming ability.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Cambria Math" panose="02040503050406030204" pitchFamily="18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Outperforms baseline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and non-assisted by large margins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1" y="1522168"/>
                <a:ext cx="4953000" cy="3691440"/>
              </a:xfrm>
              <a:prstGeom prst="rect">
                <a:avLst/>
              </a:prstGeom>
              <a:blipFill>
                <a:blip r:embed="rId3"/>
                <a:stretch>
                  <a:fillRect l="-3198" t="-1818" r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51</a:t>
            </a:fld>
            <a:endParaRPr lang="en-US" spc="-5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686" y="1378654"/>
            <a:ext cx="4583231" cy="36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Simulation 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340678" y="1142581"/>
                <a:ext cx="5352037" cy="3962400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kern="0" smtClean="0"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Varying amount of power coming through the RIS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Cambria Math" panose="02040503050406030204" pitchFamily="18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Outperforms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non-assisted by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bps/Hz, even when only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0" smtClean="0"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of the power come through the RIS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RIS is beneficial even in when a strong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line-of-sight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path exists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78" y="1142581"/>
                <a:ext cx="5352037" cy="3962400"/>
              </a:xfrm>
              <a:prstGeom prst="rect">
                <a:avLst/>
              </a:prstGeom>
              <a:blipFill>
                <a:blip r:embed="rId3"/>
                <a:stretch>
                  <a:fillRect l="-2837" t="-1597" r="-709" b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52</a:t>
            </a:fld>
            <a:endParaRPr lang="en-US" spc="-5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716" y="1333500"/>
            <a:ext cx="434028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53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5600" y="978627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42454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8" y="223475"/>
            <a:ext cx="929100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>
                <a:latin typeface="Gill Sans MT" panose="020B0502020104020203" pitchFamily="34" charset="0"/>
              </a:rPr>
              <a:t>System Model</a:t>
            </a:r>
            <a:endParaRPr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 2"/>
              <p:cNvSpPr txBox="1">
                <a:spLocks/>
              </p:cNvSpPr>
              <p:nvPr/>
            </p:nvSpPr>
            <p:spPr>
              <a:xfrm>
                <a:off x="359225" y="710380"/>
                <a:ext cx="4598007" cy="4416327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kern="0" dirty="0">
                    <a:latin typeface="Gill Sans MT" panose="020B0502020104020203" pitchFamily="34" charset="0"/>
                  </a:rPr>
                  <a:t>-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single antenna</a:t>
                </a:r>
                <a:r>
                  <a:rPr lang="en-US" sz="2400" kern="0" dirty="0">
                    <a:latin typeface="Gill Sans MT" panose="020B0502020104020203" pitchFamily="34" charset="0"/>
                  </a:rPr>
                  <a:t> communicating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pairs</a:t>
                </a:r>
                <a:r>
                  <a:rPr lang="en-US" sz="2400" kern="0" dirty="0">
                    <a:latin typeface="Gill Sans MT" panose="020B0502020104020203" pitchFamily="34" charset="0"/>
                  </a:rPr>
                  <a:t>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No ability to do any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spatial processing</a:t>
                </a:r>
                <a:r>
                  <a:rPr lang="en-US" sz="2400" kern="0" dirty="0">
                    <a:latin typeface="Gill Sans MT" panose="020B0502020104020203" pitchFamily="34" charset="0"/>
                  </a:rPr>
                  <a:t> at Tx/Rx.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400" kern="0" dirty="0">
                    <a:latin typeface="Gill Sans MT" panose="020B0502020104020203" pitchFamily="34" charset="0"/>
                  </a:rPr>
                  <a:t>Leverage the RIS to </a:t>
                </a:r>
                <a:r>
                  <a:rPr lang="en-US" sz="24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cancel </a:t>
                </a:r>
                <a:r>
                  <a:rPr lang="en-US" sz="2400" kern="0" dirty="0">
                    <a:latin typeface="Gill Sans MT" panose="020B0502020104020203" pitchFamily="34" charset="0"/>
                  </a:rPr>
                  <a:t>unwanted interference.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4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0" name="Content Placeholder 2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25" y="710380"/>
                <a:ext cx="4598007" cy="4416327"/>
              </a:xfrm>
              <a:prstGeom prst="rect">
                <a:avLst/>
              </a:prstGeom>
              <a:blipFill>
                <a:blip r:embed="rId4"/>
                <a:stretch>
                  <a:fillRect l="-3857" r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54</a:t>
            </a:fld>
            <a:endParaRPr lang="en-US" spc="-5"/>
          </a:p>
        </p:txBody>
      </p:sp>
      <p:sp>
        <p:nvSpPr>
          <p:cNvPr id="33" name="Rounded Rectangle 32"/>
          <p:cNvSpPr/>
          <p:nvPr/>
        </p:nvSpPr>
        <p:spPr>
          <a:xfrm>
            <a:off x="2070884" y="4489493"/>
            <a:ext cx="3053834" cy="425405"/>
          </a:xfrm>
          <a:prstGeom prst="roundRect">
            <a:avLst/>
          </a:prstGeom>
          <a:noFill/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457942" y="4916624"/>
            <a:ext cx="3053834" cy="425405"/>
          </a:xfrm>
          <a:prstGeom prst="roundRect">
            <a:avLst/>
          </a:prstGeom>
          <a:noFill/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394754" y="4459584"/>
            <a:ext cx="3117022" cy="425405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030674" y="4914005"/>
            <a:ext cx="3117022" cy="425405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00994-70B5-BE4B-A972-29D747C11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91" y="945334"/>
            <a:ext cx="5268077" cy="3211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A64872-6E9E-944E-9D78-DFF8C774C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45" y="4408862"/>
            <a:ext cx="7608692" cy="9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8" y="223475"/>
            <a:ext cx="929100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>
                <a:latin typeface="Gill Sans MT" panose="020B0502020104020203" pitchFamily="34" charset="0"/>
              </a:rPr>
              <a:t>Problem Formulation</a:t>
            </a:r>
            <a:endParaRPr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 2"/>
              <p:cNvSpPr txBox="1">
                <a:spLocks/>
              </p:cNvSpPr>
              <p:nvPr/>
            </p:nvSpPr>
            <p:spPr>
              <a:xfrm>
                <a:off x="431801" y="983116"/>
                <a:ext cx="9291002" cy="441632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Construct a quadratic expression including only interference terms: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    and    are linear functions of the channels </a:t>
                </a:r>
                <a14:m>
                  <m:oMath xmlns:m="http://schemas.openxmlformats.org/officeDocument/2006/math">
                    <m:r>
                      <a:rPr lang="en-US" sz="2200" b="1" i="0" kern="0" dirty="0" smtClean="0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1" i="0" kern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1" i="0" kern="0" dirty="0" smtClean="0">
                        <a:latin typeface="Cambria Math" panose="02040503050406030204" pitchFamily="18" charset="0"/>
                      </a:rPr>
                      <m:t>𝐆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Non-convex because of the constant modulus constraint.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Baseline: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most prevalent technique in literature is to use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Semidefinite Relaxation (SDR).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Proposed: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cast as a non-constrained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manifold optimization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 problem.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0" name="Content Placeholder 2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1" y="983116"/>
                <a:ext cx="9291002" cy="4416327"/>
              </a:xfrm>
              <a:prstGeom prst="rect">
                <a:avLst/>
              </a:prstGeom>
              <a:blipFill>
                <a:blip r:embed="rId4"/>
                <a:stretch>
                  <a:fillRect l="-1776" t="-2006" b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55</a:t>
            </a:fld>
            <a:endParaRPr lang="en-US" spc="-5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FCAA4C-EF3B-FA4D-A779-458077D18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990" y="2057150"/>
            <a:ext cx="3556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BFE91-BB47-3049-B94D-C20EA65C1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402" y="1485900"/>
            <a:ext cx="4495800" cy="96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9FC74-CA14-6741-81BB-6AF0C8189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800" y="2736375"/>
            <a:ext cx="177800" cy="20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8D62D-6214-BE4A-A2F9-A23BDCA155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61" y="2787650"/>
            <a:ext cx="1778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8" y="223475"/>
            <a:ext cx="929100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>
                <a:latin typeface="Gill Sans MT" panose="020B0502020104020203" pitchFamily="34" charset="0"/>
              </a:rPr>
              <a:t>Problem Formulation</a:t>
            </a:r>
            <a:endParaRPr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 2"/>
              <p:cNvSpPr txBox="1">
                <a:spLocks/>
              </p:cNvSpPr>
              <p:nvPr/>
            </p:nvSpPr>
            <p:spPr>
              <a:xfrm>
                <a:off x="360998" y="972448"/>
                <a:ext cx="4525431" cy="441632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Baseline: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</a:rPr>
                  <a:t>Note that     is only rank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kern="0" dirty="0">
                    <a:latin typeface="Gill Sans MT" panose="020B0502020104020203" pitchFamily="34" charset="0"/>
                  </a:rPr>
                  <a:t>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</a:rPr>
                  <a:t>Minimizer will lie in the null space of   which has dimensions </a:t>
                </a:r>
                <a14:m>
                  <m:oMath xmlns:m="http://schemas.openxmlformats.org/officeDocument/2006/math"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+1−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000" kern="0" dirty="0">
                    <a:latin typeface="Gill Sans MT" panose="020B0502020104020203" pitchFamily="34" charset="0"/>
                  </a:rPr>
                  <a:t>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000" kern="0" dirty="0">
                    <a:latin typeface="Gill Sans MT" panose="020B0502020104020203" pitchFamily="34" charset="0"/>
                  </a:rPr>
                  <a:t>Extract rank-1 solution using EVD.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0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0" name="Content Placeholder 2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98" y="972448"/>
                <a:ext cx="4525431" cy="4416327"/>
              </a:xfrm>
              <a:prstGeom prst="rect">
                <a:avLst/>
              </a:prstGeom>
              <a:blipFill>
                <a:blip r:embed="rId3"/>
                <a:stretch>
                  <a:fillRect l="-3230" t="-1796" b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56</a:t>
            </a:fld>
            <a:endParaRPr lang="en-US" spc="-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DFC44-847D-0442-AD83-1917D6F97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61" y="1422115"/>
            <a:ext cx="4046473" cy="1057834"/>
          </a:xfrm>
          <a:prstGeom prst="rect">
            <a:avLst/>
          </a:prstGeom>
        </p:spPr>
      </p:pic>
      <p:sp>
        <p:nvSpPr>
          <p:cNvPr id="12" name="Content Placeholder 2 2">
            <a:extLst>
              <a:ext uri="{FF2B5EF4-FFF2-40B4-BE49-F238E27FC236}">
                <a16:creationId xmlns:a16="http://schemas.microsoft.com/office/drawing/2014/main" id="{A150E62E-174D-C14E-817F-F5E4CBD0F2D3}"/>
              </a:ext>
            </a:extLst>
          </p:cNvPr>
          <p:cNvSpPr txBox="1">
            <a:spLocks/>
          </p:cNvSpPr>
          <p:nvPr/>
        </p:nvSpPr>
        <p:spPr>
          <a:xfrm>
            <a:off x="5080001" y="983116"/>
            <a:ext cx="4739472" cy="441632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Proposed: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A32B76-6FCB-104E-BF22-608021250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454" y="1371600"/>
            <a:ext cx="4520565" cy="40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400" y="3433890"/>
            <a:ext cx="227301" cy="285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4000500"/>
            <a:ext cx="270362" cy="339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F1CFF-E459-4E48-AB56-2E8FB044B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112" y="2866136"/>
            <a:ext cx="877169" cy="205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11844-0278-DE4B-8FB0-EFEC3C3CB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23" y="2740424"/>
            <a:ext cx="1560617" cy="483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CE0480-EC04-6E4C-8658-D8A02D93F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670" y="2731589"/>
            <a:ext cx="705332" cy="4831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C37458-B055-2E4C-BBE7-9824BFA0F6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1045" y="2481169"/>
            <a:ext cx="2032000" cy="2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DFABC8-DD1D-CE45-B7A9-C578480C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1384300"/>
            <a:ext cx="2425700" cy="1016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60323" y="1120208"/>
                <a:ext cx="4619678" cy="4175692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Performance metric: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Cambria Math" panose="02040503050406030204" pitchFamily="18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Rates </a:t>
                </a: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approaching no interference case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for up to 6 user pairs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SDP baseline fails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to obtain good solutions in all considered cases. </a:t>
                </a:r>
                <a:endParaRPr lang="en-US" sz="2200" kern="0" dirty="0">
                  <a:solidFill>
                    <a:srgbClr val="C0000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23" y="1120208"/>
                <a:ext cx="4619678" cy="4175692"/>
              </a:xfrm>
              <a:prstGeom prst="rect">
                <a:avLst/>
              </a:prstGeom>
              <a:blipFill>
                <a:blip r:embed="rId4"/>
                <a:stretch>
                  <a:fillRect l="-3297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57</a:t>
            </a:fld>
            <a:endParaRPr lang="en-US" spc="-5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964E3-CA95-034F-A751-5F2B5E72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12" y="1714500"/>
            <a:ext cx="1676400" cy="35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DCA9AA-AD6F-624E-BCAC-51306E01B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4892" r="7277"/>
          <a:stretch/>
        </p:blipFill>
        <p:spPr>
          <a:xfrm>
            <a:off x="5184405" y="1352187"/>
            <a:ext cx="4719001" cy="37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60323" y="1168151"/>
                <a:ext cx="4651428" cy="420394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Effect of no. of RIS elements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b="0" kern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Interference effectively canceled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until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Cambria Math" panose="02040503050406030204" pitchFamily="18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Starts to deteriorate at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.</a:t>
                </a: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SDP baseline fails </a:t>
                </a:r>
                <a:r>
                  <a:rPr lang="en-US" sz="2200" kern="0" dirty="0">
                    <a:latin typeface="Gill Sans MT" panose="020B0502020104020203" pitchFamily="34" charset="0"/>
                  </a:rPr>
                  <a:t>to obtain good solutions in all considered cases.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23" y="1168151"/>
                <a:ext cx="4651428" cy="4203949"/>
              </a:xfrm>
              <a:prstGeom prst="rect">
                <a:avLst/>
              </a:prstGeom>
              <a:blipFill>
                <a:blip r:embed="rId3"/>
                <a:stretch>
                  <a:fillRect l="-3270" t="-2115" r="-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58</a:t>
            </a:fld>
            <a:endParaRPr lang="en-US" spc="-5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E1752-F48C-C74B-8775-694B9E26E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7835"/>
          <a:stretch/>
        </p:blipFill>
        <p:spPr>
          <a:xfrm>
            <a:off x="5124451" y="1115986"/>
            <a:ext cx="4860925" cy="40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Results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66673" y="1322718"/>
                <a:ext cx="4757102" cy="4175692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0">
                  <a:defRPr b="0" i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96">
                  <a:defRPr>
                    <a:latin typeface="+mn-lt"/>
                    <a:ea typeface="+mn-ea"/>
                    <a:cs typeface="+mn-cs"/>
                  </a:defRPr>
                </a:lvl2pPr>
                <a:lvl3pPr marL="914391">
                  <a:defRPr>
                    <a:latin typeface="+mn-lt"/>
                    <a:ea typeface="+mn-ea"/>
                    <a:cs typeface="+mn-cs"/>
                  </a:defRPr>
                </a:lvl3pPr>
                <a:lvl4pPr marL="1371587">
                  <a:defRPr>
                    <a:latin typeface="+mn-lt"/>
                    <a:ea typeface="+mn-ea"/>
                    <a:cs typeface="+mn-cs"/>
                  </a:defRPr>
                </a:lvl4pPr>
                <a:lvl5pPr marL="1828782">
                  <a:defRPr>
                    <a:latin typeface="+mn-lt"/>
                    <a:ea typeface="+mn-ea"/>
                    <a:cs typeface="+mn-cs"/>
                  </a:defRPr>
                </a:lvl5pPr>
                <a:lvl6pPr marL="2285978">
                  <a:defRPr>
                    <a:latin typeface="+mn-lt"/>
                    <a:ea typeface="+mn-ea"/>
                    <a:cs typeface="+mn-cs"/>
                  </a:defRPr>
                </a:lvl6pPr>
                <a:lvl7pPr marL="2743173">
                  <a:defRPr>
                    <a:latin typeface="+mn-lt"/>
                    <a:ea typeface="+mn-ea"/>
                    <a:cs typeface="+mn-cs"/>
                  </a:defRPr>
                </a:lvl7pPr>
                <a:lvl8pPr marL="3200368">
                  <a:defRPr>
                    <a:latin typeface="+mn-lt"/>
                    <a:ea typeface="+mn-ea"/>
                    <a:cs typeface="+mn-cs"/>
                  </a:defRPr>
                </a:lvl8pPr>
                <a:lvl9pPr marL="3657563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Effect of power fraction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200" kern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sz="2200" i="1" ker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200" i="1" ker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200" kern="0" dirty="0">
                    <a:latin typeface="Gill Sans MT" panose="020B05020201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  <a:defRPr/>
                </a:pPr>
                <a:endParaRPr lang="en-US" sz="2200" i="1" kern="0" dirty="0">
                  <a:latin typeface="Cambria Math" panose="02040503050406030204" pitchFamily="18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Proposed MO-based effectively cancels interference for power fractions as low as </a:t>
                </a:r>
                <a14:m>
                  <m:oMath xmlns:m="http://schemas.openxmlformats.org/officeDocument/2006/math"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−9 </m:t>
                    </m:r>
                    <m:r>
                      <m:rPr>
                        <m:sty m:val="p"/>
                      </m:rPr>
                      <a:rPr lang="en-US" sz="2200" b="0" i="0" kern="0" smtClean="0"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endParaRPr lang="en-US" sz="2200" kern="0" dirty="0">
                  <a:latin typeface="Gill Sans MT" panose="020B0502020104020203" pitchFamily="34" charset="0"/>
                </a:endParaRPr>
              </a:p>
              <a:p>
                <a:pPr marL="347654" indent="-347654">
                  <a:buFont typeface="Wingdings" panose="05000000000000000000" pitchFamily="2" charset="2"/>
                  <a:buChar char="q"/>
                  <a:defRPr/>
                </a:pPr>
                <a:r>
                  <a:rPr lang="en-US" sz="2200" kern="0" dirty="0">
                    <a:latin typeface="Gill Sans MT" panose="020B0502020104020203" pitchFamily="34" charset="0"/>
                  </a:rPr>
                  <a:t>Large gains in rates for power fractions as low as </a:t>
                </a:r>
                <a14:m>
                  <m:oMath xmlns:m="http://schemas.openxmlformats.org/officeDocument/2006/math">
                    <m:r>
                      <a:rPr lang="en-US" sz="2200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kern="0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sz="2200" i="1" ker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kern="0">
                        <a:latin typeface="Cambria Math" panose="02040503050406030204" pitchFamily="18" charset="0"/>
                      </a:rPr>
                      <m:t>dB</m:t>
                    </m:r>
                  </m:oMath>
                </a14:m>
                <a:endParaRPr lang="en-US" sz="2200" kern="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73" y="1322718"/>
                <a:ext cx="4757102" cy="4175692"/>
              </a:xfrm>
              <a:prstGeom prst="rect">
                <a:avLst/>
              </a:prstGeom>
              <a:blipFill>
                <a:blip r:embed="rId3"/>
                <a:stretch>
                  <a:fillRect l="-3191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59</a:t>
            </a:fld>
            <a:endParaRPr lang="en-US" spc="-5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CBEB62-D1E6-DA40-A090-AD8511E8A1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3211" r="7854"/>
          <a:stretch/>
        </p:blipFill>
        <p:spPr>
          <a:xfrm>
            <a:off x="5223775" y="1196408"/>
            <a:ext cx="4700269" cy="37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6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2480" y="872907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Motivation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Noncoherent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18154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Outline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60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5600" y="833140"/>
            <a:ext cx="9296400" cy="44627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 Ambient Backscatter Techniques over OFDM: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 and System Model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Pseudo-FSK with Energy Detection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Noncoherent FSK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Reconfigurable Intelligent Surfaces: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Introduction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Orthogonal Spatial Multiplexing</a:t>
            </a:r>
          </a:p>
          <a:p>
            <a:pPr marL="812792" lvl="1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 panose="05000000000000000000" pitchFamily="2" charset="2"/>
              <a:buChar char="q"/>
              <a:tabLst>
                <a:tab pos="354962" algn="l"/>
                <a:tab pos="355596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RIS for Interference Channels</a:t>
            </a:r>
          </a:p>
          <a:p>
            <a:pPr marL="355596" indent="-342896">
              <a:spcBef>
                <a:spcPts val="600"/>
              </a:spcBef>
              <a:buClr>
                <a:srgbClr val="005F85"/>
              </a:buClr>
              <a:buSzPct val="80000"/>
              <a:buFont typeface="Wingdings"/>
              <a:buChar char=""/>
              <a:tabLst>
                <a:tab pos="354962" algn="l"/>
                <a:tab pos="355596" algn="l"/>
              </a:tabLst>
            </a:pPr>
            <a:r>
              <a:rPr lang="en-US" sz="2400" b="1" dirty="0">
                <a:latin typeface="Gill Sans MT"/>
                <a:cs typeface="Gill Sans MT"/>
              </a:rPr>
              <a:t>Future work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3944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8" y="223474"/>
            <a:ext cx="7959493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 sz="2600" dirty="0"/>
              <a:t>Future work: Location-aided RIS Optimization</a:t>
            </a:r>
            <a:endParaRPr sz="2600" dirty="0"/>
          </a:p>
        </p:txBody>
      </p:sp>
      <p:sp>
        <p:nvSpPr>
          <p:cNvPr id="11" name="Content Placeholder 2 1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10" name="Content Placeholder 2 2"/>
          <p:cNvSpPr txBox="1">
            <a:spLocks/>
          </p:cNvSpPr>
          <p:nvPr/>
        </p:nvSpPr>
        <p:spPr>
          <a:xfrm>
            <a:off x="431801" y="983116"/>
            <a:ext cx="9296400" cy="441632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Exploits position info to aid RIS optimization without explicit channel info.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Datasets are available linking channel realizations/locations.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Potential for ML techniques.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61</a:t>
            </a:fld>
            <a:endParaRPr lang="en-US" spc="-5"/>
          </a:p>
        </p:txBody>
      </p:sp>
      <p:pic>
        <p:nvPicPr>
          <p:cNvPr id="1026" name="Picture 2" descr="O1Bird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20" y="2552700"/>
            <a:ext cx="4932762" cy="242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3400" y="4988531"/>
            <a:ext cx="739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Alkhateeb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,"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</a:rPr>
              <a:t>DeepMIMO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: A Generic Deep Learning Dataset for Millimeter Wave and Massive MIMO Applications ," in Proc. of Information Theory and Applications Workshop (ITA), San Diego, CA, Feb. 2019.</a:t>
            </a:r>
          </a:p>
        </p:txBody>
      </p:sp>
    </p:spTree>
    <p:extLst>
      <p:ext uri="{BB962C8B-B14F-4D97-AF65-F5344CB8AC3E}">
        <p14:creationId xmlns:p14="http://schemas.microsoft.com/office/powerpoint/2010/main" val="219359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999" y="223474"/>
            <a:ext cx="761873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spcBef>
                <a:spcPts val="95"/>
              </a:spcBef>
            </a:pPr>
            <a:r>
              <a:rPr lang="en-US"/>
              <a:t>Conclusion</a:t>
            </a:r>
            <a:endParaRPr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0999" y="983116"/>
            <a:ext cx="9367201" cy="438898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defRPr/>
            </a:pPr>
            <a:endParaRPr lang="en-US" sz="2400" kern="0">
              <a:latin typeface="Gill Sans MT" panose="020B0502020104020203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1800" y="983116"/>
            <a:ext cx="9296400" cy="4231854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>
              <a:defRPr>
                <a:latin typeface="+mn-lt"/>
                <a:ea typeface="+mn-ea"/>
                <a:cs typeface="+mn-cs"/>
              </a:defRPr>
            </a:lvl2pPr>
            <a:lvl3pPr marL="914391">
              <a:defRPr>
                <a:latin typeface="+mn-lt"/>
                <a:ea typeface="+mn-ea"/>
                <a:cs typeface="+mn-cs"/>
              </a:defRPr>
            </a:lvl3pPr>
            <a:lvl4pPr marL="1371587">
              <a:defRPr>
                <a:latin typeface="+mn-lt"/>
                <a:ea typeface="+mn-ea"/>
                <a:cs typeface="+mn-cs"/>
              </a:defRPr>
            </a:lvl4pPr>
            <a:lvl5pPr marL="1828782">
              <a:defRPr>
                <a:latin typeface="+mn-lt"/>
                <a:ea typeface="+mn-ea"/>
                <a:cs typeface="+mn-cs"/>
              </a:defRPr>
            </a:lvl5pPr>
            <a:lvl6pPr marL="2285978">
              <a:defRPr>
                <a:latin typeface="+mn-lt"/>
                <a:ea typeface="+mn-ea"/>
                <a:cs typeface="+mn-cs"/>
              </a:defRPr>
            </a:lvl6pPr>
            <a:lvl7pPr marL="2743173">
              <a:defRPr>
                <a:latin typeface="+mn-lt"/>
                <a:ea typeface="+mn-ea"/>
                <a:cs typeface="+mn-cs"/>
              </a:defRPr>
            </a:lvl7pPr>
            <a:lvl8pPr marL="3200368">
              <a:defRPr>
                <a:latin typeface="+mn-lt"/>
                <a:ea typeface="+mn-ea"/>
                <a:cs typeface="+mn-cs"/>
              </a:defRPr>
            </a:lvl8pPr>
            <a:lvl9pPr marL="3657563">
              <a:defRPr>
                <a:latin typeface="+mn-lt"/>
                <a:ea typeface="+mn-ea"/>
                <a:cs typeface="+mn-cs"/>
              </a:defRPr>
            </a:lvl9pPr>
          </a:lstStyle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Passive reflection techniques can be helpful in a variety of scenarios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Ambient backscatter for low-rate IoT applications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Reconfigurable Intelligent Surfaces for high-rate broadband applications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Proposed two noncoherent schemes for ambient backscatter over OFDM: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Energy-detection based</a:t>
            </a:r>
            <a:r>
              <a:rPr lang="en-US" sz="2200" kern="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Frequency Shift Keying based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Both outperform state-of-the-art</a:t>
            </a: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Proposed two RIS-assisted schemes: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Allowing Orthogonal Spatial Multiplexing using RIS</a:t>
            </a:r>
          </a:p>
          <a:p>
            <a:pPr marL="804850" lvl="1" indent="-347654">
              <a:buFont typeface="Wingdings" panose="05000000000000000000" pitchFamily="2" charset="2"/>
              <a:buChar char="q"/>
              <a:defRPr/>
            </a:pPr>
            <a:r>
              <a:rPr lang="en-US" sz="2200" kern="0" dirty="0">
                <a:latin typeface="Gill Sans MT" panose="020B0502020104020203" pitchFamily="34" charset="0"/>
              </a:rPr>
              <a:t>Allowing simultaneous by multiple transceivers pair in an Interference Channel using RIS</a:t>
            </a:r>
          </a:p>
          <a:p>
            <a:pPr>
              <a:defRPr/>
            </a:pPr>
            <a:endParaRPr lang="en-US" sz="2200" kern="0" dirty="0">
              <a:latin typeface="Gill Sans MT" panose="020B0502020104020203" pitchFamily="34" charset="0"/>
            </a:endParaRPr>
          </a:p>
          <a:p>
            <a:pPr marL="347654" indent="-347654">
              <a:buFont typeface="Wingdings" panose="05000000000000000000" pitchFamily="2" charset="2"/>
              <a:buChar char="q"/>
              <a:defRPr/>
            </a:pPr>
            <a:endParaRPr lang="en-US" sz="2200" kern="0" dirty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25"/>
                </a:spcBef>
              </a:pPr>
              <a:t>62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38950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480" y="266700"/>
            <a:ext cx="4851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5" dirty="0"/>
              <a:t>Publications</a:t>
            </a:r>
            <a:endParaRPr spc="-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A37FF-1C98-40A1-A25C-0FB333BC9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7642" y="5498018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63</a:t>
            </a:fld>
            <a:endParaRPr lang="en-US" spc="-5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85F7B355-81C3-4C2A-9D33-C079BF5BFDF2}"/>
              </a:ext>
            </a:extLst>
          </p:cNvPr>
          <p:cNvSpPr txBox="1"/>
          <p:nvPr/>
        </p:nvSpPr>
        <p:spPr>
          <a:xfrm>
            <a:off x="352480" y="819814"/>
            <a:ext cx="9451920" cy="467820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85739" indent="-285750" algn="just">
              <a:buFont typeface="Wingdings" pitchFamily="2" charset="2"/>
              <a:buChar char="q"/>
              <a:defRPr/>
            </a:pPr>
            <a:r>
              <a:rPr lang="en-US" sz="1150" dirty="0">
                <a:latin typeface="Gill Sans MT" panose="020B0502020104020203" pitchFamily="34" charset="0"/>
              </a:rPr>
              <a:t>Journal Publications: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</a:t>
            </a:r>
            <a:r>
              <a:rPr lang="en-US" sz="1150" b="1" dirty="0" err="1">
                <a:latin typeface="Gill Sans MT" panose="020B0502020104020203" pitchFamily="34" charset="0"/>
              </a:rPr>
              <a:t>ElMossallamy</a:t>
            </a:r>
            <a:r>
              <a:rPr lang="en-US" sz="1150" b="1" dirty="0">
                <a:latin typeface="Gill Sans MT" panose="020B0502020104020203" pitchFamily="34" charset="0"/>
              </a:rPr>
              <a:t>, </a:t>
            </a:r>
            <a:r>
              <a:rPr lang="en-US" sz="1150" dirty="0">
                <a:latin typeface="Gill Sans MT" panose="020B0502020104020203" pitchFamily="34" charset="0"/>
              </a:rPr>
              <a:t>M. Pan, R. </a:t>
            </a:r>
            <a:r>
              <a:rPr lang="en-US" sz="1150" dirty="0" err="1">
                <a:latin typeface="Gill Sans MT" panose="020B0502020104020203" pitchFamily="34" charset="0"/>
              </a:rPr>
              <a:t>Jantti</a:t>
            </a:r>
            <a:r>
              <a:rPr lang="en-US" sz="1150" dirty="0">
                <a:latin typeface="Gill Sans MT" panose="020B0502020104020203" pitchFamily="34" charset="0"/>
              </a:rPr>
              <a:t>, K. G.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G. Y. Li, and Z. Han, “Noncoherent Backscatter Communications Over Ambient OFDM Signals,” IEEE Transactions on Communications, vol. 67, no. 5, pp. 3597–3611, 2019.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ElMossallamy, </a:t>
            </a:r>
            <a:r>
              <a:rPr lang="en-US" sz="1150" dirty="0">
                <a:latin typeface="Gill Sans MT" panose="020B0502020104020203" pitchFamily="34" charset="0"/>
              </a:rPr>
              <a:t>H. Zhang, L. Song,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Z. Han and G. Y. Li “</a:t>
            </a:r>
            <a:r>
              <a:rPr lang="fr-FR" sz="1150" dirty="0">
                <a:latin typeface="Gill Sans MT" panose="020B0502020104020203" pitchFamily="34" charset="0"/>
              </a:rPr>
              <a:t>Reconfigurable Intelligent Surfaces for Wireless Communications: </a:t>
            </a:r>
            <a:r>
              <a:rPr lang="fr-FR" sz="1150" dirty="0" err="1">
                <a:latin typeface="Gill Sans MT" panose="020B0502020104020203" pitchFamily="34" charset="0"/>
              </a:rPr>
              <a:t>Principles</a:t>
            </a:r>
            <a:r>
              <a:rPr lang="fr-FR" sz="1150" dirty="0">
                <a:latin typeface="Gill Sans MT" panose="020B0502020104020203" pitchFamily="34" charset="0"/>
              </a:rPr>
              <a:t>, Challenges, and </a:t>
            </a:r>
            <a:r>
              <a:rPr lang="fr-FR" sz="1150" dirty="0" err="1">
                <a:latin typeface="Gill Sans MT" panose="020B0502020104020203" pitchFamily="34" charset="0"/>
              </a:rPr>
              <a:t>Opportunities</a:t>
            </a:r>
            <a:r>
              <a:rPr lang="en-US" sz="1150" dirty="0">
                <a:latin typeface="Gill Sans MT" panose="020B0502020104020203" pitchFamily="34" charset="0"/>
              </a:rPr>
              <a:t>,” IEEE Trans. On Cognitive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and </a:t>
            </a:r>
            <a:r>
              <a:rPr lang="en-US" sz="1150" dirty="0" err="1">
                <a:latin typeface="Gill Sans MT" panose="020B0502020104020203" pitchFamily="34" charset="0"/>
              </a:rPr>
              <a:t>Netw</a:t>
            </a:r>
            <a:r>
              <a:rPr lang="en-US" sz="1150" dirty="0">
                <a:latin typeface="Gill Sans MT" panose="020B0502020104020203" pitchFamily="34" charset="0"/>
              </a:rPr>
              <a:t>., vol. 6, no. 3, pp. 990–1002, Sep. 2020 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ElMossallamy, </a:t>
            </a:r>
            <a:r>
              <a:rPr lang="en-US" sz="1150" dirty="0">
                <a:latin typeface="Gill Sans MT" panose="020B0502020104020203" pitchFamily="34" charset="0"/>
              </a:rPr>
              <a:t>H. Zhang, R. Sultan,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L. Song, Z. Han and G. Y. Li “</a:t>
            </a:r>
            <a:r>
              <a:rPr lang="fr-FR" sz="1150" dirty="0">
                <a:latin typeface="Gill Sans MT" panose="020B0502020104020203" pitchFamily="34" charset="0"/>
              </a:rPr>
              <a:t>On Spatial </a:t>
            </a:r>
            <a:r>
              <a:rPr lang="fr-FR" sz="1150" dirty="0" err="1">
                <a:latin typeface="Gill Sans MT" panose="020B0502020104020203" pitchFamily="34" charset="0"/>
              </a:rPr>
              <a:t>Multiplexing</a:t>
            </a:r>
            <a:r>
              <a:rPr lang="fr-FR" sz="1150" dirty="0">
                <a:latin typeface="Gill Sans MT" panose="020B0502020104020203" pitchFamily="34" charset="0"/>
              </a:rPr>
              <a:t> </a:t>
            </a:r>
            <a:r>
              <a:rPr lang="en-US" sz="1150" dirty="0">
                <a:latin typeface="Gill Sans MT" panose="020B0502020104020203" pitchFamily="34" charset="0"/>
              </a:rPr>
              <a:t>Using</a:t>
            </a:r>
            <a:r>
              <a:rPr lang="fr-FR" sz="1150" dirty="0">
                <a:latin typeface="Gill Sans MT" panose="020B0502020104020203" pitchFamily="34" charset="0"/>
              </a:rPr>
              <a:t> Reconfigurable Intelligent Surfaces</a:t>
            </a:r>
            <a:r>
              <a:rPr lang="en-US" sz="1150" dirty="0">
                <a:latin typeface="Gill Sans MT" panose="020B0502020104020203" pitchFamily="34" charset="0"/>
              </a:rPr>
              <a:t>,” to appear in IEEE Wireless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Letters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ElMossallamy</a:t>
            </a:r>
            <a:r>
              <a:rPr lang="en-US" sz="1150" dirty="0">
                <a:latin typeface="Gill Sans MT" panose="020B0502020104020203" pitchFamily="34" charset="0"/>
              </a:rPr>
              <a:t>, R. Sultan, T. Liu,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G. Y. Li, and Z. Han, “Capacity Maximization of RIS-assisted Multi-User MIMO Broadcast Channels,” under review in IEEE Wireless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Letters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ElMossallamy</a:t>
            </a:r>
            <a:r>
              <a:rPr lang="en-US" sz="1150" dirty="0">
                <a:latin typeface="Gill Sans MT" panose="020B0502020104020203" pitchFamily="34" charset="0"/>
              </a:rPr>
              <a:t>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W. Chen, L. Wang, Z. Han, and G. Y. Li, “RIS Optimization on the Complex Circle Manifold for Interference Mitigation in Interference Channels,” under review in IEEE Transactions On Vehicular Technology (</a:t>
            </a:r>
            <a:r>
              <a:rPr lang="en-US" sz="1150" dirty="0" err="1">
                <a:latin typeface="Gill Sans MT" panose="020B0502020104020203" pitchFamily="34" charset="0"/>
              </a:rPr>
              <a:t>Corres</a:t>
            </a:r>
            <a:r>
              <a:rPr lang="en-US" sz="1150" dirty="0">
                <a:latin typeface="Gill Sans MT" panose="020B0502020104020203" pitchFamily="34" charset="0"/>
              </a:rPr>
              <a:t>.)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M. A. ElMossallamy, Z. Han, M. Pan, R. </a:t>
            </a:r>
            <a:r>
              <a:rPr lang="en-US" sz="115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Jantti</a:t>
            </a:r>
            <a:r>
              <a:rPr lang="en-US" sz="115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, K. </a:t>
            </a:r>
            <a:r>
              <a:rPr lang="en-US" sz="115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Seddik</a:t>
            </a:r>
            <a:r>
              <a:rPr lang="en-US" sz="115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, and G. Y. Li, “</a:t>
            </a:r>
            <a:r>
              <a:rPr lang="en-US" sz="115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Noncoherent</a:t>
            </a:r>
            <a:r>
              <a:rPr lang="en-US" sz="115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frequency shift keying for backscatter over ambient OFDM signals,” under preparation for submission to a journal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dirty="0">
                <a:latin typeface="Gill Sans MT" panose="020B0502020104020203" pitchFamily="34" charset="0"/>
              </a:rPr>
              <a:t>X. Cao, Z. Song, B. Yang, </a:t>
            </a:r>
            <a:r>
              <a:rPr lang="en-US" sz="1150" b="1" dirty="0">
                <a:latin typeface="Gill Sans MT" panose="020B0502020104020203" pitchFamily="34" charset="0"/>
              </a:rPr>
              <a:t>M. A. </a:t>
            </a:r>
            <a:r>
              <a:rPr lang="en-US" sz="1150" b="1" dirty="0" err="1">
                <a:latin typeface="Gill Sans MT" panose="020B0502020104020203" pitchFamily="34" charset="0"/>
              </a:rPr>
              <a:t>Elmossallamy</a:t>
            </a:r>
            <a:r>
              <a:rPr lang="en-US" sz="1150" dirty="0">
                <a:latin typeface="Gill Sans MT" panose="020B0502020104020203" pitchFamily="34" charset="0"/>
              </a:rPr>
              <a:t>, L. Qian, and Z. Han, “A Distributed Ambient Backscatter MAC Protocol for Internet-of-Things Networks,” IEEE Internet of Things Journal, vol. 7, no. 2, pp. 1488–1501, Feb. 2020.</a:t>
            </a:r>
          </a:p>
          <a:p>
            <a:pPr marL="285739" indent="-285750" algn="just">
              <a:buFont typeface="Wingdings" pitchFamily="2" charset="2"/>
              <a:buChar char="q"/>
              <a:defRPr/>
            </a:pPr>
            <a:r>
              <a:rPr lang="en-US" sz="1150" dirty="0">
                <a:latin typeface="Gill Sans MT" panose="020B0502020104020203" pitchFamily="34" charset="0"/>
              </a:rPr>
              <a:t>Conference Publications: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ElMossallamy, </a:t>
            </a:r>
            <a:r>
              <a:rPr lang="en-US" sz="1150" dirty="0">
                <a:latin typeface="Gill Sans MT" panose="020B0502020104020203" pitchFamily="34" charset="0"/>
              </a:rPr>
              <a:t>Z. Han, M. Pan, R. </a:t>
            </a:r>
            <a:r>
              <a:rPr lang="en-US" sz="1150" dirty="0" err="1">
                <a:latin typeface="Gill Sans MT" panose="020B0502020104020203" pitchFamily="34" charset="0"/>
              </a:rPr>
              <a:t>Jantti</a:t>
            </a:r>
            <a:r>
              <a:rPr lang="en-US" sz="1150" dirty="0">
                <a:latin typeface="Gill Sans MT" panose="020B0502020104020203" pitchFamily="34" charset="0"/>
              </a:rPr>
              <a:t>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and G. Y. Li “Backscatter communications over ambient OFDM signals using null subcarriers,” in Proc. IEEE Global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Conf. (GLOBECOM), Abu Dhabi, UAE, Dec. 2018.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ElMossallamy, </a:t>
            </a:r>
            <a:r>
              <a:rPr lang="en-US" sz="1150" dirty="0">
                <a:latin typeface="Gill Sans MT" panose="020B0502020104020203" pitchFamily="34" charset="0"/>
              </a:rPr>
              <a:t>Z. Han, M. Pan, R. </a:t>
            </a:r>
            <a:r>
              <a:rPr lang="en-US" sz="1150" dirty="0" err="1">
                <a:latin typeface="Gill Sans MT" panose="020B0502020104020203" pitchFamily="34" charset="0"/>
              </a:rPr>
              <a:t>Jantti</a:t>
            </a:r>
            <a:r>
              <a:rPr lang="en-US" sz="1150" dirty="0">
                <a:latin typeface="Gill Sans MT" panose="020B0502020104020203" pitchFamily="34" charset="0"/>
              </a:rPr>
              <a:t>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and G. Y. Li, “</a:t>
            </a:r>
            <a:r>
              <a:rPr lang="en-US" sz="1150" dirty="0" err="1">
                <a:latin typeface="Gill Sans MT" panose="020B0502020104020203" pitchFamily="34" charset="0"/>
              </a:rPr>
              <a:t>Noncoherent</a:t>
            </a:r>
            <a:r>
              <a:rPr lang="en-US" sz="1150" dirty="0">
                <a:latin typeface="Gill Sans MT" panose="020B0502020104020203" pitchFamily="34" charset="0"/>
              </a:rPr>
              <a:t> frequency shift keying for ambient backscatter over OFDM signals,” in Proc. IEEE Int. Conf. on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(ICC), Shanghai, China, May 2019. </a:t>
            </a:r>
            <a:r>
              <a:rPr lang="en-US" sz="1150" dirty="0">
                <a:solidFill>
                  <a:srgbClr val="C00000"/>
                </a:solidFill>
                <a:latin typeface="Gill Sans MT" panose="020B0502020104020203" pitchFamily="34" charset="0"/>
              </a:rPr>
              <a:t>[IEEE </a:t>
            </a:r>
            <a:r>
              <a:rPr lang="en-US" sz="1150" dirty="0" err="1">
                <a:solidFill>
                  <a:srgbClr val="C00000"/>
                </a:solidFill>
                <a:latin typeface="Gill Sans MT" panose="020B0502020104020203" pitchFamily="34" charset="0"/>
              </a:rPr>
              <a:t>ComSoc</a:t>
            </a:r>
            <a:r>
              <a:rPr lang="en-US" sz="1150" dirty="0">
                <a:solidFill>
                  <a:srgbClr val="C00000"/>
                </a:solidFill>
                <a:latin typeface="Gill Sans MT" panose="020B0502020104020203" pitchFamily="34" charset="0"/>
              </a:rPr>
              <a:t> TCGCC Best Conference Paper Award]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b="1" dirty="0">
                <a:latin typeface="Gill Sans MT" panose="020B0502020104020203" pitchFamily="34" charset="0"/>
              </a:rPr>
              <a:t>M. A. ElMossallamy, </a:t>
            </a:r>
            <a:r>
              <a:rPr lang="en-US" sz="1150" dirty="0">
                <a:latin typeface="Gill Sans MT" panose="020B0502020104020203" pitchFamily="34" charset="0"/>
              </a:rPr>
              <a:t>Z. Han, M. Pan, R. </a:t>
            </a:r>
            <a:r>
              <a:rPr lang="en-US" sz="1150" dirty="0" err="1">
                <a:latin typeface="Gill Sans MT" panose="020B0502020104020203" pitchFamily="34" charset="0"/>
              </a:rPr>
              <a:t>Jantti</a:t>
            </a:r>
            <a:r>
              <a:rPr lang="en-US" sz="1150" dirty="0">
                <a:latin typeface="Gill Sans MT" panose="020B0502020104020203" pitchFamily="34" charset="0"/>
              </a:rPr>
              <a:t>, K. </a:t>
            </a:r>
            <a:r>
              <a:rPr lang="en-US" sz="1150" dirty="0" err="1">
                <a:latin typeface="Gill Sans MT" panose="020B0502020104020203" pitchFamily="34" charset="0"/>
              </a:rPr>
              <a:t>Seddik</a:t>
            </a:r>
            <a:r>
              <a:rPr lang="en-US" sz="1150" dirty="0">
                <a:latin typeface="Gill Sans MT" panose="020B0502020104020203" pitchFamily="34" charset="0"/>
              </a:rPr>
              <a:t>, and G. Y. Li “</a:t>
            </a:r>
            <a:r>
              <a:rPr lang="fr-FR" sz="1150" dirty="0" err="1">
                <a:latin typeface="Gill Sans MT" panose="020B0502020104020203" pitchFamily="34" charset="0"/>
              </a:rPr>
              <a:t>Noncoherent</a:t>
            </a:r>
            <a:r>
              <a:rPr lang="fr-FR" sz="1150" dirty="0">
                <a:latin typeface="Gill Sans MT" panose="020B0502020104020203" pitchFamily="34" charset="0"/>
              </a:rPr>
              <a:t> MIMO Codes Construction </a:t>
            </a:r>
            <a:r>
              <a:rPr lang="fr-FR" sz="1150" dirty="0" err="1">
                <a:latin typeface="Gill Sans MT" panose="020B0502020104020203" pitchFamily="34" charset="0"/>
              </a:rPr>
              <a:t>using</a:t>
            </a:r>
            <a:r>
              <a:rPr lang="fr-FR" sz="1150" dirty="0">
                <a:latin typeface="Gill Sans MT" panose="020B0502020104020203" pitchFamily="34" charset="0"/>
              </a:rPr>
              <a:t> </a:t>
            </a:r>
            <a:r>
              <a:rPr lang="fr-FR" sz="1150" dirty="0" err="1">
                <a:latin typeface="Gill Sans MT" panose="020B0502020104020203" pitchFamily="34" charset="0"/>
              </a:rPr>
              <a:t>Autoencoders</a:t>
            </a:r>
            <a:r>
              <a:rPr lang="en-US" sz="1150" dirty="0">
                <a:latin typeface="Gill Sans MT" panose="020B0502020104020203" pitchFamily="34" charset="0"/>
              </a:rPr>
              <a:t>,” in Proc. IEEE Global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Conf. (GLOBECOM), Waikoloa, HI, Dec. 2019.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dirty="0">
                <a:latin typeface="Gill Sans MT" panose="020B0502020104020203" pitchFamily="34" charset="0"/>
              </a:rPr>
              <a:t>R. Duan, R. </a:t>
            </a:r>
            <a:r>
              <a:rPr lang="en-US" sz="1150" dirty="0" err="1">
                <a:latin typeface="Gill Sans MT" panose="020B0502020104020203" pitchFamily="34" charset="0"/>
              </a:rPr>
              <a:t>Jantti</a:t>
            </a:r>
            <a:r>
              <a:rPr lang="en-US" sz="1150" dirty="0">
                <a:latin typeface="Gill Sans MT" panose="020B0502020104020203" pitchFamily="34" charset="0"/>
              </a:rPr>
              <a:t>, </a:t>
            </a:r>
            <a:r>
              <a:rPr lang="en-US" sz="1150" b="1" dirty="0">
                <a:latin typeface="Gill Sans MT" panose="020B0502020104020203" pitchFamily="34" charset="0"/>
              </a:rPr>
              <a:t>M. A. </a:t>
            </a:r>
            <a:r>
              <a:rPr lang="en-US" sz="1150" b="1" dirty="0" err="1">
                <a:latin typeface="Gill Sans MT" panose="020B0502020104020203" pitchFamily="34" charset="0"/>
              </a:rPr>
              <a:t>ElMossallamy</a:t>
            </a:r>
            <a:r>
              <a:rPr lang="en-US" sz="1150" dirty="0">
                <a:latin typeface="Gill Sans MT" panose="020B0502020104020203" pitchFamily="34" charset="0"/>
              </a:rPr>
              <a:t>, Z. Han, and M. Pan, “Multi-Antenna Receiver for Ambient Backscatter Communication Systems,” in 2018 IEEE 19th International Workshop on Signal Processing Advances in Wireless Communications (SPAWC), Kalamata, Greece, Jun. 2018.</a:t>
            </a:r>
          </a:p>
          <a:p>
            <a:pPr marL="742939" lvl="1" indent="-285750" algn="just">
              <a:buFont typeface="Wingdings" pitchFamily="2" charset="2"/>
              <a:buChar char="q"/>
              <a:defRPr/>
            </a:pPr>
            <a:r>
              <a:rPr lang="en-US" sz="1150" dirty="0">
                <a:latin typeface="Gill Sans MT" panose="020B0502020104020203" pitchFamily="34" charset="0"/>
              </a:rPr>
              <a:t>X. Cao, Z. Song, B. Yang, </a:t>
            </a:r>
            <a:r>
              <a:rPr lang="en-US" sz="1150" b="1" dirty="0">
                <a:latin typeface="Gill Sans MT" panose="020B0502020104020203" pitchFamily="34" charset="0"/>
              </a:rPr>
              <a:t>M. A. ElMossallamy</a:t>
            </a:r>
            <a:r>
              <a:rPr lang="en-US" sz="1150" dirty="0">
                <a:latin typeface="Gill Sans MT" panose="020B0502020104020203" pitchFamily="34" charset="0"/>
              </a:rPr>
              <a:t>, L. Qian, and Z. Han, “A Distributed MAC Using Wi-Fi to Assist Sporadic Backscatter Communications,” in IEEE Conf. on Computer </a:t>
            </a:r>
            <a:r>
              <a:rPr lang="en-US" sz="1150" dirty="0" err="1">
                <a:latin typeface="Gill Sans MT" panose="020B0502020104020203" pitchFamily="34" charset="0"/>
              </a:rPr>
              <a:t>Commun</a:t>
            </a:r>
            <a:r>
              <a:rPr lang="en-US" sz="1150" dirty="0">
                <a:latin typeface="Gill Sans MT" panose="020B0502020104020203" pitchFamily="34" charset="0"/>
              </a:rPr>
              <a:t>. (INFOCOM),  Apr. 2019, pp. 780–785.</a:t>
            </a:r>
          </a:p>
        </p:txBody>
      </p:sp>
    </p:spTree>
    <p:extLst>
      <p:ext uri="{BB962C8B-B14F-4D97-AF65-F5344CB8AC3E}">
        <p14:creationId xmlns:p14="http://schemas.microsoft.com/office/powerpoint/2010/main" val="33892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D9E71-2E6C-4CF5-AE47-97D3CD5C59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523359" y="5236606"/>
            <a:ext cx="199453" cy="184609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64</a:t>
            </a:fld>
            <a:endParaRPr lang="en-US" spc="-5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5281" y="2571370"/>
            <a:ext cx="51765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800" spc="-5">
                <a:solidFill>
                  <a:srgbClr val="124A71"/>
                </a:solidFill>
              </a:rPr>
              <a:t>Thank </a:t>
            </a:r>
            <a:r>
              <a:rPr sz="4800" spc="-30">
                <a:solidFill>
                  <a:srgbClr val="124A71"/>
                </a:solidFill>
              </a:rPr>
              <a:t>you</a:t>
            </a:r>
            <a:r>
              <a:rPr lang="en-US" sz="4800" spc="-30">
                <a:solidFill>
                  <a:srgbClr val="124A71"/>
                </a:solidFill>
              </a:rPr>
              <a:t>!</a:t>
            </a:r>
            <a:endParaRPr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5738" y="268430"/>
            <a:ext cx="60934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5"/>
              <a:t>Traditional Backscatter Radio</a:t>
            </a:r>
            <a:endParaRPr spc="-5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CE99-4093-4DF7-9544-0ADC0842DF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014433" y="5500950"/>
            <a:ext cx="246238" cy="184666"/>
          </a:xfrm>
        </p:spPr>
        <p:txBody>
          <a:bodyPr/>
          <a:lstStyle/>
          <a:p>
            <a:pPr marL="25400" algn="ctr">
              <a:spcBef>
                <a:spcPts val="25"/>
              </a:spcBef>
            </a:pPr>
            <a:fld id="{81D60167-4931-47E6-BA6A-407CBD079E47}" type="slidenum">
              <a:rPr lang="en-US" spc="-5"/>
              <a:pPr marL="25400" algn="ctr">
                <a:spcBef>
                  <a:spcPts val="25"/>
                </a:spcBef>
              </a:pPr>
              <a:t>7</a:t>
            </a:fld>
            <a:endParaRPr lang="en-US" spc="-5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75738" y="974987"/>
            <a:ext cx="9428661" cy="42447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>
                <a:latin typeface="Trebuchet MS" panose="020B0603020202020204" pitchFamily="34" charset="0"/>
              </a:rPr>
              <a:t>Traditional backscatter is a mature technology.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2400" ker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2400" ker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2400" ker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>
                <a:latin typeface="Trebuchet MS" panose="020B0603020202020204" pitchFamily="34" charset="0"/>
              </a:rPr>
              <a:t>Reader transmits </a:t>
            </a:r>
            <a:r>
              <a:rPr lang="en-US" sz="2400">
                <a:solidFill>
                  <a:srgbClr val="C00000"/>
                </a:solidFill>
                <a:latin typeface="Trebuchet MS" panose="020B0603020202020204" pitchFamily="34" charset="0"/>
              </a:rPr>
              <a:t>dedicated constant</a:t>
            </a:r>
            <a:r>
              <a:rPr lang="en-US" sz="2400">
                <a:latin typeface="Trebuchet MS" panose="020B0603020202020204" pitchFamily="34" charset="0"/>
              </a:rPr>
              <a:t> wave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>
                <a:latin typeface="Trebuchet MS" panose="020B0603020202020204" pitchFamily="34" charset="0"/>
              </a:rPr>
              <a:t>Tag intentionally changes </a:t>
            </a:r>
            <a:r>
              <a:rPr lang="en-US" sz="2400">
                <a:solidFill>
                  <a:srgbClr val="C00000"/>
                </a:solidFill>
                <a:latin typeface="Trebuchet MS" panose="020B0603020202020204" pitchFamily="34" charset="0"/>
              </a:rPr>
              <a:t>antenna impedance</a:t>
            </a:r>
            <a:r>
              <a:rPr lang="en-US" sz="2400">
                <a:latin typeface="Trebuchet MS" panose="020B0603020202020204" pitchFamily="34" charset="0"/>
              </a:rPr>
              <a:t> to communicate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>
                <a:latin typeface="Trebuchet MS" panose="020B0603020202020204" pitchFamily="34" charset="0"/>
              </a:rPr>
              <a:t>Easy to cancel </a:t>
            </a:r>
            <a:r>
              <a:rPr lang="en-US" sz="2400">
                <a:solidFill>
                  <a:srgbClr val="C00000"/>
                </a:solidFill>
                <a:latin typeface="Trebuchet MS" panose="020B0603020202020204" pitchFamily="34" charset="0"/>
              </a:rPr>
              <a:t>self-interference</a:t>
            </a:r>
            <a:r>
              <a:rPr lang="en-US" sz="2400">
                <a:latin typeface="Trebuchet MS" panose="020B0603020202020204" pitchFamily="34" charset="0"/>
              </a:rPr>
              <a:t>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71C421-9C58-4BEA-B720-88D824FF85E6}"/>
              </a:ext>
            </a:extLst>
          </p:cNvPr>
          <p:cNvCxnSpPr/>
          <p:nvPr/>
        </p:nvCxnSpPr>
        <p:spPr>
          <a:xfrm flipH="1">
            <a:off x="2539790" y="2670334"/>
            <a:ext cx="1520771" cy="543979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CFCA916-D15E-4BB3-A476-9804B2FE0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146" y="2822788"/>
            <a:ext cx="820571" cy="830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1986">
            <a:off x="2957191" y="1538019"/>
            <a:ext cx="930555" cy="450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9E325-4A7B-46BC-B770-09B944AE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35" y="1617668"/>
            <a:ext cx="820571" cy="83085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2DD325-FB45-47B7-A7E6-2DA24EA980A2}"/>
              </a:ext>
            </a:extLst>
          </p:cNvPr>
          <p:cNvCxnSpPr/>
          <p:nvPr/>
        </p:nvCxnSpPr>
        <p:spPr>
          <a:xfrm>
            <a:off x="2528557" y="2057631"/>
            <a:ext cx="1676400" cy="304668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7472EAC-501D-4509-AE27-81E9FACD1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797"/>
          <a:stretch/>
        </p:blipFill>
        <p:spPr>
          <a:xfrm rot="20481865" flipV="1">
            <a:off x="3007994" y="3046789"/>
            <a:ext cx="1202587" cy="5107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502" y="2038134"/>
            <a:ext cx="1322100" cy="1150585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640762168"/>
              </p:ext>
            </p:extLst>
          </p:nvPr>
        </p:nvGraphicFramePr>
        <p:xfrm>
          <a:off x="6191373" y="1965869"/>
          <a:ext cx="2819400" cy="129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Oval Callout 16"/>
          <p:cNvSpPr/>
          <p:nvPr/>
        </p:nvSpPr>
        <p:spPr>
          <a:xfrm>
            <a:off x="7137402" y="1438894"/>
            <a:ext cx="2210561" cy="622473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Clean reader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50C61-2AA9-B046-B792-6A98E2377C81}"/>
              </a:ext>
            </a:extLst>
          </p:cNvPr>
          <p:cNvSpPr txBox="1"/>
          <p:nvPr/>
        </p:nvSpPr>
        <p:spPr>
          <a:xfrm>
            <a:off x="1422400" y="5219089"/>
            <a:ext cx="695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[Figures]  V. Liu,  et al., “Ambient Backscatter: Wireless Communication out of Thin Air,” New York, NY, USA, 2013, pp. 39–50</a:t>
            </a:r>
          </a:p>
        </p:txBody>
      </p:sp>
    </p:spTree>
    <p:extLst>
      <p:ext uri="{BB962C8B-B14F-4D97-AF65-F5344CB8AC3E}">
        <p14:creationId xmlns:p14="http://schemas.microsoft.com/office/powerpoint/2010/main" val="10364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561" y="800101"/>
            <a:ext cx="8534400" cy="25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600" y="264719"/>
            <a:ext cx="60934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5"/>
              <a:t>Ambient Backscatter Radio</a:t>
            </a:r>
            <a:endParaRPr spc="-5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CE99-4093-4DF7-9544-0ADC0842DF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56880" y="5485777"/>
            <a:ext cx="246238" cy="184666"/>
          </a:xfrm>
        </p:spPr>
        <p:txBody>
          <a:bodyPr/>
          <a:lstStyle/>
          <a:p>
            <a:pPr marL="25400" algn="ctr">
              <a:spcBef>
                <a:spcPts val="25"/>
              </a:spcBef>
            </a:pPr>
            <a:fld id="{81D60167-4931-47E6-BA6A-407CBD079E47}" type="slidenum">
              <a:rPr lang="en-US" spc="-5"/>
              <a:pPr marL="25400" algn="ctr">
                <a:spcBef>
                  <a:spcPts val="25"/>
                </a:spcBef>
              </a:pPr>
              <a:t>8</a:t>
            </a:fld>
            <a:endParaRPr lang="en-US" spc="-5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55600" y="974987"/>
            <a:ext cx="9448799" cy="45259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>
                <a:latin typeface="Trebuchet MS" panose="020B0603020202020204" pitchFamily="34" charset="0"/>
              </a:rPr>
              <a:t>Backscatter communication without requiring dedicated constant wave carriers?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>
                <a:latin typeface="Trebuchet MS" panose="020B0603020202020204" pitchFamily="34" charset="0"/>
              </a:rPr>
              <a:t>We have ambient RF transmission </a:t>
            </a:r>
            <a:r>
              <a:rPr lang="en-US" sz="2400">
                <a:solidFill>
                  <a:srgbClr val="C00000"/>
                </a:solidFill>
                <a:latin typeface="Trebuchet MS" panose="020B0603020202020204" pitchFamily="34" charset="0"/>
              </a:rPr>
              <a:t>everywhere</a:t>
            </a:r>
            <a:r>
              <a:rPr lang="en-US" sz="2400">
                <a:latin typeface="Trebuchet MS" panose="020B0603020202020204" pitchFamily="34" charset="0"/>
              </a:rPr>
              <a:t>!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2400" ker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2200" ker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85501" y="3446568"/>
            <a:ext cx="1445179" cy="1752670"/>
            <a:chOff x="4385501" y="3446568"/>
            <a:chExt cx="1445179" cy="17526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501" y="3446568"/>
              <a:ext cx="1445179" cy="131992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659590" y="4737573"/>
              <a:ext cx="1030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rebuchet MS" panose="020B0603020202020204" pitchFamily="34" charset="0"/>
                </a:rPr>
                <a:t>Wi-Fi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26032" y="2952898"/>
            <a:ext cx="1469711" cy="2246340"/>
            <a:chOff x="6926032" y="2952898"/>
            <a:chExt cx="1469711" cy="2246340"/>
          </a:xfrm>
        </p:grpSpPr>
        <p:sp>
          <p:nvSpPr>
            <p:cNvPr id="21" name="TextBox 20"/>
            <p:cNvSpPr txBox="1"/>
            <p:nvPr/>
          </p:nvSpPr>
          <p:spPr>
            <a:xfrm>
              <a:off x="7379445" y="4737573"/>
              <a:ext cx="91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rebuchet MS" panose="020B0603020202020204" pitchFamily="34" charset="0"/>
                </a:rPr>
                <a:t>TV</a:t>
              </a:r>
            </a:p>
          </p:txBody>
        </p:sp>
        <p:pic>
          <p:nvPicPr>
            <p:cNvPr id="24" name="Picture 23" descr="images.jpeg">
              <a:extLst>
                <a:ext uri="{FF2B5EF4-FFF2-40B4-BE49-F238E27FC236}">
                  <a16:creationId xmlns:a16="http://schemas.microsoft.com/office/drawing/2014/main" id="{338F2F2E-E0DD-41FC-B2F4-B61243E80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032" y="2952898"/>
              <a:ext cx="1469711" cy="174082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785762" y="2550469"/>
            <a:ext cx="1421067" cy="2648768"/>
            <a:chOff x="1785762" y="2550469"/>
            <a:chExt cx="1421067" cy="2648768"/>
          </a:xfrm>
        </p:grpSpPr>
        <p:sp>
          <p:nvSpPr>
            <p:cNvPr id="23" name="TextBox 22"/>
            <p:cNvSpPr txBox="1"/>
            <p:nvPr/>
          </p:nvSpPr>
          <p:spPr>
            <a:xfrm>
              <a:off x="1785762" y="4737572"/>
              <a:ext cx="1421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rebuchet MS" panose="020B0603020202020204" pitchFamily="34" charset="0"/>
                </a:rPr>
                <a:t>Cellular</a:t>
              </a:r>
            </a:p>
          </p:txBody>
        </p:sp>
        <p:pic>
          <p:nvPicPr>
            <p:cNvPr id="1026" name="Picture 2" descr="RFcell- Cellular antenna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870" y="2550469"/>
              <a:ext cx="1213159" cy="2187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5A320D-11CD-B448-9509-387EC198F2AA}"/>
              </a:ext>
            </a:extLst>
          </p:cNvPr>
          <p:cNvSpPr txBox="1"/>
          <p:nvPr/>
        </p:nvSpPr>
        <p:spPr>
          <a:xfrm>
            <a:off x="1340358" y="5226982"/>
            <a:ext cx="695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[Figures]  V. Liu,  et al., “Ambient Backscatter: Wireless Communication out of Thin Air,” New York, NY, USA, 2013, pp. 39–50</a:t>
            </a:r>
          </a:p>
        </p:txBody>
      </p:sp>
    </p:spTree>
    <p:extLst>
      <p:ext uri="{BB962C8B-B14F-4D97-AF65-F5344CB8AC3E}">
        <p14:creationId xmlns:p14="http://schemas.microsoft.com/office/powerpoint/2010/main" val="410148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600" y="229962"/>
            <a:ext cx="60934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5"/>
              <a:t>Ambient Backscatter Radio</a:t>
            </a:r>
            <a:endParaRPr spc="-5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CE99-4093-4DF7-9544-0ADC0842DF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960533" y="5482787"/>
            <a:ext cx="246238" cy="184666"/>
          </a:xfrm>
        </p:spPr>
        <p:txBody>
          <a:bodyPr/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en-US" spc="-5"/>
              <a:pPr marL="25400">
                <a:spcBef>
                  <a:spcPts val="25"/>
                </a:spcBef>
              </a:pPr>
              <a:t>9</a:t>
            </a:fld>
            <a:endParaRPr lang="en-US" spc="-5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792781" y="974987"/>
            <a:ext cx="8630621" cy="45259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47" indent="-285747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200" ker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359253" y="1060707"/>
            <a:ext cx="9448799" cy="45325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kern="0">
                <a:latin typeface="Trebuchet MS" panose="020B0603020202020204" pitchFamily="34" charset="0"/>
              </a:rPr>
              <a:t>But, ambient signals are </a:t>
            </a:r>
            <a:r>
              <a:rPr lang="en-US" sz="2400" kern="0">
                <a:solidFill>
                  <a:srgbClr val="C00000"/>
                </a:solidFill>
                <a:latin typeface="Trebuchet MS" panose="020B0603020202020204" pitchFamily="34" charset="0"/>
              </a:rPr>
              <a:t>random</a:t>
            </a:r>
            <a:r>
              <a:rPr lang="en-US" sz="2400" kern="0">
                <a:latin typeface="Trebuchet MS" panose="020B0603020202020204" pitchFamily="34" charset="0"/>
              </a:rPr>
              <a:t> and </a:t>
            </a:r>
            <a:r>
              <a:rPr lang="en-US" sz="2400" kern="0">
                <a:solidFill>
                  <a:srgbClr val="C00000"/>
                </a:solidFill>
                <a:latin typeface="Trebuchet MS" panose="020B0603020202020204" pitchFamily="34" charset="0"/>
              </a:rPr>
              <a:t>uncontrollable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ker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kern="0">
                <a:solidFill>
                  <a:srgbClr val="C00000"/>
                </a:solidFill>
                <a:latin typeface="Trebuchet MS" panose="020B0603020202020204" pitchFamily="34" charset="0"/>
              </a:rPr>
              <a:t>Direct link</a:t>
            </a:r>
            <a:r>
              <a:rPr lang="en-US" sz="2400" kern="0">
                <a:latin typeface="Trebuchet MS" panose="020B0603020202020204" pitchFamily="34" charset="0"/>
              </a:rPr>
              <a:t> interference is hard to cancel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kern="0">
                <a:latin typeface="Trebuchet MS" panose="020B0603020202020204" pitchFamily="34" charset="0"/>
              </a:rPr>
              <a:t>Unknown channels </a:t>
            </a:r>
            <a:r>
              <a:rPr lang="en-US" sz="2400" kern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kern="0">
                <a:solidFill>
                  <a:srgbClr val="C0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Noncoherent</a:t>
            </a:r>
            <a:r>
              <a:rPr lang="en-US" sz="2400" kern="0">
                <a:latin typeface="Trebuchet MS" panose="020B0603020202020204" pitchFamily="34" charset="0"/>
                <a:sym typeface="Wingdings" panose="05000000000000000000" pitchFamily="2" charset="2"/>
              </a:rPr>
              <a:t> detection.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kern="0">
                <a:solidFill>
                  <a:srgbClr val="C0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Cascaded fading</a:t>
            </a:r>
            <a:r>
              <a:rPr lang="en-US" sz="2400" kern="0">
                <a:latin typeface="Trebuchet MS" panose="020B0603020202020204" pitchFamily="34" charset="0"/>
                <a:sym typeface="Wingdings" panose="05000000000000000000" pitchFamily="2" charset="2"/>
              </a:rPr>
              <a:t>  poor performance + hard to analyze</a:t>
            </a:r>
            <a:endParaRPr lang="en-US" sz="2400" kern="0">
              <a:latin typeface="Trebuchet MS" panose="020B0603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6FC90E2-7C42-41B9-BA40-3EEE8363C9B9}"/>
              </a:ext>
            </a:extLst>
          </p:cNvPr>
          <p:cNvSpPr txBox="1">
            <a:spLocks/>
          </p:cNvSpPr>
          <p:nvPr/>
        </p:nvSpPr>
        <p:spPr>
          <a:xfrm>
            <a:off x="620424" y="1758977"/>
            <a:ext cx="4028247" cy="47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Trebuchet MS" panose="020B0603020202020204" pitchFamily="34" charset="0"/>
              </a:rPr>
              <a:t>Traditional Backscatter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6FCF5A2-40D1-4A5D-9963-4739D1C1B679}"/>
              </a:ext>
            </a:extLst>
          </p:cNvPr>
          <p:cNvSpPr txBox="1">
            <a:spLocks/>
          </p:cNvSpPr>
          <p:nvPr/>
        </p:nvSpPr>
        <p:spPr>
          <a:xfrm>
            <a:off x="5333057" y="1775691"/>
            <a:ext cx="3752494" cy="4970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Trebuchet MS" panose="020B0603020202020204" pitchFamily="34" charset="0"/>
              </a:rPr>
              <a:t>Ambient Backscatter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F56A64C-D0FE-4F71-9690-126EB03F0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019430"/>
              </p:ext>
            </p:extLst>
          </p:nvPr>
        </p:nvGraphicFramePr>
        <p:xfrm>
          <a:off x="972846" y="2246133"/>
          <a:ext cx="3328527" cy="152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47A07CD-2BDB-4170-86ED-AB17DA3D6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840395"/>
              </p:ext>
            </p:extLst>
          </p:nvPr>
        </p:nvGraphicFramePr>
        <p:xfrm>
          <a:off x="5502381" y="2239218"/>
          <a:ext cx="3328527" cy="152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450F27E-970A-854E-A02D-E5AB35AA6D7D}"/>
              </a:ext>
            </a:extLst>
          </p:cNvPr>
          <p:cNvSpPr txBox="1"/>
          <p:nvPr/>
        </p:nvSpPr>
        <p:spPr>
          <a:xfrm>
            <a:off x="1531533" y="5212978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[Figures]  V. Liu,  et al., “Ambient Backscatter: Wireless Communication out of Thin Air,” New York, NY, USA, 2013, pp. 39–50</a:t>
            </a:r>
          </a:p>
        </p:txBody>
      </p:sp>
    </p:spTree>
    <p:extLst>
      <p:ext uri="{BB962C8B-B14F-4D97-AF65-F5344CB8AC3E}">
        <p14:creationId xmlns:p14="http://schemas.microsoft.com/office/powerpoint/2010/main" val="4168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60.555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&#10;$$  R_{\textup{cell}} = B ~N ~\log_2 \left( 1 + \textup{SINR} \right) $$&#10;&#10;&#10;\end{document}"/>
  <p:tag name="IGUANATEXSIZE" val="24"/>
  <p:tag name="IGUANATEXCURSOR" val="8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835.3956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\mathcal{U}_1~\cup~\mathcal{U}_2~\cup~\mathcal{U}_3 $$&#10;&#10;&#10;\end{document}"/>
  <p:tag name="IGUANATEXSIZE" val="20"/>
  <p:tag name="IGUANATEXCURSOR" val="8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4871"/>
  <p:tag name="ORIGINALWIDTH" val="479.1901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\mathcal{U}_1~\cup~\mathcal{U}_2$$&#10;&#10;&#10;\end{document}"/>
  <p:tag name="IGUANATEXSIZE" val="20"/>
  <p:tag name="IGUANATEXCURSOR" val="8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4871"/>
  <p:tag name="ORIGINALWIDTH" val="121.4848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\mathcal{U}_1$$&#10;&#10;&#10;\end{document}"/>
  <p:tag name="IGUANATEXSIZE" val="20"/>
  <p:tag name="IGUANATEXCURSOR" val="8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.4762"/>
  <p:tag name="ORIGINALWIDTH" val="1397.075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\hat{\textsf{m}} = \arg \max_{0 \leq \textsf{m} \leq M-1} p\left(\mathbf{d}\vert b_{\textsf{m}}\right) $$&#10;&#10;&#10;\end{document}"/>
  <p:tag name="IGUANATEXSIZE" val="20"/>
  <p:tag name="IGUANATEXCURSOR" val="9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.4548"/>
  <p:tag name="ORIGINALWIDTH" val="1700.037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\hat{\textsf{m}} = \arg \max_{0 \leq \textsf{m} \leq M-1}  \prod_{u=1}^{M-1} p\left(d_u \vert b_{\textsf{m}}\right) $$&#10;&#10;&#10;\end{document}"/>
  <p:tag name="IGUANATEXSIZE" val="24"/>
  <p:tag name="IGUANATEXCURSOR" val="9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75.591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mathbf{d} = [d_1~~d_2~~\cdots~~d_{M-1}] $$&#10;&#10;&#10;\end{document}"/>
  <p:tag name="IGUANATEXSIZE" val="24"/>
  <p:tag name="IGUANATEXCURSOR" val="973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8.4514"/>
  <p:tag name="ORIGINALWIDTH" val="3637.795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p\left(z\right) = \sum_{\ell=0}^{\infty} \frac{e^{\delta/2} \left( \delta/2 \right)}{B\left(\frac{v_2}{2}, \frac{v_1}{2}  + \ell\right) \ell!} \left( \frac{v_1}{v_2} \right)^{\frac{v_1}{2}+\ell} \left( \frac{v_2}{v_2 + v_1 z} \right)^{\frac{v_1 + v_2}{2} + \ell} z^{\frac{v_1}{2}-1+\ell} $$&#10;&#10;&#10;\end{document}"/>
  <p:tag name="IGUANATEXSIZE" val="22"/>
  <p:tag name="IGUANATEXCURSOR" val="10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7.7015"/>
  <p:tag name="ORIGINALWIDTH" val="3106.862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F\left(z; v_1, v_2, \delta\right) = \sum_{\ell=0}^{\infty} \left( \frac{\left(\frac{\delta}{2}\right)^\ell}{\ell !} \mathrm{e}^{-\frac{\delta}{2}} \right) I\left( \frac{v_1 z}{v_2 + v_1 z} \vert \frac{v_1}{2} + \ell, \frac{v_2}{2} \right) $$&#10;&#10;&#10;\end{document}"/>
  <p:tag name="IGUANATEXSIZE" val="2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408.324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P_e = F\left(1; 2N, 2N, 2N\gamma\right) = \sum_{\ell=0}^{\infty} \left(\frac{\left(N \gamma\right)^\ell}{\ell !} \mathrm{e}^{-N \gamma} \right) I\left( \frac{1}{2} \vert N + \ell, N \right) $$&#10;&#10;&#10;\end{document}"/>
  <p:tag name="IGUANATEXSIZE" val="22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3376.828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\overline{P_{e}} =  \sum_{\ell=0}^{\infty}  \sum_{j=0}^{J} \left( \prod_{k \neq j}  \frac{\frac{1}{\lambda_k}}{\frac{1}{\lambda_k}-\frac{1}{\lambda_j}} \right) \frac{I\left( \frac{1}{2} \vert N + \ell, N \right)}{\ell !}  \MeijerG*{2}{1}{1}{2}{1-\ell}{1, 1}{\frac{1}{\lambda_j~\overline{\gamma}}} $$&#10;&#10;&#10;\end{document}"/>
  <p:tag name="IGUANATEXSIZE" val="22"/>
  <p:tag name="IGUANATEXCURSOR" val="9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.9753"/>
  <p:tag name="ORIGINALWIDTH" val="1085.114"/>
  <p:tag name="LATEXADDIN" val="\documentclass{article}&#10;\usepackage{amsmath,amssymb,amsfonts,amsthm}&#10;\usepackage{mathtools}&#10;\pagestyle{empty}&#10;\DeclarePairedDelimiter\abs{\lvert}{\rvert}&#10;\begin{document}&#10;&#10;$$  &#10;        \hat{B} =  \arg \max_{B} \mathit{p}\left( z \vert B\right)&#10;   $$&#10;&#10;&#10;\end{document}"/>
  <p:tag name="IGUANATEXSIZE" val="20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4537"/>
  <p:tag name="ORIGINALWIDTH" val="1432.321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E_{c, l} = \frac{2}{\sigma_w^2} \sum_{r=1}^{R} \sum_{m \in \mathcal{L}} \abs{Y_r\left[m\right]}^2 $$&#10;&#10;&#10;\end{document}"/>
  <p:tag name="IGUANATEXSIZE" val="22"/>
  <p:tag name="IGUANATEXCURSOR" val="9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4537"/>
  <p:tag name="ORIGINALWIDTH" val="1462.317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E_{c, u} = \frac{2}{\sigma_w^2} \sum_{r=1}^{R} \sum_{m \in \mathcal{U}} \abs{Y_r\left[m\right]}^2 $$&#10;&#10;&#10;\end{document}"/>
  <p:tag name="IGUANATEXSIZE" val="20"/>
  <p:tag name="IGUANATEXCURSOR" val="8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.7049"/>
  <p:tag name="ORIGINALWIDTH" val="1009.374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P_e = \frac{1}{M} \sum_{\textsf{m}=1}^M P_{e \vert \mathcal{H}_{\textsf{m}}} $$&#10;&#10;&#10;\end{document}"/>
  <p:tag name="IGUANATEXSIZE" val="22"/>
  <p:tag name="IGUANATEXCURSOR" val="9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8.7027"/>
  <p:tag name="ORIGINALWIDTH" val="1214.098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\mathit{P}_{e \vert \mathcal{H}_{\textsf{m}}}  \le  \sum_{ \substack{1 \le \grave{\textsf{m}} \le M \\ \grave{\textsf{m}} \neq \textsf{m}}} P_{\textsf{m} \rightarrow \grave{\textsf{m}}}$$&#10;&#10;&#10;\end{document}"/>
  <p:tag name="IGUANATEXSIZE" val="20"/>
  <p:tag name="IGUANATEXCURSOR" val="10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5.4406"/>
  <p:tag name="ORIGINALWIDTH" val="1424.822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\mathit{P}_e  \le  \frac{1}{M}  \sum_{\textsf{m}=1}^M \sum_{ \substack{1 \le \grave{\textsf{m}} \le M \\ \grave{\textsf{m}} \neq \textsf{m}}} P_{\textsf{m} \rightarrow \grave{\textsf{m}}} $$&#10;&#10;&#10;\end{document}"/>
  <p:tag name="IGUANATEXSIZE" val="20"/>
  <p:tag name="IGUANATEXCURSOR" val="10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767.904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\mathbf{y} = \mathbf{H}_{\textup{eff}} \mathbf{x} + \mathbf{n} $$&#10;&#10;&#10;\end{document}"/>
  <p:tag name="IGUANATEXSIZE" val="20"/>
  <p:tag name="IGUANATEXCURSOR" val="9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62.58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DeclareMathOperator{\diag}{diag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\mathbf{Q} = \diag \left( \psi_1, \psi_2 , \dots, \psi_L \right) $$&#10;&#10;&#10;\end{document}"/>
  <p:tag name="IGUANATEXSIZE" val="24"/>
  <p:tag name="IGUANATEXCURSOR" val="3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0.9449"/>
  <p:tag name="ORIGINALWIDTH" val="1303.337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gamma^{\textup{UL}}_k = \frac{\abs{\mathbf{w}^*_k \mathbf{h}_k}^2}{\sum\limits_{j \neq k} \abs{\mathbf{w}^*_k \mathbf{h}_j}^2 +  \sigma_n^2 } $$&#10;&#10;&#10;\end{document}"/>
  <p:tag name="IGUANATEXSIZE" val="20"/>
  <p:tag name="IGUANATEXCURSOR" val="952"/>
  <p:tag name="TRANSPARENCY" val="True"/>
  <p:tag name="FILENAME" val=""/>
  <p:tag name="LATEXENGINEID" val="0"/>
  <p:tag name="TEMPFOLDER" val="c:\temp\"/>
  <p:tag name="LATEXFORMHEIGHT" val="528.75"/>
  <p:tag name="LATEXFORMWIDTH" val="61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1989.501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begin{aligned}&#10;\underset{\boldsymbol{\psi}}{\text{maximize}} \quad &amp; \lambda_{\textup{min}} \left( \mathbf{H}_{\textup{eff}} \right)\\&#10;\text{subject to} \quad &amp; \abs{\psi_i} = 1~\forall i = 1, 2, \dots, L.\\&#10; % &amp;\xi\geq0    \\&#10;\end{aligned} $$&#10;&#10;&#10;\end{document}"/>
  <p:tag name="IGUANATEXSIZE" val="24"/>
  <p:tag name="IGUANATEXCURSOR" val="976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2455.943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mathcal{M} = \lbrace \boldsymbol{\psi} \in \mathbb{C}^L : \abs{\psi_1}= \abs{\psi_2} =\cdots = \abs{\psi_L} =1 \rbrace $$&#10;&#10;&#10;\end{document}"/>
  <p:tag name="IGUANATEXSIZE" val="24"/>
  <p:tag name="IGUANATEXCURSOR" val="1019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891.6385"/>
  <p:tag name="LATEXADDIN" val="\documentclass{article}&#10;\usepackage{amsmath,amssymb,amsfonts,amsthm}&#10;\usepackage{mathtools}&#10;\pagestyle{empty}&#10;\DeclarePairedDelimiter\abs{\lvert}{\rvert}&#10;\begin{document}&#10;&#10;$$     \hat{B} =&#10;    \begin{cases} &#10;          1, &amp; z &gt; \delta, \\&#10;          0, &amp; z \le \delta .&#10;    \end{cases} $$&#10;&#10;&#10;\end{document}"/>
  <p:tag name="IGUANATEXSIZE" val="20"/>
  <p:tag name="IGUANATEXCURSOR" val="2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.4716"/>
  <p:tag name="ORIGINALWIDTH" val="1226.847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begin{aligned}&#10;\underset{\boldsymbol{\psi} \in \mathcal{M}}{\text{maximize}} \quad &amp; \lambda_{min} \left( \mathbf{H}_{\textup{eff}} \right)&#10;\end{aligned} $$&#10;&#10;&#10;\end{document}"/>
  <p:tag name="IGUANATEXSIZE" val="24"/>
  <p:tag name="IGUANATEXCURSOR" val="1073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145"/>
  <p:tag name="ORIGINALWIDTH" val="1061.117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        \frac{\partial \lambda_k}{\partial \psi_{\ell}} =  \mathbf{u}^{*}_k ~\frac{\partial \mathbf{H}_{\textup{eff}}}{\partial \psi_{\ell}} ~ \mathbf{v}_k $$&#10;&#10;&#10;\end{document}"/>
  <p:tag name="IGUANATEXSIZE" val="24"/>
  <p:tag name="IGUANATEXCURSOR" val="980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145"/>
  <p:tag name="ORIGINALWIDTH" val="1164.604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 \frac{\partial \mathbf{H}_{\textup{eff}}}{\partial \psi_{\ell}}  = \left[\mathbf{F}\right]_{:, \ell} \otimes \left[\mathbf{G}\right]_{\ell, :} $$&#10;&#10;&#10;\end{document}"/>
  <p:tag name="IGUANATEXSIZE" val="20"/>
  <p:tag name="IGUANATEXCURSOR" val="989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057.743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xi\left(\mathbf{X}\right) = \exp{\left[- \sum_{i} \frac{\lambda_i}{\norm{\mathbf{X}}_{*}} \ln{\left(\frac{\lambda_i}{\norm{\mathbf{X}}_{*}}\right)}\right]} $$&#10;&#10;&#10;\end{document}"/>
  <p:tag name="IGUANATEXSIZE" val="24"/>
  <p:tag name="IGUANATEXCURSOR" val="1089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743.907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&#10;&#10;\newenvironment{conditions}&#10;  {\par\vspace{\abovedisplayskip}\noindent\begin{tabular}{&gt;{$}l&lt;{$} @{${}={}$} l}}&#10;  {\end{tabular}\par\vspace{\belowdisplayskip}}&#10;\pagestyle{empty}&#10;&#10;\DeclareMathOperator{\diag}{diag}&#10;\newcommand{\norm}[1]{\left\lVert#1\right\rVert}&#10;\newcommand{\abs}[1]{\left\lvert#1\right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&#10;&#10;\begin{document}&#10;&#10;$$ \norm{\mathbf{X}}_{*}=\sum\limits_{i} \lambda_i $$&#10;&#10;&#10;\end{document}"/>
  <p:tag name="IGUANATEXSIZE" val="24"/>
  <p:tag name="IGUANATEXCURSOR" val="933"/>
  <p:tag name="TRANSPARENCY" val="True"/>
  <p:tag name="FILENAME" val=""/>
  <p:tag name="LATEXENGINEID" val="0"/>
  <p:tag name="TEMPFOLDER" val="c:\temp\"/>
  <p:tag name="LATEXFORMHEIGHT" val="529"/>
  <p:tag name="LATEXFORMWIDTH" val="61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83.577"/>
  <p:tag name="LATEXADDIN" val="\documentclass{article}&#10;\usepackage{amsmath,amssymb,amsfonts,amsthm}&#10;\usepackage{mathtools}&#10;\pagestyle{empty}&#10;\DeclarePairedDelimiter\abs{\lvert}{\rvert}&#10;\begin{document}&#10;&#10;$$ \mathit{p}\left( z \vert B = 0\right) = \mathit{p}\left( z \vert B = 1\right) $$&#10;&#10;&#10;\end{document}"/>
  <p:tag name="IGUANATEXSIZE" val="22"/>
  <p:tag name="IGUANATEXCURSOR" val="1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1899.512"/>
  <p:tag name="LATEXADDIN" val="\documentclass{article}&#10;\usepackage{amsmath,amssymb,amsfonts,amsthm}&#10;\usepackage{mathtools}&#10;\pagestyle{empty}&#10;\DeclarePairedDelimiter\abs{\lvert}{\rvert}&#10;\begin{document}&#10;&#10;$$     \mathit{P}_e\left(\delta\right) =  \frac{1}{2} \mathit{P}_{e\vert B=0}\left(\delta\right) + \frac{1}{2} \mathit{P}_{e\vert B=1}\left(\delta\right) $$&#10;&#10;&#10;\end{document}"/>
  <p:tag name="IGUANATEXSIZE" val="22"/>
  <p:tag name="IGUANATEXCURSOR" val="2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4537"/>
  <p:tag name="ORIGINALWIDTH" val="1818.523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z_c = \sum_{r=1}^{R} z_r = \frac{2}{\sigma_w^2} \sum_{r=1}^{R} \sum_{m \in \mathcal{U}} \abs{Y_r\left[m\right]}^2 $$&#10;&#10;&#10;\end{document}"/>
  <p:tag name="IGUANATEXSIZE" val="22"/>
  <p:tag name="IGUANATEXCURSOR" val="9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1180.352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z_r =  \frac{2}{\sigma_w^2} \sum_{m \in \mathcal{U}} \abs{Y_r\left[m\right]}^2, $$&#10;&#10;&#10;\end{document}"/>
  <p:tag name="IGUANATEXSIZE" val="20"/>
  <p:tag name="IGUANATEXCURSOR" val="8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4439"/>
  <p:tag name="ORIGINALWIDTH" val="3049.869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\mathit{p}\left(\gamma_c\right) = \frac{\gamma_c^{-1}}{\left(R-1\right)!} \sum^{J}_{j=1} \left( \prod_{k \neq j}  \frac{\frac{1}{\lambda_k}}{\frac{1}{\lambda_k}-\frac{1}{\lambda_j}} \right) \MeijerG*{2}{0}{0}{2}{\text{---}}{R, 1}{\frac{\abs{\mathcal{U}} \gamma_c}{\lambda_j \overline{\gamma}}} $$&#10;&#10;&#10;\end{document}"/>
  <p:tag name="IGUANATEXSIZE" val="20"/>
  <p:tag name="IGUANATEXCURSOR" val="1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4537"/>
  <p:tag name="ORIGINALWIDTH" val="1775.778"/>
  <p:tag name="LATEXADDIN" val="\documentclass{article}&#10;\usepackage{cite}&#10;\usepackage{amsmath,amssymb,amsfonts,amsthm}&#10;\usepackage{suffix}&#10;\usepackage{mathtools}&#10;\usepackage{algorithmic}&#10;\usepackage{graphicx}&#10;\usepackage{textcomp}&#10;\usepackage{breqn}&#10;\usepackage{xcolor}&#10;\usepackage{svgcolor}&#10;\usepackage{svg}&#10;\usepackage{stfloats}&#10;\usepackage{array}&#10;&#10;\newenvironment{conditions}&#10;  {\par\vspace{\abovedisplayskip}\noindent\begin{tabular}{&gt;{$}l&lt;{$} @{${}={}$} l}}&#10;  {\end{tabular}\par\vspace{\belowdisplayskip}}&#10;\pagestyle{empty}&#10;\DeclarePairedDelimiter\abs{\lvert}{\rvert}&#10;&#10;\DeclarePairedDelimiterX\MeijerM[3]{\lparen}{\rparen}%&#10;{\begin{smallmatrix}#1 \\ #2\end{smallmatrix}\delimsize\vert\,#3}&#10;&#10;\newcommand\MeijerG[8][]{%&#10;  G^{\,#2,#3}_{#4,#5}\MeijerM[#1]{#6}{#7}{#8}}&#10;&#10;\WithSuffix\newcommand\MeijerG*[7]{%&#10;  G^{\,#1,#2}_{#3,#4}\MeijerM*{#5}{#6}{#7}}&#10;&#10;\begin{document}&#10;&#10;$$   \gamma_c = \frac{\rho}{ \abs{\mathcal{U}} \sigma_w^2}  \sum_{r=1}^{R} \abs{g_r}^2 ~ \sum_{m \in \mathcal{U}} \abs{H\left[m\right]}^2 $$&#10;&#10;&#10;\end{document}"/>
  <p:tag name="IGUANATEXSIZE" val="20"/>
  <p:tag name="IGUANATEXCURSOR" val="9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posal_ppt_draft" id="{34678B2F-C61F-4ED6-A105-E8FF66832DBF}" vid="{A6F906CC-3F8C-46BB-A056-643A574A07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27618</TotalTime>
  <Words>3346</Words>
  <Application>Microsoft Office PowerPoint</Application>
  <PresentationFormat>Custom</PresentationFormat>
  <Paragraphs>794</Paragraphs>
  <Slides>64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Calibri</vt:lpstr>
      <vt:lpstr>Wingdings</vt:lpstr>
      <vt:lpstr>Gill Sans MT</vt:lpstr>
      <vt:lpstr>Cambria Math</vt:lpstr>
      <vt:lpstr>Arial</vt:lpstr>
      <vt:lpstr>Trebuchet MS</vt:lpstr>
      <vt:lpstr>Office Theme</vt:lpstr>
      <vt:lpstr>PowerPoint Presentation</vt:lpstr>
      <vt:lpstr>What is Passive Reflection Radio?</vt:lpstr>
      <vt:lpstr>Motivation</vt:lpstr>
      <vt:lpstr>Motivation</vt:lpstr>
      <vt:lpstr>Motivation</vt:lpstr>
      <vt:lpstr>Outline</vt:lpstr>
      <vt:lpstr>Traditional Backscatter Radio</vt:lpstr>
      <vt:lpstr>Ambient Backscatter Radio</vt:lpstr>
      <vt:lpstr>Ambient Backscatter Radio</vt:lpstr>
      <vt:lpstr>System Model</vt:lpstr>
      <vt:lpstr>System Model</vt:lpstr>
      <vt:lpstr>Outline</vt:lpstr>
      <vt:lpstr>Tag Modulation Design</vt:lpstr>
      <vt:lpstr>Tag Modulation Design</vt:lpstr>
      <vt:lpstr>Detector</vt:lpstr>
      <vt:lpstr>Detector</vt:lpstr>
      <vt:lpstr>Error Analysis</vt:lpstr>
      <vt:lpstr>Error Analysis</vt:lpstr>
      <vt:lpstr>Multi-Antenna Rx</vt:lpstr>
      <vt:lpstr>M-ary Modulation</vt:lpstr>
      <vt:lpstr>M-ary Modulation</vt:lpstr>
      <vt:lpstr>M-ary Modulation</vt:lpstr>
      <vt:lpstr>Simulation Results: Binary</vt:lpstr>
      <vt:lpstr>Simulation Results: Multi-Antenna Rx</vt:lpstr>
      <vt:lpstr>Simulation Results: 4-ary Scheme</vt:lpstr>
      <vt:lpstr>Outline</vt:lpstr>
      <vt:lpstr>Can We Implement FSK?</vt:lpstr>
      <vt:lpstr>Can We Implement FSK?</vt:lpstr>
      <vt:lpstr>Can We Implement FSK?</vt:lpstr>
      <vt:lpstr>Detector</vt:lpstr>
      <vt:lpstr>Performance Analysis</vt:lpstr>
      <vt:lpstr>Performance Analysis</vt:lpstr>
      <vt:lpstr>Performance Analysis</vt:lpstr>
      <vt:lpstr>Performance Analysis</vt:lpstr>
      <vt:lpstr>Multi-Antenna Rx</vt:lpstr>
      <vt:lpstr>4-ary Modulation</vt:lpstr>
      <vt:lpstr>4-ary Modulation Error Analysis</vt:lpstr>
      <vt:lpstr>Simulation Results</vt:lpstr>
      <vt:lpstr>Simulation Results: Multi-Antenna Rx</vt:lpstr>
      <vt:lpstr>Simulation Results: 4-ary modulation</vt:lpstr>
      <vt:lpstr>Outline</vt:lpstr>
      <vt:lpstr>Reconfigurable Intelligent Surfaces</vt:lpstr>
      <vt:lpstr>Outline</vt:lpstr>
      <vt:lpstr>System Model</vt:lpstr>
      <vt:lpstr>RIS for Orthogonal Spatial Multiplexing</vt:lpstr>
      <vt:lpstr>RIS for Orthogonal Spatial Multiplexing</vt:lpstr>
      <vt:lpstr>RIS Optimization</vt:lpstr>
      <vt:lpstr>RIS Optimization cont’d</vt:lpstr>
      <vt:lpstr>RIS for Orthogonal Spatial Multiplexing</vt:lpstr>
      <vt:lpstr>Simulation Results</vt:lpstr>
      <vt:lpstr>Simulation Results</vt:lpstr>
      <vt:lpstr>Simulation Results</vt:lpstr>
      <vt:lpstr>Outline</vt:lpstr>
      <vt:lpstr>System Model</vt:lpstr>
      <vt:lpstr>Problem Formulation</vt:lpstr>
      <vt:lpstr>Problem Formulation</vt:lpstr>
      <vt:lpstr>Results</vt:lpstr>
      <vt:lpstr>Results</vt:lpstr>
      <vt:lpstr>Results</vt:lpstr>
      <vt:lpstr>Outline</vt:lpstr>
      <vt:lpstr>Future work: Location-aided RIS Optimization</vt:lpstr>
      <vt:lpstr>Conclusion</vt:lpstr>
      <vt:lpstr>Publications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University Marketing and Creative Services</dc:creator>
  <cp:lastModifiedBy>Mohamed ElMossallamy</cp:lastModifiedBy>
  <cp:revision>412</cp:revision>
  <dcterms:created xsi:type="dcterms:W3CDTF">2019-05-12T19:25:03Z</dcterms:created>
  <dcterms:modified xsi:type="dcterms:W3CDTF">2020-12-09T04:19:37Z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2019-04-23T00:00:00Z</vt:filetime>
  </property>
  <property fmtid="{D5CDD505-2E9C-101B-9397-08002B2CF9AE}" pid="3" name="Creator">
    <vt:lpwstr>Microsoft® PowerPoint® Office 365용 </vt:lpwstr>
  </property>
  <property fmtid="{D5CDD505-2E9C-101B-9397-08002B2CF9AE}" pid="4" name="LastSaved">
    <vt:filetime>2019-05-12T00:00:00Z</vt:filetime>
  </property>
  <property fmtid="{D5CDD505-2E9C-101B-9397-08002B2CF9AE}" pid="5" name="_MarkAsFinal">
    <vt:bool>true</vt:bool>
  </property>
</Properties>
</file>