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9" r:id="rId2"/>
  </p:sldMasterIdLst>
  <p:notesMasterIdLst>
    <p:notesMasterId r:id="rId48"/>
  </p:notesMasterIdLst>
  <p:handoutMasterIdLst>
    <p:handoutMasterId r:id="rId49"/>
  </p:handoutMasterIdLst>
  <p:sldIdLst>
    <p:sldId id="328" r:id="rId3"/>
    <p:sldId id="390" r:id="rId4"/>
    <p:sldId id="427" r:id="rId5"/>
    <p:sldId id="392" r:id="rId6"/>
    <p:sldId id="395" r:id="rId7"/>
    <p:sldId id="394" r:id="rId8"/>
    <p:sldId id="393" r:id="rId9"/>
    <p:sldId id="396" r:id="rId10"/>
    <p:sldId id="423" r:id="rId11"/>
    <p:sldId id="371" r:id="rId12"/>
    <p:sldId id="400" r:id="rId13"/>
    <p:sldId id="414" r:id="rId14"/>
    <p:sldId id="399" r:id="rId15"/>
    <p:sldId id="415" r:id="rId16"/>
    <p:sldId id="424" r:id="rId17"/>
    <p:sldId id="398" r:id="rId18"/>
    <p:sldId id="370" r:id="rId19"/>
    <p:sldId id="383" r:id="rId20"/>
    <p:sldId id="387" r:id="rId21"/>
    <p:sldId id="386" r:id="rId22"/>
    <p:sldId id="384" r:id="rId23"/>
    <p:sldId id="385" r:id="rId24"/>
    <p:sldId id="425" r:id="rId25"/>
    <p:sldId id="333" r:id="rId26"/>
    <p:sldId id="340" r:id="rId27"/>
    <p:sldId id="379" r:id="rId28"/>
    <p:sldId id="405" r:id="rId29"/>
    <p:sldId id="407" r:id="rId30"/>
    <p:sldId id="406" r:id="rId31"/>
    <p:sldId id="426" r:id="rId32"/>
    <p:sldId id="404" r:id="rId33"/>
    <p:sldId id="417" r:id="rId34"/>
    <p:sldId id="420" r:id="rId35"/>
    <p:sldId id="421" r:id="rId36"/>
    <p:sldId id="418" r:id="rId37"/>
    <p:sldId id="403" r:id="rId38"/>
    <p:sldId id="419" r:id="rId39"/>
    <p:sldId id="411" r:id="rId40"/>
    <p:sldId id="402" r:id="rId41"/>
    <p:sldId id="408" r:id="rId42"/>
    <p:sldId id="412" r:id="rId43"/>
    <p:sldId id="413" r:id="rId44"/>
    <p:sldId id="380" r:id="rId45"/>
    <p:sldId id="428" r:id="rId46"/>
    <p:sldId id="337" r:id="rId4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CC0000"/>
    <a:srgbClr val="FFFF99"/>
    <a:srgbClr val="CCFFFF"/>
    <a:srgbClr val="CCECFF"/>
    <a:srgbClr val="0066FF"/>
    <a:srgbClr val="3399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09" autoAdjust="0"/>
    <p:restoredTop sz="96715" autoAdjust="0"/>
  </p:normalViewPr>
  <p:slideViewPr>
    <p:cSldViewPr>
      <p:cViewPr>
        <p:scale>
          <a:sx n="90" d="100"/>
          <a:sy n="90" d="100"/>
        </p:scale>
        <p:origin x="-152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90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D99A4B8-C3FE-4BFB-AB3A-4A0F542D33FA}" type="datetimeFigureOut">
              <a:rPr lang="zh-CN" altLang="en-US"/>
              <a:pPr>
                <a:defRPr/>
              </a:pPr>
              <a:t>2012-1-4</a:t>
            </a:fld>
            <a:endParaRPr lang="en-US" altLang="zh-CN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055988-93F5-44D6-9318-B24681B03A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00061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05307BF-C68B-481F-A97E-7B90B46BF2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07675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2CAA-A03E-41E0-948A-5955383837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273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273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6BE-4015-41A8-8332-DDF6C9F485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73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CA0F-6855-4D3D-83D0-39BD441CC6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73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C4C2-9F6C-4B74-A1E5-AED989E29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9144000" cy="6873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38600" cy="26241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6241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3DAC-B561-43DF-A77A-A6477DE372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B664-AC4E-40C1-BED3-091D3FD92A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011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011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1CFA4-0092-4E04-874F-B2DBFFE1DA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F9FB-F27E-463C-9F60-AA31829516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F94A-FE26-4AE5-B75E-B21546EC31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1C3E-DDEB-4014-B84A-4EFB4A3C91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21E9-2F7E-4825-8D15-94BFD78854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2782-B714-4170-9A8E-98A76CFCAB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EF38-B9F4-46BF-B99E-04A842F3A9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wmf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pt底板白-新校徽红(10mm)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7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00000" tIns="36000" rIns="36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AF501C5F-12D9-4728-B6D8-132FF49E12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6322" name="Rectangle 2"/>
          <p:cNvSpPr>
            <a:spLocks noChangeArrowheads="1"/>
          </p:cNvSpPr>
          <p:nvPr userDrawn="1"/>
        </p:nvSpPr>
        <p:spPr bwMode="auto">
          <a:xfrm rot="10800000">
            <a:off x="2608263" y="682625"/>
            <a:ext cx="2879725" cy="904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A41E31">
                  <a:alpha val="60001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zh-CN" altLang="en-US" sz="2400">
              <a:ea typeface="黑体" pitchFamily="2" charset="-122"/>
            </a:endParaRPr>
          </a:p>
        </p:txBody>
      </p:sp>
      <p:sp>
        <p:nvSpPr>
          <p:cNvPr id="56323" name="Rectangle 3"/>
          <p:cNvSpPr>
            <a:spLocks noChangeArrowheads="1"/>
          </p:cNvSpPr>
          <p:nvPr userDrawn="1"/>
        </p:nvSpPr>
        <p:spPr bwMode="auto">
          <a:xfrm>
            <a:off x="2978159" y="6597650"/>
            <a:ext cx="2879725" cy="904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A41E31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400">
              <a:ea typeface="黑体" pitchFamily="2" charset="-122"/>
            </a:endParaRPr>
          </a:p>
        </p:txBody>
      </p:sp>
      <p:pic>
        <p:nvPicPr>
          <p:cNvPr id="9226" name="Picture 10" descr="1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3200" y="1600200"/>
            <a:ext cx="365601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IWCT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5857884" y="6239656"/>
            <a:ext cx="3286148" cy="465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  <p:sldLayoutId id="2147483731" r:id="rId12"/>
    <p:sldLayoutId id="2147483730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120000"/>
        <a:buBlip>
          <a:blip r:embed="rId18"/>
        </a:buBlip>
        <a:defRPr sz="2400" b="1">
          <a:solidFill>
            <a:srgbClr val="133984"/>
          </a:solidFill>
          <a:latin typeface="+mn-lt"/>
          <a:ea typeface="+mn-ea"/>
          <a:cs typeface="+mn-cs"/>
        </a:defRPr>
      </a:lvl1pPr>
      <a:lvl2pPr marL="1023938" indent="-3952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―"/>
        <a:defRPr sz="2000" b="1">
          <a:solidFill>
            <a:srgbClr val="133984"/>
          </a:solidFill>
          <a:latin typeface="+mn-lt"/>
          <a:ea typeface="+mn-ea"/>
        </a:defRPr>
      </a:lvl2pPr>
      <a:lvl3pPr marL="1489075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 b="1">
          <a:solidFill>
            <a:srgbClr val="133984"/>
          </a:solidFill>
          <a:latin typeface="+mn-lt"/>
          <a:ea typeface="+mn-ea"/>
        </a:defRPr>
      </a:lvl3pPr>
      <a:lvl4pPr marL="1831975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1600" b="1">
          <a:solidFill>
            <a:srgbClr val="133984"/>
          </a:solidFill>
          <a:latin typeface="+mn-lt"/>
          <a:ea typeface="+mn-ea"/>
        </a:defRPr>
      </a:lvl4pPr>
      <a:lvl5pPr marL="2174875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1400" b="1">
          <a:solidFill>
            <a:srgbClr val="133984"/>
          </a:solidFill>
          <a:latin typeface="+mn-lt"/>
          <a:ea typeface="+mn-ea"/>
        </a:defRPr>
      </a:lvl5pPr>
      <a:lvl6pPr marL="2595563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200" b="1">
          <a:solidFill>
            <a:srgbClr val="133984"/>
          </a:solidFill>
          <a:latin typeface="+mn-lt"/>
          <a:ea typeface="+mn-ea"/>
        </a:defRPr>
      </a:lvl6pPr>
      <a:lvl7pPr marL="3052763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200" b="1">
          <a:solidFill>
            <a:srgbClr val="133984"/>
          </a:solidFill>
          <a:latin typeface="+mn-lt"/>
          <a:ea typeface="+mn-ea"/>
        </a:defRPr>
      </a:lvl7pPr>
      <a:lvl8pPr marL="3509963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200" b="1">
          <a:solidFill>
            <a:srgbClr val="133984"/>
          </a:solidFill>
          <a:latin typeface="+mn-lt"/>
          <a:ea typeface="+mn-ea"/>
        </a:defRPr>
      </a:lvl8pPr>
      <a:lvl9pPr marL="3967163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200" b="1">
          <a:solidFill>
            <a:srgbClr val="133984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pt底板白-新校徽红(10mm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xm_3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287338"/>
            <a:ext cx="755650" cy="503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244" name="Picture 7"/>
          <p:cNvPicPr preferRelativeResize="0">
            <a:picLocks noChangeArrowheads="1"/>
          </p:cNvPicPr>
          <p:nvPr/>
        </p:nvPicPr>
        <p:blipFill>
          <a:blip r:embed="rId15" cstate="print"/>
          <a:srcRect r="2878"/>
          <a:stretch>
            <a:fillRect/>
          </a:stretch>
        </p:blipFill>
        <p:spPr bwMode="auto">
          <a:xfrm>
            <a:off x="5346700" y="287338"/>
            <a:ext cx="755650" cy="503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245" name="Picture 8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02350" y="287338"/>
            <a:ext cx="755650" cy="503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246" name="Picture 9" descr="DPP_0016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13650" y="287338"/>
            <a:ext cx="755650" cy="503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247" name="Picture 10" descr="1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62950" y="287338"/>
            <a:ext cx="755650" cy="503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36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065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pic>
        <p:nvPicPr>
          <p:cNvPr id="10250" name="Picture 15" descr="Untitled-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35600" y="3201988"/>
            <a:ext cx="3656013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20"/>
        </a:buBlip>
        <a:defRPr sz="2400" b="1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200" b="1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4000" dirty="0" err="1" smtClean="0"/>
              <a:t>Femtocells</a:t>
            </a:r>
            <a:r>
              <a:rPr lang="en-US" altLang="zh-CN" sz="4000" dirty="0" smtClean="0"/>
              <a:t>: From the Perspective of Development</a:t>
            </a:r>
            <a:endParaRPr lang="zh-CN" altLang="en-US" sz="4000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2436"/>
            <a:ext cx="6400800" cy="2140860"/>
          </a:xfrm>
        </p:spPr>
        <p:txBody>
          <a:bodyPr/>
          <a:lstStyle/>
          <a:p>
            <a:r>
              <a:rPr lang="en-US" altLang="zh-CN" b="0" dirty="0" smtClean="0"/>
              <a:t>Past, Present, and Future</a:t>
            </a:r>
          </a:p>
          <a:p>
            <a:endParaRPr lang="en-US" altLang="zh-CN" sz="1200" b="0" dirty="0" smtClean="0"/>
          </a:p>
          <a:p>
            <a:r>
              <a:rPr lang="en-US" altLang="zh-CN" sz="1800" b="0" dirty="0" smtClean="0"/>
              <a:t>Paper is Authored by J. G. Andrews, H. </a:t>
            </a:r>
            <a:r>
              <a:rPr lang="en-US" altLang="zh-CN" sz="1800" b="0" dirty="0" err="1" smtClean="0"/>
              <a:t>Claussen</a:t>
            </a:r>
            <a:r>
              <a:rPr lang="en-US" altLang="zh-CN" sz="1800" b="0" dirty="0" smtClean="0"/>
              <a:t>, M. </a:t>
            </a:r>
            <a:r>
              <a:rPr lang="en-US" altLang="zh-CN" sz="1800" b="0" dirty="0" err="1" smtClean="0"/>
              <a:t>Dohler</a:t>
            </a:r>
            <a:r>
              <a:rPr lang="en-US" altLang="zh-CN" sz="1800" b="0" dirty="0" smtClean="0"/>
              <a:t>, S. </a:t>
            </a:r>
            <a:r>
              <a:rPr lang="en-US" altLang="zh-CN" sz="1800" b="0" dirty="0" err="1" smtClean="0"/>
              <a:t>Rangan</a:t>
            </a:r>
            <a:r>
              <a:rPr lang="en-US" altLang="zh-CN" sz="1800" b="0" dirty="0" smtClean="0"/>
              <a:t>, and M. C. Reed.</a:t>
            </a:r>
            <a:endParaRPr lang="en-US" altLang="zh-CN" sz="1800" b="0" dirty="0" smtClean="0"/>
          </a:p>
          <a:p>
            <a:endParaRPr lang="en-US" altLang="zh-CN" sz="2000" b="0" dirty="0" smtClean="0"/>
          </a:p>
          <a:p>
            <a:r>
              <a:rPr lang="en-US" altLang="zh-CN" sz="2000" b="0" dirty="0" smtClean="0"/>
              <a:t>Slides are prepared by Wang Chen and Zhu Han</a:t>
            </a:r>
            <a:endParaRPr lang="en-US" altLang="zh-CN" sz="2000" b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Brief History of </a:t>
            </a:r>
            <a:r>
              <a:rPr lang="en-US" altLang="zh-CN" dirty="0" err="1" smtClean="0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76883"/>
          </a:xfrm>
        </p:spPr>
        <p:txBody>
          <a:bodyPr/>
          <a:lstStyle/>
          <a:p>
            <a:r>
              <a:rPr lang="en-US" altLang="zh-CN" b="0" dirty="0" smtClean="0">
                <a:sym typeface="Wingdings" pitchFamily="2" charset="2"/>
              </a:rPr>
              <a:t>Early Origins</a:t>
            </a:r>
          </a:p>
          <a:p>
            <a:pPr lvl="1"/>
            <a:r>
              <a:rPr lang="en-US" altLang="zh-CN" b="0" dirty="0" smtClean="0">
                <a:sym typeface="Wingdings" pitchFamily="2" charset="2"/>
              </a:rPr>
              <a:t>1980s:</a:t>
            </a:r>
          </a:p>
          <a:p>
            <a:pPr lvl="2"/>
            <a:r>
              <a:rPr lang="en-US" altLang="zh-CN" b="0" dirty="0" smtClean="0">
                <a:sym typeface="Wingdings" pitchFamily="2" charset="2"/>
              </a:rPr>
              <a:t>“Small cells”</a:t>
            </a:r>
          </a:p>
          <a:p>
            <a:pPr lvl="2"/>
            <a:r>
              <a:rPr lang="en-US" altLang="zh-CN" b="0" dirty="0" smtClean="0">
                <a:sym typeface="Wingdings" pitchFamily="2" charset="2"/>
              </a:rPr>
              <a:t>Cellular repeaters or “boosters”</a:t>
            </a:r>
          </a:p>
          <a:p>
            <a:pPr lvl="1"/>
            <a:r>
              <a:rPr lang="en-US" altLang="zh-CN" b="0" dirty="0" smtClean="0">
                <a:sym typeface="Wingdings" pitchFamily="2" charset="2"/>
              </a:rPr>
              <a:t>1990s:</a:t>
            </a:r>
          </a:p>
          <a:p>
            <a:pPr lvl="2"/>
            <a:r>
              <a:rPr lang="en-US" altLang="zh-CN" b="0" dirty="0" smtClean="0">
                <a:sym typeface="Wingdings" pitchFamily="2" charset="2"/>
              </a:rPr>
              <a:t>A precursor to cellular </a:t>
            </a:r>
            <a:r>
              <a:rPr lang="en-US" altLang="zh-CN" b="0" dirty="0" err="1" smtClean="0">
                <a:sym typeface="Wingdings" pitchFamily="2" charset="2"/>
              </a:rPr>
              <a:t>picocells</a:t>
            </a:r>
            <a:endParaRPr lang="en-US" altLang="zh-CN" b="0" dirty="0" smtClean="0">
              <a:sym typeface="Wingdings" pitchFamily="2" charset="2"/>
            </a:endParaRPr>
          </a:p>
          <a:p>
            <a:pPr lvl="2"/>
            <a:r>
              <a:rPr lang="en-US" altLang="zh-CN" b="0" dirty="0" smtClean="0">
                <a:sym typeface="Wingdings" pitchFamily="2" charset="2"/>
              </a:rPr>
              <a:t>An indoor </a:t>
            </a:r>
            <a:r>
              <a:rPr lang="en-US" altLang="zh-CN" b="0" dirty="0" err="1" smtClean="0">
                <a:sym typeface="Wingdings" pitchFamily="2" charset="2"/>
              </a:rPr>
              <a:t>femtocell</a:t>
            </a:r>
            <a:r>
              <a:rPr lang="en-US" altLang="zh-CN" b="0" dirty="0" smtClean="0">
                <a:sym typeface="Wingdings" pitchFamily="2" charset="2"/>
              </a:rPr>
              <a:t>-like solution (Southwest Bell and Panasonic</a:t>
            </a:r>
            <a:r>
              <a:rPr lang="en-US" altLang="zh-CN" b="0" dirty="0" smtClean="0">
                <a:sym typeface="Wingdings" pitchFamily="2" charset="2"/>
              </a:rPr>
              <a:t>)</a:t>
            </a:r>
          </a:p>
          <a:p>
            <a:r>
              <a:rPr lang="en-US" altLang="zh-CN" b="0" dirty="0" smtClean="0"/>
              <a:t>The birth of modern </a:t>
            </a:r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March, 1999</a:t>
            </a:r>
          </a:p>
          <a:p>
            <a:pPr lvl="2"/>
            <a:r>
              <a:rPr lang="en-US" altLang="zh-CN" b="0" dirty="0" smtClean="0"/>
              <a:t>Alcatel announced that they would bring to market a GSM home base station.</a:t>
            </a:r>
          </a:p>
          <a:p>
            <a:pPr lvl="1"/>
            <a:r>
              <a:rPr lang="en-US" altLang="zh-CN" b="0" dirty="0" smtClean="0"/>
              <a:t>2002</a:t>
            </a:r>
          </a:p>
          <a:p>
            <a:pPr lvl="2"/>
            <a:r>
              <a:rPr lang="en-US" altLang="zh-CN" b="0" dirty="0" smtClean="0"/>
              <a:t>Motorola engineers in </a:t>
            </a:r>
            <a:r>
              <a:rPr lang="en-US" altLang="zh-CN" b="0" dirty="0" err="1" smtClean="0"/>
              <a:t>Swindon</a:t>
            </a:r>
            <a:r>
              <a:rPr lang="en-US" altLang="zh-CN" b="0" dirty="0" smtClean="0"/>
              <a:t> claimed to have built the first complete 3G home base station.</a:t>
            </a:r>
          </a:p>
          <a:p>
            <a:pPr lvl="2">
              <a:buNone/>
            </a:pPr>
            <a:endParaRPr lang="en-US" altLang="zh-CN" b="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History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Development of modern </a:t>
            </a:r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2003</a:t>
            </a:r>
          </a:p>
          <a:p>
            <a:pPr lvl="2"/>
            <a:r>
              <a:rPr lang="en-US" altLang="zh-CN" b="0" dirty="0" smtClean="0"/>
              <a:t>Chipset design company – </a:t>
            </a:r>
            <a:r>
              <a:rPr lang="en-US" altLang="zh-CN" b="0" dirty="0" err="1" smtClean="0"/>
              <a:t>picoChip</a:t>
            </a:r>
            <a:r>
              <a:rPr lang="en-US" altLang="zh-CN" b="0" dirty="0" smtClean="0"/>
              <a:t> – was demonstrating lower-cost 3G chipsets.</a:t>
            </a:r>
          </a:p>
          <a:p>
            <a:pPr lvl="1"/>
            <a:r>
              <a:rPr lang="en-US" altLang="zh-CN" b="0" dirty="0" smtClean="0"/>
              <a:t>Mid-2004</a:t>
            </a:r>
          </a:p>
          <a:p>
            <a:pPr lvl="2"/>
            <a:r>
              <a:rPr lang="en-US" altLang="zh-CN" b="0" dirty="0" err="1" smtClean="0"/>
              <a:t>Ubiquisys</a:t>
            </a:r>
            <a:r>
              <a:rPr lang="en-US" altLang="zh-CN" b="0" dirty="0" smtClean="0"/>
              <a:t> and 3Way networks were formed in the UK to develop their own 3G cellular home base stations.</a:t>
            </a:r>
            <a:endParaRPr lang="en-US" altLang="zh-CN" b="0" dirty="0"/>
          </a:p>
          <a:p>
            <a:pPr lvl="1"/>
            <a:r>
              <a:rPr lang="en-US" altLang="zh-CN" b="0" dirty="0" smtClean="0"/>
              <a:t>2007</a:t>
            </a:r>
          </a:p>
          <a:p>
            <a:pPr lvl="2"/>
            <a:r>
              <a:rPr lang="en-US" altLang="zh-CN" b="0" dirty="0" smtClean="0"/>
              <a:t>Products were demonstrated at the 3GSM conference.</a:t>
            </a:r>
          </a:p>
          <a:p>
            <a:pPr lvl="2"/>
            <a:r>
              <a:rPr lang="en-US" altLang="zh-CN" b="0" dirty="0" smtClean="0"/>
              <a:t>The 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 Forum (www.femtoforum.org) was set up.</a:t>
            </a:r>
          </a:p>
          <a:p>
            <a:pPr lvl="1"/>
            <a:r>
              <a:rPr lang="en-US" altLang="zh-CN" b="0" dirty="0" smtClean="0"/>
              <a:t>August, 2008</a:t>
            </a:r>
          </a:p>
          <a:p>
            <a:pPr lvl="2"/>
            <a:r>
              <a:rPr lang="en-US" altLang="zh-CN" b="0" dirty="0" smtClean="0"/>
              <a:t>Commercial service was launched first by Sprint in the USA with their </a:t>
            </a:r>
            <a:r>
              <a:rPr lang="en-US" altLang="zh-CN" b="0" dirty="0" err="1" smtClean="0"/>
              <a:t>Airave</a:t>
            </a:r>
            <a:r>
              <a:rPr lang="en-US" altLang="zh-CN" b="0" dirty="0" smtClean="0"/>
              <a:t> CDMA offering. </a:t>
            </a:r>
          </a:p>
        </p:txBody>
      </p:sp>
    </p:spTree>
    <p:extLst>
      <p:ext uri="{BB962C8B-B14F-4D97-AF65-F5344CB8AC3E}">
        <p14:creationId xmlns:p14="http://schemas.microsoft.com/office/powerpoint/2010/main" xmlns="" val="236086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History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ecosystem</a:t>
            </a:r>
            <a:endParaRPr lang="zh-CN" alt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702" y="1556792"/>
            <a:ext cx="7338714" cy="504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31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History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products</a:t>
            </a:r>
            <a:endParaRPr lang="zh-CN" altLang="en-US" b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686569"/>
            <a:ext cx="1731962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709" y="1693577"/>
            <a:ext cx="15509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623" y="1827989"/>
            <a:ext cx="15875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4" y="4713931"/>
            <a:ext cx="2447925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767" y="4659196"/>
            <a:ext cx="266382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37584"/>
            <a:ext cx="19335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177944"/>
            <a:ext cx="18669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268760"/>
            <a:ext cx="1524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221" y="3680762"/>
            <a:ext cx="24384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94819"/>
            <a:ext cx="1207667" cy="301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37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Brief History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/>
              <a:t>Femtocell</a:t>
            </a:r>
            <a:r>
              <a:rPr lang="en-US" altLang="zh-CN" b="0" dirty="0"/>
              <a:t> </a:t>
            </a:r>
            <a:r>
              <a:rPr lang="en-US" altLang="zh-CN" b="0" dirty="0" smtClean="0"/>
              <a:t>service deployments and commitments</a:t>
            </a:r>
            <a:endParaRPr lang="zh-CN" altLang="en-US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1812"/>
            <a:ext cx="6624734" cy="45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291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765300" y="3360738"/>
            <a:ext cx="5648325" cy="644525"/>
            <a:chOff x="1121" y="1334"/>
            <a:chExt cx="3558" cy="406"/>
          </a:xfrm>
        </p:grpSpPr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449" name="Rectangle 6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3.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Standardization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1752600" y="2492375"/>
            <a:ext cx="5648325" cy="644525"/>
            <a:chOff x="1121" y="1334"/>
            <a:chExt cx="3558" cy="406"/>
          </a:xfrm>
        </p:grpSpPr>
        <p:sp>
          <p:nvSpPr>
            <p:cNvPr id="63496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447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2.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A Brief History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8437" name="Group 10"/>
          <p:cNvGrpSpPr>
            <a:grpSpLocks/>
          </p:cNvGrpSpPr>
          <p:nvPr/>
        </p:nvGrpSpPr>
        <p:grpSpPr bwMode="auto">
          <a:xfrm>
            <a:off x="1763713" y="1628775"/>
            <a:ext cx="5648325" cy="644525"/>
            <a:chOff x="1121" y="1334"/>
            <a:chExt cx="3558" cy="406"/>
          </a:xfrm>
        </p:grpSpPr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1.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8438" name="Group 13"/>
          <p:cNvGrpSpPr>
            <a:grpSpLocks/>
          </p:cNvGrpSpPr>
          <p:nvPr/>
        </p:nvGrpSpPr>
        <p:grpSpPr bwMode="auto">
          <a:xfrm>
            <a:off x="1751013" y="4221163"/>
            <a:ext cx="5648325" cy="644525"/>
            <a:chOff x="1121" y="1334"/>
            <a:chExt cx="3558" cy="406"/>
          </a:xfrm>
        </p:grpSpPr>
        <p:sp>
          <p:nvSpPr>
            <p:cNvPr id="63502" name="AutoShape 14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443" name="Rectangle 15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4.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Models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8439" name="Group 16"/>
          <p:cNvGrpSpPr>
            <a:grpSpLocks/>
          </p:cNvGrpSpPr>
          <p:nvPr/>
        </p:nvGrpSpPr>
        <p:grpSpPr bwMode="auto">
          <a:xfrm>
            <a:off x="1751013" y="5110163"/>
            <a:ext cx="5648325" cy="644525"/>
            <a:chOff x="1121" y="1334"/>
            <a:chExt cx="3558" cy="406"/>
          </a:xfrm>
        </p:grpSpPr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8441" name="Rectangle 18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5.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Key Challenges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6697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Femtocell</a:t>
            </a:r>
            <a:r>
              <a:rPr lang="en-US" altLang="zh-CN" dirty="0" smtClean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The governing body for standardization is the </a:t>
            </a:r>
            <a:r>
              <a:rPr lang="en-US" altLang="zh-CN" dirty="0" err="1" smtClean="0"/>
              <a:t>Femto</a:t>
            </a:r>
            <a:r>
              <a:rPr lang="en-US" altLang="zh-CN" dirty="0" smtClean="0"/>
              <a:t> Forum </a:t>
            </a:r>
            <a:r>
              <a:rPr lang="en-US" altLang="zh-CN" b="0" dirty="0" smtClean="0"/>
              <a:t>(www.femtoforum.org).</a:t>
            </a:r>
            <a:endParaRPr lang="zh-CN" altLang="en-US" b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992666"/>
            <a:ext cx="6480720" cy="48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91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34007"/>
          </a:xfrm>
        </p:spPr>
        <p:txBody>
          <a:bodyPr/>
          <a:lstStyle/>
          <a:p>
            <a:r>
              <a:rPr lang="en-US" altLang="zh-CN" b="0" dirty="0" smtClean="0"/>
              <a:t>Mission:</a:t>
            </a:r>
          </a:p>
          <a:p>
            <a:pPr lvl="1"/>
            <a:r>
              <a:rPr lang="en-US" altLang="zh-CN" b="0" dirty="0" smtClean="0"/>
              <a:t>The mission </a:t>
            </a:r>
            <a:r>
              <a:rPr lang="en-US" altLang="zh-CN" b="0" dirty="0"/>
              <a:t>is to advance the development and adoption of small cells for the provision of high-quality 2G/3G/4G coverage and services within residential, enterprise, public and rural access markets.</a:t>
            </a:r>
            <a:endParaRPr lang="en-US" altLang="zh-CN" b="0" dirty="0" smtClean="0"/>
          </a:p>
          <a:p>
            <a:r>
              <a:rPr lang="en-US" altLang="zh-CN" b="0" dirty="0" smtClean="0"/>
              <a:t>3G or 4G</a:t>
            </a:r>
            <a:endParaRPr lang="en-US" altLang="zh-CN" b="0" dirty="0" smtClean="0"/>
          </a:p>
          <a:p>
            <a:r>
              <a:rPr lang="en-US" altLang="zh-CN" b="0" dirty="0" smtClean="0"/>
              <a:t>The 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 forum is active in two </a:t>
            </a:r>
            <a:r>
              <a:rPr lang="en-US" altLang="zh-CN" b="0" dirty="0"/>
              <a:t>main areas:</a:t>
            </a:r>
          </a:p>
          <a:p>
            <a:pPr lvl="1"/>
            <a:r>
              <a:rPr lang="en-US" altLang="zh-CN" b="0" dirty="0"/>
              <a:t>Standardization, regulation &amp; interoperability;</a:t>
            </a:r>
          </a:p>
          <a:p>
            <a:pPr lvl="1"/>
            <a:r>
              <a:rPr lang="en-US" altLang="zh-CN" b="0" dirty="0"/>
              <a:t>Marketing </a:t>
            </a:r>
            <a:r>
              <a:rPr lang="en-US" altLang="zh-CN" b="0" dirty="0" smtClean="0"/>
              <a:t>&amp; promotion.</a:t>
            </a:r>
            <a:endParaRPr lang="zh-CN" altLang="en-US" b="0" dirty="0"/>
          </a:p>
          <a:p>
            <a:endParaRPr lang="en-US" altLang="zh-CN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Working groups</a:t>
            </a:r>
          </a:p>
          <a:p>
            <a:pPr lvl="1"/>
            <a:r>
              <a:rPr lang="en-US" altLang="zh-CN" b="0" dirty="0" smtClean="0"/>
              <a:t>The marketing &amp; promotion group</a:t>
            </a:r>
          </a:p>
          <a:p>
            <a:pPr lvl="1"/>
            <a:r>
              <a:rPr lang="en-US" altLang="zh-CN" b="0" dirty="0" smtClean="0"/>
              <a:t>The radio &amp; physical layer group</a:t>
            </a:r>
          </a:p>
          <a:p>
            <a:pPr lvl="1"/>
            <a:r>
              <a:rPr lang="en-US" altLang="zh-CN" b="0" dirty="0" smtClean="0"/>
              <a:t>The networks &amp; interoperability group</a:t>
            </a:r>
          </a:p>
          <a:p>
            <a:pPr lvl="1"/>
            <a:r>
              <a:rPr lang="en-US" altLang="zh-CN" b="0" dirty="0" smtClean="0"/>
              <a:t>The regulatory group</a:t>
            </a:r>
            <a:endParaRPr lang="en-US" altLang="zh-CN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63717"/>
            <a:ext cx="6042735" cy="35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3GPP standards for UMTS </a:t>
            </a:r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Interface </a:t>
            </a:r>
            <a:r>
              <a:rPr lang="en-US" altLang="zh-CN" b="0" dirty="0"/>
              <a:t>between the </a:t>
            </a:r>
            <a:r>
              <a:rPr lang="en-US" altLang="zh-CN" b="0" dirty="0" err="1"/>
              <a:t>femtocell</a:t>
            </a:r>
            <a:r>
              <a:rPr lang="en-US" altLang="zh-CN" b="0" dirty="0"/>
              <a:t> (Home Node B - HNB) and the </a:t>
            </a:r>
            <a:r>
              <a:rPr lang="en-US" altLang="zh-CN" b="0" dirty="0" err="1"/>
              <a:t>femto</a:t>
            </a:r>
            <a:r>
              <a:rPr lang="en-US" altLang="zh-CN" b="0" dirty="0"/>
              <a:t> network gateway (HNB Gateway, HNB-GW)</a:t>
            </a:r>
          </a:p>
          <a:p>
            <a:pPr lvl="1"/>
            <a:r>
              <a:rPr lang="en-US" altLang="zh-CN" b="0" dirty="0"/>
              <a:t>Security protocols to authenticate </a:t>
            </a:r>
            <a:r>
              <a:rPr lang="en-US" altLang="zh-CN" b="0" dirty="0" err="1"/>
              <a:t>femtocell</a:t>
            </a:r>
            <a:r>
              <a:rPr lang="en-US" altLang="zh-CN" b="0" dirty="0"/>
              <a:t> (HNBs) and secure communications across the un-trusted Internet</a:t>
            </a:r>
          </a:p>
          <a:p>
            <a:pPr lvl="1"/>
            <a:r>
              <a:rPr lang="en-US" altLang="zh-CN" b="0" dirty="0"/>
              <a:t>Management protocols for “touch free” Operations, Administration, and Management (OA&amp;M) of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(HNB devices)</a:t>
            </a:r>
          </a:p>
          <a:p>
            <a:endParaRPr lang="en-US" altLang="zh-CN" b="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65300" y="2500610"/>
            <a:ext cx="5648325" cy="644525"/>
            <a:chOff x="1121" y="1334"/>
            <a:chExt cx="3558" cy="406"/>
          </a:xfrm>
        </p:grpSpPr>
        <p:sp>
          <p:nvSpPr>
            <p:cNvPr id="71688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3329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2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.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A Brief History of </a:t>
              </a:r>
              <a:r>
                <a:rPr kumimoji="1" lang="en-US" altLang="zh-CN" sz="2000" dirty="0" err="1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58950" y="3368973"/>
            <a:ext cx="5648325" cy="644525"/>
            <a:chOff x="1121" y="1334"/>
            <a:chExt cx="3558" cy="406"/>
          </a:xfrm>
        </p:grpSpPr>
        <p:sp>
          <p:nvSpPr>
            <p:cNvPr id="22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3327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3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.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Standardization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63713" y="4224635"/>
            <a:ext cx="5648325" cy="644525"/>
            <a:chOff x="1121" y="1334"/>
            <a:chExt cx="3558" cy="406"/>
          </a:xfrm>
        </p:grpSpPr>
        <p:sp>
          <p:nvSpPr>
            <p:cNvPr id="25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3325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4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.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Models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763688" y="5088731"/>
            <a:ext cx="5648325" cy="644525"/>
            <a:chOff x="1121" y="1334"/>
            <a:chExt cx="3558" cy="406"/>
          </a:xfrm>
        </p:grpSpPr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5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.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Key Challenges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1763688" y="1628800"/>
            <a:ext cx="5648325" cy="644525"/>
            <a:chOff x="1121" y="1334"/>
            <a:chExt cx="3558" cy="406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1.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Overview of </a:t>
              </a:r>
              <a:r>
                <a:rPr kumimoji="1" lang="en-US" altLang="zh-CN" sz="2000" dirty="0" err="1" smtClean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3GPP2 standards for CDMA </a:t>
            </a:r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/>
              <a:t>SIP/IMS-based 1x circuit services architecture </a:t>
            </a:r>
          </a:p>
          <a:p>
            <a:pPr lvl="1"/>
            <a:r>
              <a:rPr lang="en-US" altLang="zh-CN" b="0" dirty="0"/>
              <a:t>Packet data architecture </a:t>
            </a:r>
          </a:p>
          <a:p>
            <a:pPr lvl="1"/>
            <a:r>
              <a:rPr lang="en-US" altLang="zh-CN" b="0" dirty="0"/>
              <a:t>Security </a:t>
            </a:r>
            <a:r>
              <a:rPr lang="en-US" altLang="zh-CN" b="0" dirty="0" smtClean="0"/>
              <a:t>framework</a:t>
            </a:r>
            <a:endParaRPr lang="en-US" altLang="zh-CN" b="0" dirty="0"/>
          </a:p>
          <a:p>
            <a:pPr lvl="1"/>
            <a:r>
              <a:rPr lang="en-US" altLang="zh-CN" b="0" dirty="0"/>
              <a:t>Enhancements to mobile devices to make them more 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-aware</a:t>
            </a:r>
            <a:endParaRPr lang="en-US" altLang="zh-CN" b="0" dirty="0"/>
          </a:p>
          <a:p>
            <a:pPr lvl="1"/>
            <a:r>
              <a:rPr lang="en-US" altLang="zh-CN" b="0" dirty="0"/>
              <a:t>Foundations of </a:t>
            </a:r>
            <a:r>
              <a:rPr lang="en-US" altLang="zh-CN" b="0" dirty="0" err="1"/>
              <a:t>femtozone</a:t>
            </a:r>
            <a:r>
              <a:rPr lang="en-US" altLang="zh-CN" b="0" dirty="0"/>
              <a:t> services (Local IP Access and Remote IP Access) </a:t>
            </a:r>
          </a:p>
          <a:p>
            <a:pPr lvl="1"/>
            <a:r>
              <a:rPr lang="en-US" altLang="zh-CN" b="0" dirty="0" err="1"/>
              <a:t>Femtocell</a:t>
            </a:r>
            <a:r>
              <a:rPr lang="en-US" altLang="zh-CN" b="0" dirty="0"/>
              <a:t> management architecture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The need for LTE </a:t>
            </a:r>
            <a:r>
              <a:rPr lang="en-US" altLang="zh-CN" b="0" dirty="0" err="1" smtClean="0"/>
              <a:t>femtocells</a:t>
            </a:r>
            <a:endParaRPr lang="en-US" altLang="zh-CN" b="0" dirty="0"/>
          </a:p>
          <a:p>
            <a:pPr lvl="1"/>
            <a:r>
              <a:rPr lang="en-US" altLang="zh-CN" b="0" dirty="0"/>
              <a:t>There is a limit to how many outdoor cell sites can be </a:t>
            </a:r>
            <a:r>
              <a:rPr lang="en-US" altLang="zh-CN" b="0" dirty="0" smtClean="0"/>
              <a:t>built;</a:t>
            </a:r>
            <a:endParaRPr lang="en-US" altLang="zh-CN" b="0" dirty="0"/>
          </a:p>
          <a:p>
            <a:pPr lvl="1"/>
            <a:r>
              <a:rPr lang="en-US" altLang="zh-CN" b="0" dirty="0"/>
              <a:t>The spectrum available to any particular operator is limited; 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Cell </a:t>
            </a:r>
            <a:r>
              <a:rPr lang="en-US" altLang="zh-CN" b="0" dirty="0"/>
              <a:t>site </a:t>
            </a:r>
            <a:r>
              <a:rPr lang="en-US" altLang="zh-CN" b="0" dirty="0" smtClean="0"/>
              <a:t>backhaul </a:t>
            </a:r>
            <a:r>
              <a:rPr lang="en-US" altLang="zh-CN" b="0" dirty="0"/>
              <a:t>is </a:t>
            </a:r>
            <a:r>
              <a:rPr lang="en-US" altLang="zh-CN" b="0" dirty="0" smtClean="0"/>
              <a:t>expensive.</a:t>
            </a:r>
            <a:endParaRPr lang="en-US" altLang="zh-CN" b="0" dirty="0"/>
          </a:p>
          <a:p>
            <a:endParaRPr lang="en-US" altLang="zh-CN" b="0" dirty="0" smtClean="0"/>
          </a:p>
          <a:p>
            <a:r>
              <a:rPr lang="en-US" altLang="zh-CN" b="0" dirty="0"/>
              <a:t>LTE is the first cellular technology which will be able to take full advantage of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.</a:t>
            </a:r>
            <a:endParaRPr lang="en-US" altLang="zh-CN" b="0" dirty="0"/>
          </a:p>
          <a:p>
            <a:pPr lvl="1"/>
            <a:r>
              <a:rPr lang="en-US" altLang="zh-CN" b="0" dirty="0" smtClean="0"/>
              <a:t>The large quantity of dynamically allocated time and frequency slots.</a:t>
            </a:r>
            <a:endParaRPr lang="zh-CN" altLang="en-US" b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Standardization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LTE architecture with deployed </a:t>
            </a:r>
            <a:r>
              <a:rPr lang="en-US" altLang="zh-CN" b="0" dirty="0" err="1" smtClean="0"/>
              <a:t>HeNB</a:t>
            </a:r>
            <a:r>
              <a:rPr lang="en-US" altLang="zh-CN" b="0" dirty="0" smtClean="0"/>
              <a:t> GW</a:t>
            </a:r>
            <a:endParaRPr lang="zh-CN" altLang="en-US" b="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8703432"/>
              </p:ext>
            </p:extLst>
          </p:nvPr>
        </p:nvGraphicFramePr>
        <p:xfrm>
          <a:off x="611560" y="1700808"/>
          <a:ext cx="7922231" cy="4176464"/>
        </p:xfrm>
        <a:graphic>
          <a:graphicData uri="http://schemas.openxmlformats.org/presentationml/2006/ole">
            <p:oleObj spid="_x0000_s1045" name="Visio" r:id="rId3" imgW="5784291" imgH="3051658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1765300" y="4224338"/>
            <a:ext cx="5648325" cy="644525"/>
            <a:chOff x="1121" y="1334"/>
            <a:chExt cx="3558" cy="406"/>
          </a:xfrm>
        </p:grpSpPr>
        <p:sp>
          <p:nvSpPr>
            <p:cNvPr id="88069" name="AutoShape 5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23569" name="Rectangle 6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4.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Models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23556" name="Group 7"/>
          <p:cNvGrpSpPr>
            <a:grpSpLocks/>
          </p:cNvGrpSpPr>
          <p:nvPr/>
        </p:nvGrpSpPr>
        <p:grpSpPr bwMode="auto">
          <a:xfrm>
            <a:off x="1752600" y="3360738"/>
            <a:ext cx="5648325" cy="644525"/>
            <a:chOff x="1121" y="1334"/>
            <a:chExt cx="3558" cy="406"/>
          </a:xfrm>
        </p:grpSpPr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23567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3.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Standardization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23557" name="Group 10"/>
          <p:cNvGrpSpPr>
            <a:grpSpLocks/>
          </p:cNvGrpSpPr>
          <p:nvPr/>
        </p:nvGrpSpPr>
        <p:grpSpPr bwMode="auto">
          <a:xfrm>
            <a:off x="1763713" y="1628775"/>
            <a:ext cx="5648325" cy="644525"/>
            <a:chOff x="1121" y="1334"/>
            <a:chExt cx="3558" cy="406"/>
          </a:xfrm>
        </p:grpSpPr>
        <p:sp>
          <p:nvSpPr>
            <p:cNvPr id="88075" name="AutoShape 11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1.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751013" y="2497138"/>
            <a:ext cx="5648325" cy="644525"/>
            <a:chOff x="1121" y="1334"/>
            <a:chExt cx="3558" cy="406"/>
          </a:xfrm>
        </p:grpSpPr>
        <p:sp>
          <p:nvSpPr>
            <p:cNvPr id="88078" name="AutoShape 14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23563" name="Rectangle 15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2.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A Brief History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23559" name="Group 16"/>
          <p:cNvGrpSpPr>
            <a:grpSpLocks/>
          </p:cNvGrpSpPr>
          <p:nvPr/>
        </p:nvGrpSpPr>
        <p:grpSpPr bwMode="auto">
          <a:xfrm>
            <a:off x="1751013" y="5110163"/>
            <a:ext cx="5648325" cy="644525"/>
            <a:chOff x="1121" y="1334"/>
            <a:chExt cx="3558" cy="406"/>
          </a:xfrm>
        </p:grpSpPr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23561" name="Rectangle 18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5.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Key Challenges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489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</a:t>
            </a:r>
            <a:r>
              <a:rPr lang="en-US" altLang="zh-CN" dirty="0" smtClean="0"/>
              <a:t>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Traditional hexagonal grid model</a:t>
            </a:r>
          </a:p>
          <a:p>
            <a:pPr lvl="1"/>
            <a:r>
              <a:rPr lang="en-US" altLang="zh-CN" b="0" dirty="0" smtClean="0"/>
              <a:t>Dozens of systems parameters can be modeled;</a:t>
            </a:r>
          </a:p>
          <a:p>
            <a:pPr lvl="1"/>
            <a:r>
              <a:rPr lang="en-US" altLang="zh-CN" b="0" dirty="0" smtClean="0"/>
              <a:t>Other-cell interference can be modeled simply;</a:t>
            </a:r>
          </a:p>
          <a:p>
            <a:pPr lvl="1"/>
            <a:r>
              <a:rPr lang="en-US" altLang="zh-CN" b="0" dirty="0" smtClean="0"/>
              <a:t>The results is sufficiently accurate to enable the evaluation of new proposed techniques.</a:t>
            </a:r>
          </a:p>
          <a:p>
            <a:endParaRPr lang="en-US" altLang="zh-CN" b="0" dirty="0"/>
          </a:p>
          <a:p>
            <a:r>
              <a:rPr lang="en-US" altLang="zh-CN" b="0" dirty="0" smtClean="0"/>
              <a:t>Multi-tiered cellular model</a:t>
            </a:r>
          </a:p>
          <a:p>
            <a:pPr lvl="1"/>
            <a:r>
              <a:rPr lang="en-US" altLang="zh-CN" b="0" dirty="0" err="1" smtClean="0"/>
              <a:t>Macrocells</a:t>
            </a:r>
            <a:endParaRPr lang="en-US" altLang="zh-CN" b="0" dirty="0" smtClean="0"/>
          </a:p>
          <a:p>
            <a:pPr lvl="1"/>
            <a:r>
              <a:rPr lang="en-US" altLang="zh-CN" b="0" dirty="0" err="1" smtClean="0"/>
              <a:t>Picocells</a:t>
            </a:r>
            <a:endParaRPr lang="en-US" altLang="zh-CN" b="0" dirty="0" smtClean="0"/>
          </a:p>
          <a:p>
            <a:pPr lvl="1"/>
            <a:r>
              <a:rPr lang="en-US" altLang="zh-CN" b="0" dirty="0" err="1" smtClean="0"/>
              <a:t>Femtocells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Possibly further radiating elements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Link level modeling</a:t>
            </a:r>
          </a:p>
          <a:p>
            <a:pPr lvl="1"/>
            <a:r>
              <a:rPr lang="en-US" altLang="zh-CN" b="0" dirty="0" smtClean="0"/>
              <a:t>Channel status depend on a large number of factors</a:t>
            </a:r>
          </a:p>
          <a:p>
            <a:pPr lvl="2"/>
            <a:r>
              <a:rPr lang="en-US" altLang="zh-CN" b="0" dirty="0" smtClean="0"/>
              <a:t>The propagation environment</a:t>
            </a:r>
          </a:p>
          <a:p>
            <a:pPr lvl="2"/>
            <a:r>
              <a:rPr lang="en-US" altLang="zh-CN" b="0" dirty="0" smtClean="0"/>
              <a:t>Range &amp; distance</a:t>
            </a:r>
          </a:p>
          <a:p>
            <a:pPr lvl="2"/>
            <a:r>
              <a:rPr lang="en-US" altLang="zh-CN" b="0" dirty="0" smtClean="0"/>
              <a:t>Carrier frequency</a:t>
            </a:r>
          </a:p>
          <a:p>
            <a:pPr lvl="2"/>
            <a:r>
              <a:rPr lang="en-US" altLang="zh-CN" b="0" dirty="0" smtClean="0"/>
              <a:t>Antenna placement</a:t>
            </a:r>
          </a:p>
          <a:p>
            <a:pPr lvl="2"/>
            <a:r>
              <a:rPr lang="en-US" altLang="zh-CN" b="0" dirty="0" smtClean="0"/>
              <a:t>Antenna type</a:t>
            </a:r>
          </a:p>
          <a:p>
            <a:endParaRPr lang="en-US" altLang="zh-CN" b="0" dirty="0" smtClean="0"/>
          </a:p>
          <a:p>
            <a:r>
              <a:rPr lang="en-US" altLang="zh-CN" b="0" dirty="0" smtClean="0"/>
              <a:t>The channel behavior of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channels is similar to </a:t>
            </a:r>
            <a:r>
              <a:rPr lang="en-US" altLang="zh-CN" b="0" dirty="0" err="1" smtClean="0"/>
              <a:t>WiFi</a:t>
            </a:r>
            <a:r>
              <a:rPr lang="en-US" altLang="zh-CN" b="0" dirty="0" smtClean="0"/>
              <a:t> channels</a:t>
            </a:r>
            <a:r>
              <a:rPr lang="en-US" altLang="zh-CN" b="0" dirty="0" smtClean="0"/>
              <a:t>.</a:t>
            </a:r>
          </a:p>
          <a:p>
            <a:pPr lvl="1"/>
            <a:r>
              <a:rPr lang="en-US" altLang="zh-CN" b="0" dirty="0" smtClean="0"/>
              <a:t>Indoor, Winner II channel</a:t>
            </a:r>
            <a:endParaRPr lang="en-US" altLang="zh-CN" b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System level model</a:t>
            </a:r>
          </a:p>
          <a:p>
            <a:pPr lvl="1"/>
            <a:r>
              <a:rPr lang="en-US" altLang="zh-CN" b="0" dirty="0" smtClean="0"/>
              <a:t>Multi-tiered networks models begin </a:t>
            </a:r>
            <a:r>
              <a:rPr lang="en-US" altLang="zh-CN" b="0" dirty="0"/>
              <a:t>with a spatial point process to statistically </a:t>
            </a:r>
            <a:r>
              <a:rPr lang="en-US" altLang="zh-CN" b="0" dirty="0" smtClean="0"/>
              <a:t>model the </a:t>
            </a:r>
            <a:r>
              <a:rPr lang="en-US" altLang="zh-CN" b="0" dirty="0"/>
              <a:t>base station locations of each tier</a:t>
            </a:r>
            <a:r>
              <a:rPr lang="en-US" altLang="zh-CN" b="0" dirty="0" smtClean="0"/>
              <a:t>.</a:t>
            </a:r>
          </a:p>
          <a:p>
            <a:endParaRPr lang="en-US" altLang="zh-CN" b="0" dirty="0" smtClean="0"/>
          </a:p>
          <a:p>
            <a:r>
              <a:rPr lang="en-US" altLang="zh-CN" b="0" dirty="0" smtClean="0"/>
              <a:t>The </a:t>
            </a:r>
            <a:r>
              <a:rPr lang="en-US" altLang="zh-CN" b="0" dirty="0"/>
              <a:t>simplest and best known such point process is the </a:t>
            </a:r>
            <a:r>
              <a:rPr lang="en-US" altLang="zh-CN" b="0" dirty="0" smtClean="0"/>
              <a:t>Poisson point process.</a:t>
            </a:r>
          </a:p>
          <a:p>
            <a:pPr lvl="1"/>
            <a:r>
              <a:rPr lang="en-US" altLang="zh-CN" b="0" dirty="0"/>
              <a:t>T</a:t>
            </a:r>
            <a:r>
              <a:rPr lang="en-US" altLang="zh-CN" b="0" dirty="0" smtClean="0"/>
              <a:t>he </a:t>
            </a:r>
            <a:r>
              <a:rPr lang="en-US" altLang="zh-CN" b="0" dirty="0"/>
              <a:t>base station positions are all independent which </a:t>
            </a:r>
            <a:r>
              <a:rPr lang="en-US" altLang="zh-CN" b="0" dirty="0" smtClean="0"/>
              <a:t>allows substantial </a:t>
            </a:r>
            <a:r>
              <a:rPr lang="en-US" altLang="zh-CN" b="0" dirty="0"/>
              <a:t>tools to be brought to bear from stochastic </a:t>
            </a:r>
            <a:r>
              <a:rPr lang="en-US" altLang="zh-CN" b="0" dirty="0" smtClean="0"/>
              <a:t>geometry.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System level model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" y="1772816"/>
            <a:ext cx="9140403" cy="32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7405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access control model</a:t>
            </a:r>
          </a:p>
          <a:p>
            <a:pPr lvl="1"/>
            <a:r>
              <a:rPr lang="en-US" altLang="zh-CN" b="0" dirty="0" smtClean="0"/>
              <a:t>Closed subscriber group (CSG)</a:t>
            </a:r>
          </a:p>
          <a:p>
            <a:pPr lvl="2"/>
            <a:r>
              <a:rPr lang="en-US" altLang="zh-CN" b="0" dirty="0" smtClean="0"/>
              <a:t>Only pre-registered mobile users can use a certain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.</a:t>
            </a:r>
          </a:p>
          <a:p>
            <a:pPr lvl="1"/>
            <a:r>
              <a:rPr lang="en-US" altLang="zh-CN" b="0" dirty="0" smtClean="0"/>
              <a:t>Open subscriber group (OSG)</a:t>
            </a:r>
          </a:p>
          <a:p>
            <a:pPr lvl="2"/>
            <a:r>
              <a:rPr lang="en-US" altLang="zh-CN" b="0" dirty="0" smtClean="0"/>
              <a:t>Any mobile can use any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or at least one that is “open”.</a:t>
            </a:r>
          </a:p>
          <a:p>
            <a:pPr lvl="2"/>
            <a:endParaRPr lang="en-US" altLang="zh-CN" b="0" dirty="0" smtClean="0"/>
          </a:p>
          <a:p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xmlns="" val="427773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Femtocell</a:t>
            </a:r>
            <a:r>
              <a:rPr lang="en-US" altLang="zh-CN" dirty="0"/>
              <a:t> Models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network model</a:t>
            </a:r>
          </a:p>
          <a:p>
            <a:pPr lvl="1"/>
            <a:r>
              <a:rPr lang="en-US" altLang="zh-CN" b="0" dirty="0" smtClean="0"/>
              <a:t>Keep the grid model for macro base stations, drop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“on top” of it, either randomly or in a deterministic fashion; </a:t>
            </a:r>
          </a:p>
          <a:p>
            <a:pPr lvl="1"/>
            <a:r>
              <a:rPr lang="en-US" altLang="zh-CN" b="0" dirty="0" smtClean="0"/>
              <a:t>Focus on a single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dropped in the cellular network;</a:t>
            </a:r>
          </a:p>
          <a:p>
            <a:pPr lvl="1"/>
            <a:r>
              <a:rPr lang="en-US" altLang="zh-CN" b="0" dirty="0" smtClean="0"/>
              <a:t>Drop both the </a:t>
            </a:r>
            <a:r>
              <a:rPr lang="en-US" altLang="zh-CN" b="0" dirty="0" err="1" smtClean="0"/>
              <a:t>macrocells</a:t>
            </a:r>
            <a:r>
              <a:rPr lang="en-US" altLang="zh-CN" b="0" dirty="0" smtClean="0"/>
              <a:t> and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randomly;</a:t>
            </a:r>
          </a:p>
          <a:p>
            <a:pPr lvl="1"/>
            <a:r>
              <a:rPr lang="en-US" altLang="zh-CN" b="0" dirty="0" smtClean="0"/>
              <a:t>Keep all the channel gains and possibly even the various per-user capacities general, without specifying the precise spatial model for the various base stations.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xmlns="" val="396765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765300" y="1631950"/>
            <a:ext cx="5648325" cy="644525"/>
            <a:chOff x="1121" y="1334"/>
            <a:chExt cx="3558" cy="406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1.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752600" y="3360738"/>
            <a:ext cx="5648325" cy="644525"/>
            <a:chOff x="1121" y="1334"/>
            <a:chExt cx="3558" cy="406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3.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Standardization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763713" y="2497138"/>
            <a:ext cx="5648325" cy="644525"/>
            <a:chOff x="1121" y="1334"/>
            <a:chExt cx="3558" cy="406"/>
          </a:xfrm>
        </p:grpSpPr>
        <p:sp>
          <p:nvSpPr>
            <p:cNvPr id="13" name="AutoShape 26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2.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A Brief History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1751013" y="4221163"/>
            <a:ext cx="5648325" cy="644525"/>
            <a:chOff x="1121" y="1334"/>
            <a:chExt cx="3558" cy="406"/>
          </a:xfrm>
        </p:grpSpPr>
        <p:sp>
          <p:nvSpPr>
            <p:cNvPr id="16" name="AutoShape 29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4.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Models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8" name="Group 34"/>
          <p:cNvGrpSpPr>
            <a:grpSpLocks/>
          </p:cNvGrpSpPr>
          <p:nvPr/>
        </p:nvGrpSpPr>
        <p:grpSpPr bwMode="auto">
          <a:xfrm>
            <a:off x="1751013" y="5110163"/>
            <a:ext cx="5648325" cy="644525"/>
            <a:chOff x="1121" y="1334"/>
            <a:chExt cx="3558" cy="406"/>
          </a:xfrm>
        </p:grpSpPr>
        <p:sp>
          <p:nvSpPr>
            <p:cNvPr id="19" name="AutoShape 35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5.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Key Challenges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4894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grpSp>
        <p:nvGrpSpPr>
          <p:cNvPr id="32771" name="Group 34"/>
          <p:cNvGrpSpPr>
            <a:grpSpLocks/>
          </p:cNvGrpSpPr>
          <p:nvPr/>
        </p:nvGrpSpPr>
        <p:grpSpPr bwMode="auto">
          <a:xfrm>
            <a:off x="1765300" y="5089525"/>
            <a:ext cx="5648325" cy="644525"/>
            <a:chOff x="1121" y="1334"/>
            <a:chExt cx="3558" cy="406"/>
          </a:xfrm>
        </p:grpSpPr>
        <p:sp>
          <p:nvSpPr>
            <p:cNvPr id="86051" name="AutoShape 35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32785" name="Rectangle 36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5.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Key Challenges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32772" name="Group 37"/>
          <p:cNvGrpSpPr>
            <a:grpSpLocks/>
          </p:cNvGrpSpPr>
          <p:nvPr/>
        </p:nvGrpSpPr>
        <p:grpSpPr bwMode="auto">
          <a:xfrm>
            <a:off x="1752600" y="3360738"/>
            <a:ext cx="5648325" cy="644525"/>
            <a:chOff x="1121" y="1334"/>
            <a:chExt cx="3558" cy="406"/>
          </a:xfrm>
        </p:grpSpPr>
        <p:sp>
          <p:nvSpPr>
            <p:cNvPr id="86054" name="AutoShape 3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32783" name="Rectangle 3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3.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Standardization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32773" name="Group 40"/>
          <p:cNvGrpSpPr>
            <a:grpSpLocks/>
          </p:cNvGrpSpPr>
          <p:nvPr/>
        </p:nvGrpSpPr>
        <p:grpSpPr bwMode="auto">
          <a:xfrm>
            <a:off x="1763713" y="1628775"/>
            <a:ext cx="5648325" cy="644525"/>
            <a:chOff x="1121" y="1334"/>
            <a:chExt cx="3558" cy="406"/>
          </a:xfrm>
        </p:grpSpPr>
        <p:sp>
          <p:nvSpPr>
            <p:cNvPr id="86057" name="AutoShape 41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32781" name="Rectangle 42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1.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32774" name="Group 43"/>
          <p:cNvGrpSpPr>
            <a:grpSpLocks/>
          </p:cNvGrpSpPr>
          <p:nvPr/>
        </p:nvGrpSpPr>
        <p:grpSpPr bwMode="auto">
          <a:xfrm>
            <a:off x="1751013" y="2497138"/>
            <a:ext cx="5648325" cy="644525"/>
            <a:chOff x="1121" y="1334"/>
            <a:chExt cx="3558" cy="406"/>
          </a:xfrm>
        </p:grpSpPr>
        <p:sp>
          <p:nvSpPr>
            <p:cNvPr id="86060" name="AutoShape 44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32779" name="Rectangle 45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2.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A Brief History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32775" name="Group 46"/>
          <p:cNvGrpSpPr>
            <a:grpSpLocks/>
          </p:cNvGrpSpPr>
          <p:nvPr/>
        </p:nvGrpSpPr>
        <p:grpSpPr bwMode="auto">
          <a:xfrm>
            <a:off x="1751013" y="4221163"/>
            <a:ext cx="5648325" cy="644525"/>
            <a:chOff x="1121" y="1334"/>
            <a:chExt cx="3558" cy="406"/>
          </a:xfrm>
        </p:grpSpPr>
        <p:sp>
          <p:nvSpPr>
            <p:cNvPr id="86063" name="AutoShape 47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32777" name="Rectangle 48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4.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Models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5739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Technical challenges</a:t>
            </a:r>
          </a:p>
          <a:p>
            <a:pPr lvl="1"/>
            <a:r>
              <a:rPr lang="en-US" altLang="zh-CN" b="0" dirty="0" smtClean="0"/>
              <a:t>Interference scenario relationships</a:t>
            </a:r>
            <a:endParaRPr lang="zh-CN" altLang="en-US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62" y="1988841"/>
            <a:ext cx="7639078" cy="441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6390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challenges</a:t>
            </a:r>
          </a:p>
          <a:p>
            <a:pPr lvl="1"/>
            <a:r>
              <a:rPr lang="en-US" altLang="zh-CN" b="0" dirty="0"/>
              <a:t>Interference scenario </a:t>
            </a:r>
            <a:r>
              <a:rPr lang="en-US" altLang="zh-CN" b="0" dirty="0" smtClean="0"/>
              <a:t>relationships</a:t>
            </a:r>
            <a:endParaRPr lang="zh-CN" altLang="en-US" b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80632"/>
            <a:ext cx="6624736" cy="4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167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Interference level</a:t>
            </a:r>
          </a:p>
          <a:p>
            <a:pPr lvl="2"/>
            <a:r>
              <a:rPr lang="en-US" altLang="zh-CN" b="0" dirty="0" smtClean="0"/>
              <a:t>With open-access and strongest cell selection, heterogeneous, multi-tiered deployments do not worsen the over all interference conditions or even change the SINR statistics.</a:t>
            </a:r>
          </a:p>
          <a:p>
            <a:pPr lvl="1"/>
            <a:r>
              <a:rPr lang="en-US" altLang="zh-CN" b="0" dirty="0" smtClean="0"/>
              <a:t>Interference of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networks in practice</a:t>
            </a:r>
          </a:p>
          <a:p>
            <a:pPr lvl="2"/>
            <a:r>
              <a:rPr lang="en-US" altLang="zh-CN" b="0" dirty="0" smtClean="0"/>
              <a:t>Unregistered mobiles cause significant interference to the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;</a:t>
            </a:r>
          </a:p>
          <a:p>
            <a:pPr lvl="2"/>
            <a:r>
              <a:rPr lang="en-US" altLang="zh-CN" b="0" dirty="0" smtClean="0"/>
              <a:t>The signaling for coordinating cross-tier interference may be logistically difficult.</a:t>
            </a:r>
          </a:p>
        </p:txBody>
      </p:sp>
    </p:spTree>
    <p:extLst>
      <p:ext uri="{BB962C8B-B14F-4D97-AF65-F5344CB8AC3E}">
        <p14:creationId xmlns:p14="http://schemas.microsoft.com/office/powerpoint/2010/main" xmlns="" val="2660668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Interference coordination</a:t>
            </a:r>
          </a:p>
          <a:p>
            <a:pPr lvl="2"/>
            <a:r>
              <a:rPr lang="en-US" altLang="zh-CN" b="0" dirty="0" smtClean="0"/>
              <a:t>3G CDMA </a:t>
            </a:r>
            <a:r>
              <a:rPr lang="en-US" altLang="zh-CN" b="0" dirty="0" err="1" smtClean="0"/>
              <a:t>femtos</a:t>
            </a:r>
            <a:endParaRPr lang="en-US" altLang="zh-CN" b="0" dirty="0" smtClean="0"/>
          </a:p>
          <a:p>
            <a:pPr lvl="3"/>
            <a:r>
              <a:rPr lang="en-US" altLang="zh-CN" b="0" dirty="0" smtClean="0"/>
              <a:t>power control strategies</a:t>
            </a:r>
          </a:p>
          <a:p>
            <a:pPr lvl="3"/>
            <a:r>
              <a:rPr lang="en-US" altLang="zh-CN" b="0" dirty="0" smtClean="0"/>
              <a:t>Reserving a “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-free” band</a:t>
            </a:r>
          </a:p>
          <a:p>
            <a:pPr lvl="2"/>
            <a:r>
              <a:rPr lang="en-US" altLang="zh-CN" b="0" dirty="0" smtClean="0"/>
              <a:t>4G LTE </a:t>
            </a:r>
            <a:r>
              <a:rPr lang="en-US" altLang="zh-CN" b="0" dirty="0" err="1" smtClean="0"/>
              <a:t>femtos</a:t>
            </a:r>
            <a:endParaRPr lang="en-US" altLang="zh-CN" b="0" dirty="0" smtClean="0"/>
          </a:p>
          <a:p>
            <a:pPr lvl="3"/>
            <a:r>
              <a:rPr lang="en-US" altLang="zh-CN" b="0" dirty="0" smtClean="0"/>
              <a:t>Backhaul-based coordination</a:t>
            </a:r>
          </a:p>
          <a:p>
            <a:pPr lvl="3"/>
            <a:r>
              <a:rPr lang="en-US" altLang="zh-CN" b="0" dirty="0" smtClean="0"/>
              <a:t>Dynamic </a:t>
            </a:r>
            <a:r>
              <a:rPr lang="en-US" altLang="zh-CN" b="0" dirty="0" err="1" smtClean="0"/>
              <a:t>orthogonalization</a:t>
            </a:r>
            <a:endParaRPr lang="en-US" altLang="zh-CN" b="0" dirty="0" smtClean="0"/>
          </a:p>
          <a:p>
            <a:pPr lvl="3"/>
            <a:r>
              <a:rPr lang="en-US" altLang="zh-CN" b="0" dirty="0" err="1" smtClean="0"/>
              <a:t>Subband</a:t>
            </a:r>
            <a:r>
              <a:rPr lang="en-US" altLang="zh-CN" b="0" dirty="0" smtClean="0"/>
              <a:t> scheduling</a:t>
            </a:r>
          </a:p>
          <a:p>
            <a:pPr lvl="3"/>
            <a:r>
              <a:rPr lang="en-US" altLang="zh-CN" b="0" dirty="0" smtClean="0"/>
              <a:t>Adaptive fractional frequency reuse</a:t>
            </a:r>
          </a:p>
        </p:txBody>
      </p:sp>
    </p:spTree>
    <p:extLst>
      <p:ext uri="{BB962C8B-B14F-4D97-AF65-F5344CB8AC3E}">
        <p14:creationId xmlns:p14="http://schemas.microsoft.com/office/powerpoint/2010/main" xmlns="" val="1377165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Spectrum: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can use </a:t>
            </a:r>
            <a:r>
              <a:rPr lang="en-US" altLang="zh-CN" b="0" dirty="0"/>
              <a:t>any and all of these standardized bands</a:t>
            </a:r>
            <a:endParaRPr lang="zh-CN" altLang="en-US" b="0" dirty="0"/>
          </a:p>
          <a:p>
            <a:pPr lvl="2"/>
            <a:r>
              <a:rPr lang="en-US" altLang="zh-CN" b="0" dirty="0"/>
              <a:t>Opening up spectrum bands</a:t>
            </a:r>
            <a:endParaRPr lang="en-US" altLang="zh-CN" b="0" dirty="0" smtClean="0"/>
          </a:p>
          <a:p>
            <a:pPr lvl="2"/>
            <a:r>
              <a:rPr lang="en-US" altLang="zh-CN" b="0" dirty="0"/>
              <a:t>Re-using existing bands</a:t>
            </a:r>
          </a:p>
          <a:p>
            <a:pPr lvl="2"/>
            <a:r>
              <a:rPr lang="en-US" altLang="zh-CN" b="0" dirty="0"/>
              <a:t>Spectrum and economic </a:t>
            </a:r>
            <a:r>
              <a:rPr lang="en-US" altLang="zh-CN" b="0" dirty="0" smtClean="0"/>
              <a:t>efficiencies</a:t>
            </a:r>
          </a:p>
          <a:p>
            <a:pPr lvl="2"/>
            <a:r>
              <a:rPr lang="en-US" altLang="zh-CN" b="0" dirty="0"/>
              <a:t>Innovation and </a:t>
            </a:r>
            <a:r>
              <a:rPr lang="en-US" altLang="zh-CN" b="0" dirty="0" smtClean="0"/>
              <a:t>competition</a:t>
            </a:r>
          </a:p>
          <a:p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660668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Cell association and biasing</a:t>
            </a:r>
          </a:p>
          <a:p>
            <a:pPr lvl="2"/>
            <a:r>
              <a:rPr lang="en-US" altLang="zh-CN" b="0" dirty="0" smtClean="0"/>
              <a:t>assign each user to the strongest base station signal it receives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941" y="2371558"/>
            <a:ext cx="4322316" cy="429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5367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/>
              <a:t>Cell association and biasing</a:t>
            </a:r>
          </a:p>
          <a:p>
            <a:pPr lvl="2"/>
            <a:r>
              <a:rPr lang="en-US" altLang="zh-CN" b="0" dirty="0" smtClean="0"/>
              <a:t>Biasing: users are actively pushed onto small cells.</a:t>
            </a:r>
            <a:endParaRPr lang="zh-CN" alt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320480" cy="427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165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Cell association and biasing</a:t>
            </a:r>
          </a:p>
          <a:p>
            <a:pPr lvl="2"/>
            <a:r>
              <a:rPr lang="en-US" altLang="zh-CN" b="0" dirty="0" smtClean="0"/>
              <a:t>How to inform a biased user its channel assignment?</a:t>
            </a:r>
          </a:p>
          <a:p>
            <a:pPr lvl="2"/>
            <a:r>
              <a:rPr lang="en-US" altLang="zh-CN" b="0" dirty="0" smtClean="0"/>
              <a:t>How much biasing is “optimal”?</a:t>
            </a:r>
          </a:p>
          <a:p>
            <a:pPr lvl="3"/>
            <a:r>
              <a:rPr lang="en-US" altLang="zh-CN" b="0" dirty="0" smtClean="0"/>
              <a:t>The throughput/</a:t>
            </a:r>
            <a:r>
              <a:rPr lang="en-US" altLang="zh-CN" b="0" dirty="0" err="1" smtClean="0"/>
              <a:t>QoS</a:t>
            </a:r>
            <a:r>
              <a:rPr lang="en-US" altLang="zh-CN" b="0" dirty="0" smtClean="0"/>
              <a:t> metric of interest</a:t>
            </a:r>
          </a:p>
          <a:p>
            <a:pPr lvl="3"/>
            <a:r>
              <a:rPr lang="en-US" altLang="zh-CN" b="0" dirty="0" smtClean="0"/>
              <a:t>How users and the </a:t>
            </a:r>
            <a:r>
              <a:rPr lang="en-US" altLang="zh-CN" b="0" dirty="0" err="1" smtClean="0"/>
              <a:t>uarious</a:t>
            </a:r>
            <a:r>
              <a:rPr lang="en-US" altLang="zh-CN" b="0" dirty="0" smtClean="0"/>
              <a:t> base stations are distributed in space</a:t>
            </a:r>
          </a:p>
          <a:p>
            <a:pPr lvl="3"/>
            <a:r>
              <a:rPr lang="en-US" altLang="zh-CN" b="0" dirty="0" smtClean="0"/>
              <a:t>Traffic patterns in space-time</a:t>
            </a:r>
          </a:p>
          <a:p>
            <a:pPr lvl="3"/>
            <a:r>
              <a:rPr lang="en-US" altLang="zh-CN" b="0" dirty="0" smtClean="0"/>
              <a:t>The amount of </a:t>
            </a:r>
            <a:r>
              <a:rPr lang="en-US" altLang="zh-CN" b="0" dirty="0" err="1" smtClean="0"/>
              <a:t>adaptivity</a:t>
            </a:r>
            <a:r>
              <a:rPr lang="en-US" altLang="zh-CN" b="0" dirty="0" smtClean="0"/>
              <a:t> and side information the mobiles and small cell base stations are able to exploit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xmlns="" val="405112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Mobility and soft handover</a:t>
            </a:r>
          </a:p>
          <a:p>
            <a:pPr lvl="2"/>
            <a:r>
              <a:rPr lang="en-US" altLang="zh-CN" b="0" dirty="0" err="1" smtClean="0"/>
              <a:t>Femto</a:t>
            </a:r>
            <a:r>
              <a:rPr lang="en-US" altLang="zh-CN" b="0" dirty="0" smtClean="0"/>
              <a:t>-to-macro handover (outbound mobility)</a:t>
            </a:r>
          </a:p>
          <a:p>
            <a:pPr lvl="2"/>
            <a:r>
              <a:rPr lang="en-US" altLang="zh-CN" b="0" dirty="0" smtClean="0"/>
              <a:t>Macro-to-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 handover (inbound mobility)</a:t>
            </a:r>
          </a:p>
          <a:p>
            <a:pPr lvl="2"/>
            <a:r>
              <a:rPr lang="en-US" altLang="zh-CN" b="0" dirty="0" smtClean="0"/>
              <a:t>Possibly 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-to-</a:t>
            </a:r>
            <a:r>
              <a:rPr lang="en-US" altLang="zh-CN" b="0" dirty="0" err="1" smtClean="0"/>
              <a:t>femto</a:t>
            </a:r>
            <a:r>
              <a:rPr lang="en-US" altLang="zh-CN" b="0" dirty="0" smtClean="0"/>
              <a:t> handover</a:t>
            </a:r>
          </a:p>
          <a:p>
            <a:pPr lvl="1"/>
            <a:endParaRPr lang="en-US" altLang="zh-CN" b="0" dirty="0" smtClean="0"/>
          </a:p>
          <a:p>
            <a:pPr lvl="1"/>
            <a:r>
              <a:rPr lang="en-US" altLang="zh-CN" b="0" dirty="0" smtClean="0"/>
              <a:t>The most difficult aspect of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mobility</a:t>
            </a:r>
          </a:p>
          <a:p>
            <a:pPr lvl="2"/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are not typically directly connected into the core network</a:t>
            </a:r>
          </a:p>
          <a:p>
            <a:pPr lvl="2"/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are typically unable to share a RNC with a </a:t>
            </a:r>
            <a:r>
              <a:rPr lang="en-US" altLang="zh-CN" b="0" dirty="0" err="1" smtClean="0"/>
              <a:t>macrocell</a:t>
            </a:r>
            <a:r>
              <a:rPr lang="en-US" altLang="zh-CN" b="0" dirty="0" smtClean="0"/>
              <a:t> or other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.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xmlns="" val="176163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</a:t>
            </a:r>
            <a:r>
              <a:rPr lang="en-US" altLang="zh-CN" dirty="0" err="1" smtClean="0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/>
              <a:t>Femtocells</a:t>
            </a:r>
            <a:r>
              <a:rPr lang="en-US" altLang="zh-CN" b="0" dirty="0"/>
              <a:t> are low-power wireless access points that operate in licensed spectrum to connect standard mobile devices to a mobile operator’s network using residential DSL or cable broadband connections.</a:t>
            </a:r>
            <a:endParaRPr lang="zh-CN" altLang="en-US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03" y="2996952"/>
            <a:ext cx="707139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6391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Technical </a:t>
            </a:r>
            <a:r>
              <a:rPr lang="en-US" altLang="zh-CN" b="0" dirty="0" smtClean="0"/>
              <a:t>challenges</a:t>
            </a:r>
          </a:p>
          <a:p>
            <a:pPr lvl="1"/>
            <a:r>
              <a:rPr lang="en-US" altLang="zh-CN" b="0" dirty="0" smtClean="0"/>
              <a:t>Self-organizing networks (SON)</a:t>
            </a:r>
          </a:p>
          <a:p>
            <a:pPr lvl="2"/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must support an essentially plug-and-play operation</a:t>
            </a:r>
          </a:p>
          <a:p>
            <a:pPr lvl="1"/>
            <a:endParaRPr lang="en-US" altLang="zh-CN" b="0" dirty="0" smtClean="0"/>
          </a:p>
          <a:p>
            <a:pPr lvl="1"/>
            <a:r>
              <a:rPr lang="en-US" altLang="zh-CN" b="0" dirty="0" smtClean="0"/>
              <a:t>Considerable research attention</a:t>
            </a:r>
          </a:p>
          <a:p>
            <a:pPr lvl="2"/>
            <a:r>
              <a:rPr lang="en-US" altLang="zh-CN" b="0" dirty="0" smtClean="0"/>
              <a:t>Automatic channel selection</a:t>
            </a:r>
          </a:p>
          <a:p>
            <a:pPr lvl="2"/>
            <a:r>
              <a:rPr lang="en-US" altLang="zh-CN" b="0" dirty="0" smtClean="0"/>
              <a:t>Power adjustment</a:t>
            </a:r>
          </a:p>
          <a:p>
            <a:pPr lvl="2"/>
            <a:r>
              <a:rPr lang="en-US" altLang="zh-CN" b="0" dirty="0" smtClean="0"/>
              <a:t>Frequency assignment for autonomous interference coordination</a:t>
            </a:r>
          </a:p>
          <a:p>
            <a:pPr lvl="2"/>
            <a:r>
              <a:rPr lang="en-US" altLang="zh-CN" b="0" dirty="0" smtClean="0"/>
              <a:t>Coverage optimization</a:t>
            </a:r>
          </a:p>
          <a:p>
            <a:pPr lvl="2"/>
            <a:r>
              <a:rPr lang="en-US" altLang="zh-CN" b="0" dirty="0" smtClean="0"/>
              <a:t>The autonomous shutting down and waking up of base stations for power savings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xmlns="" val="3783531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Economic and Regulatory Issues</a:t>
            </a:r>
          </a:p>
          <a:p>
            <a:pPr lvl="1"/>
            <a:r>
              <a:rPr lang="en-US" altLang="zh-CN" b="0" dirty="0" smtClean="0"/>
              <a:t>Operator Business Case</a:t>
            </a:r>
          </a:p>
          <a:p>
            <a:pPr lvl="2"/>
            <a:r>
              <a:rPr lang="en-US" altLang="zh-CN" b="0" dirty="0" smtClean="0"/>
              <a:t>The cost of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must be outweighed by the savings from offloading traffic from the </a:t>
            </a:r>
            <a:r>
              <a:rPr lang="en-US" altLang="zh-CN" b="0" dirty="0" err="1" smtClean="0"/>
              <a:t>macrocell</a:t>
            </a:r>
            <a:r>
              <a:rPr lang="en-US" altLang="zh-CN" b="0" dirty="0" smtClean="0"/>
              <a:t> networks;</a:t>
            </a:r>
          </a:p>
          <a:p>
            <a:pPr lvl="2"/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can be used to delay costly initial capital costs on </a:t>
            </a:r>
            <a:r>
              <a:rPr lang="en-US" altLang="zh-CN" b="0" dirty="0" err="1" smtClean="0"/>
              <a:t>macrocell</a:t>
            </a:r>
            <a:r>
              <a:rPr lang="en-US" altLang="zh-CN" b="0" dirty="0" smtClean="0"/>
              <a:t> network for operators deploying new 4G technology.</a:t>
            </a:r>
          </a:p>
          <a:p>
            <a:pPr lvl="1"/>
            <a:r>
              <a:rPr lang="en-US" altLang="zh-CN" b="0" dirty="0" smtClean="0"/>
              <a:t>Subscriber and ISP incentives</a:t>
            </a:r>
          </a:p>
          <a:p>
            <a:pPr lvl="2"/>
            <a:r>
              <a:rPr lang="en-US" altLang="zh-CN" b="0" dirty="0" smtClean="0"/>
              <a:t>Subscribers and enterprises become responsible for installing the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while private ISPs provide the backhaul.</a:t>
            </a:r>
          </a:p>
        </p:txBody>
      </p:sp>
    </p:spTree>
    <p:extLst>
      <p:ext uri="{BB962C8B-B14F-4D97-AF65-F5344CB8AC3E}">
        <p14:creationId xmlns:p14="http://schemas.microsoft.com/office/powerpoint/2010/main" xmlns="" val="15285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Economic and Regulatory </a:t>
            </a:r>
            <a:r>
              <a:rPr lang="en-US" altLang="zh-CN" b="0" dirty="0" smtClean="0"/>
              <a:t>Issues</a:t>
            </a:r>
          </a:p>
          <a:p>
            <a:pPr lvl="1"/>
            <a:r>
              <a:rPr lang="en-US" altLang="zh-CN" b="0" dirty="0" err="1"/>
              <a:t>Femto</a:t>
            </a:r>
            <a:r>
              <a:rPr lang="en-US" altLang="zh-CN" b="0" dirty="0"/>
              <a:t> vs. </a:t>
            </a:r>
            <a:r>
              <a:rPr lang="en-US" altLang="zh-CN" b="0" dirty="0" err="1"/>
              <a:t>WiFi</a:t>
            </a:r>
            <a:r>
              <a:rPr lang="en-US" altLang="zh-CN" b="0" dirty="0"/>
              <a:t> and </a:t>
            </a:r>
            <a:r>
              <a:rPr lang="en-US" altLang="zh-CN" b="0" dirty="0" smtClean="0"/>
              <a:t>Whitespace</a:t>
            </a:r>
          </a:p>
          <a:p>
            <a:pPr lvl="2"/>
            <a:r>
              <a:rPr lang="en-US" altLang="zh-CN" b="0" dirty="0" err="1" smtClean="0"/>
              <a:t>WiFi</a:t>
            </a:r>
            <a:r>
              <a:rPr lang="en-US" altLang="zh-CN" b="0" dirty="0"/>
              <a:t>: best-effort </a:t>
            </a:r>
            <a:r>
              <a:rPr lang="en-US" altLang="zh-CN" b="0" dirty="0" smtClean="0"/>
              <a:t>service;</a:t>
            </a:r>
          </a:p>
          <a:p>
            <a:pPr lvl="2"/>
            <a:r>
              <a:rPr lang="en-US" altLang="zh-CN" b="0" dirty="0" err="1" smtClean="0"/>
              <a:t>Femto</a:t>
            </a:r>
            <a:r>
              <a:rPr lang="en-US" altLang="zh-CN" b="0" dirty="0"/>
              <a:t>: managed </a:t>
            </a:r>
            <a:r>
              <a:rPr lang="en-US" altLang="zh-CN" b="0" dirty="0" smtClean="0"/>
              <a:t>service.</a:t>
            </a:r>
          </a:p>
          <a:p>
            <a:pPr lvl="1"/>
            <a:r>
              <a:rPr lang="en-US" altLang="zh-CN" b="0" dirty="0" smtClean="0"/>
              <a:t>Regulatory benefits</a:t>
            </a:r>
            <a:endParaRPr lang="en-US" altLang="zh-CN" b="0" dirty="0"/>
          </a:p>
          <a:p>
            <a:pPr lvl="2"/>
            <a:r>
              <a:rPr lang="en-US" altLang="zh-CN" b="0" dirty="0" smtClean="0"/>
              <a:t>Improved access</a:t>
            </a:r>
          </a:p>
          <a:p>
            <a:pPr lvl="2"/>
            <a:r>
              <a:rPr lang="en-US" altLang="zh-CN" b="0" dirty="0"/>
              <a:t>Spectrum </a:t>
            </a:r>
            <a:r>
              <a:rPr lang="en-US" altLang="zh-CN" b="0" dirty="0" smtClean="0"/>
              <a:t>efficiency</a:t>
            </a:r>
          </a:p>
          <a:p>
            <a:pPr lvl="2"/>
            <a:r>
              <a:rPr lang="en-US" altLang="zh-CN" b="0" dirty="0"/>
              <a:t>Innovation and </a:t>
            </a:r>
            <a:r>
              <a:rPr lang="en-US" altLang="zh-CN" b="0" dirty="0" smtClean="0"/>
              <a:t>opportunity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xmlns="" val="37375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Key Challenges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Economic and Regulatory </a:t>
            </a:r>
            <a:r>
              <a:rPr lang="en-US" altLang="zh-CN" b="0" dirty="0" smtClean="0"/>
              <a:t>Issues</a:t>
            </a:r>
          </a:p>
          <a:p>
            <a:pPr lvl="1"/>
            <a:r>
              <a:rPr lang="en-US" altLang="zh-CN" b="0" dirty="0" smtClean="0"/>
              <a:t>Regulatory aspects:</a:t>
            </a:r>
            <a:endParaRPr lang="en-US" altLang="zh-CN" b="0" dirty="0"/>
          </a:p>
          <a:p>
            <a:pPr lvl="2"/>
            <a:r>
              <a:rPr lang="en-US" altLang="zh-CN" b="0" dirty="0"/>
              <a:t>What is the impact of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on spectrum licensing</a:t>
            </a:r>
            <a:r>
              <a:rPr lang="en-US" altLang="zh-CN" b="0" dirty="0" smtClean="0"/>
              <a:t>?</a:t>
            </a:r>
          </a:p>
          <a:p>
            <a:pPr lvl="2"/>
            <a:r>
              <a:rPr lang="en-US" altLang="zh-CN" b="0" dirty="0"/>
              <a:t>What about public health concerns</a:t>
            </a:r>
            <a:r>
              <a:rPr lang="en-US" altLang="zh-CN" b="0" dirty="0" smtClean="0"/>
              <a:t>?</a:t>
            </a:r>
          </a:p>
          <a:p>
            <a:pPr lvl="2"/>
            <a:r>
              <a:rPr lang="en-US" altLang="zh-CN" b="0" dirty="0"/>
              <a:t>What power levels do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transmit</a:t>
            </a:r>
            <a:r>
              <a:rPr lang="en-US" altLang="zh-CN" b="0" dirty="0" smtClean="0"/>
              <a:t>?</a:t>
            </a:r>
          </a:p>
          <a:p>
            <a:pPr lvl="2"/>
            <a:r>
              <a:rPr lang="en-US" altLang="zh-CN" b="0" dirty="0"/>
              <a:t>How do operators stop users transmitting with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on </a:t>
            </a:r>
            <a:r>
              <a:rPr lang="en-US" altLang="zh-CN" b="0" dirty="0" err="1"/>
              <a:t>unauthorised</a:t>
            </a:r>
            <a:r>
              <a:rPr lang="en-US" altLang="zh-CN" b="0" dirty="0"/>
              <a:t> frequencies or locations</a:t>
            </a:r>
            <a:r>
              <a:rPr lang="en-US" altLang="zh-CN" b="0" dirty="0" smtClean="0"/>
              <a:t>?</a:t>
            </a:r>
          </a:p>
          <a:p>
            <a:pPr lvl="2"/>
            <a:r>
              <a:rPr lang="en-US" altLang="zh-CN" b="0" dirty="0"/>
              <a:t>Could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be </a:t>
            </a:r>
            <a:r>
              <a:rPr lang="en-US" altLang="zh-CN" b="0" dirty="0" smtClean="0"/>
              <a:t>“hacked”?</a:t>
            </a:r>
          </a:p>
          <a:p>
            <a:pPr lvl="2"/>
            <a:r>
              <a:rPr lang="en-US" altLang="zh-CN" b="0" dirty="0"/>
              <a:t>Do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comply with existing standards</a:t>
            </a:r>
            <a:r>
              <a:rPr lang="en-US" altLang="zh-CN" b="0" dirty="0" smtClean="0"/>
              <a:t>?</a:t>
            </a:r>
          </a:p>
          <a:p>
            <a:pPr lvl="2"/>
            <a:r>
              <a:rPr lang="en-US" altLang="zh-CN" b="0" dirty="0"/>
              <a:t>How about the need to register base station locations</a:t>
            </a:r>
            <a:r>
              <a:rPr lang="en-US" altLang="zh-CN" b="0" dirty="0" smtClean="0"/>
              <a:t>?</a:t>
            </a:r>
          </a:p>
          <a:p>
            <a:pPr lvl="2"/>
            <a:r>
              <a:rPr lang="en-US" altLang="zh-CN" b="0" dirty="0"/>
              <a:t>What other regulatory issues should be considered?</a:t>
            </a:r>
            <a:endParaRPr lang="zh-CN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Conclusion</a:t>
            </a:r>
            <a:endParaRPr lang="zh-CN" altLang="en-US" dirty="0" smtClean="0"/>
          </a:p>
        </p:txBody>
      </p:sp>
      <p:sp>
        <p:nvSpPr>
          <p:cNvPr id="4" name="内容占位符 4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r>
              <a:rPr lang="en-US" altLang="zh-CN" b="0" dirty="0" smtClean="0"/>
              <a:t>Demand for cellular data services skyrockets</a:t>
            </a:r>
          </a:p>
          <a:p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</a:t>
            </a:r>
          </a:p>
          <a:p>
            <a:pPr lvl="1"/>
            <a:r>
              <a:rPr lang="en-US" altLang="zh-CN" b="0" dirty="0" smtClean="0"/>
              <a:t>Organic p</a:t>
            </a:r>
            <a:r>
              <a:rPr lang="en-US" altLang="zh-CN" b="0" dirty="0" smtClean="0"/>
              <a:t>lug-and-play deployment</a:t>
            </a:r>
          </a:p>
          <a:p>
            <a:pPr lvl="1"/>
            <a:r>
              <a:rPr lang="en-US" altLang="zh-CN" b="0" dirty="0" smtClean="0"/>
              <a:t>Highly democratic cost</a:t>
            </a:r>
          </a:p>
          <a:p>
            <a:pPr lvl="1"/>
            <a:r>
              <a:rPr lang="en-US" altLang="zh-CN" b="0" dirty="0" smtClean="0"/>
              <a:t>Possible chaos to the network</a:t>
            </a:r>
          </a:p>
          <a:p>
            <a:r>
              <a:rPr lang="en-US" altLang="zh-CN" b="0" dirty="0" smtClean="0"/>
              <a:t>Forecast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Dense </a:t>
            </a:r>
            <a:r>
              <a:rPr lang="en-US" altLang="zh-CN" b="0" dirty="0" err="1" smtClean="0"/>
              <a:t>femtocell</a:t>
            </a:r>
            <a:r>
              <a:rPr lang="en-US" altLang="zh-CN" b="0" dirty="0" smtClean="0"/>
              <a:t> deployment</a:t>
            </a:r>
          </a:p>
          <a:p>
            <a:pPr lvl="1"/>
            <a:r>
              <a:rPr lang="en-US" altLang="zh-CN" b="0" dirty="0" smtClean="0"/>
              <a:t>Economic and capacity benefit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CN" altLang="en-US" smtClean="0"/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gray">
          <a:xfrm>
            <a:off x="1692275" y="2349500"/>
            <a:ext cx="5903913" cy="1008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764"/>
              </a:avLst>
            </a:prstTxWarp>
          </a:bodyPr>
          <a:lstStyle/>
          <a:p>
            <a:r>
              <a:rPr lang="en-US" altLang="zh-CN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+mn-lt"/>
                <a:ea typeface="+mn-lt"/>
                <a:cs typeface="+mn-lt"/>
              </a:rPr>
              <a:t>Thank You !</a:t>
            </a:r>
            <a:endParaRPr lang="zh-CN" altLang="en-US" sz="36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Why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 is needed?</a:t>
            </a:r>
          </a:p>
          <a:p>
            <a:pPr lvl="1"/>
            <a:r>
              <a:rPr lang="en-US" altLang="zh-CN" b="0" dirty="0" smtClean="0"/>
              <a:t>Exponentially increasing wireless data traffic.</a:t>
            </a:r>
            <a:endParaRPr lang="zh-CN" alt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2013306"/>
            <a:ext cx="7776864" cy="45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529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Why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is needed?</a:t>
            </a:r>
          </a:p>
          <a:p>
            <a:pPr lvl="1"/>
            <a:r>
              <a:rPr lang="en-US" altLang="zh-CN" b="0" dirty="0" smtClean="0"/>
              <a:t>Data offload is real and measurable.</a:t>
            </a:r>
            <a:endParaRPr lang="zh-CN" altLang="en-US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9144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883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The key attributes of </a:t>
            </a:r>
            <a:r>
              <a:rPr lang="en-US" altLang="zh-CN" b="0" dirty="0" err="1" smtClean="0"/>
              <a:t>femtocells</a:t>
            </a:r>
            <a:r>
              <a:rPr lang="en-US" altLang="zh-CN" b="0" dirty="0" smtClean="0"/>
              <a:t>:</a:t>
            </a:r>
          </a:p>
          <a:p>
            <a:pPr lvl="1"/>
            <a:r>
              <a:rPr lang="en-US" altLang="zh-CN" b="0" dirty="0" smtClean="0"/>
              <a:t>Mature mobile technology</a:t>
            </a:r>
            <a:endParaRPr lang="en-US" altLang="zh-CN" b="0" dirty="0"/>
          </a:p>
          <a:p>
            <a:pPr lvl="1"/>
            <a:r>
              <a:rPr lang="en-US" altLang="zh-CN" b="0" dirty="0" smtClean="0"/>
              <a:t>Operating in licensed spectrum</a:t>
            </a:r>
          </a:p>
          <a:p>
            <a:pPr lvl="1"/>
            <a:r>
              <a:rPr lang="en-US" altLang="zh-CN" b="0" dirty="0" smtClean="0"/>
              <a:t>Generating coverage and capacity</a:t>
            </a:r>
          </a:p>
          <a:p>
            <a:pPr lvl="1"/>
            <a:r>
              <a:rPr lang="en-US" altLang="zh-CN" b="0" dirty="0" smtClean="0"/>
              <a:t>Using internet-grade backhaul</a:t>
            </a:r>
          </a:p>
          <a:p>
            <a:pPr lvl="1"/>
            <a:r>
              <a:rPr lang="en-US" altLang="zh-CN" b="0" dirty="0" smtClean="0"/>
              <a:t>At competitive prices</a:t>
            </a:r>
          </a:p>
          <a:p>
            <a:pPr lvl="1"/>
            <a:r>
              <a:rPr lang="en-US" altLang="zh-CN" b="0" dirty="0" smtClean="0"/>
              <a:t>Fully managed by licensed </a:t>
            </a:r>
            <a:r>
              <a:rPr lang="en-US" altLang="zh-CN" b="0" dirty="0" smtClean="0"/>
              <a:t>operators</a:t>
            </a:r>
          </a:p>
          <a:p>
            <a:r>
              <a:rPr lang="en-US" altLang="zh-CN" b="0" dirty="0" smtClean="0"/>
              <a:t>Question</a:t>
            </a:r>
          </a:p>
          <a:p>
            <a:pPr lvl="1"/>
            <a:r>
              <a:rPr lang="en-US" altLang="zh-CN" b="0" dirty="0" smtClean="0"/>
              <a:t>What is the difference from WIFI: some control</a:t>
            </a:r>
          </a:p>
          <a:p>
            <a:pPr lvl="1"/>
            <a:r>
              <a:rPr lang="en-US" altLang="zh-CN" b="0" dirty="0" smtClean="0"/>
              <a:t>What is different from microcell: backhaul</a:t>
            </a:r>
            <a:endParaRPr lang="en-US" altLang="zh-CN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44873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Femtocells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i="1" dirty="0" err="1" smtClean="0"/>
              <a:t>Vivek</a:t>
            </a:r>
            <a:r>
              <a:rPr lang="en-US" altLang="zh-CN" b="0" i="1" dirty="0" smtClean="0"/>
              <a:t> </a:t>
            </a:r>
            <a:r>
              <a:rPr lang="en-US" altLang="zh-CN" b="0" i="1" dirty="0" err="1"/>
              <a:t>Dev</a:t>
            </a:r>
            <a:r>
              <a:rPr lang="en-US" altLang="zh-CN" b="0" i="1" dirty="0"/>
              <a:t>, COO of </a:t>
            </a:r>
            <a:r>
              <a:rPr lang="en-US" altLang="zh-CN" b="0" i="1" dirty="0" err="1"/>
              <a:t>Telefonica</a:t>
            </a:r>
            <a:r>
              <a:rPr lang="en-US" altLang="zh-CN" b="0" i="1" dirty="0"/>
              <a:t> O2 Europe</a:t>
            </a:r>
          </a:p>
          <a:p>
            <a:pPr lvl="1"/>
            <a:r>
              <a:rPr lang="en-US" altLang="zh-CN" b="0" dirty="0"/>
              <a:t>“Our Apple iPhone and flat rate data tariffs place huge capacity demands on our networks. Because so much of that usage is at home,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could play a crucial role in underpinning the explosive growth of mobile broadband usage</a:t>
            </a:r>
            <a:r>
              <a:rPr lang="en-US" altLang="zh-CN" b="0" dirty="0" smtClean="0"/>
              <a:t>.”</a:t>
            </a:r>
          </a:p>
          <a:p>
            <a:endParaRPr lang="en-US" altLang="zh-CN" b="0" dirty="0" smtClean="0"/>
          </a:p>
          <a:p>
            <a:r>
              <a:rPr lang="en-US" altLang="zh-CN" b="0" i="1" dirty="0"/>
              <a:t>Frank </a:t>
            </a:r>
            <a:r>
              <a:rPr lang="en-US" altLang="zh-CN" b="0" i="1" dirty="0" err="1"/>
              <a:t>Esser</a:t>
            </a:r>
            <a:r>
              <a:rPr lang="en-US" altLang="zh-CN" b="0" i="1" dirty="0"/>
              <a:t>, CEO of SFR</a:t>
            </a:r>
            <a:endParaRPr lang="zh-CN" altLang="en-US" dirty="0"/>
          </a:p>
          <a:p>
            <a:pPr lvl="1"/>
            <a:r>
              <a:rPr lang="en-US" altLang="zh-CN" b="0" dirty="0" smtClean="0"/>
              <a:t>“3G </a:t>
            </a:r>
            <a:r>
              <a:rPr lang="en-US" altLang="zh-CN" b="0" dirty="0" err="1"/>
              <a:t>femtocells</a:t>
            </a:r>
            <a:r>
              <a:rPr lang="en-US" altLang="zh-CN" b="0" dirty="0"/>
              <a:t> answer the needs of our mobile-centric strategy 100 per </a:t>
            </a:r>
            <a:r>
              <a:rPr lang="en-US" altLang="zh-CN" b="0" dirty="0" smtClean="0"/>
              <a:t>cent.”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xmlns="" val="289937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grpSp>
        <p:nvGrpSpPr>
          <p:cNvPr id="15363" name="Group 55"/>
          <p:cNvGrpSpPr>
            <a:grpSpLocks/>
          </p:cNvGrpSpPr>
          <p:nvPr/>
        </p:nvGrpSpPr>
        <p:grpSpPr bwMode="auto">
          <a:xfrm>
            <a:off x="1765300" y="2497138"/>
            <a:ext cx="5648325" cy="644525"/>
            <a:chOff x="1121" y="1334"/>
            <a:chExt cx="3558" cy="406"/>
          </a:xfrm>
        </p:grpSpPr>
        <p:sp>
          <p:nvSpPr>
            <p:cNvPr id="69688" name="AutoShape 56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0066FF"/>
                </a:gs>
                <a:gs pos="50000">
                  <a:srgbClr val="3399FF"/>
                </a:gs>
                <a:gs pos="100000">
                  <a:srgbClr val="0066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5377" name="Rectangle 57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2.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A Brief History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5364" name="Group 58"/>
          <p:cNvGrpSpPr>
            <a:grpSpLocks/>
          </p:cNvGrpSpPr>
          <p:nvPr/>
        </p:nvGrpSpPr>
        <p:grpSpPr bwMode="auto">
          <a:xfrm>
            <a:off x="1752600" y="3360738"/>
            <a:ext cx="5648325" cy="644525"/>
            <a:chOff x="1121" y="1334"/>
            <a:chExt cx="3558" cy="406"/>
          </a:xfrm>
        </p:grpSpPr>
        <p:sp>
          <p:nvSpPr>
            <p:cNvPr id="69691" name="AutoShape 59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5375" name="Rectangle 60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3.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Standardization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1763713" y="1628775"/>
            <a:ext cx="5648325" cy="644525"/>
            <a:chOff x="1121" y="1334"/>
            <a:chExt cx="3558" cy="406"/>
          </a:xfrm>
        </p:grpSpPr>
        <p:sp>
          <p:nvSpPr>
            <p:cNvPr id="69694" name="AutoShape 62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5373" name="Rectangle 63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1.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5366" name="Group 64"/>
          <p:cNvGrpSpPr>
            <a:grpSpLocks/>
          </p:cNvGrpSpPr>
          <p:nvPr/>
        </p:nvGrpSpPr>
        <p:grpSpPr bwMode="auto">
          <a:xfrm>
            <a:off x="1751013" y="4221163"/>
            <a:ext cx="5648325" cy="644525"/>
            <a:chOff x="1121" y="1334"/>
            <a:chExt cx="3558" cy="406"/>
          </a:xfrm>
        </p:grpSpPr>
        <p:sp>
          <p:nvSpPr>
            <p:cNvPr id="69697" name="AutoShape 65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5371" name="Rectangle 66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4.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</a:t>
              </a:r>
              <a:r>
                <a:rPr kumimoji="1" lang="en-US" altLang="zh-CN" sz="2000" dirty="0" err="1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Femtocell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Models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  <p:grpSp>
        <p:nvGrpSpPr>
          <p:cNvPr id="15367" name="Group 67"/>
          <p:cNvGrpSpPr>
            <a:grpSpLocks/>
          </p:cNvGrpSpPr>
          <p:nvPr/>
        </p:nvGrpSpPr>
        <p:grpSpPr bwMode="auto">
          <a:xfrm>
            <a:off x="1751013" y="5110163"/>
            <a:ext cx="5648325" cy="644525"/>
            <a:chOff x="1121" y="1334"/>
            <a:chExt cx="3558" cy="406"/>
          </a:xfrm>
        </p:grpSpPr>
        <p:sp>
          <p:nvSpPr>
            <p:cNvPr id="69700" name="AutoShape 68"/>
            <p:cNvSpPr>
              <a:spLocks noChangeArrowheads="1"/>
            </p:cNvSpPr>
            <p:nvPr/>
          </p:nvSpPr>
          <p:spPr bwMode="gray">
            <a:xfrm>
              <a:off x="1121" y="1334"/>
              <a:ext cx="3558" cy="406"/>
            </a:xfrm>
            <a:prstGeom prst="plaque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accent1"/>
                </a:gs>
                <a:gs pos="100000">
                  <a:srgbClr val="CCFFFF"/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 defTabSz="865188" latinLnBrk="1">
                <a:defRPr/>
              </a:pPr>
              <a:endParaRPr kumimoji="1" lang="en-US" altLang="ko-KR" sz="2300">
                <a:latin typeface="DotumChe" pitchFamily="49" charset="-127"/>
                <a:ea typeface="DotumChe" pitchFamily="49" charset="-127"/>
              </a:endParaRPr>
            </a:p>
          </p:txBody>
        </p:sp>
        <p:sp>
          <p:nvSpPr>
            <p:cNvPr id="15369" name="Rectangle 69"/>
            <p:cNvSpPr>
              <a:spLocks noChangeArrowheads="1"/>
            </p:cNvSpPr>
            <p:nvPr/>
          </p:nvSpPr>
          <p:spPr bwMode="gray">
            <a:xfrm>
              <a:off x="1351" y="1410"/>
              <a:ext cx="3093" cy="264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865188" latinLnBrk="1"/>
              <a:r>
                <a:rPr kumimoji="1" lang="en-US" altLang="zh-CN" sz="2000" dirty="0">
                  <a:solidFill>
                    <a:srgbClr val="FFFFFF"/>
                  </a:solidFill>
                  <a:latin typeface="Times New Roman" pitchFamily="18" charset="0"/>
                  <a:ea typeface="DotumChe" pitchFamily="49" charset="-127"/>
                </a:rPr>
                <a:t>5.</a:t>
              </a:r>
              <a:r>
                <a:rPr kumimoji="1" lang="en-US" altLang="zh-CN" sz="2000" dirty="0">
                  <a:solidFill>
                    <a:srgbClr val="FFFFFF"/>
                  </a:solidFill>
                  <a:latin typeface="Verdana" pitchFamily="34" charset="0"/>
                  <a:ea typeface="DotumChe" pitchFamily="49" charset="-127"/>
                </a:rPr>
                <a:t>   Overview of Key Challenges</a:t>
              </a:r>
              <a:endParaRPr kumimoji="1" lang="ko-KR" altLang="en-US" sz="2000" dirty="0">
                <a:latin typeface="Verdana" pitchFamily="34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2944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中意绿色能源实验室建设事宜通报">
  <a:themeElements>
    <a:clrScheme name="SJTU红凸现189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JTU红凸现1896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JTU红凸现18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TU红凸现189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TU红凸现189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TU红凸现189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TU红凸现189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TU红凸现189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TU红凸现189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TU红凸现189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TU红凸现189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TU红凸现189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TU红凸现189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TU红凸现189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中国发展论坛张杰校长报告070930">
  <a:themeElements>
    <a:clrScheme name="1_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中国发展论坛张杰校长报告070930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中意绿色能源实验室建设事宜通报</Template>
  <TotalTime>2618</TotalTime>
  <Words>1652</Words>
  <Application>Microsoft Office PowerPoint</Application>
  <PresentationFormat>화면 슬라이드 쇼(4:3)</PresentationFormat>
  <Paragraphs>278</Paragraphs>
  <Slides>45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8" baseType="lpstr">
      <vt:lpstr>中意绿色能源实验室建设事宜通报</vt:lpstr>
      <vt:lpstr>1_中国发展论坛张杰校长报告070930</vt:lpstr>
      <vt:lpstr>Visio</vt:lpstr>
      <vt:lpstr>Femtocells: From the Perspective of Development</vt:lpstr>
      <vt:lpstr>Contents</vt:lpstr>
      <vt:lpstr>슬라이드 3</vt:lpstr>
      <vt:lpstr>Overview of Femtocells</vt:lpstr>
      <vt:lpstr>Overview of Femtocells</vt:lpstr>
      <vt:lpstr>Overview of Femtocells</vt:lpstr>
      <vt:lpstr>Overview of Femtocells</vt:lpstr>
      <vt:lpstr>Overview of Femtocells</vt:lpstr>
      <vt:lpstr>슬라이드 9</vt:lpstr>
      <vt:lpstr>A Brief History of Femtocells</vt:lpstr>
      <vt:lpstr>A Brief History of Femtocells</vt:lpstr>
      <vt:lpstr>A Brief History of Femtocells</vt:lpstr>
      <vt:lpstr>A Brief History of Femtocells</vt:lpstr>
      <vt:lpstr>A Brief History of Femtocells</vt:lpstr>
      <vt:lpstr>슬라이드 15</vt:lpstr>
      <vt:lpstr>Femtocell Standardization</vt:lpstr>
      <vt:lpstr>Femtocell Standardization</vt:lpstr>
      <vt:lpstr>Femtocell Standardization</vt:lpstr>
      <vt:lpstr>Femtocell Standardization</vt:lpstr>
      <vt:lpstr>Femtocell Standardization</vt:lpstr>
      <vt:lpstr>Femtocell Standardization</vt:lpstr>
      <vt:lpstr>Femtocell Standardization</vt:lpstr>
      <vt:lpstr>슬라이드 23</vt:lpstr>
      <vt:lpstr>Femtocell Models</vt:lpstr>
      <vt:lpstr>Femtocell Models</vt:lpstr>
      <vt:lpstr>Femtocell Models</vt:lpstr>
      <vt:lpstr>Femtocell Models</vt:lpstr>
      <vt:lpstr>Femtocell Models</vt:lpstr>
      <vt:lpstr>Femtocell Models</vt:lpstr>
      <vt:lpstr>슬라이드 30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Overview of Key Challenges</vt:lpstr>
      <vt:lpstr>Conclusion</vt:lpstr>
      <vt:lpstr>슬라이드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2009毕业答辩</dc:title>
  <dc:creator>wcl</dc:creator>
  <cp:lastModifiedBy>Professor Han</cp:lastModifiedBy>
  <cp:revision>184</cp:revision>
  <cp:lastPrinted>1601-01-01T00:00:00Z</cp:lastPrinted>
  <dcterms:created xsi:type="dcterms:W3CDTF">2008-09-18T08:50:54Z</dcterms:created>
  <dcterms:modified xsi:type="dcterms:W3CDTF">2012-01-04T06:34:15Z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