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notesSlides/notesSlide25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Override PartName="/ppt/notesSlides/notesSlide17.xml" ContentType="application/vnd.openxmlformats-officedocument.presentationml.notesSlide+xml"/>
  <Override PartName="/ppt/diagrams/quickStyle1.xml" ContentType="application/vnd.openxmlformats-officedocument.drawingml.diagramStyle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3"/>
  </p:notesMasterIdLst>
  <p:sldIdLst>
    <p:sldId id="256" r:id="rId2"/>
    <p:sldId id="257" r:id="rId3"/>
    <p:sldId id="259" r:id="rId4"/>
    <p:sldId id="258" r:id="rId5"/>
    <p:sldId id="317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316" r:id="rId16"/>
    <p:sldId id="269" r:id="rId17"/>
    <p:sldId id="270" r:id="rId18"/>
    <p:sldId id="318" r:id="rId19"/>
    <p:sldId id="271" r:id="rId20"/>
    <p:sldId id="272" r:id="rId21"/>
    <p:sldId id="273" r:id="rId22"/>
    <p:sldId id="333" r:id="rId23"/>
    <p:sldId id="274" r:id="rId24"/>
    <p:sldId id="319" r:id="rId25"/>
    <p:sldId id="275" r:id="rId26"/>
    <p:sldId id="341" r:id="rId27"/>
    <p:sldId id="276" r:id="rId28"/>
    <p:sldId id="277" r:id="rId29"/>
    <p:sldId id="278" r:id="rId30"/>
    <p:sldId id="279" r:id="rId31"/>
    <p:sldId id="320" r:id="rId32"/>
    <p:sldId id="281" r:id="rId33"/>
    <p:sldId id="282" r:id="rId34"/>
    <p:sldId id="283" r:id="rId35"/>
    <p:sldId id="325" r:id="rId36"/>
    <p:sldId id="326" r:id="rId37"/>
    <p:sldId id="334" r:id="rId38"/>
    <p:sldId id="342" r:id="rId39"/>
    <p:sldId id="343" r:id="rId40"/>
    <p:sldId id="335" r:id="rId41"/>
    <p:sldId id="336" r:id="rId42"/>
    <p:sldId id="322" r:id="rId43"/>
    <p:sldId id="327" r:id="rId44"/>
    <p:sldId id="328" r:id="rId45"/>
    <p:sldId id="329" r:id="rId46"/>
    <p:sldId id="330" r:id="rId47"/>
    <p:sldId id="324" r:id="rId48"/>
    <p:sldId id="337" r:id="rId49"/>
    <p:sldId id="338" r:id="rId50"/>
    <p:sldId id="314" r:id="rId51"/>
    <p:sldId id="315" r:id="rId5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34" autoAdjust="0"/>
    <p:restoredTop sz="97785" autoAdjust="0"/>
  </p:normalViewPr>
  <p:slideViewPr>
    <p:cSldViewPr>
      <p:cViewPr varScale="1">
        <p:scale>
          <a:sx n="113" d="100"/>
          <a:sy n="113" d="100"/>
        </p:scale>
        <p:origin x="-948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7266"/>
    </p:cViewPr>
  </p:outlin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8AF3348-02F9-4E77-8D1B-A227B4B27F53}" type="doc">
      <dgm:prSet loTypeId="urn:microsoft.com/office/officeart/2005/8/layout/cycle7" loCatId="cycle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zh-CN" altLang="en-US"/>
        </a:p>
      </dgm:t>
    </dgm:pt>
    <dgm:pt modelId="{78C87110-1D7E-4386-ADC8-BE1229D6D572}">
      <dgm:prSet phldrT="[Text]" custT="1"/>
      <dgm:spPr/>
      <dgm:t>
        <a:bodyPr/>
        <a:lstStyle/>
        <a:p>
          <a:r>
            <a:rPr lang="en-US" altLang="zh-CN" sz="4400" dirty="0" smtClean="0"/>
            <a:t>Location</a:t>
          </a:r>
          <a:endParaRPr lang="zh-CN" altLang="en-US" sz="4400" dirty="0"/>
        </a:p>
      </dgm:t>
    </dgm:pt>
    <dgm:pt modelId="{AD39CE92-094B-4C42-AF8F-EEF8B932D066}" type="parTrans" cxnId="{96843405-FABC-4FC4-9E6E-AE028C439FC5}">
      <dgm:prSet/>
      <dgm:spPr/>
      <dgm:t>
        <a:bodyPr/>
        <a:lstStyle/>
        <a:p>
          <a:endParaRPr lang="zh-CN" altLang="en-US"/>
        </a:p>
      </dgm:t>
    </dgm:pt>
    <dgm:pt modelId="{837EBAD8-9DD1-4388-AA88-8AE0A13B6DAF}" type="sibTrans" cxnId="{96843405-FABC-4FC4-9E6E-AE028C439FC5}">
      <dgm:prSet/>
      <dgm:spPr/>
      <dgm:t>
        <a:bodyPr/>
        <a:lstStyle/>
        <a:p>
          <a:endParaRPr lang="zh-CN" altLang="en-US"/>
        </a:p>
      </dgm:t>
    </dgm:pt>
    <dgm:pt modelId="{469BF1D5-404C-4348-96F1-0CFB75139EF6}">
      <dgm:prSet phldrT="[Text]"/>
      <dgm:spPr/>
      <dgm:t>
        <a:bodyPr/>
        <a:lstStyle/>
        <a:p>
          <a:r>
            <a:rPr lang="en-US" altLang="zh-CN" smtClean="0"/>
            <a:t>Localization</a:t>
          </a:r>
          <a:endParaRPr lang="zh-CN" altLang="en-US" dirty="0"/>
        </a:p>
      </dgm:t>
    </dgm:pt>
    <dgm:pt modelId="{C924EB49-8B93-4EB5-9C32-2D37F11F96DD}" type="parTrans" cxnId="{DFFF8B30-168B-41F1-9F09-26763A9CBC13}">
      <dgm:prSet/>
      <dgm:spPr/>
      <dgm:t>
        <a:bodyPr/>
        <a:lstStyle/>
        <a:p>
          <a:endParaRPr lang="zh-CN" altLang="en-US"/>
        </a:p>
      </dgm:t>
    </dgm:pt>
    <dgm:pt modelId="{B659B955-A42D-4633-A6D6-5562A0B40633}" type="sibTrans" cxnId="{DFFF8B30-168B-41F1-9F09-26763A9CBC13}">
      <dgm:prSet/>
      <dgm:spPr/>
      <dgm:t>
        <a:bodyPr/>
        <a:lstStyle/>
        <a:p>
          <a:endParaRPr lang="zh-CN" altLang="en-US"/>
        </a:p>
      </dgm:t>
    </dgm:pt>
    <dgm:pt modelId="{D1C68EAC-71AD-41DD-8573-7665703A7C45}">
      <dgm:prSet phldrT="[Text]"/>
      <dgm:spPr/>
      <dgm:t>
        <a:bodyPr/>
        <a:lstStyle/>
        <a:p>
          <a:r>
            <a:rPr lang="en-US" altLang="zh-CN" dirty="0" smtClean="0"/>
            <a:t>Localizability</a:t>
          </a:r>
          <a:endParaRPr lang="zh-CN" altLang="en-US" dirty="0"/>
        </a:p>
      </dgm:t>
    </dgm:pt>
    <dgm:pt modelId="{51AA12C6-412E-4F13-92D2-43AC76C48181}" type="parTrans" cxnId="{E4B704CE-BDCF-41A0-B934-6DD39057A0FE}">
      <dgm:prSet/>
      <dgm:spPr/>
      <dgm:t>
        <a:bodyPr/>
        <a:lstStyle/>
        <a:p>
          <a:endParaRPr lang="zh-CN" altLang="en-US"/>
        </a:p>
      </dgm:t>
    </dgm:pt>
    <dgm:pt modelId="{EC756CDB-4CBC-400F-80B1-6AF567E2690F}" type="sibTrans" cxnId="{E4B704CE-BDCF-41A0-B934-6DD39057A0FE}">
      <dgm:prSet/>
      <dgm:spPr/>
      <dgm:t>
        <a:bodyPr/>
        <a:lstStyle/>
        <a:p>
          <a:endParaRPr lang="zh-CN" altLang="en-US" dirty="0"/>
        </a:p>
      </dgm:t>
    </dgm:pt>
    <dgm:pt modelId="{1D200A16-327D-4B70-B234-703F8F9FA690}" type="pres">
      <dgm:prSet presAssocID="{28AF3348-02F9-4E77-8D1B-A227B4B27F53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zh-CN" altLang="en-US"/>
        </a:p>
      </dgm:t>
    </dgm:pt>
    <dgm:pt modelId="{C80C583B-0388-4475-9566-43D6509B0867}" type="pres">
      <dgm:prSet presAssocID="{78C87110-1D7E-4386-ADC8-BE1229D6D572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39008418-B5A9-4D9F-BC56-7BB940A05DD3}" type="pres">
      <dgm:prSet presAssocID="{837EBAD8-9DD1-4388-AA88-8AE0A13B6DAF}" presName="sibTrans" presStyleLbl="sibTrans2D1" presStyleIdx="0" presStyleCnt="3"/>
      <dgm:spPr/>
      <dgm:t>
        <a:bodyPr/>
        <a:lstStyle/>
        <a:p>
          <a:endParaRPr lang="zh-CN" altLang="en-US"/>
        </a:p>
      </dgm:t>
    </dgm:pt>
    <dgm:pt modelId="{D7A4A6C7-3EFF-4805-A4D7-673CC2741980}" type="pres">
      <dgm:prSet presAssocID="{837EBAD8-9DD1-4388-AA88-8AE0A13B6DAF}" presName="connectorText" presStyleLbl="sibTrans2D1" presStyleIdx="0" presStyleCnt="3"/>
      <dgm:spPr/>
      <dgm:t>
        <a:bodyPr/>
        <a:lstStyle/>
        <a:p>
          <a:endParaRPr lang="zh-CN" altLang="en-US"/>
        </a:p>
      </dgm:t>
    </dgm:pt>
    <dgm:pt modelId="{DD629B97-A608-481F-9C5A-C395CCCC3912}" type="pres">
      <dgm:prSet presAssocID="{469BF1D5-404C-4348-96F1-0CFB75139EF6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09F4CC98-A483-4871-99D8-A2DC1483111C}" type="pres">
      <dgm:prSet presAssocID="{B659B955-A42D-4633-A6D6-5562A0B40633}" presName="sibTrans" presStyleLbl="sibTrans2D1" presStyleIdx="1" presStyleCnt="3"/>
      <dgm:spPr/>
      <dgm:t>
        <a:bodyPr/>
        <a:lstStyle/>
        <a:p>
          <a:endParaRPr lang="zh-CN" altLang="en-US"/>
        </a:p>
      </dgm:t>
    </dgm:pt>
    <dgm:pt modelId="{B0CC643C-192A-4EFC-8AF3-0F874C3C3C55}" type="pres">
      <dgm:prSet presAssocID="{B659B955-A42D-4633-A6D6-5562A0B40633}" presName="connectorText" presStyleLbl="sibTrans2D1" presStyleIdx="1" presStyleCnt="3"/>
      <dgm:spPr/>
      <dgm:t>
        <a:bodyPr/>
        <a:lstStyle/>
        <a:p>
          <a:endParaRPr lang="zh-CN" altLang="en-US"/>
        </a:p>
      </dgm:t>
    </dgm:pt>
    <dgm:pt modelId="{6E67671B-31A7-4F8F-8968-E0CC699EC183}" type="pres">
      <dgm:prSet presAssocID="{D1C68EAC-71AD-41DD-8573-7665703A7C45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D39B61EA-7844-4204-9D39-16D6075AC8C5}" type="pres">
      <dgm:prSet presAssocID="{EC756CDB-4CBC-400F-80B1-6AF567E2690F}" presName="sibTrans" presStyleLbl="sibTrans2D1" presStyleIdx="2" presStyleCnt="3"/>
      <dgm:spPr/>
      <dgm:t>
        <a:bodyPr/>
        <a:lstStyle/>
        <a:p>
          <a:endParaRPr lang="zh-CN" altLang="en-US"/>
        </a:p>
      </dgm:t>
    </dgm:pt>
    <dgm:pt modelId="{C3464302-2DFF-4163-904C-F0CE6CEDD260}" type="pres">
      <dgm:prSet presAssocID="{EC756CDB-4CBC-400F-80B1-6AF567E2690F}" presName="connectorText" presStyleLbl="sibTrans2D1" presStyleIdx="2" presStyleCnt="3"/>
      <dgm:spPr/>
      <dgm:t>
        <a:bodyPr/>
        <a:lstStyle/>
        <a:p>
          <a:endParaRPr lang="zh-CN" altLang="en-US"/>
        </a:p>
      </dgm:t>
    </dgm:pt>
  </dgm:ptLst>
  <dgm:cxnLst>
    <dgm:cxn modelId="{FE7B1547-113E-4D7C-A786-3ACCDD959481}" type="presOf" srcId="{78C87110-1D7E-4386-ADC8-BE1229D6D572}" destId="{C80C583B-0388-4475-9566-43D6509B0867}" srcOrd="0" destOrd="0" presId="urn:microsoft.com/office/officeart/2005/8/layout/cycle7"/>
    <dgm:cxn modelId="{ADBCE442-FD65-484B-86B2-C5D15C2D74B9}" type="presOf" srcId="{EC756CDB-4CBC-400F-80B1-6AF567E2690F}" destId="{C3464302-2DFF-4163-904C-F0CE6CEDD260}" srcOrd="1" destOrd="0" presId="urn:microsoft.com/office/officeart/2005/8/layout/cycle7"/>
    <dgm:cxn modelId="{8E9B8F06-CADB-4869-80C4-5947D3165382}" type="presOf" srcId="{837EBAD8-9DD1-4388-AA88-8AE0A13B6DAF}" destId="{39008418-B5A9-4D9F-BC56-7BB940A05DD3}" srcOrd="0" destOrd="0" presId="urn:microsoft.com/office/officeart/2005/8/layout/cycle7"/>
    <dgm:cxn modelId="{680A91F2-8751-4F96-B6CC-F0A4CFC40EBA}" type="presOf" srcId="{EC756CDB-4CBC-400F-80B1-6AF567E2690F}" destId="{D39B61EA-7844-4204-9D39-16D6075AC8C5}" srcOrd="0" destOrd="0" presId="urn:microsoft.com/office/officeart/2005/8/layout/cycle7"/>
    <dgm:cxn modelId="{78746D45-FAB0-465A-A42D-1077757554A1}" type="presOf" srcId="{B659B955-A42D-4633-A6D6-5562A0B40633}" destId="{B0CC643C-192A-4EFC-8AF3-0F874C3C3C55}" srcOrd="1" destOrd="0" presId="urn:microsoft.com/office/officeart/2005/8/layout/cycle7"/>
    <dgm:cxn modelId="{FEEDD473-C6C6-454E-A130-5E6248DE89C2}" type="presOf" srcId="{D1C68EAC-71AD-41DD-8573-7665703A7C45}" destId="{6E67671B-31A7-4F8F-8968-E0CC699EC183}" srcOrd="0" destOrd="0" presId="urn:microsoft.com/office/officeart/2005/8/layout/cycle7"/>
    <dgm:cxn modelId="{60ADB599-209A-454A-9BE0-647711A8C25A}" type="presOf" srcId="{28AF3348-02F9-4E77-8D1B-A227B4B27F53}" destId="{1D200A16-327D-4B70-B234-703F8F9FA690}" srcOrd="0" destOrd="0" presId="urn:microsoft.com/office/officeart/2005/8/layout/cycle7"/>
    <dgm:cxn modelId="{56077809-2630-4AFF-B372-CD929986A9C0}" type="presOf" srcId="{B659B955-A42D-4633-A6D6-5562A0B40633}" destId="{09F4CC98-A483-4871-99D8-A2DC1483111C}" srcOrd="0" destOrd="0" presId="urn:microsoft.com/office/officeart/2005/8/layout/cycle7"/>
    <dgm:cxn modelId="{E4B704CE-BDCF-41A0-B934-6DD39057A0FE}" srcId="{28AF3348-02F9-4E77-8D1B-A227B4B27F53}" destId="{D1C68EAC-71AD-41DD-8573-7665703A7C45}" srcOrd="2" destOrd="0" parTransId="{51AA12C6-412E-4F13-92D2-43AC76C48181}" sibTransId="{EC756CDB-4CBC-400F-80B1-6AF567E2690F}"/>
    <dgm:cxn modelId="{96843405-FABC-4FC4-9E6E-AE028C439FC5}" srcId="{28AF3348-02F9-4E77-8D1B-A227B4B27F53}" destId="{78C87110-1D7E-4386-ADC8-BE1229D6D572}" srcOrd="0" destOrd="0" parTransId="{AD39CE92-094B-4C42-AF8F-EEF8B932D066}" sibTransId="{837EBAD8-9DD1-4388-AA88-8AE0A13B6DAF}"/>
    <dgm:cxn modelId="{DFFF8B30-168B-41F1-9F09-26763A9CBC13}" srcId="{28AF3348-02F9-4E77-8D1B-A227B4B27F53}" destId="{469BF1D5-404C-4348-96F1-0CFB75139EF6}" srcOrd="1" destOrd="0" parTransId="{C924EB49-8B93-4EB5-9C32-2D37F11F96DD}" sibTransId="{B659B955-A42D-4633-A6D6-5562A0B40633}"/>
    <dgm:cxn modelId="{85FEB6C4-BDD6-4B62-81C2-B180586BECDC}" type="presOf" srcId="{469BF1D5-404C-4348-96F1-0CFB75139EF6}" destId="{DD629B97-A608-481F-9C5A-C395CCCC3912}" srcOrd="0" destOrd="0" presId="urn:microsoft.com/office/officeart/2005/8/layout/cycle7"/>
    <dgm:cxn modelId="{C93F824C-D4C1-426B-B668-457F0BAAC579}" type="presOf" srcId="{837EBAD8-9DD1-4388-AA88-8AE0A13B6DAF}" destId="{D7A4A6C7-3EFF-4805-A4D7-673CC2741980}" srcOrd="1" destOrd="0" presId="urn:microsoft.com/office/officeart/2005/8/layout/cycle7"/>
    <dgm:cxn modelId="{002802EC-99DC-4F2C-AF24-719B03BE4895}" type="presParOf" srcId="{1D200A16-327D-4B70-B234-703F8F9FA690}" destId="{C80C583B-0388-4475-9566-43D6509B0867}" srcOrd="0" destOrd="0" presId="urn:microsoft.com/office/officeart/2005/8/layout/cycle7"/>
    <dgm:cxn modelId="{5AC018E3-07D0-41E4-BF58-34C3CC86711D}" type="presParOf" srcId="{1D200A16-327D-4B70-B234-703F8F9FA690}" destId="{39008418-B5A9-4D9F-BC56-7BB940A05DD3}" srcOrd="1" destOrd="0" presId="urn:microsoft.com/office/officeart/2005/8/layout/cycle7"/>
    <dgm:cxn modelId="{6B31632E-71CD-4C8A-8C27-0C8E1FCF92E0}" type="presParOf" srcId="{39008418-B5A9-4D9F-BC56-7BB940A05DD3}" destId="{D7A4A6C7-3EFF-4805-A4D7-673CC2741980}" srcOrd="0" destOrd="0" presId="urn:microsoft.com/office/officeart/2005/8/layout/cycle7"/>
    <dgm:cxn modelId="{BAC388F2-0EC9-4BEF-80AA-2C0803815EBF}" type="presParOf" srcId="{1D200A16-327D-4B70-B234-703F8F9FA690}" destId="{DD629B97-A608-481F-9C5A-C395CCCC3912}" srcOrd="2" destOrd="0" presId="urn:microsoft.com/office/officeart/2005/8/layout/cycle7"/>
    <dgm:cxn modelId="{54D172D9-9FC9-4F9A-8A7F-089366382204}" type="presParOf" srcId="{1D200A16-327D-4B70-B234-703F8F9FA690}" destId="{09F4CC98-A483-4871-99D8-A2DC1483111C}" srcOrd="3" destOrd="0" presId="urn:microsoft.com/office/officeart/2005/8/layout/cycle7"/>
    <dgm:cxn modelId="{D2D3E905-F746-41CA-BAA0-9B60B84FFB70}" type="presParOf" srcId="{09F4CC98-A483-4871-99D8-A2DC1483111C}" destId="{B0CC643C-192A-4EFC-8AF3-0F874C3C3C55}" srcOrd="0" destOrd="0" presId="urn:microsoft.com/office/officeart/2005/8/layout/cycle7"/>
    <dgm:cxn modelId="{FB8CD465-B669-4C66-AE2B-8E51202115A5}" type="presParOf" srcId="{1D200A16-327D-4B70-B234-703F8F9FA690}" destId="{6E67671B-31A7-4F8F-8968-E0CC699EC183}" srcOrd="4" destOrd="0" presId="urn:microsoft.com/office/officeart/2005/8/layout/cycle7"/>
    <dgm:cxn modelId="{780870C4-5EE4-4B43-8670-433E1011C3CE}" type="presParOf" srcId="{1D200A16-327D-4B70-B234-703F8F9FA690}" destId="{D39B61EA-7844-4204-9D39-16D6075AC8C5}" srcOrd="5" destOrd="0" presId="urn:microsoft.com/office/officeart/2005/8/layout/cycle7"/>
    <dgm:cxn modelId="{F5CD7469-1C13-4809-90BD-6992AB49223D}" type="presParOf" srcId="{D39B61EA-7844-4204-9D39-16D6075AC8C5}" destId="{C3464302-2DFF-4163-904C-F0CE6CEDD260}" srcOrd="0" destOrd="0" presId="urn:microsoft.com/office/officeart/2005/8/layout/cycle7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C80C583B-0388-4475-9566-43D6509B0867}">
      <dsp:nvSpPr>
        <dsp:cNvPr id="0" name=""/>
        <dsp:cNvSpPr/>
      </dsp:nvSpPr>
      <dsp:spPr>
        <a:xfrm>
          <a:off x="2943448" y="1529"/>
          <a:ext cx="2342703" cy="1171351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7640" tIns="167640" rIns="167640" bIns="167640" numCol="1" spcCol="1270" anchor="ctr" anchorCtr="0">
          <a:noAutofit/>
        </a:bodyPr>
        <a:lstStyle/>
        <a:p>
          <a:pPr lvl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CN" sz="4400" kern="1200" dirty="0" smtClean="0"/>
            <a:t>Location</a:t>
          </a:r>
          <a:endParaRPr lang="zh-CN" altLang="en-US" sz="4400" kern="1200" dirty="0"/>
        </a:p>
      </dsp:txBody>
      <dsp:txXfrm>
        <a:off x="2943448" y="1529"/>
        <a:ext cx="2342703" cy="1171351"/>
      </dsp:txXfrm>
    </dsp:sp>
    <dsp:sp modelId="{39008418-B5A9-4D9F-BC56-7BB940A05DD3}">
      <dsp:nvSpPr>
        <dsp:cNvPr id="0" name=""/>
        <dsp:cNvSpPr/>
      </dsp:nvSpPr>
      <dsp:spPr>
        <a:xfrm rot="3600000">
          <a:off x="4471375" y="2057994"/>
          <a:ext cx="1221869" cy="409973"/>
        </a:xfrm>
        <a:prstGeom prst="leftRightArrow">
          <a:avLst>
            <a:gd name="adj1" fmla="val 60000"/>
            <a:gd name="adj2" fmla="val 5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CN" altLang="en-US" sz="1700" kern="1200"/>
        </a:p>
      </dsp:txBody>
      <dsp:txXfrm rot="3600000">
        <a:off x="4471375" y="2057994"/>
        <a:ext cx="1221869" cy="409973"/>
      </dsp:txXfrm>
    </dsp:sp>
    <dsp:sp modelId="{DD629B97-A608-481F-9C5A-C395CCCC3912}">
      <dsp:nvSpPr>
        <dsp:cNvPr id="0" name=""/>
        <dsp:cNvSpPr/>
      </dsp:nvSpPr>
      <dsp:spPr>
        <a:xfrm>
          <a:off x="4878468" y="3353082"/>
          <a:ext cx="2342703" cy="1171351"/>
        </a:xfrm>
        <a:prstGeom prst="roundRect">
          <a:avLst>
            <a:gd name="adj" fmla="val 10000"/>
          </a:avLst>
        </a:prstGeom>
        <a:solidFill>
          <a:schemeClr val="accent5">
            <a:hueOff val="-4966938"/>
            <a:satOff val="19906"/>
            <a:lumOff val="4314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CN" sz="3100" kern="1200" smtClean="0"/>
            <a:t>Localization</a:t>
          </a:r>
          <a:endParaRPr lang="zh-CN" altLang="en-US" sz="3100" kern="1200" dirty="0"/>
        </a:p>
      </dsp:txBody>
      <dsp:txXfrm>
        <a:off x="4878468" y="3353082"/>
        <a:ext cx="2342703" cy="1171351"/>
      </dsp:txXfrm>
    </dsp:sp>
    <dsp:sp modelId="{09F4CC98-A483-4871-99D8-A2DC1483111C}">
      <dsp:nvSpPr>
        <dsp:cNvPr id="0" name=""/>
        <dsp:cNvSpPr/>
      </dsp:nvSpPr>
      <dsp:spPr>
        <a:xfrm rot="10800000">
          <a:off x="3503865" y="3733771"/>
          <a:ext cx="1221869" cy="409973"/>
        </a:xfrm>
        <a:prstGeom prst="leftRightArrow">
          <a:avLst>
            <a:gd name="adj1" fmla="val 60000"/>
            <a:gd name="adj2" fmla="val 50000"/>
          </a:avLst>
        </a:prstGeom>
        <a:solidFill>
          <a:schemeClr val="accent5">
            <a:hueOff val="-4966938"/>
            <a:satOff val="19906"/>
            <a:lumOff val="4314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CN" altLang="en-US" sz="1700" kern="1200"/>
        </a:p>
      </dsp:txBody>
      <dsp:txXfrm rot="10800000">
        <a:off x="3503865" y="3733771"/>
        <a:ext cx="1221869" cy="409973"/>
      </dsp:txXfrm>
    </dsp:sp>
    <dsp:sp modelId="{6E67671B-31A7-4F8F-8968-E0CC699EC183}">
      <dsp:nvSpPr>
        <dsp:cNvPr id="0" name=""/>
        <dsp:cNvSpPr/>
      </dsp:nvSpPr>
      <dsp:spPr>
        <a:xfrm>
          <a:off x="1008428" y="3353082"/>
          <a:ext cx="2342703" cy="1171351"/>
        </a:xfrm>
        <a:prstGeom prst="roundRect">
          <a:avLst>
            <a:gd name="adj" fmla="val 10000"/>
          </a:avLst>
        </a:prstGeom>
        <a:solidFill>
          <a:schemeClr val="accent5">
            <a:hueOff val="-9933876"/>
            <a:satOff val="39811"/>
            <a:lumOff val="862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CN" sz="3100" kern="1200" dirty="0" smtClean="0"/>
            <a:t>Localizability</a:t>
          </a:r>
          <a:endParaRPr lang="zh-CN" altLang="en-US" sz="3100" kern="1200" dirty="0"/>
        </a:p>
      </dsp:txBody>
      <dsp:txXfrm>
        <a:off x="1008428" y="3353082"/>
        <a:ext cx="2342703" cy="1171351"/>
      </dsp:txXfrm>
    </dsp:sp>
    <dsp:sp modelId="{D39B61EA-7844-4204-9D39-16D6075AC8C5}">
      <dsp:nvSpPr>
        <dsp:cNvPr id="0" name=""/>
        <dsp:cNvSpPr/>
      </dsp:nvSpPr>
      <dsp:spPr>
        <a:xfrm rot="18000000">
          <a:off x="2536355" y="2057994"/>
          <a:ext cx="1221869" cy="409973"/>
        </a:xfrm>
        <a:prstGeom prst="leftRightArrow">
          <a:avLst>
            <a:gd name="adj1" fmla="val 60000"/>
            <a:gd name="adj2" fmla="val 50000"/>
          </a:avLst>
        </a:prstGeom>
        <a:solidFill>
          <a:schemeClr val="accent5">
            <a:hueOff val="-9933876"/>
            <a:satOff val="39811"/>
            <a:lumOff val="8628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CN" altLang="en-US" sz="1700" kern="1200" dirty="0"/>
        </a:p>
      </dsp:txBody>
      <dsp:txXfrm rot="18000000">
        <a:off x="2536355" y="2057994"/>
        <a:ext cx="1221869" cy="40997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7">
  <dgm:title val=""/>
  <dgm:desc val=""/>
  <dgm:catLst>
    <dgm:cat type="cycle" pri="6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</dgm:alg>
      </dgm:if>
      <dgm:else name="Name3">
        <dgm:alg type="cycle">
          <dgm:param type="stAng" val="0"/>
          <dgm:param type="spanAng" val="-360"/>
        </dgm:alg>
      </dgm:else>
    </dgm:choose>
    <dgm:shape xmlns:r="http://schemas.openxmlformats.org/officeDocument/2006/relationships" r:blip="">
      <dgm:adjLst/>
    </dgm:shape>
    <dgm:presOf/>
    <dgm:constrLst>
      <dgm:constr type="diam" refType="w"/>
      <dgm:constr type="w" for="ch" ptType="node" refType="w"/>
      <dgm:constr type="primFontSz" for="ch" ptType="node" op="equ" val="65"/>
      <dgm:constr type="w" for="ch" forName="sibTrans" refType="w" refFor="ch" refPtType="node" op="equ" fact="0.35"/>
      <dgm:constr type="connDist" for="ch" forName="sibTrans" op="equ"/>
      <dgm:constr type="primFontSz" for="des" forName="connectorText" op="equ" val="55"/>
      <dgm:constr type="primFontSz" for="des" forName="connectorText" refType="primFontSz" refFor="ch" refPtType="node" op="lte" fact="0.8"/>
      <dgm:constr type="sibSp" refType="w" refFor="ch" refPtType="node" op="equ" fact="0.65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4">
        <dgm:if name="Name5" axis="par ch" ptType="doc node" func="cnt" op="gt" val="1">
          <dgm:forEach name="sibTransForEach" axis="followSib" ptType="sibTrans" hideLastTrans="0" cnt="1">
            <dgm:layoutNode name="sibTrans">
              <dgm:choose name="Name6">
                <dgm:if name="Name7" axis="par ch" ptType="doc node" func="posEven" op="equ" val="1">
                  <dgm:alg type="conn">
                    <dgm:param type="begPts" val="radial"/>
                    <dgm:param type="endPts" val="radial"/>
                    <dgm:param type="begSty" val="arr"/>
                    <dgm:param type="endSty" val="arr"/>
                  </dgm:alg>
                </dgm:if>
                <dgm:else name="Name8">
                  <dgm:alg type="conn">
                    <dgm:param type="begPts" val="auto"/>
                    <dgm:param type="endPts" val="auto"/>
                    <dgm:param type="begSty" val="arr"/>
                    <dgm:param type="endSty" val="arr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5"/>
                <dgm:constr type="connDist"/>
                <dgm:constr type="begPad" refType="connDist" fact="0.1"/>
                <dgm:constr type="endPad" refType="connDist" fact="0.1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9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F25E286-FB63-4631-8E84-B8F8D55095BF}" type="datetimeFigureOut">
              <a:rPr lang="zh-CN" altLang="en-US" smtClean="0"/>
              <a:pPr/>
              <a:t>2012-1-7</a:t>
            </a:fld>
            <a:endParaRPr lang="zh-CN" alt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F2C46B1-6CB6-44E3-A661-63D9CB1C5F89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19550157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 smtClean="0"/>
              <a:t>Narro</a:t>
            </a:r>
            <a:r>
              <a:rPr lang="en-US" altLang="zh-CN" baseline="0" dirty="0" smtClean="0"/>
              <a:t>w our scope a little bit, only focus on the wireless ad-hoc &amp; wireless sensor networks.</a:t>
            </a:r>
            <a:endParaRPr lang="zh-CN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2C46B1-6CB6-44E3-A661-63D9CB1C5F89}" type="slidenum">
              <a:rPr lang="zh-CN" altLang="en-US" smtClean="0"/>
              <a:pPr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368693612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 smtClean="0"/>
              <a:t>PIT</a:t>
            </a:r>
            <a:r>
              <a:rPr lang="en-US" altLang="zh-CN" baseline="0" dirty="0" smtClean="0"/>
              <a:t> test.  Moveable</a:t>
            </a:r>
          </a:p>
          <a:p>
            <a:endParaRPr lang="en-US" altLang="zh-CN" baseline="0" dirty="0" smtClean="0"/>
          </a:p>
          <a:p>
            <a:r>
              <a:rPr lang="en-US" altLang="zh-CN" dirty="0" smtClean="0"/>
              <a:t>The first one is that the range measurements are monotonic and calibrated to be comparable but are not required to produce distance estimates.</a:t>
            </a:r>
          </a:p>
          <a:p>
            <a:r>
              <a:rPr lang="en-US" altLang="zh-CN" dirty="0" smtClean="0"/>
              <a:t>The second one assumes sufficient node density for approximating node movement.</a:t>
            </a:r>
          </a:p>
          <a:p>
            <a:endParaRPr lang="en-US" altLang="zh-CN" dirty="0" smtClean="0"/>
          </a:p>
          <a:p>
            <a:r>
              <a:rPr lang="en-US" altLang="zh-CN" dirty="0" smtClean="0"/>
              <a:t>Stable</a:t>
            </a:r>
            <a:endParaRPr lang="zh-CN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2C46B1-6CB6-44E3-A661-63D9CB1C5F89}" type="slidenum">
              <a:rPr lang="zh-CN" altLang="en-US" smtClean="0"/>
              <a:pPr/>
              <a:t>13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230826638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 smtClean="0"/>
              <a:t>approximation</a:t>
            </a:r>
          </a:p>
          <a:p>
            <a:endParaRPr lang="en-US" altLang="zh-CN" dirty="0" smtClean="0"/>
          </a:p>
          <a:p>
            <a:r>
              <a:rPr lang="en-US" altLang="zh-CN" dirty="0" smtClean="0"/>
              <a:t>If two nodes can communicate by radio, their distance from each other is less</a:t>
            </a:r>
            <a:r>
              <a:rPr lang="en-US" altLang="zh-CN" baseline="0" dirty="0" smtClean="0"/>
              <a:t> </a:t>
            </a:r>
            <a:r>
              <a:rPr lang="en-US" altLang="zh-CN" dirty="0" smtClean="0"/>
              <a:t>than R (the maximum range of their radios) with high</a:t>
            </a:r>
          </a:p>
          <a:p>
            <a:r>
              <a:rPr lang="en-US" altLang="zh-CN" dirty="0" smtClean="0"/>
              <a:t>probability, many delicate approaches are designed for</a:t>
            </a:r>
            <a:r>
              <a:rPr lang="en-US" altLang="zh-CN" baseline="0" dirty="0" smtClean="0"/>
              <a:t> </a:t>
            </a:r>
            <a:r>
              <a:rPr lang="en-US" altLang="zh-CN" dirty="0" smtClean="0"/>
              <a:t>accurate localization.</a:t>
            </a:r>
          </a:p>
          <a:p>
            <a:endParaRPr lang="en-US" altLang="zh-CN" dirty="0" smtClean="0"/>
          </a:p>
          <a:p>
            <a:r>
              <a:rPr lang="en-US" altLang="zh-CN" dirty="0" smtClean="0"/>
              <a:t>N</a:t>
            </a:r>
            <a:r>
              <a:rPr lang="en-US" altLang="zh-CN" baseline="0" dirty="0" smtClean="0"/>
              <a:t> should be larger than 15</a:t>
            </a:r>
            <a:endParaRPr lang="zh-CN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2C46B1-6CB6-44E3-A661-63D9CB1C5F89}" type="slidenum">
              <a:rPr lang="zh-CN" altLang="en-US" smtClean="0"/>
              <a:pPr/>
              <a:t>14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47509999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 smtClean="0"/>
              <a:t>Cost effective</a:t>
            </a:r>
            <a:r>
              <a:rPr lang="en-US" altLang="zh-CN" baseline="0" dirty="0" smtClean="0"/>
              <a:t>. Need high density of the nodes.</a:t>
            </a:r>
          </a:p>
          <a:p>
            <a:endParaRPr lang="en-US" altLang="zh-CN" baseline="0" dirty="0" smtClean="0"/>
          </a:p>
          <a:p>
            <a:r>
              <a:rPr lang="en-US" altLang="zh-CN" baseline="0" dirty="0" smtClean="0"/>
              <a:t>Failed in anisotropic network</a:t>
            </a:r>
            <a:endParaRPr lang="zh-CN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2C46B1-6CB6-44E3-A661-63D9CB1C5F89}" type="slidenum">
              <a:rPr lang="zh-CN" altLang="en-US" smtClean="0"/>
              <a:pPr/>
              <a:t>15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351043821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 smtClean="0"/>
              <a:t>Reference nodes periodically</a:t>
            </a:r>
            <a:r>
              <a:rPr lang="en-US" altLang="zh-CN" baseline="0" dirty="0" smtClean="0"/>
              <a:t> </a:t>
            </a:r>
            <a:r>
              <a:rPr lang="en-US" altLang="zh-CN" dirty="0" smtClean="0"/>
              <a:t>emit beacons including their location IDs. Unknown</a:t>
            </a:r>
            <a:r>
              <a:rPr lang="en-US" altLang="zh-CN" baseline="0" dirty="0" smtClean="0"/>
              <a:t> </a:t>
            </a:r>
            <a:r>
              <a:rPr lang="en-US" altLang="zh-CN" dirty="0" smtClean="0"/>
              <a:t>nodes use the received locations as their own location, achieving a course-grained localization. The major advantage of such a neighbor proximity approach is the</a:t>
            </a:r>
            <a:r>
              <a:rPr lang="en-US" altLang="zh-CN" baseline="0" dirty="0" smtClean="0"/>
              <a:t> </a:t>
            </a:r>
            <a:r>
              <a:rPr lang="en-US" altLang="zh-CN" dirty="0" smtClean="0"/>
              <a:t>simplicity of computation.</a:t>
            </a:r>
            <a:endParaRPr lang="zh-CN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2C46B1-6CB6-44E3-A661-63D9CB1C5F89}" type="slidenum">
              <a:rPr lang="zh-CN" altLang="en-US" smtClean="0"/>
              <a:pPr/>
              <a:t>16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352421440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 smtClean="0"/>
              <a:t>Centralized: powerful computational</a:t>
            </a:r>
            <a:r>
              <a:rPr lang="en-US" altLang="zh-CN" baseline="0" dirty="0" smtClean="0"/>
              <a:t> capabilities</a:t>
            </a:r>
          </a:p>
          <a:p>
            <a:r>
              <a:rPr lang="en-US" altLang="zh-CN" baseline="0" dirty="0" smtClean="0"/>
              <a:t>             high communication cost</a:t>
            </a:r>
            <a:endParaRPr lang="zh-CN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2C46B1-6CB6-44E3-A661-63D9CB1C5F89}" type="slidenum">
              <a:rPr lang="zh-CN" altLang="en-US" smtClean="0"/>
              <a:pPr/>
              <a:t>19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330716515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 smtClean="0"/>
              <a:t>These distances are propagated</a:t>
            </a:r>
            <a:r>
              <a:rPr lang="en-US" altLang="zh-CN" baseline="0" dirty="0" smtClean="0"/>
              <a:t> </a:t>
            </a:r>
            <a:r>
              <a:rPr lang="en-US" altLang="zh-CN" dirty="0" smtClean="0"/>
              <a:t>from reference nodes to unknown nodes using a basic</a:t>
            </a:r>
            <a:r>
              <a:rPr lang="en-US" altLang="zh-CN" baseline="0" dirty="0" smtClean="0"/>
              <a:t> </a:t>
            </a:r>
            <a:r>
              <a:rPr lang="en-US" altLang="zh-CN" dirty="0" smtClean="0"/>
              <a:t>distance-vector technique.</a:t>
            </a:r>
          </a:p>
          <a:p>
            <a:endParaRPr lang="en-US" altLang="zh-CN" dirty="0" smtClean="0"/>
          </a:p>
          <a:p>
            <a:r>
              <a:rPr lang="en-US" altLang="zh-CN" dirty="0" smtClean="0"/>
              <a:t>Cumulative</a:t>
            </a:r>
            <a:r>
              <a:rPr lang="en-US" altLang="zh-CN" baseline="0" dirty="0" smtClean="0"/>
              <a:t> error</a:t>
            </a:r>
            <a:endParaRPr lang="zh-CN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2C46B1-6CB6-44E3-A661-63D9CB1C5F89}" type="slidenum">
              <a:rPr lang="zh-CN" altLang="en-US" smtClean="0"/>
              <a:pPr/>
              <a:t>23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11896024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 smtClean="0"/>
              <a:t>Sweeps adopts a new positioning scheme, called </a:t>
            </a:r>
            <a:r>
              <a:rPr lang="en-US" altLang="zh-CN" dirty="0" err="1" smtClean="0"/>
              <a:t>bilateration</a:t>
            </a:r>
            <a:r>
              <a:rPr lang="en-US" altLang="zh-CN" dirty="0" smtClean="0"/>
              <a:t>, to compute the candidate positions of a node by</a:t>
            </a:r>
            <a:r>
              <a:rPr lang="en-US" altLang="zh-CN" baseline="0" dirty="0" smtClean="0"/>
              <a:t> </a:t>
            </a:r>
            <a:r>
              <a:rPr lang="en-US" altLang="zh-CN" dirty="0" smtClean="0"/>
              <a:t>utilizing only two ranging measurements. </a:t>
            </a:r>
          </a:p>
          <a:p>
            <a:endParaRPr lang="en-US" altLang="zh-CN" dirty="0" smtClean="0"/>
          </a:p>
          <a:p>
            <a:r>
              <a:rPr lang="en-US" altLang="zh-CN" dirty="0" smtClean="0"/>
              <a:t>Similar to </a:t>
            </a:r>
            <a:r>
              <a:rPr lang="en-US" altLang="zh-CN" dirty="0" err="1" smtClean="0"/>
              <a:t>multilateration</a:t>
            </a:r>
            <a:r>
              <a:rPr lang="en-US" altLang="zh-CN" dirty="0" smtClean="0"/>
              <a:t>, the</a:t>
            </a:r>
            <a:r>
              <a:rPr lang="en-US" altLang="zh-CN" baseline="0" dirty="0" smtClean="0"/>
              <a:t> fi</a:t>
            </a:r>
            <a:r>
              <a:rPr lang="en-US" altLang="zh-CN" dirty="0" smtClean="0"/>
              <a:t>nitely localized</a:t>
            </a:r>
            <a:r>
              <a:rPr lang="en-US" altLang="zh-CN" baseline="0" dirty="0" smtClean="0"/>
              <a:t> </a:t>
            </a:r>
            <a:r>
              <a:rPr lang="en-US" altLang="zh-CN" dirty="0" smtClean="0"/>
              <a:t>node, called swept node, can act as a reference node to</a:t>
            </a:r>
            <a:r>
              <a:rPr lang="en-US" altLang="zh-CN" baseline="0" dirty="0" smtClean="0"/>
              <a:t> </a:t>
            </a:r>
            <a:r>
              <a:rPr lang="en-US" altLang="zh-CN" dirty="0" smtClean="0"/>
              <a:t>localize other nodes.</a:t>
            </a:r>
          </a:p>
          <a:p>
            <a:endParaRPr lang="en-US" altLang="zh-CN" dirty="0" smtClean="0"/>
          </a:p>
          <a:p>
            <a:r>
              <a:rPr lang="en-US" altLang="zh-CN" dirty="0" smtClean="0"/>
              <a:t>Sweeps checks the consistency</a:t>
            </a:r>
            <a:r>
              <a:rPr lang="en-US" altLang="zh-CN" baseline="0" dirty="0" smtClean="0"/>
              <a:t> </a:t>
            </a:r>
            <a:r>
              <a:rPr lang="en-US" altLang="zh-CN" dirty="0" smtClean="0"/>
              <a:t>among the candidate position sets and deletes those incompatible items.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2C46B1-6CB6-44E3-A661-63D9CB1C5F89}" type="slidenum">
              <a:rPr lang="zh-CN" altLang="en-US" smtClean="0"/>
              <a:pPr/>
              <a:t>24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16229735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 smtClean="0"/>
              <a:t>Split the network into small overlapping sub-regions. Very often each sub-region is simply a single</a:t>
            </a:r>
            <a:r>
              <a:rPr lang="en-US" altLang="zh-CN" baseline="0" dirty="0" smtClean="0"/>
              <a:t> </a:t>
            </a:r>
            <a:r>
              <a:rPr lang="en-US" altLang="zh-CN" dirty="0" smtClean="0"/>
              <a:t>node and its one-hop neighbors.</a:t>
            </a:r>
          </a:p>
          <a:p>
            <a:endParaRPr lang="en-US" altLang="zh-CN" dirty="0" smtClean="0"/>
          </a:p>
          <a:p>
            <a:r>
              <a:rPr lang="en-US" altLang="zh-CN" dirty="0" smtClean="0"/>
              <a:t>For each sub-region, compute a “local map”,</a:t>
            </a:r>
            <a:r>
              <a:rPr lang="en-US" altLang="zh-CN" baseline="0" dirty="0" smtClean="0"/>
              <a:t> </a:t>
            </a:r>
            <a:r>
              <a:rPr lang="en-US" altLang="zh-CN" dirty="0" smtClean="0"/>
              <a:t>which is essentially an embedding of the nodes in the</a:t>
            </a:r>
            <a:r>
              <a:rPr lang="en-US" altLang="zh-CN" baseline="0" dirty="0" smtClean="0"/>
              <a:t> </a:t>
            </a:r>
            <a:r>
              <a:rPr lang="en-US" altLang="zh-CN" dirty="0" smtClean="0"/>
              <a:t>sub-region into a relative coordinate system.</a:t>
            </a:r>
          </a:p>
          <a:p>
            <a:endParaRPr lang="en-US" altLang="zh-CN" dirty="0" smtClean="0"/>
          </a:p>
          <a:p>
            <a:r>
              <a:rPr lang="en-US" altLang="zh-CN" dirty="0" smtClean="0"/>
              <a:t>Finally, merge sub-regions using a coordinate system registration procedure.</a:t>
            </a:r>
            <a:endParaRPr lang="zh-CN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2C46B1-6CB6-44E3-A661-63D9CB1C5F89}" type="slidenum">
              <a:rPr lang="zh-CN" altLang="en-US" smtClean="0"/>
              <a:pPr/>
              <a:t>25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394917737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2C46B1-6CB6-44E3-A661-63D9CB1C5F89}" type="slidenum">
              <a:rPr lang="zh-CN" altLang="en-US" smtClean="0"/>
              <a:pPr/>
              <a:t>26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48363096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 smtClean="0"/>
              <a:t>FLIP</a:t>
            </a:r>
          </a:p>
          <a:p>
            <a:endParaRPr lang="en-US" altLang="zh-CN" dirty="0" smtClean="0"/>
          </a:p>
          <a:p>
            <a:r>
              <a:rPr lang="en-US" altLang="zh-CN" dirty="0" smtClean="0"/>
              <a:t>Tendency to orphan nodes</a:t>
            </a:r>
            <a:endParaRPr lang="zh-CN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2C46B1-6CB6-44E3-A661-63D9CB1C5F89}" type="slidenum">
              <a:rPr lang="zh-CN" altLang="en-US" smtClean="0"/>
              <a:pPr/>
              <a:t>27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99605338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2C46B1-6CB6-44E3-A661-63D9CB1C5F89}" type="slidenum">
              <a:rPr lang="zh-CN" altLang="en-US" smtClean="0"/>
              <a:pPr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276492658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 smtClean="0"/>
              <a:t>A component is defined as a group of nodes that form a rigid</a:t>
            </a:r>
            <a:r>
              <a:rPr lang="en-US" altLang="zh-CN" baseline="0" dirty="0" smtClean="0"/>
              <a:t> </a:t>
            </a:r>
            <a:r>
              <a:rPr lang="en-US" altLang="zh-CN" dirty="0" smtClean="0"/>
              <a:t>structure.</a:t>
            </a:r>
          </a:p>
          <a:p>
            <a:endParaRPr lang="en-US" altLang="zh-CN" dirty="0" smtClean="0"/>
          </a:p>
          <a:p>
            <a:r>
              <a:rPr lang="en-US" altLang="zh-CN" dirty="0" smtClean="0"/>
              <a:t>The component-based</a:t>
            </a:r>
            <a:r>
              <a:rPr lang="en-US" altLang="zh-CN" baseline="0" dirty="0" smtClean="0"/>
              <a:t> </a:t>
            </a:r>
            <a:r>
              <a:rPr lang="en-US" altLang="zh-CN" dirty="0" smtClean="0"/>
              <a:t>localization algorithms are applicable for sparse networks.</a:t>
            </a:r>
            <a:endParaRPr lang="zh-CN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2C46B1-6CB6-44E3-A661-63D9CB1C5F89}" type="slidenum">
              <a:rPr lang="zh-CN" altLang="en-US" smtClean="0"/>
              <a:pPr/>
              <a:t>28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82473011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2C46B1-6CB6-44E3-A661-63D9CB1C5F89}" type="slidenum">
              <a:rPr lang="zh-CN" altLang="en-US" smtClean="0"/>
              <a:pPr/>
              <a:t>29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48363096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 smtClean="0"/>
              <a:t>Application specific.</a:t>
            </a:r>
          </a:p>
          <a:p>
            <a:endParaRPr lang="en-US" altLang="zh-CN" dirty="0" smtClean="0"/>
          </a:p>
          <a:p>
            <a:r>
              <a:rPr lang="en-US" altLang="zh-CN" dirty="0" smtClean="0"/>
              <a:t>For some applications, however,</a:t>
            </a:r>
            <a:r>
              <a:rPr lang="en-US" altLang="zh-CN" baseline="0" dirty="0" smtClean="0"/>
              <a:t> </a:t>
            </a:r>
            <a:r>
              <a:rPr lang="en-US" altLang="zh-CN" dirty="0" smtClean="0"/>
              <a:t>the to-be-locate objects cannot participate in localization and it is also </a:t>
            </a:r>
            <a:r>
              <a:rPr lang="en-US" altLang="zh-CN" dirty="0" err="1" smtClean="0"/>
              <a:t>diffcult</a:t>
            </a:r>
            <a:r>
              <a:rPr lang="en-US" altLang="zh-CN" dirty="0" smtClean="0"/>
              <a:t> to attach networked nodes</a:t>
            </a:r>
            <a:r>
              <a:rPr lang="en-US" altLang="zh-CN" baseline="0" dirty="0" smtClean="0"/>
              <a:t> </a:t>
            </a:r>
            <a:r>
              <a:rPr lang="en-US" altLang="zh-CN" dirty="0" smtClean="0"/>
              <a:t>to them.</a:t>
            </a:r>
            <a:endParaRPr lang="zh-CN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2C46B1-6CB6-44E3-A661-63D9CB1C5F89}" type="slidenum">
              <a:rPr lang="zh-CN" altLang="en-US" smtClean="0"/>
              <a:pPr/>
              <a:t>30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3620819056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 smtClean="0"/>
              <a:t>The computed result, however, is varying if</a:t>
            </a:r>
            <a:r>
              <a:rPr lang="en-US" altLang="zh-CN" baseline="0" dirty="0" smtClean="0"/>
              <a:t> </a:t>
            </a:r>
            <a:r>
              <a:rPr lang="en-US" altLang="zh-CN" dirty="0" smtClean="0"/>
              <a:t>different groups of references are chosen, resulting in</a:t>
            </a:r>
            <a:r>
              <a:rPr lang="en-US" altLang="zh-CN" baseline="0" dirty="0" smtClean="0"/>
              <a:t> </a:t>
            </a:r>
            <a:r>
              <a:rPr lang="en-US" altLang="zh-CN" dirty="0" smtClean="0"/>
              <a:t>non-consistency.</a:t>
            </a:r>
          </a:p>
          <a:p>
            <a:endParaRPr lang="en-US" altLang="zh-CN" dirty="0" smtClean="0"/>
          </a:p>
          <a:p>
            <a:r>
              <a:rPr lang="en-US" altLang="zh-CN" dirty="0" smtClean="0"/>
              <a:t>Iterative manner</a:t>
            </a:r>
            <a:endParaRPr lang="zh-CN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2C46B1-6CB6-44E3-A661-63D9CB1C5F89}" type="slidenum">
              <a:rPr lang="zh-CN" altLang="en-US" smtClean="0"/>
              <a:pPr/>
              <a:t>33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1533661526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 smtClean="0"/>
              <a:t>Limited to unbiased estimators.</a:t>
            </a:r>
            <a:endParaRPr lang="zh-CN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2C46B1-6CB6-44E3-A661-63D9CB1C5F89}" type="slidenum">
              <a:rPr lang="zh-CN" altLang="en-US" smtClean="0"/>
              <a:pPr/>
              <a:t>34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2919488403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 smtClean="0"/>
              <a:t>Localizability assists localization fundamentally and importantly.</a:t>
            </a:r>
          </a:p>
          <a:p>
            <a:endParaRPr lang="en-US" altLang="zh-CN" dirty="0" smtClean="0"/>
          </a:p>
          <a:p>
            <a:r>
              <a:rPr lang="en-US" altLang="zh-CN" dirty="0" smtClean="0"/>
              <a:t>Being aware of localizability is of</a:t>
            </a:r>
            <a:r>
              <a:rPr lang="en-US" altLang="zh-CN" baseline="0" dirty="0" smtClean="0"/>
              <a:t> </a:t>
            </a:r>
            <a:r>
              <a:rPr lang="en-US" altLang="zh-CN" dirty="0" smtClean="0"/>
              <a:t>great benefit to many aspects of network operation and</a:t>
            </a:r>
            <a:r>
              <a:rPr lang="en-US" altLang="zh-CN" baseline="0" dirty="0" smtClean="0"/>
              <a:t> </a:t>
            </a:r>
            <a:r>
              <a:rPr lang="en-US" altLang="zh-CN" dirty="0" smtClean="0"/>
              <a:t>management, including topology control, network deployment, mobility control, power scheduling, and geographic routing</a:t>
            </a:r>
            <a:endParaRPr lang="zh-CN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2C46B1-6CB6-44E3-A661-63D9CB1C5F89}" type="slidenum">
              <a:rPr lang="zh-CN" altLang="en-US" smtClean="0"/>
              <a:pPr/>
              <a:t>43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2155934434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 smtClean="0"/>
              <a:t>globally rigid graph: A graph is</a:t>
            </a:r>
            <a:r>
              <a:rPr lang="en-US" altLang="zh-CN" baseline="0" dirty="0" smtClean="0"/>
              <a:t> </a:t>
            </a:r>
            <a:r>
              <a:rPr lang="en-US" altLang="zh-CN" dirty="0" smtClean="0"/>
              <a:t>generically globally rigid if it is uniquely realizable under translations, rotations, and </a:t>
            </a:r>
            <a:r>
              <a:rPr lang="en-US" altLang="zh-CN" dirty="0" err="1" smtClean="0"/>
              <a:t>refections</a:t>
            </a:r>
            <a:r>
              <a:rPr lang="en-US" altLang="zh-CN" dirty="0" smtClean="0"/>
              <a:t>.</a:t>
            </a:r>
            <a:endParaRPr lang="zh-CN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2C46B1-6CB6-44E3-A661-63D9CB1C5F89}" type="slidenum">
              <a:rPr lang="zh-CN" altLang="en-US" smtClean="0"/>
              <a:pPr/>
              <a:t>44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224037638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 smtClean="0"/>
              <a:t>Let’s go to</a:t>
            </a:r>
            <a:r>
              <a:rPr lang="en-US" altLang="zh-CN" baseline="0" dirty="0" smtClean="0"/>
              <a:t> the localization methods. It is difficult, to do localization without knowledge of the physical world. The Physical measurements can be classified as.......</a:t>
            </a:r>
            <a:endParaRPr lang="zh-CN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2C46B1-6CB6-44E3-A661-63D9CB1C5F89}" type="slidenum">
              <a:rPr lang="zh-CN" altLang="en-US" smtClean="0"/>
              <a:pPr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180965181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 smtClean="0"/>
              <a:t>Too costly and impossible.</a:t>
            </a:r>
            <a:r>
              <a:rPr lang="en-US" altLang="zh-CN" baseline="0" dirty="0" smtClean="0"/>
              <a:t> </a:t>
            </a:r>
            <a:endParaRPr lang="zh-CN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2C46B1-6CB6-44E3-A661-63D9CB1C5F89}" type="slidenum">
              <a:rPr lang="zh-CN" altLang="en-US" smtClean="0"/>
              <a:pPr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285826388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 smtClean="0"/>
              <a:t>An example of trilateration.</a:t>
            </a:r>
            <a:endParaRPr lang="zh-CN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2C46B1-6CB6-44E3-A661-63D9CB1C5F89}" type="slidenum">
              <a:rPr lang="zh-CN" altLang="en-US" smtClean="0"/>
              <a:pPr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292008096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 smtClean="0"/>
              <a:t>How to obtain</a:t>
            </a:r>
            <a:r>
              <a:rPr lang="en-US" altLang="zh-CN" baseline="0" dirty="0" smtClean="0"/>
              <a:t> distance information? Till to now, many ranging techniques are proposed and developed; among them, the radio signal strength based and time based ranging are two of the most widely used ones in existing designs.</a:t>
            </a:r>
          </a:p>
          <a:p>
            <a:endParaRPr lang="en-US" altLang="zh-CN" baseline="0" dirty="0" smtClean="0"/>
          </a:p>
          <a:p>
            <a:r>
              <a:rPr lang="en-US" altLang="zh-CN" dirty="0" smtClean="0"/>
              <a:t>More careful physical analysis of radio propagation may allow better use of RSS data</a:t>
            </a:r>
            <a:endParaRPr lang="zh-CN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2C46B1-6CB6-44E3-A661-63D9CB1C5F89}" type="slidenum">
              <a:rPr lang="zh-CN" altLang="en-US" smtClean="0"/>
              <a:pPr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337618953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 smtClean="0"/>
              <a:t>Being accurate, </a:t>
            </a:r>
            <a:r>
              <a:rPr lang="en-US" altLang="zh-CN" dirty="0" err="1" smtClean="0"/>
              <a:t>TDoA</a:t>
            </a:r>
            <a:r>
              <a:rPr lang="en-US" altLang="zh-CN" dirty="0" smtClean="0"/>
              <a:t> systems suffer from high</a:t>
            </a:r>
            <a:r>
              <a:rPr lang="en-US" altLang="zh-CN" baseline="0" dirty="0" smtClean="0"/>
              <a:t> </a:t>
            </a:r>
            <a:r>
              <a:rPr lang="en-US" altLang="zh-CN" dirty="0" smtClean="0"/>
              <a:t>cost and are constrained by the line-of-sight condition.</a:t>
            </a:r>
          </a:p>
          <a:p>
            <a:endParaRPr lang="en-US" altLang="zh-CN" dirty="0" smtClean="0"/>
          </a:p>
          <a:p>
            <a:r>
              <a:rPr lang="en-US" altLang="zh-CN" dirty="0" smtClean="0"/>
              <a:t>Uncertainties:</a:t>
            </a:r>
            <a:r>
              <a:rPr lang="en-US" altLang="zh-CN" baseline="0" dirty="0" smtClean="0"/>
              <a:t> temperature, humility, synchronization &amp; delay.</a:t>
            </a:r>
            <a:endParaRPr lang="zh-CN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2C46B1-6CB6-44E3-A661-63D9CB1C5F89}" type="slidenum">
              <a:rPr lang="zh-CN" altLang="en-US" smtClean="0"/>
              <a:pPr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18439002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 smtClean="0"/>
              <a:t>The Angle of Arrival (</a:t>
            </a:r>
            <a:r>
              <a:rPr lang="en-US" altLang="zh-CN" dirty="0" err="1" smtClean="0"/>
              <a:t>AoA</a:t>
            </a:r>
            <a:r>
              <a:rPr lang="en-US" altLang="zh-CN" dirty="0" smtClean="0"/>
              <a:t>) data is typically gathered using radio or microphone arrays, which allow a</a:t>
            </a:r>
            <a:r>
              <a:rPr lang="en-US" altLang="zh-CN" baseline="0" dirty="0" smtClean="0"/>
              <a:t> </a:t>
            </a:r>
            <a:r>
              <a:rPr lang="en-US" altLang="zh-CN" dirty="0" smtClean="0"/>
              <a:t>receiver to determine the direction of a transmitter.</a:t>
            </a:r>
          </a:p>
          <a:p>
            <a:endParaRPr lang="en-US" altLang="zh-CN" dirty="0" smtClean="0"/>
          </a:p>
          <a:p>
            <a:r>
              <a:rPr lang="en-US" altLang="zh-CN" dirty="0" smtClean="0"/>
              <a:t>analyzing the</a:t>
            </a:r>
            <a:r>
              <a:rPr lang="en-US" altLang="zh-CN" baseline="0" dirty="0" smtClean="0"/>
              <a:t> </a:t>
            </a:r>
            <a:r>
              <a:rPr lang="en-US" altLang="zh-CN" dirty="0" smtClean="0"/>
              <a:t>phase or time difference between the signal arrivals at</a:t>
            </a:r>
            <a:r>
              <a:rPr lang="en-US" altLang="zh-CN" baseline="0" dirty="0" smtClean="0"/>
              <a:t> </a:t>
            </a:r>
            <a:r>
              <a:rPr lang="en-US" altLang="zh-CN" dirty="0" smtClean="0"/>
              <a:t>different microphones</a:t>
            </a:r>
          </a:p>
          <a:p>
            <a:endParaRPr lang="en-US" altLang="zh-CN" dirty="0" smtClean="0"/>
          </a:p>
          <a:p>
            <a:r>
              <a:rPr lang="en-US" altLang="zh-CN" dirty="0" smtClean="0"/>
              <a:t>Even</a:t>
            </a:r>
            <a:r>
              <a:rPr lang="en-US" altLang="zh-CN" baseline="0" dirty="0" smtClean="0"/>
              <a:t> more expensive than </a:t>
            </a:r>
            <a:r>
              <a:rPr lang="en-US" altLang="zh-CN" baseline="0" dirty="0" err="1" smtClean="0"/>
              <a:t>TDoA</a:t>
            </a:r>
            <a:r>
              <a:rPr lang="en-US" altLang="zh-CN" baseline="0" dirty="0" smtClean="0"/>
              <a:t>, need of spatial separation between microphone array.</a:t>
            </a:r>
            <a:endParaRPr lang="zh-CN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2C46B1-6CB6-44E3-A661-63D9CB1C5F89}" type="slidenum">
              <a:rPr lang="zh-CN" altLang="en-US" smtClean="0"/>
              <a:pPr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176347961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 smtClean="0"/>
              <a:t>Compute the intersection of all overlapping coverage regions and choose the centroid as the location estimate</a:t>
            </a:r>
          </a:p>
          <a:p>
            <a:endParaRPr lang="en-US" altLang="zh-CN" dirty="0" smtClean="0"/>
          </a:p>
          <a:p>
            <a:r>
              <a:rPr lang="en-US" altLang="zh-CN" dirty="0" smtClean="0"/>
              <a:t>If an unknown node hears from several reference nodes,</a:t>
            </a:r>
            <a:r>
              <a:rPr lang="en-US" altLang="zh-CN" baseline="0" dirty="0" smtClean="0"/>
              <a:t> </a:t>
            </a:r>
            <a:r>
              <a:rPr lang="en-US" altLang="zh-CN" dirty="0" smtClean="0"/>
              <a:t>it can determine that it must lie in the geometric region</a:t>
            </a:r>
            <a:r>
              <a:rPr lang="en-US" altLang="zh-CN" baseline="0" dirty="0" smtClean="0"/>
              <a:t> </a:t>
            </a:r>
            <a:r>
              <a:rPr lang="en-US" altLang="zh-CN" dirty="0" smtClean="0"/>
              <a:t>described by the intersection of circles of radius</a:t>
            </a:r>
          </a:p>
          <a:p>
            <a:endParaRPr lang="en-US" altLang="zh-CN" dirty="0" smtClean="0"/>
          </a:p>
          <a:p>
            <a:r>
              <a:rPr lang="en-US" altLang="zh-CN" dirty="0" smtClean="0"/>
              <a:t>the shape of a single node's coverage is</a:t>
            </a:r>
            <a:r>
              <a:rPr lang="en-US" altLang="zh-CN" baseline="0" dirty="0" smtClean="0"/>
              <a:t> </a:t>
            </a:r>
            <a:r>
              <a:rPr lang="en-US" altLang="zh-CN" dirty="0" smtClean="0"/>
              <a:t>an annulus</a:t>
            </a:r>
          </a:p>
          <a:p>
            <a:endParaRPr lang="en-US" altLang="zh-CN" dirty="0" smtClean="0"/>
          </a:p>
          <a:p>
            <a:r>
              <a:rPr lang="en-US" altLang="zh-CN" dirty="0" smtClean="0"/>
              <a:t>when an angular sector and a maximum range </a:t>
            </a:r>
            <a:r>
              <a:rPr lang="en-US" altLang="zh-CN" dirty="0" err="1" smtClean="0"/>
              <a:t>Rmax</a:t>
            </a:r>
            <a:r>
              <a:rPr lang="en-US" altLang="zh-CN" dirty="0" smtClean="0"/>
              <a:t> can</a:t>
            </a:r>
            <a:r>
              <a:rPr lang="en-US" altLang="zh-CN" baseline="0" dirty="0" smtClean="0"/>
              <a:t> </a:t>
            </a:r>
            <a:r>
              <a:rPr lang="en-US" altLang="zh-CN" dirty="0" smtClean="0"/>
              <a:t>be determined for some radio antennas, the shape for a</a:t>
            </a:r>
            <a:r>
              <a:rPr lang="en-US" altLang="zh-CN" baseline="0" dirty="0" smtClean="0"/>
              <a:t> </a:t>
            </a:r>
            <a:r>
              <a:rPr lang="en-US" altLang="zh-CN" dirty="0" smtClean="0"/>
              <a:t>single node's coverage would be a cone with given angle</a:t>
            </a:r>
            <a:r>
              <a:rPr lang="en-US" altLang="zh-CN" baseline="0" dirty="0" smtClean="0"/>
              <a:t> </a:t>
            </a:r>
            <a:r>
              <a:rPr lang="en-US" altLang="zh-CN" dirty="0" smtClean="0"/>
              <a:t>and radius</a:t>
            </a:r>
          </a:p>
          <a:p>
            <a:endParaRPr lang="en-US" altLang="zh-CN" dirty="0" smtClean="0"/>
          </a:p>
          <a:p>
            <a:r>
              <a:rPr lang="en-US" altLang="zh-CN" dirty="0" smtClean="0"/>
              <a:t>Bound the error </a:t>
            </a:r>
            <a:endParaRPr lang="zh-CN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2C46B1-6CB6-44E3-A661-63D9CB1C5F89}" type="slidenum">
              <a:rPr lang="zh-CN" altLang="en-US" smtClean="0"/>
              <a:pPr/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12494037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1/7/2012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1/7/2012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1/7/2012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1/7/2012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1/7/2012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1/7/2012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1/7/2012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1/7/2012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1/7/2012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1/7/2012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1/7/2012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1/7/2012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2.pn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7" Type="http://schemas.openxmlformats.org/officeDocument/2006/relationships/image" Target="../media/image49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8.png"/><Relationship Id="rId5" Type="http://schemas.openxmlformats.org/officeDocument/2006/relationships/image" Target="../media/image47.png"/><Relationship Id="rId4" Type="http://schemas.openxmlformats.org/officeDocument/2006/relationships/image" Target="../media/image46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1219200"/>
            <a:ext cx="7772400" cy="1470025"/>
          </a:xfrm>
        </p:spPr>
        <p:txBody>
          <a:bodyPr/>
          <a:lstStyle/>
          <a:p>
            <a:r>
              <a:rPr lang="en-US" altLang="zh-CN" dirty="0" smtClean="0"/>
              <a:t>Location, Localization, and Localizability</a:t>
            </a:r>
            <a:endParaRPr lang="zh-CN" alt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19200" y="3200400"/>
            <a:ext cx="7086600" cy="2057400"/>
          </a:xfrm>
        </p:spPr>
        <p:txBody>
          <a:bodyPr>
            <a:noAutofit/>
          </a:bodyPr>
          <a:lstStyle/>
          <a:p>
            <a:r>
              <a:rPr lang="en-US" altLang="zh-CN" sz="2800" dirty="0"/>
              <a:t>Liu Y, Yang Z, Wang X et al. </a:t>
            </a:r>
            <a:endParaRPr lang="en-US" altLang="zh-CN" sz="2800" dirty="0" smtClean="0"/>
          </a:p>
          <a:p>
            <a:r>
              <a:rPr lang="en-US" altLang="zh-CN" sz="2800" dirty="0" smtClean="0"/>
              <a:t>JOURNAL </a:t>
            </a:r>
            <a:r>
              <a:rPr lang="en-US" altLang="zh-CN" sz="2800" dirty="0"/>
              <a:t>OF COMPUTER SCIENCE AND</a:t>
            </a:r>
          </a:p>
          <a:p>
            <a:r>
              <a:rPr lang="en-US" altLang="zh-CN" sz="2800" dirty="0" smtClean="0"/>
              <a:t>TECHNOLOGY,  Mar</a:t>
            </a:r>
            <a:r>
              <a:rPr lang="en-US" altLang="zh-CN" sz="2800" dirty="0"/>
              <a:t>. </a:t>
            </a:r>
            <a:r>
              <a:rPr lang="en-US" altLang="zh-CN" sz="2800" dirty="0" smtClean="0"/>
              <a:t>2010</a:t>
            </a:r>
          </a:p>
          <a:p>
            <a:endParaRPr lang="en-US" altLang="zh-CN" sz="2800" dirty="0" smtClean="0"/>
          </a:p>
          <a:p>
            <a:r>
              <a:rPr lang="en-US" altLang="zh-CN" sz="2800" dirty="0" smtClean="0"/>
              <a:t>Slides prepared by </a:t>
            </a:r>
            <a:r>
              <a:rPr lang="en-US" altLang="zh-CN" sz="2800" dirty="0" err="1" smtClean="0"/>
              <a:t>Lanchao</a:t>
            </a:r>
            <a:r>
              <a:rPr lang="en-US" altLang="zh-CN" sz="2800" dirty="0"/>
              <a:t> </a:t>
            </a:r>
            <a:r>
              <a:rPr lang="en-US" altLang="zh-CN" sz="2800" dirty="0" smtClean="0"/>
              <a:t>Liu and Zhu Han</a:t>
            </a:r>
          </a:p>
          <a:p>
            <a:r>
              <a:rPr lang="en-US" altLang="zh-CN" sz="2800" dirty="0" smtClean="0"/>
              <a:t>ECE Department, University of Houston</a:t>
            </a:r>
          </a:p>
          <a:p>
            <a:endParaRPr lang="zh-CN" altLang="en-US" sz="2800" dirty="0"/>
          </a:p>
        </p:txBody>
      </p:sp>
    </p:spTree>
    <p:extLst>
      <p:ext uri="{BB962C8B-B14F-4D97-AF65-F5344CB8AC3E}">
        <p14:creationId xmlns:p14="http://schemas.microsoft.com/office/powerpoint/2010/main" xmlns="" val="42076318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723049471"/>
              </p:ext>
            </p:extLst>
          </p:nvPr>
        </p:nvGraphicFramePr>
        <p:xfrm>
          <a:off x="304800" y="457200"/>
          <a:ext cx="8534400" cy="5334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245879"/>
                <a:gridCol w="1323488"/>
                <a:gridCol w="1092234"/>
                <a:gridCol w="974560"/>
                <a:gridCol w="1771927"/>
                <a:gridCol w="2126312"/>
              </a:tblGrid>
              <a:tr h="53340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Location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dirty="0" smtClean="0">
                          <a:solidFill>
                            <a:schemeClr val="bg1"/>
                          </a:solidFill>
                        </a:rPr>
                        <a:t>Distance</a:t>
                      </a:r>
                      <a:endParaRPr lang="zh-CN" altLang="en-US" sz="24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dirty="0" smtClean="0"/>
                        <a:t>Angle</a:t>
                      </a:r>
                      <a:endParaRPr lang="zh-CN" alt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dirty="0" smtClean="0"/>
                        <a:t>Area</a:t>
                      </a:r>
                      <a:endParaRPr lang="zh-CN" alt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dirty="0" smtClean="0"/>
                        <a:t>Hop Count</a:t>
                      </a:r>
                      <a:endParaRPr lang="zh-CN" alt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dirty="0" smtClean="0"/>
                        <a:t>Neighborhood</a:t>
                      </a:r>
                      <a:endParaRPr lang="zh-CN" altLang="en-US" sz="2400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47133" y="1828838"/>
            <a:ext cx="3657600" cy="22520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48199" y="2154785"/>
            <a:ext cx="4038600" cy="160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85080" y="4114800"/>
            <a:ext cx="692624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4"/>
          <p:cNvSpPr/>
          <p:nvPr/>
        </p:nvSpPr>
        <p:spPr>
          <a:xfrm>
            <a:off x="1447926" y="5588000"/>
            <a:ext cx="6400547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4400" dirty="0"/>
              <a:t> </a:t>
            </a:r>
            <a:r>
              <a:rPr lang="en-US" altLang="zh-CN" sz="4000" dirty="0" smtClean="0"/>
              <a:t>Need line-of-sight </a:t>
            </a:r>
            <a:r>
              <a:rPr lang="en-US" altLang="zh-CN" sz="4000" dirty="0"/>
              <a:t>conditions</a:t>
            </a:r>
            <a:endParaRPr lang="zh-CN" altLang="en-US" sz="4000" dirty="0"/>
          </a:p>
        </p:txBody>
      </p:sp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754563"/>
          </a:xfrm>
        </p:spPr>
        <p:txBody>
          <a:bodyPr/>
          <a:lstStyle/>
          <a:p>
            <a:r>
              <a:rPr lang="en-US" altLang="zh-CN" dirty="0" err="1" smtClean="0"/>
              <a:t>TDoA</a:t>
            </a:r>
            <a:r>
              <a:rPr lang="en-US" altLang="zh-CN" dirty="0" smtClean="0"/>
              <a:t>: better resolution but </a:t>
            </a:r>
            <a:r>
              <a:rPr lang="en-US" altLang="zh-CN" dirty="0" err="1" smtClean="0"/>
              <a:t>costy</a:t>
            </a:r>
            <a:r>
              <a:rPr lang="en-US" altLang="zh-CN" dirty="0" smtClean="0"/>
              <a:t> 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xmlns="" val="3008393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893856777"/>
              </p:ext>
            </p:extLst>
          </p:nvPr>
        </p:nvGraphicFramePr>
        <p:xfrm>
          <a:off x="304800" y="533400"/>
          <a:ext cx="8534400" cy="5334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245879"/>
                <a:gridCol w="1323488"/>
                <a:gridCol w="1092234"/>
                <a:gridCol w="974560"/>
                <a:gridCol w="1771927"/>
                <a:gridCol w="2126312"/>
              </a:tblGrid>
              <a:tr h="53340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smtClean="0">
                          <a:solidFill>
                            <a:schemeClr val="tx1"/>
                          </a:solidFill>
                        </a:rPr>
                        <a:t>Location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dirty="0" smtClean="0"/>
                        <a:t>Distance</a:t>
                      </a:r>
                      <a:endParaRPr lang="zh-CN" alt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dirty="0" smtClean="0">
                          <a:solidFill>
                            <a:schemeClr val="bg1"/>
                          </a:solidFill>
                        </a:rPr>
                        <a:t>Angle</a:t>
                      </a:r>
                      <a:endParaRPr lang="zh-CN" altLang="en-US" sz="24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dirty="0" smtClean="0"/>
                        <a:t>Area</a:t>
                      </a:r>
                      <a:endParaRPr lang="zh-CN" alt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dirty="0" smtClean="0"/>
                        <a:t>Hop Count</a:t>
                      </a:r>
                      <a:endParaRPr lang="zh-CN" alt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dirty="0" smtClean="0"/>
                        <a:t>Neighborhood</a:t>
                      </a:r>
                      <a:endParaRPr lang="zh-CN" altLang="en-US" sz="2400" dirty="0"/>
                    </a:p>
                  </a:txBody>
                  <a:tcPr/>
                </a:tc>
              </a:tr>
            </a:tbl>
          </a:graphicData>
        </a:graphic>
      </p:graphicFrame>
      <p:cxnSp>
        <p:nvCxnSpPr>
          <p:cNvPr id="11" name="Straight Arrow Connector 10"/>
          <p:cNvCxnSpPr/>
          <p:nvPr/>
        </p:nvCxnSpPr>
        <p:spPr>
          <a:xfrm>
            <a:off x="1667933" y="4343400"/>
            <a:ext cx="5638800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flipV="1">
            <a:off x="4191000" y="1981200"/>
            <a:ext cx="0" cy="31242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 flipV="1">
            <a:off x="2971800" y="3048000"/>
            <a:ext cx="1828800" cy="12954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 flipH="1" flipV="1">
            <a:off x="4800600" y="3048000"/>
            <a:ext cx="457200" cy="12954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2812942" y="4377267"/>
            <a:ext cx="2952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/>
              <a:t>a</a:t>
            </a:r>
            <a:endParaRPr lang="zh-CN" altLang="en-US" dirty="0"/>
          </a:p>
        </p:txBody>
      </p:sp>
      <p:sp>
        <p:nvSpPr>
          <p:cNvPr id="23" name="TextBox 22"/>
          <p:cNvSpPr txBox="1"/>
          <p:nvPr/>
        </p:nvSpPr>
        <p:spPr>
          <a:xfrm>
            <a:off x="5098942" y="4382533"/>
            <a:ext cx="3064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/>
              <a:t>b</a:t>
            </a:r>
            <a:endParaRPr lang="zh-CN" alt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4716293" y="2670202"/>
            <a:ext cx="2824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/>
              <a:t>c</a:t>
            </a:r>
            <a:endParaRPr lang="zh-CN" altLang="en-US" dirty="0"/>
          </a:p>
        </p:txBody>
      </p:sp>
      <p:cxnSp>
        <p:nvCxnSpPr>
          <p:cNvPr id="28" name="Straight Arrow Connector 27"/>
          <p:cNvCxnSpPr/>
          <p:nvPr/>
        </p:nvCxnSpPr>
        <p:spPr>
          <a:xfrm>
            <a:off x="2590800" y="3352800"/>
            <a:ext cx="914400" cy="8382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/>
          <p:nvPr/>
        </p:nvCxnSpPr>
        <p:spPr>
          <a:xfrm flipH="1">
            <a:off x="5278188" y="3543300"/>
            <a:ext cx="1449358" cy="6477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31"/>
          <p:cNvSpPr txBox="1"/>
          <p:nvPr/>
        </p:nvSpPr>
        <p:spPr>
          <a:xfrm>
            <a:off x="3895726" y="4367200"/>
            <a:ext cx="3273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/>
              <a:t>D</a:t>
            </a:r>
            <a:endParaRPr lang="zh-CN" altLang="en-US" dirty="0"/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33" name="TextBox 32"/>
              <p:cNvSpPr txBox="1"/>
              <p:nvPr/>
            </p:nvSpPr>
            <p:spPr>
              <a:xfrm>
                <a:off x="2275838" y="2991935"/>
                <a:ext cx="50199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 xmlns="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i="1" dirty="0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zh-CN" altLang="en-US" i="1" dirty="0" smtClean="0">
                              <a:latin typeface="Cambria Math"/>
                            </a:rPr>
                            <m:t>𝜑</m:t>
                          </m:r>
                        </m:e>
                        <m:sub>
                          <m:r>
                            <a:rPr lang="en-US" altLang="zh-CN" b="0" i="1" dirty="0" smtClean="0">
                              <a:latin typeface="Cambria Math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zh-CN" altLang="en-US" dirty="0"/>
              </a:p>
            </p:txBody>
          </p:sp>
        </mc:Choice>
        <mc:Fallback>
          <p:sp>
            <p:nvSpPr>
              <p:cNvPr id="33" name="TextBox 3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75838" y="2991935"/>
                <a:ext cx="501997" cy="369332"/>
              </a:xfrm>
              <a:prstGeom prst="rect">
                <a:avLst/>
              </a:prstGeom>
              <a:blipFill rotWithShape="1">
                <a:blip r:embed="rId3" cstate="print"/>
                <a:stretch>
                  <a:fillRect r="-963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xmlns="" Requires="a14">
          <p:sp>
            <p:nvSpPr>
              <p:cNvPr id="34" name="TextBox 33"/>
              <p:cNvSpPr txBox="1"/>
              <p:nvPr/>
            </p:nvSpPr>
            <p:spPr>
              <a:xfrm>
                <a:off x="6728314" y="3203602"/>
                <a:ext cx="50199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 xmlns="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i="1" dirty="0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zh-CN" altLang="en-US" i="1" dirty="0" smtClean="0">
                              <a:latin typeface="Cambria Math"/>
                            </a:rPr>
                            <m:t>𝜑</m:t>
                          </m:r>
                        </m:e>
                        <m:sub>
                          <m:r>
                            <a:rPr lang="en-US" altLang="zh-CN" b="0" i="1" dirty="0" smtClean="0">
                              <a:latin typeface="Cambria Math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zh-CN" altLang="en-US" dirty="0"/>
              </a:p>
            </p:txBody>
          </p:sp>
        </mc:Choice>
        <mc:Fallback>
          <p:sp>
            <p:nvSpPr>
              <p:cNvPr id="34" name="TextBox 3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28314" y="3203602"/>
                <a:ext cx="501997" cy="369332"/>
              </a:xfrm>
              <a:prstGeom prst="rect">
                <a:avLst/>
              </a:prstGeom>
              <a:blipFill rotWithShape="1">
                <a:blip r:embed="rId4" cstate="print"/>
                <a:stretch>
                  <a:fillRect r="-8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35743" y="4953000"/>
            <a:ext cx="3829311" cy="1104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840024" y="5074443"/>
            <a:ext cx="3525315" cy="9834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8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754563"/>
          </a:xfrm>
        </p:spPr>
        <p:txBody>
          <a:bodyPr/>
          <a:lstStyle/>
          <a:p>
            <a:r>
              <a:rPr lang="en-US" altLang="zh-CN" dirty="0" smtClean="0"/>
              <a:t>Angle Of Arrival: 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xmlns="" val="21858063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4525963"/>
          </a:xfrm>
        </p:spPr>
        <p:txBody>
          <a:bodyPr/>
          <a:lstStyle/>
          <a:p>
            <a:r>
              <a:rPr lang="en-US" altLang="zh-CN" dirty="0" smtClean="0"/>
              <a:t>Area measurement</a:t>
            </a:r>
          </a:p>
          <a:p>
            <a:pPr lvl="1"/>
            <a:r>
              <a:rPr lang="en-US" altLang="zh-CN" dirty="0" smtClean="0"/>
              <a:t>Single Reference Area Estimation</a:t>
            </a:r>
          </a:p>
          <a:p>
            <a:pPr marL="457200" lvl="1" indent="0">
              <a:buNone/>
            </a:pPr>
            <a:r>
              <a:rPr lang="en-US" altLang="zh-CN" dirty="0"/>
              <a:t>	</a:t>
            </a:r>
            <a:r>
              <a:rPr lang="en-US" altLang="zh-CN" dirty="0" smtClean="0"/>
              <a:t>distance and angle, etc.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875645078"/>
              </p:ext>
            </p:extLst>
          </p:nvPr>
        </p:nvGraphicFramePr>
        <p:xfrm>
          <a:off x="228600" y="533400"/>
          <a:ext cx="8534400" cy="5334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245879"/>
                <a:gridCol w="1323488"/>
                <a:gridCol w="1092234"/>
                <a:gridCol w="974560"/>
                <a:gridCol w="1771927"/>
                <a:gridCol w="2126312"/>
              </a:tblGrid>
              <a:tr h="53340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Location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dirty="0" smtClean="0"/>
                        <a:t>Distance</a:t>
                      </a:r>
                      <a:endParaRPr lang="zh-CN" alt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dirty="0" smtClean="0"/>
                        <a:t>Angle</a:t>
                      </a:r>
                      <a:endParaRPr lang="zh-CN" alt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dirty="0" smtClean="0">
                          <a:solidFill>
                            <a:schemeClr val="bg1"/>
                          </a:solidFill>
                        </a:rPr>
                        <a:t>Area</a:t>
                      </a:r>
                      <a:endParaRPr lang="zh-CN" altLang="en-US" sz="24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dirty="0" smtClean="0"/>
                        <a:t>Hop Count</a:t>
                      </a:r>
                      <a:endParaRPr lang="zh-CN" alt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dirty="0" smtClean="0"/>
                        <a:t>Neighborhood</a:t>
                      </a:r>
                      <a:endParaRPr lang="zh-CN" altLang="en-US" sz="2400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828800" y="2714921"/>
            <a:ext cx="5638800" cy="40922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608041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3047999"/>
          </a:xfrm>
        </p:spPr>
        <p:txBody>
          <a:bodyPr>
            <a:normAutofit/>
          </a:bodyPr>
          <a:lstStyle/>
          <a:p>
            <a:r>
              <a:rPr lang="en-US" altLang="zh-CN" dirty="0" smtClean="0"/>
              <a:t>Multi-Reference Area Estimation</a:t>
            </a:r>
          </a:p>
          <a:p>
            <a:pPr lvl="1"/>
            <a:r>
              <a:rPr lang="en-US" altLang="zh-CN" dirty="0" smtClean="0"/>
              <a:t>Approximate point in triangle (APIT)</a:t>
            </a:r>
          </a:p>
          <a:p>
            <a:pPr lvl="2"/>
            <a:r>
              <a:rPr lang="en-US" altLang="zh-CN" dirty="0" smtClean="0"/>
              <a:t>The triangle </a:t>
            </a:r>
            <a:r>
              <a:rPr lang="en-US" altLang="zh-CN" dirty="0"/>
              <a:t>formed by three arbitrary </a:t>
            </a:r>
            <a:r>
              <a:rPr lang="en-US" altLang="zh-CN" dirty="0" smtClean="0"/>
              <a:t>references</a:t>
            </a:r>
          </a:p>
          <a:p>
            <a:pPr lvl="2"/>
            <a:r>
              <a:rPr lang="en-US" altLang="zh-CN" dirty="0"/>
              <a:t>The </a:t>
            </a:r>
            <a:r>
              <a:rPr lang="en-US" altLang="zh-CN" dirty="0" smtClean="0"/>
              <a:t>node then </a:t>
            </a:r>
            <a:r>
              <a:rPr lang="en-US" altLang="zh-CN" dirty="0"/>
              <a:t>decides whether it is inside or outside a given </a:t>
            </a:r>
            <a:r>
              <a:rPr lang="en-US" altLang="zh-CN" dirty="0" smtClean="0"/>
              <a:t>triangle.</a:t>
            </a:r>
          </a:p>
          <a:p>
            <a:pPr lvl="1"/>
            <a:r>
              <a:rPr lang="en-US" altLang="zh-CN" dirty="0" smtClean="0"/>
              <a:t>Range measurement calibration and node density</a:t>
            </a:r>
            <a:endParaRPr lang="en-US" altLang="zh-CN" dirty="0"/>
          </a:p>
          <a:p>
            <a:pPr marL="914400" lvl="2" indent="0">
              <a:buNone/>
            </a:pPr>
            <a:endParaRPr lang="en-US" altLang="zh-CN" dirty="0" smtClean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245081461"/>
              </p:ext>
            </p:extLst>
          </p:nvPr>
        </p:nvGraphicFramePr>
        <p:xfrm>
          <a:off x="228600" y="533400"/>
          <a:ext cx="8534400" cy="5334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245879"/>
                <a:gridCol w="1323488"/>
                <a:gridCol w="1092234"/>
                <a:gridCol w="974560"/>
                <a:gridCol w="1771927"/>
                <a:gridCol w="2126312"/>
              </a:tblGrid>
              <a:tr h="53340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Location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dirty="0" smtClean="0"/>
                        <a:t>Distance</a:t>
                      </a:r>
                      <a:endParaRPr lang="zh-CN" alt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dirty="0" smtClean="0"/>
                        <a:t>Angle</a:t>
                      </a:r>
                      <a:endParaRPr lang="zh-CN" alt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dirty="0" smtClean="0">
                          <a:solidFill>
                            <a:schemeClr val="bg1"/>
                          </a:solidFill>
                        </a:rPr>
                        <a:t>Area</a:t>
                      </a:r>
                      <a:endParaRPr lang="zh-CN" altLang="en-US" sz="24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dirty="0" smtClean="0"/>
                        <a:t>Hop Count</a:t>
                      </a:r>
                      <a:endParaRPr lang="zh-CN" alt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dirty="0" smtClean="0"/>
                        <a:t>Neighborhood</a:t>
                      </a:r>
                      <a:endParaRPr lang="zh-CN" altLang="en-US" sz="24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304800" y="4602540"/>
            <a:ext cx="86106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 </a:t>
            </a:r>
            <a:r>
              <a:rPr lang="en-US" altLang="zh-CN" sz="3200" dirty="0" smtClean="0"/>
              <a:t>The node </a:t>
            </a:r>
            <a:r>
              <a:rPr lang="en-US" altLang="zh-CN" sz="3200" dirty="0"/>
              <a:t>simply </a:t>
            </a:r>
            <a:r>
              <a:rPr lang="en-US" altLang="zh-CN" sz="3200" dirty="0" smtClean="0"/>
              <a:t>finds </a:t>
            </a:r>
            <a:r>
              <a:rPr lang="en-US" altLang="zh-CN" sz="3200" dirty="0"/>
              <a:t>the intersection of </a:t>
            </a:r>
            <a:r>
              <a:rPr lang="en-US" altLang="zh-CN" sz="3200" dirty="0" smtClean="0"/>
              <a:t>all overlapping coverage regions, </a:t>
            </a:r>
            <a:r>
              <a:rPr lang="en-US" altLang="zh-CN" sz="3200" dirty="0"/>
              <a:t>and chooses the centroid as </a:t>
            </a:r>
            <a:r>
              <a:rPr lang="en-US" altLang="zh-CN" sz="3200" dirty="0" smtClean="0"/>
              <a:t>its position estimate</a:t>
            </a:r>
            <a:endParaRPr lang="zh-CN" altLang="en-US" sz="3200" dirty="0"/>
          </a:p>
        </p:txBody>
      </p:sp>
    </p:spTree>
    <p:extLst>
      <p:ext uri="{BB962C8B-B14F-4D97-AF65-F5344CB8AC3E}">
        <p14:creationId xmlns:p14="http://schemas.microsoft.com/office/powerpoint/2010/main" xmlns="" val="32320255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xmlns="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altLang="zh-CN" dirty="0" smtClean="0"/>
                  <a:t>Hop Count Measurements</a:t>
                </a:r>
              </a:p>
              <a:p>
                <a:pPr marL="0" indent="0">
                  <a:buNone/>
                </a:pPr>
                <a:r>
                  <a:rPr lang="en-US" altLang="zh-CN" dirty="0" smtClean="0"/>
                  <a:t>                                 D = </a:t>
                </a:r>
                <a14:m>
                  <m:oMath xmlns:m="http://schemas.openxmlformats.org/officeDocument/2006/math" xmlns="">
                    <m:sSub>
                      <m:sSubPr>
                        <m:ctrlPr>
                          <a:rPr lang="en-US" altLang="zh-CN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atin typeface="Cambria Math"/>
                          </a:rPr>
                          <m:t>h</m:t>
                        </m:r>
                      </m:e>
                      <m:sub>
                        <m:r>
                          <a:rPr lang="en-US" altLang="zh-CN" b="0" i="1" smtClean="0">
                            <a:latin typeface="Cambria Math"/>
                          </a:rPr>
                          <m:t>𝑖𝑗</m:t>
                        </m:r>
                      </m:sub>
                    </m:sSub>
                    <m:r>
                      <a:rPr lang="en-US" altLang="zh-CN" b="0" i="1" smtClean="0">
                        <a:latin typeface="Cambria Math"/>
                      </a:rPr>
                      <m:t>∗</m:t>
                    </m:r>
                    <m:r>
                      <a:rPr lang="en-US" altLang="zh-CN" b="0" i="1" smtClean="0">
                        <a:latin typeface="Cambria Math"/>
                      </a:rPr>
                      <m:t>𝑅</m:t>
                    </m:r>
                  </m:oMath>
                </a14:m>
                <a:endParaRPr lang="zh-CN" altLang="en-US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3" cstate="print"/>
                <a:stretch>
                  <a:fillRect l="-1630" t="-175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499932434"/>
              </p:ext>
            </p:extLst>
          </p:nvPr>
        </p:nvGraphicFramePr>
        <p:xfrm>
          <a:off x="228600" y="457200"/>
          <a:ext cx="8534400" cy="5334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245879"/>
                <a:gridCol w="1323488"/>
                <a:gridCol w="1092234"/>
                <a:gridCol w="974560"/>
                <a:gridCol w="1771927"/>
                <a:gridCol w="2126312"/>
              </a:tblGrid>
              <a:tr h="53340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Location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dirty="0" smtClean="0"/>
                        <a:t>Distance</a:t>
                      </a:r>
                      <a:endParaRPr lang="zh-CN" alt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dirty="0" smtClean="0"/>
                        <a:t>Angle</a:t>
                      </a:r>
                      <a:endParaRPr lang="zh-CN" alt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dirty="0" smtClean="0"/>
                        <a:t>Area</a:t>
                      </a:r>
                      <a:endParaRPr lang="zh-CN" alt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dirty="0" smtClean="0">
                          <a:solidFill>
                            <a:schemeClr val="bg1"/>
                          </a:solidFill>
                        </a:rPr>
                        <a:t>Hop Count</a:t>
                      </a:r>
                      <a:endParaRPr lang="zh-CN" altLang="en-US" sz="24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dirty="0" smtClean="0"/>
                        <a:t>Neighborhood</a:t>
                      </a:r>
                      <a:endParaRPr lang="zh-CN" altLang="en-US" sz="2400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38200" y="4230683"/>
            <a:ext cx="6900718" cy="882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7" name="Straight Arrow Connector 6"/>
          <p:cNvCxnSpPr/>
          <p:nvPr/>
        </p:nvCxnSpPr>
        <p:spPr>
          <a:xfrm flipH="1">
            <a:off x="2895600" y="3897051"/>
            <a:ext cx="457200" cy="667265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 flipH="1">
            <a:off x="2667000" y="3527719"/>
            <a:ext cx="434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The expected number of neighbors per node</a:t>
            </a:r>
            <a:endParaRPr lang="zh-CN" altLang="en-US" dirty="0"/>
          </a:p>
        </p:txBody>
      </p:sp>
      <p:cxnSp>
        <p:nvCxnSpPr>
          <p:cNvPr id="12" name="Straight Arrow Connector 11"/>
          <p:cNvCxnSpPr/>
          <p:nvPr/>
        </p:nvCxnSpPr>
        <p:spPr>
          <a:xfrm flipV="1">
            <a:off x="3886200" y="2667000"/>
            <a:ext cx="402359" cy="3048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2895600" y="2971800"/>
            <a:ext cx="17526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Number of hops</a:t>
            </a:r>
            <a:endParaRPr lang="zh-CN" altLang="en-US" dirty="0"/>
          </a:p>
        </p:txBody>
      </p:sp>
      <p:cxnSp>
        <p:nvCxnSpPr>
          <p:cNvPr id="15" name="Straight Arrow Connector 14"/>
          <p:cNvCxnSpPr/>
          <p:nvPr/>
        </p:nvCxnSpPr>
        <p:spPr>
          <a:xfrm flipH="1" flipV="1">
            <a:off x="5257800" y="2667000"/>
            <a:ext cx="304800" cy="3048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5029200" y="2997200"/>
            <a:ext cx="2514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Communication range</a:t>
            </a:r>
            <a:endParaRPr lang="zh-CN" altLang="en-US" dirty="0"/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17" name="Rectangle 16"/>
              <p:cNvSpPr/>
              <p:nvPr/>
            </p:nvSpPr>
            <p:spPr>
              <a:xfrm>
                <a:off x="3391092" y="5435600"/>
                <a:ext cx="2667000" cy="62433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altLang="zh-CN" sz="3200" dirty="0" smtClean="0"/>
                  <a:t>D = </a:t>
                </a:r>
                <a14:m>
                  <m:oMath xmlns:m="http://schemas.openxmlformats.org/officeDocument/2006/math" xmlns="">
                    <m:sSub>
                      <m:sSubPr>
                        <m:ctrlPr>
                          <a:rPr lang="en-US" altLang="zh-CN" sz="32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zh-CN" sz="3200" i="1">
                            <a:latin typeface="Cambria Math"/>
                          </a:rPr>
                          <m:t>h</m:t>
                        </m:r>
                      </m:e>
                      <m:sub>
                        <m:r>
                          <a:rPr lang="en-US" altLang="zh-CN" sz="3200" i="1">
                            <a:latin typeface="Cambria Math"/>
                          </a:rPr>
                          <m:t>𝑖𝑗</m:t>
                        </m:r>
                      </m:sub>
                    </m:sSub>
                    <m:r>
                      <a:rPr lang="en-US" altLang="zh-CN" sz="3200" i="1">
                        <a:latin typeface="Cambria Math"/>
                      </a:rPr>
                      <m:t>∗</m:t>
                    </m:r>
                    <m:sSub>
                      <m:sSubPr>
                        <m:ctrlPr>
                          <a:rPr lang="en-US" altLang="zh-CN" sz="320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zh-CN" sz="3200" b="0" i="1" smtClean="0">
                            <a:latin typeface="Cambria Math"/>
                          </a:rPr>
                          <m:t>𝑑</m:t>
                        </m:r>
                      </m:e>
                      <m:sub>
                        <m:r>
                          <a:rPr lang="en-US" altLang="zh-CN" sz="3200" b="0" i="1" smtClean="0">
                            <a:latin typeface="Cambria Math"/>
                          </a:rPr>
                          <m:t>h𝑜𝑝</m:t>
                        </m:r>
                      </m:sub>
                    </m:sSub>
                  </m:oMath>
                </a14:m>
                <a:endParaRPr lang="zh-CN" altLang="en-US" sz="3200" dirty="0"/>
              </a:p>
            </p:txBody>
          </p:sp>
        </mc:Choice>
        <mc:Fallback>
          <p:sp>
            <p:nvSpPr>
              <p:cNvPr id="17" name="Rectangle 1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91092" y="5435600"/>
                <a:ext cx="2667000" cy="624338"/>
              </a:xfrm>
              <a:prstGeom prst="rect">
                <a:avLst/>
              </a:prstGeom>
              <a:blipFill rotWithShape="1">
                <a:blip r:embed="rId5" cstate="print"/>
                <a:stretch>
                  <a:fillRect l="-5708" t="-11765" b="-2647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xmlns="" val="10793982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879253095"/>
              </p:ext>
            </p:extLst>
          </p:nvPr>
        </p:nvGraphicFramePr>
        <p:xfrm>
          <a:off x="228600" y="457200"/>
          <a:ext cx="8534400" cy="5334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245879"/>
                <a:gridCol w="1323488"/>
                <a:gridCol w="1092234"/>
                <a:gridCol w="974560"/>
                <a:gridCol w="1771927"/>
                <a:gridCol w="2126312"/>
              </a:tblGrid>
              <a:tr h="53340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Location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dirty="0" smtClean="0"/>
                        <a:t>Distance</a:t>
                      </a:r>
                      <a:endParaRPr lang="zh-CN" alt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dirty="0" smtClean="0"/>
                        <a:t>Angle</a:t>
                      </a:r>
                      <a:endParaRPr lang="zh-CN" alt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dirty="0" smtClean="0"/>
                        <a:t>Area</a:t>
                      </a:r>
                      <a:endParaRPr lang="zh-CN" alt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dirty="0" smtClean="0">
                          <a:solidFill>
                            <a:schemeClr val="bg1"/>
                          </a:solidFill>
                        </a:rPr>
                        <a:t>Hop Count</a:t>
                      </a:r>
                      <a:endParaRPr lang="zh-CN" altLang="en-US" sz="24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dirty="0" smtClean="0"/>
                        <a:t>Neighborhood</a:t>
                      </a:r>
                      <a:endParaRPr lang="zh-CN" altLang="en-US" sz="2400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09600" y="1744132"/>
            <a:ext cx="3703972" cy="34946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24400" y="1905000"/>
            <a:ext cx="3429000" cy="3333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2270460" y="5469467"/>
            <a:ext cx="490787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800" dirty="0"/>
              <a:t>Failed in anisotropic </a:t>
            </a:r>
            <a:r>
              <a:rPr lang="en-US" altLang="zh-CN" sz="2800" dirty="0" smtClean="0"/>
              <a:t>network </a:t>
            </a:r>
            <a:r>
              <a:rPr lang="zh-CN" altLang="en-US" dirty="0" smtClean="0"/>
              <a:t>！</a:t>
            </a:r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xmlns="" val="42887537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754563"/>
          </a:xfrm>
        </p:spPr>
        <p:txBody>
          <a:bodyPr/>
          <a:lstStyle/>
          <a:p>
            <a:r>
              <a:rPr lang="en-US" altLang="zh-CN" dirty="0" smtClean="0"/>
              <a:t>Neighborhood Measurement</a:t>
            </a:r>
          </a:p>
          <a:p>
            <a:pPr marL="0" indent="0">
              <a:buNone/>
            </a:pPr>
            <a:r>
              <a:rPr lang="en-US" altLang="zh-CN" sz="2800" dirty="0"/>
              <a:t> </a:t>
            </a:r>
            <a:r>
              <a:rPr lang="en-US" altLang="zh-CN" sz="2800" dirty="0" smtClean="0"/>
              <a:t>   </a:t>
            </a:r>
            <a:r>
              <a:rPr lang="en-US" altLang="zh-CN" sz="2800" dirty="0"/>
              <a:t>Reference nodes periodically emit beacons including their location IDs. Unknown nodes use the received locations as their own location, achieving a course-grained localization. </a:t>
            </a:r>
            <a:endParaRPr lang="en-US" altLang="zh-CN" sz="2800" dirty="0" smtClean="0"/>
          </a:p>
          <a:p>
            <a:pPr marL="0" indent="0">
              <a:buNone/>
            </a:pPr>
            <a:r>
              <a:rPr lang="en-US" altLang="zh-CN" sz="2800" dirty="0"/>
              <a:t> </a:t>
            </a:r>
            <a:r>
              <a:rPr lang="en-US" altLang="zh-CN" sz="2800" dirty="0" smtClean="0"/>
              <a:t>   Very cheap</a:t>
            </a:r>
          </a:p>
          <a:p>
            <a:pPr marL="0" indent="0">
              <a:buNone/>
            </a:pPr>
            <a:r>
              <a:rPr lang="en-US" altLang="zh-CN" sz="2800" dirty="0"/>
              <a:t> </a:t>
            </a:r>
            <a:r>
              <a:rPr lang="en-US" altLang="zh-CN" sz="2800" dirty="0" smtClean="0"/>
              <a:t>   K-nearest neighbor </a:t>
            </a:r>
          </a:p>
          <a:p>
            <a:pPr marL="0" indent="0">
              <a:buNone/>
            </a:pPr>
            <a:r>
              <a:rPr lang="en-US" altLang="zh-CN" sz="2800" dirty="0" smtClean="0"/>
              <a:t>    approximation</a:t>
            </a:r>
          </a:p>
          <a:p>
            <a:pPr marL="0" indent="0">
              <a:buNone/>
            </a:pPr>
            <a:endParaRPr lang="zh-CN" altLang="en-US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807445135"/>
              </p:ext>
            </p:extLst>
          </p:nvPr>
        </p:nvGraphicFramePr>
        <p:xfrm>
          <a:off x="304800" y="533400"/>
          <a:ext cx="8534400" cy="5334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245879"/>
                <a:gridCol w="1323488"/>
                <a:gridCol w="1092234"/>
                <a:gridCol w="974560"/>
                <a:gridCol w="1771927"/>
                <a:gridCol w="2126312"/>
              </a:tblGrid>
              <a:tr h="53340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Location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dirty="0" smtClean="0"/>
                        <a:t>Distance</a:t>
                      </a:r>
                      <a:endParaRPr lang="zh-CN" alt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dirty="0" smtClean="0"/>
                        <a:t>Angle</a:t>
                      </a:r>
                      <a:endParaRPr lang="zh-CN" alt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dirty="0" smtClean="0"/>
                        <a:t>Area</a:t>
                      </a:r>
                      <a:endParaRPr lang="zh-CN" alt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dirty="0" smtClean="0"/>
                        <a:t>Hop Count</a:t>
                      </a:r>
                      <a:endParaRPr lang="zh-CN" alt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dirty="0" smtClean="0">
                          <a:solidFill>
                            <a:schemeClr val="bg1"/>
                          </a:solidFill>
                        </a:rPr>
                        <a:t>Neighborhood</a:t>
                      </a:r>
                      <a:endParaRPr lang="zh-CN" altLang="en-US" sz="24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tx1"/>
                    </a:solidFill>
                  </a:tcPr>
                </a:tc>
              </a:tr>
            </a:tbl>
          </a:graphicData>
        </a:graphic>
      </p:graphicFrame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825485" y="3479800"/>
            <a:ext cx="4232305" cy="3200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4" name="Straight Arrow Connector 3"/>
          <p:cNvCxnSpPr/>
          <p:nvPr/>
        </p:nvCxnSpPr>
        <p:spPr>
          <a:xfrm flipV="1">
            <a:off x="4825485" y="4876800"/>
            <a:ext cx="1880115" cy="5334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3581400" y="5410200"/>
            <a:ext cx="14308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 smtClean="0"/>
              <a:t>Centroid</a:t>
            </a:r>
            <a:endParaRPr lang="zh-CN" altLang="en-US" sz="2400" dirty="0"/>
          </a:p>
        </p:txBody>
      </p:sp>
    </p:spTree>
    <p:extLst>
      <p:ext uri="{BB962C8B-B14F-4D97-AF65-F5344CB8AC3E}">
        <p14:creationId xmlns:p14="http://schemas.microsoft.com/office/powerpoint/2010/main" xmlns="" val="26913966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Comparative Study &amp; Future work</a:t>
            </a:r>
            <a:endParaRPr lang="zh-CN" altLang="en-US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19200" y="1295400"/>
            <a:ext cx="682025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38325" y="5774267"/>
            <a:ext cx="838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 smtClean="0"/>
              <a:t>Promising technique: UWB and Chirp Spread Spectrum</a:t>
            </a:r>
            <a:endParaRPr lang="zh-CN" altLang="en-US" sz="2800" dirty="0"/>
          </a:p>
        </p:txBody>
      </p:sp>
    </p:spTree>
    <p:extLst>
      <p:ext uri="{BB962C8B-B14F-4D97-AF65-F5344CB8AC3E}">
        <p14:creationId xmlns:p14="http://schemas.microsoft.com/office/powerpoint/2010/main" xmlns="" val="3718208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/>
          <a:lstStyle/>
          <a:p>
            <a:pPr algn="l"/>
            <a:r>
              <a:rPr lang="en-US" altLang="zh-CN" dirty="0" smtClean="0"/>
              <a:t>Outline</a:t>
            </a:r>
            <a:endParaRPr lang="zh-CN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5105400"/>
          </a:xfrm>
        </p:spPr>
        <p:txBody>
          <a:bodyPr/>
          <a:lstStyle/>
          <a:p>
            <a:r>
              <a:rPr lang="en-US" altLang="zh-CN" dirty="0" smtClean="0"/>
              <a:t>Location</a:t>
            </a:r>
          </a:p>
          <a:p>
            <a:r>
              <a:rPr lang="en-US" altLang="zh-CN" dirty="0" smtClean="0"/>
              <a:t>Localization</a:t>
            </a:r>
          </a:p>
          <a:p>
            <a:pPr lvl="1"/>
            <a:r>
              <a:rPr lang="en-US" altLang="zh-CN" dirty="0"/>
              <a:t>Physical Measurement and Single-Hop Positioning</a:t>
            </a:r>
          </a:p>
          <a:p>
            <a:pPr lvl="1"/>
            <a:r>
              <a:rPr lang="en-US" altLang="zh-CN" dirty="0">
                <a:solidFill>
                  <a:srgbClr val="FF0000"/>
                </a:solidFill>
              </a:rPr>
              <a:t>Network-Wide Localization</a:t>
            </a:r>
          </a:p>
          <a:p>
            <a:pPr lvl="1"/>
            <a:r>
              <a:rPr lang="en-US" altLang="zh-CN" dirty="0"/>
              <a:t>Error Control for Network Localization </a:t>
            </a:r>
            <a:endParaRPr lang="en-US" altLang="zh-CN" dirty="0" smtClean="0"/>
          </a:p>
          <a:p>
            <a:r>
              <a:rPr lang="en-US" altLang="zh-CN" dirty="0" smtClean="0"/>
              <a:t>Localizability</a:t>
            </a:r>
          </a:p>
          <a:p>
            <a:pPr lvl="1"/>
            <a:r>
              <a:rPr lang="en-US" altLang="zh-CN" dirty="0" smtClean="0"/>
              <a:t>Network Localizability</a:t>
            </a:r>
          </a:p>
          <a:p>
            <a:pPr lvl="1"/>
            <a:r>
              <a:rPr lang="en-US" altLang="zh-CN" dirty="0" smtClean="0"/>
              <a:t>Node Localizability</a:t>
            </a:r>
          </a:p>
          <a:p>
            <a:pPr marL="457200" lvl="1" indent="0">
              <a:buNone/>
            </a:pPr>
            <a:endParaRPr lang="en-US" altLang="zh-CN" dirty="0"/>
          </a:p>
          <a:p>
            <a:pPr lvl="1"/>
            <a:endParaRPr lang="en-US" altLang="zh-CN" dirty="0" smtClean="0"/>
          </a:p>
        </p:txBody>
      </p:sp>
    </p:spTree>
    <p:extLst>
      <p:ext uri="{BB962C8B-B14F-4D97-AF65-F5344CB8AC3E}">
        <p14:creationId xmlns:p14="http://schemas.microsoft.com/office/powerpoint/2010/main" xmlns="" val="25886270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Network-Wide Localization</a:t>
            </a:r>
            <a:endParaRPr lang="zh-CN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 smtClean="0"/>
              <a:t>Computation Organization</a:t>
            </a:r>
          </a:p>
          <a:p>
            <a:pPr lvl="1"/>
            <a:r>
              <a:rPr lang="en-US" altLang="zh-CN" dirty="0"/>
              <a:t>Centralized: Network nodes collect environmental data and </a:t>
            </a:r>
            <a:r>
              <a:rPr lang="en-US" altLang="zh-CN" dirty="0" smtClean="0"/>
              <a:t>send back </a:t>
            </a:r>
            <a:r>
              <a:rPr lang="en-US" altLang="zh-CN" dirty="0"/>
              <a:t>to a base station for </a:t>
            </a:r>
            <a:r>
              <a:rPr lang="en-US" altLang="zh-CN" dirty="0" smtClean="0"/>
              <a:t>analysis.</a:t>
            </a:r>
          </a:p>
          <a:p>
            <a:pPr lvl="2"/>
            <a:r>
              <a:rPr lang="en-US" altLang="zh-CN" dirty="0" smtClean="0"/>
              <a:t>Multi-dimension scaling (MDS)</a:t>
            </a:r>
          </a:p>
          <a:p>
            <a:pPr lvl="2"/>
            <a:r>
              <a:rPr lang="en-US" altLang="zh-CN" dirty="0" smtClean="0"/>
              <a:t>Semi-Definite programming (SDP)</a:t>
            </a:r>
            <a:endParaRPr lang="en-US" altLang="zh-CN" dirty="0"/>
          </a:p>
          <a:p>
            <a:pPr lvl="1"/>
            <a:r>
              <a:rPr lang="en-US" altLang="zh-CN" dirty="0" smtClean="0"/>
              <a:t>Distributed:</a:t>
            </a:r>
          </a:p>
          <a:p>
            <a:pPr lvl="2"/>
            <a:r>
              <a:rPr lang="en-US" altLang="zh-CN" dirty="0" smtClean="0"/>
              <a:t>Beacon-based, top-down manner</a:t>
            </a:r>
          </a:p>
          <a:p>
            <a:pPr lvl="2"/>
            <a:r>
              <a:rPr lang="en-US" altLang="zh-CN" dirty="0" smtClean="0"/>
              <a:t>Local map based, bottom-up manner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xmlns="" val="1882961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/>
          <a:lstStyle/>
          <a:p>
            <a:pPr algn="l"/>
            <a:r>
              <a:rPr lang="en-US" altLang="zh-CN" dirty="0" smtClean="0"/>
              <a:t>Outline</a:t>
            </a:r>
            <a:endParaRPr lang="zh-CN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5105400"/>
          </a:xfrm>
        </p:spPr>
        <p:txBody>
          <a:bodyPr/>
          <a:lstStyle/>
          <a:p>
            <a:r>
              <a:rPr lang="en-US" altLang="zh-CN" dirty="0" smtClean="0"/>
              <a:t>Location</a:t>
            </a:r>
          </a:p>
          <a:p>
            <a:r>
              <a:rPr lang="en-US" altLang="zh-CN" dirty="0" smtClean="0"/>
              <a:t>Localization</a:t>
            </a:r>
          </a:p>
          <a:p>
            <a:pPr lvl="1"/>
            <a:r>
              <a:rPr lang="en-US" altLang="zh-CN" dirty="0"/>
              <a:t>Physical Measurement and Single-Hop Positioning</a:t>
            </a:r>
          </a:p>
          <a:p>
            <a:pPr lvl="1"/>
            <a:r>
              <a:rPr lang="en-US" altLang="zh-CN" dirty="0"/>
              <a:t>Network-Wide Localization</a:t>
            </a:r>
          </a:p>
          <a:p>
            <a:pPr lvl="1"/>
            <a:r>
              <a:rPr lang="en-US" altLang="zh-CN" dirty="0"/>
              <a:t>Error Control for Network Localization </a:t>
            </a:r>
            <a:endParaRPr lang="en-US" altLang="zh-CN" dirty="0" smtClean="0"/>
          </a:p>
          <a:p>
            <a:r>
              <a:rPr lang="en-US" altLang="zh-CN" dirty="0" smtClean="0"/>
              <a:t>Localizability</a:t>
            </a:r>
          </a:p>
          <a:p>
            <a:pPr lvl="1"/>
            <a:r>
              <a:rPr lang="en-US" altLang="zh-CN" dirty="0" smtClean="0"/>
              <a:t>Network Localizability</a:t>
            </a:r>
          </a:p>
          <a:p>
            <a:pPr lvl="1"/>
            <a:r>
              <a:rPr lang="en-US" altLang="zh-CN" dirty="0" smtClean="0"/>
              <a:t>Node Localizability</a:t>
            </a:r>
          </a:p>
          <a:p>
            <a:pPr marL="457200" lvl="1" indent="0">
              <a:buNone/>
            </a:pPr>
            <a:endParaRPr lang="en-US" altLang="zh-CN" dirty="0"/>
          </a:p>
          <a:p>
            <a:pPr lvl="1"/>
            <a:endParaRPr lang="en-US" altLang="zh-CN" dirty="0" smtClean="0"/>
          </a:p>
        </p:txBody>
      </p:sp>
    </p:spTree>
    <p:extLst>
      <p:ext uri="{BB962C8B-B14F-4D97-AF65-F5344CB8AC3E}">
        <p14:creationId xmlns:p14="http://schemas.microsoft.com/office/powerpoint/2010/main" xmlns="" val="3332277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xmlns="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295400"/>
                <a:ext cx="8229600" cy="4648200"/>
              </a:xfrm>
            </p:spPr>
            <p:txBody>
              <a:bodyPr>
                <a:normAutofit/>
              </a:bodyPr>
              <a:lstStyle/>
              <a:p>
                <a:r>
                  <a:rPr lang="en-US" altLang="zh-CN" dirty="0" smtClean="0"/>
                  <a:t>Multi-Dimensional Scaling (MDS) </a:t>
                </a:r>
                <a14:m>
                  <m:oMath xmlns:m="http://schemas.openxmlformats.org/officeDocument/2006/math" xmlns="">
                    <m:r>
                      <a:rPr lang="en-US" altLang="zh-CN" b="0" i="0" smtClean="0">
                        <a:latin typeface="Cambria Math"/>
                      </a:rPr>
                      <m:t>(</m:t>
                    </m:r>
                    <m:r>
                      <m:rPr>
                        <m:sty m:val="p"/>
                      </m:rPr>
                      <a:rPr lang="en-US" altLang="zh-CN" b="0" i="0" smtClean="0">
                        <a:latin typeface="Cambria Math"/>
                      </a:rPr>
                      <m:t>O</m:t>
                    </m:r>
                    <m:d>
                      <m:dPr>
                        <m:ctrlPr>
                          <a:rPr lang="en-US" altLang="zh-CN" b="0" i="1" smtClean="0">
                            <a:latin typeface="Cambria Math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altLang="zh-CN" i="1" smtClean="0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altLang="zh-CN" b="0" i="1" smtClean="0">
                                <a:latin typeface="Cambria Math"/>
                              </a:rPr>
                              <m:t>𝑛</m:t>
                            </m:r>
                          </m:e>
                          <m:sup>
                            <m:r>
                              <a:rPr lang="en-US" altLang="zh-CN" b="0" i="1" smtClean="0">
                                <a:latin typeface="Cambria Math"/>
                              </a:rPr>
                              <m:t>3</m:t>
                            </m:r>
                          </m:sup>
                        </m:sSup>
                      </m:e>
                    </m:d>
                    <m:r>
                      <a:rPr lang="en-US" altLang="zh-CN" b="0" i="1" smtClean="0">
                        <a:latin typeface="Cambria Math"/>
                      </a:rPr>
                      <m:t>)</m:t>
                    </m:r>
                  </m:oMath>
                </a14:m>
                <a:endParaRPr lang="en-US" altLang="zh-CN" dirty="0" smtClean="0"/>
              </a:p>
              <a:p>
                <a:pPr lvl="1"/>
                <a:r>
                  <a:rPr lang="en-US" altLang="zh-CN" sz="2400" dirty="0" smtClean="0"/>
                  <a:t>Generate </a:t>
                </a:r>
                <a:r>
                  <a:rPr lang="en-US" altLang="zh-CN" sz="2400" dirty="0"/>
                  <a:t>an n </a:t>
                </a:r>
                <a:r>
                  <a:rPr lang="en-US" altLang="zh-CN" sz="2400" dirty="0" smtClean="0"/>
                  <a:t>* </a:t>
                </a:r>
                <a:r>
                  <a:rPr lang="en-US" altLang="zh-CN" sz="2400" dirty="0"/>
                  <a:t>n matrix M, whose (i; j) </a:t>
                </a:r>
                <a:r>
                  <a:rPr lang="en-US" altLang="zh-CN" sz="2400" dirty="0" smtClean="0"/>
                  <a:t>entry contains </a:t>
                </a:r>
                <a:r>
                  <a:rPr lang="en-US" altLang="zh-CN" sz="2400" dirty="0"/>
                  <a:t>the estimated distance between nodes i and </a:t>
                </a:r>
                <a:r>
                  <a:rPr lang="en-US" altLang="zh-CN" sz="2400" dirty="0" smtClean="0"/>
                  <a:t>j</a:t>
                </a:r>
              </a:p>
              <a:p>
                <a:pPr lvl="1"/>
                <a:r>
                  <a:rPr lang="en-US" altLang="zh-CN" sz="2400" dirty="0"/>
                  <a:t> Apply classical metric-MDS on M to </a:t>
                </a:r>
                <a:r>
                  <a:rPr lang="en-US" altLang="zh-CN" sz="2400" dirty="0" smtClean="0"/>
                  <a:t>determine a </a:t>
                </a:r>
                <a:r>
                  <a:rPr lang="en-US" altLang="zh-CN" sz="2400" dirty="0"/>
                  <a:t>map that gives the locations of all nodes in </a:t>
                </a:r>
                <a:r>
                  <a:rPr lang="en-US" altLang="zh-CN" sz="2400" dirty="0" smtClean="0"/>
                  <a:t>relative coordinates</a:t>
                </a:r>
              </a:p>
              <a:p>
                <a:pPr lvl="1"/>
                <a:r>
                  <a:rPr lang="en-US" altLang="zh-CN" sz="2400" dirty="0"/>
                  <a:t> Transform the solution into global </a:t>
                </a:r>
                <a:r>
                  <a:rPr lang="en-US" altLang="zh-CN" sz="2400" dirty="0" smtClean="0"/>
                  <a:t>coordinates based </a:t>
                </a:r>
                <a:r>
                  <a:rPr lang="en-US" altLang="zh-CN" sz="2400" dirty="0"/>
                  <a:t>on some number of </a:t>
                </a:r>
                <a:r>
                  <a:rPr lang="en-US" altLang="zh-CN" sz="2400" dirty="0" smtClean="0"/>
                  <a:t>fixed </a:t>
                </a:r>
                <a:r>
                  <a:rPr lang="en-US" altLang="zh-CN" sz="2400" dirty="0"/>
                  <a:t>anchor </a:t>
                </a:r>
                <a:r>
                  <a:rPr lang="en-US" altLang="zh-CN" sz="2400" dirty="0" smtClean="0"/>
                  <a:t>nodes</a:t>
                </a:r>
              </a:p>
              <a:p>
                <a:pPr marL="0" indent="0">
                  <a:buNone/>
                </a:pPr>
                <a:r>
                  <a:rPr lang="en-US" altLang="zh-CN" dirty="0"/>
                  <a:t> </a:t>
                </a:r>
                <a:endParaRPr lang="en-US" altLang="zh-CN" dirty="0" smtClean="0"/>
              </a:p>
              <a:p>
                <a:pPr marL="0" indent="0">
                  <a:buNone/>
                </a:pPr>
                <a:endParaRPr lang="en-US" altLang="zh-CN" dirty="0" smtClean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295400"/>
                <a:ext cx="8229600" cy="4648200"/>
              </a:xfrm>
              <a:blipFill rotWithShape="1">
                <a:blip r:embed="rId2" cstate="print"/>
                <a:stretch>
                  <a:fillRect l="-1630" t="-1575" r="-81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380361115"/>
              </p:ext>
            </p:extLst>
          </p:nvPr>
        </p:nvGraphicFramePr>
        <p:xfrm>
          <a:off x="2362200" y="381000"/>
          <a:ext cx="4648200" cy="5791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324100"/>
                <a:gridCol w="2324100"/>
              </a:tblGrid>
              <a:tr h="45720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3200" dirty="0" smtClean="0">
                          <a:solidFill>
                            <a:schemeClr val="bg1"/>
                          </a:solidFill>
                        </a:rPr>
                        <a:t>Centralized</a:t>
                      </a:r>
                      <a:r>
                        <a:rPr lang="en-US" altLang="zh-CN" sz="3200" baseline="0" dirty="0" smtClean="0">
                          <a:solidFill>
                            <a:schemeClr val="bg1"/>
                          </a:solidFill>
                        </a:rPr>
                        <a:t> </a:t>
                      </a:r>
                      <a:endParaRPr lang="zh-CN" altLang="en-US" sz="32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3200" dirty="0" smtClean="0"/>
                        <a:t>Distributed</a:t>
                      </a:r>
                      <a:endParaRPr lang="zh-CN" altLang="en-US" sz="32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1874241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zh-CN" dirty="0" smtClean="0"/>
              <a:t>Semi-Definite Programming (SDP)</a:t>
            </a:r>
          </a:p>
          <a:p>
            <a:pPr marL="0" indent="0">
              <a:buNone/>
            </a:pPr>
            <a:r>
              <a:rPr lang="en-US" altLang="zh-CN" dirty="0"/>
              <a:t> 	</a:t>
            </a:r>
            <a:r>
              <a:rPr lang="en-US" altLang="zh-CN" sz="2400" dirty="0"/>
              <a:t>G</a:t>
            </a:r>
            <a:r>
              <a:rPr lang="en-US" altLang="zh-CN" sz="2400" dirty="0" smtClean="0"/>
              <a:t>eometric </a:t>
            </a:r>
            <a:r>
              <a:rPr lang="en-US" altLang="zh-CN" sz="2400" dirty="0"/>
              <a:t>constraints between nodes are represented </a:t>
            </a:r>
            <a:r>
              <a:rPr lang="en-US" altLang="zh-CN" sz="2400" dirty="0" smtClean="0"/>
              <a:t>as linear </a:t>
            </a:r>
            <a:r>
              <a:rPr lang="en-US" altLang="zh-CN" sz="2400" dirty="0"/>
              <a:t>matrix inequalities (LMIs). </a:t>
            </a:r>
            <a:r>
              <a:rPr lang="en-US" altLang="zh-CN" sz="2400" dirty="0" smtClean="0"/>
              <a:t>The LMIs </a:t>
            </a:r>
            <a:r>
              <a:rPr lang="en-US" altLang="zh-CN" sz="2400" dirty="0"/>
              <a:t>can be combined to form a single </a:t>
            </a:r>
            <a:r>
              <a:rPr lang="en-US" altLang="zh-CN" sz="2400" dirty="0" smtClean="0"/>
              <a:t>semi-definite program</a:t>
            </a:r>
            <a:r>
              <a:rPr lang="en-US" altLang="zh-CN" sz="2400" dirty="0"/>
              <a:t>, which is solved </a:t>
            </a:r>
            <a:r>
              <a:rPr lang="en-US" altLang="zh-CN" sz="2400" dirty="0" smtClean="0"/>
              <a:t>to produce </a:t>
            </a:r>
            <a:r>
              <a:rPr lang="en-US" altLang="zh-CN" sz="2400" dirty="0"/>
              <a:t>a bounding </a:t>
            </a:r>
            <a:r>
              <a:rPr lang="en-US" altLang="zh-CN" sz="2400" dirty="0" smtClean="0"/>
              <a:t>region for </a:t>
            </a:r>
            <a:r>
              <a:rPr lang="en-US" altLang="zh-CN" sz="2400" dirty="0"/>
              <a:t>each node. </a:t>
            </a:r>
            <a:endParaRPr lang="zh-CN" altLang="en-US" sz="2400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224840609"/>
              </p:ext>
            </p:extLst>
          </p:nvPr>
        </p:nvGraphicFramePr>
        <p:xfrm>
          <a:off x="2057400" y="381000"/>
          <a:ext cx="4648200" cy="5791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324100"/>
                <a:gridCol w="2324100"/>
              </a:tblGrid>
              <a:tr h="45720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3200" dirty="0" smtClean="0">
                          <a:solidFill>
                            <a:schemeClr val="bg1"/>
                          </a:solidFill>
                        </a:rPr>
                        <a:t>Centralized</a:t>
                      </a:r>
                      <a:r>
                        <a:rPr lang="en-US" altLang="zh-CN" sz="3200" baseline="0" dirty="0" smtClean="0">
                          <a:solidFill>
                            <a:schemeClr val="bg1"/>
                          </a:solidFill>
                        </a:rPr>
                        <a:t> </a:t>
                      </a:r>
                      <a:endParaRPr lang="zh-CN" altLang="en-US" sz="32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3200" dirty="0" smtClean="0"/>
                        <a:t>Distributed</a:t>
                      </a:r>
                      <a:endParaRPr lang="zh-CN" altLang="en-US" sz="32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Rectangle 4"/>
          <p:cNvSpPr/>
          <p:nvPr/>
        </p:nvSpPr>
        <p:spPr>
          <a:xfrm>
            <a:off x="685800" y="4343400"/>
            <a:ext cx="73152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400" dirty="0"/>
              <a:t>C</a:t>
            </a:r>
            <a:r>
              <a:rPr lang="en-US" altLang="zh-CN" sz="2400" dirty="0" smtClean="0"/>
              <a:t>oncise </a:t>
            </a:r>
            <a:r>
              <a:rPr lang="en-US" altLang="zh-CN" sz="2400" dirty="0"/>
              <a:t>problem formulation, clear model </a:t>
            </a:r>
            <a:r>
              <a:rPr lang="en-US" altLang="zh-CN" sz="2400" dirty="0" smtClean="0"/>
              <a:t>representation</a:t>
            </a:r>
            <a:r>
              <a:rPr lang="en-US" altLang="zh-CN" sz="2400" dirty="0"/>
              <a:t>, and elegant mathematic </a:t>
            </a:r>
            <a:r>
              <a:rPr lang="en-US" altLang="zh-CN" sz="2400" dirty="0" smtClean="0"/>
              <a:t>solution……but the constraints should be convex.</a:t>
            </a:r>
            <a:endParaRPr lang="zh-CN" altLang="en-US" sz="2400" dirty="0"/>
          </a:p>
        </p:txBody>
      </p:sp>
    </p:spTree>
    <p:extLst>
      <p:ext uri="{BB962C8B-B14F-4D97-AF65-F5344CB8AC3E}">
        <p14:creationId xmlns:p14="http://schemas.microsoft.com/office/powerpoint/2010/main" xmlns="" val="18341307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84196" y="751876"/>
            <a:ext cx="7543803" cy="17571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34531" y="2509042"/>
            <a:ext cx="6477000" cy="28658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04800" y="381000"/>
            <a:ext cx="3200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000" dirty="0" smtClean="0"/>
              <a:t>An example:</a:t>
            </a:r>
            <a:endParaRPr lang="zh-CN" altLang="en-US" sz="4000" dirty="0"/>
          </a:p>
        </p:txBody>
      </p:sp>
      <p:sp>
        <p:nvSpPr>
          <p:cNvPr id="3" name="Rectangle 2"/>
          <p:cNvSpPr/>
          <p:nvPr/>
        </p:nvSpPr>
        <p:spPr>
          <a:xfrm>
            <a:off x="558796" y="5900963"/>
            <a:ext cx="831427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dirty="0" err="1"/>
              <a:t>Biswas</a:t>
            </a:r>
            <a:r>
              <a:rPr lang="en-US" altLang="zh-CN" dirty="0"/>
              <a:t>, P</a:t>
            </a:r>
            <a:r>
              <a:rPr lang="en-US" altLang="zh-CN" dirty="0" smtClean="0"/>
              <a:t>. and </a:t>
            </a:r>
            <a:r>
              <a:rPr lang="en-US" altLang="zh-CN" dirty="0" err="1" smtClean="0"/>
              <a:t>Yinyu</a:t>
            </a:r>
            <a:r>
              <a:rPr lang="en-US" altLang="zh-CN" dirty="0" smtClean="0"/>
              <a:t> Ye,  </a:t>
            </a:r>
            <a:r>
              <a:rPr lang="en-US" altLang="zh-CN" dirty="0"/>
              <a:t>“</a:t>
            </a:r>
            <a:r>
              <a:rPr lang="en-US" altLang="zh-CN" dirty="0" err="1" smtClean="0"/>
              <a:t>Semidefinite</a:t>
            </a:r>
            <a:r>
              <a:rPr lang="en-US" altLang="zh-CN" dirty="0" smtClean="0"/>
              <a:t> </a:t>
            </a:r>
            <a:r>
              <a:rPr lang="en-US" altLang="zh-CN" dirty="0"/>
              <a:t>programming for ad hoc wireless sensor network </a:t>
            </a:r>
            <a:r>
              <a:rPr lang="en-US" altLang="zh-CN" dirty="0" smtClean="0"/>
              <a:t>localization”, IPSN,2004</a:t>
            </a:r>
            <a:endParaRPr lang="zh-CN" alt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163232" y="5272880"/>
            <a:ext cx="5105400" cy="5393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78435906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zh-CN" dirty="0" smtClean="0"/>
              <a:t>Beacon Based Localization (top down manner)</a:t>
            </a:r>
          </a:p>
          <a:p>
            <a:pPr lvl="1"/>
            <a:r>
              <a:rPr lang="en-US" altLang="zh-CN" sz="2400" dirty="0"/>
              <a:t>Distance </a:t>
            </a:r>
            <a:r>
              <a:rPr lang="en-US" altLang="zh-CN" sz="2400" dirty="0" smtClean="0"/>
              <a:t>vector(DV)-hop: to the reference node</a:t>
            </a:r>
          </a:p>
          <a:p>
            <a:pPr lvl="1"/>
            <a:r>
              <a:rPr lang="en-US" altLang="zh-CN" sz="2400" dirty="0" smtClean="0"/>
              <a:t>DV distance: if inter-node distance is known</a:t>
            </a:r>
          </a:p>
          <a:p>
            <a:pPr lvl="1"/>
            <a:r>
              <a:rPr lang="en-US" altLang="zh-CN" sz="2400" dirty="0" smtClean="0"/>
              <a:t>Iterative localization: unknown to known, step by step</a:t>
            </a:r>
            <a:endParaRPr lang="en-US" altLang="zh-CN" sz="2400" dirty="0"/>
          </a:p>
          <a:p>
            <a:pPr lvl="1"/>
            <a:endParaRPr lang="en-US" altLang="zh-CN" sz="2400" dirty="0" smtClean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827392508"/>
              </p:ext>
            </p:extLst>
          </p:nvPr>
        </p:nvGraphicFramePr>
        <p:xfrm>
          <a:off x="2057400" y="381000"/>
          <a:ext cx="4648200" cy="5791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324100"/>
                <a:gridCol w="2324100"/>
              </a:tblGrid>
              <a:tr h="45720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3200" dirty="0" smtClean="0">
                          <a:solidFill>
                            <a:schemeClr val="tx1"/>
                          </a:solidFill>
                        </a:rPr>
                        <a:t>Centralize</a:t>
                      </a:r>
                      <a:r>
                        <a:rPr lang="en-US" altLang="zh-CN" sz="3200" dirty="0" smtClean="0">
                          <a:solidFill>
                            <a:schemeClr val="bg1"/>
                          </a:solidFill>
                        </a:rPr>
                        <a:t>d</a:t>
                      </a:r>
                      <a:r>
                        <a:rPr lang="en-US" altLang="zh-CN" sz="3200" baseline="0" dirty="0" smtClean="0">
                          <a:solidFill>
                            <a:schemeClr val="bg1"/>
                          </a:solidFill>
                        </a:rPr>
                        <a:t> </a:t>
                      </a:r>
                      <a:endParaRPr lang="zh-CN" altLang="en-US" sz="32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3200" dirty="0" smtClean="0">
                          <a:solidFill>
                            <a:schemeClr val="bg1"/>
                          </a:solidFill>
                        </a:rPr>
                        <a:t>Distributed</a:t>
                      </a:r>
                      <a:endParaRPr lang="zh-CN" altLang="en-US" sz="32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tx1"/>
                    </a:solidFill>
                  </a:tcPr>
                </a:tc>
              </a:tr>
            </a:tbl>
          </a:graphicData>
        </a:graphic>
      </p:graphicFrame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43000" y="3810000"/>
            <a:ext cx="6997148" cy="1828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0656892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7545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zh-CN" sz="2800" dirty="0" err="1" smtClean="0"/>
              <a:t>Multilateration</a:t>
            </a:r>
            <a:r>
              <a:rPr lang="en-US" altLang="zh-CN" sz="2800" dirty="0" smtClean="0"/>
              <a:t>-based </a:t>
            </a:r>
            <a:r>
              <a:rPr lang="en-US" altLang="zh-CN" sz="2800" dirty="0"/>
              <a:t>algorithms require an average </a:t>
            </a:r>
            <a:r>
              <a:rPr lang="en-US" altLang="zh-CN" sz="2800" dirty="0" smtClean="0"/>
              <a:t>node degree beyond 10.</a:t>
            </a:r>
          </a:p>
          <a:p>
            <a:pPr marL="0" indent="0">
              <a:buNone/>
            </a:pPr>
            <a:endParaRPr lang="en-US" altLang="zh-CN" sz="2800" dirty="0"/>
          </a:p>
          <a:p>
            <a:pPr marL="0" indent="0">
              <a:buNone/>
            </a:pPr>
            <a:r>
              <a:rPr lang="en-US" altLang="zh-CN" sz="2800" dirty="0"/>
              <a:t>To make localization applicable for sparse </a:t>
            </a:r>
            <a:r>
              <a:rPr lang="en-US" altLang="zh-CN" sz="2800" dirty="0" smtClean="0"/>
              <a:t>networks, </a:t>
            </a:r>
            <a:r>
              <a:rPr lang="en-US" altLang="zh-CN" sz="2800" b="1" dirty="0" smtClean="0"/>
              <a:t>Sweeps</a:t>
            </a:r>
            <a:r>
              <a:rPr lang="en-US" altLang="zh-CN" sz="2800" dirty="0" smtClean="0"/>
              <a:t> partially </a:t>
            </a:r>
            <a:r>
              <a:rPr lang="en-US" altLang="zh-CN" sz="2800" dirty="0"/>
              <a:t>relaxes the requirement of node </a:t>
            </a:r>
            <a:r>
              <a:rPr lang="en-US" altLang="zh-CN" sz="2800" dirty="0" smtClean="0"/>
              <a:t>dependence</a:t>
            </a:r>
            <a:r>
              <a:rPr lang="en-US" altLang="zh-CN" sz="2800" dirty="0"/>
              <a:t>. </a:t>
            </a:r>
            <a:endParaRPr lang="en-US" altLang="zh-CN" sz="2800" dirty="0" smtClean="0"/>
          </a:p>
          <a:p>
            <a:pPr marL="0" indent="0">
              <a:buNone/>
            </a:pPr>
            <a:r>
              <a:rPr lang="en-US" altLang="zh-CN" sz="2800" dirty="0" smtClean="0"/>
              <a:t>In this example, </a:t>
            </a:r>
          </a:p>
          <a:p>
            <a:pPr marL="0" indent="0">
              <a:buNone/>
            </a:pPr>
            <a:r>
              <a:rPr lang="en-US" altLang="zh-CN" sz="2800" dirty="0" smtClean="0"/>
              <a:t>two possible locations</a:t>
            </a:r>
            <a:endParaRPr lang="zh-CN" altLang="en-US" sz="2800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408169715"/>
              </p:ext>
            </p:extLst>
          </p:nvPr>
        </p:nvGraphicFramePr>
        <p:xfrm>
          <a:off x="1905000" y="381000"/>
          <a:ext cx="4648200" cy="5791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324100"/>
                <a:gridCol w="2324100"/>
              </a:tblGrid>
              <a:tr h="45720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3200" dirty="0" smtClean="0">
                          <a:solidFill>
                            <a:schemeClr val="tx1"/>
                          </a:solidFill>
                        </a:rPr>
                        <a:t>Centralize</a:t>
                      </a:r>
                      <a:r>
                        <a:rPr lang="en-US" altLang="zh-CN" sz="3200" dirty="0" smtClean="0">
                          <a:solidFill>
                            <a:schemeClr val="bg1"/>
                          </a:solidFill>
                        </a:rPr>
                        <a:t>d</a:t>
                      </a:r>
                      <a:r>
                        <a:rPr lang="en-US" altLang="zh-CN" sz="3200" baseline="0" dirty="0" smtClean="0">
                          <a:solidFill>
                            <a:schemeClr val="bg1"/>
                          </a:solidFill>
                        </a:rPr>
                        <a:t> </a:t>
                      </a:r>
                      <a:endParaRPr lang="zh-CN" altLang="en-US" sz="32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3200" dirty="0" smtClean="0">
                          <a:solidFill>
                            <a:schemeClr val="bg1"/>
                          </a:solidFill>
                        </a:rPr>
                        <a:t>Distributed</a:t>
                      </a:r>
                      <a:endParaRPr lang="zh-CN" altLang="en-US" sz="32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tx1"/>
                    </a:solidFill>
                  </a:tcPr>
                </a:tc>
              </a:tr>
            </a:tbl>
          </a:graphicData>
        </a:graphic>
      </p:graphicFrame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62400" y="3920067"/>
            <a:ext cx="4048125" cy="2657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4483590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6833" y="1423467"/>
            <a:ext cx="8229600" cy="4525963"/>
          </a:xfrm>
        </p:spPr>
        <p:txBody>
          <a:bodyPr/>
          <a:lstStyle/>
          <a:p>
            <a:r>
              <a:rPr lang="en-US" altLang="zh-CN" dirty="0" smtClean="0"/>
              <a:t>Coordinated System Stitching (jig-saw puzzle)</a:t>
            </a:r>
            <a:endParaRPr lang="zh-CN" alt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218730932"/>
              </p:ext>
            </p:extLst>
          </p:nvPr>
        </p:nvGraphicFramePr>
        <p:xfrm>
          <a:off x="2133600" y="457200"/>
          <a:ext cx="4648200" cy="5791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324100"/>
                <a:gridCol w="2324100"/>
              </a:tblGrid>
              <a:tr h="45720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3200" dirty="0" smtClean="0">
                          <a:solidFill>
                            <a:schemeClr val="tx1"/>
                          </a:solidFill>
                        </a:rPr>
                        <a:t>Centralize</a:t>
                      </a:r>
                      <a:r>
                        <a:rPr lang="en-US" altLang="zh-CN" sz="3200" dirty="0" smtClean="0">
                          <a:solidFill>
                            <a:schemeClr val="bg1"/>
                          </a:solidFill>
                        </a:rPr>
                        <a:t>d</a:t>
                      </a:r>
                      <a:r>
                        <a:rPr lang="en-US" altLang="zh-CN" sz="3200" baseline="0" dirty="0" smtClean="0">
                          <a:solidFill>
                            <a:schemeClr val="bg1"/>
                          </a:solidFill>
                        </a:rPr>
                        <a:t> </a:t>
                      </a:r>
                      <a:endParaRPr lang="zh-CN" altLang="en-US" sz="32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3200" dirty="0" smtClean="0">
                          <a:solidFill>
                            <a:schemeClr val="bg1"/>
                          </a:solidFill>
                        </a:rPr>
                        <a:t>Distributed</a:t>
                      </a:r>
                      <a:endParaRPr lang="zh-CN" altLang="en-US" sz="32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tx1"/>
                    </a:solidFill>
                  </a:tcPr>
                </a:tc>
              </a:tr>
            </a:tbl>
          </a:graphicData>
        </a:graphic>
      </p:graphicFrame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438400" y="2018671"/>
            <a:ext cx="4724400" cy="40011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830832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447800"/>
            <a:ext cx="8534400" cy="5257800"/>
          </a:xfrm>
        </p:spPr>
        <p:txBody>
          <a:bodyPr>
            <a:normAutofit/>
          </a:bodyPr>
          <a:lstStyle/>
          <a:p>
            <a:r>
              <a:rPr lang="en-US" altLang="zh-CN" dirty="0"/>
              <a:t>Coordinated System Stitching </a:t>
            </a:r>
          </a:p>
          <a:p>
            <a:pPr lvl="1"/>
            <a:r>
              <a:rPr lang="en-US" b="1" dirty="0" smtClean="0"/>
              <a:t>Split </a:t>
            </a:r>
            <a:r>
              <a:rPr lang="en-US" b="1" dirty="0"/>
              <a:t>the network into small overlapping </a:t>
            </a:r>
            <a:r>
              <a:rPr lang="en-US" b="1" dirty="0" err="1" smtClean="0"/>
              <a:t>subregions</a:t>
            </a:r>
            <a:r>
              <a:rPr lang="en-US" b="1" dirty="0"/>
              <a:t>. Very often each sub-region is simply a </a:t>
            </a:r>
            <a:r>
              <a:rPr lang="en-US" b="1" dirty="0" smtClean="0"/>
              <a:t>single node </a:t>
            </a:r>
            <a:r>
              <a:rPr lang="en-US" b="1" dirty="0"/>
              <a:t>and its one-hop </a:t>
            </a:r>
            <a:r>
              <a:rPr lang="en-US" b="1" dirty="0" smtClean="0"/>
              <a:t>neighbors.</a:t>
            </a:r>
          </a:p>
          <a:p>
            <a:pPr lvl="1"/>
            <a:r>
              <a:rPr lang="en-US" b="1" dirty="0" smtClean="0"/>
              <a:t>For </a:t>
            </a:r>
            <a:r>
              <a:rPr lang="en-US" b="1" dirty="0"/>
              <a:t>each sub-region, compute a </a:t>
            </a:r>
            <a:r>
              <a:rPr lang="en-US" b="1" dirty="0" smtClean="0"/>
              <a:t>“local map”, which </a:t>
            </a:r>
            <a:r>
              <a:rPr lang="en-US" b="1" dirty="0"/>
              <a:t>is essentially an embedding of the nodes in </a:t>
            </a:r>
            <a:r>
              <a:rPr lang="en-US" b="1" dirty="0" smtClean="0"/>
              <a:t>the </a:t>
            </a:r>
            <a:r>
              <a:rPr lang="nl-NL" b="1" dirty="0" smtClean="0"/>
              <a:t>sub</a:t>
            </a:r>
            <a:r>
              <a:rPr lang="nl-NL" b="1" dirty="0"/>
              <a:t>-</a:t>
            </a:r>
            <a:r>
              <a:rPr lang="nl-NL" b="1" dirty="0" err="1"/>
              <a:t>region</a:t>
            </a:r>
            <a:r>
              <a:rPr lang="nl-NL" b="1" dirty="0"/>
              <a:t> </a:t>
            </a:r>
            <a:r>
              <a:rPr lang="nl-NL" b="1" dirty="0" err="1"/>
              <a:t>into</a:t>
            </a:r>
            <a:r>
              <a:rPr lang="nl-NL" b="1" dirty="0"/>
              <a:t> a </a:t>
            </a:r>
            <a:r>
              <a:rPr lang="nl-NL" b="1" dirty="0" err="1"/>
              <a:t>relative</a:t>
            </a:r>
            <a:r>
              <a:rPr lang="nl-NL" b="1" dirty="0"/>
              <a:t> </a:t>
            </a:r>
            <a:r>
              <a:rPr lang="nl-NL" b="1" dirty="0" err="1"/>
              <a:t>coordinate</a:t>
            </a:r>
            <a:r>
              <a:rPr lang="nl-NL" b="1" dirty="0"/>
              <a:t> </a:t>
            </a:r>
            <a:r>
              <a:rPr lang="nl-NL" b="1" dirty="0" smtClean="0"/>
              <a:t>system.</a:t>
            </a:r>
          </a:p>
          <a:p>
            <a:pPr lvl="1"/>
            <a:r>
              <a:rPr lang="en-US" b="1" dirty="0"/>
              <a:t>M</a:t>
            </a:r>
            <a:r>
              <a:rPr lang="en-US" b="1" dirty="0" smtClean="0"/>
              <a:t>erge </a:t>
            </a:r>
            <a:r>
              <a:rPr lang="en-US" b="1" dirty="0"/>
              <a:t>sub-regions using a coordinate </a:t>
            </a:r>
            <a:r>
              <a:rPr lang="en-US" b="1" dirty="0" smtClean="0"/>
              <a:t>sys</a:t>
            </a:r>
            <a:r>
              <a:rPr lang="fr-FR" b="1" dirty="0" smtClean="0"/>
              <a:t>tem </a:t>
            </a:r>
            <a:r>
              <a:rPr lang="fr-FR" b="1" dirty="0"/>
              <a:t>registration </a:t>
            </a:r>
            <a:r>
              <a:rPr lang="fr-FR" b="1" dirty="0" err="1"/>
              <a:t>procedure</a:t>
            </a:r>
            <a:r>
              <a:rPr lang="fr-FR" b="1" dirty="0"/>
              <a:t>.</a:t>
            </a:r>
            <a:endParaRPr lang="en-US" altLang="zh-CN" dirty="0" smtClean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429756187"/>
              </p:ext>
            </p:extLst>
          </p:nvPr>
        </p:nvGraphicFramePr>
        <p:xfrm>
          <a:off x="2133600" y="457200"/>
          <a:ext cx="4648200" cy="5791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324100"/>
                <a:gridCol w="2324100"/>
              </a:tblGrid>
              <a:tr h="45720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3200" dirty="0" smtClean="0">
                          <a:solidFill>
                            <a:schemeClr val="tx1"/>
                          </a:solidFill>
                        </a:rPr>
                        <a:t>Centralize</a:t>
                      </a:r>
                      <a:r>
                        <a:rPr lang="en-US" altLang="zh-CN" sz="3200" dirty="0" smtClean="0">
                          <a:solidFill>
                            <a:schemeClr val="bg1"/>
                          </a:solidFill>
                        </a:rPr>
                        <a:t>d</a:t>
                      </a:r>
                      <a:r>
                        <a:rPr lang="en-US" altLang="zh-CN" sz="3200" baseline="0" dirty="0" smtClean="0">
                          <a:solidFill>
                            <a:schemeClr val="bg1"/>
                          </a:solidFill>
                        </a:rPr>
                        <a:t> </a:t>
                      </a:r>
                      <a:endParaRPr lang="zh-CN" altLang="en-US" sz="32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3200" dirty="0" smtClean="0">
                          <a:solidFill>
                            <a:schemeClr val="bg1"/>
                          </a:solidFill>
                        </a:rPr>
                        <a:t>Distributed</a:t>
                      </a:r>
                      <a:endParaRPr lang="zh-CN" altLang="en-US" sz="32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tx1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3007174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 smtClean="0"/>
              <a:t>How to produce robust local maps</a:t>
            </a:r>
          </a:p>
          <a:p>
            <a:pPr marL="0" indent="0">
              <a:buNone/>
            </a:pPr>
            <a:endParaRPr lang="zh-CN" alt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534333128"/>
              </p:ext>
            </p:extLst>
          </p:nvPr>
        </p:nvGraphicFramePr>
        <p:xfrm>
          <a:off x="2133600" y="457200"/>
          <a:ext cx="4648200" cy="5791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324100"/>
                <a:gridCol w="2324100"/>
              </a:tblGrid>
              <a:tr h="45720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3200" dirty="0" smtClean="0">
                          <a:solidFill>
                            <a:schemeClr val="tx1"/>
                          </a:solidFill>
                        </a:rPr>
                        <a:t>Centralize</a:t>
                      </a:r>
                      <a:r>
                        <a:rPr lang="en-US" altLang="zh-CN" sz="3200" dirty="0" smtClean="0">
                          <a:solidFill>
                            <a:schemeClr val="bg1"/>
                          </a:solidFill>
                        </a:rPr>
                        <a:t>d</a:t>
                      </a:r>
                      <a:r>
                        <a:rPr lang="en-US" altLang="zh-CN" sz="3200" baseline="0" dirty="0" smtClean="0">
                          <a:solidFill>
                            <a:schemeClr val="bg1"/>
                          </a:solidFill>
                        </a:rPr>
                        <a:t> </a:t>
                      </a:r>
                      <a:endParaRPr lang="zh-CN" altLang="en-US" sz="32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3200" dirty="0" smtClean="0">
                          <a:solidFill>
                            <a:schemeClr val="bg1"/>
                          </a:solidFill>
                        </a:rPr>
                        <a:t>Distributed</a:t>
                      </a:r>
                      <a:endParaRPr lang="zh-CN" altLang="en-US" sz="32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tx1"/>
                    </a:solidFill>
                  </a:tcPr>
                </a:tc>
              </a:tr>
            </a:tbl>
          </a:graphicData>
        </a:graphic>
      </p:graphicFrame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371600" y="2514600"/>
            <a:ext cx="6853458" cy="2057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819400" y="4800600"/>
            <a:ext cx="3495907" cy="83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6" name="Straight Arrow Connector 5"/>
          <p:cNvCxnSpPr/>
          <p:nvPr/>
        </p:nvCxnSpPr>
        <p:spPr>
          <a:xfrm flipV="1">
            <a:off x="2667000" y="5308600"/>
            <a:ext cx="457200" cy="9525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2209799" y="6172200"/>
            <a:ext cx="23575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Shortest side</a:t>
            </a:r>
            <a:endParaRPr lang="zh-CN" altLang="en-US" dirty="0"/>
          </a:p>
        </p:txBody>
      </p:sp>
      <p:cxnSp>
        <p:nvCxnSpPr>
          <p:cNvPr id="10" name="Straight Arrow Connector 9"/>
          <p:cNvCxnSpPr/>
          <p:nvPr/>
        </p:nvCxnSpPr>
        <p:spPr>
          <a:xfrm flipH="1" flipV="1">
            <a:off x="4643553" y="5340350"/>
            <a:ext cx="766647" cy="8382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5026876" y="6185416"/>
            <a:ext cx="23575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Smallest angle</a:t>
            </a:r>
            <a:endParaRPr lang="zh-CN" altLang="en-US" dirty="0"/>
          </a:p>
        </p:txBody>
      </p:sp>
      <p:cxnSp>
        <p:nvCxnSpPr>
          <p:cNvPr id="5" name="Straight Arrow Connector 4"/>
          <p:cNvCxnSpPr/>
          <p:nvPr/>
        </p:nvCxnSpPr>
        <p:spPr>
          <a:xfrm flipH="1" flipV="1">
            <a:off x="6252347" y="5282142"/>
            <a:ext cx="1178777" cy="92075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6786447" y="6172200"/>
            <a:ext cx="23575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Threshold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xmlns="" val="42655444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 smtClean="0"/>
              <a:t>Component Based Localization</a:t>
            </a:r>
            <a:endParaRPr lang="zh-CN" alt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664442017"/>
              </p:ext>
            </p:extLst>
          </p:nvPr>
        </p:nvGraphicFramePr>
        <p:xfrm>
          <a:off x="2133600" y="304800"/>
          <a:ext cx="4648200" cy="5791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324100"/>
                <a:gridCol w="2324100"/>
              </a:tblGrid>
              <a:tr h="45720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3200" dirty="0" smtClean="0">
                          <a:solidFill>
                            <a:schemeClr val="tx1"/>
                          </a:solidFill>
                        </a:rPr>
                        <a:t>Centralize</a:t>
                      </a:r>
                      <a:r>
                        <a:rPr lang="en-US" altLang="zh-CN" sz="3200" dirty="0" smtClean="0">
                          <a:solidFill>
                            <a:schemeClr val="bg1"/>
                          </a:solidFill>
                        </a:rPr>
                        <a:t>d</a:t>
                      </a:r>
                      <a:r>
                        <a:rPr lang="en-US" altLang="zh-CN" sz="3200" baseline="0" dirty="0" smtClean="0">
                          <a:solidFill>
                            <a:schemeClr val="bg1"/>
                          </a:solidFill>
                        </a:rPr>
                        <a:t> </a:t>
                      </a:r>
                      <a:endParaRPr lang="zh-CN" altLang="en-US" sz="32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3200" dirty="0" smtClean="0">
                          <a:solidFill>
                            <a:schemeClr val="bg1"/>
                          </a:solidFill>
                        </a:rPr>
                        <a:t>Distributed</a:t>
                      </a:r>
                      <a:endParaRPr lang="zh-CN" altLang="en-US" sz="32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tx1"/>
                    </a:solidFill>
                  </a:tcPr>
                </a:tc>
              </a:tr>
            </a:tbl>
          </a:graphicData>
        </a:graphic>
      </p:graphicFrame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676400" y="2624667"/>
            <a:ext cx="5410969" cy="2819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6" name="Straight Arrow Connector 5"/>
          <p:cNvCxnSpPr/>
          <p:nvPr/>
        </p:nvCxnSpPr>
        <p:spPr>
          <a:xfrm flipH="1">
            <a:off x="5715000" y="2438400"/>
            <a:ext cx="838200" cy="10668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6578600" y="2065867"/>
            <a:ext cx="160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Rigid Structure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xmlns="" val="10648008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066800"/>
            <a:ext cx="8534400" cy="5638800"/>
          </a:xfrm>
        </p:spPr>
        <p:txBody>
          <a:bodyPr>
            <a:normAutofit lnSpcReduction="10000"/>
          </a:bodyPr>
          <a:lstStyle/>
          <a:p>
            <a:r>
              <a:rPr lang="en-US" altLang="zh-CN" dirty="0" smtClean="0"/>
              <a:t>Beacon nodes</a:t>
            </a:r>
          </a:p>
          <a:p>
            <a:pPr lvl="1"/>
            <a:r>
              <a:rPr lang="en-US" altLang="zh-CN" dirty="0" smtClean="0"/>
              <a:t>In </a:t>
            </a:r>
            <a:r>
              <a:rPr lang="en-US" altLang="zh-CN" dirty="0"/>
              <a:t>a </a:t>
            </a:r>
            <a:r>
              <a:rPr lang="en-US" altLang="zh-CN" dirty="0" smtClean="0"/>
              <a:t>convex hull around the network</a:t>
            </a:r>
          </a:p>
          <a:p>
            <a:pPr lvl="1"/>
            <a:r>
              <a:rPr lang="en-US" altLang="zh-CN" dirty="0"/>
              <a:t>I</a:t>
            </a:r>
            <a:r>
              <a:rPr lang="en-US" altLang="zh-CN" dirty="0" smtClean="0"/>
              <a:t>n </a:t>
            </a:r>
            <a:r>
              <a:rPr lang="en-US" altLang="zh-CN" dirty="0"/>
              <a:t>the center of the </a:t>
            </a:r>
            <a:r>
              <a:rPr lang="en-US" altLang="zh-CN" dirty="0" smtClean="0"/>
              <a:t>network</a:t>
            </a:r>
          </a:p>
          <a:p>
            <a:r>
              <a:rPr lang="en-US" altLang="zh-CN" dirty="0" smtClean="0"/>
              <a:t>Node Density</a:t>
            </a:r>
          </a:p>
          <a:p>
            <a:pPr lvl="1"/>
            <a:r>
              <a:rPr lang="en-US" altLang="zh-CN" dirty="0" smtClean="0"/>
              <a:t>High </a:t>
            </a:r>
            <a:r>
              <a:rPr lang="en-US" altLang="zh-CN" dirty="0"/>
              <a:t>density may not be always true</a:t>
            </a:r>
            <a:endParaRPr lang="en-US" altLang="zh-CN" dirty="0" smtClean="0"/>
          </a:p>
          <a:p>
            <a:r>
              <a:rPr lang="en-US" altLang="zh-CN" dirty="0" smtClean="0"/>
              <a:t>Accuracy</a:t>
            </a:r>
          </a:p>
          <a:p>
            <a:pPr lvl="1"/>
            <a:r>
              <a:rPr lang="en-US" altLang="zh-CN" dirty="0" smtClean="0"/>
              <a:t>Location accuracy trades off </a:t>
            </a:r>
            <a:r>
              <a:rPr lang="en-US" altLang="zh-CN" dirty="0"/>
              <a:t>with location precision</a:t>
            </a:r>
            <a:endParaRPr lang="en-US" altLang="zh-CN" dirty="0" smtClean="0"/>
          </a:p>
          <a:p>
            <a:r>
              <a:rPr lang="en-US" altLang="zh-CN" dirty="0" smtClean="0"/>
              <a:t>Cost</a:t>
            </a:r>
          </a:p>
          <a:p>
            <a:pPr lvl="1"/>
            <a:r>
              <a:rPr lang="en-US" altLang="zh-CN" dirty="0"/>
              <a:t>Hardware </a:t>
            </a:r>
            <a:r>
              <a:rPr lang="en-US" altLang="zh-CN" dirty="0" smtClean="0"/>
              <a:t>cost</a:t>
            </a:r>
            <a:r>
              <a:rPr lang="en-US" altLang="zh-CN" dirty="0"/>
              <a:t>: node density, beacon density, and </a:t>
            </a:r>
            <a:r>
              <a:rPr lang="en-US" altLang="zh-CN" dirty="0" smtClean="0"/>
              <a:t>measurement equipment</a:t>
            </a:r>
          </a:p>
          <a:p>
            <a:pPr lvl="1"/>
            <a:r>
              <a:rPr lang="en-US" altLang="zh-CN" dirty="0" smtClean="0"/>
              <a:t>Energy cost: communication</a:t>
            </a:r>
          </a:p>
          <a:p>
            <a:pPr lvl="1"/>
            <a:endParaRPr lang="en-US" altLang="zh-CN" dirty="0" smtClean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33867"/>
            <a:ext cx="8229600" cy="1143000"/>
          </a:xfrm>
        </p:spPr>
        <p:txBody>
          <a:bodyPr/>
          <a:lstStyle/>
          <a:p>
            <a:r>
              <a:rPr lang="en-US" altLang="zh-CN" dirty="0" smtClean="0"/>
              <a:t>Comparative Study &amp; Future work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xmlns="" val="32255921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05000"/>
            <a:ext cx="4114800" cy="3124200"/>
          </a:xfrm>
        </p:spPr>
        <p:txBody>
          <a:bodyPr/>
          <a:lstStyle/>
          <a:p>
            <a:r>
              <a:rPr lang="en-US" altLang="zh-CN" dirty="0" smtClean="0"/>
              <a:t>Routing</a:t>
            </a:r>
          </a:p>
          <a:p>
            <a:r>
              <a:rPr lang="en-US" altLang="zh-CN" dirty="0" smtClean="0"/>
              <a:t>Topology Control</a:t>
            </a:r>
          </a:p>
          <a:p>
            <a:r>
              <a:rPr lang="en-US" altLang="zh-CN" dirty="0" smtClean="0"/>
              <a:t>Coverage</a:t>
            </a:r>
          </a:p>
          <a:p>
            <a:r>
              <a:rPr lang="en-US" altLang="zh-CN" dirty="0" smtClean="0"/>
              <a:t>Boundary Detection</a:t>
            </a:r>
          </a:p>
          <a:p>
            <a:r>
              <a:rPr lang="en-US" altLang="zh-CN" dirty="0" smtClean="0"/>
              <a:t>Clustering</a:t>
            </a:r>
            <a:endParaRPr lang="zh-CN" altLang="en-US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altLang="zh-CN" sz="2800" dirty="0" smtClean="0"/>
              <a:t>Location information supports many fundamental network services</a:t>
            </a:r>
            <a:endParaRPr lang="zh-CN" altLang="en-US" sz="2800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4876800" y="1905000"/>
            <a:ext cx="4114800" cy="3124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dirty="0" smtClean="0"/>
              <a:t>Medical care</a:t>
            </a:r>
          </a:p>
          <a:p>
            <a:r>
              <a:rPr lang="en-US" altLang="zh-CN" dirty="0" smtClean="0"/>
              <a:t>Smart space</a:t>
            </a:r>
          </a:p>
          <a:p>
            <a:r>
              <a:rPr lang="en-US" altLang="zh-CN" dirty="0" smtClean="0"/>
              <a:t>Logistics</a:t>
            </a:r>
          </a:p>
          <a:p>
            <a:r>
              <a:rPr lang="en-US" altLang="zh-CN" dirty="0" smtClean="0"/>
              <a:t>Environment monitor</a:t>
            </a:r>
          </a:p>
          <a:p>
            <a:r>
              <a:rPr lang="en-US" altLang="zh-CN" dirty="0" smtClean="0"/>
              <a:t>Mobile p2p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xmlns="" val="8291745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762000"/>
            <a:ext cx="9144000" cy="30670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0" y="3845985"/>
            <a:ext cx="89916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itchFamily="34" charset="0"/>
              <a:buChar char="•"/>
            </a:pPr>
            <a:r>
              <a:rPr lang="en-US" altLang="zh-CN" sz="3200" dirty="0" smtClean="0"/>
              <a:t>Obtaining </a:t>
            </a:r>
            <a:r>
              <a:rPr lang="en-US" altLang="zh-CN" sz="3200" dirty="0"/>
              <a:t>a Pareto improvement is a major </a:t>
            </a:r>
            <a:r>
              <a:rPr lang="en-US" altLang="zh-CN" sz="3200" dirty="0" smtClean="0"/>
              <a:t>challenge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US" altLang="zh-CN" sz="3200" dirty="0"/>
              <a:t>Device-Free Localization</a:t>
            </a:r>
            <a:endParaRPr lang="zh-CN" altLang="en-US" sz="3200" dirty="0"/>
          </a:p>
        </p:txBody>
      </p:sp>
    </p:spTree>
    <p:extLst>
      <p:ext uri="{BB962C8B-B14F-4D97-AF65-F5344CB8AC3E}">
        <p14:creationId xmlns:p14="http://schemas.microsoft.com/office/powerpoint/2010/main" xmlns="" val="30717934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/>
          <a:lstStyle/>
          <a:p>
            <a:pPr algn="l"/>
            <a:r>
              <a:rPr lang="en-US" altLang="zh-CN" dirty="0" smtClean="0"/>
              <a:t>Outline</a:t>
            </a:r>
            <a:endParaRPr lang="zh-CN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5105400"/>
          </a:xfrm>
        </p:spPr>
        <p:txBody>
          <a:bodyPr/>
          <a:lstStyle/>
          <a:p>
            <a:r>
              <a:rPr lang="en-US" altLang="zh-CN" dirty="0" smtClean="0"/>
              <a:t>Location</a:t>
            </a:r>
          </a:p>
          <a:p>
            <a:r>
              <a:rPr lang="en-US" altLang="zh-CN" dirty="0" smtClean="0"/>
              <a:t>Localization</a:t>
            </a:r>
          </a:p>
          <a:p>
            <a:pPr lvl="1"/>
            <a:r>
              <a:rPr lang="en-US" altLang="zh-CN" dirty="0"/>
              <a:t>Physical Measurement and Single-Hop Positioning</a:t>
            </a:r>
          </a:p>
          <a:p>
            <a:pPr lvl="1"/>
            <a:r>
              <a:rPr lang="en-US" altLang="zh-CN" dirty="0"/>
              <a:t>Network-Wide Localization</a:t>
            </a:r>
          </a:p>
          <a:p>
            <a:pPr lvl="1"/>
            <a:r>
              <a:rPr lang="en-US" altLang="zh-CN" dirty="0">
                <a:solidFill>
                  <a:srgbClr val="FF0000"/>
                </a:solidFill>
              </a:rPr>
              <a:t>Error Control for Network Localization </a:t>
            </a:r>
            <a:endParaRPr lang="en-US" altLang="zh-CN" dirty="0" smtClean="0">
              <a:solidFill>
                <a:srgbClr val="FF0000"/>
              </a:solidFill>
            </a:endParaRPr>
          </a:p>
          <a:p>
            <a:r>
              <a:rPr lang="en-US" altLang="zh-CN" dirty="0" smtClean="0"/>
              <a:t>Localizability</a:t>
            </a:r>
          </a:p>
          <a:p>
            <a:pPr lvl="1"/>
            <a:r>
              <a:rPr lang="en-US" altLang="zh-CN" dirty="0" smtClean="0"/>
              <a:t>Network Localizability</a:t>
            </a:r>
          </a:p>
          <a:p>
            <a:pPr lvl="1"/>
            <a:r>
              <a:rPr lang="en-US" altLang="zh-CN" dirty="0" smtClean="0"/>
              <a:t>Node Localizability</a:t>
            </a:r>
          </a:p>
          <a:p>
            <a:pPr marL="457200" lvl="1" indent="0">
              <a:buNone/>
            </a:pPr>
            <a:endParaRPr lang="en-US" altLang="zh-CN" dirty="0"/>
          </a:p>
          <a:p>
            <a:pPr lvl="1"/>
            <a:endParaRPr lang="en-US" altLang="zh-CN" dirty="0" smtClean="0"/>
          </a:p>
        </p:txBody>
      </p:sp>
    </p:spTree>
    <p:extLst>
      <p:ext uri="{BB962C8B-B14F-4D97-AF65-F5344CB8AC3E}">
        <p14:creationId xmlns:p14="http://schemas.microsoft.com/office/powerpoint/2010/main" xmlns="" val="3199747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sz="3600" dirty="0"/>
              <a:t>Error Control for Network Localization</a:t>
            </a:r>
            <a:endParaRPr lang="zh-CN" alt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1"/>
            <a:ext cx="8229600" cy="2209800"/>
          </a:xfrm>
        </p:spPr>
        <p:txBody>
          <a:bodyPr/>
          <a:lstStyle/>
          <a:p>
            <a:r>
              <a:rPr lang="en-US" altLang="zh-CN" dirty="0"/>
              <a:t> Noisy Distance </a:t>
            </a:r>
            <a:r>
              <a:rPr lang="en-US" altLang="zh-CN" dirty="0" smtClean="0"/>
              <a:t>Measurement</a:t>
            </a:r>
          </a:p>
          <a:p>
            <a:pPr lvl="1"/>
            <a:r>
              <a:rPr lang="en-US" altLang="zh-CN" dirty="0"/>
              <a:t>Extrinsic: P</a:t>
            </a:r>
            <a:r>
              <a:rPr lang="en-US" altLang="zh-CN" dirty="0" smtClean="0"/>
              <a:t>hysical effects </a:t>
            </a:r>
            <a:r>
              <a:rPr lang="en-US" altLang="zh-CN" dirty="0"/>
              <a:t>on the measurement </a:t>
            </a:r>
            <a:r>
              <a:rPr lang="en-US" altLang="zh-CN" dirty="0" smtClean="0"/>
              <a:t>channel (multipath, shadowing…)</a:t>
            </a:r>
          </a:p>
          <a:p>
            <a:pPr lvl="1"/>
            <a:r>
              <a:rPr lang="en-US" altLang="zh-CN" dirty="0" smtClean="0"/>
              <a:t>Intrinsic: Hardware limitation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81000" y="3706799"/>
            <a:ext cx="8763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US" altLang="zh-CN" sz="2800" dirty="0" smtClean="0"/>
              <a:t>Errors in Distance Measurements</a:t>
            </a:r>
            <a:endParaRPr lang="zh-CN" altLang="en-US" sz="2800" dirty="0"/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19929" y="4230019"/>
            <a:ext cx="6617408" cy="22993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798096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2590800"/>
          </a:xfrm>
        </p:spPr>
        <p:txBody>
          <a:bodyPr/>
          <a:lstStyle/>
          <a:p>
            <a:r>
              <a:rPr lang="en-US" altLang="zh-CN" dirty="0"/>
              <a:t>Negative Impact of Noisy Ranging </a:t>
            </a:r>
            <a:r>
              <a:rPr lang="en-US" altLang="zh-CN" dirty="0" smtClean="0"/>
              <a:t>Results</a:t>
            </a:r>
          </a:p>
          <a:p>
            <a:pPr lvl="1"/>
            <a:r>
              <a:rPr lang="en-US" altLang="zh-CN" dirty="0" smtClean="0"/>
              <a:t>Uncertainty</a:t>
            </a:r>
          </a:p>
          <a:p>
            <a:pPr lvl="1"/>
            <a:r>
              <a:rPr lang="en-US" altLang="zh-CN" dirty="0" smtClean="0"/>
              <a:t>Non-Consistency</a:t>
            </a:r>
          </a:p>
          <a:p>
            <a:pPr lvl="1"/>
            <a:r>
              <a:rPr lang="en-US" altLang="zh-CN" dirty="0"/>
              <a:t>Error Propagation</a:t>
            </a:r>
            <a:endParaRPr lang="zh-CN" altLang="en-US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sz="3600" dirty="0"/>
              <a:t>Error Control for Network Localization</a:t>
            </a:r>
            <a:endParaRPr lang="zh-CN" altLang="en-US" sz="3600" dirty="0"/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05866" y="3352799"/>
            <a:ext cx="3852333" cy="31485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2823343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 smtClean="0"/>
              <a:t>Error </a:t>
            </a:r>
            <a:r>
              <a:rPr lang="en-US" altLang="zh-CN" dirty="0"/>
              <a:t>Characteristics of </a:t>
            </a:r>
            <a:r>
              <a:rPr lang="en-US" altLang="zh-CN" dirty="0" smtClean="0"/>
              <a:t>Localization</a:t>
            </a:r>
          </a:p>
          <a:p>
            <a:pPr lvl="1"/>
            <a:r>
              <a:rPr lang="en-US" altLang="zh-CN" dirty="0" smtClean="0"/>
              <a:t> Creamer </a:t>
            </a:r>
            <a:r>
              <a:rPr lang="en-US" altLang="zh-CN" dirty="0" err="1" smtClean="0"/>
              <a:t>Rao</a:t>
            </a:r>
            <a:r>
              <a:rPr lang="en-US" altLang="zh-CN" dirty="0" smtClean="0"/>
              <a:t> Lower Bound (CRLB)</a:t>
            </a:r>
          </a:p>
          <a:p>
            <a:pPr marL="457200" lvl="1" indent="0">
              <a:buNone/>
            </a:pPr>
            <a:endParaRPr lang="en-US" altLang="zh-CN" dirty="0" smtClean="0"/>
          </a:p>
          <a:p>
            <a:pPr marL="457200" lvl="1" indent="0">
              <a:buNone/>
            </a:pPr>
            <a:endParaRPr lang="en-US" altLang="zh-CN" dirty="0"/>
          </a:p>
          <a:p>
            <a:pPr marL="457200" lvl="1" indent="0">
              <a:buNone/>
            </a:pPr>
            <a:endParaRPr lang="en-US" altLang="zh-CN" dirty="0" smtClean="0"/>
          </a:p>
          <a:p>
            <a:pPr lvl="1"/>
            <a:r>
              <a:rPr lang="en-US" altLang="zh-CN" dirty="0"/>
              <a:t>CRLB for </a:t>
            </a:r>
            <a:r>
              <a:rPr lang="en-US" altLang="zh-CN" dirty="0" err="1"/>
              <a:t>Multihop</a:t>
            </a:r>
            <a:r>
              <a:rPr lang="en-US" altLang="zh-CN" dirty="0"/>
              <a:t> </a:t>
            </a:r>
            <a:r>
              <a:rPr lang="en-US" altLang="zh-CN" dirty="0" smtClean="0"/>
              <a:t>Localization*</a:t>
            </a:r>
          </a:p>
          <a:p>
            <a:pPr lvl="1"/>
            <a:r>
              <a:rPr lang="en-US" altLang="zh-CN" dirty="0"/>
              <a:t>CRLB for One-Hop Localization</a:t>
            </a:r>
            <a:endParaRPr lang="zh-CN" altLang="en-US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sz="3600" dirty="0"/>
              <a:t>Error Control for Network Localization</a:t>
            </a:r>
            <a:endParaRPr lang="zh-CN" altLang="en-US" sz="3600" dirty="0"/>
          </a:p>
        </p:txBody>
      </p:sp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24000" y="2819400"/>
            <a:ext cx="5637288" cy="981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40019379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sz="3600" dirty="0"/>
              <a:t>Error Control for Network Localization</a:t>
            </a:r>
            <a:endParaRPr lang="zh-CN" alt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 smtClean="0"/>
              <a:t>Geographic </a:t>
            </a:r>
            <a:r>
              <a:rPr lang="en-US" altLang="zh-CN" dirty="0"/>
              <a:t>Dilution of </a:t>
            </a:r>
            <a:r>
              <a:rPr lang="en-US" altLang="zh-CN" dirty="0" smtClean="0"/>
              <a:t>Precision</a:t>
            </a:r>
            <a:endParaRPr lang="zh-CN" alt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667933" y="2286000"/>
            <a:ext cx="5108864" cy="152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304800" y="3980934"/>
            <a:ext cx="434567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400" dirty="0" smtClean="0"/>
              <a:t>Variance </a:t>
            </a:r>
            <a:r>
              <a:rPr lang="en-US" altLang="zh-CN" sz="2400" dirty="0"/>
              <a:t>of the estimate location </a:t>
            </a:r>
            <a:endParaRPr lang="zh-CN" altLang="en-US" sz="2400" dirty="0"/>
          </a:p>
        </p:txBody>
      </p:sp>
      <p:cxnSp>
        <p:nvCxnSpPr>
          <p:cNvPr id="6" name="Straight Arrow Connector 5"/>
          <p:cNvCxnSpPr/>
          <p:nvPr/>
        </p:nvCxnSpPr>
        <p:spPr>
          <a:xfrm flipV="1">
            <a:off x="1066800" y="3200400"/>
            <a:ext cx="894768" cy="9652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/>
          <p:cNvSpPr/>
          <p:nvPr/>
        </p:nvSpPr>
        <p:spPr>
          <a:xfrm>
            <a:off x="4650637" y="4073267"/>
            <a:ext cx="436581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/>
              <a:t> </a:t>
            </a:r>
            <a:r>
              <a:rPr lang="en-US" altLang="zh-CN" dirty="0" smtClean="0"/>
              <a:t>Angle </a:t>
            </a:r>
            <a:r>
              <a:rPr lang="en-US" altLang="zh-CN" dirty="0"/>
              <a:t>between each pair of reference nodes</a:t>
            </a:r>
            <a:endParaRPr lang="zh-CN" altLang="en-US" dirty="0"/>
          </a:p>
        </p:txBody>
      </p:sp>
      <p:cxnSp>
        <p:nvCxnSpPr>
          <p:cNvPr id="9" name="Straight Arrow Connector 8"/>
          <p:cNvCxnSpPr/>
          <p:nvPr/>
        </p:nvCxnSpPr>
        <p:spPr>
          <a:xfrm flipH="1" flipV="1">
            <a:off x="5901267" y="3334267"/>
            <a:ext cx="533400" cy="780533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/>
          <p:cNvSpPr/>
          <p:nvPr/>
        </p:nvSpPr>
        <p:spPr>
          <a:xfrm>
            <a:off x="136017" y="4724400"/>
            <a:ext cx="8999515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altLang="zh-CN" sz="3200" dirty="0" smtClean="0"/>
              <a:t>The </a:t>
            </a:r>
            <a:r>
              <a:rPr lang="en-US" altLang="zh-CN" sz="3200" dirty="0"/>
              <a:t>ranging </a:t>
            </a:r>
            <a:r>
              <a:rPr lang="en-US" altLang="zh-CN" sz="3200" dirty="0" smtClean="0"/>
              <a:t>error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altLang="zh-CN" sz="3200" dirty="0" smtClean="0"/>
              <a:t>The </a:t>
            </a:r>
            <a:r>
              <a:rPr lang="en-US" altLang="zh-CN" sz="3200" dirty="0"/>
              <a:t>geometric relationship of references and </a:t>
            </a:r>
            <a:r>
              <a:rPr lang="en-US" altLang="zh-CN" sz="3200" dirty="0" smtClean="0"/>
              <a:t>to be </a:t>
            </a:r>
          </a:p>
          <a:p>
            <a:r>
              <a:rPr lang="en-US" altLang="zh-CN" sz="3200" dirty="0"/>
              <a:t> </a:t>
            </a:r>
            <a:r>
              <a:rPr lang="en-US" altLang="zh-CN" sz="3200" dirty="0" smtClean="0"/>
              <a:t>   localized </a:t>
            </a:r>
            <a:r>
              <a:rPr lang="en-US" altLang="zh-CN" sz="3200" dirty="0"/>
              <a:t>nodes</a:t>
            </a:r>
            <a:endParaRPr lang="zh-CN" altLang="en-US" sz="3200" dirty="0"/>
          </a:p>
        </p:txBody>
      </p:sp>
    </p:spTree>
    <p:extLst>
      <p:ext uri="{BB962C8B-B14F-4D97-AF65-F5344CB8AC3E}">
        <p14:creationId xmlns:p14="http://schemas.microsoft.com/office/powerpoint/2010/main" xmlns="" val="278316707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2400" y="1024467"/>
            <a:ext cx="3996821" cy="312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478867" y="973667"/>
            <a:ext cx="4233218" cy="29024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>
        <mc:Choice xmlns:a14="http://schemas.microsoft.com/office/drawing/2010/main" xmlns="" Requires="a14">
          <p:sp>
            <p:nvSpPr>
              <p:cNvPr id="5" name="Rectangle 4"/>
              <p:cNvSpPr/>
              <p:nvPr/>
            </p:nvSpPr>
            <p:spPr>
              <a:xfrm>
                <a:off x="2269067" y="4292922"/>
                <a:ext cx="4419600" cy="46121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altLang="zh-CN" dirty="0" smtClean="0"/>
                  <a:t>Geographic </a:t>
                </a:r>
                <a:r>
                  <a:rPr lang="en-US" altLang="zh-CN" dirty="0"/>
                  <a:t>Dilution of Precision (</a:t>
                </a:r>
                <a:r>
                  <a:rPr lang="en-US" altLang="zh-CN" dirty="0" err="1"/>
                  <a:t>GDoP</a:t>
                </a:r>
                <a:r>
                  <a:rPr lang="en-US" altLang="zh-CN" dirty="0" smtClean="0"/>
                  <a:t>):   </a:t>
                </a:r>
                <a14:m>
                  <m:oMath xmlns:m="http://schemas.openxmlformats.org/officeDocument/2006/math" xmlns="">
                    <m:f>
                      <m:fPr>
                        <m:ctrlPr>
                          <a:rPr lang="en-US" altLang="zh-CN" i="1" smtClean="0">
                            <a:latin typeface="Cambria Math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altLang="zh-CN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zh-CN" altLang="en-US" i="1" smtClean="0">
                                <a:latin typeface="Cambria Math"/>
                              </a:rPr>
                              <m:t>𝜎</m:t>
                            </m:r>
                          </m:e>
                          <m:sub>
                            <m:r>
                              <a:rPr lang="en-US" altLang="zh-CN" b="0" i="1" smtClean="0">
                                <a:latin typeface="Cambria Math"/>
                              </a:rPr>
                              <m:t>0</m:t>
                            </m:r>
                          </m:sub>
                        </m:sSub>
                      </m:num>
                      <m:den>
                        <m:r>
                          <a:rPr lang="zh-CN" altLang="en-US" i="1" smtClean="0">
                            <a:latin typeface="Cambria Math"/>
                          </a:rPr>
                          <m:t>𝜎</m:t>
                        </m:r>
                      </m:den>
                    </m:f>
                  </m:oMath>
                </a14:m>
                <a:endParaRPr lang="zh-CN" altLang="en-US" dirty="0"/>
              </a:p>
            </p:txBody>
          </p:sp>
        </mc:Choice>
        <mc:Fallback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69067" y="4292922"/>
                <a:ext cx="4419600" cy="461217"/>
              </a:xfrm>
              <a:prstGeom prst="rect">
                <a:avLst/>
              </a:prstGeom>
              <a:blipFill rotWithShape="1">
                <a:blip r:embed="rId4" cstate="print"/>
                <a:stretch>
                  <a:fillRect l="-1103" b="-789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Rectangle 2"/>
          <p:cNvSpPr/>
          <p:nvPr/>
        </p:nvSpPr>
        <p:spPr>
          <a:xfrm>
            <a:off x="199024" y="5105400"/>
            <a:ext cx="8559685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800" dirty="0" smtClean="0"/>
              <a:t>Highest </a:t>
            </a:r>
            <a:r>
              <a:rPr lang="en-US" altLang="zh-CN" sz="2800" dirty="0"/>
              <a:t>location accuracy would </a:t>
            </a:r>
            <a:r>
              <a:rPr lang="en-US" altLang="zh-CN" sz="2800" dirty="0" smtClean="0"/>
              <a:t>be achieved if reference </a:t>
            </a:r>
            <a:r>
              <a:rPr lang="en-US" altLang="zh-CN" sz="2800" dirty="0"/>
              <a:t>nodes are </a:t>
            </a:r>
            <a:r>
              <a:rPr lang="en-US" altLang="zh-CN" sz="2800" dirty="0" smtClean="0"/>
              <a:t>evenly separated</a:t>
            </a:r>
            <a:endParaRPr lang="zh-CN" altLang="en-US" sz="2800" dirty="0"/>
          </a:p>
        </p:txBody>
      </p:sp>
    </p:spTree>
    <p:extLst>
      <p:ext uri="{BB962C8B-B14F-4D97-AF65-F5344CB8AC3E}">
        <p14:creationId xmlns:p14="http://schemas.microsoft.com/office/powerpoint/2010/main" xmlns="" val="3773512805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sz="3600" dirty="0"/>
              <a:t>Error Control for Network Localization</a:t>
            </a:r>
            <a:endParaRPr lang="zh-CN" alt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53000"/>
          </a:xfrm>
        </p:spPr>
        <p:txBody>
          <a:bodyPr>
            <a:normAutofit/>
          </a:bodyPr>
          <a:lstStyle/>
          <a:p>
            <a:r>
              <a:rPr lang="en-US" altLang="zh-CN" dirty="0"/>
              <a:t>Location </a:t>
            </a:r>
            <a:r>
              <a:rPr lang="en-US" altLang="zh-CN" dirty="0" smtClean="0"/>
              <a:t>Refinement</a:t>
            </a:r>
          </a:p>
          <a:p>
            <a:pPr lvl="1"/>
            <a:r>
              <a:rPr lang="en-US" altLang="zh-CN" dirty="0" smtClean="0"/>
              <a:t>Framework of Location Refinement</a:t>
            </a:r>
          </a:p>
          <a:p>
            <a:pPr lvl="2"/>
            <a:r>
              <a:rPr lang="en-US" altLang="zh-CN" dirty="0"/>
              <a:t>Node </a:t>
            </a:r>
            <a:r>
              <a:rPr lang="en-US" altLang="zh-CN" dirty="0" smtClean="0"/>
              <a:t>Registry: Location + Confidence</a:t>
            </a:r>
            <a:endParaRPr lang="en-US" altLang="zh-CN" dirty="0"/>
          </a:p>
          <a:p>
            <a:pPr lvl="2"/>
            <a:r>
              <a:rPr lang="en-US" altLang="zh-CN" dirty="0"/>
              <a:t>Reference Selection: </a:t>
            </a:r>
            <a:r>
              <a:rPr lang="en-US" altLang="zh-CN" dirty="0" smtClean="0"/>
              <a:t>Selects </a:t>
            </a:r>
            <a:r>
              <a:rPr lang="en-US" altLang="zh-CN" dirty="0"/>
              <a:t>the </a:t>
            </a:r>
            <a:r>
              <a:rPr lang="en-US" altLang="zh-CN" dirty="0" smtClean="0"/>
              <a:t>reference achieving the </a:t>
            </a:r>
            <a:r>
              <a:rPr lang="en-US" altLang="zh-CN" dirty="0"/>
              <a:t>highest estimate </a:t>
            </a:r>
            <a:r>
              <a:rPr lang="en-US" altLang="zh-CN" dirty="0" smtClean="0"/>
              <a:t>confidence</a:t>
            </a:r>
            <a:endParaRPr lang="en-US" altLang="zh-CN" dirty="0"/>
          </a:p>
          <a:p>
            <a:pPr lvl="2"/>
            <a:r>
              <a:rPr lang="en-US" altLang="zh-CN" dirty="0"/>
              <a:t>Registry </a:t>
            </a:r>
            <a:r>
              <a:rPr lang="en-US" altLang="zh-CN" dirty="0" smtClean="0"/>
              <a:t>Update</a:t>
            </a:r>
          </a:p>
        </p:txBody>
      </p:sp>
    </p:spTree>
    <p:extLst>
      <p:ext uri="{BB962C8B-B14F-4D97-AF65-F5344CB8AC3E}">
        <p14:creationId xmlns:p14="http://schemas.microsoft.com/office/powerpoint/2010/main" xmlns="" val="27053341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sz="3600" dirty="0" smtClean="0"/>
              <a:t>Framework of location refinement</a:t>
            </a:r>
            <a:endParaRPr lang="zh-CN" altLang="en-US" sz="36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76400" y="1524000"/>
            <a:ext cx="6119970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6588036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sz="3600" dirty="0"/>
              <a:t>Error Control for Network Localization</a:t>
            </a:r>
            <a:endParaRPr lang="zh-CN" alt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53000"/>
          </a:xfrm>
        </p:spPr>
        <p:txBody>
          <a:bodyPr>
            <a:normAutofit/>
          </a:bodyPr>
          <a:lstStyle/>
          <a:p>
            <a:r>
              <a:rPr lang="en-US" altLang="zh-CN" dirty="0"/>
              <a:t>Location </a:t>
            </a:r>
            <a:r>
              <a:rPr lang="en-US" altLang="zh-CN" dirty="0" smtClean="0"/>
              <a:t>Refinement</a:t>
            </a:r>
          </a:p>
          <a:p>
            <a:pPr lvl="1"/>
            <a:r>
              <a:rPr lang="en-US" altLang="zh-CN" dirty="0" smtClean="0"/>
              <a:t>Framework of Location Refinement</a:t>
            </a:r>
          </a:p>
          <a:p>
            <a:pPr lvl="1"/>
            <a:r>
              <a:rPr lang="en-US" altLang="zh-CN" dirty="0" smtClean="0"/>
              <a:t>Metrics for Location Refinement</a:t>
            </a:r>
          </a:p>
          <a:p>
            <a:pPr lvl="2"/>
            <a:r>
              <a:rPr lang="en-US" altLang="zh-CN" dirty="0" smtClean="0"/>
              <a:t>Analyze the performance both on noisy distance measurements and location uncertainly of reference.</a:t>
            </a:r>
          </a:p>
          <a:p>
            <a:pPr lvl="2"/>
            <a:r>
              <a:rPr lang="en-US" altLang="zh-CN" dirty="0" smtClean="0"/>
              <a:t>Quality of Trilateration </a:t>
            </a:r>
          </a:p>
        </p:txBody>
      </p:sp>
    </p:spTree>
    <p:extLst>
      <p:ext uri="{BB962C8B-B14F-4D97-AF65-F5344CB8AC3E}">
        <p14:creationId xmlns:p14="http://schemas.microsoft.com/office/powerpoint/2010/main" xmlns="" val="6588036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7200" y="3076575"/>
            <a:ext cx="7987024" cy="3629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0" y="-228600"/>
            <a:ext cx="9982200" cy="1401762"/>
          </a:xfrm>
        </p:spPr>
        <p:txBody>
          <a:bodyPr>
            <a:normAutofit/>
          </a:bodyPr>
          <a:lstStyle/>
          <a:p>
            <a:pPr algn="l"/>
            <a:r>
              <a:rPr lang="en-US" altLang="zh-CN" sz="2800" dirty="0" smtClean="0"/>
              <a:t>Location-based services for a wide range of wireless networks</a:t>
            </a:r>
            <a:endParaRPr lang="zh-CN" altLang="en-US" sz="2800" dirty="0"/>
          </a:p>
        </p:txBody>
      </p:sp>
      <p:sp>
        <p:nvSpPr>
          <p:cNvPr id="2" name="Rectangle 1"/>
          <p:cNvSpPr/>
          <p:nvPr/>
        </p:nvSpPr>
        <p:spPr>
          <a:xfrm>
            <a:off x="2895600" y="4891087"/>
            <a:ext cx="2667000" cy="1157289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57200" y="685800"/>
            <a:ext cx="8001000" cy="3124200"/>
          </a:xfrm>
        </p:spPr>
        <p:txBody>
          <a:bodyPr>
            <a:normAutofit/>
          </a:bodyPr>
          <a:lstStyle/>
          <a:p>
            <a:r>
              <a:rPr lang="en-US" altLang="zh-CN" sz="2400" dirty="0" smtClean="0"/>
              <a:t>Limitation of GPS and local positioning systems</a:t>
            </a:r>
          </a:p>
          <a:p>
            <a:r>
              <a:rPr lang="en-US" altLang="zh-CN" sz="2400" dirty="0" smtClean="0"/>
              <a:t>Two stages</a:t>
            </a:r>
          </a:p>
          <a:p>
            <a:pPr lvl="1"/>
            <a:r>
              <a:rPr lang="en-US" sz="2400" b="1" dirty="0" smtClean="0"/>
              <a:t>Measuring </a:t>
            </a:r>
            <a:r>
              <a:rPr lang="en-US" sz="2400" b="1" dirty="0"/>
              <a:t>geographic information </a:t>
            </a:r>
            <a:r>
              <a:rPr lang="en-US" sz="2400" b="1" dirty="0" smtClean="0"/>
              <a:t>from the </a:t>
            </a:r>
            <a:r>
              <a:rPr lang="en-US" sz="2400" b="1" dirty="0"/>
              <a:t>ground truth of network deployment; </a:t>
            </a:r>
          </a:p>
          <a:p>
            <a:pPr lvl="1"/>
            <a:r>
              <a:rPr lang="en-US" sz="2400" b="1" dirty="0" smtClean="0"/>
              <a:t>Computing node </a:t>
            </a:r>
            <a:r>
              <a:rPr lang="en-US" sz="2400" b="1" dirty="0"/>
              <a:t>locations according to the measured data.</a:t>
            </a:r>
            <a:endParaRPr lang="zh-CN" altLang="en-US" sz="6000" dirty="0"/>
          </a:p>
        </p:txBody>
      </p:sp>
    </p:spTree>
    <p:extLst>
      <p:ext uri="{BB962C8B-B14F-4D97-AF65-F5344CB8AC3E}">
        <p14:creationId xmlns:p14="http://schemas.microsoft.com/office/powerpoint/2010/main" xmlns="" val="2023923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62000" y="1173232"/>
            <a:ext cx="3886200" cy="5047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257800" y="1173232"/>
            <a:ext cx="3200400" cy="4817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5" name="Straight Arrow Connector 4"/>
          <p:cNvCxnSpPr/>
          <p:nvPr/>
        </p:nvCxnSpPr>
        <p:spPr>
          <a:xfrm flipH="1">
            <a:off x="914400" y="533400"/>
            <a:ext cx="762000" cy="639832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1676400" y="340267"/>
            <a:ext cx="2819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Location Estimate</a:t>
            </a:r>
            <a:endParaRPr lang="zh-CN" altLang="en-US" dirty="0"/>
          </a:p>
        </p:txBody>
      </p:sp>
      <p:sp>
        <p:nvSpPr>
          <p:cNvPr id="8" name="Rectangle 7"/>
          <p:cNvSpPr/>
          <p:nvPr/>
        </p:nvSpPr>
        <p:spPr>
          <a:xfrm>
            <a:off x="209550" y="1867048"/>
            <a:ext cx="85725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400" dirty="0" smtClean="0"/>
              <a:t>Estimated </a:t>
            </a:r>
            <a:r>
              <a:rPr lang="en-US" altLang="zh-CN" sz="2400" dirty="0"/>
              <a:t>location error </a:t>
            </a:r>
            <a:r>
              <a:rPr lang="en-US" altLang="zh-CN" sz="2400" dirty="0" smtClean="0"/>
              <a:t>caused by </a:t>
            </a:r>
            <a:r>
              <a:rPr lang="en-US" altLang="zh-CN" sz="2400" dirty="0"/>
              <a:t>noisy distance measurements </a:t>
            </a:r>
            <a:endParaRPr lang="zh-CN" altLang="en-US" sz="2400" dirty="0"/>
          </a:p>
        </p:txBody>
      </p:sp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662200" y="2354113"/>
            <a:ext cx="5667199" cy="847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45499" y="4125188"/>
            <a:ext cx="5805401" cy="565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Rectangle 8"/>
          <p:cNvSpPr/>
          <p:nvPr/>
        </p:nvSpPr>
        <p:spPr>
          <a:xfrm>
            <a:off x="260350" y="3361724"/>
            <a:ext cx="80772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400" dirty="0"/>
              <a:t>T</a:t>
            </a:r>
            <a:r>
              <a:rPr lang="en-US" altLang="zh-CN" sz="2400" dirty="0" smtClean="0"/>
              <a:t>he </a:t>
            </a:r>
            <a:r>
              <a:rPr lang="en-US" altLang="zh-CN" sz="2400" dirty="0"/>
              <a:t>error due to location uncertainty </a:t>
            </a:r>
            <a:r>
              <a:rPr lang="en-US" altLang="zh-CN" sz="2400" dirty="0" smtClean="0"/>
              <a:t>of references</a:t>
            </a:r>
            <a:endParaRPr lang="zh-CN" altLang="en-US" sz="2400" dirty="0"/>
          </a:p>
        </p:txBody>
      </p:sp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45499" y="5410200"/>
            <a:ext cx="268478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0" name="Picture 8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495799" y="5466443"/>
            <a:ext cx="1670051" cy="4771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4235114290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sz="3600" dirty="0"/>
              <a:t>Error Control for Network Localization</a:t>
            </a:r>
            <a:endParaRPr lang="zh-CN" alt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066800"/>
            <a:ext cx="8229600" cy="4525963"/>
          </a:xfrm>
        </p:spPr>
        <p:txBody>
          <a:bodyPr/>
          <a:lstStyle/>
          <a:p>
            <a:r>
              <a:rPr lang="en-US" altLang="zh-CN" dirty="0"/>
              <a:t>Robust </a:t>
            </a:r>
            <a:r>
              <a:rPr lang="en-US" altLang="zh-CN" dirty="0" smtClean="0"/>
              <a:t>Localization</a:t>
            </a:r>
          </a:p>
          <a:p>
            <a:pPr marL="0" indent="0">
              <a:buNone/>
            </a:pPr>
            <a:r>
              <a:rPr lang="en-US" altLang="zh-CN" dirty="0" smtClean="0"/>
              <a:t>    </a:t>
            </a:r>
            <a:r>
              <a:rPr lang="en-US" altLang="zh-CN" sz="2800" dirty="0" smtClean="0"/>
              <a:t>Severe </a:t>
            </a:r>
            <a:r>
              <a:rPr lang="en-US" altLang="zh-CN" sz="2800" dirty="0"/>
              <a:t>errors </a:t>
            </a:r>
            <a:r>
              <a:rPr lang="en-US" altLang="zh-CN" sz="2800" dirty="0" smtClean="0"/>
              <a:t>can be </a:t>
            </a:r>
            <a:r>
              <a:rPr lang="en-US" altLang="zh-CN" sz="2800" dirty="0"/>
              <a:t>seen as outliers of measurements that </a:t>
            </a:r>
            <a:r>
              <a:rPr lang="en-US" altLang="zh-CN" sz="2800" dirty="0" smtClean="0"/>
              <a:t>significantly deteriorate </a:t>
            </a:r>
            <a:r>
              <a:rPr lang="en-US" altLang="zh-CN" sz="2800" dirty="0"/>
              <a:t>localization accuracy.</a:t>
            </a:r>
            <a:endParaRPr lang="zh-CN" altLang="en-US" sz="2800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438400" y="3098800"/>
            <a:ext cx="3056467" cy="30263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715000" y="3098800"/>
            <a:ext cx="3000292" cy="30263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04800" y="4451866"/>
            <a:ext cx="1981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dirty="0" smtClean="0"/>
              <a:t>Amortize errors</a:t>
            </a:r>
            <a:endParaRPr lang="zh-CN" altLang="en-US" sz="3600" dirty="0"/>
          </a:p>
        </p:txBody>
      </p:sp>
    </p:spTree>
    <p:extLst>
      <p:ext uri="{BB962C8B-B14F-4D97-AF65-F5344CB8AC3E}">
        <p14:creationId xmlns:p14="http://schemas.microsoft.com/office/powerpoint/2010/main" xmlns="" val="2481201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/>
          <a:lstStyle/>
          <a:p>
            <a:pPr algn="l"/>
            <a:r>
              <a:rPr lang="en-US" altLang="zh-CN" dirty="0" smtClean="0"/>
              <a:t>Outline</a:t>
            </a:r>
            <a:endParaRPr lang="zh-CN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5105400"/>
          </a:xfrm>
        </p:spPr>
        <p:txBody>
          <a:bodyPr/>
          <a:lstStyle/>
          <a:p>
            <a:r>
              <a:rPr lang="en-US" altLang="zh-CN" dirty="0" smtClean="0"/>
              <a:t>Location</a:t>
            </a:r>
          </a:p>
          <a:p>
            <a:r>
              <a:rPr lang="en-US" altLang="zh-CN" dirty="0" smtClean="0"/>
              <a:t>Localization</a:t>
            </a:r>
          </a:p>
          <a:p>
            <a:pPr lvl="1"/>
            <a:r>
              <a:rPr lang="en-US" altLang="zh-CN" dirty="0"/>
              <a:t>Physical Measurement and Single-Hop Positioning</a:t>
            </a:r>
          </a:p>
          <a:p>
            <a:pPr lvl="1"/>
            <a:r>
              <a:rPr lang="en-US" altLang="zh-CN" dirty="0"/>
              <a:t>Network-Wide Localization</a:t>
            </a:r>
          </a:p>
          <a:p>
            <a:pPr lvl="1"/>
            <a:r>
              <a:rPr lang="en-US" altLang="zh-CN" dirty="0"/>
              <a:t>Error Control for Network Localization </a:t>
            </a:r>
            <a:endParaRPr lang="en-US" altLang="zh-CN" dirty="0" smtClean="0"/>
          </a:p>
          <a:p>
            <a:r>
              <a:rPr lang="en-US" altLang="zh-CN" dirty="0" smtClean="0"/>
              <a:t>Localizability</a:t>
            </a:r>
          </a:p>
          <a:p>
            <a:pPr lvl="1"/>
            <a:r>
              <a:rPr lang="en-US" altLang="zh-CN" dirty="0" smtClean="0">
                <a:solidFill>
                  <a:srgbClr val="FF0000"/>
                </a:solidFill>
              </a:rPr>
              <a:t>Network Localizability</a:t>
            </a:r>
          </a:p>
          <a:p>
            <a:pPr lvl="1"/>
            <a:r>
              <a:rPr lang="en-US" altLang="zh-CN" dirty="0" smtClean="0"/>
              <a:t>Node Localizability</a:t>
            </a:r>
          </a:p>
          <a:p>
            <a:pPr marL="457200" lvl="1" indent="0">
              <a:buNone/>
            </a:pPr>
            <a:endParaRPr lang="en-US" altLang="zh-CN" dirty="0"/>
          </a:p>
          <a:p>
            <a:pPr lvl="1"/>
            <a:endParaRPr lang="en-US" altLang="zh-CN" dirty="0" smtClean="0"/>
          </a:p>
        </p:txBody>
      </p:sp>
    </p:spTree>
    <p:extLst>
      <p:ext uri="{BB962C8B-B14F-4D97-AF65-F5344CB8AC3E}">
        <p14:creationId xmlns:p14="http://schemas.microsoft.com/office/powerpoint/2010/main" xmlns="" val="3264945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04800" y="1905000"/>
            <a:ext cx="8534400" cy="3657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115886" y="228600"/>
            <a:ext cx="8116888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3200" dirty="0"/>
              <a:t>Localizability can assist network operation and </a:t>
            </a:r>
            <a:r>
              <a:rPr lang="en-US" altLang="zh-CN" sz="3200" dirty="0" smtClean="0"/>
              <a:t>management</a:t>
            </a:r>
            <a:endParaRPr lang="zh-CN" altLang="en-US" sz="3200" dirty="0"/>
          </a:p>
        </p:txBody>
      </p:sp>
      <p:sp>
        <p:nvSpPr>
          <p:cNvPr id="5" name="TextBox 4"/>
          <p:cNvSpPr txBox="1"/>
          <p:nvPr/>
        </p:nvSpPr>
        <p:spPr>
          <a:xfrm>
            <a:off x="3276600" y="1371600"/>
            <a:ext cx="276806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dirty="0" smtClean="0"/>
              <a:t>Location-uniqueness</a:t>
            </a:r>
            <a:endParaRPr lang="zh-CN" altLang="en-US" sz="2400" dirty="0"/>
          </a:p>
        </p:txBody>
      </p:sp>
    </p:spTree>
    <p:extLst>
      <p:ext uri="{BB962C8B-B14F-4D97-AF65-F5344CB8AC3E}">
        <p14:creationId xmlns:p14="http://schemas.microsoft.com/office/powerpoint/2010/main" xmlns="" val="159523638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3867"/>
            <a:ext cx="8229600" cy="1143000"/>
          </a:xfrm>
        </p:spPr>
        <p:txBody>
          <a:bodyPr>
            <a:normAutofit/>
          </a:bodyPr>
          <a:lstStyle/>
          <a:p>
            <a:pPr lvl="1" algn="ctr" rtl="0">
              <a:spcBef>
                <a:spcPct val="0"/>
              </a:spcBef>
            </a:pPr>
            <a:r>
              <a:rPr lang="en-US" altLang="zh-CN" sz="3200" dirty="0" smtClean="0">
                <a:solidFill>
                  <a:schemeClr val="tx1"/>
                </a:solidFill>
              </a:rPr>
              <a:t>Network Localizability</a:t>
            </a:r>
            <a:endParaRPr lang="zh-CN" alt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914400"/>
            <a:ext cx="8229600" cy="609600"/>
          </a:xfrm>
        </p:spPr>
        <p:txBody>
          <a:bodyPr/>
          <a:lstStyle/>
          <a:p>
            <a:r>
              <a:rPr lang="en-US" altLang="zh-CN" dirty="0"/>
              <a:t>Globally Rigid Graphs</a:t>
            </a:r>
            <a:endParaRPr lang="zh-CN" alt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04800" y="1400175"/>
            <a:ext cx="8382000" cy="545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921580546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3733800"/>
          </a:xfrm>
        </p:spPr>
        <p:txBody>
          <a:bodyPr>
            <a:normAutofit/>
          </a:bodyPr>
          <a:lstStyle/>
          <a:p>
            <a:r>
              <a:rPr lang="en-US" altLang="zh-CN" dirty="0"/>
              <a:t>Conditions for Network </a:t>
            </a:r>
            <a:r>
              <a:rPr lang="en-US" altLang="zh-CN" dirty="0" smtClean="0"/>
              <a:t>Localizability</a:t>
            </a:r>
          </a:p>
          <a:p>
            <a:pPr lvl="1"/>
            <a:r>
              <a:rPr lang="en-US" altLang="zh-CN" dirty="0" smtClean="0"/>
              <a:t>Theorem </a:t>
            </a:r>
            <a:r>
              <a:rPr lang="en-US" altLang="zh-CN" dirty="0"/>
              <a:t>1</a:t>
            </a:r>
            <a:r>
              <a:rPr lang="en-US" altLang="zh-CN" dirty="0" smtClean="0"/>
              <a:t>: A </a:t>
            </a:r>
            <a:r>
              <a:rPr lang="en-US" altLang="zh-CN" dirty="0"/>
              <a:t>graph with n </a:t>
            </a:r>
            <a:r>
              <a:rPr lang="en-US" altLang="zh-CN" dirty="0" smtClean="0"/>
              <a:t>&gt;= </a:t>
            </a:r>
            <a:r>
              <a:rPr lang="en-US" altLang="zh-CN" dirty="0"/>
              <a:t>4 vertices is </a:t>
            </a:r>
            <a:r>
              <a:rPr lang="en-US" altLang="zh-CN" dirty="0" smtClean="0"/>
              <a:t>globally </a:t>
            </a:r>
            <a:r>
              <a:rPr lang="en-US" altLang="zh-CN" dirty="0"/>
              <a:t>rigid in 2 dimensions if and only if it is </a:t>
            </a:r>
            <a:r>
              <a:rPr lang="en-US" altLang="zh-CN" dirty="0" smtClean="0"/>
              <a:t>3-connected and </a:t>
            </a:r>
            <a:r>
              <a:rPr lang="en-US" altLang="zh-CN" dirty="0"/>
              <a:t>redundantly </a:t>
            </a:r>
            <a:r>
              <a:rPr lang="en-US" altLang="zh-CN" dirty="0" smtClean="0"/>
              <a:t>rigid.</a:t>
            </a:r>
            <a:endParaRPr lang="en-US" altLang="zh-CN" dirty="0"/>
          </a:p>
          <a:p>
            <a:pPr lvl="1"/>
            <a:r>
              <a:rPr lang="en-US" altLang="zh-CN" dirty="0" smtClean="0"/>
              <a:t>Theorem 2: A </a:t>
            </a:r>
            <a:r>
              <a:rPr lang="en-US" altLang="zh-CN" dirty="0"/>
              <a:t>network is uniquely </a:t>
            </a:r>
            <a:r>
              <a:rPr lang="en-US" altLang="zh-CN" dirty="0" smtClean="0"/>
              <a:t>localizable if </a:t>
            </a:r>
            <a:r>
              <a:rPr lang="en-US" altLang="zh-CN" dirty="0"/>
              <a:t>and only if its distance graph is globally </a:t>
            </a:r>
            <a:r>
              <a:rPr lang="en-US" altLang="zh-CN" dirty="0" smtClean="0"/>
              <a:t>rigid  and it contains </a:t>
            </a:r>
            <a:r>
              <a:rPr lang="en-US" altLang="zh-CN" dirty="0"/>
              <a:t>at least three anchors</a:t>
            </a:r>
            <a:r>
              <a:rPr lang="en-US" altLang="zh-CN" dirty="0" smtClean="0"/>
              <a:t>.</a:t>
            </a:r>
            <a:endParaRPr lang="zh-CN" altLang="en-US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33867"/>
            <a:ext cx="8229600" cy="1143000"/>
          </a:xfrm>
        </p:spPr>
        <p:txBody>
          <a:bodyPr>
            <a:normAutofit/>
          </a:bodyPr>
          <a:lstStyle/>
          <a:p>
            <a:pPr lvl="1" algn="ctr" rtl="0">
              <a:spcBef>
                <a:spcPct val="0"/>
              </a:spcBef>
            </a:pPr>
            <a:r>
              <a:rPr lang="en-US" altLang="zh-CN" sz="3200" dirty="0" smtClean="0">
                <a:solidFill>
                  <a:schemeClr val="tx1"/>
                </a:solidFill>
              </a:rPr>
              <a:t>Network Localizability</a:t>
            </a:r>
            <a:endParaRPr lang="zh-CN" altLang="en-US" sz="3200" dirty="0"/>
          </a:p>
        </p:txBody>
      </p:sp>
    </p:spTree>
    <p:extLst>
      <p:ext uri="{BB962C8B-B14F-4D97-AF65-F5344CB8AC3E}">
        <p14:creationId xmlns:p14="http://schemas.microsoft.com/office/powerpoint/2010/main" xmlns="" val="890946165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990600"/>
            <a:ext cx="8534400" cy="905933"/>
          </a:xfrm>
        </p:spPr>
        <p:txBody>
          <a:bodyPr>
            <a:noAutofit/>
          </a:bodyPr>
          <a:lstStyle/>
          <a:p>
            <a:pPr marL="457200" indent="-457200" algn="l">
              <a:buFont typeface="Arial" pitchFamily="34" charset="0"/>
              <a:buChar char="•"/>
            </a:pPr>
            <a:r>
              <a:rPr lang="en-US" altLang="zh-CN" sz="2800" dirty="0"/>
              <a:t>Inductive Construction of Globally Rigid</a:t>
            </a:r>
            <a:br>
              <a:rPr lang="en-US" altLang="zh-CN" sz="2800" dirty="0"/>
            </a:br>
            <a:r>
              <a:rPr lang="en-US" altLang="zh-CN" sz="2800" dirty="0"/>
              <a:t>Graphs</a:t>
            </a:r>
            <a:endParaRPr lang="zh-CN" altLang="en-US" sz="2800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94936" y="1796259"/>
            <a:ext cx="6954127" cy="23733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309467" y="4181243"/>
            <a:ext cx="6525064" cy="21675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457200" y="33867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1" algn="ctr" rtl="0">
              <a:spcBef>
                <a:spcPct val="0"/>
              </a:spcBef>
            </a:pPr>
            <a:r>
              <a:rPr lang="en-US" altLang="zh-CN" sz="3200" smtClean="0">
                <a:solidFill>
                  <a:schemeClr val="tx1"/>
                </a:solidFill>
              </a:rPr>
              <a:t>Network Localizability</a:t>
            </a:r>
            <a:endParaRPr lang="zh-CN" altLang="en-US" sz="3200" dirty="0"/>
          </a:p>
        </p:txBody>
      </p:sp>
      <p:sp>
        <p:nvSpPr>
          <p:cNvPr id="3" name="Rectangle 2"/>
          <p:cNvSpPr/>
          <p:nvPr/>
        </p:nvSpPr>
        <p:spPr>
          <a:xfrm>
            <a:off x="3505200" y="3811911"/>
            <a:ext cx="263912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 smtClean="0"/>
              <a:t>Deficiency </a:t>
            </a:r>
            <a:r>
              <a:rPr lang="en-US" altLang="zh-CN" dirty="0"/>
              <a:t>of trilateration</a:t>
            </a:r>
            <a:endParaRPr lang="zh-CN" altLang="en-US" dirty="0"/>
          </a:p>
        </p:txBody>
      </p:sp>
      <p:sp>
        <p:nvSpPr>
          <p:cNvPr id="9" name="Rectangle 8"/>
          <p:cNvSpPr/>
          <p:nvPr/>
        </p:nvSpPr>
        <p:spPr>
          <a:xfrm>
            <a:off x="4273682" y="6312570"/>
            <a:ext cx="93166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 smtClean="0"/>
              <a:t>WHEEL!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xmlns="" val="1805020011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/>
          <a:lstStyle/>
          <a:p>
            <a:pPr algn="l"/>
            <a:r>
              <a:rPr lang="en-US" altLang="zh-CN" dirty="0" smtClean="0"/>
              <a:t>Outline</a:t>
            </a:r>
            <a:endParaRPr lang="zh-CN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5105400"/>
          </a:xfrm>
        </p:spPr>
        <p:txBody>
          <a:bodyPr/>
          <a:lstStyle/>
          <a:p>
            <a:r>
              <a:rPr lang="en-US" altLang="zh-CN" dirty="0" smtClean="0"/>
              <a:t>Location</a:t>
            </a:r>
          </a:p>
          <a:p>
            <a:r>
              <a:rPr lang="en-US" altLang="zh-CN" dirty="0" smtClean="0"/>
              <a:t>Localization</a:t>
            </a:r>
          </a:p>
          <a:p>
            <a:pPr lvl="1"/>
            <a:r>
              <a:rPr lang="en-US" altLang="zh-CN" dirty="0"/>
              <a:t>Physical Measurement and Single-Hop Positioning</a:t>
            </a:r>
          </a:p>
          <a:p>
            <a:pPr lvl="1"/>
            <a:r>
              <a:rPr lang="en-US" altLang="zh-CN" dirty="0"/>
              <a:t>Network-Wide Localization</a:t>
            </a:r>
          </a:p>
          <a:p>
            <a:pPr lvl="1"/>
            <a:r>
              <a:rPr lang="en-US" altLang="zh-CN" dirty="0"/>
              <a:t>Error Control for Network Localization </a:t>
            </a:r>
            <a:endParaRPr lang="en-US" altLang="zh-CN" dirty="0" smtClean="0"/>
          </a:p>
          <a:p>
            <a:r>
              <a:rPr lang="en-US" altLang="zh-CN" dirty="0" smtClean="0"/>
              <a:t>Localizability</a:t>
            </a:r>
          </a:p>
          <a:p>
            <a:pPr lvl="1"/>
            <a:r>
              <a:rPr lang="en-US" altLang="zh-CN" dirty="0" smtClean="0"/>
              <a:t>Network Localizability</a:t>
            </a:r>
          </a:p>
          <a:p>
            <a:pPr lvl="1"/>
            <a:r>
              <a:rPr lang="en-US" altLang="zh-CN" dirty="0" smtClean="0">
                <a:solidFill>
                  <a:srgbClr val="FF0000"/>
                </a:solidFill>
              </a:rPr>
              <a:t>Node Localizability</a:t>
            </a:r>
          </a:p>
          <a:p>
            <a:pPr marL="457200" lvl="1" indent="0">
              <a:buNone/>
            </a:pPr>
            <a:endParaRPr lang="en-US" altLang="zh-CN" dirty="0"/>
          </a:p>
          <a:p>
            <a:pPr lvl="1"/>
            <a:endParaRPr lang="en-US" altLang="zh-CN" dirty="0" smtClean="0"/>
          </a:p>
        </p:txBody>
      </p:sp>
    </p:spTree>
    <p:extLst>
      <p:ext uri="{BB962C8B-B14F-4D97-AF65-F5344CB8AC3E}">
        <p14:creationId xmlns:p14="http://schemas.microsoft.com/office/powerpoint/2010/main" xmlns="" val="1849873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Node Localizability</a:t>
            </a:r>
            <a:endParaRPr lang="zh-CN" alt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3400" y="3733406"/>
            <a:ext cx="7633731" cy="27435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457200" y="1524000"/>
            <a:ext cx="7552267" cy="24314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altLang="zh-CN" sz="2800" dirty="0" smtClean="0"/>
              <a:t>The </a:t>
            </a:r>
            <a:r>
              <a:rPr lang="en-US" altLang="zh-CN" sz="2800" dirty="0"/>
              <a:t>results derived for </a:t>
            </a:r>
            <a:r>
              <a:rPr lang="en-US" altLang="zh-CN" sz="2800" dirty="0" smtClean="0"/>
              <a:t>network localizability </a:t>
            </a:r>
            <a:r>
              <a:rPr lang="en-US" altLang="zh-CN" sz="2800" dirty="0"/>
              <a:t>cannot be directly </a:t>
            </a:r>
            <a:r>
              <a:rPr lang="en-US" altLang="zh-CN" sz="2800" dirty="0" smtClean="0"/>
              <a:t>applied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US" sz="2400" b="1" dirty="0" smtClean="0"/>
              <a:t>Given </a:t>
            </a:r>
            <a:r>
              <a:rPr lang="en-US" sz="2400" b="1" dirty="0"/>
              <a:t>a network </a:t>
            </a:r>
            <a:r>
              <a:rPr lang="en-US" sz="2400" b="1" dirty="0" smtClean="0"/>
              <a:t>configuration</a:t>
            </a:r>
            <a:r>
              <a:rPr lang="en-US" sz="2400" b="1" dirty="0"/>
              <a:t>, whether or not </a:t>
            </a:r>
            <a:r>
              <a:rPr lang="en-US" sz="2400" b="1" dirty="0" smtClean="0"/>
              <a:t>a specific </a:t>
            </a:r>
            <a:r>
              <a:rPr lang="en-US" sz="2400" b="1" dirty="0"/>
              <a:t>node is localizable</a:t>
            </a:r>
            <a:r>
              <a:rPr lang="en-US" sz="2400" b="1" dirty="0" smtClean="0"/>
              <a:t>? 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US" sz="2400" b="1" dirty="0" smtClean="0"/>
              <a:t>How </a:t>
            </a:r>
            <a:r>
              <a:rPr lang="en-US" sz="2400" b="1" dirty="0"/>
              <a:t>many nodes in a network can be located </a:t>
            </a:r>
            <a:r>
              <a:rPr lang="en-US" sz="2400" b="1" dirty="0" smtClean="0"/>
              <a:t>and which </a:t>
            </a:r>
            <a:r>
              <a:rPr lang="en-US" sz="2400" b="1" dirty="0"/>
              <a:t>are them?</a:t>
            </a:r>
            <a:endParaRPr lang="zh-CN" altLang="en-US" sz="6600" dirty="0"/>
          </a:p>
        </p:txBody>
      </p:sp>
      <p:sp>
        <p:nvSpPr>
          <p:cNvPr id="5" name="Rectangle 4"/>
          <p:cNvSpPr/>
          <p:nvPr/>
        </p:nvSpPr>
        <p:spPr>
          <a:xfrm>
            <a:off x="846667" y="6260068"/>
            <a:ext cx="745913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dirty="0" smtClean="0"/>
              <a:t>u </a:t>
            </a:r>
            <a:r>
              <a:rPr lang="en-US" altLang="zh-CN" dirty="0"/>
              <a:t>is uniquely localizable, although the </a:t>
            </a:r>
            <a:r>
              <a:rPr lang="en-US" altLang="zh-CN" dirty="0" smtClean="0"/>
              <a:t>3 connectivity </a:t>
            </a:r>
            <a:r>
              <a:rPr lang="en-US" altLang="zh-CN" dirty="0"/>
              <a:t>property does not hold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xmlns="" val="3339164406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Node Localizability</a:t>
            </a:r>
            <a:endParaRPr lang="zh-CN" alt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14400" y="1295400"/>
            <a:ext cx="6738403" cy="304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762000" y="4343400"/>
            <a:ext cx="76200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400" dirty="0"/>
              <a:t>S</a:t>
            </a:r>
            <a:r>
              <a:rPr lang="en-US" altLang="zh-CN" sz="2400" dirty="0" smtClean="0"/>
              <a:t>tudies </a:t>
            </a:r>
            <a:r>
              <a:rPr lang="en-US" altLang="zh-CN" sz="2400" dirty="0"/>
              <a:t>show that a vertex is localizable if it belongs </a:t>
            </a:r>
            <a:r>
              <a:rPr lang="en-US" altLang="zh-CN" sz="2400" dirty="0" smtClean="0"/>
              <a:t>to the </a:t>
            </a:r>
            <a:r>
              <a:rPr lang="en-US" altLang="zh-CN" sz="2400" dirty="0"/>
              <a:t>redundantly rigid component of B in which </a:t>
            </a:r>
            <a:r>
              <a:rPr lang="en-US" altLang="zh-CN" sz="2400" dirty="0" smtClean="0"/>
              <a:t>there exists </a:t>
            </a:r>
            <a:r>
              <a:rPr lang="en-US" altLang="zh-CN" sz="2400" dirty="0"/>
              <a:t>3 vertex-disjoint paths connecting it to 3 </a:t>
            </a:r>
            <a:r>
              <a:rPr lang="en-US" altLang="zh-CN" sz="2400" dirty="0" smtClean="0"/>
              <a:t>beacon vertices.(RR3P)</a:t>
            </a:r>
            <a:endParaRPr lang="zh-CN" altLang="en-US" sz="2400" dirty="0"/>
          </a:p>
        </p:txBody>
      </p:sp>
    </p:spTree>
    <p:extLst>
      <p:ext uri="{BB962C8B-B14F-4D97-AF65-F5344CB8AC3E}">
        <p14:creationId xmlns:p14="http://schemas.microsoft.com/office/powerpoint/2010/main" xmlns="" val="6947470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/>
          <a:lstStyle/>
          <a:p>
            <a:pPr algn="l"/>
            <a:r>
              <a:rPr lang="en-US" altLang="zh-CN" dirty="0" smtClean="0"/>
              <a:t>Outline</a:t>
            </a:r>
            <a:endParaRPr lang="zh-CN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5105400"/>
          </a:xfrm>
        </p:spPr>
        <p:txBody>
          <a:bodyPr/>
          <a:lstStyle/>
          <a:p>
            <a:r>
              <a:rPr lang="en-US" altLang="zh-CN" dirty="0" smtClean="0"/>
              <a:t>Location</a:t>
            </a:r>
          </a:p>
          <a:p>
            <a:r>
              <a:rPr lang="en-US" altLang="zh-CN" dirty="0" smtClean="0"/>
              <a:t>Localization</a:t>
            </a:r>
          </a:p>
          <a:p>
            <a:pPr lvl="1"/>
            <a:r>
              <a:rPr lang="en-US" altLang="zh-CN" dirty="0">
                <a:solidFill>
                  <a:srgbClr val="FF0000"/>
                </a:solidFill>
              </a:rPr>
              <a:t>Physical Measurement and Single-Hop Positioning</a:t>
            </a:r>
          </a:p>
          <a:p>
            <a:pPr lvl="1"/>
            <a:r>
              <a:rPr lang="en-US" altLang="zh-CN" dirty="0"/>
              <a:t>Network-Wide Localization</a:t>
            </a:r>
          </a:p>
          <a:p>
            <a:pPr lvl="1"/>
            <a:r>
              <a:rPr lang="en-US" altLang="zh-CN" dirty="0"/>
              <a:t>Error Control for Network Localization </a:t>
            </a:r>
            <a:endParaRPr lang="en-US" altLang="zh-CN" dirty="0" smtClean="0"/>
          </a:p>
          <a:p>
            <a:r>
              <a:rPr lang="en-US" altLang="zh-CN" dirty="0" smtClean="0"/>
              <a:t>Localizability</a:t>
            </a:r>
          </a:p>
          <a:p>
            <a:pPr lvl="1"/>
            <a:r>
              <a:rPr lang="en-US" altLang="zh-CN" dirty="0" smtClean="0"/>
              <a:t>Network Localizability</a:t>
            </a:r>
          </a:p>
          <a:p>
            <a:pPr lvl="1"/>
            <a:r>
              <a:rPr lang="en-US" altLang="zh-CN" dirty="0" smtClean="0"/>
              <a:t>Node Localizability</a:t>
            </a:r>
          </a:p>
          <a:p>
            <a:pPr marL="457200" lvl="1" indent="0">
              <a:buNone/>
            </a:pPr>
            <a:endParaRPr lang="en-US" altLang="zh-CN" dirty="0"/>
          </a:p>
          <a:p>
            <a:pPr lvl="1"/>
            <a:endParaRPr lang="en-US" altLang="zh-CN" dirty="0" smtClean="0"/>
          </a:p>
        </p:txBody>
      </p:sp>
    </p:spTree>
    <p:extLst>
      <p:ext uri="{BB962C8B-B14F-4D97-AF65-F5344CB8AC3E}">
        <p14:creationId xmlns:p14="http://schemas.microsoft.com/office/powerpoint/2010/main" xmlns="" val="25886270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464438744"/>
              </p:ext>
            </p:extLst>
          </p:nvPr>
        </p:nvGraphicFramePr>
        <p:xfrm>
          <a:off x="228600" y="11430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1143000" y="304800"/>
            <a:ext cx="6096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000" dirty="0" smtClean="0"/>
              <a:t>Conclusion</a:t>
            </a:r>
            <a:endParaRPr lang="zh-CN" altLang="en-US" sz="4000" dirty="0"/>
          </a:p>
        </p:txBody>
      </p:sp>
    </p:spTree>
    <p:extLst>
      <p:ext uri="{BB962C8B-B14F-4D97-AF65-F5344CB8AC3E}">
        <p14:creationId xmlns:p14="http://schemas.microsoft.com/office/powerpoint/2010/main" xmlns="" val="22702968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zh-CN" dirty="0" smtClean="0"/>
              <a:t>Thank You!</a:t>
            </a:r>
            <a:endParaRPr lang="zh-CN" alt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altLang="zh-CN" dirty="0" smtClean="0"/>
              <a:t>Q &amp; A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xmlns="" val="52936776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381000"/>
            <a:ext cx="8229600" cy="1828800"/>
          </a:xfrm>
        </p:spPr>
        <p:txBody>
          <a:bodyPr>
            <a:noAutofit/>
          </a:bodyPr>
          <a:lstStyle/>
          <a:p>
            <a:pPr lvl="1" algn="l" rtl="0">
              <a:spcBef>
                <a:spcPct val="0"/>
              </a:spcBef>
            </a:pPr>
            <a:r>
              <a:rPr lang="en-US" altLang="zh-CN" sz="3200" dirty="0" smtClean="0"/>
              <a:t>Physical Measurement and Single-Hop Positioning</a:t>
            </a:r>
            <a:br>
              <a:rPr lang="en-US" altLang="zh-CN" sz="3200" dirty="0" smtClean="0"/>
            </a:br>
            <a:r>
              <a:rPr lang="en-US" altLang="zh-CN" sz="3200" dirty="0" smtClean="0"/>
              <a:t/>
            </a:r>
            <a:br>
              <a:rPr lang="en-US" altLang="zh-CN" sz="3200" dirty="0" smtClean="0"/>
            </a:br>
            <a:r>
              <a:rPr lang="en-US" altLang="zh-CN" sz="3200" dirty="0" smtClean="0"/>
              <a:t>	Physical measurement classification</a:t>
            </a:r>
            <a:endParaRPr lang="zh-CN" altLang="en-US" sz="3200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7200" y="2438400"/>
            <a:ext cx="8132561" cy="2271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0642862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altLang="zh-CN" dirty="0" smtClean="0"/>
              <a:t>Directly obtain the position without any further computation</a:t>
            </a:r>
          </a:p>
          <a:p>
            <a:r>
              <a:rPr lang="en-US" altLang="zh-CN" dirty="0" smtClean="0"/>
              <a:t>GPS</a:t>
            </a:r>
          </a:p>
          <a:p>
            <a:r>
              <a:rPr lang="en-US" altLang="zh-CN" dirty="0" smtClean="0"/>
              <a:t>Deliberated deployed</a:t>
            </a:r>
            <a:endParaRPr lang="zh-CN" alt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775662263"/>
              </p:ext>
            </p:extLst>
          </p:nvPr>
        </p:nvGraphicFramePr>
        <p:xfrm>
          <a:off x="228600" y="457200"/>
          <a:ext cx="8534400" cy="5334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245879"/>
                <a:gridCol w="1323488"/>
                <a:gridCol w="1092234"/>
                <a:gridCol w="974560"/>
                <a:gridCol w="1771927"/>
                <a:gridCol w="2126312"/>
              </a:tblGrid>
              <a:tr h="53340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dirty="0" smtClean="0">
                          <a:solidFill>
                            <a:schemeClr val="bg1"/>
                          </a:solidFill>
                        </a:rPr>
                        <a:t>Location</a:t>
                      </a:r>
                      <a:endParaRPr lang="zh-CN" altLang="en-US" sz="24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dirty="0" smtClean="0"/>
                        <a:t>Distance</a:t>
                      </a:r>
                      <a:endParaRPr lang="zh-CN" alt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dirty="0" smtClean="0"/>
                        <a:t>Angle</a:t>
                      </a:r>
                      <a:endParaRPr lang="zh-CN" alt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dirty="0" smtClean="0"/>
                        <a:t>Area</a:t>
                      </a:r>
                      <a:endParaRPr lang="zh-CN" alt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dirty="0" smtClean="0"/>
                        <a:t>Hop Count</a:t>
                      </a:r>
                      <a:endParaRPr lang="zh-CN" alt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dirty="0" smtClean="0"/>
                        <a:t>Neighborhood</a:t>
                      </a:r>
                      <a:endParaRPr lang="zh-CN" altLang="en-US" sz="24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2579732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6141546"/>
              </p:ext>
            </p:extLst>
          </p:nvPr>
        </p:nvGraphicFramePr>
        <p:xfrm>
          <a:off x="304800" y="457200"/>
          <a:ext cx="8534400" cy="5334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245879"/>
                <a:gridCol w="1323488"/>
                <a:gridCol w="1092234"/>
                <a:gridCol w="974560"/>
                <a:gridCol w="1771927"/>
                <a:gridCol w="2126312"/>
              </a:tblGrid>
              <a:tr h="53340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Location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dirty="0" smtClean="0">
                          <a:solidFill>
                            <a:schemeClr val="bg1"/>
                          </a:solidFill>
                        </a:rPr>
                        <a:t>Distance</a:t>
                      </a:r>
                      <a:endParaRPr lang="zh-CN" altLang="en-US" sz="24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dirty="0" smtClean="0"/>
                        <a:t>Angle</a:t>
                      </a:r>
                      <a:endParaRPr lang="zh-CN" alt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dirty="0" smtClean="0"/>
                        <a:t>Area</a:t>
                      </a:r>
                      <a:endParaRPr lang="zh-CN" alt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dirty="0" smtClean="0"/>
                        <a:t>Hop Count</a:t>
                      </a:r>
                      <a:endParaRPr lang="zh-CN" alt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dirty="0" smtClean="0"/>
                        <a:t>Neighborhood</a:t>
                      </a:r>
                      <a:endParaRPr lang="zh-CN" altLang="en-US" sz="24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228600" y="1371600"/>
            <a:ext cx="85344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 err="1" smtClean="0"/>
              <a:t>Multilateration</a:t>
            </a:r>
            <a:r>
              <a:rPr lang="en-US" altLang="zh-CN" sz="2800" dirty="0" smtClean="0"/>
              <a:t>*:  </a:t>
            </a:r>
            <a:r>
              <a:rPr lang="en-US" altLang="zh-CN" sz="2800" dirty="0"/>
              <a:t>The distances from an unknown node to several </a:t>
            </a:r>
            <a:r>
              <a:rPr lang="en-US" altLang="zh-CN" sz="2800" dirty="0" smtClean="0"/>
              <a:t>references </a:t>
            </a:r>
            <a:r>
              <a:rPr lang="en-US" altLang="zh-CN" sz="2800" dirty="0"/>
              <a:t>constrain the presence of this node</a:t>
            </a:r>
            <a:endParaRPr lang="zh-CN" altLang="en-US" sz="2800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43000" y="3706259"/>
            <a:ext cx="6705600" cy="31517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5799" y="2286000"/>
            <a:ext cx="5517931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85800" y="2971800"/>
            <a:ext cx="117613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85800" y="3505200"/>
            <a:ext cx="2486526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17395920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754563"/>
          </a:xfrm>
        </p:spPr>
        <p:txBody>
          <a:bodyPr/>
          <a:lstStyle/>
          <a:p>
            <a:r>
              <a:rPr lang="en-US" altLang="zh-CN" dirty="0"/>
              <a:t>Radio Signal Strength (</a:t>
            </a:r>
            <a:r>
              <a:rPr lang="en-US" altLang="zh-CN" dirty="0" smtClean="0"/>
              <a:t>RSS): noisy but cheap </a:t>
            </a:r>
            <a:endParaRPr lang="zh-CN" alt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420801181"/>
              </p:ext>
            </p:extLst>
          </p:nvPr>
        </p:nvGraphicFramePr>
        <p:xfrm>
          <a:off x="304800" y="457200"/>
          <a:ext cx="8534400" cy="5334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245879"/>
                <a:gridCol w="1323488"/>
                <a:gridCol w="1092234"/>
                <a:gridCol w="974560"/>
                <a:gridCol w="1771927"/>
                <a:gridCol w="2126312"/>
              </a:tblGrid>
              <a:tr h="53340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Location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dirty="0" smtClean="0">
                          <a:solidFill>
                            <a:schemeClr val="bg1"/>
                          </a:solidFill>
                        </a:rPr>
                        <a:t>Distance</a:t>
                      </a:r>
                      <a:endParaRPr lang="zh-CN" altLang="en-US" sz="24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dirty="0" smtClean="0"/>
                        <a:t>Angle</a:t>
                      </a:r>
                      <a:endParaRPr lang="zh-CN" alt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dirty="0" smtClean="0"/>
                        <a:t>Area</a:t>
                      </a:r>
                      <a:endParaRPr lang="zh-CN" alt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dirty="0" smtClean="0"/>
                        <a:t>Hop Count</a:t>
                      </a:r>
                      <a:endParaRPr lang="zh-CN" alt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dirty="0" smtClean="0"/>
                        <a:t>Neighborhood</a:t>
                      </a:r>
                      <a:endParaRPr lang="zh-CN" altLang="en-US" sz="2400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19200" y="2667000"/>
            <a:ext cx="6428992" cy="12551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6" name="Straight Arrow Connector 5"/>
          <p:cNvCxnSpPr/>
          <p:nvPr/>
        </p:nvCxnSpPr>
        <p:spPr>
          <a:xfrm flipV="1">
            <a:off x="1219200" y="3657600"/>
            <a:ext cx="381000" cy="9144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flipH="1" flipV="1">
            <a:off x="3263900" y="3691467"/>
            <a:ext cx="548880" cy="948266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flipH="1">
            <a:off x="7200900" y="2362200"/>
            <a:ext cx="190500" cy="7620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>
            <a:off x="3812780" y="2362200"/>
            <a:ext cx="502348" cy="7620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17" name="TextBox 16"/>
              <p:cNvSpPr txBox="1"/>
              <p:nvPr/>
            </p:nvSpPr>
            <p:spPr>
              <a:xfrm>
                <a:off x="266700" y="4639732"/>
                <a:ext cx="2616200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2400" dirty="0" smtClean="0"/>
                  <a:t>Received </a:t>
                </a:r>
                <a:r>
                  <a:rPr lang="en-US" altLang="zh-CN" sz="2400" dirty="0"/>
                  <a:t>power at distance </a:t>
                </a:r>
                <a14:m>
                  <m:oMath xmlns:m="http://schemas.openxmlformats.org/officeDocument/2006/math" xmlns="">
                    <m:r>
                      <a:rPr lang="en-US" altLang="zh-CN" sz="2400" b="0" i="1" dirty="0" smtClean="0">
                        <a:latin typeface="Cambria Math"/>
                      </a:rPr>
                      <m:t>𝑑</m:t>
                    </m:r>
                  </m:oMath>
                </a14:m>
                <a:endParaRPr lang="zh-CN" altLang="en-US" sz="2400" dirty="0"/>
              </a:p>
            </p:txBody>
          </p:sp>
        </mc:Choice>
        <mc:Fallback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6700" y="4639732"/>
                <a:ext cx="2616200" cy="830997"/>
              </a:xfrm>
              <a:prstGeom prst="rect">
                <a:avLst/>
              </a:prstGeom>
              <a:blipFill rotWithShape="1">
                <a:blip r:embed="rId4" cstate="print"/>
                <a:stretch>
                  <a:fillRect l="-3730" t="-5882" r="-466" b="-1617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xmlns="" Requires="a14">
          <p:sp>
            <p:nvSpPr>
              <p:cNvPr id="20" name="Rectangle 19"/>
              <p:cNvSpPr/>
              <p:nvPr/>
            </p:nvSpPr>
            <p:spPr>
              <a:xfrm>
                <a:off x="2882900" y="4685898"/>
                <a:ext cx="2755899" cy="120032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altLang="zh-CN" dirty="0" smtClean="0"/>
                  <a:t> </a:t>
                </a:r>
                <a:r>
                  <a:rPr lang="en-US" altLang="zh-CN" sz="2400" dirty="0" smtClean="0"/>
                  <a:t>Received power at some reference distance </a:t>
                </a:r>
                <a14:m>
                  <m:oMath xmlns:m="http://schemas.openxmlformats.org/officeDocument/2006/math" xmlns="">
                    <m:sSub>
                      <m:sSubPr>
                        <m:ctrlPr>
                          <a:rPr lang="en-US" altLang="zh-CN" sz="2400" i="1" dirty="0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zh-CN" sz="2400" b="0" i="1" dirty="0" smtClean="0">
                            <a:latin typeface="Cambria Math"/>
                          </a:rPr>
                          <m:t>𝑑</m:t>
                        </m:r>
                      </m:e>
                      <m:sub>
                        <m:r>
                          <a:rPr lang="en-US" altLang="zh-CN" sz="2400" b="0" i="1" dirty="0" smtClean="0">
                            <a:latin typeface="Cambria Math"/>
                          </a:rPr>
                          <m:t>0</m:t>
                        </m:r>
                      </m:sub>
                    </m:sSub>
                  </m:oMath>
                </a14:m>
                <a:endParaRPr lang="zh-CN" altLang="en-US" sz="2400" dirty="0"/>
              </a:p>
            </p:txBody>
          </p:sp>
        </mc:Choice>
        <mc:Fallback>
          <p:sp>
            <p:nvSpPr>
              <p:cNvPr id="20" name="Rectangle 1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82900" y="4685898"/>
                <a:ext cx="2755899" cy="1200329"/>
              </a:xfrm>
              <a:prstGeom prst="rect">
                <a:avLst/>
              </a:prstGeom>
              <a:blipFill rotWithShape="1">
                <a:blip r:embed="rId5" cstate="print"/>
                <a:stretch>
                  <a:fillRect l="-3540" t="-4061" b="-1066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Rectangle 20"/>
          <p:cNvSpPr/>
          <p:nvPr/>
        </p:nvSpPr>
        <p:spPr>
          <a:xfrm>
            <a:off x="2625471" y="1986002"/>
            <a:ext cx="257551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400" dirty="0"/>
              <a:t>path-loss exponent</a:t>
            </a:r>
            <a:endParaRPr lang="zh-CN" altLang="en-US" sz="2400" dirty="0"/>
          </a:p>
        </p:txBody>
      </p:sp>
      <p:sp>
        <p:nvSpPr>
          <p:cNvPr id="22" name="Rectangle 21"/>
          <p:cNvSpPr/>
          <p:nvPr/>
        </p:nvSpPr>
        <p:spPr>
          <a:xfrm>
            <a:off x="6488259" y="1900535"/>
            <a:ext cx="2286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dirty="0"/>
              <a:t> </a:t>
            </a:r>
            <a:r>
              <a:rPr lang="en-US" altLang="zh-CN" sz="2400" dirty="0"/>
              <a:t>fading </a:t>
            </a:r>
            <a:r>
              <a:rPr lang="en-US" altLang="zh-CN" sz="2400" dirty="0" smtClean="0"/>
              <a:t>effects</a:t>
            </a:r>
            <a:endParaRPr lang="zh-CN" altLang="en-US" sz="2400" dirty="0"/>
          </a:p>
        </p:txBody>
      </p:sp>
    </p:spTree>
    <p:extLst>
      <p:ext uri="{BB962C8B-B14F-4D97-AF65-F5344CB8AC3E}">
        <p14:creationId xmlns:p14="http://schemas.microsoft.com/office/powerpoint/2010/main" xmlns="" val="32724700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956</TotalTime>
  <Words>1978</Words>
  <Application>Microsoft Office PowerPoint</Application>
  <PresentationFormat>화면 슬라이드 쇼(4:3)</PresentationFormat>
  <Paragraphs>412</Paragraphs>
  <Slides>51</Slides>
  <Notes>26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51</vt:i4>
      </vt:variant>
    </vt:vector>
  </HeadingPairs>
  <TitlesOfParts>
    <vt:vector size="52" baseType="lpstr">
      <vt:lpstr>Office Theme</vt:lpstr>
      <vt:lpstr>Location, Localization, and Localizability</vt:lpstr>
      <vt:lpstr>Outline</vt:lpstr>
      <vt:lpstr>Location information supports many fundamental network services</vt:lpstr>
      <vt:lpstr>Location-based services for a wide range of wireless networks</vt:lpstr>
      <vt:lpstr>Outline</vt:lpstr>
      <vt:lpstr>Physical Measurement and Single-Hop Positioning   Physical measurement classification</vt:lpstr>
      <vt:lpstr>슬라이드 7</vt:lpstr>
      <vt:lpstr>슬라이드 8</vt:lpstr>
      <vt:lpstr>슬라이드 9</vt:lpstr>
      <vt:lpstr>슬라이드 10</vt:lpstr>
      <vt:lpstr>슬라이드 11</vt:lpstr>
      <vt:lpstr>슬라이드 12</vt:lpstr>
      <vt:lpstr>슬라이드 13</vt:lpstr>
      <vt:lpstr>슬라이드 14</vt:lpstr>
      <vt:lpstr>슬라이드 15</vt:lpstr>
      <vt:lpstr>슬라이드 16</vt:lpstr>
      <vt:lpstr>Comparative Study &amp; Future work</vt:lpstr>
      <vt:lpstr>Outline</vt:lpstr>
      <vt:lpstr>Network-Wide Localization</vt:lpstr>
      <vt:lpstr>슬라이드 20</vt:lpstr>
      <vt:lpstr>슬라이드 21</vt:lpstr>
      <vt:lpstr>슬라이드 22</vt:lpstr>
      <vt:lpstr>슬라이드 23</vt:lpstr>
      <vt:lpstr>슬라이드 24</vt:lpstr>
      <vt:lpstr>슬라이드 25</vt:lpstr>
      <vt:lpstr>슬라이드 26</vt:lpstr>
      <vt:lpstr>슬라이드 27</vt:lpstr>
      <vt:lpstr>슬라이드 28</vt:lpstr>
      <vt:lpstr>Comparative Study &amp; Future work</vt:lpstr>
      <vt:lpstr>슬라이드 30</vt:lpstr>
      <vt:lpstr>Outline</vt:lpstr>
      <vt:lpstr>Error Control for Network Localization</vt:lpstr>
      <vt:lpstr>Error Control for Network Localization</vt:lpstr>
      <vt:lpstr>Error Control for Network Localization</vt:lpstr>
      <vt:lpstr>Error Control for Network Localization</vt:lpstr>
      <vt:lpstr>슬라이드 36</vt:lpstr>
      <vt:lpstr>Error Control for Network Localization</vt:lpstr>
      <vt:lpstr>Framework of location refinement</vt:lpstr>
      <vt:lpstr>Error Control for Network Localization</vt:lpstr>
      <vt:lpstr>슬라이드 40</vt:lpstr>
      <vt:lpstr>Error Control for Network Localization</vt:lpstr>
      <vt:lpstr>Outline</vt:lpstr>
      <vt:lpstr>슬라이드 43</vt:lpstr>
      <vt:lpstr>Network Localizability</vt:lpstr>
      <vt:lpstr>Network Localizability</vt:lpstr>
      <vt:lpstr>Inductive Construction of Globally Rigid Graphs</vt:lpstr>
      <vt:lpstr>Outline</vt:lpstr>
      <vt:lpstr>Node Localizability</vt:lpstr>
      <vt:lpstr>Node Localizability</vt:lpstr>
      <vt:lpstr>슬라이드 50</vt:lpstr>
      <vt:lpstr>Thank You!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Location, Localization, and Localizability</dc:title>
  <dc:creator>lanchao</dc:creator>
  <cp:lastModifiedBy>Professor Han</cp:lastModifiedBy>
  <cp:revision>68</cp:revision>
  <dcterms:created xsi:type="dcterms:W3CDTF">2006-08-16T00:00:00Z</dcterms:created>
  <dcterms:modified xsi:type="dcterms:W3CDTF">2012-01-07T04:09:19Z</dcterms:modified>
</cp:coreProperties>
</file>