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39"/>
  </p:notesMasterIdLst>
  <p:handoutMasterIdLst>
    <p:handoutMasterId r:id="rId40"/>
  </p:handoutMasterIdLst>
  <p:sldIdLst>
    <p:sldId id="390" r:id="rId2"/>
    <p:sldId id="391" r:id="rId3"/>
    <p:sldId id="642" r:id="rId4"/>
    <p:sldId id="668" r:id="rId5"/>
    <p:sldId id="698" r:id="rId6"/>
    <p:sldId id="669" r:id="rId7"/>
    <p:sldId id="670" r:id="rId8"/>
    <p:sldId id="671" r:id="rId9"/>
    <p:sldId id="672" r:id="rId10"/>
    <p:sldId id="674" r:id="rId11"/>
    <p:sldId id="675" r:id="rId12"/>
    <p:sldId id="697" r:id="rId13"/>
    <p:sldId id="677" r:id="rId14"/>
    <p:sldId id="680" r:id="rId15"/>
    <p:sldId id="667" r:id="rId16"/>
    <p:sldId id="681" r:id="rId17"/>
    <p:sldId id="682" r:id="rId18"/>
    <p:sldId id="684" r:id="rId19"/>
    <p:sldId id="673" r:id="rId20"/>
    <p:sldId id="678" r:id="rId21"/>
    <p:sldId id="679" r:id="rId22"/>
    <p:sldId id="699" r:id="rId23"/>
    <p:sldId id="685" r:id="rId24"/>
    <p:sldId id="686" r:id="rId25"/>
    <p:sldId id="683" r:id="rId26"/>
    <p:sldId id="689" r:id="rId27"/>
    <p:sldId id="700" r:id="rId28"/>
    <p:sldId id="687" r:id="rId29"/>
    <p:sldId id="691" r:id="rId30"/>
    <p:sldId id="692" r:id="rId31"/>
    <p:sldId id="693" r:id="rId32"/>
    <p:sldId id="694" r:id="rId33"/>
    <p:sldId id="695" r:id="rId34"/>
    <p:sldId id="696" r:id="rId35"/>
    <p:sldId id="701" r:id="rId36"/>
    <p:sldId id="702" r:id="rId37"/>
    <p:sldId id="424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CC"/>
    <a:srgbClr val="FF5050"/>
    <a:srgbClr val="CC0000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93" autoAdjust="0"/>
    <p:restoredTop sz="77695" autoAdjust="0"/>
  </p:normalViewPr>
  <p:slideViewPr>
    <p:cSldViewPr>
      <p:cViewPr varScale="1">
        <p:scale>
          <a:sx n="56" d="100"/>
          <a:sy n="56" d="100"/>
        </p:scale>
        <p:origin x="6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74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3EF2892E-0C94-4D83-8EFC-B0203B0535CC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E4D0657F-EFDB-4985-B5BE-E687052C0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C35BFB4-C268-4CA9-99C6-930D37DCED1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5121E9D4-268A-4CA7-B4D1-699C3F6C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r>
              <a:rPr lang="en-US" altLang="zh-CN" dirty="0"/>
              <a:t>Release</a:t>
            </a:r>
            <a:r>
              <a:rPr lang="en-US" altLang="zh-CN" baseline="0" dirty="0"/>
              <a:t> 5 to release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3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42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109"/>
            <a:ext cx="5608320" cy="4182427"/>
          </a:xfrm>
          <a:prstGeom prst="rect">
            <a:avLst/>
          </a:prstGeom>
        </p:spPr>
        <p:txBody>
          <a:bodyPr lIns="91645" tIns="45822" rIns="91645" bIns="45822">
            <a:normAutofit/>
          </a:bodyPr>
          <a:lstStyle/>
          <a:p>
            <a:r>
              <a:rPr lang="en-US" baseline="0" dirty="0"/>
              <a:t>Denmark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09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successive interference canceller (SIC)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5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63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r>
              <a:rPr lang="en-US" dirty="0"/>
              <a:t>AMC</a:t>
            </a:r>
            <a:r>
              <a:rPr lang="en-US" baseline="0" dirty="0"/>
              <a:t> (</a:t>
            </a:r>
            <a:r>
              <a:rPr lang="en-US" altLang="zh-CN" baseline="0" dirty="0"/>
              <a:t>adaptive modulation coding)</a:t>
            </a:r>
          </a:p>
          <a:p>
            <a:r>
              <a:rPr lang="en-US" baseline="0" dirty="0"/>
              <a:t>TPC (transmit power 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4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0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4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1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5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2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proposed for study at LTE Release 13, why still no result?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6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41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109"/>
            <a:ext cx="5608320" cy="4182427"/>
          </a:xfrm>
          <a:prstGeom prst="rect">
            <a:avLst/>
          </a:prstGeom>
        </p:spPr>
        <p:txBody>
          <a:bodyPr lIns="91645" tIns="45822" rIns="91645" bIns="45822"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92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77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Pricing; bargaining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109"/>
            <a:ext cx="5608320" cy="4182427"/>
          </a:xfrm>
          <a:prstGeom prst="rect">
            <a:avLst/>
          </a:prstGeom>
        </p:spPr>
        <p:txBody>
          <a:bodyPr lIns="91645" tIns="45822" rIns="91645" bIns="45822"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7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87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3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9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1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85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109"/>
            <a:ext cx="5608320" cy="4182427"/>
          </a:xfrm>
          <a:prstGeom prst="rect">
            <a:avLst/>
          </a:prstGeom>
        </p:spPr>
        <p:txBody>
          <a:bodyPr lIns="91645" tIns="45822" rIns="91645" bIns="45822"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58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109"/>
            <a:ext cx="5608320" cy="4182427"/>
          </a:xfrm>
          <a:prstGeom prst="rect">
            <a:avLst/>
          </a:prstGeom>
        </p:spPr>
        <p:txBody>
          <a:bodyPr lIns="91645" tIns="45822" rIns="91645" bIns="45822"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81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r>
              <a:rPr lang="en-US" dirty="0"/>
              <a:t>GSM(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System for Mobile Communications)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GPRS(general packet radio service)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UMTS(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 Mobile Telecommunications System)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HSPA(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Speed Packet Access)</a:t>
            </a: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EDGE (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 Data rates for Global Evolution</a:t>
            </a:r>
            <a:r>
              <a:rPr lang="en-US" altLang="zh-CN" baseline="0" dirty="0"/>
              <a:t>)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r>
              <a:rPr lang="en-US" dirty="0"/>
              <a:t>Advanced</a:t>
            </a:r>
            <a:r>
              <a:rPr lang="en-US" baseline="0" dirty="0"/>
              <a:t> mobile phone system (AMPS)</a:t>
            </a:r>
            <a:endParaRPr lang="en-US" dirty="0"/>
          </a:p>
          <a:p>
            <a:endParaRPr lang="en-US" dirty="0"/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Martin Cooper of Motorola </a:t>
            </a:r>
            <a:endParaRPr lang="en-US" dirty="0"/>
          </a:p>
          <a:p>
            <a:r>
              <a:rPr lang="en-US" dirty="0"/>
              <a:t>$3995 30 mins</a:t>
            </a:r>
          </a:p>
          <a:p>
            <a:r>
              <a:rPr lang="en-US" dirty="0"/>
              <a:t>2 pounds</a:t>
            </a:r>
          </a:p>
          <a:p>
            <a:r>
              <a:rPr lang="en-US" dirty="0" err="1"/>
              <a:t>DynaTAC</a:t>
            </a:r>
            <a:r>
              <a:rPr lang="en-US" baseline="0" dirty="0"/>
              <a:t> 8000X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9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System for Mobile Communications (GSM)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2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System for Mobile Communications (GSM)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GPRS(general packet radio service)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Circuit switch</a:t>
            </a:r>
            <a:r>
              <a:rPr lang="en-US" altLang="zh-CN" baseline="0" dirty="0"/>
              <a:t> vs packet switch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EDGE (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 Data rates for Global Evolution</a:t>
            </a:r>
            <a:r>
              <a:rPr lang="en-US" baseline="0" dirty="0"/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modulation technique </a:t>
            </a:r>
            <a:r>
              <a:rPr lang="en-US" altLang="zh-CN" baseline="0" dirty="0"/>
              <a:t>from GMSK to 8PSK 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Channel coding technology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baseline="0" dirty="0"/>
              <a:t>UMTS(</a:t>
            </a:r>
            <a:r>
              <a:rPr lang="en-US" altLang="zh-CN" baseline="0" dirty="0"/>
              <a:t>universal mobile telecommunications service)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9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r>
              <a:rPr lang="en-US" dirty="0"/>
              <a:t>Circuit switch</a:t>
            </a:r>
            <a:r>
              <a:rPr lang="en-US" baseline="0" dirty="0"/>
              <a:t> vs packet 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5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733800" y="0"/>
            <a:ext cx="1627909" cy="923544"/>
            <a:chOff x="124691" y="0"/>
            <a:chExt cx="1627909" cy="923544"/>
          </a:xfrm>
        </p:grpSpPr>
        <p:pic>
          <p:nvPicPr>
            <p:cNvPr id="8" name="Picture 7" descr="a_w_b_200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4691" y="0"/>
              <a:ext cx="1627909" cy="8953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52400" y="694944"/>
              <a:ext cx="1600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Department of Electrical and Computer Engineering</a:t>
              </a: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2000" y="1524000"/>
            <a:ext cx="7772400" cy="13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95400" y="4038600"/>
            <a:ext cx="6553200" cy="1600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2" name="Picture 21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Department of Electrical and Computer Engineering</a:t>
                </a:r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818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2" name="Rectangle 5"/>
          <p:cNvSpPr/>
          <p:nvPr userDrawn="1"/>
        </p:nvSpPr>
        <p:spPr>
          <a:xfrm>
            <a:off x="0" y="914400"/>
            <a:ext cx="1886989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b="1" dirty="0"/>
          </a:p>
          <a:p>
            <a:pPr algn="l"/>
            <a:r>
              <a:rPr lang="en-US" sz="2000" b="1" dirty="0">
                <a:latin typeface="+mj-lt"/>
                <a:cs typeface="Times New Roman" pitchFamily="18" charset="0"/>
              </a:rPr>
              <a:t>Introduction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Fog Computing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Application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Challenges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Reference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Conclusions</a:t>
            </a:r>
          </a:p>
          <a:p>
            <a:pPr algn="l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0" name="Picture 19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9" name="Rectangle 18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14400"/>
            <a:ext cx="1886989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b="1" dirty="0"/>
          </a:p>
          <a:p>
            <a:pPr algn="l"/>
            <a:r>
              <a:rPr lang="en-US" sz="2000" b="1" dirty="0">
                <a:latin typeface="+mj-lt"/>
                <a:cs typeface="Times New Roman" pitchFamily="18" charset="0"/>
              </a:rPr>
              <a:t>Evolution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NOMA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Research</a:t>
            </a:r>
            <a:r>
              <a:rPr lang="en-US" sz="2000" b="1" baseline="0" dirty="0"/>
              <a:t> Directions</a:t>
            </a:r>
            <a:endParaRPr lang="en-US" sz="2000" b="1" dirty="0"/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Reference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Conclusions</a:t>
            </a:r>
          </a:p>
          <a:p>
            <a:pPr algn="l"/>
            <a:endParaRPr lang="en-US" sz="2000" b="1" dirty="0"/>
          </a:p>
          <a:p>
            <a:pPr algn="ctr"/>
            <a:endParaRPr lang="en-US" sz="2000" b="1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2" name="Picture 21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Department of Electrical and Computer Engineering</a:t>
                </a:r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818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7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7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2" r:id="rId5"/>
    <p:sldLayoutId id="2147483674" r:id="rId6"/>
    <p:sldLayoutId id="214748367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kR0_ptc4P4?version=3&amp;start=12&amp;end=68&amp;autoplay=1&amp;rel=0&amp;showinfo=0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KaPXyk_8TQ?version=3&amp;start=350&amp;autoplay=1&amp;rel=0&amp;showinfo=0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emf"/><Relationship Id="rId2" Type="http://schemas.openxmlformats.org/officeDocument/2006/relationships/video" Target="https://www.youtube.com/embed/mrKW8trCU08?version=3&amp;start=110&amp;end=285&amp;autoplay=1&amp;rel=0&amp;showinfo=0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Q6dsRpVyyWs?version=3&amp;autoplay=1&amp;rel=0&amp;showinfo=0" TargetMode="External"/><Relationship Id="rId1" Type="http://schemas.openxmlformats.org/officeDocument/2006/relationships/video" Target="https://www.youtube.com/embed/_SCQjMuHoz4?version=3&amp;autoplay=1&amp;rel=0&amp;showinfo=0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7962900" cy="1524000"/>
          </a:xfrm>
        </p:spPr>
        <p:txBody>
          <a:bodyPr/>
          <a:lstStyle/>
          <a:p>
            <a:pPr indent="0"/>
            <a:r>
              <a:rPr lang="en-US" sz="4000" dirty="0">
                <a:solidFill>
                  <a:schemeClr val="bg1"/>
                </a:solidFill>
                <a:latin typeface="+mj-lt"/>
              </a:rPr>
              <a:t>An Introduction of Non-Orthogonal Multiple Access (NOMA) for 5G Wireless Networks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95400" y="4038600"/>
            <a:ext cx="6553200" cy="2362200"/>
          </a:xfrm>
        </p:spPr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Huaqing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Zhang</a:t>
            </a:r>
          </a:p>
          <a:p>
            <a:endParaRPr lang="en-US" dirty="0"/>
          </a:p>
          <a:p>
            <a:r>
              <a:rPr lang="en-US" dirty="0"/>
              <a:t>Wireless Networking, Signal Processing and Security Lab</a:t>
            </a:r>
          </a:p>
          <a:p>
            <a:r>
              <a:rPr lang="en-US" dirty="0"/>
              <a:t>Department of Electrical and Computer Engineering</a:t>
            </a:r>
          </a:p>
          <a:p>
            <a:r>
              <a:rPr lang="en-US" dirty="0"/>
              <a:t>University of Houston, TX, USA</a:t>
            </a:r>
          </a:p>
          <a:p>
            <a:endParaRPr lang="en-US" dirty="0"/>
          </a:p>
          <a:p>
            <a:r>
              <a:rPr lang="en-US" dirty="0"/>
              <a:t>Sep.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638800" y="6000690"/>
            <a:ext cx="184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3GPP Release 8 </a:t>
            </a:r>
            <a:endParaRPr lang="zh-CN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10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164080" y="2286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itchFamily="34" charset="0"/>
              </a:rPr>
              <a:t>4G Technology</a:t>
            </a:r>
          </a:p>
        </p:txBody>
      </p:sp>
      <p:pic>
        <p:nvPicPr>
          <p:cNvPr id="7" name="Picture 6" descr="http://connectorsupplier.com/images/uploads/060413-CS-wireless-backhaul-huff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73322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324600" y="5105400"/>
            <a:ext cx="0" cy="726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76800" y="5105400"/>
            <a:ext cx="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182423" y="5600700"/>
            <a:ext cx="149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TDMA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5059680" y="5613052"/>
            <a:ext cx="149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CDMA</a:t>
            </a:r>
            <a:endParaRPr lang="zh-CN" altLang="en-US" sz="2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6992412" y="5634335"/>
            <a:ext cx="149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OFDMA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852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11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164080" y="2286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itchFamily="34" charset="0"/>
              </a:rPr>
              <a:t>OFDMA</a:t>
            </a:r>
          </a:p>
        </p:txBody>
      </p:sp>
      <p:pic>
        <p:nvPicPr>
          <p:cNvPr id="7172" name="Picture 4" descr="“ofdma fdma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72617"/>
            <a:ext cx="6096000" cy="219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“ofdma fdma”的图片搜索结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30" y="3200399"/>
            <a:ext cx="4667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3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6230254" y="1828800"/>
            <a:ext cx="291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Internet of Things (</a:t>
            </a:r>
            <a:r>
              <a:rPr lang="en-US" altLang="zh-CN" sz="2000" b="1" dirty="0" err="1"/>
              <a:t>IoT</a:t>
            </a:r>
            <a:r>
              <a:rPr lang="en-US" altLang="zh-CN" sz="2000" b="1" dirty="0"/>
              <a:t>)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238721" y="2408190"/>
            <a:ext cx="2367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Wearable Devices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6244413" y="2999192"/>
            <a:ext cx="2747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Vehicle-to-Vehicle Communications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271375" y="5042432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4K Videos …</a:t>
            </a:r>
            <a:endParaRPr lang="zh-CN" altLang="en-US" sz="20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164080" y="2286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itchFamily="34" charset="0"/>
              </a:rPr>
              <a:t>Why 5G</a:t>
            </a:r>
          </a:p>
        </p:txBody>
      </p:sp>
      <p:sp>
        <p:nvSpPr>
          <p:cNvPr id="11" name="矩形 10"/>
          <p:cNvSpPr/>
          <p:nvPr/>
        </p:nvSpPr>
        <p:spPr>
          <a:xfrm>
            <a:off x="6255048" y="3890305"/>
            <a:ext cx="2465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Videos Conference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6288915" y="4466368"/>
            <a:ext cx="203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Smart Vehicles</a:t>
            </a:r>
            <a:endParaRPr lang="zh-CN" altLang="en-US" sz="2000" dirty="0"/>
          </a:p>
        </p:txBody>
      </p:sp>
      <p:pic>
        <p:nvPicPr>
          <p:cNvPr id="18" name="ikR0_ptc4P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1774662"/>
            <a:ext cx="6058012" cy="38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228600"/>
            <a:ext cx="6553200" cy="609600"/>
          </a:xfrm>
        </p:spPr>
        <p:txBody>
          <a:bodyPr/>
          <a:lstStyle/>
          <a:p>
            <a:r>
              <a:rPr lang="en-US" dirty="0">
                <a:latin typeface="Eras Bold ITC" pitchFamily="34" charset="0"/>
              </a:rPr>
              <a:t>NOMA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61343"/>
            <a:ext cx="1981200" cy="45666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NOMA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13</a:t>
            </a:fld>
            <a:endParaRPr lang="en-US"/>
          </a:p>
        </p:txBody>
      </p:sp>
      <p:pic>
        <p:nvPicPr>
          <p:cNvPr id="9224" name="Picture 8" descr="“noma restaurant”的图片搜索结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694" y="2286000"/>
            <a:ext cx="6495276" cy="38027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637576" y="1414790"/>
            <a:ext cx="391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Time + Code + Frequency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7249993" y="1414790"/>
            <a:ext cx="1384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Power 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58000" y="1414790"/>
            <a:ext cx="597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14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209800" y="533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itchFamily="34" charset="0"/>
              </a:rPr>
              <a:t>PD-NOMA</a:t>
            </a:r>
          </a:p>
          <a:p>
            <a:endParaRPr lang="en-US" dirty="0">
              <a:latin typeface="Eras Bold ITC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8" y="1447800"/>
            <a:ext cx="8001000" cy="42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15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209800" y="533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Eras Bold ITC" pitchFamily="34" charset="0"/>
              </a:rPr>
              <a:t>PD-NOMA</a:t>
            </a:r>
            <a:endParaRPr lang="en-US" dirty="0">
              <a:latin typeface="Eras Bold ITC" pitchFamily="34" charset="0"/>
            </a:endParaRPr>
          </a:p>
          <a:p>
            <a:endParaRPr lang="en-US" dirty="0">
              <a:latin typeface="Eras Bold ITC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72894"/>
            <a:ext cx="4742426" cy="431830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18626" y="1274027"/>
            <a:ext cx="4087235" cy="4716040"/>
            <a:chOff x="332365" y="1371600"/>
            <a:chExt cx="4087235" cy="47160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65" y="1371600"/>
              <a:ext cx="4087235" cy="471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19400" y="5867400"/>
              <a:ext cx="1447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直接箭头连接符 5"/>
          <p:cNvCxnSpPr/>
          <p:nvPr/>
        </p:nvCxnSpPr>
        <p:spPr>
          <a:xfrm>
            <a:off x="8915400" y="1066800"/>
            <a:ext cx="0" cy="5105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430859" y="958334"/>
            <a:ext cx="47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Far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227391" y="5990067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Close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911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Reason of Improvement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1" y="1676400"/>
            <a:ext cx="4094837" cy="36904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6871" y="5679701"/>
            <a:ext cx="863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2E414F"/>
                </a:solidFill>
                <a:latin typeface="helvetica neue"/>
              </a:rPr>
              <a:t>——Kenichi Higuchi, </a:t>
            </a:r>
            <a:r>
              <a:rPr lang="en-US" altLang="zh-CN" b="1" dirty="0" err="1">
                <a:solidFill>
                  <a:srgbClr val="2E414F"/>
                </a:solidFill>
                <a:latin typeface="helvetica neue"/>
              </a:rPr>
              <a:t>Anass</a:t>
            </a:r>
            <a:r>
              <a:rPr lang="en-US" altLang="zh-CN" b="1" dirty="0">
                <a:solidFill>
                  <a:srgbClr val="2E414F"/>
                </a:solidFill>
                <a:latin typeface="helvetica neue"/>
              </a:rPr>
              <a:t> </a:t>
            </a:r>
            <a:r>
              <a:rPr lang="en-US" altLang="zh-CN" b="1" dirty="0" err="1">
                <a:solidFill>
                  <a:srgbClr val="2E414F"/>
                </a:solidFill>
                <a:latin typeface="helvetica neue"/>
              </a:rPr>
              <a:t>Benjebbour</a:t>
            </a:r>
            <a:r>
              <a:rPr lang="en-US" altLang="zh-CN" b="1" dirty="0">
                <a:solidFill>
                  <a:srgbClr val="2E414F"/>
                </a:solidFill>
                <a:latin typeface="helvetica neue"/>
              </a:rPr>
              <a:t>, Non-orthogonal Multiple Access (NOMA) with Successive Interference Cancellation for Future Radio Access</a:t>
            </a:r>
            <a:endParaRPr lang="en-US" altLang="zh-CN" b="1" i="0" dirty="0">
              <a:solidFill>
                <a:srgbClr val="2E414F"/>
              </a:solidFill>
              <a:effectLst/>
              <a:latin typeface="helvetica neue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59073" y="1001440"/>
            <a:ext cx="1604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E414F"/>
                </a:solidFill>
                <a:latin typeface="+mj-lt"/>
              </a:rPr>
              <a:t>Downlink</a:t>
            </a:r>
            <a:endParaRPr lang="zh-CN" altLang="en-US" sz="2800" dirty="0">
              <a:latin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81" y="2094385"/>
            <a:ext cx="4668756" cy="26444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796" y="4014219"/>
            <a:ext cx="4592004" cy="9473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796" y="2397343"/>
            <a:ext cx="4538420" cy="9228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28152" y="1905000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2E414F"/>
                </a:solidFill>
                <a:latin typeface="+mj-lt"/>
              </a:rPr>
              <a:t>OMA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28151" y="3506136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2E414F"/>
                </a:solidFill>
                <a:latin typeface="+mj-lt"/>
              </a:rPr>
              <a:t>PD-NOMA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84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" y="2394834"/>
            <a:ext cx="4635864" cy="2629634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Reason of Improvement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286871" y="5679701"/>
            <a:ext cx="863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2E414F"/>
                </a:solidFill>
                <a:latin typeface="helvetica neue"/>
              </a:rPr>
              <a:t>——Kenichi Higuchi, </a:t>
            </a:r>
            <a:r>
              <a:rPr lang="en-US" altLang="zh-CN" b="1" dirty="0" err="1">
                <a:solidFill>
                  <a:srgbClr val="2E414F"/>
                </a:solidFill>
                <a:latin typeface="helvetica neue"/>
              </a:rPr>
              <a:t>Anass</a:t>
            </a:r>
            <a:r>
              <a:rPr lang="en-US" altLang="zh-CN" b="1" dirty="0">
                <a:solidFill>
                  <a:srgbClr val="2E414F"/>
                </a:solidFill>
                <a:latin typeface="helvetica neue"/>
              </a:rPr>
              <a:t> </a:t>
            </a:r>
            <a:r>
              <a:rPr lang="en-US" altLang="zh-CN" b="1" dirty="0" err="1">
                <a:solidFill>
                  <a:srgbClr val="2E414F"/>
                </a:solidFill>
                <a:latin typeface="helvetica neue"/>
              </a:rPr>
              <a:t>Benjebbour</a:t>
            </a:r>
            <a:r>
              <a:rPr lang="en-US" altLang="zh-CN" b="1" dirty="0">
                <a:solidFill>
                  <a:srgbClr val="2E414F"/>
                </a:solidFill>
                <a:latin typeface="helvetica neue"/>
              </a:rPr>
              <a:t>, Non-orthogonal Multiple Access (NOMA) with Successive Interference Cancellation for Future Radio Access</a:t>
            </a:r>
            <a:endParaRPr lang="en-US" altLang="zh-CN" b="1" i="0" dirty="0">
              <a:solidFill>
                <a:srgbClr val="2E414F"/>
              </a:solidFill>
              <a:effectLst/>
              <a:latin typeface="helvetica neue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0552" y="1524000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2E414F"/>
                </a:solidFill>
                <a:latin typeface="+mj-lt"/>
              </a:rPr>
              <a:t>OMA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80551" y="3125136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2E414F"/>
                </a:solidFill>
                <a:latin typeface="+mj-lt"/>
              </a:rPr>
              <a:t>PD-NOMA</a:t>
            </a:r>
            <a:endParaRPr lang="zh-CN" altLang="en-US" sz="2400" dirty="0">
              <a:latin typeface="+mj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5" y="1341484"/>
            <a:ext cx="4735971" cy="441769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72871" y="985816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E414F"/>
                </a:solidFill>
                <a:latin typeface="+mj-lt"/>
              </a:rPr>
              <a:t>Uplink</a:t>
            </a:r>
            <a:endParaRPr lang="zh-CN" altLang="en-US" sz="2800" dirty="0">
              <a:latin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510" y="2126236"/>
            <a:ext cx="4526490" cy="7750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56553"/>
            <a:ext cx="4343400" cy="780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1029" y="4662896"/>
            <a:ext cx="4173196" cy="86555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470830" y="433738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E414F"/>
                </a:solidFill>
                <a:latin typeface="helvetica neue"/>
              </a:rPr>
              <a:t>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80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18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209800" y="533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itchFamily="34" charset="0"/>
              </a:rPr>
              <a:t>Comparison</a:t>
            </a:r>
          </a:p>
          <a:p>
            <a:endParaRPr lang="en-US" dirty="0">
              <a:latin typeface="Eras Bold ITC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" y="1752600"/>
            <a:ext cx="9127067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1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“noma mimo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2" r="15000"/>
          <a:stretch/>
        </p:blipFill>
        <p:spPr bwMode="auto">
          <a:xfrm>
            <a:off x="3962400" y="1929187"/>
            <a:ext cx="5181600" cy="32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err="1">
                <a:latin typeface="Eras Bold ITC" pitchFamily="34" charset="0"/>
              </a:rPr>
              <a:t>PD-NOMA+Beamforming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2" name="Picture 4" descr="“noma mimo”的图片搜索结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9074"/>
            <a:ext cx="45368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038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Evolution of Multiple Access Technology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Non-Orthogonal Multiple Access (NOMA)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Research Challenges and </a:t>
            </a:r>
            <a:r>
              <a:rPr lang="en-US" altLang="zh-CN" sz="2400" dirty="0">
                <a:latin typeface="Arial Black" panose="020B0A04020102020204" pitchFamily="34" charset="0"/>
              </a:rPr>
              <a:t>Future Directions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Reference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Conclusion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Overview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sz="3200" dirty="0">
                <a:latin typeface="Eras Bold ITC" pitchFamily="34" charset="0"/>
              </a:rPr>
              <a:t>Testbed for Downlink PD-NOMA</a:t>
            </a:r>
            <a:endParaRPr lang="zh-CN" altLang="en-US" sz="3200" dirty="0">
              <a:latin typeface="Eras Bold ITC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2942211" y="990600"/>
            <a:ext cx="3610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lt"/>
              </a:rPr>
              <a:t>Link-level performance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742420"/>
            <a:ext cx="8791575" cy="45734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98787" y="1329154"/>
            <a:ext cx="1945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From NTT </a:t>
            </a:r>
            <a:r>
              <a:rPr lang="en-US" altLang="zh-CN" b="1" dirty="0" err="1"/>
              <a:t>docomo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121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2819400" y="914400"/>
            <a:ext cx="415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+mj-lt"/>
              </a:rPr>
              <a:t>System</a:t>
            </a:r>
            <a:r>
              <a:rPr lang="zh-CN" altLang="en-US" sz="2800" b="1" dirty="0">
                <a:latin typeface="+mj-lt"/>
              </a:rPr>
              <a:t>-level performance </a:t>
            </a:r>
            <a:endParaRPr lang="en-US" altLang="zh-CN" sz="2800" b="1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62800" y="1383268"/>
            <a:ext cx="1945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From NTT </a:t>
            </a:r>
            <a:r>
              <a:rPr lang="en-US" altLang="zh-CN" b="1" dirty="0" err="1"/>
              <a:t>docomo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8839200" cy="471733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10125" y="1371869"/>
            <a:ext cx="377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@Dense urban area (Shinjuku, Tokyo)</a:t>
            </a:r>
            <a:endParaRPr lang="zh-CN" altLang="en-US" b="1" dirty="0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sz="3200" dirty="0">
                <a:latin typeface="Eras Bold ITC" pitchFamily="34" charset="0"/>
              </a:rPr>
              <a:t>Testbed for Downlink PD-NOMA</a:t>
            </a:r>
            <a:endParaRPr lang="zh-CN" altLang="en-US" sz="32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4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BKaPXyk_8T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" y="1131887"/>
            <a:ext cx="8960556" cy="5040313"/>
          </a:xfrm>
          <a:prstGeom prst="rect">
            <a:avLst/>
          </a:prstGeom>
        </p:spPr>
      </p:pic>
      <p:sp>
        <p:nvSpPr>
          <p:cNvPr id="7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sz="3200" dirty="0">
                <a:latin typeface="Eras Bold ITC" pitchFamily="34" charset="0"/>
              </a:rPr>
              <a:t>Testbed for Downlink PD-NOMA</a:t>
            </a:r>
            <a:endParaRPr lang="zh-CN" altLang="en-US" sz="32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2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CD-NOMA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290" name="Picture 2" descr="“sparse code multiple access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2" y="2283768"/>
            <a:ext cx="8153400" cy="33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514600" y="1174836"/>
            <a:ext cx="4847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Sparse Code Multiple Access (SCMA)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0" y="3695356"/>
            <a:ext cx="123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Codebooks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022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CD-NOMA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9144"/>
          <a:stretch/>
        </p:blipFill>
        <p:spPr>
          <a:xfrm>
            <a:off x="1676400" y="1143000"/>
            <a:ext cx="5411982" cy="50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Challenges</a:t>
            </a:r>
            <a:endParaRPr lang="zh-CN" altLang="en-US" dirty="0">
              <a:latin typeface="Eras Bold ITC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4" y="1371600"/>
            <a:ext cx="8497486" cy="423921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3467" y="4953000"/>
            <a:ext cx="75438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09600" y="5334000"/>
            <a:ext cx="51816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4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Challenges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000" y="2322761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Resource allocation on </a:t>
            </a:r>
            <a:r>
              <a:rPr lang="en-US" sz="2400" b="1" dirty="0">
                <a:solidFill>
                  <a:srgbClr val="FF0000"/>
                </a:solidFill>
              </a:rPr>
              <a:t>spectrum, time, power, space </a:t>
            </a:r>
          </a:p>
        </p:txBody>
      </p:sp>
      <p:sp>
        <p:nvSpPr>
          <p:cNvPr id="10" name="矩形 9"/>
          <p:cNvSpPr/>
          <p:nvPr/>
        </p:nvSpPr>
        <p:spPr>
          <a:xfrm>
            <a:off x="635000" y="37293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equipment requirements on the end users.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5000" y="1650007"/>
            <a:ext cx="820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Grouping and Fairness of users sharing the same sub-band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1567" y="3027984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Multi-cell NOMA Transmissions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“challenges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3547"/>
            <a:ext cx="41148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03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50382"/>
            <a:ext cx="1981200" cy="7440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Research Directions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27</a:t>
            </a:fld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Eras Bold ITC" pitchFamily="34" charset="0"/>
              </a:rPr>
              <a:t>Future Directions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24200" y="172446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Sub-band allocation</a:t>
            </a:r>
          </a:p>
        </p:txBody>
      </p:sp>
      <p:sp>
        <p:nvSpPr>
          <p:cNvPr id="10" name="矩形 9"/>
          <p:cNvSpPr/>
          <p:nvPr/>
        </p:nvSpPr>
        <p:spPr>
          <a:xfrm>
            <a:off x="3124200" y="230131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Power allocation (Fairness)</a:t>
            </a:r>
          </a:p>
        </p:txBody>
      </p:sp>
      <p:sp>
        <p:nvSpPr>
          <p:cNvPr id="11" name="矩形 10"/>
          <p:cNvSpPr/>
          <p:nvPr/>
        </p:nvSpPr>
        <p:spPr>
          <a:xfrm>
            <a:off x="2438400" y="117813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PD-NOMA</a:t>
            </a:r>
          </a:p>
        </p:txBody>
      </p:sp>
      <p:sp>
        <p:nvSpPr>
          <p:cNvPr id="12" name="矩形 11"/>
          <p:cNvSpPr/>
          <p:nvPr/>
        </p:nvSpPr>
        <p:spPr>
          <a:xfrm>
            <a:off x="2438400" y="281955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CD-NOMA</a:t>
            </a:r>
          </a:p>
        </p:txBody>
      </p:sp>
      <p:sp>
        <p:nvSpPr>
          <p:cNvPr id="13" name="矩形 12"/>
          <p:cNvSpPr/>
          <p:nvPr/>
        </p:nvSpPr>
        <p:spPr>
          <a:xfrm>
            <a:off x="3124200" y="33964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Sub-band allocation</a:t>
            </a:r>
          </a:p>
        </p:txBody>
      </p:sp>
      <p:sp>
        <p:nvSpPr>
          <p:cNvPr id="14" name="矩形 13"/>
          <p:cNvSpPr/>
          <p:nvPr/>
        </p:nvSpPr>
        <p:spPr>
          <a:xfrm>
            <a:off x="2429933" y="408666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</a:t>
            </a:r>
            <a:r>
              <a:rPr lang="en-US" altLang="zh-CN" sz="2400" b="1" dirty="0"/>
              <a:t>ybrid NOMA</a:t>
            </a:r>
            <a:endParaRPr lang="en-US" sz="2400" b="1" dirty="0"/>
          </a:p>
        </p:txBody>
      </p:sp>
      <p:sp>
        <p:nvSpPr>
          <p:cNvPr id="15" name="矩形 14"/>
          <p:cNvSpPr/>
          <p:nvPr/>
        </p:nvSpPr>
        <p:spPr>
          <a:xfrm>
            <a:off x="2429933" y="4628258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MIMO NOMA</a:t>
            </a:r>
          </a:p>
        </p:txBody>
      </p:sp>
      <p:sp>
        <p:nvSpPr>
          <p:cNvPr id="16" name="矩形 15"/>
          <p:cNvSpPr/>
          <p:nvPr/>
        </p:nvSpPr>
        <p:spPr>
          <a:xfrm>
            <a:off x="2429933" y="513394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Cooperative NOMA</a:t>
            </a:r>
          </a:p>
        </p:txBody>
      </p:sp>
      <p:sp>
        <p:nvSpPr>
          <p:cNvPr id="17" name="矩形 16"/>
          <p:cNvSpPr/>
          <p:nvPr/>
        </p:nvSpPr>
        <p:spPr>
          <a:xfrm>
            <a:off x="2438400" y="563433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Cognitive NOMA</a:t>
            </a:r>
          </a:p>
        </p:txBody>
      </p:sp>
      <p:pic>
        <p:nvPicPr>
          <p:cNvPr id="18" name="Picture 4" descr="“wireless future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6" y="4191000"/>
            <a:ext cx="3063056" cy="20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12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6773333" cy="506316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Sub-band Allocation (PD)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81400" y="1007525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Coalition game</a:t>
            </a:r>
          </a:p>
        </p:txBody>
      </p:sp>
      <p:sp>
        <p:nvSpPr>
          <p:cNvPr id="9" name="矩形 8"/>
          <p:cNvSpPr/>
          <p:nvPr/>
        </p:nvSpPr>
        <p:spPr>
          <a:xfrm>
            <a:off x="228600" y="520355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Difference of Channel gain</a:t>
            </a:r>
          </a:p>
        </p:txBody>
      </p:sp>
      <p:sp>
        <p:nvSpPr>
          <p:cNvPr id="10" name="矩形 9"/>
          <p:cNvSpPr/>
          <p:nvPr/>
        </p:nvSpPr>
        <p:spPr>
          <a:xfrm>
            <a:off x="228600" y="571053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Service Demands</a:t>
            </a:r>
          </a:p>
        </p:txBody>
      </p:sp>
    </p:spTree>
    <p:extLst>
      <p:ext uri="{BB962C8B-B14F-4D97-AF65-F5344CB8AC3E}">
        <p14:creationId xmlns:p14="http://schemas.microsoft.com/office/powerpoint/2010/main" val="22038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Power Allocation (PD)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48000" y="102396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Non-cooperative game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244600" y="1538131"/>
            <a:ext cx="7467600" cy="1965033"/>
            <a:chOff x="1244600" y="1538131"/>
            <a:chExt cx="7467600" cy="1965033"/>
          </a:xfrm>
        </p:grpSpPr>
        <p:sp>
          <p:nvSpPr>
            <p:cNvPr id="12" name="椭圆 11"/>
            <p:cNvSpPr/>
            <p:nvPr/>
          </p:nvSpPr>
          <p:spPr>
            <a:xfrm>
              <a:off x="7150593" y="2223931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896096" y="314180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247460" y="319836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434" name="Picture 2" descr="“base station”的图片搜索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538131"/>
              <a:ext cx="1262519" cy="12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直接箭头连接符 6"/>
            <p:cNvCxnSpPr/>
            <p:nvPr/>
          </p:nvCxnSpPr>
          <p:spPr>
            <a:xfrm>
              <a:off x="2507119" y="2376331"/>
              <a:ext cx="2184473" cy="781916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2330378" y="2539227"/>
              <a:ext cx="791705" cy="659137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8434" idx="3"/>
            </p:cNvCxnSpPr>
            <p:nvPr/>
          </p:nvCxnSpPr>
          <p:spPr>
            <a:xfrm>
              <a:off x="2507119" y="2169391"/>
              <a:ext cx="4376281" cy="252732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6544733" y="2661295"/>
              <a:ext cx="21674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The Stronger, The Better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244416" y="3829514"/>
            <a:ext cx="6894352" cy="2349940"/>
            <a:chOff x="1624100" y="3844723"/>
            <a:chExt cx="6894352" cy="2349940"/>
          </a:xfrm>
        </p:grpSpPr>
        <p:sp>
          <p:nvSpPr>
            <p:cNvPr id="27" name="椭圆 26"/>
            <p:cNvSpPr/>
            <p:nvPr/>
          </p:nvSpPr>
          <p:spPr>
            <a:xfrm>
              <a:off x="4261511" y="502245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0" name="Picture 2" descr="“base station”的图片搜索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100" y="3844723"/>
              <a:ext cx="1262519" cy="12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直接箭头连接符 32"/>
            <p:cNvCxnSpPr>
              <a:stCxn id="30" idx="3"/>
            </p:cNvCxnSpPr>
            <p:nvPr/>
          </p:nvCxnSpPr>
          <p:spPr>
            <a:xfrm>
              <a:off x="2886619" y="4475983"/>
              <a:ext cx="1262519" cy="656596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3581646" y="5363666"/>
              <a:ext cx="21674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The Weaker, The Better</a:t>
              </a:r>
            </a:p>
          </p:txBody>
        </p:sp>
        <p:pic>
          <p:nvPicPr>
            <p:cNvPr id="36" name="Picture 2" descr="“base station”的图片搜索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933" y="3899615"/>
              <a:ext cx="1262519" cy="12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直接箭头连接符 36"/>
            <p:cNvCxnSpPr/>
            <p:nvPr/>
          </p:nvCxnSpPr>
          <p:spPr>
            <a:xfrm flipV="1">
              <a:off x="6352240" y="4803836"/>
              <a:ext cx="962960" cy="303406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5920552" y="507553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矩形 43"/>
          <p:cNvSpPr/>
          <p:nvPr/>
        </p:nvSpPr>
        <p:spPr>
          <a:xfrm>
            <a:off x="762000" y="1485430"/>
            <a:ext cx="7924800" cy="2112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62000" y="3723379"/>
            <a:ext cx="7924800" cy="2456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7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228600"/>
            <a:ext cx="6553200" cy="609600"/>
          </a:xfrm>
        </p:spPr>
        <p:txBody>
          <a:bodyPr/>
          <a:lstStyle/>
          <a:p>
            <a:r>
              <a:rPr lang="en-US" dirty="0">
                <a:latin typeface="Eras Bold ITC" pitchFamily="34" charset="0"/>
              </a:rPr>
              <a:t>Evolution of Wireless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1981200" cy="45666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Evolution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532938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“evolution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87" y="1266824"/>
            <a:ext cx="4165213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Sub-band Allocation (CD)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000" y="1007525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Matching Theory</a:t>
            </a:r>
          </a:p>
        </p:txBody>
      </p:sp>
      <p:sp>
        <p:nvSpPr>
          <p:cNvPr id="9" name="矩形 8"/>
          <p:cNvSpPr/>
          <p:nvPr/>
        </p:nvSpPr>
        <p:spPr>
          <a:xfrm>
            <a:off x="228600" y="520355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Preference list</a:t>
            </a:r>
          </a:p>
        </p:txBody>
      </p:sp>
      <p:sp>
        <p:nvSpPr>
          <p:cNvPr id="10" name="矩形 9"/>
          <p:cNvSpPr/>
          <p:nvPr/>
        </p:nvSpPr>
        <p:spPr>
          <a:xfrm>
            <a:off x="228600" y="571053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Many-to-Many Two sided problem</a:t>
            </a:r>
          </a:p>
        </p:txBody>
      </p:sp>
      <p:sp>
        <p:nvSpPr>
          <p:cNvPr id="11" name="椭圆 10"/>
          <p:cNvSpPr/>
          <p:nvPr/>
        </p:nvSpPr>
        <p:spPr>
          <a:xfrm>
            <a:off x="13716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091267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810934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7338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306733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88135" y="3955581"/>
            <a:ext cx="752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……</a:t>
            </a:r>
            <a:endParaRPr lang="zh-CN" altLang="en-US" sz="3200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1219200" y="2362200"/>
            <a:ext cx="6705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405031" y="1981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021667" y="1981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13301" y="1981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609166" y="1981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642533" y="1981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434167" y="1981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230032" y="1981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1524000" y="2476500"/>
            <a:ext cx="1143000" cy="15933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 flipV="1">
            <a:off x="2810934" y="2501298"/>
            <a:ext cx="137934" cy="159338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3886200" y="2529123"/>
            <a:ext cx="312203" cy="16387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3916535" y="2501298"/>
            <a:ext cx="1924401" cy="167811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810138" y="4140201"/>
            <a:ext cx="122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Codebooks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3913" y="1947550"/>
            <a:ext cx="1303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Sub-bands</a:t>
            </a:r>
            <a:endParaRPr lang="zh-CN" altLang="en-US" sz="2000" b="1" dirty="0"/>
          </a:p>
        </p:txBody>
      </p:sp>
      <p:sp>
        <p:nvSpPr>
          <p:cNvPr id="41" name="矩形 40"/>
          <p:cNvSpPr/>
          <p:nvPr/>
        </p:nvSpPr>
        <p:spPr>
          <a:xfrm>
            <a:off x="307641" y="4124812"/>
            <a:ext cx="774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Users</a:t>
            </a:r>
            <a:endParaRPr lang="zh-CN" altLang="en-US" sz="2000" b="1" dirty="0"/>
          </a:p>
        </p:txBody>
      </p:sp>
      <p:cxnSp>
        <p:nvCxnSpPr>
          <p:cNvPr id="42" name="直接箭头连接符 41"/>
          <p:cNvCxnSpPr/>
          <p:nvPr/>
        </p:nvCxnSpPr>
        <p:spPr>
          <a:xfrm flipH="1" flipV="1">
            <a:off x="5121269" y="2501298"/>
            <a:ext cx="2342629" cy="159465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83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Hybrid NOMA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0400" y="990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Evolutionary Game</a:t>
            </a:r>
          </a:p>
        </p:txBody>
      </p:sp>
      <p:sp>
        <p:nvSpPr>
          <p:cNvPr id="28" name="矩形 27"/>
          <p:cNvSpPr/>
          <p:nvPr/>
        </p:nvSpPr>
        <p:spPr>
          <a:xfrm>
            <a:off x="457200" y="1618958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OMA/NOMA</a:t>
            </a:r>
          </a:p>
        </p:txBody>
      </p:sp>
      <p:sp>
        <p:nvSpPr>
          <p:cNvPr id="30" name="矩形 29"/>
          <p:cNvSpPr/>
          <p:nvPr/>
        </p:nvSpPr>
        <p:spPr>
          <a:xfrm>
            <a:off x="448733" y="211449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PD-NOMA/CD-NOMA</a:t>
            </a:r>
          </a:p>
        </p:txBody>
      </p:sp>
      <p:sp>
        <p:nvSpPr>
          <p:cNvPr id="31" name="椭圆 30"/>
          <p:cNvSpPr/>
          <p:nvPr/>
        </p:nvSpPr>
        <p:spPr>
          <a:xfrm>
            <a:off x="1752600" y="517425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472267" y="517425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191934" y="517425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114800" y="517425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7687733" y="517425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5669135" y="4938833"/>
            <a:ext cx="752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……</a:t>
            </a:r>
            <a:endParaRPr lang="zh-CN" altLang="en-US" sz="3200" dirty="0"/>
          </a:p>
        </p:txBody>
      </p:sp>
      <p:sp>
        <p:nvSpPr>
          <p:cNvPr id="44" name="矩形 43"/>
          <p:cNvSpPr/>
          <p:nvPr/>
        </p:nvSpPr>
        <p:spPr>
          <a:xfrm>
            <a:off x="688641" y="5108064"/>
            <a:ext cx="774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Users</a:t>
            </a:r>
            <a:endParaRPr lang="zh-CN" altLang="en-US" sz="2000" b="1" dirty="0"/>
          </a:p>
        </p:txBody>
      </p:sp>
      <p:sp>
        <p:nvSpPr>
          <p:cNvPr id="2" name="矩形 1"/>
          <p:cNvSpPr/>
          <p:nvPr/>
        </p:nvSpPr>
        <p:spPr>
          <a:xfrm>
            <a:off x="2667000" y="3360097"/>
            <a:ext cx="82973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300131" y="3360097"/>
            <a:ext cx="82973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2048934" y="3737825"/>
            <a:ext cx="1032933" cy="136254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 flipV="1">
            <a:off x="3214686" y="3853241"/>
            <a:ext cx="122945" cy="123019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5924900" y="3897065"/>
            <a:ext cx="1695100" cy="118637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495" y="1971794"/>
            <a:ext cx="4335105" cy="3853426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5924900" y="5859240"/>
            <a:ext cx="2421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Graphical Game</a:t>
            </a:r>
          </a:p>
        </p:txBody>
      </p:sp>
    </p:spTree>
    <p:extLst>
      <p:ext uri="{BB962C8B-B14F-4D97-AF65-F5344CB8AC3E}">
        <p14:creationId xmlns:p14="http://schemas.microsoft.com/office/powerpoint/2010/main" val="21984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MIMO NOMA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0400" y="990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</a:t>
            </a:r>
            <a:r>
              <a:rPr lang="en-US" altLang="zh-CN" sz="2800" b="1" dirty="0"/>
              <a:t>ulti-level</a:t>
            </a:r>
            <a:r>
              <a:rPr lang="en-US" sz="2800" b="1" dirty="0"/>
              <a:t> Game</a:t>
            </a:r>
          </a:p>
        </p:txBody>
      </p:sp>
      <p:sp>
        <p:nvSpPr>
          <p:cNvPr id="21" name="椭圆 20"/>
          <p:cNvSpPr/>
          <p:nvPr/>
        </p:nvSpPr>
        <p:spPr>
          <a:xfrm>
            <a:off x="1333500" y="529807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053167" y="529807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772834" y="529807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695700" y="529807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268633" y="529807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50035" y="5062658"/>
            <a:ext cx="752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……</a:t>
            </a:r>
            <a:endParaRPr lang="zh-CN" altLang="en-US" sz="3200" dirty="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1219200" y="2014850"/>
            <a:ext cx="6705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405031" y="163385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021667" y="163385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13301" y="163385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09166" y="163385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642533" y="163385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434167" y="163385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230032" y="163385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/>
          <p:cNvCxnSpPr/>
          <p:nvPr/>
        </p:nvCxnSpPr>
        <p:spPr>
          <a:xfrm flipV="1">
            <a:off x="1485900" y="4445293"/>
            <a:ext cx="542172" cy="731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 flipV="1">
            <a:off x="2611966" y="4445293"/>
            <a:ext cx="298802" cy="7564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V="1">
            <a:off x="3848100" y="4445293"/>
            <a:ext cx="173567" cy="82960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540867" y="5847398"/>
            <a:ext cx="2770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err="1"/>
              <a:t>Stackelberg</a:t>
            </a:r>
            <a:r>
              <a:rPr lang="en-US" altLang="zh-CN" sz="2400" b="1" dirty="0"/>
              <a:t> game</a:t>
            </a:r>
            <a:endParaRPr lang="zh-CN" altLang="en-US" sz="2400" b="1" dirty="0"/>
          </a:p>
        </p:txBody>
      </p:sp>
      <p:sp>
        <p:nvSpPr>
          <p:cNvPr id="56" name="矩形 55"/>
          <p:cNvSpPr/>
          <p:nvPr/>
        </p:nvSpPr>
        <p:spPr>
          <a:xfrm>
            <a:off x="269541" y="5231889"/>
            <a:ext cx="774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Users</a:t>
            </a:r>
            <a:endParaRPr lang="zh-CN" altLang="en-US" sz="2000" b="1" dirty="0"/>
          </a:p>
        </p:txBody>
      </p:sp>
      <p:cxnSp>
        <p:nvCxnSpPr>
          <p:cNvPr id="57" name="直接箭头连接符 56"/>
          <p:cNvCxnSpPr/>
          <p:nvPr/>
        </p:nvCxnSpPr>
        <p:spPr>
          <a:xfrm>
            <a:off x="1209154" y="2725537"/>
            <a:ext cx="67056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6394985" y="2344537"/>
            <a:ext cx="5334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011621" y="2344537"/>
            <a:ext cx="5334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803255" y="2344537"/>
            <a:ext cx="5334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599120" y="2344537"/>
            <a:ext cx="5334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632487" y="2344537"/>
            <a:ext cx="5334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424121" y="2344537"/>
            <a:ext cx="5334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219986" y="2344537"/>
            <a:ext cx="5334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222785" y="2325427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Time</a:t>
            </a:r>
            <a:endParaRPr lang="zh-CN" altLang="en-US" sz="2000" b="1" dirty="0"/>
          </a:p>
        </p:txBody>
      </p:sp>
      <p:cxnSp>
        <p:nvCxnSpPr>
          <p:cNvPr id="66" name="直接箭头连接符 65"/>
          <p:cNvCxnSpPr/>
          <p:nvPr/>
        </p:nvCxnSpPr>
        <p:spPr>
          <a:xfrm>
            <a:off x="1209154" y="3536799"/>
            <a:ext cx="67056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6394985" y="3155799"/>
            <a:ext cx="533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011621" y="3155799"/>
            <a:ext cx="533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4803255" y="3155799"/>
            <a:ext cx="533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5599120" y="3155799"/>
            <a:ext cx="533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1632487" y="3155799"/>
            <a:ext cx="533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2424121" y="3155799"/>
            <a:ext cx="533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219986" y="3155799"/>
            <a:ext cx="533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216547" y="3100088"/>
            <a:ext cx="808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Space</a:t>
            </a:r>
            <a:endParaRPr lang="zh-CN" altLang="en-US" sz="2000" b="1" dirty="0"/>
          </a:p>
        </p:txBody>
      </p:sp>
      <p:cxnSp>
        <p:nvCxnSpPr>
          <p:cNvPr id="75" name="直接箭头连接符 74"/>
          <p:cNvCxnSpPr/>
          <p:nvPr/>
        </p:nvCxnSpPr>
        <p:spPr>
          <a:xfrm>
            <a:off x="1219200" y="4389582"/>
            <a:ext cx="6705600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1642533" y="4079446"/>
            <a:ext cx="5285852" cy="31013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226593" y="3952871"/>
            <a:ext cx="864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Power</a:t>
            </a:r>
            <a:endParaRPr lang="zh-CN" altLang="en-US" sz="2000" b="1" dirty="0"/>
          </a:p>
        </p:txBody>
      </p:sp>
      <p:cxnSp>
        <p:nvCxnSpPr>
          <p:cNvPr id="84" name="直接箭头连接符 83"/>
          <p:cNvCxnSpPr/>
          <p:nvPr/>
        </p:nvCxnSpPr>
        <p:spPr>
          <a:xfrm flipH="1" flipV="1">
            <a:off x="6671731" y="4545324"/>
            <a:ext cx="596902" cy="71331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>
            <a:endCxn id="73" idx="2"/>
          </p:cNvCxnSpPr>
          <p:nvPr/>
        </p:nvCxnSpPr>
        <p:spPr>
          <a:xfrm flipV="1">
            <a:off x="2664094" y="3536799"/>
            <a:ext cx="822592" cy="53636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endCxn id="64" idx="2"/>
          </p:cNvCxnSpPr>
          <p:nvPr/>
        </p:nvCxnSpPr>
        <p:spPr>
          <a:xfrm flipV="1">
            <a:off x="3482451" y="2725537"/>
            <a:ext cx="4235" cy="43472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endCxn id="40" idx="2"/>
          </p:cNvCxnSpPr>
          <p:nvPr/>
        </p:nvCxnSpPr>
        <p:spPr>
          <a:xfrm flipH="1" flipV="1">
            <a:off x="2700867" y="2014850"/>
            <a:ext cx="747721" cy="33192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76506" y="1559030"/>
            <a:ext cx="1303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Sub-bands</a:t>
            </a:r>
            <a:endParaRPr lang="zh-CN" altLang="en-US" sz="2000" b="1" dirty="0"/>
          </a:p>
        </p:txBody>
      </p:sp>
      <p:sp>
        <p:nvSpPr>
          <p:cNvPr id="89" name="矩形 88"/>
          <p:cNvSpPr/>
          <p:nvPr/>
        </p:nvSpPr>
        <p:spPr>
          <a:xfrm>
            <a:off x="5290041" y="5847398"/>
            <a:ext cx="2253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Virtualization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11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Cooperative NOMA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21100" y="94354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Relaying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244600" y="1538131"/>
            <a:ext cx="8402674" cy="4790147"/>
            <a:chOff x="1244600" y="1538131"/>
            <a:chExt cx="8402674" cy="4790147"/>
          </a:xfrm>
        </p:grpSpPr>
        <p:sp>
          <p:nvSpPr>
            <p:cNvPr id="54" name="椭圆 53"/>
            <p:cNvSpPr/>
            <p:nvPr/>
          </p:nvSpPr>
          <p:spPr>
            <a:xfrm>
              <a:off x="7150593" y="2223931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8" name="Picture 2" descr="“base station”的图片搜索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538131"/>
              <a:ext cx="1262519" cy="12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9" name="直接箭头连接符 78"/>
            <p:cNvCxnSpPr/>
            <p:nvPr/>
          </p:nvCxnSpPr>
          <p:spPr>
            <a:xfrm>
              <a:off x="2507119" y="2376331"/>
              <a:ext cx="1912481" cy="748423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>
              <a:stCxn id="78" idx="3"/>
            </p:cNvCxnSpPr>
            <p:nvPr/>
          </p:nvCxnSpPr>
          <p:spPr>
            <a:xfrm>
              <a:off x="2507119" y="2169391"/>
              <a:ext cx="4376281" cy="252732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89"/>
            <p:cNvSpPr/>
            <p:nvPr/>
          </p:nvSpPr>
          <p:spPr>
            <a:xfrm>
              <a:off x="6815666" y="2582560"/>
              <a:ext cx="21674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end user</a:t>
              </a:r>
            </a:p>
          </p:txBody>
        </p:sp>
        <p:cxnSp>
          <p:nvCxnSpPr>
            <p:cNvPr id="94" name="直接箭头连接符 93"/>
            <p:cNvCxnSpPr/>
            <p:nvPr/>
          </p:nvCxnSpPr>
          <p:spPr>
            <a:xfrm flipH="1">
              <a:off x="3124200" y="3678280"/>
              <a:ext cx="1444059" cy="508995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/>
          </p:nvCxnSpPr>
          <p:spPr>
            <a:xfrm>
              <a:off x="5181600" y="3829514"/>
              <a:ext cx="2438400" cy="1259315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5367373" y="3364504"/>
              <a:ext cx="21674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relay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2265326" y="4627164"/>
              <a:ext cx="21674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relay</a:t>
              </a:r>
            </a:p>
          </p:txBody>
        </p:sp>
        <p:sp>
          <p:nvSpPr>
            <p:cNvPr id="99" name="椭圆 98"/>
            <p:cNvSpPr/>
            <p:nvPr/>
          </p:nvSpPr>
          <p:spPr>
            <a:xfrm>
              <a:off x="7814734" y="4983208"/>
              <a:ext cx="304800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7479807" y="5341837"/>
              <a:ext cx="21674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end user</a:t>
              </a:r>
            </a:p>
          </p:txBody>
        </p:sp>
        <p:cxnSp>
          <p:nvCxnSpPr>
            <p:cNvPr id="101" name="直接箭头连接符 100"/>
            <p:cNvCxnSpPr/>
            <p:nvPr/>
          </p:nvCxnSpPr>
          <p:spPr>
            <a:xfrm>
              <a:off x="3086099" y="4354290"/>
              <a:ext cx="2438400" cy="1259315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椭圆 101"/>
            <p:cNvSpPr/>
            <p:nvPr/>
          </p:nvSpPr>
          <p:spPr>
            <a:xfrm>
              <a:off x="5719233" y="5507984"/>
              <a:ext cx="304800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5384306" y="5866613"/>
              <a:ext cx="21674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end user</a:t>
              </a:r>
            </a:p>
          </p:txBody>
        </p:sp>
        <p:cxnSp>
          <p:nvCxnSpPr>
            <p:cNvPr id="104" name="直接箭头连接符 103"/>
            <p:cNvCxnSpPr>
              <a:endCxn id="90" idx="1"/>
            </p:cNvCxnSpPr>
            <p:nvPr/>
          </p:nvCxnSpPr>
          <p:spPr>
            <a:xfrm flipV="1">
              <a:off x="5604652" y="2813393"/>
              <a:ext cx="1211014" cy="428221"/>
            </a:xfrm>
            <a:prstGeom prst="straightConnector1">
              <a:avLst/>
            </a:prstGeom>
            <a:ln w="5715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2" name="Picture 2" descr="“router symbol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86" y="3053383"/>
            <a:ext cx="990880" cy="7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“router symbol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46" y="3932777"/>
            <a:ext cx="990880" cy="7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40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57400" y="152400"/>
            <a:ext cx="6934200" cy="609600"/>
          </a:xfrm>
        </p:spPr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Cognitive NOMA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3400" y="12954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Primary user: user 1</a:t>
            </a:r>
          </a:p>
        </p:txBody>
      </p:sp>
      <p:sp>
        <p:nvSpPr>
          <p:cNvPr id="24" name="矩形 23"/>
          <p:cNvSpPr/>
          <p:nvPr/>
        </p:nvSpPr>
        <p:spPr>
          <a:xfrm>
            <a:off x="533400" y="1803236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Secondary user: user 2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219200" y="3777346"/>
            <a:ext cx="7806267" cy="2471054"/>
            <a:chOff x="1244600" y="1538131"/>
            <a:chExt cx="7806267" cy="2471054"/>
          </a:xfrm>
        </p:grpSpPr>
        <p:sp>
          <p:nvSpPr>
            <p:cNvPr id="26" name="椭圆 25"/>
            <p:cNvSpPr/>
            <p:nvPr/>
          </p:nvSpPr>
          <p:spPr>
            <a:xfrm>
              <a:off x="7150593" y="2223931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896096" y="3141807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Picture 2" descr="“base station”的图片搜索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538131"/>
              <a:ext cx="1262519" cy="12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直接箭头连接符 29"/>
            <p:cNvCxnSpPr/>
            <p:nvPr/>
          </p:nvCxnSpPr>
          <p:spPr>
            <a:xfrm>
              <a:off x="2507119" y="2376331"/>
              <a:ext cx="2184473" cy="781916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stCxn id="29" idx="3"/>
            </p:cNvCxnSpPr>
            <p:nvPr/>
          </p:nvCxnSpPr>
          <p:spPr>
            <a:xfrm>
              <a:off x="2507119" y="2169391"/>
              <a:ext cx="4376281" cy="252732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6883400" y="2625612"/>
              <a:ext cx="21674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user 2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4364566" y="3547520"/>
              <a:ext cx="42206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user 1 (Strong Interference)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533400" y="2305540"/>
            <a:ext cx="802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performance of user 1 should be guaranteed when user 2 is joined.</a:t>
            </a:r>
          </a:p>
        </p:txBody>
      </p:sp>
    </p:spTree>
    <p:extLst>
      <p:ext uri="{BB962C8B-B14F-4D97-AF65-F5344CB8AC3E}">
        <p14:creationId xmlns:p14="http://schemas.microsoft.com/office/powerpoint/2010/main" val="2757056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926293"/>
            <a:ext cx="1981200" cy="5132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Reference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35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860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itchFamily="34" charset="0"/>
              </a:rPr>
              <a:t>Reference</a:t>
            </a:r>
          </a:p>
        </p:txBody>
      </p:sp>
      <p:sp>
        <p:nvSpPr>
          <p:cNvPr id="3" name="矩形 2"/>
          <p:cNvSpPr/>
          <p:nvPr/>
        </p:nvSpPr>
        <p:spPr>
          <a:xfrm>
            <a:off x="1981200" y="1225689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Lingyang Song, Yonghui Li, Zhiguo Ding and H. Vincent Poor, "Resource Management in Non-orthogonal Multiple Access Systems: State of the Art and Research Challenges"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Zhiguo Ding, Yuanwei Liu, Jinho Choi, Qi Sun, Maged Elkashlan, Chih-Lin I and H. Vincent Poor, "Application of Non-orthogonal Multiple Access in LTE and 5G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NTT DOCOMO, inc., "DOCOMO 5G White Paper"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Anass Benjebbour, Anxin Li, Yuya Saito, Yoshihisa Kishiyama, Atsushi Harada and Takehiro Nakamura, "System-Level Performance of Downlink NOMA for Future LTE Enhancements"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Kenichi Higuchi, Anass Benjebbour, Non-orthogonal Multiple Access (NOMA) with Successive Interference Cancellation for Future Radio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316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7417"/>
            <a:ext cx="1981200" cy="5132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Conclusions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36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</p:spPr>
        <p:txBody>
          <a:bodyPr/>
          <a:lstStyle/>
          <a:p>
            <a:r>
              <a:rPr lang="en-US" dirty="0">
                <a:latin typeface="Eras Bold ITC" pitchFamily="34" charset="0"/>
              </a:rPr>
              <a:t>Conclusions</a:t>
            </a:r>
          </a:p>
        </p:txBody>
      </p:sp>
      <p:sp>
        <p:nvSpPr>
          <p:cNvPr id="7" name="矩形 6"/>
          <p:cNvSpPr/>
          <p:nvPr/>
        </p:nvSpPr>
        <p:spPr>
          <a:xfrm>
            <a:off x="2362200" y="1269547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Multiple Access Evolution from 1G to 4G</a:t>
            </a:r>
          </a:p>
        </p:txBody>
      </p:sp>
      <p:sp>
        <p:nvSpPr>
          <p:cNvPr id="9" name="矩形 8"/>
          <p:cNvSpPr/>
          <p:nvPr/>
        </p:nvSpPr>
        <p:spPr>
          <a:xfrm>
            <a:off x="2362200" y="339547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altLang="zh-CN" sz="2400" dirty="0"/>
              <a:t>hallenges of NOMA and future works</a:t>
            </a:r>
            <a:endParaRPr 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362200" y="189002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Introduction of NOMA</a:t>
            </a:r>
          </a:p>
        </p:txBody>
      </p:sp>
      <p:sp>
        <p:nvSpPr>
          <p:cNvPr id="11" name="矩形 10"/>
          <p:cNvSpPr/>
          <p:nvPr/>
        </p:nvSpPr>
        <p:spPr>
          <a:xfrm>
            <a:off x="2819400" y="2420606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PD-NOMA</a:t>
            </a:r>
          </a:p>
        </p:txBody>
      </p:sp>
      <p:sp>
        <p:nvSpPr>
          <p:cNvPr id="12" name="矩形 11"/>
          <p:cNvSpPr/>
          <p:nvPr/>
        </p:nvSpPr>
        <p:spPr>
          <a:xfrm>
            <a:off x="2819400" y="289113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CD-NOMA</a:t>
            </a:r>
          </a:p>
        </p:txBody>
      </p:sp>
      <p:pic>
        <p:nvPicPr>
          <p:cNvPr id="25602" name="Picture 2" descr="https://media.licdn.com/media-proxy/ext?w=310&amp;h=169&amp;f=t&amp;hash=DdvsLmhEdPauWgsRnxHcyLWPLOs%3D&amp;ora=1%2CaFBCTXdkRmpGL2lvQUFBPQ%2CxAVta5g-0R6nlh8Tw1It6a2FowGz60oISJLOTW3hGTrpopfZPiy3OajbebLOoF0WZ11w5XVDHp7ZMUGQY-LNcc2eDK0A8eOyJ_qQbR0oTi47qV1L5v8fCA0KkZPyKtigNQBp_Od0WRm1CrPYfn0LP3cZ8NndF6aWI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50" y="4267200"/>
            <a:ext cx="4619450" cy="25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28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1676400"/>
            <a:ext cx="7772400" cy="1371600"/>
          </a:xfrm>
        </p:spPr>
        <p:txBody>
          <a:bodyPr/>
          <a:lstStyle/>
          <a:p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95400" y="4114800"/>
            <a:ext cx="6553200" cy="2362200"/>
          </a:xfrm>
        </p:spPr>
        <p:txBody>
          <a:bodyPr/>
          <a:lstStyle/>
          <a:p>
            <a:r>
              <a:rPr lang="en-US" sz="2800" dirty="0" err="1"/>
              <a:t>Huaqing</a:t>
            </a:r>
            <a:r>
              <a:rPr lang="en-US" sz="2800" dirty="0"/>
              <a:t>  Zhang</a:t>
            </a:r>
          </a:p>
          <a:p>
            <a:r>
              <a:rPr lang="en-US" dirty="0"/>
              <a:t>markasjunior@gmail.com</a:t>
            </a:r>
          </a:p>
          <a:p>
            <a:endParaRPr lang="en-US" dirty="0"/>
          </a:p>
          <a:p>
            <a:r>
              <a:rPr lang="en-US" dirty="0"/>
              <a:t>Wireless Networking, Signal Processing and Security Lab</a:t>
            </a:r>
          </a:p>
          <a:p>
            <a:r>
              <a:rPr lang="en-US" dirty="0"/>
              <a:t>Department of Electrical and Computer Engineering</a:t>
            </a:r>
          </a:p>
          <a:p>
            <a:r>
              <a:rPr lang="en-US" dirty="0"/>
              <a:t>University of Houston, TX, USA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4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209800" y="533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itchFamily="34" charset="0"/>
              </a:rPr>
              <a:t>Data Transmission Speed</a:t>
            </a:r>
          </a:p>
          <a:p>
            <a:endParaRPr lang="en-US" dirty="0">
              <a:latin typeface="Eras Bold IT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8581" y="1066800"/>
            <a:ext cx="3626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j-lt"/>
              </a:rPr>
              <a:t>2014 Samsung tested a connection that reached speeds as high as </a:t>
            </a:r>
            <a:r>
              <a:rPr lang="zh-CN" altLang="en-US" sz="2000" b="1" dirty="0">
                <a:solidFill>
                  <a:srgbClr val="FF0000"/>
                </a:solidFill>
                <a:latin typeface="+mj-lt"/>
              </a:rPr>
              <a:t>7.5 Gbps</a:t>
            </a:r>
          </a:p>
        </p:txBody>
      </p:sp>
      <p:sp>
        <p:nvSpPr>
          <p:cNvPr id="13" name="矩形 12"/>
          <p:cNvSpPr/>
          <p:nvPr/>
        </p:nvSpPr>
        <p:spPr>
          <a:xfrm>
            <a:off x="5368581" y="2257961"/>
            <a:ext cx="3626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In Feb, 2015, researchers at the University of Surrey’s 5G Innovation Centre (5GIC) managed speeds of </a:t>
            </a:r>
            <a:r>
              <a:rPr lang="en-US" altLang="zh-CN" sz="2000" b="1" dirty="0">
                <a:solidFill>
                  <a:srgbClr val="FF0000"/>
                </a:solidFill>
              </a:rPr>
              <a:t>1 </a:t>
            </a:r>
            <a:r>
              <a:rPr lang="en-US" altLang="zh-CN" sz="2000" b="1" dirty="0" err="1">
                <a:solidFill>
                  <a:srgbClr val="FF0000"/>
                </a:solidFill>
              </a:rPr>
              <a:t>Tbps</a:t>
            </a:r>
            <a:endParaRPr lang="zh-CN" alt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32" name="Picture 8" descr="5G Spe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07" y="3938278"/>
            <a:ext cx="2815093" cy="21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0" y="1066800"/>
            <a:ext cx="5368581" cy="2871478"/>
            <a:chOff x="514350" y="1085850"/>
            <a:chExt cx="7839076" cy="5189538"/>
          </a:xfrm>
        </p:grpSpPr>
        <p:graphicFrame>
          <p:nvGraphicFramePr>
            <p:cNvPr id="18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9607199"/>
                </p:ext>
              </p:extLst>
            </p:nvPr>
          </p:nvGraphicFramePr>
          <p:xfrm>
            <a:off x="914400" y="1085850"/>
            <a:ext cx="7439026" cy="5189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Chart" r:id="rId6" imgW="7438949" imgH="5200802" progId="MSGraph.Chart.8">
                    <p:embed followColorScheme="full"/>
                  </p:oleObj>
                </mc:Choice>
                <mc:Fallback>
                  <p:oleObj name="Chart" r:id="rId6" imgW="7438949" imgH="5200802" progId="MSGraph.Chart.8">
                    <p:embed followColorScheme="full"/>
                    <p:pic>
                      <p:nvPicPr>
                        <p:cNvPr id="8" name="Object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085850"/>
                          <a:ext cx="7439026" cy="5189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514350" y="2981325"/>
              <a:ext cx="590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CN" b="1">
                  <a:latin typeface="Arial" panose="020B0604020202020204" pitchFamily="34" charset="0"/>
                  <a:ea typeface="宋体" panose="02010600030101010101" pitchFamily="2" charset="-122"/>
                </a:rPr>
                <a:t>bps</a:t>
              </a:r>
              <a:endParaRPr lang="en-US" altLang="zh-CN" sz="1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2540000" y="5705475"/>
              <a:ext cx="2713038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540000" y="5705475"/>
              <a:ext cx="2713038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540000" y="5705475"/>
              <a:ext cx="2713038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2540000" y="5705475"/>
              <a:ext cx="2713038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4277123" y="3339903"/>
              <a:ext cx="2412685" cy="59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GPRS (48 kbps)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4347470" y="2890547"/>
              <a:ext cx="2519026" cy="55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UMTS (348 kbps)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6451880" y="3779554"/>
              <a:ext cx="352143" cy="162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745288" y="3344863"/>
              <a:ext cx="290512" cy="2936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6083706" y="1372263"/>
              <a:ext cx="2178880" cy="55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LTE (100 Mbps)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7829550" y="1879600"/>
              <a:ext cx="219428" cy="5809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3378169" y="3871243"/>
              <a:ext cx="2259211" cy="55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GSM</a:t>
              </a:r>
              <a:r>
                <a:rPr lang="zh-CN" altLang="en-US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9.6 kbps)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5521295" y="4219674"/>
              <a:ext cx="689005" cy="39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6936843" y="2781301"/>
              <a:ext cx="403759" cy="5429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7334984" y="2373407"/>
              <a:ext cx="253266" cy="4078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5219677" y="1889404"/>
              <a:ext cx="2422310" cy="55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HSPA+ (30 Mbps)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mrKW8trCU08"/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31120" y="3893543"/>
            <a:ext cx="4528960" cy="25475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54285" y="1779925"/>
            <a:ext cx="1448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</a:rPr>
              <a:t>HSPA (5 Mbps)</a:t>
            </a:r>
            <a:endParaRPr lang="zh-CN" altLang="en-US" sz="1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8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latin typeface="Eras Bold ITC" pitchFamily="34" charset="0"/>
              </a:rPr>
              <a:t>Start with IPHONE 7</a:t>
            </a:r>
            <a:endParaRPr lang="zh-CN" altLang="en-US" dirty="0">
              <a:latin typeface="Eras Bold ITC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9"/>
          <a:stretch/>
        </p:blipFill>
        <p:spPr>
          <a:xfrm>
            <a:off x="262467" y="3352800"/>
            <a:ext cx="8542866" cy="3106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19600" y="3461019"/>
            <a:ext cx="1676400" cy="299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_SCQjMuHoz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96335" y="990600"/>
            <a:ext cx="4267200" cy="2419350"/>
          </a:xfrm>
          <a:prstGeom prst="rect">
            <a:avLst/>
          </a:prstGeom>
        </p:spPr>
      </p:pic>
      <p:pic>
        <p:nvPicPr>
          <p:cNvPr id="10" name="Q6dsRpVyyWs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682068" y="990600"/>
            <a:ext cx="4233332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img.blog.csdn.net/201308232111519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7470"/>
            <a:ext cx="3550507" cy="261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6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164080" y="2286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itchFamily="34" charset="0"/>
              </a:rPr>
              <a:t>1G T</a:t>
            </a:r>
            <a:r>
              <a:rPr lang="en-US" altLang="zh-CN" dirty="0">
                <a:latin typeface="Eras Bold ITC" pitchFamily="34" charset="0"/>
              </a:rPr>
              <a:t>echnology</a:t>
            </a:r>
            <a:endParaRPr lang="en-US" dirty="0">
              <a:latin typeface="Eras Bold ITC" pitchFamily="34" charset="0"/>
            </a:endParaRPr>
          </a:p>
        </p:txBody>
      </p:sp>
      <p:pic>
        <p:nvPicPr>
          <p:cNvPr id="2050" name="Picture 2" descr="“1g wireless”的图片搜索结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321203" cy="28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113183" y="2281553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</a:t>
            </a:r>
            <a:r>
              <a:rPr lang="zh-CN" altLang="en-US" sz="2000" dirty="0"/>
              <a:t>nalog signal</a:t>
            </a:r>
          </a:p>
        </p:txBody>
      </p:sp>
      <p:sp>
        <p:nvSpPr>
          <p:cNvPr id="11" name="矩形 10"/>
          <p:cNvSpPr/>
          <p:nvPr/>
        </p:nvSpPr>
        <p:spPr>
          <a:xfrm>
            <a:off x="5113183" y="3424223"/>
            <a:ext cx="1541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Voice only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5113183" y="4566893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FDMA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5113550" y="2852888"/>
            <a:ext cx="3123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Typically 150 MHz and up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5113183" y="1286324"/>
            <a:ext cx="423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First introduced in 1980s and completed in early 1990s.</a:t>
            </a:r>
          </a:p>
        </p:txBody>
      </p:sp>
      <p:sp>
        <p:nvSpPr>
          <p:cNvPr id="9" name="矩形 8"/>
          <p:cNvSpPr/>
          <p:nvPr/>
        </p:nvSpPr>
        <p:spPr>
          <a:xfrm>
            <a:off x="5113183" y="5116534"/>
            <a:ext cx="3786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AMPS was first lauched in USA in 1G mobile systems</a:t>
            </a:r>
          </a:p>
        </p:txBody>
      </p:sp>
      <p:sp>
        <p:nvSpPr>
          <p:cNvPr id="10" name="矩形 9"/>
          <p:cNvSpPr/>
          <p:nvPr/>
        </p:nvSpPr>
        <p:spPr>
          <a:xfrm>
            <a:off x="5113183" y="3996615"/>
            <a:ext cx="3164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</a:t>
            </a:r>
            <a:r>
              <a:rPr lang="zh-CN" altLang="en-US" sz="2000" dirty="0"/>
              <a:t>peed was upto 1.4 kbps.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343400"/>
            <a:ext cx="3575939" cy="22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7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164080" y="2286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Eras Bold ITC" pitchFamily="34" charset="0"/>
              </a:rPr>
              <a:t>2G </a:t>
            </a:r>
            <a:r>
              <a:rPr lang="en-US" dirty="0">
                <a:latin typeface="Eras Bold ITC" pitchFamily="34" charset="0"/>
              </a:rPr>
              <a:t>T</a:t>
            </a:r>
            <a:r>
              <a:rPr lang="en-US" altLang="zh-CN" dirty="0">
                <a:latin typeface="Eras Bold ITC" pitchFamily="34" charset="0"/>
              </a:rPr>
              <a:t>echnology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3907" y="3545862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Originally designed on 900MHz range, now also available on 800MHz, 1800MHz and 1900 MHz ranges.</a:t>
            </a:r>
          </a:p>
        </p:txBody>
      </p:sp>
      <p:sp>
        <p:nvSpPr>
          <p:cNvPr id="15" name="矩形 14"/>
          <p:cNvSpPr/>
          <p:nvPr/>
        </p:nvSpPr>
        <p:spPr>
          <a:xfrm>
            <a:off x="353907" y="1238934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Launched in Finland in 1991.</a:t>
            </a:r>
          </a:p>
        </p:txBody>
      </p:sp>
      <p:sp>
        <p:nvSpPr>
          <p:cNvPr id="16" name="矩形 15"/>
          <p:cNvSpPr/>
          <p:nvPr/>
        </p:nvSpPr>
        <p:spPr>
          <a:xfrm>
            <a:off x="353907" y="1871294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Digital signals.</a:t>
            </a:r>
          </a:p>
        </p:txBody>
      </p:sp>
      <p:sp>
        <p:nvSpPr>
          <p:cNvPr id="17" name="矩形 16"/>
          <p:cNvSpPr/>
          <p:nvPr/>
        </p:nvSpPr>
        <p:spPr>
          <a:xfrm>
            <a:off x="304800" y="2558589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Services such as text messages, picture messages and MMS (Multi Media Message)</a:t>
            </a:r>
          </a:p>
        </p:txBody>
      </p:sp>
      <p:sp>
        <p:nvSpPr>
          <p:cNvPr id="18" name="矩形 17"/>
          <p:cNvSpPr/>
          <p:nvPr/>
        </p:nvSpPr>
        <p:spPr>
          <a:xfrm>
            <a:off x="304800" y="5394312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Allow multiple users in a single channel</a:t>
            </a:r>
          </a:p>
        </p:txBody>
      </p:sp>
      <p:sp>
        <p:nvSpPr>
          <p:cNvPr id="20" name="矩形 19"/>
          <p:cNvSpPr/>
          <p:nvPr/>
        </p:nvSpPr>
        <p:spPr>
          <a:xfrm>
            <a:off x="304800" y="474619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Carrier frequency 200 kHz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51264"/>
          <a:stretch/>
        </p:blipFill>
        <p:spPr>
          <a:xfrm>
            <a:off x="6365134" y="3640646"/>
            <a:ext cx="2477902" cy="28634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134" y="914400"/>
            <a:ext cx="2472373" cy="26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8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164080" y="2286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Eras Bold ITC" pitchFamily="34" charset="0"/>
              </a:rPr>
              <a:t>3G </a:t>
            </a:r>
            <a:r>
              <a:rPr lang="en-US" dirty="0">
                <a:latin typeface="Eras Bold ITC" pitchFamily="34" charset="0"/>
              </a:rPr>
              <a:t>T</a:t>
            </a:r>
            <a:r>
              <a:rPr lang="en-US" altLang="zh-CN" dirty="0">
                <a:latin typeface="Eras Bold ITC" pitchFamily="34" charset="0"/>
              </a:rPr>
              <a:t>echnology</a:t>
            </a:r>
            <a:endParaRPr lang="en-US" dirty="0">
              <a:latin typeface="Eras Bold ITC" pitchFamily="34" charset="0"/>
            </a:endParaRPr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09600" y="1066800"/>
            <a:ext cx="7877787" cy="5268792"/>
            <a:chOff x="199" y="144"/>
            <a:chExt cx="5463" cy="4017"/>
          </a:xfrm>
        </p:grpSpPr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768" y="144"/>
              <a:ext cx="4416" cy="624"/>
            </a:xfrm>
            <a:prstGeom prst="ellipse">
              <a:avLst/>
            </a:prstGeom>
            <a:solidFill>
              <a:srgbClr val="FFCC99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816" y="1440"/>
              <a:ext cx="4464" cy="912"/>
            </a:xfrm>
            <a:prstGeom prst="ellipse">
              <a:avLst/>
            </a:prstGeom>
            <a:solidFill>
              <a:srgbClr val="FFCC99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528" y="2688"/>
              <a:ext cx="5040" cy="1392"/>
            </a:xfrm>
            <a:prstGeom prst="ellipse">
              <a:avLst/>
            </a:prstGeom>
            <a:solidFill>
              <a:srgbClr val="FFCC99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1536" y="384"/>
              <a:ext cx="816" cy="240"/>
            </a:xfrm>
            <a:prstGeom prst="ellipse">
              <a:avLst/>
            </a:prstGeom>
            <a:solidFill>
              <a:srgbClr val="FF99CC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latin typeface="Arial" panose="020B0604020202020204" pitchFamily="34" charset="0"/>
                </a:rPr>
                <a:t>IS-95</a:t>
              </a: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687" y="376"/>
              <a:ext cx="816" cy="240"/>
            </a:xfrm>
            <a:prstGeom prst="ellipse">
              <a:avLst/>
            </a:prstGeom>
            <a:solidFill>
              <a:srgbClr val="FF99CC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latin typeface="Arial" panose="020B0604020202020204" pitchFamily="34" charset="0"/>
                </a:rPr>
                <a:t>IS-136 &amp; PDC</a:t>
              </a: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2616" y="384"/>
              <a:ext cx="816" cy="240"/>
            </a:xfrm>
            <a:prstGeom prst="ellipse">
              <a:avLst/>
            </a:prstGeom>
            <a:solidFill>
              <a:srgbClr val="FF99CC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latin typeface="Arial" panose="020B0604020202020204" pitchFamily="34" charset="0"/>
                </a:rPr>
                <a:t>GSM</a:t>
              </a: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4128" y="1920"/>
              <a:ext cx="816" cy="240"/>
            </a:xfrm>
            <a:prstGeom prst="ellipse">
              <a:avLst/>
            </a:prstGeom>
            <a:solidFill>
              <a:srgbClr val="FF99CC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latin typeface="Arial" panose="020B0604020202020204" pitchFamily="34" charset="0"/>
                </a:rPr>
                <a:t>EDGE</a:t>
              </a: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3456" y="1584"/>
              <a:ext cx="816" cy="240"/>
            </a:xfrm>
            <a:prstGeom prst="ellipse">
              <a:avLst/>
            </a:prstGeom>
            <a:solidFill>
              <a:srgbClr val="FF99CC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latin typeface="Arial" panose="020B0604020202020204" pitchFamily="34" charset="0"/>
                </a:rPr>
                <a:t>GPRS</a:t>
              </a:r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2616" y="1920"/>
              <a:ext cx="816" cy="240"/>
            </a:xfrm>
            <a:prstGeom prst="ellipse">
              <a:avLst/>
            </a:prstGeom>
            <a:solidFill>
              <a:srgbClr val="FF99CC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latin typeface="Arial" panose="020B0604020202020204" pitchFamily="34" charset="0"/>
                </a:rPr>
                <a:t>HSCSD</a:t>
              </a:r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1392" y="1728"/>
              <a:ext cx="816" cy="240"/>
            </a:xfrm>
            <a:prstGeom prst="ellipse">
              <a:avLst/>
            </a:prstGeom>
            <a:solidFill>
              <a:srgbClr val="FF99CC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latin typeface="Arial" panose="020B0604020202020204" pitchFamily="34" charset="0"/>
                </a:rPr>
                <a:t>IS-95B</a:t>
              </a:r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1104" y="2784"/>
              <a:ext cx="2064" cy="1200"/>
            </a:xfrm>
            <a:prstGeom prst="ellipse">
              <a:avLst/>
            </a:prstGeom>
            <a:solidFill>
              <a:srgbClr val="FF99CC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3360" y="2880"/>
              <a:ext cx="1872" cy="960"/>
            </a:xfrm>
            <a:prstGeom prst="ellipse">
              <a:avLst/>
            </a:prstGeom>
            <a:solidFill>
              <a:srgbClr val="FF99CC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1344" y="2880"/>
              <a:ext cx="1584" cy="288"/>
            </a:xfrm>
            <a:prstGeom prst="ellipse">
              <a:avLst/>
            </a:prstGeom>
            <a:solidFill>
              <a:srgbClr val="CC99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Arial" panose="020B0604020202020204" pitchFamily="34" charset="0"/>
                </a:rPr>
                <a:t>CDMA2000-1xRTT</a:t>
              </a:r>
              <a:endParaRPr lang="en-US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1152" y="3216"/>
              <a:ext cx="1920" cy="336"/>
            </a:xfrm>
            <a:prstGeom prst="ellipse">
              <a:avLst/>
            </a:prstGeom>
            <a:solidFill>
              <a:srgbClr val="CC99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Arial" panose="020B0604020202020204" pitchFamily="34" charset="0"/>
                </a:rPr>
                <a:t>CDMA2000-1xEV,DV,DO</a:t>
              </a:r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1344" y="3600"/>
              <a:ext cx="1584" cy="288"/>
            </a:xfrm>
            <a:prstGeom prst="ellipse">
              <a:avLst/>
            </a:prstGeom>
            <a:solidFill>
              <a:srgbClr val="CC99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Arial" panose="020B0604020202020204" pitchFamily="34" charset="0"/>
                </a:rPr>
                <a:t>CDMA2000-3xRTT</a:t>
              </a:r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3648" y="2928"/>
              <a:ext cx="912" cy="288"/>
            </a:xfrm>
            <a:prstGeom prst="ellipse">
              <a:avLst/>
            </a:prstGeom>
            <a:solidFill>
              <a:srgbClr val="CC99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latin typeface="Arial" panose="020B0604020202020204" pitchFamily="34" charset="0"/>
                </a:rPr>
                <a:t>W-CDMA</a:t>
              </a: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4272" y="3216"/>
              <a:ext cx="912" cy="288"/>
            </a:xfrm>
            <a:prstGeom prst="ellipse">
              <a:avLst/>
            </a:prstGeom>
            <a:solidFill>
              <a:srgbClr val="CC99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latin typeface="Arial" panose="020B0604020202020204" pitchFamily="34" charset="0"/>
                </a:rPr>
                <a:t>EDGE</a:t>
              </a:r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3648" y="3504"/>
              <a:ext cx="912" cy="288"/>
            </a:xfrm>
            <a:prstGeom prst="ellipse">
              <a:avLst/>
            </a:prstGeom>
            <a:solidFill>
              <a:srgbClr val="CC99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latin typeface="Arial" panose="020B0604020202020204" pitchFamily="34" charset="0"/>
                </a:rPr>
                <a:t>TD-SCDMA</a:t>
              </a:r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 flipH="1">
              <a:off x="1824" y="624"/>
              <a:ext cx="14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3120" y="624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 flipH="1">
              <a:off x="3024" y="624"/>
              <a:ext cx="72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H="1">
              <a:off x="3984" y="624"/>
              <a:ext cx="14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4128" y="624"/>
              <a:ext cx="432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1824" y="1968"/>
              <a:ext cx="43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024" y="2160"/>
              <a:ext cx="576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3936" y="1824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3936" y="1824"/>
              <a:ext cx="192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422" y="343"/>
              <a:ext cx="33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latin typeface="Arial" panose="020B0604020202020204" pitchFamily="34" charset="0"/>
                </a:rPr>
                <a:t>2G</a:t>
              </a: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199" y="3216"/>
              <a:ext cx="33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latin typeface="Arial" panose="020B0604020202020204" pitchFamily="34" charset="0"/>
                </a:rPr>
                <a:t>3G</a:t>
              </a: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305" y="1771"/>
              <a:ext cx="46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latin typeface="Arial" panose="020B0604020202020204" pitchFamily="34" charset="0"/>
                </a:rPr>
                <a:t>2.5G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3552" y="3805"/>
              <a:ext cx="5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latin typeface="Arial" panose="020B0604020202020204" pitchFamily="34" charset="0"/>
                </a:rPr>
                <a:t>3GPP</a:t>
              </a:r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2735" y="3814"/>
              <a:ext cx="63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latin typeface="Arial" panose="020B0604020202020204" pitchFamily="34" charset="0"/>
                </a:rPr>
                <a:t>3GPP2</a:t>
              </a:r>
            </a:p>
          </p:txBody>
        </p: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5029" y="2746"/>
              <a:ext cx="63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latin typeface="Arial" panose="020B0604020202020204" pitchFamily="34" charset="0"/>
                </a:rPr>
                <a:t>UMTS</a:t>
              </a:r>
            </a:p>
          </p:txBody>
        </p: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595" y="3856"/>
              <a:ext cx="105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latin typeface="Arial" panose="020B0604020202020204" pitchFamily="34" charset="0"/>
                </a:rPr>
                <a:t>CDMA2000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60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9</a:t>
            </a:fld>
            <a:endParaRPr lang="en-US" dirty="0"/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164080" y="2286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ras Bold ITC" pitchFamily="34" charset="0"/>
              </a:rPr>
              <a:t>CDMA</a:t>
            </a:r>
          </a:p>
        </p:txBody>
      </p:sp>
      <p:sp>
        <p:nvSpPr>
          <p:cNvPr id="9" name="矩形 8"/>
          <p:cNvSpPr/>
          <p:nvPr/>
        </p:nvSpPr>
        <p:spPr>
          <a:xfrm>
            <a:off x="552091" y="1071646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Carrier frequency 5 MHz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58" y="2228423"/>
            <a:ext cx="7742409" cy="37168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2091" y="1576332"/>
            <a:ext cx="2645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Near-far problem</a:t>
            </a:r>
          </a:p>
        </p:txBody>
      </p:sp>
    </p:spTree>
    <p:extLst>
      <p:ext uri="{BB962C8B-B14F-4D97-AF65-F5344CB8AC3E}">
        <p14:creationId xmlns:p14="http://schemas.microsoft.com/office/powerpoint/2010/main" val="27346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28959</TotalTime>
  <Words>959</Words>
  <Application>Microsoft Office PowerPoint</Application>
  <PresentationFormat>全屏显示(4:3)</PresentationFormat>
  <Paragraphs>303</Paragraphs>
  <Slides>37</Slides>
  <Notes>37</Notes>
  <HiddenSlides>0</HiddenSlides>
  <MMClips>5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helvetica neue</vt:lpstr>
      <vt:lpstr>宋体</vt:lpstr>
      <vt:lpstr>Arial</vt:lpstr>
      <vt:lpstr>Arial Black</vt:lpstr>
      <vt:lpstr>Calibri</vt:lpstr>
      <vt:lpstr>Comic Sans MS</vt:lpstr>
      <vt:lpstr>Eras Bold ITC</vt:lpstr>
      <vt:lpstr>Times New Roman</vt:lpstr>
      <vt:lpstr>Wingdings</vt:lpstr>
      <vt:lpstr>1_Custom Design</vt:lpstr>
      <vt:lpstr>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Gird Energy Training Coalition</dc:title>
  <dc:creator>Fer</dc:creator>
  <cp:lastModifiedBy>Mark Walker</cp:lastModifiedBy>
  <cp:revision>1177</cp:revision>
  <dcterms:created xsi:type="dcterms:W3CDTF">2010-09-02T18:04:00Z</dcterms:created>
  <dcterms:modified xsi:type="dcterms:W3CDTF">2016-09-09T15:39:56Z</dcterms:modified>
</cp:coreProperties>
</file>