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42"/>
  </p:notesMasterIdLst>
  <p:handoutMasterIdLst>
    <p:handoutMasterId r:id="rId43"/>
  </p:handoutMasterIdLst>
  <p:sldIdLst>
    <p:sldId id="256" r:id="rId2"/>
    <p:sldId id="257" r:id="rId3"/>
    <p:sldId id="355" r:id="rId4"/>
    <p:sldId id="259" r:id="rId5"/>
    <p:sldId id="260" r:id="rId6"/>
    <p:sldId id="262" r:id="rId7"/>
    <p:sldId id="261" r:id="rId8"/>
    <p:sldId id="356" r:id="rId9"/>
    <p:sldId id="280" r:id="rId10"/>
    <p:sldId id="357" r:id="rId11"/>
    <p:sldId id="360" r:id="rId12"/>
    <p:sldId id="318" r:id="rId13"/>
    <p:sldId id="319" r:id="rId14"/>
    <p:sldId id="320" r:id="rId15"/>
    <p:sldId id="321" r:id="rId16"/>
    <p:sldId id="358" r:id="rId17"/>
    <p:sldId id="345" r:id="rId18"/>
    <p:sldId id="335" r:id="rId19"/>
    <p:sldId id="336" r:id="rId20"/>
    <p:sldId id="337" r:id="rId21"/>
    <p:sldId id="338" r:id="rId22"/>
    <p:sldId id="340" r:id="rId23"/>
    <p:sldId id="341" r:id="rId24"/>
    <p:sldId id="342" r:id="rId25"/>
    <p:sldId id="354" r:id="rId26"/>
    <p:sldId id="343" r:id="rId27"/>
    <p:sldId id="344" r:id="rId28"/>
    <p:sldId id="359" r:id="rId29"/>
    <p:sldId id="279" r:id="rId30"/>
    <p:sldId id="281" r:id="rId31"/>
    <p:sldId id="282" r:id="rId32"/>
    <p:sldId id="283" r:id="rId33"/>
    <p:sldId id="291" r:id="rId34"/>
    <p:sldId id="288" r:id="rId35"/>
    <p:sldId id="289" r:id="rId36"/>
    <p:sldId id="290" r:id="rId37"/>
    <p:sldId id="292" r:id="rId38"/>
    <p:sldId id="295" r:id="rId39"/>
    <p:sldId id="293" r:id="rId40"/>
    <p:sldId id="333"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88" autoAdjust="0"/>
  </p:normalViewPr>
  <p:slideViewPr>
    <p:cSldViewPr>
      <p:cViewPr>
        <p:scale>
          <a:sx n="50" d="100"/>
          <a:sy n="50" d="100"/>
        </p:scale>
        <p:origin x="-1728"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B24EF7-F849-45FE-B5D6-EEA5C7E774D1}" type="datetimeFigureOut">
              <a:rPr lang="zh-CN" altLang="en-US" smtClean="0"/>
              <a:pPr/>
              <a:t>2012/7/13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282AD-29C7-4D87-A3FB-D444A8E9D21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3B1CE-0CC1-4E29-9BE4-864C4F722D75}" type="datetimeFigureOut">
              <a:rPr lang="zh-CN" altLang="en-US" smtClean="0"/>
              <a:pPr/>
              <a:t>2012/7/13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2B79D-F168-4358-9056-F32ED16AE37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Local function, compatibility function</a:t>
            </a:r>
          </a:p>
          <a:p>
            <a:endParaRPr lang="en-US" dirty="0" smtClean="0"/>
          </a:p>
          <a:p>
            <a:r>
              <a:rPr lang="en-US" dirty="0" smtClean="0"/>
              <a:t>Phi, Psi</a:t>
            </a:r>
          </a:p>
          <a:p>
            <a:endParaRPr lang="en-US" dirty="0" smtClean="0"/>
          </a:p>
          <a:p>
            <a:r>
              <a:rPr lang="en-US" dirty="0" smtClean="0"/>
              <a:t>Honest,</a:t>
            </a:r>
            <a:r>
              <a:rPr lang="en-US" baseline="0" dirty="0" smtClean="0"/>
              <a:t> belief &gt; threshold</a:t>
            </a:r>
          </a:p>
          <a:p>
            <a:r>
              <a:rPr lang="en-US" baseline="0" dirty="0" smtClean="0"/>
              <a:t>Malicious, belief &lt; threshold</a:t>
            </a:r>
            <a:endParaRPr lang="en-US" dirty="0" smtClean="0"/>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Phi</a:t>
            </a:r>
          </a:p>
          <a:p>
            <a:endParaRPr lang="en-US" dirty="0" smtClean="0"/>
          </a:p>
          <a:p>
            <a:r>
              <a:rPr lang="en-US" dirty="0" smtClean="0"/>
              <a:t>When the value of KL distance is high, which means large difference between the two distributions, we can obtain a low value of ϕ</a:t>
            </a:r>
          </a:p>
          <a:p>
            <a:r>
              <a:rPr lang="en-US" dirty="0" smtClean="0"/>
              <a:t>, which represents a high probability that the suspect is a PUE attacker.</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C and β are two constants</a:t>
            </a:r>
          </a:p>
          <a:p>
            <a:endParaRPr lang="en-US" dirty="0" smtClean="0"/>
          </a:p>
          <a:p>
            <a:r>
              <a:rPr lang="en-US" dirty="0" smtClean="0"/>
              <a:t>When the distance is large, the value of compatibility function is low. The exponential function guarantees that the compatibility value is always between 0 and 1. Also the proposed compatibility function is symmetric for both random variables</a:t>
            </a:r>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Honest,</a:t>
            </a:r>
            <a:r>
              <a:rPr lang="en-US" baseline="0" dirty="0" smtClean="0"/>
              <a:t> belief &gt; threshold</a:t>
            </a:r>
          </a:p>
          <a:p>
            <a:r>
              <a:rPr lang="en-US" baseline="0" dirty="0" smtClean="0"/>
              <a:t>Malicious, belief &lt; threshold</a:t>
            </a:r>
            <a:endParaRPr lang="en-US" dirty="0" smtClean="0"/>
          </a:p>
          <a:p>
            <a:endParaRPr lang="en-US" dirty="0" smtClean="0"/>
          </a:p>
          <a:p>
            <a:r>
              <a:rPr lang="en-US" dirty="0" smtClean="0"/>
              <a:t>Our advantage:</a:t>
            </a:r>
          </a:p>
          <a:p>
            <a:pPr marL="228600" indent="-228600">
              <a:buAutoNum type="arabicPeriod"/>
            </a:pPr>
            <a:r>
              <a:rPr lang="en-US" dirty="0" smtClean="0"/>
              <a:t>Do not need to deploy additional sensor networks</a:t>
            </a:r>
          </a:p>
          <a:p>
            <a:pPr marL="228600" indent="-228600">
              <a:buAutoNum type="arabicPeriod"/>
            </a:pPr>
            <a:r>
              <a:rPr lang="en-US" dirty="0" smtClean="0"/>
              <a:t>Do</a:t>
            </a:r>
            <a:r>
              <a:rPr lang="en-US" baseline="0" dirty="0" smtClean="0"/>
              <a:t> not need to calculate the exact location of the attacker</a:t>
            </a:r>
          </a:p>
          <a:p>
            <a:pPr marL="228600" indent="-228600">
              <a:buAutoNum type="arabicPeriod"/>
            </a:pPr>
            <a:r>
              <a:rPr lang="en-US" baseline="0" dirty="0" smtClean="0"/>
              <a:t>Avoid the deployment of expensive hardware for TOA and FOA</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1"/>
            <a:r>
              <a:rPr lang="en-US" altLang="zh-CN" dirty="0" smtClean="0"/>
              <a:t>Even if the interference from a single CR device is not severe, the aggregative effects can be significant.</a:t>
            </a:r>
          </a:p>
          <a:p>
            <a:pPr lvl="1"/>
            <a:endParaRPr lang="en-US" altLang="zh-CN" dirty="0" smtClean="0"/>
          </a:p>
          <a:p>
            <a:pPr lvl="1"/>
            <a:r>
              <a:rPr lang="en-US" altLang="zh-CN" dirty="0" smtClean="0"/>
              <a:t>Malicious nodes intentionally route a large amount of packets toward or around the PUs, aiming to cause interference to the primary users,  and to increase delay.</a:t>
            </a:r>
          </a:p>
          <a:p>
            <a:endParaRPr lang="en-US" dirty="0" smtClean="0"/>
          </a:p>
          <a:p>
            <a:r>
              <a:rPr lang="en-US" dirty="0" smtClean="0"/>
              <a:t>the interference to the primary users is not directly generated by the malicious nodes. Instead, the interference is from the honest nodes that received the packets from the malicious nodes. Therefore, it is difficult to detect the malicious nodes.</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Each node on the initial route keeps a table recording feedbacks from other nodes.</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Link quality between two nodes can be described as a </a:t>
            </a:r>
            <a:r>
              <a:rPr lang="en-US" altLang="zh-CN" i="1" dirty="0" smtClean="0"/>
              <a:t>trust value</a:t>
            </a:r>
            <a:r>
              <a:rPr lang="en-US" altLang="zh-CN" dirty="0" smtClean="0"/>
              <a:t>, which can be represented in the form of Beta distribution.</a:t>
            </a:r>
          </a:p>
          <a:p>
            <a:endParaRPr lang="en-US" altLang="zh-CN" dirty="0" smtClean="0"/>
          </a:p>
          <a:p>
            <a:r>
              <a:rPr lang="en-US" altLang="zh-CN" dirty="0" smtClean="0"/>
              <a:t>Beta distribution is often used in the scenarios where the subject has collected binary observation.</a:t>
            </a:r>
          </a:p>
          <a:p>
            <a:r>
              <a:rPr lang="en-US" altLang="zh-CN" dirty="0" smtClean="0"/>
              <a:t>Beta distribution is a family of continuous probability distributions defined on the interval </a:t>
            </a:r>
            <a:r>
              <a:rPr lang="en-US" altLang="zh-CN" i="1" dirty="0" smtClean="0"/>
              <a:t>(0, 1)</a:t>
            </a:r>
            <a:r>
              <a:rPr lang="en-US" altLang="zh-CN" dirty="0" smtClean="0"/>
              <a:t> parameterized by two positive shape parameters, typically denoted by </a:t>
            </a:r>
            <a:r>
              <a:rPr lang="en-US" altLang="zh-CN" i="1" dirty="0" smtClean="0"/>
              <a:t>α</a:t>
            </a:r>
            <a:r>
              <a:rPr lang="en-US" altLang="zh-CN" dirty="0" smtClean="0"/>
              <a:t> and </a:t>
            </a:r>
            <a:r>
              <a:rPr lang="en-US" altLang="zh-CN" i="1" dirty="0" smtClean="0"/>
              <a:t>β</a:t>
            </a:r>
            <a:r>
              <a:rPr lang="en-US" altLang="zh-CN" dirty="0" smtClean="0"/>
              <a:t>.</a:t>
            </a:r>
          </a:p>
          <a:p>
            <a:r>
              <a:rPr lang="en-US" altLang="zh-CN" dirty="0" smtClean="0"/>
              <a:t>P is the interval between 0 and 1</a:t>
            </a:r>
          </a:p>
          <a:p>
            <a:endParaRPr lang="en-US" dirty="0" smtClean="0"/>
          </a:p>
          <a:p>
            <a:r>
              <a:rPr lang="en-US" dirty="0" smtClean="0"/>
              <a:t>The physical meaning of the local function is the probability that the node who sends back the feedback is an honest node or not. </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eta</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1.Today’s technology can only operate on certain frequencies; commercially usable frequencies are a scarce commodity.</a:t>
            </a:r>
          </a:p>
          <a:p>
            <a:r>
              <a:rPr lang="en-US" dirty="0" smtClean="0"/>
              <a:t>2.Airwaves used to broadcast any transmission can be reused after the broadcast is completed.</a:t>
            </a:r>
          </a:p>
          <a:p>
            <a:r>
              <a:rPr lang="en-US" dirty="0" smtClean="0"/>
              <a:t>4. To avoid interference from competing broadcast transmissions, frequency assignments are managed by recognized authorities.</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Underlay, overlay</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Software-defined radio (SDR): A radio transmitter and/or receiver employing a technology that allows the RF operating parameters like</a:t>
            </a:r>
            <a:r>
              <a:rPr lang="en-US" baseline="0" dirty="0" smtClean="0"/>
              <a:t> </a:t>
            </a:r>
            <a:r>
              <a:rPr lang="en-US" dirty="0" smtClean="0"/>
              <a:t>frequency range, modulation type, or output power to be set or altered by software</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Physical layer: PUE/ </a:t>
            </a:r>
            <a:r>
              <a:rPr lang="en-US" dirty="0" smtClean="0"/>
              <a:t>Reporting false sensing data (RFSD) attack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MAC layer: Common Control Channel (CCC) Attack/ Reporting False Selection Frame/ False Evacuation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Network layer: </a:t>
            </a:r>
            <a:r>
              <a:rPr lang="en-US" altLang="zh-CN" baseline="0" dirty="0" err="1" smtClean="0"/>
              <a:t>Blackhole</a:t>
            </a:r>
            <a:r>
              <a:rPr lang="en-US" altLang="zh-CN" baseline="0" dirty="0" smtClean="0"/>
              <a:t>, wormhole. The goal of the various attacks is mainly to reduce the network throughput.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all of these attacks above are discovered in wireless mesh/sensor/ad hoc networks, without considering much about the cognitive radio system model and existence of the primary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Many of the security challenges are due to the fact that the networks inherently rely on cooperation among distributed entities. Cooperation can be fragile under malicious attacks.</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Local function: Phi</a:t>
            </a:r>
          </a:p>
          <a:p>
            <a:r>
              <a:rPr lang="en-US" dirty="0" smtClean="0"/>
              <a:t>Compatibility function:</a:t>
            </a:r>
            <a:r>
              <a:rPr lang="en-US" baseline="0" dirty="0" smtClean="0"/>
              <a:t> Psi   (s </a:t>
            </a:r>
            <a:r>
              <a:rPr lang="en-US" baseline="0" dirty="0" err="1" smtClean="0"/>
              <a:t>ai</a:t>
            </a:r>
            <a:r>
              <a:rPr lang="en-US" baseline="0" dirty="0" smtClean="0"/>
              <a:t>)</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hasCustomPrompt="1"/>
          </p:nvPr>
        </p:nvSpPr>
        <p:spPr>
          <a:xfrm>
            <a:off x="880136" y="1214422"/>
            <a:ext cx="7406640" cy="1472184"/>
          </a:xfrm>
        </p:spPr>
        <p:txBody>
          <a:bodyPr anchor="b"/>
          <a:lstStyle>
            <a:lvl1pPr algn="ctr">
              <a:defRPr b="1" baseline="0">
                <a:effectLst>
                  <a:outerShdw blurRad="38100" dist="38100" dir="2700000" algn="tl">
                    <a:srgbClr val="000000">
                      <a:alpha val="43137"/>
                    </a:srgbClr>
                  </a:outerShdw>
                </a:effectLst>
                <a:latin typeface="+mj-ea"/>
                <a:ea typeface="+mj-ea"/>
              </a:defRPr>
            </a:lvl1pPr>
            <a:extLst/>
          </a:lstStyle>
          <a:p>
            <a:r>
              <a:rPr kumimoji="0" lang="en-US" altLang="zh-CN" dirty="0" smtClean="0"/>
              <a:t>Enter the Title</a:t>
            </a:r>
            <a:endParaRPr kumimoji="0" lang="en-US" dirty="0"/>
          </a:p>
        </p:txBody>
      </p:sp>
      <p:sp>
        <p:nvSpPr>
          <p:cNvPr id="22" name="副标题 21"/>
          <p:cNvSpPr>
            <a:spLocks noGrp="1"/>
          </p:cNvSpPr>
          <p:nvPr>
            <p:ph type="subTitle" idx="1" hasCustomPrompt="1"/>
          </p:nvPr>
        </p:nvSpPr>
        <p:spPr>
          <a:xfrm>
            <a:off x="880136" y="2766373"/>
            <a:ext cx="7406640" cy="1752600"/>
          </a:xfrm>
        </p:spPr>
        <p:txBody>
          <a:bodyPr tIns="0">
            <a:normAutofit/>
          </a:bodyPr>
          <a:lstStyle>
            <a:lvl1pPr marL="27432" indent="0" algn="ctr">
              <a:buNone/>
              <a:defRPr kumimoji="0" lang="en-US" altLang="en-US" sz="2600" kern="1200" dirty="0">
                <a:solidFill>
                  <a:schemeClr val="tx1"/>
                </a:solidFill>
                <a:effectLst>
                  <a:outerShdw blurRad="50000" dist="30000" dir="5400000" algn="tl" rotWithShape="0">
                    <a:srgbClr val="000000">
                      <a:alpha val="30000"/>
                    </a:srgbClr>
                  </a:outerShdw>
                </a:effectLst>
                <a:latin typeface="+mj-ea"/>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CN" dirty="0" smtClean="0"/>
              <a:t>Enter the authors</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9789BCA-0149-4DF1-ABE5-D0E03D2E6E47}" type="datetime1">
              <a:rPr lang="en-US" altLang="zh-CN" smtClean="0"/>
              <a:pPr/>
              <a:t>7/13/2012</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8D0BBD4-A61C-4CC3-BAE3-FE46F5081FE7}" type="datetime1">
              <a:rPr lang="en-US" altLang="zh-CN" smtClean="0"/>
              <a:pPr/>
              <a:t>7/13/2012</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Calibri" pitchFamily="34" charset="0"/>
              </a:defRPr>
            </a:lvl1pPr>
            <a:extLst/>
          </a:lstStyle>
          <a:p>
            <a:r>
              <a:rPr kumimoji="0" lang="zh-CN" altLang="en-US" dirty="0" smtClean="0"/>
              <a:t>单击此处编辑母版标题样式</a:t>
            </a:r>
            <a:endParaRPr kumimoji="0" lang="en-US" dirty="0"/>
          </a:p>
        </p:txBody>
      </p:sp>
      <p:sp>
        <p:nvSpPr>
          <p:cNvPr id="3" name="内容占位符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1285916" y="6453212"/>
            <a:ext cx="2133600" cy="476250"/>
          </a:xfrm>
        </p:spPr>
        <p:txBody>
          <a:bodyPr/>
          <a:lstStyle>
            <a:lvl1pPr>
              <a:defRPr>
                <a:solidFill>
                  <a:schemeClr val="bg1"/>
                </a:solidFill>
                <a:effectLst/>
              </a:defRPr>
            </a:lvl1pPr>
            <a:extLst/>
          </a:lstStyle>
          <a:p>
            <a:fld id="{4F6E3A7A-2DD9-43B4-ADCA-84673324B610}" type="datetime1">
              <a:rPr lang="en-US" altLang="zh-CN" smtClean="0"/>
              <a:pPr/>
              <a:t>7/13/2012</a:t>
            </a:fld>
            <a:endParaRPr lang="zh-CN" altLang="en-US" dirty="0"/>
          </a:p>
        </p:txBody>
      </p:sp>
      <p:sp>
        <p:nvSpPr>
          <p:cNvPr id="6" name="灯片编号占位符 5"/>
          <p:cNvSpPr>
            <a:spLocks noGrp="1"/>
          </p:cNvSpPr>
          <p:nvPr>
            <p:ph type="sldNum" sz="quarter" idx="12"/>
          </p:nvPr>
        </p:nvSpPr>
        <p:spPr>
          <a:xfrm>
            <a:off x="8786842" y="6453212"/>
            <a:ext cx="457200" cy="476250"/>
          </a:xfrm>
        </p:spPr>
        <p:txBody>
          <a:bodyPr/>
          <a:lstStyle>
            <a:lvl1pPr>
              <a:defRPr>
                <a:solidFill>
                  <a:schemeClr val="bg1"/>
                </a:solidFill>
              </a:defRPr>
            </a:lvl1pPr>
            <a:extLst/>
          </a:lstStyle>
          <a:p>
            <a:fld id="{0C913308-F349-4B6D-A68A-DD1791B4A57B}" type="slidenum">
              <a:rPr lang="zh-CN" altLang="en-US" smtClean="0"/>
              <a:pPr/>
              <a:t>‹#›</a:t>
            </a:fld>
            <a:endParaRPr lang="zh-CN" altLang="en-US" dirty="0"/>
          </a:p>
        </p:txBody>
      </p:sp>
      <p:cxnSp>
        <p:nvCxnSpPr>
          <p:cNvPr id="8" name="Straight Connector 7"/>
          <p:cNvCxnSpPr/>
          <p:nvPr userDrawn="1"/>
        </p:nvCxnSpPr>
        <p:spPr>
          <a:xfrm>
            <a:off x="357158" y="1571612"/>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92510035-04BD-4BB8-B92E-3D33314C1B71}" type="datetime1">
              <a:rPr lang="en-US" altLang="zh-CN" smtClean="0"/>
              <a:pPr/>
              <a:t>7/13/2012</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11" name="组合 10"/>
          <p:cNvGrpSpPr/>
          <p:nvPr userDrawn="1"/>
        </p:nvGrpSpPr>
        <p:grpSpPr>
          <a:xfrm>
            <a:off x="0" y="0"/>
            <a:ext cx="9144000" cy="533401"/>
            <a:chOff x="0" y="0"/>
            <a:chExt cx="9144000" cy="533401"/>
          </a:xfrm>
        </p:grpSpPr>
        <p:sp>
          <p:nvSpPr>
            <p:cNvPr id="12"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4" name="TextBox 13"/>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5"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96F68F71-0E81-4501-96AF-1793B7862CD4}" type="datetime1">
              <a:rPr lang="en-US" altLang="zh-CN" smtClean="0"/>
              <a:pPr/>
              <a:t>7/13/2012</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214C2D2-64C7-461E-96A7-9F4B85CC500A}" type="datetime1">
              <a:rPr lang="en-US" altLang="zh-CN" smtClean="0"/>
              <a:pPr/>
              <a:t>7/13/2012</a:t>
            </a:fld>
            <a:endParaRPr lang="zh-CN" altLang="en-US"/>
          </a:p>
        </p:txBody>
      </p:sp>
      <p:sp>
        <p:nvSpPr>
          <p:cNvPr id="8" name="页脚占位符 7"/>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10" name="组合 9"/>
          <p:cNvGrpSpPr/>
          <p:nvPr userDrawn="1"/>
        </p:nvGrpSpPr>
        <p:grpSpPr>
          <a:xfrm>
            <a:off x="0" y="0"/>
            <a:ext cx="9144000" cy="533401"/>
            <a:chOff x="0" y="0"/>
            <a:chExt cx="9144000" cy="533401"/>
          </a:xfrm>
        </p:grpSpPr>
        <p:sp>
          <p:nvSpPr>
            <p:cNvPr id="11"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3" name="TextBox 12"/>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4"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9ADB3890-FA68-49AF-97FF-A2814A466118}" type="datetime1">
              <a:rPr lang="en-US" altLang="zh-CN" smtClean="0"/>
              <a:pPr/>
              <a:t>7/13/2012</a:t>
            </a:fld>
            <a:endParaRPr lang="zh-CN" altLang="en-US"/>
          </a:p>
        </p:txBody>
      </p:sp>
      <p:sp>
        <p:nvSpPr>
          <p:cNvPr id="4" name="页脚占位符 3"/>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81E5C1DC-16E2-4F52-B779-042EF6CCCA1B}" type="datetime1">
              <a:rPr lang="en-US" altLang="zh-CN" smtClean="0"/>
              <a:pPr/>
              <a:t>7/13/2012</a:t>
            </a:fld>
            <a:endParaRPr lang="zh-CN" altLang="en-US"/>
          </a:p>
        </p:txBody>
      </p:sp>
      <p:sp>
        <p:nvSpPr>
          <p:cNvPr id="3" name="页脚占位符 2"/>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7" name="组合 6"/>
          <p:cNvGrpSpPr/>
          <p:nvPr userDrawn="1"/>
        </p:nvGrpSpPr>
        <p:grpSpPr>
          <a:xfrm>
            <a:off x="0" y="0"/>
            <a:ext cx="9144000" cy="533401"/>
            <a:chOff x="0" y="0"/>
            <a:chExt cx="9144000" cy="533401"/>
          </a:xfrm>
        </p:grpSpPr>
        <p:sp>
          <p:nvSpPr>
            <p:cNvPr id="8"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0" name="TextBox 9"/>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1"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3E2D0049-4B5A-4F85-862C-17DD2D7F0734}" type="datetime1">
              <a:rPr lang="en-US" altLang="zh-CN" smtClean="0"/>
              <a:pPr/>
              <a:t>7/13/2012</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8" name="组合 7"/>
          <p:cNvGrpSpPr/>
          <p:nvPr userDrawn="1"/>
        </p:nvGrpSpPr>
        <p:grpSpPr>
          <a:xfrm>
            <a:off x="0" y="0"/>
            <a:ext cx="9144000" cy="533401"/>
            <a:chOff x="0" y="0"/>
            <a:chExt cx="9144000" cy="533401"/>
          </a:xfrm>
        </p:grpSpPr>
        <p:sp>
          <p:nvSpPr>
            <p:cNvPr id="9"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1" name="TextBox 10"/>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2"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E1F55C33-BA29-4B43-B48B-FD854F8D5B0B}" type="datetime1">
              <a:rPr lang="en-US" altLang="zh-CN" smtClean="0"/>
              <a:pPr/>
              <a:t>7/13/2012</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grpSp>
        <p:nvGrpSpPr>
          <p:cNvPr id="11" name="组合 10"/>
          <p:cNvGrpSpPr/>
          <p:nvPr userDrawn="1"/>
        </p:nvGrpSpPr>
        <p:grpSpPr>
          <a:xfrm>
            <a:off x="0" y="0"/>
            <a:ext cx="9144000" cy="533401"/>
            <a:chOff x="0" y="0"/>
            <a:chExt cx="9144000" cy="533401"/>
          </a:xfrm>
        </p:grpSpPr>
        <p:sp>
          <p:nvSpPr>
            <p:cNvPr id="12"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4" name="TextBox 13"/>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5"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标题占位符 4"/>
          <p:cNvSpPr>
            <a:spLocks noGrp="1"/>
          </p:cNvSpPr>
          <p:nvPr>
            <p:ph type="title"/>
          </p:nvPr>
        </p:nvSpPr>
        <p:spPr>
          <a:xfrm>
            <a:off x="285720" y="571488"/>
            <a:ext cx="8572560" cy="1143000"/>
          </a:xfrm>
          <a:prstGeom prst="rect">
            <a:avLst/>
          </a:prstGeom>
        </p:spPr>
        <p:txBody>
          <a:bodyPr anchor="ctr">
            <a:normAutofit/>
          </a:bodyPr>
          <a:lstStyle>
            <a:extLst/>
          </a:lstStyle>
          <a:p>
            <a:r>
              <a:rPr kumimoji="0" lang="zh-CN" altLang="en-US" dirty="0" smtClean="0"/>
              <a:t>单击此处编辑母版标题样式</a:t>
            </a:r>
            <a:endParaRPr kumimoji="0" lang="en-US" dirty="0"/>
          </a:p>
        </p:txBody>
      </p:sp>
      <p:sp>
        <p:nvSpPr>
          <p:cNvPr id="9" name="文本占位符 8"/>
          <p:cNvSpPr>
            <a:spLocks noGrp="1"/>
          </p:cNvSpPr>
          <p:nvPr>
            <p:ph type="body" idx="1"/>
          </p:nvPr>
        </p:nvSpPr>
        <p:spPr>
          <a:xfrm>
            <a:off x="288630" y="1785926"/>
            <a:ext cx="8569650" cy="4786346"/>
          </a:xfrm>
          <a:prstGeom prst="rect">
            <a:avLst/>
          </a:prstGeom>
        </p:spPr>
        <p:txBody>
          <a:bodyPr>
            <a:normAutofit/>
          </a:bodyPr>
          <a:lstStyle>
            <a:extLst/>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24" name="日期占位符 23"/>
          <p:cNvSpPr>
            <a:spLocks noGrp="1"/>
          </p:cNvSpPr>
          <p:nvPr>
            <p:ph type="dt" sz="half" idx="2"/>
          </p:nvPr>
        </p:nvSpPr>
        <p:spPr>
          <a:xfrm>
            <a:off x="-490558" y="6453212"/>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B024C40-74E2-4A4C-8767-2B1E194686A3}" type="datetime1">
              <a:rPr lang="en-US" altLang="zh-CN" smtClean="0"/>
              <a:pPr/>
              <a:t>7/13/2012</a:t>
            </a:fld>
            <a:endParaRPr lang="zh-CN" altLang="en-US"/>
          </a:p>
        </p:txBody>
      </p:sp>
      <p:sp>
        <p:nvSpPr>
          <p:cNvPr id="22" name="灯片编号占位符 21"/>
          <p:cNvSpPr>
            <a:spLocks noGrp="1"/>
          </p:cNvSpPr>
          <p:nvPr>
            <p:ph type="sldNum" sz="quarter" idx="4"/>
          </p:nvPr>
        </p:nvSpPr>
        <p:spPr>
          <a:xfrm>
            <a:off x="8675433" y="6416763"/>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dirty="0"/>
          </a:p>
        </p:txBody>
      </p:sp>
      <p:sp>
        <p:nvSpPr>
          <p:cNvPr id="14"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3" descr="a_w_b_200.gif"/>
          <p:cNvPicPr>
            <a:picLocks noChangeAspect="1"/>
          </p:cNvPicPr>
          <p:nvPr userDrawn="1"/>
        </p:nvPicPr>
        <p:blipFill>
          <a:blip r:embed="rId13" cstate="print"/>
          <a:srcRect b="48936"/>
          <a:stretch>
            <a:fillRect/>
          </a:stretch>
        </p:blipFill>
        <p:spPr>
          <a:xfrm>
            <a:off x="12357" y="12357"/>
            <a:ext cx="1627909" cy="457200"/>
          </a:xfrm>
          <a:prstGeom prst="rect">
            <a:avLst/>
          </a:prstGeom>
        </p:spPr>
      </p:pic>
      <p:sp>
        <p:nvSpPr>
          <p:cNvPr id="17" name="TextBox 16"/>
          <p:cNvSpPr txBox="1"/>
          <p:nvPr userDrawn="1"/>
        </p:nvSpPr>
        <p:spPr>
          <a:xfrm>
            <a:off x="3131840" y="0"/>
            <a:ext cx="601216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8" name="Picture 3"/>
          <p:cNvPicPr>
            <a:picLocks noChangeAspect="1" noChangeArrowheads="1"/>
          </p:cNvPicPr>
          <p:nvPr userDrawn="1"/>
        </p:nvPicPr>
        <p:blipFill>
          <a:blip r:embed="rId14" cstate="print"/>
          <a:srcRect/>
          <a:stretch>
            <a:fillRect/>
          </a:stretch>
        </p:blipFill>
        <p:spPr bwMode="auto">
          <a:xfrm>
            <a:off x="1649620" y="1"/>
            <a:ext cx="719587" cy="533400"/>
          </a:xfrm>
          <a:prstGeom prst="rect">
            <a:avLst/>
          </a:prstGeom>
          <a:noFill/>
          <a:ln w="9525">
            <a:noFill/>
            <a:miter lim="800000"/>
            <a:headEnd/>
            <a:tailEnd/>
          </a:ln>
          <a:effectLst/>
        </p:spPr>
      </p:pic>
      <p:sp>
        <p:nvSpPr>
          <p:cNvPr id="20" name="Rectangle 14"/>
          <p:cNvSpPr/>
          <p:nvPr userDrawn="1"/>
        </p:nvSpPr>
        <p:spPr>
          <a:xfrm>
            <a:off x="0" y="6705600"/>
            <a:ext cx="9144000" cy="152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userDrawn="1"/>
        </p:nvSpPr>
        <p:spPr>
          <a:xfrm>
            <a:off x="3924126" y="6625379"/>
            <a:ext cx="2304256" cy="307777"/>
          </a:xfrm>
          <a:prstGeom prst="rect">
            <a:avLst/>
          </a:prstGeom>
          <a:noFill/>
        </p:spPr>
        <p:txBody>
          <a:bodyPr wrap="square" rtlCol="0">
            <a:spAutoFit/>
          </a:bodyPr>
          <a:lstStyle/>
          <a:p>
            <a:r>
              <a:rPr lang="en-US" altLang="zh-CN" sz="1400" b="1" kern="1200" dirty="0" smtClean="0">
                <a:solidFill>
                  <a:schemeClr val="bg1"/>
                </a:solidFill>
                <a:latin typeface="+mn-lt"/>
                <a:ea typeface="+mn-ea"/>
                <a:cs typeface="+mn-cs"/>
              </a:rPr>
              <a:t>Zhou Yuan</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rtl="0" eaLnBrk="1" latinLnBrk="0" hangingPunct="1">
        <a:spcBef>
          <a:spcPct val="0"/>
        </a:spcBef>
        <a:buNone/>
        <a:defRPr kumimoji="0" sz="4300" kern="1200">
          <a:solidFill>
            <a:schemeClr val="tx1"/>
          </a:solidFill>
          <a:effectLst>
            <a:outerShdw blurRad="50000" dist="30000" dir="5400000" algn="tl" rotWithShape="0">
              <a:srgbClr val="000000">
                <a:alpha val="30000"/>
              </a:srgbClr>
            </a:outerShdw>
          </a:effectLst>
          <a:latin typeface="Calibri" pitchFamily="34" charset="0"/>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643625"/>
            <a:ext cx="9144000" cy="1472184"/>
          </a:xfrm>
        </p:spPr>
        <p:txBody>
          <a:bodyPr>
            <a:normAutofit fontScale="90000"/>
          </a:bodyPr>
          <a:lstStyle/>
          <a:p>
            <a:r>
              <a:rPr lang="en-US" altLang="zh-CN" dirty="0" smtClean="0"/>
              <a:t>A Framework of Belief Propagation for Cognitive Radio Security </a:t>
            </a:r>
            <a:endParaRPr lang="zh-CN" altLang="en-US" dirty="0"/>
          </a:p>
        </p:txBody>
      </p:sp>
      <p:sp>
        <p:nvSpPr>
          <p:cNvPr id="3" name="副标题 2"/>
          <p:cNvSpPr>
            <a:spLocks noGrp="1"/>
          </p:cNvSpPr>
          <p:nvPr>
            <p:ph type="subTitle" idx="1"/>
          </p:nvPr>
        </p:nvSpPr>
        <p:spPr>
          <a:xfrm>
            <a:off x="395536" y="3929066"/>
            <a:ext cx="8352928" cy="1895827"/>
          </a:xfrm>
        </p:spPr>
        <p:txBody>
          <a:bodyPr>
            <a:normAutofit fontScale="77500" lnSpcReduction="20000"/>
          </a:bodyPr>
          <a:lstStyle/>
          <a:p>
            <a:r>
              <a:rPr lang="en-US" altLang="zh-CN" dirty="0" smtClean="0"/>
              <a:t>Zhou Yuan</a:t>
            </a:r>
          </a:p>
          <a:p>
            <a:r>
              <a:rPr altLang="zh-CN" dirty="0" smtClean="0"/>
              <a:t>2012</a:t>
            </a:r>
            <a:endParaRPr lang="en-US" altLang="zh-CN" dirty="0" smtClean="0"/>
          </a:p>
          <a:p>
            <a:endParaRPr lang="en-US" altLang="zh-CN" dirty="0" smtClean="0"/>
          </a:p>
          <a:p>
            <a:r>
              <a:rPr lang="en-US" altLang="zh-CN" dirty="0" smtClean="0"/>
              <a:t>Wireless Networking, Signal Processing and Security Lab</a:t>
            </a:r>
          </a:p>
          <a:p>
            <a:r>
              <a:rPr lang="en-US" altLang="zh-CN" dirty="0" smtClean="0"/>
              <a:t>Electrical and Computer Engineering Department</a:t>
            </a:r>
          </a:p>
          <a:p>
            <a:r>
              <a:rPr lang="en-US" altLang="zh-CN" dirty="0" smtClean="0"/>
              <a:t>University of Houston</a:t>
            </a:r>
            <a:endParaRPr lang="zh-CN" alt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lnSpcReduction="10000"/>
          </a:bodyPr>
          <a:lstStyle/>
          <a:p>
            <a:r>
              <a:rPr lang="en-US" dirty="0" smtClean="0"/>
              <a:t>Introduction</a:t>
            </a:r>
          </a:p>
          <a:p>
            <a:pPr lvl="1"/>
            <a:r>
              <a:rPr lang="en-US" dirty="0" smtClean="0">
                <a:solidFill>
                  <a:schemeClr val="bg1">
                    <a:lumMod val="75000"/>
                  </a:schemeClr>
                </a:solidFill>
              </a:rPr>
              <a:t>Dynamic spectrum access and cognitive radio</a:t>
            </a:r>
          </a:p>
          <a:p>
            <a:pPr lvl="1"/>
            <a:r>
              <a:rPr lang="en-US" dirty="0" smtClean="0">
                <a:solidFill>
                  <a:schemeClr val="bg1">
                    <a:lumMod val="75000"/>
                  </a:schemeClr>
                </a:solidFill>
              </a:rPr>
              <a:t>Security issues in cognitive radio systems</a:t>
            </a:r>
          </a:p>
          <a:p>
            <a:pPr lvl="1"/>
            <a:r>
              <a:rPr lang="en-US" dirty="0" smtClean="0"/>
              <a:t>Belief propagation</a:t>
            </a:r>
          </a:p>
          <a:p>
            <a:r>
              <a:rPr lang="en-US" dirty="0" smtClean="0">
                <a:solidFill>
                  <a:schemeClr val="bg1">
                    <a:lumMod val="75000"/>
                  </a:schemeClr>
                </a:solidFill>
              </a:rPr>
              <a:t>Works</a:t>
            </a:r>
          </a:p>
          <a:p>
            <a:pPr lvl="1"/>
            <a:r>
              <a:rPr lang="en-US" dirty="0" smtClean="0">
                <a:solidFill>
                  <a:schemeClr val="bg1">
                    <a:lumMod val="75000"/>
                  </a:schemeClr>
                </a:solidFill>
              </a:rPr>
              <a:t>Defense primary user emulation (PUE) attack in cognitive radio networks</a:t>
            </a:r>
          </a:p>
          <a:p>
            <a:pPr lvl="1"/>
            <a:r>
              <a:rPr lang="en-US" dirty="0" smtClean="0">
                <a:solidFill>
                  <a:schemeClr val="bg1">
                    <a:lumMod val="75000"/>
                  </a:schemeClr>
                </a:solidFill>
              </a:rPr>
              <a:t>Routing-toward-primary user (RPU) attack in cognitive radio networks and corresponding defense strategy</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Belief Propagation (BP)</a:t>
            </a:r>
            <a:endParaRPr lang="zh-CN" altLang="en-US" dirty="0"/>
          </a:p>
        </p:txBody>
      </p:sp>
      <p:sp>
        <p:nvSpPr>
          <p:cNvPr id="3" name="内容占位符 2"/>
          <p:cNvSpPr>
            <a:spLocks noGrp="1"/>
          </p:cNvSpPr>
          <p:nvPr>
            <p:ph idx="1"/>
          </p:nvPr>
        </p:nvSpPr>
        <p:spPr/>
        <p:txBody>
          <a:bodyPr/>
          <a:lstStyle/>
          <a:p>
            <a:r>
              <a:rPr lang="en-US" altLang="zh-CN" dirty="0" smtClean="0"/>
              <a:t>Efficient way to solve inference problems</a:t>
            </a:r>
          </a:p>
          <a:p>
            <a:pPr lvl="1"/>
            <a:r>
              <a:rPr lang="en-US" altLang="zh-CN" dirty="0" smtClean="0"/>
              <a:t>By propagating local messages around neighborhoods </a:t>
            </a:r>
          </a:p>
          <a:p>
            <a:r>
              <a:rPr lang="en-US" altLang="zh-CN" dirty="0" smtClean="0"/>
              <a:t>Applied in various problems</a:t>
            </a:r>
          </a:p>
          <a:p>
            <a:pPr lvl="1"/>
            <a:r>
              <a:rPr lang="en-US" altLang="zh-CN" dirty="0" smtClean="0"/>
              <a:t>Computer vision</a:t>
            </a:r>
          </a:p>
          <a:p>
            <a:pPr lvl="1"/>
            <a:r>
              <a:rPr lang="en-US" altLang="zh-CN" dirty="0" smtClean="0"/>
              <a:t>AI</a:t>
            </a:r>
          </a:p>
          <a:p>
            <a:pPr lvl="1"/>
            <a:r>
              <a:rPr lang="en-US" altLang="zh-CN" dirty="0" smtClean="0"/>
              <a:t>Statistical physics</a:t>
            </a:r>
          </a:p>
          <a:p>
            <a:pPr lvl="1"/>
            <a:r>
              <a:rPr lang="en-US" altLang="zh-CN" dirty="0" smtClean="0"/>
              <a:t>Coding theory</a:t>
            </a:r>
            <a:endParaRPr lang="zh-CN" alt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Markov Random Field</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
        <p:nvSpPr>
          <p:cNvPr id="6" name="Content Placeholder 2"/>
          <p:cNvSpPr txBox="1">
            <a:spLocks/>
          </p:cNvSpPr>
          <p:nvPr/>
        </p:nvSpPr>
        <p:spPr>
          <a:xfrm>
            <a:off x="398612" y="2279575"/>
            <a:ext cx="7772400" cy="3394672"/>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y</a:t>
            </a:r>
            <a:r>
              <a:rPr kumimoji="0" lang="en-US" sz="2400" b="0" i="1"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i</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observed nodes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x</a:t>
            </a:r>
            <a:r>
              <a:rPr kumimoji="0" lang="en-US" sz="2400" b="0"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i</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hidden nodes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Local function,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Compatibility function,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Joint probability: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Marginal probability: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nvGrpSpPr>
          <p:cNvPr id="3" name="Group 63"/>
          <p:cNvGrpSpPr/>
          <p:nvPr/>
        </p:nvGrpSpPr>
        <p:grpSpPr>
          <a:xfrm>
            <a:off x="4876800" y="1792224"/>
            <a:ext cx="3671887" cy="2724150"/>
            <a:chOff x="9144000" y="3124200"/>
            <a:chExt cx="3671887" cy="2724150"/>
          </a:xfrm>
        </p:grpSpPr>
        <p:grpSp>
          <p:nvGrpSpPr>
            <p:cNvPr id="7" name="Group 46"/>
            <p:cNvGrpSpPr>
              <a:grpSpLocks/>
            </p:cNvGrpSpPr>
            <p:nvPr/>
          </p:nvGrpSpPr>
          <p:grpSpPr bwMode="auto">
            <a:xfrm>
              <a:off x="9144000" y="3124207"/>
              <a:ext cx="3671888" cy="2724154"/>
              <a:chOff x="1575" y="2153"/>
              <a:chExt cx="2313" cy="1716"/>
            </a:xfrm>
          </p:grpSpPr>
          <p:sp>
            <p:nvSpPr>
              <p:cNvPr id="25" name="Oval 19"/>
              <p:cNvSpPr>
                <a:spLocks noChangeArrowheads="1"/>
              </p:cNvSpPr>
              <p:nvPr/>
            </p:nvSpPr>
            <p:spPr bwMode="auto">
              <a:xfrm>
                <a:off x="1767" y="2585"/>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26" name="Oval 20"/>
              <p:cNvSpPr>
                <a:spLocks noChangeArrowheads="1"/>
              </p:cNvSpPr>
              <p:nvPr/>
            </p:nvSpPr>
            <p:spPr bwMode="auto">
              <a:xfrm>
                <a:off x="2535" y="259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27" name="Oval 21"/>
              <p:cNvSpPr>
                <a:spLocks noChangeArrowheads="1"/>
              </p:cNvSpPr>
              <p:nvPr/>
            </p:nvSpPr>
            <p:spPr bwMode="auto">
              <a:xfrm>
                <a:off x="3303" y="2592"/>
                <a:ext cx="144" cy="144"/>
              </a:xfrm>
              <a:prstGeom prst="ellipse">
                <a:avLst/>
              </a:prstGeom>
              <a:solidFill>
                <a:schemeClr val="bg1"/>
              </a:solidFill>
              <a:ln w="25400">
                <a:solidFill>
                  <a:schemeClr val="tx1"/>
                </a:solidFill>
                <a:round/>
                <a:headEnd/>
                <a:tailEnd/>
              </a:ln>
            </p:spPr>
            <p:txBody>
              <a:bodyPr wrap="none" anchor="ctr"/>
              <a:lstStyle/>
              <a:p>
                <a:endParaRPr lang="en-US"/>
              </a:p>
            </p:txBody>
          </p:sp>
          <p:sp>
            <p:nvSpPr>
              <p:cNvPr id="28" name="Oval 22"/>
              <p:cNvSpPr>
                <a:spLocks noChangeArrowheads="1"/>
              </p:cNvSpPr>
              <p:nvPr/>
            </p:nvSpPr>
            <p:spPr bwMode="auto">
              <a:xfrm>
                <a:off x="2055" y="2441"/>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29" name="Oval 23"/>
              <p:cNvSpPr>
                <a:spLocks noChangeArrowheads="1"/>
              </p:cNvSpPr>
              <p:nvPr/>
            </p:nvSpPr>
            <p:spPr bwMode="auto">
              <a:xfrm>
                <a:off x="2823" y="2441"/>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0" name="Oval 24"/>
              <p:cNvSpPr>
                <a:spLocks noChangeArrowheads="1"/>
              </p:cNvSpPr>
              <p:nvPr/>
            </p:nvSpPr>
            <p:spPr bwMode="auto">
              <a:xfrm>
                <a:off x="3639" y="244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1" name="Oval 25"/>
              <p:cNvSpPr>
                <a:spLocks noChangeArrowheads="1"/>
              </p:cNvSpPr>
              <p:nvPr/>
            </p:nvSpPr>
            <p:spPr bwMode="auto">
              <a:xfrm>
                <a:off x="2055" y="292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2" name="Oval 26"/>
              <p:cNvSpPr>
                <a:spLocks noChangeArrowheads="1"/>
              </p:cNvSpPr>
              <p:nvPr/>
            </p:nvSpPr>
            <p:spPr bwMode="auto">
              <a:xfrm>
                <a:off x="2832" y="292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3" name="Oval 27"/>
              <p:cNvSpPr>
                <a:spLocks noChangeArrowheads="1"/>
              </p:cNvSpPr>
              <p:nvPr/>
            </p:nvSpPr>
            <p:spPr bwMode="auto">
              <a:xfrm>
                <a:off x="3648" y="292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4" name="Oval 28"/>
              <p:cNvSpPr>
                <a:spLocks noChangeArrowheads="1"/>
              </p:cNvSpPr>
              <p:nvPr/>
            </p:nvSpPr>
            <p:spPr bwMode="auto">
              <a:xfrm>
                <a:off x="2064" y="340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5" name="Oval 29"/>
              <p:cNvSpPr>
                <a:spLocks noChangeArrowheads="1"/>
              </p:cNvSpPr>
              <p:nvPr/>
            </p:nvSpPr>
            <p:spPr bwMode="auto">
              <a:xfrm>
                <a:off x="2832" y="340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6" name="Oval 30"/>
              <p:cNvSpPr>
                <a:spLocks noChangeArrowheads="1"/>
              </p:cNvSpPr>
              <p:nvPr/>
            </p:nvSpPr>
            <p:spPr bwMode="auto">
              <a:xfrm>
                <a:off x="3648" y="340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7" name="Oval 31"/>
              <p:cNvSpPr>
                <a:spLocks noChangeArrowheads="1"/>
              </p:cNvSpPr>
              <p:nvPr/>
            </p:nvSpPr>
            <p:spPr bwMode="auto">
              <a:xfrm>
                <a:off x="1767" y="307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38" name="Oval 32"/>
              <p:cNvSpPr>
                <a:spLocks noChangeArrowheads="1"/>
              </p:cNvSpPr>
              <p:nvPr/>
            </p:nvSpPr>
            <p:spPr bwMode="auto">
              <a:xfrm>
                <a:off x="2535" y="307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39" name="Oval 33"/>
              <p:cNvSpPr>
                <a:spLocks noChangeArrowheads="1"/>
              </p:cNvSpPr>
              <p:nvPr/>
            </p:nvSpPr>
            <p:spPr bwMode="auto">
              <a:xfrm>
                <a:off x="3312" y="3072"/>
                <a:ext cx="144" cy="144"/>
              </a:xfrm>
              <a:prstGeom prst="ellipse">
                <a:avLst/>
              </a:prstGeom>
              <a:solidFill>
                <a:schemeClr val="bg1"/>
              </a:solidFill>
              <a:ln w="25400">
                <a:solidFill>
                  <a:schemeClr val="tx1"/>
                </a:solidFill>
                <a:round/>
                <a:headEnd/>
                <a:tailEnd/>
              </a:ln>
            </p:spPr>
            <p:txBody>
              <a:bodyPr wrap="none" anchor="ctr"/>
              <a:lstStyle/>
              <a:p>
                <a:endParaRPr lang="en-US"/>
              </a:p>
            </p:txBody>
          </p:sp>
          <p:sp>
            <p:nvSpPr>
              <p:cNvPr id="40" name="Oval 34"/>
              <p:cNvSpPr>
                <a:spLocks noChangeArrowheads="1"/>
              </p:cNvSpPr>
              <p:nvPr/>
            </p:nvSpPr>
            <p:spPr bwMode="auto">
              <a:xfrm>
                <a:off x="1776" y="355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41" name="Oval 35"/>
              <p:cNvSpPr>
                <a:spLocks noChangeArrowheads="1"/>
              </p:cNvSpPr>
              <p:nvPr/>
            </p:nvSpPr>
            <p:spPr bwMode="auto">
              <a:xfrm>
                <a:off x="2544" y="355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42" name="Oval 36"/>
              <p:cNvSpPr>
                <a:spLocks noChangeArrowheads="1"/>
              </p:cNvSpPr>
              <p:nvPr/>
            </p:nvSpPr>
            <p:spPr bwMode="auto">
              <a:xfrm>
                <a:off x="3312" y="3552"/>
                <a:ext cx="144" cy="144"/>
              </a:xfrm>
              <a:prstGeom prst="ellipse">
                <a:avLst/>
              </a:prstGeom>
              <a:solidFill>
                <a:schemeClr val="bg1"/>
              </a:solidFill>
              <a:ln w="254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1575" y="2604"/>
                <a:ext cx="271" cy="269"/>
              </a:xfrm>
              <a:prstGeom prst="rect">
                <a:avLst/>
              </a:prstGeom>
              <a:noFill/>
              <a:ln w="9525">
                <a:noFill/>
                <a:miter lim="800000"/>
                <a:headEnd/>
                <a:tailEnd/>
              </a:ln>
            </p:spPr>
            <p:txBody>
              <a:bodyPr wrap="none">
                <a:spAutoFit/>
              </a:bodyPr>
              <a:lstStyle/>
              <a:p>
                <a:r>
                  <a:rPr lang="en-US" sz="2200"/>
                  <a:t>x</a:t>
                </a:r>
                <a:r>
                  <a:rPr lang="en-US" sz="2200" baseline="-25000"/>
                  <a:t>1</a:t>
                </a:r>
              </a:p>
            </p:txBody>
          </p:sp>
          <p:sp>
            <p:nvSpPr>
              <p:cNvPr id="44" name="Rectangle 39"/>
              <p:cNvSpPr>
                <a:spLocks noChangeArrowheads="1"/>
              </p:cNvSpPr>
              <p:nvPr/>
            </p:nvSpPr>
            <p:spPr bwMode="auto">
              <a:xfrm>
                <a:off x="2343" y="2611"/>
                <a:ext cx="271" cy="269"/>
              </a:xfrm>
              <a:prstGeom prst="rect">
                <a:avLst/>
              </a:prstGeom>
              <a:noFill/>
              <a:ln w="9525">
                <a:noFill/>
                <a:miter lim="800000"/>
                <a:headEnd/>
                <a:tailEnd/>
              </a:ln>
            </p:spPr>
            <p:txBody>
              <a:bodyPr wrap="none">
                <a:spAutoFit/>
              </a:bodyPr>
              <a:lstStyle/>
              <a:p>
                <a:r>
                  <a:rPr lang="en-US" sz="2200"/>
                  <a:t>x</a:t>
                </a:r>
                <a:r>
                  <a:rPr lang="en-US" sz="2200" baseline="-25000"/>
                  <a:t>2</a:t>
                </a:r>
              </a:p>
            </p:txBody>
          </p:sp>
          <p:sp>
            <p:nvSpPr>
              <p:cNvPr id="45" name="Rectangle 40"/>
              <p:cNvSpPr>
                <a:spLocks noChangeArrowheads="1"/>
              </p:cNvSpPr>
              <p:nvPr/>
            </p:nvSpPr>
            <p:spPr bwMode="auto">
              <a:xfrm>
                <a:off x="2352" y="3120"/>
                <a:ext cx="231" cy="269"/>
              </a:xfrm>
              <a:prstGeom prst="rect">
                <a:avLst/>
              </a:prstGeom>
              <a:noFill/>
              <a:ln w="9525">
                <a:noFill/>
                <a:miter lim="800000"/>
                <a:headEnd/>
                <a:tailEnd/>
              </a:ln>
            </p:spPr>
            <p:txBody>
              <a:bodyPr wrap="none">
                <a:spAutoFit/>
              </a:bodyPr>
              <a:lstStyle/>
              <a:p>
                <a:r>
                  <a:rPr lang="en-US" sz="2200"/>
                  <a:t>x</a:t>
                </a:r>
                <a:r>
                  <a:rPr lang="en-US" sz="2200" baseline="-25000"/>
                  <a:t>i</a:t>
                </a:r>
              </a:p>
            </p:txBody>
          </p:sp>
          <p:sp>
            <p:nvSpPr>
              <p:cNvPr id="46" name="Rectangle 41"/>
              <p:cNvSpPr>
                <a:spLocks noChangeArrowheads="1"/>
              </p:cNvSpPr>
              <p:nvPr/>
            </p:nvSpPr>
            <p:spPr bwMode="auto">
              <a:xfrm>
                <a:off x="3137" y="3600"/>
                <a:ext cx="271" cy="269"/>
              </a:xfrm>
              <a:prstGeom prst="rect">
                <a:avLst/>
              </a:prstGeom>
              <a:noFill/>
              <a:ln w="9525">
                <a:noFill/>
                <a:miter lim="800000"/>
                <a:headEnd/>
                <a:tailEnd/>
              </a:ln>
            </p:spPr>
            <p:txBody>
              <a:bodyPr wrap="none">
                <a:spAutoFit/>
              </a:bodyPr>
              <a:lstStyle/>
              <a:p>
                <a:r>
                  <a:rPr lang="en-US" sz="2200"/>
                  <a:t>x</a:t>
                </a:r>
                <a:r>
                  <a:rPr lang="en-US" sz="2200" baseline="-25000"/>
                  <a:t>n</a:t>
                </a:r>
              </a:p>
            </p:txBody>
          </p:sp>
          <p:sp>
            <p:nvSpPr>
              <p:cNvPr id="47" name="Rectangle 42"/>
              <p:cNvSpPr>
                <a:spLocks noChangeArrowheads="1"/>
              </p:cNvSpPr>
              <p:nvPr/>
            </p:nvSpPr>
            <p:spPr bwMode="auto">
              <a:xfrm>
                <a:off x="2024" y="2153"/>
                <a:ext cx="271" cy="269"/>
              </a:xfrm>
              <a:prstGeom prst="rect">
                <a:avLst/>
              </a:prstGeom>
              <a:noFill/>
              <a:ln w="9525">
                <a:noFill/>
                <a:miter lim="800000"/>
                <a:headEnd/>
                <a:tailEnd/>
              </a:ln>
            </p:spPr>
            <p:txBody>
              <a:bodyPr wrap="none">
                <a:spAutoFit/>
              </a:bodyPr>
              <a:lstStyle/>
              <a:p>
                <a:r>
                  <a:rPr lang="en-US" sz="2200"/>
                  <a:t>y</a:t>
                </a:r>
                <a:r>
                  <a:rPr lang="en-US" sz="2200" baseline="-25000"/>
                  <a:t>1</a:t>
                </a:r>
              </a:p>
            </p:txBody>
          </p:sp>
          <p:sp>
            <p:nvSpPr>
              <p:cNvPr id="48" name="Rectangle 43"/>
              <p:cNvSpPr>
                <a:spLocks noChangeArrowheads="1"/>
              </p:cNvSpPr>
              <p:nvPr/>
            </p:nvSpPr>
            <p:spPr bwMode="auto">
              <a:xfrm>
                <a:off x="2792" y="2153"/>
                <a:ext cx="271" cy="269"/>
              </a:xfrm>
              <a:prstGeom prst="rect">
                <a:avLst/>
              </a:prstGeom>
              <a:noFill/>
              <a:ln w="9525">
                <a:noFill/>
                <a:miter lim="800000"/>
                <a:headEnd/>
                <a:tailEnd/>
              </a:ln>
            </p:spPr>
            <p:txBody>
              <a:bodyPr wrap="none">
                <a:spAutoFit/>
              </a:bodyPr>
              <a:lstStyle/>
              <a:p>
                <a:r>
                  <a:rPr lang="en-US" sz="2200"/>
                  <a:t>y</a:t>
                </a:r>
                <a:r>
                  <a:rPr lang="en-US" sz="2200" baseline="-25000"/>
                  <a:t>2</a:t>
                </a:r>
              </a:p>
            </p:txBody>
          </p:sp>
          <p:sp>
            <p:nvSpPr>
              <p:cNvPr id="49" name="Rectangle 44"/>
              <p:cNvSpPr>
                <a:spLocks noChangeArrowheads="1"/>
              </p:cNvSpPr>
              <p:nvPr/>
            </p:nvSpPr>
            <p:spPr bwMode="auto">
              <a:xfrm>
                <a:off x="2810" y="2669"/>
                <a:ext cx="231" cy="269"/>
              </a:xfrm>
              <a:prstGeom prst="rect">
                <a:avLst/>
              </a:prstGeom>
              <a:noFill/>
              <a:ln w="9525">
                <a:noFill/>
                <a:miter lim="800000"/>
                <a:headEnd/>
                <a:tailEnd/>
              </a:ln>
            </p:spPr>
            <p:txBody>
              <a:bodyPr wrap="none">
                <a:spAutoFit/>
              </a:bodyPr>
              <a:lstStyle/>
              <a:p>
                <a:r>
                  <a:rPr lang="en-US" sz="2200"/>
                  <a:t>y</a:t>
                </a:r>
                <a:r>
                  <a:rPr lang="en-US" sz="2200" baseline="-25000"/>
                  <a:t>i</a:t>
                </a:r>
              </a:p>
            </p:txBody>
          </p:sp>
          <p:sp>
            <p:nvSpPr>
              <p:cNvPr id="50" name="Rectangle 45"/>
              <p:cNvSpPr>
                <a:spLocks noChangeArrowheads="1"/>
              </p:cNvSpPr>
              <p:nvPr/>
            </p:nvSpPr>
            <p:spPr bwMode="auto">
              <a:xfrm>
                <a:off x="3617" y="3149"/>
                <a:ext cx="271" cy="269"/>
              </a:xfrm>
              <a:prstGeom prst="rect">
                <a:avLst/>
              </a:prstGeom>
              <a:noFill/>
              <a:ln w="9525">
                <a:noFill/>
                <a:miter lim="800000"/>
                <a:headEnd/>
                <a:tailEnd/>
              </a:ln>
            </p:spPr>
            <p:txBody>
              <a:bodyPr wrap="none">
                <a:spAutoFit/>
              </a:bodyPr>
              <a:lstStyle/>
              <a:p>
                <a:r>
                  <a:rPr lang="en-US" sz="2200"/>
                  <a:t>y</a:t>
                </a:r>
                <a:r>
                  <a:rPr lang="en-US" sz="2200" baseline="-25000"/>
                  <a:t>n</a:t>
                </a:r>
              </a:p>
            </p:txBody>
          </p:sp>
        </p:grpSp>
        <p:sp>
          <p:nvSpPr>
            <p:cNvPr id="9" name="Line 2"/>
            <p:cNvSpPr>
              <a:spLocks noChangeShapeType="1"/>
            </p:cNvSpPr>
            <p:nvPr/>
          </p:nvSpPr>
          <p:spPr bwMode="auto">
            <a:xfrm flipV="1">
              <a:off x="9677400" y="3702050"/>
              <a:ext cx="381000" cy="152400"/>
            </a:xfrm>
            <a:prstGeom prst="line">
              <a:avLst/>
            </a:prstGeom>
            <a:noFill/>
            <a:ln w="9525">
              <a:solidFill>
                <a:schemeClr val="tx1"/>
              </a:solidFill>
              <a:round/>
              <a:headEnd/>
              <a:tailEnd/>
            </a:ln>
          </p:spPr>
          <p:txBody>
            <a:bodyPr wrap="none" anchor="ctr"/>
            <a:lstStyle/>
            <a:p>
              <a:endParaRPr lang="en-US"/>
            </a:p>
          </p:txBody>
        </p:sp>
        <p:sp>
          <p:nvSpPr>
            <p:cNvPr id="10" name="Line 3"/>
            <p:cNvSpPr>
              <a:spLocks noChangeShapeType="1"/>
            </p:cNvSpPr>
            <p:nvPr/>
          </p:nvSpPr>
          <p:spPr bwMode="auto">
            <a:xfrm flipV="1">
              <a:off x="10896600" y="3702050"/>
              <a:ext cx="381000" cy="152400"/>
            </a:xfrm>
            <a:prstGeom prst="line">
              <a:avLst/>
            </a:prstGeom>
            <a:noFill/>
            <a:ln w="9525">
              <a:solidFill>
                <a:schemeClr val="tx1"/>
              </a:solidFill>
              <a:round/>
              <a:headEnd/>
              <a:tailEnd/>
            </a:ln>
          </p:spPr>
          <p:txBody>
            <a:bodyPr wrap="none" anchor="ctr"/>
            <a:lstStyle/>
            <a:p>
              <a:endParaRPr lang="en-US"/>
            </a:p>
          </p:txBody>
        </p:sp>
        <p:sp>
          <p:nvSpPr>
            <p:cNvPr id="11" name="Line 4"/>
            <p:cNvSpPr>
              <a:spLocks noChangeShapeType="1"/>
            </p:cNvSpPr>
            <p:nvPr/>
          </p:nvSpPr>
          <p:spPr bwMode="auto">
            <a:xfrm flipV="1">
              <a:off x="9677400" y="4464050"/>
              <a:ext cx="381000" cy="152400"/>
            </a:xfrm>
            <a:prstGeom prst="line">
              <a:avLst/>
            </a:prstGeom>
            <a:noFill/>
            <a:ln w="9525">
              <a:solidFill>
                <a:schemeClr val="tx1"/>
              </a:solidFill>
              <a:round/>
              <a:headEnd/>
              <a:tailEnd/>
            </a:ln>
          </p:spPr>
          <p:txBody>
            <a:bodyPr wrap="none" anchor="ctr"/>
            <a:lstStyle/>
            <a:p>
              <a:endParaRPr lang="en-US"/>
            </a:p>
          </p:txBody>
        </p:sp>
        <p:sp>
          <p:nvSpPr>
            <p:cNvPr id="12" name="Line 5"/>
            <p:cNvSpPr>
              <a:spLocks noChangeShapeType="1"/>
            </p:cNvSpPr>
            <p:nvPr/>
          </p:nvSpPr>
          <p:spPr bwMode="auto">
            <a:xfrm flipV="1">
              <a:off x="9677400" y="5226050"/>
              <a:ext cx="381000" cy="152400"/>
            </a:xfrm>
            <a:prstGeom prst="line">
              <a:avLst/>
            </a:prstGeom>
            <a:noFill/>
            <a:ln w="9525">
              <a:solidFill>
                <a:schemeClr val="tx1"/>
              </a:solidFill>
              <a:round/>
              <a:headEnd/>
              <a:tailEnd/>
            </a:ln>
          </p:spPr>
          <p:txBody>
            <a:bodyPr wrap="none" anchor="ctr"/>
            <a:lstStyle/>
            <a:p>
              <a:endParaRPr lang="en-US"/>
            </a:p>
          </p:txBody>
        </p:sp>
        <p:sp>
          <p:nvSpPr>
            <p:cNvPr id="13" name="Line 6"/>
            <p:cNvSpPr>
              <a:spLocks noChangeShapeType="1"/>
            </p:cNvSpPr>
            <p:nvPr/>
          </p:nvSpPr>
          <p:spPr bwMode="auto">
            <a:xfrm flipV="1">
              <a:off x="10896600" y="4464050"/>
              <a:ext cx="381000" cy="152400"/>
            </a:xfrm>
            <a:prstGeom prst="line">
              <a:avLst/>
            </a:prstGeom>
            <a:noFill/>
            <a:ln w="9525">
              <a:solidFill>
                <a:schemeClr val="tx1"/>
              </a:solidFill>
              <a:round/>
              <a:headEnd/>
              <a:tailEnd/>
            </a:ln>
          </p:spPr>
          <p:txBody>
            <a:bodyPr wrap="none" anchor="ctr"/>
            <a:lstStyle/>
            <a:p>
              <a:endParaRPr lang="en-US"/>
            </a:p>
          </p:txBody>
        </p:sp>
        <p:sp>
          <p:nvSpPr>
            <p:cNvPr id="14" name="Line 7"/>
            <p:cNvSpPr>
              <a:spLocks noChangeShapeType="1"/>
            </p:cNvSpPr>
            <p:nvPr/>
          </p:nvSpPr>
          <p:spPr bwMode="auto">
            <a:xfrm flipV="1">
              <a:off x="10896600" y="5226050"/>
              <a:ext cx="381000" cy="152400"/>
            </a:xfrm>
            <a:prstGeom prst="line">
              <a:avLst/>
            </a:prstGeom>
            <a:noFill/>
            <a:ln w="9525">
              <a:solidFill>
                <a:schemeClr val="tx1"/>
              </a:solidFill>
              <a:round/>
              <a:headEnd/>
              <a:tailEnd/>
            </a:ln>
          </p:spPr>
          <p:txBody>
            <a:bodyPr wrap="none" anchor="ctr"/>
            <a:lstStyle/>
            <a:p>
              <a:endParaRPr lang="en-US"/>
            </a:p>
          </p:txBody>
        </p:sp>
        <p:sp>
          <p:nvSpPr>
            <p:cNvPr id="15" name="Line 8"/>
            <p:cNvSpPr>
              <a:spLocks noChangeShapeType="1"/>
            </p:cNvSpPr>
            <p:nvPr/>
          </p:nvSpPr>
          <p:spPr bwMode="auto">
            <a:xfrm flipV="1">
              <a:off x="12115800" y="3702050"/>
              <a:ext cx="381000" cy="152400"/>
            </a:xfrm>
            <a:prstGeom prst="line">
              <a:avLst/>
            </a:prstGeom>
            <a:noFill/>
            <a:ln w="9525">
              <a:solidFill>
                <a:schemeClr val="tx1"/>
              </a:solidFill>
              <a:round/>
              <a:headEnd/>
              <a:tailEnd/>
            </a:ln>
          </p:spPr>
          <p:txBody>
            <a:bodyPr wrap="none" anchor="ctr"/>
            <a:lstStyle/>
            <a:p>
              <a:endParaRPr lang="en-US"/>
            </a:p>
          </p:txBody>
        </p:sp>
        <p:sp>
          <p:nvSpPr>
            <p:cNvPr id="16" name="Line 9"/>
            <p:cNvSpPr>
              <a:spLocks noChangeShapeType="1"/>
            </p:cNvSpPr>
            <p:nvPr/>
          </p:nvSpPr>
          <p:spPr bwMode="auto">
            <a:xfrm flipV="1">
              <a:off x="12115800" y="4464050"/>
              <a:ext cx="381000" cy="152400"/>
            </a:xfrm>
            <a:prstGeom prst="line">
              <a:avLst/>
            </a:prstGeom>
            <a:noFill/>
            <a:ln w="9525">
              <a:solidFill>
                <a:schemeClr val="tx1"/>
              </a:solidFill>
              <a:round/>
              <a:headEnd/>
              <a:tailEnd/>
            </a:ln>
          </p:spPr>
          <p:txBody>
            <a:bodyPr wrap="none" anchor="ctr"/>
            <a:lstStyle/>
            <a:p>
              <a:endParaRPr lang="en-US"/>
            </a:p>
          </p:txBody>
        </p:sp>
        <p:sp>
          <p:nvSpPr>
            <p:cNvPr id="17" name="Line 10"/>
            <p:cNvSpPr>
              <a:spLocks noChangeShapeType="1"/>
            </p:cNvSpPr>
            <p:nvPr/>
          </p:nvSpPr>
          <p:spPr bwMode="auto">
            <a:xfrm flipV="1">
              <a:off x="12115800" y="5226050"/>
              <a:ext cx="381000" cy="152400"/>
            </a:xfrm>
            <a:prstGeom prst="line">
              <a:avLst/>
            </a:prstGeom>
            <a:noFill/>
            <a:ln w="9525">
              <a:solidFill>
                <a:schemeClr val="tx1"/>
              </a:solidFill>
              <a:round/>
              <a:headEnd/>
              <a:tailEnd/>
            </a:ln>
          </p:spPr>
          <p:txBody>
            <a:bodyPr wrap="none" anchor="ctr"/>
            <a:lstStyle/>
            <a:p>
              <a:endParaRPr lang="en-US"/>
            </a:p>
          </p:txBody>
        </p:sp>
        <p:sp>
          <p:nvSpPr>
            <p:cNvPr id="18" name="Line 11"/>
            <p:cNvSpPr>
              <a:spLocks noChangeShapeType="1"/>
            </p:cNvSpPr>
            <p:nvPr/>
          </p:nvSpPr>
          <p:spPr bwMode="auto">
            <a:xfrm>
              <a:off x="9639300" y="3854450"/>
              <a:ext cx="0" cy="1524000"/>
            </a:xfrm>
            <a:prstGeom prst="line">
              <a:avLst/>
            </a:prstGeom>
            <a:noFill/>
            <a:ln w="15875">
              <a:solidFill>
                <a:schemeClr val="tx1"/>
              </a:solidFill>
              <a:round/>
              <a:headEnd/>
              <a:tailEnd/>
            </a:ln>
          </p:spPr>
          <p:txBody>
            <a:bodyPr wrap="none" anchor="ctr"/>
            <a:lstStyle/>
            <a:p>
              <a:endParaRPr lang="en-US"/>
            </a:p>
          </p:txBody>
        </p:sp>
        <p:sp>
          <p:nvSpPr>
            <p:cNvPr id="19" name="Line 12"/>
            <p:cNvSpPr>
              <a:spLocks noChangeShapeType="1"/>
            </p:cNvSpPr>
            <p:nvPr/>
          </p:nvSpPr>
          <p:spPr bwMode="auto">
            <a:xfrm>
              <a:off x="10845800" y="3930650"/>
              <a:ext cx="0" cy="1524000"/>
            </a:xfrm>
            <a:prstGeom prst="line">
              <a:avLst/>
            </a:prstGeom>
            <a:noFill/>
            <a:ln w="15875">
              <a:solidFill>
                <a:schemeClr val="tx1"/>
              </a:solidFill>
              <a:round/>
              <a:headEnd/>
              <a:tailEnd/>
            </a:ln>
          </p:spPr>
          <p:txBody>
            <a:bodyPr wrap="none" anchor="ctr"/>
            <a:lstStyle/>
            <a:p>
              <a:endParaRPr lang="en-US"/>
            </a:p>
          </p:txBody>
        </p:sp>
        <p:sp>
          <p:nvSpPr>
            <p:cNvPr id="20" name="Line 13"/>
            <p:cNvSpPr>
              <a:spLocks noChangeShapeType="1"/>
            </p:cNvSpPr>
            <p:nvPr/>
          </p:nvSpPr>
          <p:spPr bwMode="auto">
            <a:xfrm>
              <a:off x="12071350" y="3930650"/>
              <a:ext cx="0" cy="1524000"/>
            </a:xfrm>
            <a:prstGeom prst="line">
              <a:avLst/>
            </a:prstGeom>
            <a:noFill/>
            <a:ln w="15875">
              <a:solidFill>
                <a:schemeClr val="tx1"/>
              </a:solidFill>
              <a:round/>
              <a:headEnd/>
              <a:tailEnd/>
            </a:ln>
          </p:spPr>
          <p:txBody>
            <a:bodyPr wrap="none" anchor="ctr"/>
            <a:lstStyle/>
            <a:p>
              <a:endParaRPr lang="en-US"/>
            </a:p>
          </p:txBody>
        </p:sp>
        <p:sp>
          <p:nvSpPr>
            <p:cNvPr id="21" name="Line 14"/>
            <p:cNvSpPr>
              <a:spLocks noChangeShapeType="1"/>
            </p:cNvSpPr>
            <p:nvPr/>
          </p:nvSpPr>
          <p:spPr bwMode="auto">
            <a:xfrm>
              <a:off x="9601200" y="5411787"/>
              <a:ext cx="2438400" cy="0"/>
            </a:xfrm>
            <a:prstGeom prst="line">
              <a:avLst/>
            </a:prstGeom>
            <a:noFill/>
            <a:ln w="15875">
              <a:solidFill>
                <a:schemeClr val="tx1"/>
              </a:solidFill>
              <a:round/>
              <a:headEnd/>
              <a:tailEnd/>
            </a:ln>
          </p:spPr>
          <p:txBody>
            <a:bodyPr wrap="none" anchor="ctr"/>
            <a:lstStyle/>
            <a:p>
              <a:endParaRPr lang="en-US"/>
            </a:p>
          </p:txBody>
        </p:sp>
        <p:sp>
          <p:nvSpPr>
            <p:cNvPr id="22" name="Line 15"/>
            <p:cNvSpPr>
              <a:spLocks noChangeShapeType="1"/>
            </p:cNvSpPr>
            <p:nvPr/>
          </p:nvSpPr>
          <p:spPr bwMode="auto">
            <a:xfrm>
              <a:off x="9677400" y="4652962"/>
              <a:ext cx="2438400" cy="0"/>
            </a:xfrm>
            <a:prstGeom prst="line">
              <a:avLst/>
            </a:prstGeom>
            <a:noFill/>
            <a:ln w="15875">
              <a:solidFill>
                <a:schemeClr val="tx1"/>
              </a:solidFill>
              <a:round/>
              <a:headEnd/>
              <a:tailEnd/>
            </a:ln>
          </p:spPr>
          <p:txBody>
            <a:bodyPr wrap="none" anchor="ctr"/>
            <a:lstStyle/>
            <a:p>
              <a:endParaRPr lang="en-US"/>
            </a:p>
          </p:txBody>
        </p:sp>
        <p:sp>
          <p:nvSpPr>
            <p:cNvPr id="23" name="Line 16"/>
            <p:cNvSpPr>
              <a:spLocks noChangeShapeType="1"/>
            </p:cNvSpPr>
            <p:nvPr/>
          </p:nvSpPr>
          <p:spPr bwMode="auto">
            <a:xfrm>
              <a:off x="9601200" y="3886200"/>
              <a:ext cx="2438400" cy="0"/>
            </a:xfrm>
            <a:prstGeom prst="line">
              <a:avLst/>
            </a:prstGeom>
            <a:noFill/>
            <a:ln w="15875">
              <a:solidFill>
                <a:schemeClr val="tx1"/>
              </a:solidFill>
              <a:round/>
              <a:headEnd/>
              <a:tailEnd/>
            </a:ln>
          </p:spPr>
          <p:txBody>
            <a:bodyPr wrap="none" anchor="ctr"/>
            <a:lstStyle/>
            <a:p>
              <a:endParaRPr lang="en-US"/>
            </a:p>
          </p:txBody>
        </p:sp>
        <p:sp>
          <p:nvSpPr>
            <p:cNvPr id="24" name="Rectangle 37"/>
            <p:cNvSpPr>
              <a:spLocks noChangeArrowheads="1"/>
            </p:cNvSpPr>
            <p:nvPr/>
          </p:nvSpPr>
          <p:spPr bwMode="auto">
            <a:xfrm>
              <a:off x="9144000" y="3702050"/>
              <a:ext cx="381000" cy="381000"/>
            </a:xfrm>
            <a:prstGeom prst="rect">
              <a:avLst/>
            </a:prstGeom>
            <a:noFill/>
            <a:ln w="9525">
              <a:noFill/>
              <a:miter lim="800000"/>
              <a:headEnd/>
              <a:tailEnd/>
            </a:ln>
          </p:spPr>
          <p:txBody>
            <a:bodyPr wrap="none" anchor="ctr"/>
            <a:lstStyle/>
            <a:p>
              <a:endParaRPr lang="en-US"/>
            </a:p>
          </p:txBody>
        </p:sp>
      </p:grpSp>
      <p:graphicFrame>
        <p:nvGraphicFramePr>
          <p:cNvPr id="51" name="Object 2"/>
          <p:cNvGraphicFramePr>
            <a:graphicFrameLocks noChangeAspect="1"/>
          </p:cNvGraphicFramePr>
          <p:nvPr/>
        </p:nvGraphicFramePr>
        <p:xfrm>
          <a:off x="877580" y="4465351"/>
          <a:ext cx="4558432" cy="847547"/>
        </p:xfrm>
        <a:graphic>
          <a:graphicData uri="http://schemas.openxmlformats.org/presentationml/2006/ole">
            <p:oleObj spid="_x0000_s104450" name="Equation" r:id="rId4" imgW="2527200" imgH="469800" progId="Equation.3">
              <p:embed/>
            </p:oleObj>
          </a:graphicData>
        </a:graphic>
      </p:graphicFrame>
      <p:graphicFrame>
        <p:nvGraphicFramePr>
          <p:cNvPr id="52" name="Object 3"/>
          <p:cNvGraphicFramePr>
            <a:graphicFrameLocks noChangeAspect="1"/>
          </p:cNvGraphicFramePr>
          <p:nvPr/>
        </p:nvGraphicFramePr>
        <p:xfrm>
          <a:off x="872996" y="5732032"/>
          <a:ext cx="3389050" cy="688989"/>
        </p:xfrm>
        <a:graphic>
          <a:graphicData uri="http://schemas.openxmlformats.org/presentationml/2006/ole">
            <p:oleObj spid="_x0000_s104451" name="Equation" r:id="rId5" imgW="1701720" imgH="380880" progId="Equation.3">
              <p:embed/>
            </p:oleObj>
          </a:graphicData>
        </a:graphic>
      </p:graphicFrame>
      <p:graphicFrame>
        <p:nvGraphicFramePr>
          <p:cNvPr id="53" name="Object 4"/>
          <p:cNvGraphicFramePr>
            <a:graphicFrameLocks noChangeAspect="1"/>
          </p:cNvGraphicFramePr>
          <p:nvPr/>
        </p:nvGraphicFramePr>
        <p:xfrm>
          <a:off x="2738532" y="3348371"/>
          <a:ext cx="1041464" cy="435962"/>
        </p:xfrm>
        <a:graphic>
          <a:graphicData uri="http://schemas.openxmlformats.org/presentationml/2006/ole">
            <p:oleObj spid="_x0000_s104452" name="Equation" r:id="rId6" imgW="545760" imgH="228600" progId="Equation.3">
              <p:embed/>
            </p:oleObj>
          </a:graphicData>
        </a:graphic>
      </p:graphicFrame>
      <p:graphicFrame>
        <p:nvGraphicFramePr>
          <p:cNvPr id="54" name="Object 5"/>
          <p:cNvGraphicFramePr>
            <a:graphicFrameLocks noChangeAspect="1"/>
          </p:cNvGraphicFramePr>
          <p:nvPr/>
        </p:nvGraphicFramePr>
        <p:xfrm>
          <a:off x="3727420" y="3718982"/>
          <a:ext cx="1152128" cy="456051"/>
        </p:xfrm>
        <a:graphic>
          <a:graphicData uri="http://schemas.openxmlformats.org/presentationml/2006/ole">
            <p:oleObj spid="_x0000_s104453" name="Equation" r:id="rId7" imgW="609480" imgH="241200" progId="Equation.3">
              <p:embed/>
            </p:oleObj>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Message in Belief Propagation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pic>
        <p:nvPicPr>
          <p:cNvPr id="6" name="Picture 17"/>
          <p:cNvPicPr>
            <a:picLocks noChangeAspect="1" noChangeArrowheads="1"/>
          </p:cNvPicPr>
          <p:nvPr/>
        </p:nvPicPr>
        <p:blipFill>
          <a:blip r:embed="rId2" cstate="print"/>
          <a:srcRect l="42500" t="26667" r="27500" b="34444"/>
          <a:stretch>
            <a:fillRect/>
          </a:stretch>
        </p:blipFill>
        <p:spPr bwMode="auto">
          <a:xfrm>
            <a:off x="1601619" y="1645920"/>
            <a:ext cx="5634677" cy="3324232"/>
          </a:xfrm>
          <a:prstGeom prst="rect">
            <a:avLst/>
          </a:prstGeom>
          <a:noFill/>
          <a:ln w="9525">
            <a:noFill/>
            <a:miter lim="800000"/>
            <a:headEnd/>
            <a:tailEnd/>
          </a:ln>
          <a:effectLst/>
        </p:spPr>
      </p:pic>
      <p:sp>
        <p:nvSpPr>
          <p:cNvPr id="7" name="Content Placeholder 2"/>
          <p:cNvSpPr txBox="1">
            <a:spLocks/>
          </p:cNvSpPr>
          <p:nvPr/>
        </p:nvSpPr>
        <p:spPr>
          <a:xfrm>
            <a:off x="320040" y="4831312"/>
            <a:ext cx="8572440" cy="1941513"/>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latin typeface="Times New Roman" pitchFamily="18" charset="0"/>
                <a:cs typeface="Times New Roman" pitchFamily="18" charset="0"/>
              </a:rPr>
              <a:t>Message </a:t>
            </a:r>
            <a:r>
              <a:rPr kumimoji="0" lang="en-US" sz="28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a:t>
            </a:r>
            <a:r>
              <a:rPr kumimoji="0" lang="en-US" sz="2800" b="0" i="1"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ij</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28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x</a:t>
            </a:r>
            <a:r>
              <a:rPr kumimoji="0" lang="en-US" sz="2800" b="0" i="1"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j</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822960" lvl="1" indent="-283464">
              <a:spcBef>
                <a:spcPts val="600"/>
              </a:spcBef>
              <a:buClr>
                <a:schemeClr val="accent1"/>
              </a:buClr>
              <a:buSzPct val="80000"/>
              <a:buFont typeface="Wingdings 2"/>
              <a:buChar char=""/>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From a hidden node </a:t>
            </a:r>
            <a:r>
              <a:rPr kumimoji="0" lang="en-US" sz="28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to the hidden node </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822960" lvl="1" indent="-283464">
              <a:spcBef>
                <a:spcPts val="600"/>
              </a:spcBef>
              <a:buClr>
                <a:schemeClr val="accent1"/>
              </a:buClr>
              <a:buSzPct val="80000"/>
              <a:buFont typeface="Wingdings 2"/>
              <a:buChar char=""/>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About what state node </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should be in.</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Update Message &amp; Calculate Belief</a:t>
            </a:r>
            <a:endParaRPr lang="en-US" dirty="0"/>
          </a:p>
        </p:txBody>
      </p:sp>
      <p:sp>
        <p:nvSpPr>
          <p:cNvPr id="3" name="内容占位符 2"/>
          <p:cNvSpPr>
            <a:spLocks noGrp="1"/>
          </p:cNvSpPr>
          <p:nvPr>
            <p:ph idx="1"/>
          </p:nvPr>
        </p:nvSpPr>
        <p:spPr>
          <a:xfrm>
            <a:off x="288630" y="1785926"/>
            <a:ext cx="8569650" cy="1071570"/>
          </a:xfrm>
        </p:spPr>
        <p:txBody>
          <a:bodyPr/>
          <a:lstStyle/>
          <a:p>
            <a:r>
              <a:rPr lang="en-US" dirty="0" smtClean="0"/>
              <a:t>Message update rule:</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graphicFrame>
        <p:nvGraphicFramePr>
          <p:cNvPr id="6146" name="Object 2"/>
          <p:cNvGraphicFramePr>
            <a:graphicFrameLocks noChangeAspect="1"/>
          </p:cNvGraphicFramePr>
          <p:nvPr/>
        </p:nvGraphicFramePr>
        <p:xfrm>
          <a:off x="770434" y="5572101"/>
          <a:ext cx="4320480" cy="987538"/>
        </p:xfrm>
        <a:graphic>
          <a:graphicData uri="http://schemas.openxmlformats.org/presentationml/2006/ole">
            <p:oleObj spid="_x0000_s105474" name="Equation" r:id="rId3" imgW="1828800" imgH="444240" progId="Equation.3">
              <p:embed/>
            </p:oleObj>
          </a:graphicData>
        </a:graphic>
      </p:graphicFrame>
      <p:pic>
        <p:nvPicPr>
          <p:cNvPr id="9" name="Picture 3"/>
          <p:cNvPicPr>
            <a:picLocks noChangeAspect="1" noChangeArrowheads="1"/>
          </p:cNvPicPr>
          <p:nvPr/>
        </p:nvPicPr>
        <p:blipFill>
          <a:blip r:embed="rId4" cstate="print"/>
          <a:srcRect l="50000" t="29167" r="31875" b="40625"/>
          <a:stretch>
            <a:fillRect/>
          </a:stretch>
        </p:blipFill>
        <p:spPr bwMode="auto">
          <a:xfrm>
            <a:off x="6357950" y="4622258"/>
            <a:ext cx="2064292" cy="2064292"/>
          </a:xfrm>
          <a:prstGeom prst="rect">
            <a:avLst/>
          </a:prstGeom>
          <a:noFill/>
          <a:ln w="9525">
            <a:noFill/>
            <a:miter lim="800000"/>
            <a:headEnd/>
            <a:tailEnd/>
          </a:ln>
        </p:spPr>
      </p:pic>
      <p:pic>
        <p:nvPicPr>
          <p:cNvPr id="6" name="Picture 1"/>
          <p:cNvPicPr>
            <a:picLocks noChangeAspect="1" noChangeArrowheads="1"/>
          </p:cNvPicPr>
          <p:nvPr/>
        </p:nvPicPr>
        <p:blipFill>
          <a:blip r:embed="rId5" cstate="print"/>
          <a:srcRect r="74292"/>
          <a:stretch>
            <a:fillRect/>
          </a:stretch>
        </p:blipFill>
        <p:spPr bwMode="auto">
          <a:xfrm>
            <a:off x="714348" y="2571744"/>
            <a:ext cx="1900728" cy="1110104"/>
          </a:xfrm>
          <a:prstGeom prst="rect">
            <a:avLst/>
          </a:prstGeom>
          <a:noFill/>
          <a:ln w="9525">
            <a:noFill/>
            <a:miter lim="800000"/>
            <a:headEnd/>
            <a:tailEnd/>
          </a:ln>
          <a:effectLst/>
        </p:spPr>
      </p:pic>
      <p:pic>
        <p:nvPicPr>
          <p:cNvPr id="10" name="Picture 1"/>
          <p:cNvPicPr>
            <a:picLocks noChangeAspect="1" noChangeArrowheads="1"/>
          </p:cNvPicPr>
          <p:nvPr/>
        </p:nvPicPr>
        <p:blipFill>
          <a:blip r:embed="rId5" cstate="print"/>
          <a:srcRect l="33040"/>
          <a:stretch>
            <a:fillRect/>
          </a:stretch>
        </p:blipFill>
        <p:spPr bwMode="auto">
          <a:xfrm>
            <a:off x="833412" y="3357562"/>
            <a:ext cx="4950804" cy="1110104"/>
          </a:xfrm>
          <a:prstGeom prst="rect">
            <a:avLst/>
          </a:prstGeom>
          <a:noFill/>
          <a:ln w="9525">
            <a:noFill/>
            <a:miter lim="800000"/>
            <a:headEnd/>
            <a:tailEnd/>
          </a:ln>
          <a:effectLst/>
        </p:spPr>
      </p:pic>
      <p:sp>
        <p:nvSpPr>
          <p:cNvPr id="12" name="内容占位符 2"/>
          <p:cNvSpPr txBox="1">
            <a:spLocks/>
          </p:cNvSpPr>
          <p:nvPr/>
        </p:nvSpPr>
        <p:spPr>
          <a:xfrm>
            <a:off x="314296" y="4943482"/>
            <a:ext cx="4140526" cy="92869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Belief calculation: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5" name="TextBox 14"/>
          <p:cNvSpPr txBox="1"/>
          <p:nvPr/>
        </p:nvSpPr>
        <p:spPr>
          <a:xfrm>
            <a:off x="0" y="4286256"/>
            <a:ext cx="1357290" cy="707886"/>
          </a:xfrm>
          <a:prstGeom prst="rect">
            <a:avLst/>
          </a:prstGeom>
          <a:noFill/>
        </p:spPr>
        <p:txBody>
          <a:bodyPr wrap="square" rtlCol="0">
            <a:spAutoFit/>
          </a:bodyPr>
          <a:lstStyle/>
          <a:p>
            <a:r>
              <a:rPr lang="en-US" sz="2000" dirty="0" smtClean="0">
                <a:solidFill>
                  <a:srgbClr val="FF0000"/>
                </a:solidFill>
              </a:rPr>
              <a:t>Local Function</a:t>
            </a:r>
            <a:endParaRPr lang="en-US" sz="2000" dirty="0">
              <a:solidFill>
                <a:srgbClr val="FF0000"/>
              </a:solidFill>
            </a:endParaRPr>
          </a:p>
        </p:txBody>
      </p:sp>
      <p:cxnSp>
        <p:nvCxnSpPr>
          <p:cNvPr id="17" name="直接箭头连接符 16"/>
          <p:cNvCxnSpPr/>
          <p:nvPr/>
        </p:nvCxnSpPr>
        <p:spPr>
          <a:xfrm rot="5400000" flipH="1" flipV="1">
            <a:off x="518002" y="4008946"/>
            <a:ext cx="373642" cy="33337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28754" y="4300544"/>
            <a:ext cx="1928826" cy="707886"/>
          </a:xfrm>
          <a:prstGeom prst="rect">
            <a:avLst/>
          </a:prstGeom>
          <a:noFill/>
        </p:spPr>
        <p:txBody>
          <a:bodyPr wrap="square" rtlCol="0">
            <a:spAutoFit/>
          </a:bodyPr>
          <a:lstStyle/>
          <a:p>
            <a:r>
              <a:rPr lang="en-US" sz="2000" dirty="0" smtClean="0">
                <a:solidFill>
                  <a:srgbClr val="FF0000"/>
                </a:solidFill>
              </a:rPr>
              <a:t>Compatibility Function</a:t>
            </a:r>
            <a:endParaRPr lang="en-US" sz="2000" dirty="0">
              <a:solidFill>
                <a:srgbClr val="FF0000"/>
              </a:solidFill>
            </a:endParaRPr>
          </a:p>
        </p:txBody>
      </p:sp>
      <p:cxnSp>
        <p:nvCxnSpPr>
          <p:cNvPr id="20" name="直接箭头连接符 19"/>
          <p:cNvCxnSpPr/>
          <p:nvPr/>
        </p:nvCxnSpPr>
        <p:spPr>
          <a:xfrm rot="16200000" flipV="1">
            <a:off x="1992006" y="4151606"/>
            <a:ext cx="373642" cy="714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500694" y="1633528"/>
            <a:ext cx="3643306" cy="2009786"/>
            <a:chOff x="5500694" y="1633528"/>
            <a:chExt cx="3643306" cy="2009786"/>
          </a:xfrm>
        </p:grpSpPr>
        <p:pic>
          <p:nvPicPr>
            <p:cNvPr id="8" name="Picture 1"/>
            <p:cNvPicPr>
              <a:picLocks noChangeAspect="1" noChangeArrowheads="1"/>
            </p:cNvPicPr>
            <p:nvPr/>
          </p:nvPicPr>
          <p:blipFill>
            <a:blip r:embed="rId6" cstate="print"/>
            <a:srcRect l="57905"/>
            <a:stretch>
              <a:fillRect/>
            </a:stretch>
          </p:blipFill>
          <p:spPr bwMode="auto">
            <a:xfrm>
              <a:off x="7215206" y="1633528"/>
              <a:ext cx="1928794" cy="2000264"/>
            </a:xfrm>
            <a:prstGeom prst="rect">
              <a:avLst/>
            </a:prstGeom>
            <a:noFill/>
            <a:ln w="9525">
              <a:noFill/>
              <a:miter lim="800000"/>
              <a:headEnd/>
              <a:tailEnd/>
            </a:ln>
            <a:effectLst/>
          </p:spPr>
        </p:pic>
        <p:pic>
          <p:nvPicPr>
            <p:cNvPr id="16" name="Picture 1"/>
            <p:cNvPicPr>
              <a:picLocks noChangeAspect="1" noChangeArrowheads="1"/>
            </p:cNvPicPr>
            <p:nvPr/>
          </p:nvPicPr>
          <p:blipFill>
            <a:blip r:embed="rId6" cstate="print"/>
            <a:srcRect r="64140"/>
            <a:stretch>
              <a:fillRect/>
            </a:stretch>
          </p:blipFill>
          <p:spPr bwMode="auto">
            <a:xfrm>
              <a:off x="5500694" y="1643050"/>
              <a:ext cx="1643106" cy="2000264"/>
            </a:xfrm>
            <a:prstGeom prst="rect">
              <a:avLst/>
            </a:prstGeom>
            <a:noFill/>
            <a:ln w="9525">
              <a:noFill/>
              <a:miter lim="800000"/>
              <a:headEnd/>
              <a:tailEnd/>
            </a:ln>
            <a:effectLst/>
          </p:spPr>
        </p:pic>
        <p:pic>
          <p:nvPicPr>
            <p:cNvPr id="18" name="Picture 1"/>
            <p:cNvPicPr>
              <a:picLocks noChangeAspect="1" noChangeArrowheads="1"/>
            </p:cNvPicPr>
            <p:nvPr/>
          </p:nvPicPr>
          <p:blipFill>
            <a:blip r:embed="rId6" cstate="print"/>
            <a:srcRect l="42096" r="50108"/>
            <a:stretch>
              <a:fillRect/>
            </a:stretch>
          </p:blipFill>
          <p:spPr bwMode="auto">
            <a:xfrm>
              <a:off x="7000892" y="1643050"/>
              <a:ext cx="357190" cy="2000264"/>
            </a:xfrm>
            <a:prstGeom prst="rect">
              <a:avLst/>
            </a:prstGeom>
            <a:noFill/>
            <a:ln w="9525">
              <a:noFill/>
              <a:miter lim="800000"/>
              <a:headEnd/>
              <a:tailEnd/>
            </a:ln>
            <a:effectLst/>
          </p:spPr>
        </p:pic>
      </p:grpSp>
      <p:sp>
        <p:nvSpPr>
          <p:cNvPr id="22" name="TextBox 21"/>
          <p:cNvSpPr txBox="1"/>
          <p:nvPr/>
        </p:nvSpPr>
        <p:spPr>
          <a:xfrm>
            <a:off x="6429388" y="3714752"/>
            <a:ext cx="1928826" cy="707886"/>
          </a:xfrm>
          <a:prstGeom prst="rect">
            <a:avLst/>
          </a:prstGeom>
          <a:noFill/>
        </p:spPr>
        <p:txBody>
          <a:bodyPr wrap="square" rtlCol="0">
            <a:spAutoFit/>
          </a:bodyPr>
          <a:lstStyle/>
          <a:p>
            <a:r>
              <a:rPr lang="en-US" sz="2000" dirty="0" smtClean="0">
                <a:solidFill>
                  <a:srgbClr val="FF0000"/>
                </a:solidFill>
              </a:rPr>
              <a:t>Message from </a:t>
            </a:r>
            <a:r>
              <a:rPr lang="en-US" sz="2000" i="1" dirty="0" smtClean="0">
                <a:solidFill>
                  <a:srgbClr val="FF0000"/>
                </a:solidFill>
              </a:rPr>
              <a:t>k</a:t>
            </a:r>
            <a:r>
              <a:rPr lang="en-US" sz="2000" dirty="0" smtClean="0">
                <a:solidFill>
                  <a:srgbClr val="FF0000"/>
                </a:solidFill>
              </a:rPr>
              <a:t> to </a:t>
            </a:r>
            <a:r>
              <a:rPr lang="en-US" sz="2000" i="1" dirty="0" err="1" smtClean="0">
                <a:solidFill>
                  <a:srgbClr val="FF0000"/>
                </a:solidFill>
              </a:rPr>
              <a:t>i</a:t>
            </a:r>
            <a:endParaRPr lang="en-US" sz="2000" i="1" dirty="0">
              <a:solidFill>
                <a:srgbClr val="FF0000"/>
              </a:solidFill>
            </a:endParaRPr>
          </a:p>
        </p:txBody>
      </p:sp>
      <p:cxnSp>
        <p:nvCxnSpPr>
          <p:cNvPr id="23" name="直接箭头连接符 22"/>
          <p:cNvCxnSpPr>
            <a:endCxn id="10" idx="3"/>
          </p:cNvCxnSpPr>
          <p:nvPr/>
        </p:nvCxnSpPr>
        <p:spPr>
          <a:xfrm rot="10800000">
            <a:off x="5784216" y="3912614"/>
            <a:ext cx="645172" cy="10434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2214554"/>
            <a:ext cx="1928826" cy="707886"/>
          </a:xfrm>
          <a:prstGeom prst="rect">
            <a:avLst/>
          </a:prstGeom>
          <a:noFill/>
        </p:spPr>
        <p:txBody>
          <a:bodyPr wrap="square" rtlCol="0">
            <a:spAutoFit/>
          </a:bodyPr>
          <a:lstStyle/>
          <a:p>
            <a:r>
              <a:rPr lang="en-US" sz="2000" dirty="0" smtClean="0">
                <a:solidFill>
                  <a:srgbClr val="FF0000"/>
                </a:solidFill>
              </a:rPr>
              <a:t>Message from </a:t>
            </a:r>
            <a:r>
              <a:rPr lang="en-US" sz="2000" i="1" dirty="0" smtClean="0">
                <a:solidFill>
                  <a:srgbClr val="FF0000"/>
                </a:solidFill>
              </a:rPr>
              <a:t>i</a:t>
            </a:r>
            <a:r>
              <a:rPr lang="en-US" sz="2000" dirty="0" smtClean="0">
                <a:solidFill>
                  <a:srgbClr val="FF0000"/>
                </a:solidFill>
              </a:rPr>
              <a:t> to j</a:t>
            </a:r>
            <a:endParaRPr lang="en-US" sz="2000" i="1" dirty="0">
              <a:solidFill>
                <a:srgbClr val="FF0000"/>
              </a:solidFill>
            </a:endParaRPr>
          </a:p>
        </p:txBody>
      </p:sp>
      <p:cxnSp>
        <p:nvCxnSpPr>
          <p:cNvPr id="26" name="直接箭头连接符 25"/>
          <p:cNvCxnSpPr/>
          <p:nvPr/>
        </p:nvCxnSpPr>
        <p:spPr>
          <a:xfrm rot="16200000" flipH="1">
            <a:off x="981948" y="2625030"/>
            <a:ext cx="252848" cy="21208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Belief Propagation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
        <p:nvSpPr>
          <p:cNvPr id="6" name="Line 1027"/>
          <p:cNvSpPr>
            <a:spLocks noChangeShapeType="1"/>
          </p:cNvSpPr>
          <p:nvPr/>
        </p:nvSpPr>
        <p:spPr bwMode="auto">
          <a:xfrm>
            <a:off x="2298192" y="2517585"/>
            <a:ext cx="1462088" cy="0"/>
          </a:xfrm>
          <a:prstGeom prst="line">
            <a:avLst/>
          </a:prstGeom>
          <a:noFill/>
          <a:ln w="31750">
            <a:solidFill>
              <a:srgbClr val="000000"/>
            </a:solidFill>
            <a:round/>
            <a:headEnd/>
            <a:tailEnd/>
          </a:ln>
          <a:effectLst/>
        </p:spPr>
        <p:txBody>
          <a:bodyPr/>
          <a:lstStyle/>
          <a:p>
            <a:endParaRPr lang="en-US"/>
          </a:p>
        </p:txBody>
      </p:sp>
      <p:sp>
        <p:nvSpPr>
          <p:cNvPr id="7" name="Line 1028"/>
          <p:cNvSpPr>
            <a:spLocks noChangeShapeType="1"/>
          </p:cNvSpPr>
          <p:nvPr/>
        </p:nvSpPr>
        <p:spPr bwMode="auto">
          <a:xfrm>
            <a:off x="4126992" y="2517585"/>
            <a:ext cx="1462088" cy="0"/>
          </a:xfrm>
          <a:prstGeom prst="line">
            <a:avLst/>
          </a:prstGeom>
          <a:noFill/>
          <a:ln w="31750">
            <a:solidFill>
              <a:srgbClr val="000000"/>
            </a:solidFill>
            <a:round/>
            <a:headEnd/>
            <a:tailEnd/>
          </a:ln>
          <a:effectLst/>
        </p:spPr>
        <p:txBody>
          <a:bodyPr/>
          <a:lstStyle/>
          <a:p>
            <a:endParaRPr lang="en-US"/>
          </a:p>
        </p:txBody>
      </p:sp>
      <p:sp>
        <p:nvSpPr>
          <p:cNvPr id="8" name="Line 1029"/>
          <p:cNvSpPr>
            <a:spLocks noChangeShapeType="1"/>
          </p:cNvSpPr>
          <p:nvPr/>
        </p:nvSpPr>
        <p:spPr bwMode="auto">
          <a:xfrm flipV="1">
            <a:off x="5928805" y="1695260"/>
            <a:ext cx="1270000" cy="731837"/>
          </a:xfrm>
          <a:prstGeom prst="line">
            <a:avLst/>
          </a:prstGeom>
          <a:noFill/>
          <a:ln w="31750">
            <a:solidFill>
              <a:srgbClr val="000000"/>
            </a:solidFill>
            <a:round/>
            <a:headEnd/>
            <a:tailEnd/>
          </a:ln>
          <a:effectLst/>
        </p:spPr>
        <p:txBody>
          <a:bodyPr/>
          <a:lstStyle/>
          <a:p>
            <a:endParaRPr lang="en-US"/>
          </a:p>
        </p:txBody>
      </p:sp>
      <p:sp>
        <p:nvSpPr>
          <p:cNvPr id="9" name="Line 1030"/>
          <p:cNvSpPr>
            <a:spLocks noChangeShapeType="1"/>
          </p:cNvSpPr>
          <p:nvPr/>
        </p:nvSpPr>
        <p:spPr bwMode="auto">
          <a:xfrm>
            <a:off x="5928805" y="2609660"/>
            <a:ext cx="1270000" cy="731837"/>
          </a:xfrm>
          <a:prstGeom prst="line">
            <a:avLst/>
          </a:prstGeom>
          <a:noFill/>
          <a:ln w="31750">
            <a:solidFill>
              <a:srgbClr val="000000"/>
            </a:solidFill>
            <a:round/>
            <a:headEnd/>
            <a:tailEnd/>
          </a:ln>
          <a:effectLst/>
        </p:spPr>
        <p:txBody>
          <a:bodyPr/>
          <a:lstStyle/>
          <a:p>
            <a:endParaRPr lang="en-US"/>
          </a:p>
        </p:txBody>
      </p:sp>
      <p:sp>
        <p:nvSpPr>
          <p:cNvPr id="10" name="Oval 1031"/>
          <p:cNvSpPr>
            <a:spLocks noChangeArrowheads="1"/>
          </p:cNvSpPr>
          <p:nvPr/>
        </p:nvSpPr>
        <p:spPr bwMode="auto">
          <a:xfrm>
            <a:off x="1934655" y="23350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dirty="0">
                <a:solidFill>
                  <a:srgbClr val="000000"/>
                </a:solidFill>
              </a:rPr>
              <a:t>1</a:t>
            </a:r>
          </a:p>
        </p:txBody>
      </p:sp>
      <p:sp>
        <p:nvSpPr>
          <p:cNvPr id="11" name="Oval 1032"/>
          <p:cNvSpPr>
            <a:spLocks noChangeArrowheads="1"/>
          </p:cNvSpPr>
          <p:nvPr/>
        </p:nvSpPr>
        <p:spPr bwMode="auto">
          <a:xfrm>
            <a:off x="3761867" y="2335022"/>
            <a:ext cx="365125" cy="365125"/>
          </a:xfrm>
          <a:prstGeom prst="ellipse">
            <a:avLst/>
          </a:prstGeom>
          <a:solidFill>
            <a:schemeClr val="bg1"/>
          </a:solidFill>
          <a:ln w="25400">
            <a:solidFill>
              <a:srgbClr val="000000"/>
            </a:solidFill>
            <a:round/>
            <a:headEnd/>
            <a:tailEnd/>
          </a:ln>
          <a:effectLst/>
        </p:spPr>
        <p:txBody>
          <a:bodyPr wrap="none" anchor="ctr"/>
          <a:lstStyle/>
          <a:p>
            <a:endParaRPr lang="en-US"/>
          </a:p>
        </p:txBody>
      </p:sp>
      <p:sp>
        <p:nvSpPr>
          <p:cNvPr id="12" name="Oval 1033"/>
          <p:cNvSpPr>
            <a:spLocks noChangeArrowheads="1"/>
          </p:cNvSpPr>
          <p:nvPr/>
        </p:nvSpPr>
        <p:spPr bwMode="auto">
          <a:xfrm>
            <a:off x="5590667" y="23350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dirty="0">
                <a:solidFill>
                  <a:srgbClr val="000000"/>
                </a:solidFill>
              </a:rPr>
              <a:t>3</a:t>
            </a:r>
          </a:p>
        </p:txBody>
      </p:sp>
      <p:sp>
        <p:nvSpPr>
          <p:cNvPr id="13" name="Oval 1034"/>
          <p:cNvSpPr>
            <a:spLocks noChangeArrowheads="1"/>
          </p:cNvSpPr>
          <p:nvPr/>
        </p:nvSpPr>
        <p:spPr bwMode="auto">
          <a:xfrm>
            <a:off x="7171817" y="14206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a:solidFill>
                  <a:srgbClr val="000000"/>
                </a:solidFill>
              </a:rPr>
              <a:t>4</a:t>
            </a:r>
          </a:p>
        </p:txBody>
      </p:sp>
      <p:sp>
        <p:nvSpPr>
          <p:cNvPr id="14" name="Oval 1035"/>
          <p:cNvSpPr>
            <a:spLocks noChangeArrowheads="1"/>
          </p:cNvSpPr>
          <p:nvPr/>
        </p:nvSpPr>
        <p:spPr bwMode="auto">
          <a:xfrm>
            <a:off x="7171817" y="32494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a:solidFill>
                  <a:srgbClr val="000000"/>
                </a:solidFill>
              </a:rPr>
              <a:t>5</a:t>
            </a:r>
          </a:p>
        </p:txBody>
      </p:sp>
      <p:sp>
        <p:nvSpPr>
          <p:cNvPr id="15" name="Line 1036"/>
          <p:cNvSpPr>
            <a:spLocks noChangeShapeType="1"/>
          </p:cNvSpPr>
          <p:nvPr/>
        </p:nvSpPr>
        <p:spPr bwMode="auto">
          <a:xfrm>
            <a:off x="620205" y="3776472"/>
            <a:ext cx="8226425" cy="0"/>
          </a:xfrm>
          <a:prstGeom prst="line">
            <a:avLst/>
          </a:prstGeom>
          <a:noFill/>
          <a:ln w="9525">
            <a:solidFill>
              <a:schemeClr val="tx1"/>
            </a:solidFill>
            <a:round/>
            <a:headEnd/>
            <a:tailEnd/>
          </a:ln>
          <a:effectLst/>
        </p:spPr>
        <p:txBody>
          <a:bodyPr/>
          <a:lstStyle/>
          <a:p>
            <a:endParaRPr lang="en-US"/>
          </a:p>
        </p:txBody>
      </p:sp>
      <p:graphicFrame>
        <p:nvGraphicFramePr>
          <p:cNvPr id="16" name="Object 1024"/>
          <p:cNvGraphicFramePr>
            <a:graphicFrameLocks noChangeAspect="1"/>
          </p:cNvGraphicFramePr>
          <p:nvPr/>
        </p:nvGraphicFramePr>
        <p:xfrm>
          <a:off x="3857625" y="2403475"/>
          <a:ext cx="173038" cy="227013"/>
        </p:xfrm>
        <a:graphic>
          <a:graphicData uri="http://schemas.openxmlformats.org/presentationml/2006/ole">
            <p:oleObj spid="_x0000_s106498" name="公式" r:id="rId3" imgW="126720" imgH="164880" progId="Equation.3">
              <p:embed/>
            </p:oleObj>
          </a:graphicData>
        </a:graphic>
      </p:graphicFrame>
      <p:grpSp>
        <p:nvGrpSpPr>
          <p:cNvPr id="43" name="组合 42"/>
          <p:cNvGrpSpPr/>
          <p:nvPr/>
        </p:nvGrpSpPr>
        <p:grpSpPr>
          <a:xfrm>
            <a:off x="639763" y="1981200"/>
            <a:ext cx="6954837" cy="3806825"/>
            <a:chOff x="639763" y="1981200"/>
            <a:chExt cx="6954837" cy="3806825"/>
          </a:xfrm>
        </p:grpSpPr>
        <p:grpSp>
          <p:nvGrpSpPr>
            <p:cNvPr id="37" name="组合 36"/>
            <p:cNvGrpSpPr/>
            <p:nvPr/>
          </p:nvGrpSpPr>
          <p:grpSpPr>
            <a:xfrm>
              <a:off x="639763" y="2209800"/>
              <a:ext cx="6954837" cy="3578225"/>
              <a:chOff x="639763" y="2209800"/>
              <a:chExt cx="6954837" cy="3578225"/>
            </a:xfrm>
          </p:grpSpPr>
          <p:graphicFrame>
            <p:nvGraphicFramePr>
              <p:cNvPr id="27" name="Object 13"/>
              <p:cNvGraphicFramePr>
                <a:graphicFrameLocks noChangeAspect="1"/>
              </p:cNvGraphicFramePr>
              <p:nvPr/>
            </p:nvGraphicFramePr>
            <p:xfrm>
              <a:off x="5486400" y="3124200"/>
              <a:ext cx="965200" cy="457200"/>
            </p:xfrm>
            <a:graphic>
              <a:graphicData uri="http://schemas.openxmlformats.org/presentationml/2006/ole">
                <p:oleObj spid="_x0000_s106505" name="公式" r:id="rId4" imgW="482400" imgH="228600" progId="Equation.3">
                  <p:embed/>
                </p:oleObj>
              </a:graphicData>
            </a:graphic>
          </p:graphicFrame>
          <p:graphicFrame>
            <p:nvGraphicFramePr>
              <p:cNvPr id="24" name="Object 1029"/>
              <p:cNvGraphicFramePr>
                <a:graphicFrameLocks noChangeAspect="1"/>
              </p:cNvGraphicFramePr>
              <p:nvPr/>
            </p:nvGraphicFramePr>
            <p:xfrm>
              <a:off x="639763" y="5327650"/>
              <a:ext cx="6661150" cy="460375"/>
            </p:xfrm>
            <a:graphic>
              <a:graphicData uri="http://schemas.openxmlformats.org/presentationml/2006/ole">
                <p:oleObj spid="_x0000_s106504" name="公式" r:id="rId5" imgW="3581280" imgH="228600" progId="Equation.3">
                  <p:embed/>
                </p:oleObj>
              </a:graphicData>
            </a:graphic>
          </p:graphicFrame>
          <p:graphicFrame>
            <p:nvGraphicFramePr>
              <p:cNvPr id="28" name="Object 14"/>
              <p:cNvGraphicFramePr>
                <a:graphicFrameLocks noChangeAspect="1"/>
              </p:cNvGraphicFramePr>
              <p:nvPr/>
            </p:nvGraphicFramePr>
            <p:xfrm>
              <a:off x="6629400" y="2209800"/>
              <a:ext cx="965200" cy="457200"/>
            </p:xfrm>
            <a:graphic>
              <a:graphicData uri="http://schemas.openxmlformats.org/presentationml/2006/ole">
                <p:oleObj spid="_x0000_s106506" name="公式" r:id="rId6" imgW="482400" imgH="228600" progId="Equation.3">
                  <p:embed/>
                </p:oleObj>
              </a:graphicData>
            </a:graphic>
          </p:graphicFrame>
        </p:grpSp>
        <p:sp>
          <p:nvSpPr>
            <p:cNvPr id="29" name="Line 1058"/>
            <p:cNvSpPr>
              <a:spLocks noChangeShapeType="1"/>
            </p:cNvSpPr>
            <p:nvPr/>
          </p:nvSpPr>
          <p:spPr bwMode="auto">
            <a:xfrm flipH="1">
              <a:off x="6248400" y="1981200"/>
              <a:ext cx="914400" cy="533400"/>
            </a:xfrm>
            <a:prstGeom prst="line">
              <a:avLst/>
            </a:prstGeom>
            <a:noFill/>
            <a:ln w="31750">
              <a:solidFill>
                <a:srgbClr val="000000"/>
              </a:solidFill>
              <a:round/>
              <a:headEnd/>
              <a:tailEnd type="triangle" w="sm" len="med"/>
            </a:ln>
            <a:effectLst/>
          </p:spPr>
          <p:txBody>
            <a:bodyPr/>
            <a:lstStyle/>
            <a:p>
              <a:endParaRPr lang="en-US"/>
            </a:p>
          </p:txBody>
        </p:sp>
        <p:sp>
          <p:nvSpPr>
            <p:cNvPr id="30" name="Line 1058"/>
            <p:cNvSpPr>
              <a:spLocks noChangeShapeType="1"/>
            </p:cNvSpPr>
            <p:nvPr/>
          </p:nvSpPr>
          <p:spPr bwMode="auto">
            <a:xfrm flipH="1" flipV="1">
              <a:off x="5943600" y="2895600"/>
              <a:ext cx="914398" cy="533398"/>
            </a:xfrm>
            <a:prstGeom prst="line">
              <a:avLst/>
            </a:prstGeom>
            <a:noFill/>
            <a:ln w="31750">
              <a:solidFill>
                <a:srgbClr val="000000"/>
              </a:solidFill>
              <a:round/>
              <a:headEnd/>
              <a:tailEnd type="triangle" w="sm" len="med"/>
            </a:ln>
            <a:effectLst/>
          </p:spPr>
          <p:txBody>
            <a:bodyPr/>
            <a:lstStyle/>
            <a:p>
              <a:endParaRPr lang="en-US"/>
            </a:p>
          </p:txBody>
        </p:sp>
      </p:grpSp>
      <p:grpSp>
        <p:nvGrpSpPr>
          <p:cNvPr id="40" name="组合 39"/>
          <p:cNvGrpSpPr/>
          <p:nvPr/>
        </p:nvGrpSpPr>
        <p:grpSpPr>
          <a:xfrm>
            <a:off x="642938" y="2695385"/>
            <a:ext cx="4910137" cy="2406840"/>
            <a:chOff x="642938" y="2695385"/>
            <a:chExt cx="4910137" cy="2406840"/>
          </a:xfrm>
        </p:grpSpPr>
        <p:sp>
          <p:nvSpPr>
            <p:cNvPr id="21" name="Line 1058"/>
            <p:cNvSpPr>
              <a:spLocks noChangeShapeType="1"/>
            </p:cNvSpPr>
            <p:nvPr/>
          </p:nvSpPr>
          <p:spPr bwMode="auto">
            <a:xfrm flipH="1">
              <a:off x="4304792" y="2695385"/>
              <a:ext cx="1096963" cy="0"/>
            </a:xfrm>
            <a:prstGeom prst="line">
              <a:avLst/>
            </a:prstGeom>
            <a:noFill/>
            <a:ln w="31750">
              <a:solidFill>
                <a:srgbClr val="000000"/>
              </a:solidFill>
              <a:round/>
              <a:headEnd/>
              <a:tailEnd type="triangle" w="sm" len="med"/>
            </a:ln>
            <a:effectLst/>
          </p:spPr>
          <p:txBody>
            <a:bodyPr/>
            <a:lstStyle/>
            <a:p>
              <a:endParaRPr lang="en-US"/>
            </a:p>
          </p:txBody>
        </p:sp>
        <p:grpSp>
          <p:nvGrpSpPr>
            <p:cNvPr id="36" name="组合 35"/>
            <p:cNvGrpSpPr/>
            <p:nvPr/>
          </p:nvGrpSpPr>
          <p:grpSpPr>
            <a:xfrm>
              <a:off x="642938" y="2786058"/>
              <a:ext cx="4910137" cy="2316167"/>
              <a:chOff x="642938" y="2786058"/>
              <a:chExt cx="4910137" cy="2316167"/>
            </a:xfrm>
          </p:grpSpPr>
          <p:graphicFrame>
            <p:nvGraphicFramePr>
              <p:cNvPr id="22" name="Object 1030"/>
              <p:cNvGraphicFramePr>
                <a:graphicFrameLocks noChangeAspect="1"/>
              </p:cNvGraphicFramePr>
              <p:nvPr/>
            </p:nvGraphicFramePr>
            <p:xfrm>
              <a:off x="642938" y="4641850"/>
              <a:ext cx="4910137" cy="460375"/>
            </p:xfrm>
            <a:graphic>
              <a:graphicData uri="http://schemas.openxmlformats.org/presentationml/2006/ole">
                <p:oleObj spid="_x0000_s106502" name="公式" r:id="rId7" imgW="2654280" imgH="228600" progId="Equation.3">
                  <p:embed/>
                </p:oleObj>
              </a:graphicData>
            </a:graphic>
          </p:graphicFrame>
          <p:graphicFrame>
            <p:nvGraphicFramePr>
              <p:cNvPr id="106507" name="Object 11"/>
              <p:cNvGraphicFramePr>
                <a:graphicFrameLocks noChangeAspect="1"/>
              </p:cNvGraphicFramePr>
              <p:nvPr/>
            </p:nvGraphicFramePr>
            <p:xfrm>
              <a:off x="4357686" y="2786058"/>
              <a:ext cx="965200" cy="457200"/>
            </p:xfrm>
            <a:graphic>
              <a:graphicData uri="http://schemas.openxmlformats.org/presentationml/2006/ole">
                <p:oleObj spid="_x0000_s106507" name="公式" r:id="rId8" imgW="482400" imgH="228600" progId="Equation.3">
                  <p:embed/>
                </p:oleObj>
              </a:graphicData>
            </a:graphic>
          </p:graphicFrame>
        </p:grpSp>
      </p:grpSp>
      <p:graphicFrame>
        <p:nvGraphicFramePr>
          <p:cNvPr id="106511" name="Object 15"/>
          <p:cNvGraphicFramePr>
            <a:graphicFrameLocks noChangeAspect="1"/>
          </p:cNvGraphicFramePr>
          <p:nvPr/>
        </p:nvGraphicFramePr>
        <p:xfrm>
          <a:off x="3552818" y="1943090"/>
          <a:ext cx="812800" cy="431800"/>
        </p:xfrm>
        <a:graphic>
          <a:graphicData uri="http://schemas.openxmlformats.org/presentationml/2006/ole">
            <p:oleObj spid="_x0000_s106511" name="公式" r:id="rId9" imgW="406080" imgH="215640" progId="Equation.3">
              <p:embed/>
            </p:oleObj>
          </a:graphicData>
        </a:graphic>
      </p:graphicFrame>
      <p:grpSp>
        <p:nvGrpSpPr>
          <p:cNvPr id="39" name="组合 38"/>
          <p:cNvGrpSpPr/>
          <p:nvPr/>
        </p:nvGrpSpPr>
        <p:grpSpPr>
          <a:xfrm>
            <a:off x="214282" y="1798638"/>
            <a:ext cx="3725258" cy="2627312"/>
            <a:chOff x="214282" y="1798638"/>
            <a:chExt cx="3725258" cy="2627312"/>
          </a:xfrm>
        </p:grpSpPr>
        <p:sp>
          <p:nvSpPr>
            <p:cNvPr id="20" name="Line 1055"/>
            <p:cNvSpPr>
              <a:spLocks noChangeShapeType="1"/>
            </p:cNvSpPr>
            <p:nvPr/>
          </p:nvSpPr>
          <p:spPr bwMode="auto">
            <a:xfrm>
              <a:off x="2475992" y="2330260"/>
              <a:ext cx="1096963" cy="0"/>
            </a:xfrm>
            <a:prstGeom prst="line">
              <a:avLst/>
            </a:prstGeom>
            <a:noFill/>
            <a:ln w="31750">
              <a:solidFill>
                <a:srgbClr val="000000"/>
              </a:solidFill>
              <a:round/>
              <a:headEnd/>
              <a:tailEnd type="triangle" w="sm" len="med"/>
            </a:ln>
            <a:effectLst/>
          </p:spPr>
          <p:txBody>
            <a:bodyPr/>
            <a:lstStyle/>
            <a:p>
              <a:endParaRPr lang="en-US"/>
            </a:p>
          </p:txBody>
        </p:sp>
        <p:grpSp>
          <p:nvGrpSpPr>
            <p:cNvPr id="42" name="组合 41"/>
            <p:cNvGrpSpPr/>
            <p:nvPr/>
          </p:nvGrpSpPr>
          <p:grpSpPr>
            <a:xfrm>
              <a:off x="214282" y="1798638"/>
              <a:ext cx="3725258" cy="2627312"/>
              <a:chOff x="214282" y="1798638"/>
              <a:chExt cx="3725258" cy="2627312"/>
            </a:xfrm>
          </p:grpSpPr>
          <p:grpSp>
            <p:nvGrpSpPr>
              <p:cNvPr id="35" name="组合 34"/>
              <p:cNvGrpSpPr/>
              <p:nvPr/>
            </p:nvGrpSpPr>
            <p:grpSpPr>
              <a:xfrm>
                <a:off x="640715" y="1798638"/>
                <a:ext cx="3298825" cy="2627312"/>
                <a:chOff x="640715" y="1798638"/>
                <a:chExt cx="3298825" cy="2627312"/>
              </a:xfrm>
            </p:grpSpPr>
            <p:graphicFrame>
              <p:nvGraphicFramePr>
                <p:cNvPr id="23" name="Object 1028"/>
                <p:cNvGraphicFramePr>
                  <a:graphicFrameLocks noChangeAspect="1"/>
                </p:cNvGraphicFramePr>
                <p:nvPr/>
              </p:nvGraphicFramePr>
              <p:xfrm>
                <a:off x="640715" y="3992563"/>
                <a:ext cx="3298825" cy="433387"/>
              </p:xfrm>
              <a:graphic>
                <a:graphicData uri="http://schemas.openxmlformats.org/presentationml/2006/ole">
                  <p:oleObj spid="_x0000_s106503" name="公式" r:id="rId10" imgW="1739880" imgH="215640" progId="Equation.3">
                    <p:embed/>
                  </p:oleObj>
                </a:graphicData>
              </a:graphic>
            </p:graphicFrame>
            <p:graphicFrame>
              <p:nvGraphicFramePr>
                <p:cNvPr id="106508" name="Object 12"/>
                <p:cNvGraphicFramePr>
                  <a:graphicFrameLocks noChangeAspect="1"/>
                </p:cNvGraphicFramePr>
                <p:nvPr/>
              </p:nvGraphicFramePr>
              <p:xfrm>
                <a:off x="2500313" y="1798638"/>
                <a:ext cx="965200" cy="431800"/>
              </p:xfrm>
              <a:graphic>
                <a:graphicData uri="http://schemas.openxmlformats.org/presentationml/2006/ole">
                  <p:oleObj spid="_x0000_s106508" name="公式" r:id="rId11" imgW="482400" imgH="215640" progId="Equation.3">
                    <p:embed/>
                  </p:oleObj>
                </a:graphicData>
              </a:graphic>
            </p:graphicFrame>
          </p:grpSp>
          <p:grpSp>
            <p:nvGrpSpPr>
              <p:cNvPr id="41" name="组合 40"/>
              <p:cNvGrpSpPr/>
              <p:nvPr/>
            </p:nvGrpSpPr>
            <p:grpSpPr>
              <a:xfrm>
                <a:off x="214282" y="2928934"/>
                <a:ext cx="3557580" cy="1071570"/>
                <a:chOff x="214282" y="2928934"/>
                <a:chExt cx="3557580" cy="1071570"/>
              </a:xfrm>
            </p:grpSpPr>
            <p:sp>
              <p:nvSpPr>
                <p:cNvPr id="32" name="TextBox 31"/>
                <p:cNvSpPr txBox="1"/>
                <p:nvPr/>
              </p:nvSpPr>
              <p:spPr>
                <a:xfrm>
                  <a:off x="214282" y="2928934"/>
                  <a:ext cx="1357290" cy="707886"/>
                </a:xfrm>
                <a:prstGeom prst="rect">
                  <a:avLst/>
                </a:prstGeom>
                <a:noFill/>
              </p:spPr>
              <p:txBody>
                <a:bodyPr wrap="square" rtlCol="0">
                  <a:spAutoFit/>
                </a:bodyPr>
                <a:lstStyle/>
                <a:p>
                  <a:r>
                    <a:rPr lang="en-US" sz="2000" dirty="0" smtClean="0">
                      <a:solidFill>
                        <a:srgbClr val="FF0000"/>
                      </a:solidFill>
                    </a:rPr>
                    <a:t>Local Function</a:t>
                  </a:r>
                  <a:endParaRPr lang="en-US" sz="2000" dirty="0">
                    <a:solidFill>
                      <a:srgbClr val="FF0000"/>
                    </a:solidFill>
                  </a:endParaRPr>
                </a:p>
              </p:txBody>
            </p:sp>
            <p:cxnSp>
              <p:nvCxnSpPr>
                <p:cNvPr id="33" name="直接箭头连接符 32"/>
                <p:cNvCxnSpPr/>
                <p:nvPr/>
              </p:nvCxnSpPr>
              <p:spPr>
                <a:xfrm>
                  <a:off x="1285852" y="3659766"/>
                  <a:ext cx="857256" cy="3407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43036" y="2943222"/>
                  <a:ext cx="1928826" cy="707886"/>
                </a:xfrm>
                <a:prstGeom prst="rect">
                  <a:avLst/>
                </a:prstGeom>
                <a:noFill/>
              </p:spPr>
              <p:txBody>
                <a:bodyPr wrap="square" rtlCol="0">
                  <a:spAutoFit/>
                </a:bodyPr>
                <a:lstStyle/>
                <a:p>
                  <a:r>
                    <a:rPr lang="en-US" sz="2000" dirty="0" smtClean="0">
                      <a:solidFill>
                        <a:srgbClr val="FF0000"/>
                      </a:solidFill>
                    </a:rPr>
                    <a:t>Compatibility Function</a:t>
                  </a:r>
                  <a:endParaRPr lang="en-US" sz="2000" dirty="0">
                    <a:solidFill>
                      <a:srgbClr val="FF0000"/>
                    </a:solidFill>
                  </a:endParaRPr>
                </a:p>
              </p:txBody>
            </p:sp>
            <p:cxnSp>
              <p:nvCxnSpPr>
                <p:cNvPr id="38" name="直接箭头连接符 37"/>
                <p:cNvCxnSpPr/>
                <p:nvPr/>
              </p:nvCxnSpPr>
              <p:spPr>
                <a:xfrm rot="16200000" flipH="1">
                  <a:off x="2687119" y="3615821"/>
                  <a:ext cx="412176" cy="3571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47" name="组合 46"/>
          <p:cNvGrpSpPr/>
          <p:nvPr/>
        </p:nvGrpSpPr>
        <p:grpSpPr>
          <a:xfrm>
            <a:off x="0" y="5715016"/>
            <a:ext cx="7587636" cy="967724"/>
            <a:chOff x="0" y="5715016"/>
            <a:chExt cx="7587636" cy="967724"/>
          </a:xfrm>
        </p:grpSpPr>
        <p:graphicFrame>
          <p:nvGraphicFramePr>
            <p:cNvPr id="106509" name="Object 13"/>
            <p:cNvGraphicFramePr>
              <a:graphicFrameLocks noChangeAspect="1"/>
            </p:cNvGraphicFramePr>
            <p:nvPr/>
          </p:nvGraphicFramePr>
          <p:xfrm>
            <a:off x="643911" y="5814378"/>
            <a:ext cx="6943725" cy="868362"/>
          </p:xfrm>
          <a:graphic>
            <a:graphicData uri="http://schemas.openxmlformats.org/presentationml/2006/ole">
              <p:oleObj spid="_x0000_s106509" name="公式" r:id="rId12" imgW="3733560" imgH="431640" progId="Equation.3">
                <p:embed/>
              </p:oleObj>
            </a:graphicData>
          </a:graphic>
        </p:graphicFrame>
        <p:sp>
          <p:nvSpPr>
            <p:cNvPr id="44" name="TextBox 43"/>
            <p:cNvSpPr txBox="1"/>
            <p:nvPr/>
          </p:nvSpPr>
          <p:spPr>
            <a:xfrm>
              <a:off x="0" y="5715016"/>
              <a:ext cx="1357290" cy="400110"/>
            </a:xfrm>
            <a:prstGeom prst="rect">
              <a:avLst/>
            </a:prstGeom>
            <a:noFill/>
          </p:spPr>
          <p:txBody>
            <a:bodyPr wrap="square" rtlCol="0">
              <a:spAutoFit/>
            </a:bodyPr>
            <a:lstStyle/>
            <a:p>
              <a:r>
                <a:rPr lang="en-US" sz="2000" dirty="0" smtClean="0">
                  <a:solidFill>
                    <a:srgbClr val="FF0000"/>
                  </a:solidFill>
                </a:rPr>
                <a:t>Belief</a:t>
              </a:r>
              <a:endParaRPr lang="en-US" sz="2000" dirty="0">
                <a:solidFill>
                  <a:srgbClr val="FF0000"/>
                </a:solidFill>
              </a:endParaRPr>
            </a:p>
          </p:txBody>
        </p:sp>
        <p:cxnSp>
          <p:nvCxnSpPr>
            <p:cNvPr id="45" name="直接箭头连接符 44"/>
            <p:cNvCxnSpPr/>
            <p:nvPr/>
          </p:nvCxnSpPr>
          <p:spPr>
            <a:xfrm>
              <a:off x="285720" y="6072206"/>
              <a:ext cx="357190" cy="1428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lnSpcReduction="10000"/>
          </a:bodyPr>
          <a:lstStyle/>
          <a:p>
            <a:r>
              <a:rPr lang="en-US" dirty="0" smtClean="0">
                <a:solidFill>
                  <a:schemeClr val="bg1">
                    <a:lumMod val="75000"/>
                  </a:schemeClr>
                </a:solidFill>
              </a:rPr>
              <a:t>Introduction</a:t>
            </a:r>
          </a:p>
          <a:p>
            <a:pPr lvl="1"/>
            <a:r>
              <a:rPr lang="en-US" dirty="0" smtClean="0">
                <a:solidFill>
                  <a:schemeClr val="bg1">
                    <a:lumMod val="75000"/>
                  </a:schemeClr>
                </a:solidFill>
              </a:rPr>
              <a:t>Dynamic spectrum access and cognitive radio</a:t>
            </a:r>
          </a:p>
          <a:p>
            <a:pPr lvl="1"/>
            <a:r>
              <a:rPr lang="en-US" dirty="0" smtClean="0">
                <a:solidFill>
                  <a:schemeClr val="bg1">
                    <a:lumMod val="75000"/>
                  </a:schemeClr>
                </a:solidFill>
              </a:rPr>
              <a:t>Security issues in cognitive radio systems</a:t>
            </a:r>
          </a:p>
          <a:p>
            <a:pPr lvl="1"/>
            <a:r>
              <a:rPr lang="en-US" dirty="0" smtClean="0">
                <a:solidFill>
                  <a:schemeClr val="bg1">
                    <a:lumMod val="75000"/>
                  </a:schemeClr>
                </a:solidFill>
              </a:rPr>
              <a:t>Belief propagation</a:t>
            </a:r>
          </a:p>
          <a:p>
            <a:r>
              <a:rPr lang="en-US" dirty="0" smtClean="0"/>
              <a:t>Works</a:t>
            </a:r>
          </a:p>
          <a:p>
            <a:pPr lvl="1"/>
            <a:r>
              <a:rPr lang="en-US" dirty="0" smtClean="0"/>
              <a:t>Defense primary user emulation (PUE) attack in cognitive radio networks</a:t>
            </a:r>
          </a:p>
          <a:p>
            <a:pPr lvl="1"/>
            <a:r>
              <a:rPr lang="en-US" dirty="0" smtClean="0">
                <a:solidFill>
                  <a:schemeClr val="bg1">
                    <a:lumMod val="75000"/>
                  </a:schemeClr>
                </a:solidFill>
              </a:rPr>
              <a:t>Routing-toward-primary user (RPU) attack in cognitive radio networks and corresponding defense strategy</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Main Contributions</a:t>
            </a:r>
            <a:endParaRPr lang="en-US" dirty="0"/>
          </a:p>
        </p:txBody>
      </p:sp>
      <p:sp>
        <p:nvSpPr>
          <p:cNvPr id="3" name="内容占位符 2"/>
          <p:cNvSpPr>
            <a:spLocks noGrp="1"/>
          </p:cNvSpPr>
          <p:nvPr>
            <p:ph idx="1"/>
          </p:nvPr>
        </p:nvSpPr>
        <p:spPr/>
        <p:txBody>
          <a:bodyPr>
            <a:normAutofit fontScale="92500" lnSpcReduction="10000"/>
          </a:bodyPr>
          <a:lstStyle/>
          <a:p>
            <a:r>
              <a:rPr lang="en-US" sz="3000" dirty="0" smtClean="0"/>
              <a:t>Belief propagation based defense against PUE attack</a:t>
            </a:r>
          </a:p>
          <a:p>
            <a:pPr lvl="1"/>
            <a:r>
              <a:rPr lang="en-US" sz="2600" dirty="0" smtClean="0"/>
              <a:t>Converges fast</a:t>
            </a:r>
          </a:p>
          <a:p>
            <a:pPr lvl="1"/>
            <a:r>
              <a:rPr lang="en-US" sz="2600" dirty="0" smtClean="0"/>
              <a:t>Effective and efficient to find the attacker</a:t>
            </a:r>
          </a:p>
          <a:p>
            <a:r>
              <a:rPr lang="en-US" sz="3000" dirty="0" smtClean="0"/>
              <a:t>Flexible for modification and simplification</a:t>
            </a:r>
          </a:p>
          <a:p>
            <a:pPr lvl="1"/>
            <a:r>
              <a:rPr lang="en-US" sz="2600" dirty="0" smtClean="0"/>
              <a:t>Easily extended to detect various other kinds of attacks</a:t>
            </a:r>
          </a:p>
          <a:p>
            <a:r>
              <a:rPr lang="en-US" sz="3000" dirty="0" smtClean="0"/>
              <a:t>No additional cost for new hardware</a:t>
            </a:r>
          </a:p>
          <a:p>
            <a:pPr lvl="1"/>
            <a:r>
              <a:rPr lang="en-US" sz="2600" dirty="0" smtClean="0"/>
              <a:t>Avoid deployment of an additional sensor network</a:t>
            </a:r>
          </a:p>
          <a:p>
            <a:pPr lvl="1"/>
            <a:r>
              <a:rPr lang="en-US" sz="2600" dirty="0" smtClean="0"/>
              <a:t>Avoid deployment of expensive hardware for TOA and FOA</a:t>
            </a:r>
          </a:p>
          <a:p>
            <a:r>
              <a:rPr lang="en-US" sz="3000" dirty="0" smtClean="0"/>
              <a:t>Major publication</a:t>
            </a:r>
          </a:p>
          <a:p>
            <a:pPr lvl="1"/>
            <a:r>
              <a:rPr lang="en-US" sz="2600" dirty="0" smtClean="0"/>
              <a:t>Accepted to IEEE Journal on Selected Areas in Communications (JSAC): Cognitive Radio Series</a:t>
            </a:r>
          </a:p>
          <a:p>
            <a:endParaRPr lang="en-US" dirty="0" smtClean="0"/>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Primary User Emulation (PUE) Attack</a:t>
            </a:r>
            <a:endParaRPr lang="en-US" dirty="0"/>
          </a:p>
        </p:txBody>
      </p:sp>
      <p:sp>
        <p:nvSpPr>
          <p:cNvPr id="3" name="内容占位符 2"/>
          <p:cNvSpPr>
            <a:spLocks noGrp="1"/>
          </p:cNvSpPr>
          <p:nvPr>
            <p:ph idx="1"/>
          </p:nvPr>
        </p:nvSpPr>
        <p:spPr/>
        <p:txBody>
          <a:bodyPr>
            <a:normAutofit/>
          </a:bodyPr>
          <a:lstStyle/>
          <a:p>
            <a:r>
              <a:rPr lang="en-US" sz="2800" dirty="0" smtClean="0"/>
              <a:t>Attacker mimic PU TX signal characteristics.</a:t>
            </a:r>
          </a:p>
          <a:p>
            <a:r>
              <a:rPr lang="en-US" sz="2800" dirty="0" smtClean="0"/>
              <a:t>Other SUs erroneously identify the attacker as a PU.</a:t>
            </a:r>
          </a:p>
          <a:p>
            <a:r>
              <a:rPr lang="en-US" sz="2800" dirty="0" smtClean="0"/>
              <a:t>The attacker can access the spectrum, </a:t>
            </a:r>
          </a:p>
          <a:p>
            <a:pPr>
              <a:buNone/>
            </a:pPr>
            <a:r>
              <a:rPr lang="en-US" sz="2800" dirty="0" smtClean="0"/>
              <a:t>	while other SUs waiting for the idle licensed spectrum.</a:t>
            </a:r>
          </a:p>
          <a:p>
            <a:r>
              <a:rPr lang="en-US" sz="2800" dirty="0" smtClean="0"/>
              <a:t>Simple simulation results show </a:t>
            </a:r>
          </a:p>
          <a:p>
            <a:pPr lvl="1"/>
            <a:r>
              <a:rPr lang="en-US" sz="2400" dirty="0" smtClean="0"/>
              <a:t>PUE attack can increase spectrum access failure probability from 10% to 60% when there are 5 channels.</a:t>
            </a:r>
          </a:p>
          <a:p>
            <a:pPr lvl="1">
              <a:buNone/>
            </a:pPr>
            <a:endParaRPr lang="en-US" dirty="0" smtClean="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81548"/>
            <a:ext cx="8572560" cy="1143000"/>
          </a:xfrm>
        </p:spPr>
        <p:txBody>
          <a:bodyPr>
            <a:normAutofit fontScale="90000"/>
          </a:bodyPr>
          <a:lstStyle/>
          <a:p>
            <a:r>
              <a:rPr lang="en-US" dirty="0" smtClean="0"/>
              <a:t>Detect PUE Attacker By Interaction Between Neighboring Users</a:t>
            </a:r>
            <a:endParaRPr lang="en-US" dirty="0"/>
          </a:p>
        </p:txBody>
      </p:sp>
      <p:sp>
        <p:nvSpPr>
          <p:cNvPr id="3" name="内容占位符 2"/>
          <p:cNvSpPr>
            <a:spLocks noGrp="1"/>
          </p:cNvSpPr>
          <p:nvPr>
            <p:ph idx="1"/>
          </p:nvPr>
        </p:nvSpPr>
        <p:spPr>
          <a:xfrm>
            <a:off x="288630" y="1811326"/>
            <a:ext cx="8569650" cy="4786346"/>
          </a:xfrm>
        </p:spPr>
        <p:txBody>
          <a:bodyPr>
            <a:normAutofit fontScale="92500" lnSpcReduction="20000"/>
          </a:bodyPr>
          <a:lstStyle/>
          <a:p>
            <a:r>
              <a:rPr lang="en-US" sz="3300" dirty="0" smtClean="0"/>
              <a:t>Assumptions</a:t>
            </a:r>
            <a:r>
              <a:rPr lang="en-US" dirty="0" smtClean="0"/>
              <a:t>:</a:t>
            </a:r>
          </a:p>
          <a:p>
            <a:pPr lvl="1"/>
            <a:r>
              <a:rPr lang="en-US" dirty="0" smtClean="0"/>
              <a:t>Each secondary user is equipped with a localization unit.</a:t>
            </a:r>
          </a:p>
          <a:p>
            <a:pPr lvl="1"/>
            <a:r>
              <a:rPr lang="en-US" dirty="0" smtClean="0"/>
              <a:t>Locations of PUs are fixed (TV towers), also known to SUs.</a:t>
            </a:r>
          </a:p>
          <a:p>
            <a:pPr marL="365760" lvl="1" indent="-283464">
              <a:spcBef>
                <a:spcPts val="600"/>
              </a:spcBef>
              <a:buSzPct val="80000"/>
              <a:buFont typeface="Wingdings 2"/>
              <a:buChar char=""/>
            </a:pPr>
            <a:r>
              <a:rPr lang="en-US" sz="3300" dirty="0" smtClean="0"/>
              <a:t>A PUE attacker is a SU</a:t>
            </a:r>
          </a:p>
          <a:p>
            <a:pPr marL="612648" lvl="2" indent="-283464">
              <a:spcBef>
                <a:spcPts val="600"/>
              </a:spcBef>
              <a:buClr>
                <a:schemeClr val="accent1"/>
              </a:buClr>
              <a:buSzPct val="80000"/>
              <a:buFont typeface="Courier New" pitchFamily="49" charset="0"/>
              <a:buChar char="o"/>
            </a:pPr>
            <a:r>
              <a:rPr lang="en-US" sz="2800" dirty="0" smtClean="0"/>
              <a:t>Able to change its modulation mode, frequency, location and transmission output power.</a:t>
            </a:r>
          </a:p>
          <a:p>
            <a:r>
              <a:rPr lang="en-US" dirty="0" smtClean="0"/>
              <a:t>A transmitter verification scheme by calculating the location of PUE attacker is proposed</a:t>
            </a:r>
          </a:p>
          <a:p>
            <a:pPr lvl="1"/>
            <a:r>
              <a:rPr lang="en-US" dirty="0" smtClean="0"/>
              <a:t>Received signal strength (RSS) measurement </a:t>
            </a:r>
          </a:p>
          <a:p>
            <a:pPr lvl="1"/>
            <a:r>
              <a:rPr lang="en-US" dirty="0" smtClean="0">
                <a:solidFill>
                  <a:srgbClr val="FF0000"/>
                </a:solidFill>
              </a:rPr>
              <a:t>Determine the location of the attacker by interactions between neighboring users.</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lnSpcReduction="10000"/>
          </a:bodyPr>
          <a:lstStyle/>
          <a:p>
            <a:r>
              <a:rPr lang="en-US" dirty="0" smtClean="0"/>
              <a:t>Introduction</a:t>
            </a:r>
          </a:p>
          <a:p>
            <a:pPr lvl="1"/>
            <a:r>
              <a:rPr lang="en-US" dirty="0" smtClean="0"/>
              <a:t>Dynamic spectrum access and cognitive radio</a:t>
            </a:r>
          </a:p>
          <a:p>
            <a:pPr lvl="1"/>
            <a:r>
              <a:rPr lang="en-US" dirty="0" smtClean="0"/>
              <a:t>Security issues in cognitive radio systems</a:t>
            </a:r>
          </a:p>
          <a:p>
            <a:pPr lvl="1"/>
            <a:r>
              <a:rPr lang="en-US" dirty="0" smtClean="0"/>
              <a:t>Belief propagation</a:t>
            </a:r>
          </a:p>
          <a:p>
            <a:r>
              <a:rPr lang="en-US" dirty="0" smtClean="0"/>
              <a:t>Works</a:t>
            </a:r>
          </a:p>
          <a:p>
            <a:pPr lvl="1"/>
            <a:r>
              <a:rPr lang="en-US" dirty="0" smtClean="0"/>
              <a:t>Defense primary user emulation (PUE) attack in cognitive radio networks</a:t>
            </a:r>
          </a:p>
          <a:p>
            <a:pPr lvl="1"/>
            <a:r>
              <a:rPr lang="en-US" dirty="0" smtClean="0"/>
              <a:t>Routing-toward-primary user (RPU) attack in cognitive radio networks and corresponding defense strategy</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81548"/>
            <a:ext cx="8572560" cy="1143000"/>
          </a:xfrm>
        </p:spPr>
        <p:txBody>
          <a:bodyPr>
            <a:normAutofit fontScale="90000"/>
          </a:bodyPr>
          <a:lstStyle/>
          <a:p>
            <a:r>
              <a:rPr lang="en-US" dirty="0" smtClean="0"/>
              <a:t>Detect PUE Attacker By Interaction Between Neighboring Users</a:t>
            </a:r>
            <a:endParaRPr lang="en-US" dirty="0"/>
          </a:p>
        </p:txBody>
      </p:sp>
      <p:sp>
        <p:nvSpPr>
          <p:cNvPr id="3" name="内容占位符 2"/>
          <p:cNvSpPr>
            <a:spLocks noGrp="1"/>
          </p:cNvSpPr>
          <p:nvPr>
            <p:ph idx="1"/>
          </p:nvPr>
        </p:nvSpPr>
        <p:spPr>
          <a:xfrm>
            <a:off x="288630" y="2060848"/>
            <a:ext cx="4139354" cy="4248472"/>
          </a:xfrm>
        </p:spPr>
        <p:txBody>
          <a:bodyPr>
            <a:normAutofit fontScale="70000" lnSpcReduction="20000"/>
          </a:bodyPr>
          <a:lstStyle/>
          <a:p>
            <a:r>
              <a:rPr lang="en-US" dirty="0" smtClean="0"/>
              <a:t>Each SU can plot a circle based on the RSS from the attacker.</a:t>
            </a:r>
          </a:p>
          <a:p>
            <a:endParaRPr lang="en-US" dirty="0" smtClean="0"/>
          </a:p>
          <a:p>
            <a:r>
              <a:rPr lang="en-US" dirty="0" smtClean="0"/>
              <a:t>Three circles can determine the location of the attacker, which is different from the PUs’ locations.</a:t>
            </a:r>
          </a:p>
          <a:p>
            <a:endParaRPr lang="en-US" dirty="0" smtClean="0"/>
          </a:p>
          <a:p>
            <a:r>
              <a:rPr lang="en-US" dirty="0" smtClean="0"/>
              <a:t>In practical there is no common intersection point between three circles.</a:t>
            </a:r>
          </a:p>
          <a:p>
            <a:pPr lvl="1"/>
            <a:r>
              <a:rPr lang="en-US" dirty="0" smtClean="0"/>
              <a:t>Due to noise and shadowing fading</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pic>
        <p:nvPicPr>
          <p:cNvPr id="1026" name="Picture 2"/>
          <p:cNvPicPr>
            <a:picLocks noChangeAspect="1" noChangeArrowheads="1"/>
          </p:cNvPicPr>
          <p:nvPr/>
        </p:nvPicPr>
        <p:blipFill>
          <a:blip r:embed="rId2" cstate="print"/>
          <a:srcRect l="13875" t="13815" r="53050" b="35155"/>
          <a:stretch>
            <a:fillRect/>
          </a:stretch>
        </p:blipFill>
        <p:spPr bwMode="auto">
          <a:xfrm>
            <a:off x="4352468" y="1712855"/>
            <a:ext cx="4468004" cy="4308433"/>
          </a:xfrm>
          <a:prstGeom prst="rect">
            <a:avLst/>
          </a:prstGeom>
          <a:noFill/>
          <a:ln w="9525">
            <a:noFill/>
            <a:miter lim="800000"/>
            <a:headEnd/>
            <a:tailEnd/>
          </a:ln>
        </p:spPr>
      </p:pic>
      <p:sp>
        <p:nvSpPr>
          <p:cNvPr id="7" name="TextBox 6"/>
          <p:cNvSpPr txBox="1"/>
          <p:nvPr/>
        </p:nvSpPr>
        <p:spPr>
          <a:xfrm>
            <a:off x="4688306" y="6010801"/>
            <a:ext cx="4427984" cy="646331"/>
          </a:xfrm>
          <a:prstGeom prst="rect">
            <a:avLst/>
          </a:prstGeom>
          <a:noFill/>
        </p:spPr>
        <p:txBody>
          <a:bodyPr wrap="square" rtlCol="0">
            <a:spAutoFit/>
          </a:bodyPr>
          <a:lstStyle/>
          <a:p>
            <a:pPr algn="ctr"/>
            <a:r>
              <a:rPr lang="en-US" dirty="0" smtClean="0"/>
              <a:t>location detection strategies by interactions between neighboring users</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548680"/>
            <a:ext cx="9396536" cy="1143000"/>
          </a:xfrm>
        </p:spPr>
        <p:txBody>
          <a:bodyPr>
            <a:normAutofit/>
          </a:bodyPr>
          <a:lstStyle/>
          <a:p>
            <a:r>
              <a:rPr lang="en-US" dirty="0" smtClean="0"/>
              <a:t>Detect PUE Attacker Using BP</a:t>
            </a:r>
            <a:endParaRPr lang="en-US" dirty="0"/>
          </a:p>
        </p:txBody>
      </p:sp>
      <p:sp>
        <p:nvSpPr>
          <p:cNvPr id="3" name="内容占位符 2"/>
          <p:cNvSpPr>
            <a:spLocks noGrp="1"/>
          </p:cNvSpPr>
          <p:nvPr>
            <p:ph idx="1"/>
          </p:nvPr>
        </p:nvSpPr>
        <p:spPr>
          <a:xfrm>
            <a:off x="288630" y="1785926"/>
            <a:ext cx="8675858" cy="4786346"/>
          </a:xfrm>
        </p:spPr>
        <p:txBody>
          <a:bodyPr>
            <a:normAutofit/>
          </a:bodyPr>
          <a:lstStyle/>
          <a:p>
            <a:r>
              <a:rPr lang="en-US" sz="3000" dirty="0" smtClean="0"/>
              <a:t>Single user detection can be inaccurate and noisy. </a:t>
            </a:r>
          </a:p>
          <a:p>
            <a:pPr lvl="1"/>
            <a:r>
              <a:rPr lang="en-US" dirty="0" smtClean="0"/>
              <a:t>To improve accuracy, joint detections from different users are required. </a:t>
            </a:r>
          </a:p>
          <a:p>
            <a:r>
              <a:rPr lang="en-US" sz="3000" dirty="0" smtClean="0"/>
              <a:t>How to efficiently combine the joint detections?</a:t>
            </a:r>
          </a:p>
          <a:p>
            <a:pPr lvl="1"/>
            <a:r>
              <a:rPr lang="en-US" dirty="0" smtClean="0"/>
              <a:t>Belief propagation is a mathematical tool </a:t>
            </a:r>
          </a:p>
          <a:p>
            <a:pPr lvl="2">
              <a:buClr>
                <a:schemeClr val="accent1"/>
              </a:buClr>
              <a:buFont typeface="Wingdings" pitchFamily="2" charset="2"/>
              <a:buChar char="Ø"/>
            </a:pPr>
            <a:r>
              <a:rPr lang="en-US" dirty="0" smtClean="0"/>
              <a:t> Fast calculation of marginal probabilities</a:t>
            </a:r>
          </a:p>
          <a:p>
            <a:pPr lvl="2">
              <a:buClr>
                <a:schemeClr val="accent1"/>
              </a:buClr>
              <a:buFont typeface="Wingdings" pitchFamily="2" charset="2"/>
              <a:buChar char="Ø"/>
            </a:pPr>
            <a:r>
              <a:rPr lang="en-US" dirty="0" smtClean="0"/>
              <a:t> Computation complexity grows only linearly with the increasing number of users</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571488"/>
            <a:ext cx="8640960" cy="1143000"/>
          </a:xfrm>
        </p:spPr>
        <p:txBody>
          <a:bodyPr>
            <a:normAutofit/>
          </a:bodyPr>
          <a:lstStyle/>
          <a:p>
            <a:r>
              <a:rPr lang="en-US" dirty="0" smtClean="0"/>
              <a:t>Local Function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grpSp>
        <p:nvGrpSpPr>
          <p:cNvPr id="26" name="组合 25"/>
          <p:cNvGrpSpPr/>
          <p:nvPr/>
        </p:nvGrpSpPr>
        <p:grpSpPr>
          <a:xfrm>
            <a:off x="242858" y="2405336"/>
            <a:ext cx="8767792" cy="748460"/>
            <a:chOff x="242858" y="2405336"/>
            <a:chExt cx="8767792" cy="748460"/>
          </a:xfrm>
        </p:grpSpPr>
        <p:grpSp>
          <p:nvGrpSpPr>
            <p:cNvPr id="24" name="组合 23"/>
            <p:cNvGrpSpPr/>
            <p:nvPr/>
          </p:nvGrpSpPr>
          <p:grpSpPr>
            <a:xfrm>
              <a:off x="6110298" y="2447918"/>
              <a:ext cx="2900352" cy="627882"/>
              <a:chOff x="6110298" y="2447918"/>
              <a:chExt cx="2900352" cy="627882"/>
            </a:xfrm>
          </p:grpSpPr>
          <p:pic>
            <p:nvPicPr>
              <p:cNvPr id="3076" name="Picture 4"/>
              <p:cNvPicPr>
                <a:picLocks noChangeAspect="1" noChangeArrowheads="1"/>
              </p:cNvPicPr>
              <p:nvPr/>
            </p:nvPicPr>
            <p:blipFill>
              <a:blip r:embed="rId3" cstate="print"/>
              <a:srcRect l="26966" t="12200" r="60631" b="81185"/>
              <a:stretch>
                <a:fillRect/>
              </a:stretch>
            </p:blipFill>
            <p:spPr bwMode="auto">
              <a:xfrm>
                <a:off x="7127004" y="2447918"/>
                <a:ext cx="1883646" cy="627882"/>
              </a:xfrm>
              <a:prstGeom prst="rect">
                <a:avLst/>
              </a:prstGeom>
              <a:noFill/>
              <a:ln w="9525">
                <a:noFill/>
                <a:miter lim="800000"/>
                <a:headEnd/>
                <a:tailEnd/>
              </a:ln>
            </p:spPr>
          </p:pic>
          <p:sp>
            <p:nvSpPr>
              <p:cNvPr id="12" name="内容占位符 2"/>
              <p:cNvSpPr txBox="1">
                <a:spLocks/>
              </p:cNvSpPr>
              <p:nvPr/>
            </p:nvSpPr>
            <p:spPr>
              <a:xfrm>
                <a:off x="6110298" y="2538406"/>
                <a:ext cx="1835098" cy="49094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where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pSp>
        <p:grpSp>
          <p:nvGrpSpPr>
            <p:cNvPr id="25" name="组合 24"/>
            <p:cNvGrpSpPr/>
            <p:nvPr/>
          </p:nvGrpSpPr>
          <p:grpSpPr>
            <a:xfrm>
              <a:off x="242858" y="2405336"/>
              <a:ext cx="5886491" cy="748460"/>
              <a:chOff x="242858" y="2405336"/>
              <a:chExt cx="5886491" cy="748460"/>
            </a:xfrm>
          </p:grpSpPr>
          <p:pic>
            <p:nvPicPr>
              <p:cNvPr id="3075" name="Picture 3"/>
              <p:cNvPicPr>
                <a:picLocks noChangeAspect="1" noChangeArrowheads="1"/>
              </p:cNvPicPr>
              <p:nvPr/>
            </p:nvPicPr>
            <p:blipFill>
              <a:blip r:embed="rId3" cstate="print"/>
              <a:srcRect l="12500" t="22595" r="56418" b="68900"/>
              <a:stretch>
                <a:fillRect/>
              </a:stretch>
            </p:blipFill>
            <p:spPr bwMode="auto">
              <a:xfrm>
                <a:off x="1752815" y="2405336"/>
                <a:ext cx="4376534" cy="748460"/>
              </a:xfrm>
              <a:prstGeom prst="rect">
                <a:avLst/>
              </a:prstGeom>
              <a:noFill/>
              <a:ln w="9525">
                <a:noFill/>
                <a:miter lim="800000"/>
                <a:headEnd/>
                <a:tailEnd/>
              </a:ln>
            </p:spPr>
          </p:pic>
          <p:sp>
            <p:nvSpPr>
              <p:cNvPr id="13" name="内容占位符 2"/>
              <p:cNvSpPr txBox="1">
                <a:spLocks/>
              </p:cNvSpPr>
              <p:nvPr/>
            </p:nvSpPr>
            <p:spPr>
              <a:xfrm>
                <a:off x="242858" y="2538406"/>
                <a:ext cx="1835098" cy="49094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We can get</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pSp>
      </p:grpSp>
      <p:grpSp>
        <p:nvGrpSpPr>
          <p:cNvPr id="32" name="组合 31"/>
          <p:cNvGrpSpPr/>
          <p:nvPr/>
        </p:nvGrpSpPr>
        <p:grpSpPr>
          <a:xfrm>
            <a:off x="311480" y="4852788"/>
            <a:ext cx="8496944" cy="1593678"/>
            <a:chOff x="311480" y="4852788"/>
            <a:chExt cx="8496944" cy="1593678"/>
          </a:xfrm>
        </p:grpSpPr>
        <p:pic>
          <p:nvPicPr>
            <p:cNvPr id="3079" name="Picture 7"/>
            <p:cNvPicPr>
              <a:picLocks noChangeAspect="1" noChangeArrowheads="1"/>
            </p:cNvPicPr>
            <p:nvPr/>
          </p:nvPicPr>
          <p:blipFill>
            <a:blip r:embed="rId4" cstate="print"/>
            <a:srcRect l="18107" t="73625" r="58269" b="20705"/>
            <a:stretch>
              <a:fillRect/>
            </a:stretch>
          </p:blipFill>
          <p:spPr bwMode="auto">
            <a:xfrm>
              <a:off x="479591" y="5681678"/>
              <a:ext cx="5098587" cy="764788"/>
            </a:xfrm>
            <a:prstGeom prst="rect">
              <a:avLst/>
            </a:prstGeom>
            <a:noFill/>
            <a:ln w="9525">
              <a:noFill/>
              <a:miter lim="800000"/>
              <a:headEnd/>
              <a:tailEnd/>
            </a:ln>
          </p:spPr>
        </p:pic>
        <p:sp>
          <p:nvSpPr>
            <p:cNvPr id="17" name="内容占位符 2"/>
            <p:cNvSpPr txBox="1">
              <a:spLocks/>
            </p:cNvSpPr>
            <p:nvPr/>
          </p:nvSpPr>
          <p:spPr>
            <a:xfrm>
              <a:off x="311480" y="4852788"/>
              <a:ext cx="8496944" cy="86409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The </a:t>
              </a:r>
              <a:r>
                <a:rPr kumimoji="0" lang="en-US" sz="2200" b="0" i="0" u="none" strike="noStrike" kern="1200" cap="none" spc="0" normalizeH="0" noProof="0" dirty="0" smtClean="0">
                  <a:ln>
                    <a:noFill/>
                  </a:ln>
                  <a:solidFill>
                    <a:schemeClr val="tx1"/>
                  </a:solidFill>
                  <a:effectLst/>
                  <a:uLnTx/>
                  <a:uFillTx/>
                  <a:latin typeface="Calibri" pitchFamily="34" charset="0"/>
                  <a:ea typeface="+mn-ea"/>
                  <a:cs typeface="+mn-cs"/>
                </a:rPr>
                <a:t> local function can be defined as the exponential function of</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noProof="0" dirty="0" err="1" smtClean="0">
                  <a:ln>
                    <a:noFill/>
                  </a:ln>
                  <a:solidFill>
                    <a:schemeClr val="tx1"/>
                  </a:solidFill>
                  <a:effectLst/>
                  <a:uLnTx/>
                  <a:uFillTx/>
                  <a:latin typeface="Calibri" pitchFamily="34" charset="0"/>
                  <a:ea typeface="+mn-ea"/>
                  <a:cs typeface="+mn-cs"/>
                </a:rPr>
                <a:t>Kullback</a:t>
              </a:r>
              <a:r>
                <a:rPr kumimoji="0" lang="en-US" sz="2200" b="0" i="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n-US" sz="2200" b="0" i="0" u="none" strike="noStrike" kern="1200" cap="none" spc="0" normalizeH="0" noProof="0" dirty="0" err="1" smtClean="0">
                  <a:ln>
                    <a:noFill/>
                  </a:ln>
                  <a:solidFill>
                    <a:schemeClr val="tx1"/>
                  </a:solidFill>
                  <a:effectLst/>
                  <a:uLnTx/>
                  <a:uFillTx/>
                  <a:latin typeface="Calibri" pitchFamily="34" charset="0"/>
                  <a:ea typeface="+mn-ea"/>
                  <a:cs typeface="+mn-cs"/>
                </a:rPr>
                <a:t>Leibler</a:t>
              </a:r>
              <a:r>
                <a:rPr kumimoji="0" lang="en-US" sz="2200" b="0" i="0" u="none" strike="noStrike" kern="1200" cap="none" spc="0" normalizeH="0" noProof="0" dirty="0" smtClean="0">
                  <a:ln>
                    <a:noFill/>
                  </a:ln>
                  <a:solidFill>
                    <a:schemeClr val="tx1"/>
                  </a:solidFill>
                  <a:effectLst/>
                  <a:uLnTx/>
                  <a:uFillTx/>
                  <a:latin typeface="Calibri" pitchFamily="34" charset="0"/>
                  <a:ea typeface="+mn-ea"/>
                  <a:cs typeface="+mn-cs"/>
                </a:rPr>
                <a:t> distance: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pSp>
      <p:grpSp>
        <p:nvGrpSpPr>
          <p:cNvPr id="31" name="组合 30"/>
          <p:cNvGrpSpPr/>
          <p:nvPr/>
        </p:nvGrpSpPr>
        <p:grpSpPr>
          <a:xfrm>
            <a:off x="223808" y="3228974"/>
            <a:ext cx="9019252" cy="1494656"/>
            <a:chOff x="223808" y="3228974"/>
            <a:chExt cx="9019252" cy="1494656"/>
          </a:xfrm>
        </p:grpSpPr>
        <p:pic>
          <p:nvPicPr>
            <p:cNvPr id="3078" name="Picture 6"/>
            <p:cNvPicPr>
              <a:picLocks noChangeAspect="1" noChangeArrowheads="1"/>
            </p:cNvPicPr>
            <p:nvPr/>
          </p:nvPicPr>
          <p:blipFill>
            <a:blip r:embed="rId4" cstate="print"/>
            <a:srcRect l="11019" t="15980" r="54134" b="75515"/>
            <a:stretch>
              <a:fillRect/>
            </a:stretch>
          </p:blipFill>
          <p:spPr bwMode="auto">
            <a:xfrm>
              <a:off x="1462065" y="3962404"/>
              <a:ext cx="4808041" cy="733430"/>
            </a:xfrm>
            <a:prstGeom prst="rect">
              <a:avLst/>
            </a:prstGeom>
            <a:noFill/>
            <a:ln w="9525">
              <a:noFill/>
              <a:miter lim="800000"/>
              <a:headEnd/>
              <a:tailEnd/>
            </a:ln>
          </p:spPr>
        </p:pic>
        <p:sp>
          <p:nvSpPr>
            <p:cNvPr id="14" name="内容占位符 2"/>
            <p:cNvSpPr txBox="1">
              <a:spLocks/>
            </p:cNvSpPr>
            <p:nvPr/>
          </p:nvSpPr>
          <p:spPr>
            <a:xfrm>
              <a:off x="280958" y="4124330"/>
              <a:ext cx="1835098" cy="49094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where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pSp>
          <p:nvGrpSpPr>
            <p:cNvPr id="30" name="组合 29"/>
            <p:cNvGrpSpPr/>
            <p:nvPr/>
          </p:nvGrpSpPr>
          <p:grpSpPr>
            <a:xfrm>
              <a:off x="223808" y="3228974"/>
              <a:ext cx="9019252" cy="1494656"/>
              <a:chOff x="223808" y="3228974"/>
              <a:chExt cx="9019252" cy="1494656"/>
            </a:xfrm>
          </p:grpSpPr>
          <p:pic>
            <p:nvPicPr>
              <p:cNvPr id="3077" name="Picture 5"/>
              <p:cNvPicPr>
                <a:picLocks noChangeAspect="1" noChangeArrowheads="1"/>
              </p:cNvPicPr>
              <p:nvPr/>
            </p:nvPicPr>
            <p:blipFill>
              <a:blip r:embed="rId4" cstate="print"/>
              <a:srcRect l="11019" t="32990" r="54134" b="59450"/>
              <a:stretch>
                <a:fillRect/>
              </a:stretch>
            </p:blipFill>
            <p:spPr bwMode="auto">
              <a:xfrm>
                <a:off x="3038465" y="3228974"/>
                <a:ext cx="4929223" cy="668369"/>
              </a:xfrm>
              <a:prstGeom prst="rect">
                <a:avLst/>
              </a:prstGeom>
              <a:noFill/>
              <a:ln w="9525">
                <a:noFill/>
                <a:miter lim="800000"/>
                <a:headEnd/>
                <a:tailEnd/>
              </a:ln>
            </p:spPr>
          </p:pic>
          <p:sp>
            <p:nvSpPr>
              <p:cNvPr id="16" name="内容占位符 2"/>
              <p:cNvSpPr txBox="1">
                <a:spLocks/>
              </p:cNvSpPr>
              <p:nvPr/>
            </p:nvSpPr>
            <p:spPr>
              <a:xfrm>
                <a:off x="223808" y="3286124"/>
                <a:ext cx="2977578" cy="576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We can also calculate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21" name="TextBox 20"/>
              <p:cNvSpPr txBox="1"/>
              <p:nvPr/>
            </p:nvSpPr>
            <p:spPr>
              <a:xfrm>
                <a:off x="7314234" y="4015744"/>
                <a:ext cx="1928826" cy="707886"/>
              </a:xfrm>
              <a:prstGeom prst="rect">
                <a:avLst/>
              </a:prstGeom>
              <a:noFill/>
            </p:spPr>
            <p:txBody>
              <a:bodyPr wrap="square" rtlCol="0">
                <a:spAutoFit/>
              </a:bodyPr>
              <a:lstStyle/>
              <a:p>
                <a:r>
                  <a:rPr lang="en-US" sz="2000" dirty="0" smtClean="0">
                    <a:solidFill>
                      <a:srgbClr val="FF0000"/>
                    </a:solidFill>
                  </a:rPr>
                  <a:t>Ratio of RSS from attacker</a:t>
                </a:r>
                <a:endParaRPr lang="en-US" sz="2000" dirty="0">
                  <a:solidFill>
                    <a:srgbClr val="FF0000"/>
                  </a:solidFill>
                </a:endParaRPr>
              </a:p>
            </p:txBody>
          </p:sp>
          <p:cxnSp>
            <p:nvCxnSpPr>
              <p:cNvPr id="22" name="直接箭头连接符 21"/>
              <p:cNvCxnSpPr/>
              <p:nvPr/>
            </p:nvCxnSpPr>
            <p:spPr>
              <a:xfrm rot="10800000">
                <a:off x="8072462" y="3714752"/>
                <a:ext cx="500066" cy="2873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a:off x="240195" y="1638022"/>
            <a:ext cx="8520929" cy="794830"/>
            <a:chOff x="240195" y="1638022"/>
            <a:chExt cx="8520929" cy="794830"/>
          </a:xfrm>
        </p:grpSpPr>
        <p:grpSp>
          <p:nvGrpSpPr>
            <p:cNvPr id="23" name="组合 22"/>
            <p:cNvGrpSpPr/>
            <p:nvPr/>
          </p:nvGrpSpPr>
          <p:grpSpPr>
            <a:xfrm>
              <a:off x="1943082" y="1638022"/>
              <a:ext cx="6818042" cy="794830"/>
              <a:chOff x="1943082" y="1638022"/>
              <a:chExt cx="6818042" cy="794830"/>
            </a:xfrm>
          </p:grpSpPr>
          <p:pic>
            <p:nvPicPr>
              <p:cNvPr id="3074" name="Picture 2"/>
              <p:cNvPicPr>
                <a:picLocks noChangeAspect="1" noChangeArrowheads="1"/>
              </p:cNvPicPr>
              <p:nvPr/>
            </p:nvPicPr>
            <p:blipFill>
              <a:blip r:embed="rId5" cstate="print"/>
              <a:srcRect l="56990" t="19485" r="17023" b="72010"/>
              <a:stretch>
                <a:fillRect/>
              </a:stretch>
            </p:blipFill>
            <p:spPr bwMode="auto">
              <a:xfrm>
                <a:off x="1943082" y="1638022"/>
                <a:ext cx="3866356" cy="790846"/>
              </a:xfrm>
              <a:prstGeom prst="rect">
                <a:avLst/>
              </a:prstGeom>
              <a:noFill/>
              <a:ln w="9525">
                <a:noFill/>
                <a:miter lim="800000"/>
                <a:headEnd/>
                <a:tailEnd/>
              </a:ln>
            </p:spPr>
          </p:pic>
          <p:sp>
            <p:nvSpPr>
              <p:cNvPr id="18" name="TextBox 17"/>
              <p:cNvSpPr txBox="1"/>
              <p:nvPr/>
            </p:nvSpPr>
            <p:spPr>
              <a:xfrm>
                <a:off x="6832298" y="1724966"/>
                <a:ext cx="1928826" cy="707886"/>
              </a:xfrm>
              <a:prstGeom prst="rect">
                <a:avLst/>
              </a:prstGeom>
              <a:noFill/>
            </p:spPr>
            <p:txBody>
              <a:bodyPr wrap="square" rtlCol="0">
                <a:spAutoFit/>
              </a:bodyPr>
              <a:lstStyle/>
              <a:p>
                <a:r>
                  <a:rPr lang="en-US" sz="2000" dirty="0" smtClean="0">
                    <a:solidFill>
                      <a:srgbClr val="FF0000"/>
                    </a:solidFill>
                  </a:rPr>
                  <a:t>Ratio of RSS from PU</a:t>
                </a:r>
                <a:endParaRPr lang="en-US" sz="2000" dirty="0">
                  <a:solidFill>
                    <a:srgbClr val="FF0000"/>
                  </a:solidFill>
                </a:endParaRPr>
              </a:p>
            </p:txBody>
          </p:sp>
          <p:cxnSp>
            <p:nvCxnSpPr>
              <p:cNvPr id="19" name="直接箭头连接符 18"/>
              <p:cNvCxnSpPr/>
              <p:nvPr/>
            </p:nvCxnSpPr>
            <p:spPr>
              <a:xfrm rot="10800000">
                <a:off x="6000760" y="2071678"/>
                <a:ext cx="785818"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内容占位符 2"/>
            <p:cNvSpPr txBox="1">
              <a:spLocks/>
            </p:cNvSpPr>
            <p:nvPr/>
          </p:nvSpPr>
          <p:spPr>
            <a:xfrm>
              <a:off x="240195" y="1860357"/>
              <a:ext cx="1835098" cy="49094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If we define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Compatibility Function</a:t>
            </a:r>
            <a:endParaRPr lang="en-US" dirty="0"/>
          </a:p>
        </p:txBody>
      </p:sp>
      <p:sp>
        <p:nvSpPr>
          <p:cNvPr id="3" name="内容占位符 2"/>
          <p:cNvSpPr>
            <a:spLocks noGrp="1"/>
          </p:cNvSpPr>
          <p:nvPr>
            <p:ph idx="1"/>
          </p:nvPr>
        </p:nvSpPr>
        <p:spPr>
          <a:xfrm>
            <a:off x="288630" y="1785926"/>
            <a:ext cx="8569650" cy="2714644"/>
          </a:xfrm>
        </p:spPr>
        <p:txBody>
          <a:bodyPr>
            <a:normAutofit/>
          </a:bodyPr>
          <a:lstStyle/>
          <a:p>
            <a:r>
              <a:rPr lang="en-US" dirty="0" smtClean="0"/>
              <a:t>Difficult to find an explicit expression for the compatibility function. </a:t>
            </a:r>
          </a:p>
          <a:p>
            <a:r>
              <a:rPr lang="en-US" dirty="0" smtClean="0"/>
              <a:t>The compatibility function is dependent on the correlation between the two neighboring nodes. </a:t>
            </a:r>
          </a:p>
          <a:p>
            <a:r>
              <a:rPr lang="en-US" dirty="0" smtClean="0"/>
              <a:t>Proposed exponential compatibility function: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pic>
        <p:nvPicPr>
          <p:cNvPr id="184322" name="Picture 2"/>
          <p:cNvPicPr>
            <a:picLocks noChangeAspect="1" noChangeArrowheads="1"/>
          </p:cNvPicPr>
          <p:nvPr/>
        </p:nvPicPr>
        <p:blipFill>
          <a:blip r:embed="rId3" cstate="print"/>
          <a:srcRect l="41518" t="63928" r="37465" b="29643"/>
          <a:stretch>
            <a:fillRect/>
          </a:stretch>
        </p:blipFill>
        <p:spPr bwMode="auto">
          <a:xfrm>
            <a:off x="658786" y="4403732"/>
            <a:ext cx="4857784" cy="92869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Complete Algorithm</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
        <p:nvSpPr>
          <p:cNvPr id="6" name="内容占位符 2"/>
          <p:cNvSpPr>
            <a:spLocks noGrp="1"/>
          </p:cNvSpPr>
          <p:nvPr>
            <p:ph idx="1"/>
          </p:nvPr>
        </p:nvSpPr>
        <p:spPr>
          <a:xfrm>
            <a:off x="288630" y="1785926"/>
            <a:ext cx="8855370" cy="3947330"/>
          </a:xfrm>
        </p:spPr>
        <p:txBody>
          <a:bodyPr>
            <a:normAutofit fontScale="77500" lnSpcReduction="20000"/>
          </a:bodyPr>
          <a:lstStyle/>
          <a:p>
            <a:r>
              <a:rPr lang="en-US" dirty="0" smtClean="0"/>
              <a:t>Each user carries out measurements about the RSSs from the suspect and the primary user.</a:t>
            </a:r>
          </a:p>
          <a:p>
            <a:r>
              <a:rPr lang="en-US" i="1" dirty="0" smtClean="0"/>
              <a:t>for</a:t>
            </a:r>
            <a:r>
              <a:rPr lang="en-US" dirty="0" smtClean="0"/>
              <a:t> each iteration </a:t>
            </a:r>
            <a:r>
              <a:rPr lang="en-US" i="1" dirty="0" smtClean="0"/>
              <a:t>do</a:t>
            </a:r>
          </a:p>
          <a:p>
            <a:pPr lvl="1"/>
            <a:r>
              <a:rPr lang="en-US" dirty="0" smtClean="0"/>
              <a:t>Compute the local function and the compatibility function</a:t>
            </a:r>
          </a:p>
          <a:p>
            <a:pPr lvl="1"/>
            <a:r>
              <a:rPr lang="en-US" dirty="0" smtClean="0"/>
              <a:t>Compute messages</a:t>
            </a:r>
          </a:p>
          <a:p>
            <a:pPr lvl="1"/>
            <a:r>
              <a:rPr lang="en-US" dirty="0" smtClean="0"/>
              <a:t>Exchange messages with neighbors</a:t>
            </a:r>
          </a:p>
          <a:p>
            <a:pPr lvl="1"/>
            <a:r>
              <a:rPr lang="en-US" dirty="0" smtClean="0"/>
              <a:t>Compute beliefs</a:t>
            </a:r>
          </a:p>
          <a:p>
            <a:r>
              <a:rPr lang="en-US" i="1" dirty="0" smtClean="0"/>
              <a:t>end</a:t>
            </a:r>
            <a:r>
              <a:rPr lang="en-US" dirty="0" smtClean="0"/>
              <a:t> </a:t>
            </a:r>
            <a:r>
              <a:rPr lang="en-US" i="1" dirty="0" smtClean="0"/>
              <a:t>for</a:t>
            </a:r>
          </a:p>
          <a:p>
            <a:r>
              <a:rPr lang="en-US" dirty="0" smtClean="0"/>
              <a:t>PUE attacker is detected according to mean of all final beliefs</a:t>
            </a:r>
          </a:p>
          <a:p>
            <a:r>
              <a:rPr lang="en-US" dirty="0" smtClean="0"/>
              <a:t>Notify other SUs to avoid PUE attack</a:t>
            </a:r>
          </a:p>
          <a:p>
            <a:pPr lvl="1"/>
            <a:r>
              <a:rPr lang="en-US" dirty="0" smtClean="0"/>
              <a:t>Based on characteristics of the attacker’s signal</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Simulation Setting</a:t>
            </a:r>
            <a:endParaRPr lang="zh-CN" alt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pic>
        <p:nvPicPr>
          <p:cNvPr id="6" name="Picture 2"/>
          <p:cNvPicPr>
            <a:picLocks noChangeAspect="1" noChangeArrowheads="1"/>
          </p:cNvPicPr>
          <p:nvPr/>
        </p:nvPicPr>
        <p:blipFill>
          <a:blip r:embed="rId2" cstate="print"/>
          <a:srcRect l="16829" t="15705" r="49506" b="33265"/>
          <a:stretch>
            <a:fillRect/>
          </a:stretch>
        </p:blipFill>
        <p:spPr bwMode="auto">
          <a:xfrm>
            <a:off x="1333150" y="1714488"/>
            <a:ext cx="4992818" cy="4730038"/>
          </a:xfrm>
          <a:prstGeom prst="rect">
            <a:avLst/>
          </a:prstGeom>
          <a:noFill/>
          <a:ln w="9525">
            <a:noFill/>
            <a:miter lim="800000"/>
            <a:headEnd/>
            <a:tailEnd/>
          </a:ln>
        </p:spPr>
      </p:pic>
      <p:sp>
        <p:nvSpPr>
          <p:cNvPr id="7" name="TextBox 6"/>
          <p:cNvSpPr txBox="1"/>
          <p:nvPr/>
        </p:nvSpPr>
        <p:spPr>
          <a:xfrm>
            <a:off x="6215074" y="3786190"/>
            <a:ext cx="3214678" cy="646331"/>
          </a:xfrm>
          <a:prstGeom prst="rect">
            <a:avLst/>
          </a:prstGeom>
          <a:noFill/>
        </p:spPr>
        <p:txBody>
          <a:bodyPr wrap="square" rtlCol="0">
            <a:spAutoFit/>
          </a:bodyPr>
          <a:lstStyle/>
          <a:p>
            <a:r>
              <a:rPr lang="en-US" dirty="0" smtClean="0"/>
              <a:t>Two cases for the different locations of PU.</a:t>
            </a:r>
            <a:endParaRPr lang="en-US" dirty="0"/>
          </a:p>
        </p:txBody>
      </p:sp>
      <p:sp>
        <p:nvSpPr>
          <p:cNvPr id="8" name="TextBox 7"/>
          <p:cNvSpPr txBox="1"/>
          <p:nvPr/>
        </p:nvSpPr>
        <p:spPr>
          <a:xfrm>
            <a:off x="142844" y="5214950"/>
            <a:ext cx="1214446" cy="400110"/>
          </a:xfrm>
          <a:prstGeom prst="rect">
            <a:avLst/>
          </a:prstGeom>
          <a:noFill/>
        </p:spPr>
        <p:txBody>
          <a:bodyPr wrap="square" rtlCol="0">
            <a:spAutoFit/>
          </a:bodyPr>
          <a:lstStyle/>
          <a:p>
            <a:r>
              <a:rPr lang="en-US" sz="2000" dirty="0" smtClean="0">
                <a:solidFill>
                  <a:srgbClr val="FF0000"/>
                </a:solidFill>
              </a:rPr>
              <a:t>Case #1</a:t>
            </a:r>
            <a:endParaRPr lang="en-US" sz="2000" dirty="0">
              <a:solidFill>
                <a:srgbClr val="FF0000"/>
              </a:solidFill>
            </a:endParaRPr>
          </a:p>
        </p:txBody>
      </p:sp>
      <p:cxnSp>
        <p:nvCxnSpPr>
          <p:cNvPr id="9" name="直接箭头连接符 8"/>
          <p:cNvCxnSpPr/>
          <p:nvPr/>
        </p:nvCxnSpPr>
        <p:spPr>
          <a:xfrm>
            <a:off x="1193776" y="5561028"/>
            <a:ext cx="714380" cy="28416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3357562"/>
            <a:ext cx="1214446" cy="400110"/>
          </a:xfrm>
          <a:prstGeom prst="rect">
            <a:avLst/>
          </a:prstGeom>
          <a:noFill/>
        </p:spPr>
        <p:txBody>
          <a:bodyPr wrap="square" rtlCol="0">
            <a:spAutoFit/>
          </a:bodyPr>
          <a:lstStyle/>
          <a:p>
            <a:r>
              <a:rPr lang="en-US" sz="2000" dirty="0" smtClean="0">
                <a:solidFill>
                  <a:srgbClr val="FF0000"/>
                </a:solidFill>
              </a:rPr>
              <a:t>Case #2</a:t>
            </a:r>
            <a:endParaRPr lang="en-US" sz="2000" dirty="0">
              <a:solidFill>
                <a:srgbClr val="FF0000"/>
              </a:solidFill>
            </a:endParaRPr>
          </a:p>
        </p:txBody>
      </p:sp>
      <p:cxnSp>
        <p:nvCxnSpPr>
          <p:cNvPr id="12" name="直接箭头连接符 11"/>
          <p:cNvCxnSpPr/>
          <p:nvPr/>
        </p:nvCxnSpPr>
        <p:spPr>
          <a:xfrm>
            <a:off x="1285852" y="3714752"/>
            <a:ext cx="2000264" cy="4270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pic>
        <p:nvPicPr>
          <p:cNvPr id="6147" name="Picture 3"/>
          <p:cNvPicPr>
            <a:picLocks noChangeAspect="1" noChangeArrowheads="1"/>
          </p:cNvPicPr>
          <p:nvPr/>
        </p:nvPicPr>
        <p:blipFill>
          <a:blip r:embed="rId2" cstate="print"/>
          <a:srcRect l="51772" t="18490" r="8066" b="37935"/>
          <a:stretch>
            <a:fillRect/>
          </a:stretch>
        </p:blipFill>
        <p:spPr bwMode="auto">
          <a:xfrm>
            <a:off x="-45695" y="1667558"/>
            <a:ext cx="4721409" cy="3201602"/>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l="12500" t="23548" r="50000" b="32045"/>
          <a:stretch>
            <a:fillRect/>
          </a:stretch>
        </p:blipFill>
        <p:spPr bwMode="auto">
          <a:xfrm>
            <a:off x="4735228" y="1639816"/>
            <a:ext cx="4378250" cy="3240360"/>
          </a:xfrm>
          <a:prstGeom prst="rect">
            <a:avLst/>
          </a:prstGeom>
          <a:noFill/>
          <a:ln w="9525">
            <a:noFill/>
            <a:miter lim="800000"/>
            <a:headEnd/>
            <a:tailEnd/>
          </a:ln>
        </p:spPr>
      </p:pic>
      <p:sp>
        <p:nvSpPr>
          <p:cNvPr id="8" name="TextBox 7"/>
          <p:cNvSpPr txBox="1"/>
          <p:nvPr/>
        </p:nvSpPr>
        <p:spPr>
          <a:xfrm>
            <a:off x="571472" y="5461016"/>
            <a:ext cx="8247290" cy="1200329"/>
          </a:xfrm>
          <a:prstGeom prst="rect">
            <a:avLst/>
          </a:prstGeom>
          <a:noFill/>
        </p:spPr>
        <p:txBody>
          <a:bodyPr wrap="square" rtlCol="0">
            <a:spAutoFit/>
          </a:bodyPr>
          <a:lstStyle/>
          <a:p>
            <a:pPr>
              <a:buFont typeface="Arial" pitchFamily="34" charset="0"/>
              <a:buChar char="•"/>
            </a:pPr>
            <a:r>
              <a:rPr lang="en-US" sz="2400" dirty="0" smtClean="0"/>
              <a:t> Belief over iterations given two different locations. </a:t>
            </a:r>
          </a:p>
          <a:p>
            <a:pPr>
              <a:buFont typeface="Arial" pitchFamily="34" charset="0"/>
              <a:buChar char="•"/>
            </a:pPr>
            <a:r>
              <a:rPr lang="en-US" sz="2400" dirty="0" smtClean="0"/>
              <a:t> In Case #1, belief is smaller than that in Case #2, since PU is farther away from the suspect.</a:t>
            </a:r>
            <a:endParaRPr lang="en-US" sz="2400" dirty="0"/>
          </a:p>
        </p:txBody>
      </p:sp>
      <p:pic>
        <p:nvPicPr>
          <p:cNvPr id="9" name="Picture 3"/>
          <p:cNvPicPr>
            <a:picLocks noChangeAspect="1" noChangeArrowheads="1"/>
          </p:cNvPicPr>
          <p:nvPr/>
        </p:nvPicPr>
        <p:blipFill>
          <a:blip r:embed="rId2" cstate="print"/>
          <a:srcRect l="69845" t="60259" r="26628" b="37935"/>
          <a:stretch>
            <a:fillRect/>
          </a:stretch>
        </p:blipFill>
        <p:spPr bwMode="auto">
          <a:xfrm>
            <a:off x="1817816" y="4757417"/>
            <a:ext cx="804092" cy="237894"/>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l="69845" t="60259" r="26628" b="37935"/>
          <a:stretch>
            <a:fillRect/>
          </a:stretch>
        </p:blipFill>
        <p:spPr bwMode="auto">
          <a:xfrm>
            <a:off x="6500826" y="4714884"/>
            <a:ext cx="804092" cy="237894"/>
          </a:xfrm>
          <a:prstGeom prst="rect">
            <a:avLst/>
          </a:prstGeom>
          <a:noFill/>
          <a:ln w="9525">
            <a:noFill/>
            <a:miter lim="800000"/>
            <a:headEnd/>
            <a:tailEnd/>
          </a:ln>
        </p:spPr>
      </p:pic>
      <p:pic>
        <p:nvPicPr>
          <p:cNvPr id="12" name="Picture 3"/>
          <p:cNvPicPr>
            <a:picLocks noChangeAspect="1" noChangeArrowheads="1"/>
          </p:cNvPicPr>
          <p:nvPr/>
        </p:nvPicPr>
        <p:blipFill>
          <a:blip r:embed="rId2" cstate="print"/>
          <a:srcRect l="52987" t="33074" r="45797" b="55258"/>
          <a:stretch>
            <a:fillRect/>
          </a:stretch>
        </p:blipFill>
        <p:spPr bwMode="auto">
          <a:xfrm>
            <a:off x="0" y="2462206"/>
            <a:ext cx="235580" cy="1413480"/>
          </a:xfrm>
          <a:prstGeom prst="rect">
            <a:avLst/>
          </a:prstGeom>
          <a:noFill/>
          <a:ln w="9525">
            <a:noFill/>
            <a:miter lim="800000"/>
            <a:headEnd/>
            <a:tailEnd/>
          </a:ln>
        </p:spPr>
      </p:pic>
      <p:pic>
        <p:nvPicPr>
          <p:cNvPr id="13" name="Picture 3"/>
          <p:cNvPicPr>
            <a:picLocks noChangeAspect="1" noChangeArrowheads="1"/>
          </p:cNvPicPr>
          <p:nvPr/>
        </p:nvPicPr>
        <p:blipFill>
          <a:blip r:embed="rId2" cstate="print"/>
          <a:srcRect l="52987" t="33074" r="45797" b="55258"/>
          <a:stretch>
            <a:fillRect/>
          </a:stretch>
        </p:blipFill>
        <p:spPr bwMode="auto">
          <a:xfrm>
            <a:off x="4643438" y="2450945"/>
            <a:ext cx="256846" cy="1541076"/>
          </a:xfrm>
          <a:prstGeom prst="rect">
            <a:avLst/>
          </a:prstGeom>
          <a:noFill/>
          <a:ln w="9525">
            <a:noFill/>
            <a:miter lim="800000"/>
            <a:headEnd/>
            <a:tailEnd/>
          </a:ln>
        </p:spPr>
      </p:pic>
      <p:pic>
        <p:nvPicPr>
          <p:cNvPr id="14" name="Picture 3"/>
          <p:cNvPicPr>
            <a:picLocks noChangeAspect="1" noChangeArrowheads="1"/>
          </p:cNvPicPr>
          <p:nvPr/>
        </p:nvPicPr>
        <p:blipFill>
          <a:blip r:embed="rId2" cstate="print"/>
          <a:srcRect l="89404" t="32751" r="9110" b="54573"/>
          <a:stretch>
            <a:fillRect/>
          </a:stretch>
        </p:blipFill>
        <p:spPr bwMode="auto">
          <a:xfrm>
            <a:off x="4397225" y="2460767"/>
            <a:ext cx="285752" cy="1524011"/>
          </a:xfrm>
          <a:prstGeom prst="rect">
            <a:avLst/>
          </a:prstGeom>
          <a:noFill/>
          <a:ln w="9525">
            <a:noFill/>
            <a:miter lim="800000"/>
            <a:headEnd/>
            <a:tailEnd/>
          </a:ln>
        </p:spPr>
      </p:pic>
      <p:pic>
        <p:nvPicPr>
          <p:cNvPr id="15" name="Picture 3"/>
          <p:cNvPicPr>
            <a:picLocks noChangeAspect="1" noChangeArrowheads="1"/>
          </p:cNvPicPr>
          <p:nvPr/>
        </p:nvPicPr>
        <p:blipFill>
          <a:blip r:embed="rId2" cstate="print"/>
          <a:srcRect l="89404" t="32751" r="9110" b="54573"/>
          <a:stretch>
            <a:fillRect/>
          </a:stretch>
        </p:blipFill>
        <p:spPr bwMode="auto">
          <a:xfrm>
            <a:off x="8932679" y="2439501"/>
            <a:ext cx="285752" cy="1524011"/>
          </a:xfrm>
          <a:prstGeom prst="rect">
            <a:avLst/>
          </a:prstGeom>
          <a:noFill/>
          <a:ln w="9525">
            <a:noFill/>
            <a:miter lim="800000"/>
            <a:headEnd/>
            <a:tailEnd/>
          </a:ln>
        </p:spPr>
      </p:pic>
      <p:pic>
        <p:nvPicPr>
          <p:cNvPr id="16" name="Picture 3"/>
          <p:cNvPicPr>
            <a:picLocks noChangeAspect="1" noChangeArrowheads="1"/>
          </p:cNvPicPr>
          <p:nvPr/>
        </p:nvPicPr>
        <p:blipFill>
          <a:blip r:embed="rId2" cstate="print"/>
          <a:srcRect l="74256" t="30158" r="16021" b="64981"/>
          <a:stretch>
            <a:fillRect/>
          </a:stretch>
        </p:blipFill>
        <p:spPr bwMode="auto">
          <a:xfrm>
            <a:off x="2271696" y="2500306"/>
            <a:ext cx="1600212" cy="500066"/>
          </a:xfrm>
          <a:prstGeom prst="rect">
            <a:avLst/>
          </a:prstGeom>
          <a:noFill/>
          <a:ln w="9525">
            <a:noFill/>
            <a:miter lim="800000"/>
            <a:headEnd/>
            <a:tailEnd/>
          </a:ln>
        </p:spPr>
      </p:pic>
      <p:pic>
        <p:nvPicPr>
          <p:cNvPr id="18" name="Picture 3"/>
          <p:cNvPicPr>
            <a:picLocks noChangeAspect="1" noChangeArrowheads="1"/>
          </p:cNvPicPr>
          <p:nvPr/>
        </p:nvPicPr>
        <p:blipFill>
          <a:blip r:embed="rId2" cstate="print"/>
          <a:srcRect l="74256" t="30158" r="16021" b="64981"/>
          <a:stretch>
            <a:fillRect/>
          </a:stretch>
        </p:blipFill>
        <p:spPr bwMode="auto">
          <a:xfrm>
            <a:off x="6715140" y="2571744"/>
            <a:ext cx="1600212" cy="500066"/>
          </a:xfrm>
          <a:prstGeom prst="rect">
            <a:avLst/>
          </a:prstGeom>
          <a:noFill/>
          <a:ln w="9525">
            <a:noFill/>
            <a:miter lim="800000"/>
            <a:headEnd/>
            <a:tailEnd/>
          </a:ln>
        </p:spPr>
      </p:pic>
      <p:sp>
        <p:nvSpPr>
          <p:cNvPr id="19" name="TextBox 18"/>
          <p:cNvSpPr txBox="1"/>
          <p:nvPr/>
        </p:nvSpPr>
        <p:spPr>
          <a:xfrm>
            <a:off x="1571604" y="5072074"/>
            <a:ext cx="1214446" cy="400110"/>
          </a:xfrm>
          <a:prstGeom prst="rect">
            <a:avLst/>
          </a:prstGeom>
          <a:noFill/>
        </p:spPr>
        <p:txBody>
          <a:bodyPr wrap="square" rtlCol="0">
            <a:spAutoFit/>
          </a:bodyPr>
          <a:lstStyle/>
          <a:p>
            <a:r>
              <a:rPr lang="en-US" sz="2000" dirty="0" smtClean="0">
                <a:solidFill>
                  <a:srgbClr val="FF0000"/>
                </a:solidFill>
              </a:rPr>
              <a:t>Case #1</a:t>
            </a:r>
            <a:endParaRPr lang="en-US" sz="2000" dirty="0">
              <a:solidFill>
                <a:srgbClr val="FF0000"/>
              </a:solidFill>
            </a:endParaRPr>
          </a:p>
        </p:txBody>
      </p:sp>
      <p:sp>
        <p:nvSpPr>
          <p:cNvPr id="20" name="TextBox 19"/>
          <p:cNvSpPr txBox="1"/>
          <p:nvPr/>
        </p:nvSpPr>
        <p:spPr>
          <a:xfrm>
            <a:off x="6286512" y="5046674"/>
            <a:ext cx="1214446" cy="400110"/>
          </a:xfrm>
          <a:prstGeom prst="rect">
            <a:avLst/>
          </a:prstGeom>
          <a:noFill/>
        </p:spPr>
        <p:txBody>
          <a:bodyPr wrap="square" rtlCol="0">
            <a:spAutoFit/>
          </a:bodyPr>
          <a:lstStyle/>
          <a:p>
            <a:r>
              <a:rPr lang="en-US" sz="2000" dirty="0" smtClean="0">
                <a:solidFill>
                  <a:srgbClr val="FF0000"/>
                </a:solidFill>
              </a:rPr>
              <a:t>Case #2</a:t>
            </a:r>
            <a:endParaRPr lang="en-US" sz="2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pic>
        <p:nvPicPr>
          <p:cNvPr id="7171" name="Picture 3"/>
          <p:cNvPicPr>
            <a:picLocks noChangeAspect="1" noChangeArrowheads="1"/>
          </p:cNvPicPr>
          <p:nvPr/>
        </p:nvPicPr>
        <p:blipFill>
          <a:blip r:embed="rId3" cstate="print"/>
          <a:srcRect l="12500" t="28255" r="51181" b="48110"/>
          <a:stretch>
            <a:fillRect/>
          </a:stretch>
        </p:blipFill>
        <p:spPr bwMode="auto">
          <a:xfrm>
            <a:off x="1259631" y="1916832"/>
            <a:ext cx="6528327" cy="2655176"/>
          </a:xfrm>
          <a:prstGeom prst="rect">
            <a:avLst/>
          </a:prstGeom>
          <a:noFill/>
          <a:ln w="9525">
            <a:noFill/>
            <a:miter lim="800000"/>
            <a:headEnd/>
            <a:tailEnd/>
          </a:ln>
        </p:spPr>
      </p:pic>
      <p:sp>
        <p:nvSpPr>
          <p:cNvPr id="7" name="TextBox 6"/>
          <p:cNvSpPr txBox="1"/>
          <p:nvPr/>
        </p:nvSpPr>
        <p:spPr>
          <a:xfrm>
            <a:off x="405212" y="4929198"/>
            <a:ext cx="8572528" cy="400110"/>
          </a:xfrm>
          <a:prstGeom prst="rect">
            <a:avLst/>
          </a:prstGeom>
          <a:noFill/>
        </p:spPr>
        <p:txBody>
          <a:bodyPr wrap="square" rtlCol="0">
            <a:spAutoFit/>
          </a:bodyPr>
          <a:lstStyle/>
          <a:p>
            <a:r>
              <a:rPr lang="en-US" sz="2000" dirty="0" smtClean="0"/>
              <a:t>Number of iterations does not change with the increasing number of SUs.</a:t>
            </a:r>
            <a:endParaRPr lang="en-US" sz="2000"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lnSpcReduction="10000"/>
          </a:bodyPr>
          <a:lstStyle/>
          <a:p>
            <a:r>
              <a:rPr lang="en-US" dirty="0" smtClean="0">
                <a:solidFill>
                  <a:schemeClr val="bg1">
                    <a:lumMod val="75000"/>
                  </a:schemeClr>
                </a:solidFill>
              </a:rPr>
              <a:t>Introduction</a:t>
            </a:r>
          </a:p>
          <a:p>
            <a:pPr lvl="1"/>
            <a:r>
              <a:rPr lang="en-US" dirty="0" smtClean="0">
                <a:solidFill>
                  <a:schemeClr val="bg1">
                    <a:lumMod val="75000"/>
                  </a:schemeClr>
                </a:solidFill>
              </a:rPr>
              <a:t>Dynamic spectrum access and cognitive radio</a:t>
            </a:r>
          </a:p>
          <a:p>
            <a:pPr lvl="1"/>
            <a:r>
              <a:rPr lang="en-US" dirty="0" smtClean="0">
                <a:solidFill>
                  <a:schemeClr val="bg1">
                    <a:lumMod val="75000"/>
                  </a:schemeClr>
                </a:solidFill>
              </a:rPr>
              <a:t>Security issues in cognitive radio systems</a:t>
            </a:r>
          </a:p>
          <a:p>
            <a:pPr lvl="1"/>
            <a:r>
              <a:rPr lang="en-US" dirty="0" smtClean="0">
                <a:solidFill>
                  <a:schemeClr val="bg1">
                    <a:lumMod val="75000"/>
                  </a:schemeClr>
                </a:solidFill>
              </a:rPr>
              <a:t>Belief propagation</a:t>
            </a:r>
          </a:p>
          <a:p>
            <a:r>
              <a:rPr lang="en-US" dirty="0" smtClean="0">
                <a:solidFill>
                  <a:schemeClr val="bg1">
                    <a:lumMod val="75000"/>
                  </a:schemeClr>
                </a:solidFill>
              </a:rPr>
              <a:t>Works</a:t>
            </a:r>
          </a:p>
          <a:p>
            <a:pPr lvl="1"/>
            <a:r>
              <a:rPr lang="en-US" dirty="0" smtClean="0">
                <a:solidFill>
                  <a:schemeClr val="bg1">
                    <a:lumMod val="75000"/>
                  </a:schemeClr>
                </a:solidFill>
              </a:rPr>
              <a:t>Defense primary user emulation (PUE) attack in cognitive radio networks</a:t>
            </a:r>
          </a:p>
          <a:p>
            <a:pPr lvl="1"/>
            <a:r>
              <a:rPr lang="en-US" dirty="0" smtClean="0"/>
              <a:t>Routing-toward-primary user (RPU) attack in cognitive radio networks and corresponding defense strategy</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Main Contributions</a:t>
            </a:r>
            <a:endParaRPr lang="en-US" dirty="0"/>
          </a:p>
        </p:txBody>
      </p:sp>
      <p:sp>
        <p:nvSpPr>
          <p:cNvPr id="3" name="内容占位符 2"/>
          <p:cNvSpPr>
            <a:spLocks noGrp="1"/>
          </p:cNvSpPr>
          <p:nvPr>
            <p:ph idx="1"/>
          </p:nvPr>
        </p:nvSpPr>
        <p:spPr>
          <a:xfrm>
            <a:off x="288630" y="1785926"/>
            <a:ext cx="8712526" cy="4786346"/>
          </a:xfrm>
        </p:spPr>
        <p:txBody>
          <a:bodyPr>
            <a:normAutofit fontScale="92500" lnSpcReduction="10000"/>
          </a:bodyPr>
          <a:lstStyle/>
          <a:p>
            <a:r>
              <a:rPr lang="en-US" dirty="0" smtClean="0"/>
              <a:t>Routing-toward-primary-user (RPU) attack</a:t>
            </a:r>
          </a:p>
          <a:p>
            <a:pPr lvl="1"/>
            <a:r>
              <a:rPr lang="en-US" dirty="0" smtClean="0"/>
              <a:t>New</a:t>
            </a:r>
          </a:p>
          <a:p>
            <a:pPr lvl="1"/>
            <a:r>
              <a:rPr lang="en-US" dirty="0" smtClean="0"/>
              <a:t>Powerful</a:t>
            </a:r>
          </a:p>
          <a:p>
            <a:pPr lvl="1"/>
            <a:r>
              <a:rPr lang="en-US" dirty="0" smtClean="0"/>
              <a:t>Network layer</a:t>
            </a:r>
          </a:p>
          <a:p>
            <a:r>
              <a:rPr lang="en-US" dirty="0" smtClean="0"/>
              <a:t>Belief propagation based defense strategy against RPU attack</a:t>
            </a:r>
          </a:p>
          <a:p>
            <a:pPr lvl="1"/>
            <a:r>
              <a:rPr lang="en-US" dirty="0" smtClean="0"/>
              <a:t>Converges very fast</a:t>
            </a:r>
          </a:p>
          <a:p>
            <a:pPr lvl="1"/>
            <a:r>
              <a:rPr lang="en-US" dirty="0" smtClean="0"/>
              <a:t>Effective and efficient to find the attacker</a:t>
            </a:r>
          </a:p>
          <a:p>
            <a:r>
              <a:rPr lang="en-US" dirty="0" smtClean="0"/>
              <a:t>Major publication</a:t>
            </a:r>
          </a:p>
          <a:p>
            <a:pPr lvl="1"/>
            <a:r>
              <a:rPr lang="en-US" dirty="0" smtClean="0"/>
              <a:t>Accepted to IEEE Transactions on Mobile Computing.</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29</a:t>
            </a:fld>
            <a:endParaRPr lang="zh-CN" alt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lnSpcReduction="10000"/>
          </a:bodyPr>
          <a:lstStyle/>
          <a:p>
            <a:r>
              <a:rPr lang="en-US" dirty="0" smtClean="0"/>
              <a:t>Introduction</a:t>
            </a:r>
          </a:p>
          <a:p>
            <a:pPr lvl="1"/>
            <a:r>
              <a:rPr lang="en-US" dirty="0" smtClean="0"/>
              <a:t>Dynamic spectrum access and cognitive radio</a:t>
            </a:r>
          </a:p>
          <a:p>
            <a:pPr lvl="1"/>
            <a:r>
              <a:rPr lang="en-US" dirty="0" smtClean="0">
                <a:solidFill>
                  <a:schemeClr val="bg1">
                    <a:lumMod val="75000"/>
                  </a:schemeClr>
                </a:solidFill>
              </a:rPr>
              <a:t>Security issues in cognitive radio systems</a:t>
            </a:r>
          </a:p>
          <a:p>
            <a:pPr lvl="1"/>
            <a:r>
              <a:rPr lang="en-US" dirty="0" smtClean="0">
                <a:solidFill>
                  <a:schemeClr val="bg1">
                    <a:lumMod val="75000"/>
                  </a:schemeClr>
                </a:solidFill>
              </a:rPr>
              <a:t>Belief propagation</a:t>
            </a:r>
          </a:p>
          <a:p>
            <a:r>
              <a:rPr lang="en-US" dirty="0" smtClean="0">
                <a:solidFill>
                  <a:schemeClr val="bg1">
                    <a:lumMod val="75000"/>
                  </a:schemeClr>
                </a:solidFill>
              </a:rPr>
              <a:t>Works</a:t>
            </a:r>
          </a:p>
          <a:p>
            <a:pPr lvl="1"/>
            <a:r>
              <a:rPr lang="en-US" dirty="0" smtClean="0">
                <a:solidFill>
                  <a:schemeClr val="bg1">
                    <a:lumMod val="75000"/>
                  </a:schemeClr>
                </a:solidFill>
              </a:rPr>
              <a:t>Defense primary user emulation (PUE) attack in cognitive radio networks</a:t>
            </a:r>
          </a:p>
          <a:p>
            <a:pPr lvl="1"/>
            <a:r>
              <a:rPr lang="en-US" dirty="0" smtClean="0">
                <a:solidFill>
                  <a:schemeClr val="bg1">
                    <a:lumMod val="75000"/>
                  </a:schemeClr>
                </a:solidFill>
              </a:rPr>
              <a:t>Routing-toward-primary user (RPU) attack in cognitive radio networks and corresponding defense strategy</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RPU Attack Model</a:t>
            </a:r>
            <a:endParaRPr lang="en-US" dirty="0"/>
          </a:p>
        </p:txBody>
      </p:sp>
      <p:sp>
        <p:nvSpPr>
          <p:cNvPr id="3" name="内容占位符 2"/>
          <p:cNvSpPr>
            <a:spLocks noGrp="1"/>
          </p:cNvSpPr>
          <p:nvPr>
            <p:ph idx="1"/>
          </p:nvPr>
        </p:nvSpPr>
        <p:spPr>
          <a:xfrm>
            <a:off x="288630" y="1785926"/>
            <a:ext cx="5075458" cy="4786346"/>
          </a:xfrm>
        </p:spPr>
        <p:txBody>
          <a:bodyPr>
            <a:normAutofit fontScale="85000" lnSpcReduction="20000"/>
          </a:bodyPr>
          <a:lstStyle/>
          <a:p>
            <a:r>
              <a:rPr lang="en-US" altLang="zh-CN" dirty="0" smtClean="0"/>
              <a:t>Malicious node </a:t>
            </a:r>
            <a:r>
              <a:rPr lang="en-US" altLang="zh-CN" i="1" dirty="0" err="1" smtClean="0"/>
              <a:t>n</a:t>
            </a:r>
            <a:r>
              <a:rPr lang="en-US" altLang="zh-CN" i="1" baseline="-25000" dirty="0" err="1" smtClean="0"/>
              <a:t>M</a:t>
            </a:r>
            <a:r>
              <a:rPr lang="en-US" altLang="zh-CN" dirty="0" smtClean="0"/>
              <a:t> sends fake information, claiming that it has optimum route with low costs to the destination.</a:t>
            </a:r>
          </a:p>
          <a:p>
            <a:r>
              <a:rPr lang="en-US" altLang="zh-CN" dirty="0" smtClean="0"/>
              <a:t>Source node or other intermediate nodes will forward all the packets to </a:t>
            </a:r>
            <a:r>
              <a:rPr lang="en-US" altLang="zh-CN" i="1" dirty="0" err="1" smtClean="0"/>
              <a:t>n</a:t>
            </a:r>
            <a:r>
              <a:rPr lang="en-US" altLang="zh-CN" i="1" baseline="-25000" dirty="0" err="1" smtClean="0"/>
              <a:t>M</a:t>
            </a:r>
            <a:r>
              <a:rPr lang="en-US" altLang="zh-CN" dirty="0" smtClean="0"/>
              <a:t>.</a:t>
            </a:r>
          </a:p>
          <a:p>
            <a:r>
              <a:rPr lang="en-US" altLang="zh-CN" i="1" dirty="0" err="1" smtClean="0"/>
              <a:t>n</a:t>
            </a:r>
            <a:r>
              <a:rPr lang="en-US" altLang="zh-CN" i="1" baseline="-25000" dirty="0" err="1" smtClean="0"/>
              <a:t>M</a:t>
            </a:r>
            <a:r>
              <a:rPr lang="en-US" altLang="zh-CN" dirty="0" smtClean="0"/>
              <a:t> will forward the data to those secondary users which are closer to primary users.</a:t>
            </a:r>
          </a:p>
          <a:p>
            <a:endParaRPr lang="en-US" altLang="zh-CN" dirty="0" smtClean="0"/>
          </a:p>
          <a:p>
            <a:r>
              <a:rPr lang="en-US" altLang="zh-CN" dirty="0" smtClean="0">
                <a:solidFill>
                  <a:srgbClr val="FF0000"/>
                </a:solidFill>
              </a:rPr>
              <a:t>It is hard to detect which node is a malicious node.</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pic>
        <p:nvPicPr>
          <p:cNvPr id="6" name="Picture 2"/>
          <p:cNvPicPr>
            <a:picLocks noChangeAspect="1" noChangeArrowheads="1"/>
          </p:cNvPicPr>
          <p:nvPr/>
        </p:nvPicPr>
        <p:blipFill>
          <a:blip r:embed="rId3" cstate="print"/>
          <a:srcRect l="16992" t="16875" r="39812" b="10000"/>
          <a:stretch>
            <a:fillRect/>
          </a:stretch>
        </p:blipFill>
        <p:spPr bwMode="auto">
          <a:xfrm>
            <a:off x="5394074" y="1879994"/>
            <a:ext cx="3607082" cy="3816424"/>
          </a:xfrm>
          <a:prstGeom prst="rect">
            <a:avLst/>
          </a:prstGeom>
          <a:noFill/>
          <a:ln w="9525">
            <a:noFill/>
            <a:miter lim="800000"/>
            <a:headEnd/>
            <a:tailEnd/>
          </a:ln>
          <a:effectLst/>
        </p:spPr>
      </p:pic>
      <p:sp>
        <p:nvSpPr>
          <p:cNvPr id="7" name="TextBox 6"/>
          <p:cNvSpPr txBox="1"/>
          <p:nvPr/>
        </p:nvSpPr>
        <p:spPr>
          <a:xfrm>
            <a:off x="6300192" y="5661248"/>
            <a:ext cx="2412776" cy="369332"/>
          </a:xfrm>
          <a:prstGeom prst="rect">
            <a:avLst/>
          </a:prstGeom>
          <a:noFill/>
        </p:spPr>
        <p:txBody>
          <a:bodyPr wrap="square" rtlCol="0">
            <a:spAutoFit/>
          </a:bodyPr>
          <a:lstStyle/>
          <a:p>
            <a:r>
              <a:rPr lang="en-US" dirty="0" smtClean="0"/>
              <a:t>RPU attack model</a:t>
            </a: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Strength of RPU Attack: A Toy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pic>
        <p:nvPicPr>
          <p:cNvPr id="6" name="Picture 2"/>
          <p:cNvPicPr>
            <a:picLocks noChangeAspect="1" noChangeArrowheads="1"/>
          </p:cNvPicPr>
          <p:nvPr/>
        </p:nvPicPr>
        <p:blipFill>
          <a:blip r:embed="rId2" cstate="print"/>
          <a:srcRect l="35742" t="15937" r="14453" b="17500"/>
          <a:stretch>
            <a:fillRect/>
          </a:stretch>
        </p:blipFill>
        <p:spPr bwMode="auto">
          <a:xfrm>
            <a:off x="1575239" y="1729789"/>
            <a:ext cx="5877081" cy="490909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Strength of RPU Attack: A Toy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pic>
        <p:nvPicPr>
          <p:cNvPr id="6" name="Picture 2" descr="C:\Documents and Settings\zyuan\Desktop\toy_example_simulation.jpg"/>
          <p:cNvPicPr>
            <a:picLocks noChangeAspect="1" noChangeArrowheads="1"/>
          </p:cNvPicPr>
          <p:nvPr/>
        </p:nvPicPr>
        <p:blipFill>
          <a:blip r:embed="rId2" cstate="print"/>
          <a:srcRect t="5082" r="7138" b="3437"/>
          <a:stretch>
            <a:fillRect/>
          </a:stretch>
        </p:blipFill>
        <p:spPr bwMode="auto">
          <a:xfrm>
            <a:off x="395536" y="1844824"/>
            <a:ext cx="5148572" cy="4752528"/>
          </a:xfrm>
          <a:prstGeom prst="rect">
            <a:avLst/>
          </a:prstGeom>
          <a:noFill/>
        </p:spPr>
      </p:pic>
      <p:sp>
        <p:nvSpPr>
          <p:cNvPr id="8" name="内容占位符 2"/>
          <p:cNvSpPr>
            <a:spLocks noGrp="1"/>
          </p:cNvSpPr>
          <p:nvPr>
            <p:ph idx="1"/>
          </p:nvPr>
        </p:nvSpPr>
        <p:spPr>
          <a:xfrm>
            <a:off x="6319026" y="4357694"/>
            <a:ext cx="2492350" cy="714380"/>
          </a:xfrm>
        </p:spPr>
        <p:txBody>
          <a:bodyPr>
            <a:normAutofit fontScale="70000" lnSpcReduction="20000"/>
          </a:bodyPr>
          <a:lstStyle/>
          <a:p>
            <a:r>
              <a:rPr lang="en-US" dirty="0" smtClean="0"/>
              <a:t>Red: route #1</a:t>
            </a:r>
          </a:p>
          <a:p>
            <a:r>
              <a:rPr lang="en-US" dirty="0" smtClean="0"/>
              <a:t>Purple: route #2</a:t>
            </a:r>
          </a:p>
        </p:txBody>
      </p:sp>
      <p:pic>
        <p:nvPicPr>
          <p:cNvPr id="9" name="Picture 2"/>
          <p:cNvPicPr>
            <a:picLocks noChangeAspect="1" noChangeArrowheads="1"/>
          </p:cNvPicPr>
          <p:nvPr/>
        </p:nvPicPr>
        <p:blipFill>
          <a:blip r:embed="rId3" cstate="print"/>
          <a:srcRect l="35742" t="15937" r="14453" b="17500"/>
          <a:stretch>
            <a:fillRect/>
          </a:stretch>
        </p:blipFill>
        <p:spPr bwMode="auto">
          <a:xfrm>
            <a:off x="6072198" y="1799104"/>
            <a:ext cx="3071802" cy="2565858"/>
          </a:xfrm>
          <a:prstGeom prst="rect">
            <a:avLst/>
          </a:prstGeom>
          <a:noFill/>
          <a:ln w="9525">
            <a:noFill/>
            <a:miter lim="800000"/>
            <a:headEnd/>
            <a:tailEnd/>
          </a:ln>
          <a:effectLst/>
        </p:spPr>
      </p:pic>
      <p:sp>
        <p:nvSpPr>
          <p:cNvPr id="10" name="TextBox 9"/>
          <p:cNvSpPr txBox="1"/>
          <p:nvPr/>
        </p:nvSpPr>
        <p:spPr>
          <a:xfrm>
            <a:off x="5715008" y="5309546"/>
            <a:ext cx="3428992" cy="1200329"/>
          </a:xfrm>
          <a:prstGeom prst="rect">
            <a:avLst/>
          </a:prstGeom>
          <a:noFill/>
        </p:spPr>
        <p:txBody>
          <a:bodyPr wrap="square" rtlCol="0">
            <a:spAutoFit/>
          </a:bodyPr>
          <a:lstStyle/>
          <a:p>
            <a:r>
              <a:rPr lang="en-US" dirty="0" smtClean="0"/>
              <a:t>Red route provides much higher delay than the purple route, as well as interference to the PU.</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Defense Against RPU Attack</a:t>
            </a:r>
            <a:endParaRPr lang="en-US" dirty="0"/>
          </a:p>
        </p:txBody>
      </p:sp>
      <p:sp>
        <p:nvSpPr>
          <p:cNvPr id="3" name="内容占位符 2"/>
          <p:cNvSpPr>
            <a:spLocks noGrp="1"/>
          </p:cNvSpPr>
          <p:nvPr>
            <p:ph idx="1"/>
          </p:nvPr>
        </p:nvSpPr>
        <p:spPr>
          <a:xfrm>
            <a:off x="288630" y="1785926"/>
            <a:ext cx="8675858" cy="3443274"/>
          </a:xfrm>
        </p:spPr>
        <p:txBody>
          <a:bodyPr>
            <a:normAutofit fontScale="92500" lnSpcReduction="10000"/>
          </a:bodyPr>
          <a:lstStyle/>
          <a:p>
            <a:r>
              <a:rPr lang="en-US" dirty="0" smtClean="0"/>
              <a:t>Find an initial route from source to destination</a:t>
            </a:r>
          </a:p>
          <a:p>
            <a:r>
              <a:rPr lang="en-US" dirty="0" smtClean="0"/>
              <a:t>Each node collects the feedback information from the other nodes </a:t>
            </a:r>
          </a:p>
          <a:p>
            <a:r>
              <a:rPr lang="en-US" dirty="0" smtClean="0"/>
              <a:t>Nodes use belief propagation to exchange messages</a:t>
            </a:r>
          </a:p>
          <a:p>
            <a:pPr lvl="1"/>
            <a:r>
              <a:rPr lang="en-US" dirty="0" smtClean="0"/>
              <a:t>Based on conditional probabilities, calculate marginal probability</a:t>
            </a:r>
          </a:p>
          <a:p>
            <a:r>
              <a:rPr lang="en-US" dirty="0" smtClean="0"/>
              <a:t>Final detection criterion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33</a:t>
            </a:fld>
            <a:endParaRPr lang="zh-CN" altLang="en-US" dirty="0"/>
          </a:p>
        </p:txBody>
      </p:sp>
      <p:pic>
        <p:nvPicPr>
          <p:cNvPr id="10242" name="Picture 2"/>
          <p:cNvPicPr>
            <a:picLocks noChangeAspect="1" noChangeArrowheads="1"/>
          </p:cNvPicPr>
          <p:nvPr/>
        </p:nvPicPr>
        <p:blipFill>
          <a:blip r:embed="rId3" cstate="print"/>
          <a:srcRect l="40453" t="71460" r="37103" b="20035"/>
          <a:stretch>
            <a:fillRect/>
          </a:stretch>
        </p:blipFill>
        <p:spPr bwMode="auto">
          <a:xfrm>
            <a:off x="2123728" y="5085184"/>
            <a:ext cx="4694771" cy="111192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Local Function</a:t>
            </a:r>
            <a:endParaRPr lang="en-US" dirty="0"/>
          </a:p>
        </p:txBody>
      </p:sp>
      <p:sp>
        <p:nvSpPr>
          <p:cNvPr id="3" name="内容占位符 2"/>
          <p:cNvSpPr>
            <a:spLocks noGrp="1"/>
          </p:cNvSpPr>
          <p:nvPr>
            <p:ph idx="1"/>
          </p:nvPr>
        </p:nvSpPr>
        <p:spPr/>
        <p:txBody>
          <a:bodyPr/>
          <a:lstStyle/>
          <a:p>
            <a:r>
              <a:rPr lang="en-US" dirty="0" smtClean="0"/>
              <a:t>Beta distribution</a:t>
            </a:r>
          </a:p>
          <a:p>
            <a:pPr lvl="1"/>
            <a:r>
              <a:rPr lang="en-US" dirty="0" smtClean="0"/>
              <a:t>Describe link quality</a:t>
            </a:r>
          </a:p>
          <a:p>
            <a:pPr lvl="1"/>
            <a:endParaRPr lang="en-US" dirty="0" smtClean="0"/>
          </a:p>
          <a:p>
            <a:pPr lvl="1"/>
            <a:endParaRPr lang="en-US" dirty="0" smtClean="0"/>
          </a:p>
          <a:p>
            <a:pPr lvl="1"/>
            <a:r>
              <a:rPr lang="en-US" dirty="0" smtClean="0"/>
              <a:t>CDF of Beta distribution</a:t>
            </a:r>
          </a:p>
          <a:p>
            <a:pPr lvl="1">
              <a:buNone/>
            </a:pPr>
            <a:endParaRPr lang="en-US" dirty="0" smtClean="0"/>
          </a:p>
          <a:p>
            <a:endParaRPr lang="en-US" dirty="0" smtClean="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pic>
        <p:nvPicPr>
          <p:cNvPr id="7" name="Picture 2"/>
          <p:cNvPicPr>
            <a:picLocks noChangeAspect="1" noChangeArrowheads="1"/>
          </p:cNvPicPr>
          <p:nvPr/>
        </p:nvPicPr>
        <p:blipFill>
          <a:blip r:embed="rId3" cstate="print"/>
          <a:srcRect l="43360" t="32812" r="17968" b="57813"/>
          <a:stretch>
            <a:fillRect/>
          </a:stretch>
        </p:blipFill>
        <p:spPr bwMode="auto">
          <a:xfrm>
            <a:off x="1052160" y="2941877"/>
            <a:ext cx="4896544" cy="741901"/>
          </a:xfrm>
          <a:prstGeom prst="rect">
            <a:avLst/>
          </a:prstGeom>
          <a:noFill/>
          <a:ln w="9525">
            <a:noFill/>
            <a:miter lim="800000"/>
            <a:headEnd/>
            <a:tailEnd/>
          </a:ln>
          <a:effectLst/>
        </p:spPr>
      </p:pic>
      <p:pic>
        <p:nvPicPr>
          <p:cNvPr id="137218" name="Picture 2"/>
          <p:cNvPicPr>
            <a:picLocks noChangeAspect="1" noChangeArrowheads="1"/>
          </p:cNvPicPr>
          <p:nvPr/>
        </p:nvPicPr>
        <p:blipFill>
          <a:blip r:embed="rId4" cstate="print"/>
          <a:srcRect l="34821" t="53214" r="31696" b="39286"/>
          <a:stretch>
            <a:fillRect/>
          </a:stretch>
        </p:blipFill>
        <p:spPr bwMode="auto">
          <a:xfrm>
            <a:off x="867748" y="4368172"/>
            <a:ext cx="8089788" cy="1132530"/>
          </a:xfrm>
          <a:prstGeom prst="rect">
            <a:avLst/>
          </a:prstGeom>
          <a:noFill/>
          <a:ln w="9525">
            <a:noFill/>
            <a:miter lim="800000"/>
            <a:headEnd/>
            <a:tailEnd/>
          </a:ln>
          <a:effectLst/>
        </p:spPr>
      </p:pic>
      <p:sp>
        <p:nvSpPr>
          <p:cNvPr id="9" name="TextBox 8"/>
          <p:cNvSpPr txBox="1"/>
          <p:nvPr/>
        </p:nvSpPr>
        <p:spPr>
          <a:xfrm>
            <a:off x="4357686" y="1643050"/>
            <a:ext cx="1571636" cy="707886"/>
          </a:xfrm>
          <a:prstGeom prst="rect">
            <a:avLst/>
          </a:prstGeom>
          <a:noFill/>
        </p:spPr>
        <p:txBody>
          <a:bodyPr wrap="square" rtlCol="0">
            <a:spAutoFit/>
          </a:bodyPr>
          <a:lstStyle/>
          <a:p>
            <a:r>
              <a:rPr lang="el-GR" sz="2000" dirty="0" smtClean="0">
                <a:solidFill>
                  <a:srgbClr val="FF0000"/>
                </a:solidFill>
                <a:ea typeface="宋体"/>
              </a:rPr>
              <a:t>α</a:t>
            </a:r>
            <a:r>
              <a:rPr lang="en-US" sz="2000" dirty="0" smtClean="0">
                <a:solidFill>
                  <a:srgbClr val="FF0000"/>
                </a:solidFill>
                <a:ea typeface="宋体"/>
              </a:rPr>
              <a:t>: </a:t>
            </a:r>
            <a:r>
              <a:rPr lang="en-US" sz="2000" dirty="0" smtClean="0">
                <a:solidFill>
                  <a:srgbClr val="FF0000"/>
                </a:solidFill>
              </a:rPr>
              <a:t>Number of success</a:t>
            </a:r>
            <a:endParaRPr lang="en-US" sz="2000" dirty="0">
              <a:solidFill>
                <a:srgbClr val="FF0000"/>
              </a:solidFill>
            </a:endParaRPr>
          </a:p>
        </p:txBody>
      </p:sp>
      <p:cxnSp>
        <p:nvCxnSpPr>
          <p:cNvPr id="10" name="直接箭头连接符 9"/>
          <p:cNvCxnSpPr/>
          <p:nvPr/>
        </p:nvCxnSpPr>
        <p:spPr>
          <a:xfrm rot="5400000">
            <a:off x="4393404" y="2321712"/>
            <a:ext cx="785818" cy="71437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72198" y="2285992"/>
            <a:ext cx="1571636" cy="707886"/>
          </a:xfrm>
          <a:prstGeom prst="rect">
            <a:avLst/>
          </a:prstGeom>
          <a:noFill/>
        </p:spPr>
        <p:txBody>
          <a:bodyPr wrap="square" rtlCol="0">
            <a:spAutoFit/>
          </a:bodyPr>
          <a:lstStyle/>
          <a:p>
            <a:r>
              <a:rPr lang="el-GR" sz="2000" dirty="0" smtClean="0">
                <a:solidFill>
                  <a:srgbClr val="FF0000"/>
                </a:solidFill>
                <a:ea typeface="宋体"/>
              </a:rPr>
              <a:t>β</a:t>
            </a:r>
            <a:r>
              <a:rPr lang="en-US" sz="2000" dirty="0" smtClean="0">
                <a:solidFill>
                  <a:srgbClr val="FF0000"/>
                </a:solidFill>
                <a:ea typeface="宋体"/>
              </a:rPr>
              <a:t>: </a:t>
            </a:r>
            <a:r>
              <a:rPr lang="en-US" sz="2000" dirty="0" smtClean="0">
                <a:solidFill>
                  <a:srgbClr val="FF0000"/>
                </a:solidFill>
              </a:rPr>
              <a:t>Number of failure</a:t>
            </a:r>
            <a:endParaRPr lang="en-US" sz="2000" dirty="0">
              <a:solidFill>
                <a:srgbClr val="FF0000"/>
              </a:solidFill>
            </a:endParaRPr>
          </a:p>
        </p:txBody>
      </p:sp>
      <p:cxnSp>
        <p:nvCxnSpPr>
          <p:cNvPr id="14" name="直接箭头连接符 13"/>
          <p:cNvCxnSpPr/>
          <p:nvPr/>
        </p:nvCxnSpPr>
        <p:spPr>
          <a:xfrm rot="10800000" flipV="1">
            <a:off x="5572132" y="2786058"/>
            <a:ext cx="500066" cy="2857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07330" y="5386732"/>
            <a:ext cx="4639037" cy="1222969"/>
            <a:chOff x="407330" y="5386732"/>
            <a:chExt cx="4639037" cy="1222969"/>
          </a:xfrm>
        </p:grpSpPr>
        <p:pic>
          <p:nvPicPr>
            <p:cNvPr id="7172" name="Picture 4"/>
            <p:cNvPicPr>
              <a:picLocks noChangeAspect="1" noChangeArrowheads="1"/>
            </p:cNvPicPr>
            <p:nvPr/>
          </p:nvPicPr>
          <p:blipFill>
            <a:blip r:embed="rId5" cstate="print"/>
            <a:srcRect l="41934" t="56699" r="39213" b="38660"/>
            <a:stretch>
              <a:fillRect/>
            </a:stretch>
          </p:blipFill>
          <p:spPr bwMode="auto">
            <a:xfrm>
              <a:off x="1229943" y="6022559"/>
              <a:ext cx="3816424" cy="587142"/>
            </a:xfrm>
            <a:prstGeom prst="rect">
              <a:avLst/>
            </a:prstGeom>
            <a:noFill/>
            <a:ln w="9525">
              <a:noFill/>
              <a:miter lim="800000"/>
              <a:headEnd/>
              <a:tailEnd/>
            </a:ln>
          </p:spPr>
        </p:pic>
        <p:sp>
          <p:nvSpPr>
            <p:cNvPr id="15" name="TextBox 14"/>
            <p:cNvSpPr txBox="1"/>
            <p:nvPr/>
          </p:nvSpPr>
          <p:spPr>
            <a:xfrm>
              <a:off x="407330" y="5386732"/>
              <a:ext cx="3286148" cy="584775"/>
            </a:xfrm>
            <a:prstGeom prst="rect">
              <a:avLst/>
            </a:prstGeom>
            <a:noFill/>
          </p:spPr>
          <p:txBody>
            <a:bodyPr wrap="square" rtlCol="0">
              <a:spAutoFit/>
            </a:bodyPr>
            <a:lstStyle/>
            <a:p>
              <a:pPr marL="365760" indent="-283464">
                <a:spcBef>
                  <a:spcPts val="600"/>
                </a:spcBef>
                <a:buClr>
                  <a:schemeClr val="accent1"/>
                </a:buClr>
                <a:buSzPct val="80000"/>
                <a:buFont typeface="Wingdings 2"/>
                <a:buChar char=""/>
              </a:pPr>
              <a:r>
                <a:rPr lang="en-US" sz="3200" dirty="0" smtClean="0">
                  <a:solidFill>
                    <a:srgbClr val="FF0000"/>
                  </a:solidFill>
                  <a:latin typeface="Calibri" pitchFamily="34" charset="0"/>
                </a:rPr>
                <a:t>Local function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Local Function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pic>
        <p:nvPicPr>
          <p:cNvPr id="8194" name="Picture 2"/>
          <p:cNvPicPr>
            <a:picLocks noChangeAspect="1" noChangeArrowheads="1"/>
          </p:cNvPicPr>
          <p:nvPr/>
        </p:nvPicPr>
        <p:blipFill>
          <a:blip r:embed="rId2" cstate="print"/>
          <a:srcRect l="35138" t="16387" r="31197" b="41770"/>
          <a:stretch>
            <a:fillRect/>
          </a:stretch>
        </p:blipFill>
        <p:spPr bwMode="auto">
          <a:xfrm>
            <a:off x="1981180" y="1714488"/>
            <a:ext cx="5214974" cy="4051071"/>
          </a:xfrm>
          <a:prstGeom prst="rect">
            <a:avLst/>
          </a:prstGeom>
          <a:noFill/>
          <a:ln w="9525">
            <a:noFill/>
            <a:miter lim="800000"/>
            <a:headEnd/>
            <a:tailEnd/>
          </a:ln>
        </p:spPr>
      </p:pic>
      <p:sp>
        <p:nvSpPr>
          <p:cNvPr id="8" name="TextBox 7"/>
          <p:cNvSpPr txBox="1"/>
          <p:nvPr/>
        </p:nvSpPr>
        <p:spPr>
          <a:xfrm>
            <a:off x="1609704" y="5771971"/>
            <a:ext cx="6572296" cy="1200329"/>
          </a:xfrm>
          <a:prstGeom prst="rect">
            <a:avLst/>
          </a:prstGeom>
          <a:noFill/>
        </p:spPr>
        <p:txBody>
          <a:bodyPr wrap="square" rtlCol="0">
            <a:spAutoFit/>
          </a:bodyPr>
          <a:lstStyle/>
          <a:p>
            <a:r>
              <a:rPr lang="en-US" dirty="0" smtClean="0"/>
              <a:t>CDF(</a:t>
            </a:r>
            <a:r>
              <a:rPr lang="el-GR" dirty="0" smtClean="0">
                <a:ea typeface="宋体"/>
              </a:rPr>
              <a:t>α</a:t>
            </a:r>
            <a:r>
              <a:rPr lang="en-US" dirty="0" smtClean="0">
                <a:ea typeface="宋体"/>
              </a:rPr>
              <a:t>=2,</a:t>
            </a:r>
            <a:r>
              <a:rPr lang="el-GR" dirty="0" smtClean="0">
                <a:ea typeface="宋体"/>
              </a:rPr>
              <a:t>β</a:t>
            </a:r>
            <a:r>
              <a:rPr lang="en-US" dirty="0" smtClean="0">
                <a:ea typeface="宋体"/>
              </a:rPr>
              <a:t>=2</a:t>
            </a:r>
            <a:r>
              <a:rPr lang="en-US" dirty="0" smtClean="0"/>
              <a:t>) &gt; CDF(</a:t>
            </a:r>
            <a:r>
              <a:rPr lang="el-GR" dirty="0" smtClean="0">
                <a:ea typeface="宋体"/>
              </a:rPr>
              <a:t>α</a:t>
            </a:r>
            <a:r>
              <a:rPr lang="en-US" dirty="0" smtClean="0">
                <a:ea typeface="宋体"/>
              </a:rPr>
              <a:t>=4,</a:t>
            </a:r>
            <a:r>
              <a:rPr lang="el-GR" dirty="0" smtClean="0">
                <a:ea typeface="宋体"/>
              </a:rPr>
              <a:t>β</a:t>
            </a:r>
            <a:r>
              <a:rPr lang="en-US" dirty="0" smtClean="0">
                <a:ea typeface="宋体"/>
              </a:rPr>
              <a:t>=4</a:t>
            </a:r>
            <a:r>
              <a:rPr lang="en-US" dirty="0" smtClean="0"/>
              <a:t>), which means the value of the local function of (</a:t>
            </a:r>
            <a:r>
              <a:rPr lang="el-GR" dirty="0" smtClean="0">
                <a:ea typeface="宋体"/>
              </a:rPr>
              <a:t>α</a:t>
            </a:r>
            <a:r>
              <a:rPr lang="en-US" dirty="0" smtClean="0">
                <a:ea typeface="宋体"/>
              </a:rPr>
              <a:t>=4,</a:t>
            </a:r>
            <a:r>
              <a:rPr lang="el-GR" dirty="0" smtClean="0">
                <a:ea typeface="宋体"/>
              </a:rPr>
              <a:t>β</a:t>
            </a:r>
            <a:r>
              <a:rPr lang="en-US" dirty="0" smtClean="0">
                <a:ea typeface="宋体"/>
              </a:rPr>
              <a:t>=4</a:t>
            </a:r>
            <a:r>
              <a:rPr lang="en-US" dirty="0" smtClean="0"/>
              <a:t>) is bigger than the value of the local function of (</a:t>
            </a:r>
            <a:r>
              <a:rPr lang="el-GR" dirty="0" smtClean="0">
                <a:ea typeface="宋体"/>
              </a:rPr>
              <a:t>α</a:t>
            </a:r>
            <a:r>
              <a:rPr lang="en-US" dirty="0" smtClean="0">
                <a:ea typeface="宋体"/>
              </a:rPr>
              <a:t>=2,</a:t>
            </a:r>
            <a:r>
              <a:rPr lang="el-GR" dirty="0" smtClean="0">
                <a:ea typeface="宋体"/>
              </a:rPr>
              <a:t>β</a:t>
            </a:r>
            <a:r>
              <a:rPr lang="en-US" dirty="0" smtClean="0">
                <a:ea typeface="宋体"/>
              </a:rPr>
              <a:t>=2</a:t>
            </a:r>
            <a:r>
              <a:rPr lang="en-US" dirty="0" smtClean="0"/>
              <a:t>).</a:t>
            </a:r>
          </a:p>
          <a:p>
            <a:endParaRPr 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Compatibility Function</a:t>
            </a:r>
            <a:endParaRPr lang="en-US" dirty="0"/>
          </a:p>
        </p:txBody>
      </p:sp>
      <p:sp>
        <p:nvSpPr>
          <p:cNvPr id="3" name="内容占位符 2"/>
          <p:cNvSpPr>
            <a:spLocks noGrp="1"/>
          </p:cNvSpPr>
          <p:nvPr>
            <p:ph idx="1"/>
          </p:nvPr>
        </p:nvSpPr>
        <p:spPr/>
        <p:txBody>
          <a:bodyPr/>
          <a:lstStyle/>
          <a:p>
            <a:r>
              <a:rPr lang="en-US" dirty="0" smtClean="0"/>
              <a:t>Dependent on the correlation between the states of two users</a:t>
            </a:r>
          </a:p>
          <a:p>
            <a:r>
              <a:rPr lang="en-US" dirty="0" smtClean="0"/>
              <a:t>Difficult to find an explicit expression for the compatibility function</a:t>
            </a:r>
          </a:p>
          <a:p>
            <a:pPr lvl="1"/>
            <a:r>
              <a:rPr lang="en-US" dirty="0" smtClean="0"/>
              <a:t>A heuristic one is proposed</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pic>
        <p:nvPicPr>
          <p:cNvPr id="9218" name="Picture 2"/>
          <p:cNvPicPr>
            <a:picLocks noChangeAspect="1" noChangeArrowheads="1"/>
          </p:cNvPicPr>
          <p:nvPr/>
        </p:nvPicPr>
        <p:blipFill>
          <a:blip r:embed="rId3" cstate="print"/>
          <a:srcRect l="36909" t="39330" r="33560" b="53110"/>
          <a:stretch>
            <a:fillRect/>
          </a:stretch>
        </p:blipFill>
        <p:spPr bwMode="auto">
          <a:xfrm>
            <a:off x="1000100" y="4572008"/>
            <a:ext cx="5804338" cy="92869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Complete Algorithm</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Obtain an initial route from source to destination.</a:t>
            </a:r>
          </a:p>
          <a:p>
            <a:r>
              <a:rPr lang="en-US" dirty="0" smtClean="0"/>
              <a:t>Each node on the initial route keeps a table recording feedbacks from other nodes.</a:t>
            </a:r>
          </a:p>
          <a:p>
            <a:r>
              <a:rPr lang="en-US" i="1" dirty="0" smtClean="0"/>
              <a:t>for</a:t>
            </a:r>
            <a:r>
              <a:rPr lang="en-US" dirty="0" smtClean="0"/>
              <a:t> each iteration </a:t>
            </a:r>
            <a:r>
              <a:rPr lang="en-US" i="1" dirty="0" smtClean="0"/>
              <a:t>do</a:t>
            </a:r>
          </a:p>
          <a:p>
            <a:pPr lvl="1"/>
            <a:r>
              <a:rPr lang="en-US" dirty="0" smtClean="0"/>
              <a:t>Compute location function and compatibility function.</a:t>
            </a:r>
          </a:p>
          <a:p>
            <a:pPr lvl="1"/>
            <a:r>
              <a:rPr lang="en-US" dirty="0" smtClean="0"/>
              <a:t>Compute messages, and exchange messages.</a:t>
            </a:r>
          </a:p>
          <a:p>
            <a:pPr lvl="1"/>
            <a:r>
              <a:rPr lang="en-US" dirty="0" smtClean="0"/>
              <a:t>Compute belief values.</a:t>
            </a:r>
          </a:p>
          <a:p>
            <a:r>
              <a:rPr lang="en-US" i="1" dirty="0" smtClean="0"/>
              <a:t>end for</a:t>
            </a:r>
          </a:p>
          <a:p>
            <a:r>
              <a:rPr lang="en-US" dirty="0" smtClean="0"/>
              <a:t>The source node detects the malicious nodes according to final beliefs.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38</a:t>
            </a:fld>
            <a:endParaRPr lang="zh-CN" altLang="en-US" dirty="0"/>
          </a:p>
        </p:txBody>
      </p:sp>
      <p:pic>
        <p:nvPicPr>
          <p:cNvPr id="11266" name="Picture 2"/>
          <p:cNvPicPr>
            <a:picLocks noChangeAspect="1" noChangeArrowheads="1"/>
          </p:cNvPicPr>
          <p:nvPr/>
        </p:nvPicPr>
        <p:blipFill>
          <a:blip r:embed="rId2" cstate="print"/>
          <a:srcRect l="33956" t="24210" r="30016" b="31375"/>
          <a:stretch>
            <a:fillRect/>
          </a:stretch>
        </p:blipFill>
        <p:spPr bwMode="auto">
          <a:xfrm>
            <a:off x="1674747" y="1666942"/>
            <a:ext cx="5397583" cy="4158793"/>
          </a:xfrm>
          <a:prstGeom prst="rect">
            <a:avLst/>
          </a:prstGeom>
          <a:noFill/>
          <a:ln w="9525">
            <a:noFill/>
            <a:miter lim="800000"/>
            <a:headEnd/>
            <a:tailEnd/>
          </a:ln>
        </p:spPr>
      </p:pic>
      <p:sp>
        <p:nvSpPr>
          <p:cNvPr id="8" name="TextBox 7"/>
          <p:cNvSpPr txBox="1"/>
          <p:nvPr/>
        </p:nvSpPr>
        <p:spPr>
          <a:xfrm>
            <a:off x="1000100" y="5705380"/>
            <a:ext cx="7000924" cy="1107996"/>
          </a:xfrm>
          <a:prstGeom prst="rect">
            <a:avLst/>
          </a:prstGeom>
          <a:noFill/>
        </p:spPr>
        <p:txBody>
          <a:bodyPr wrap="square" rtlCol="0">
            <a:spAutoFit/>
          </a:bodyPr>
          <a:lstStyle/>
          <a:p>
            <a:pPr algn="ctr"/>
            <a:r>
              <a:rPr lang="en-US" sz="2400" dirty="0" smtClean="0"/>
              <a:t>Belief of the malicious node is clearly much smaller than that of the other nodes.</a:t>
            </a:r>
          </a:p>
          <a:p>
            <a:endParaRPr 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39</a:t>
            </a:fld>
            <a:endParaRPr lang="zh-CN" altLang="en-US" dirty="0"/>
          </a:p>
        </p:txBody>
      </p:sp>
      <p:pic>
        <p:nvPicPr>
          <p:cNvPr id="6" name="Picture 2"/>
          <p:cNvPicPr>
            <a:picLocks noChangeAspect="1" noChangeArrowheads="1"/>
          </p:cNvPicPr>
          <p:nvPr/>
        </p:nvPicPr>
        <p:blipFill>
          <a:blip r:embed="rId2" cstate="print"/>
          <a:srcRect b="8425"/>
          <a:stretch>
            <a:fillRect/>
          </a:stretch>
        </p:blipFill>
        <p:spPr bwMode="auto">
          <a:xfrm>
            <a:off x="1619672" y="1645423"/>
            <a:ext cx="4536504" cy="3608583"/>
          </a:xfrm>
          <a:prstGeom prst="rect">
            <a:avLst/>
          </a:prstGeom>
          <a:noFill/>
          <a:ln w="9525">
            <a:noFill/>
            <a:miter lim="800000"/>
            <a:headEnd/>
            <a:tailEnd/>
          </a:ln>
          <a:effectLst/>
        </p:spPr>
      </p:pic>
      <p:sp>
        <p:nvSpPr>
          <p:cNvPr id="7" name="TextBox 6"/>
          <p:cNvSpPr txBox="1"/>
          <p:nvPr/>
        </p:nvSpPr>
        <p:spPr>
          <a:xfrm>
            <a:off x="285720" y="5567186"/>
            <a:ext cx="8858280" cy="1015663"/>
          </a:xfrm>
          <a:prstGeom prst="rect">
            <a:avLst/>
          </a:prstGeom>
          <a:noFill/>
        </p:spPr>
        <p:txBody>
          <a:bodyPr wrap="square" rtlCol="0">
            <a:spAutoFit/>
          </a:bodyPr>
          <a:lstStyle/>
          <a:p>
            <a:pPr>
              <a:buFont typeface="Arial" pitchFamily="34" charset="0"/>
              <a:buChar char="•"/>
            </a:pPr>
            <a:r>
              <a:rPr lang="en-US" sz="2000" dirty="0" smtClean="0"/>
              <a:t> The red line represents the route if the malicious behaves honestly. </a:t>
            </a:r>
          </a:p>
          <a:p>
            <a:pPr>
              <a:buFont typeface="Arial" pitchFamily="34" charset="0"/>
              <a:buChar char="•"/>
            </a:pPr>
            <a:r>
              <a:rPr lang="en-US" sz="2000" dirty="0" smtClean="0"/>
              <a:t> The blue line is the route if the malicious node attacks.</a:t>
            </a:r>
          </a:p>
          <a:p>
            <a:pPr>
              <a:buFont typeface="Arial" pitchFamily="34" charset="0"/>
              <a:buChar char="•"/>
            </a:pPr>
            <a:r>
              <a:rPr lang="en-US" sz="2000" dirty="0" smtClean="0"/>
              <a:t> The yellow line represents the new route after finding the attacker.</a:t>
            </a:r>
            <a:endParaRPr lang="en-US" sz="2000" dirty="0"/>
          </a:p>
        </p:txBody>
      </p:sp>
      <p:cxnSp>
        <p:nvCxnSpPr>
          <p:cNvPr id="8" name="直接箭头连接符 7"/>
          <p:cNvCxnSpPr/>
          <p:nvPr/>
        </p:nvCxnSpPr>
        <p:spPr>
          <a:xfrm flipH="1">
            <a:off x="5105366" y="4160804"/>
            <a:ext cx="576064" cy="288032"/>
          </a:xfrm>
          <a:prstGeom prst="straightConnector1">
            <a:avLst/>
          </a:prstGeom>
          <a:ln w="22225">
            <a:solidFill>
              <a:srgbClr val="7030A0"/>
            </a:solidFill>
            <a:headEnd w="med" len="lg"/>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80112" y="3880298"/>
            <a:ext cx="1319850" cy="584775"/>
          </a:xfrm>
          <a:prstGeom prst="rect">
            <a:avLst/>
          </a:prstGeom>
          <a:noFill/>
        </p:spPr>
        <p:txBody>
          <a:bodyPr wrap="square" rtlCol="0">
            <a:spAutoFit/>
          </a:bodyPr>
          <a:lstStyle/>
          <a:p>
            <a:r>
              <a:rPr lang="en-US" altLang="zh-CN" sz="1600" dirty="0" smtClean="0">
                <a:solidFill>
                  <a:srgbClr val="7030A0"/>
                </a:solidFill>
              </a:rPr>
              <a:t>Malicious node</a:t>
            </a:r>
            <a:endParaRPr lang="zh-CN" altLang="en-US" sz="1600" dirty="0">
              <a:solidFill>
                <a:srgbClr val="7030A0"/>
              </a:solidFill>
            </a:endParaRPr>
          </a:p>
        </p:txBody>
      </p:sp>
      <p:sp>
        <p:nvSpPr>
          <p:cNvPr id="10" name="Rectangle 9"/>
          <p:cNvSpPr/>
          <p:nvPr/>
        </p:nvSpPr>
        <p:spPr>
          <a:xfrm>
            <a:off x="4283968" y="4005064"/>
            <a:ext cx="122413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组合 15"/>
          <p:cNvGrpSpPr/>
          <p:nvPr/>
        </p:nvGrpSpPr>
        <p:grpSpPr>
          <a:xfrm>
            <a:off x="1974832" y="1709726"/>
            <a:ext cx="6470664" cy="3900269"/>
            <a:chOff x="1974832" y="1709726"/>
            <a:chExt cx="6470664" cy="3900269"/>
          </a:xfrm>
        </p:grpSpPr>
        <p:pic>
          <p:nvPicPr>
            <p:cNvPr id="11" name="Picture 3"/>
            <p:cNvPicPr>
              <a:picLocks noChangeAspect="1" noChangeArrowheads="1"/>
            </p:cNvPicPr>
            <p:nvPr/>
          </p:nvPicPr>
          <p:blipFill>
            <a:blip r:embed="rId3" cstate="print"/>
            <a:srcRect/>
            <a:stretch>
              <a:fillRect/>
            </a:stretch>
          </p:blipFill>
          <p:spPr bwMode="auto">
            <a:xfrm>
              <a:off x="1974832" y="1709726"/>
              <a:ext cx="4592552" cy="3900269"/>
            </a:xfrm>
            <a:prstGeom prst="rect">
              <a:avLst/>
            </a:prstGeom>
            <a:noFill/>
            <a:ln w="19050">
              <a:solidFill>
                <a:schemeClr val="tx1"/>
              </a:solidFill>
              <a:miter lim="800000"/>
              <a:headEnd/>
              <a:tailEnd/>
            </a:ln>
            <a:effectLst/>
          </p:spPr>
        </p:pic>
        <p:cxnSp>
          <p:nvCxnSpPr>
            <p:cNvPr id="12" name="直接箭头连接符 11"/>
            <p:cNvCxnSpPr/>
            <p:nvPr/>
          </p:nvCxnSpPr>
          <p:spPr>
            <a:xfrm rot="10800000" flipV="1">
              <a:off x="4714876" y="2285992"/>
              <a:ext cx="2214578" cy="1000132"/>
            </a:xfrm>
            <a:prstGeom prst="straightConnector1">
              <a:avLst/>
            </a:prstGeom>
            <a:ln w="28575">
              <a:solidFill>
                <a:srgbClr val="7030A0"/>
              </a:solidFill>
              <a:headEnd w="med" len="lg"/>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45330" y="1941502"/>
              <a:ext cx="1500166" cy="707886"/>
            </a:xfrm>
            <a:prstGeom prst="rect">
              <a:avLst/>
            </a:prstGeom>
            <a:noFill/>
          </p:spPr>
          <p:txBody>
            <a:bodyPr wrap="square" rtlCol="0">
              <a:spAutoFit/>
            </a:bodyPr>
            <a:lstStyle/>
            <a:p>
              <a:r>
                <a:rPr lang="en-US" altLang="zh-CN" sz="2000" b="1" dirty="0" smtClean="0">
                  <a:solidFill>
                    <a:srgbClr val="7030A0"/>
                  </a:solidFill>
                </a:rPr>
                <a:t>Malicious node</a:t>
              </a:r>
              <a:endParaRPr lang="zh-CN" altLang="en-US" sz="2000" b="1" dirty="0">
                <a:solidFill>
                  <a:srgbClr val="7030A0"/>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Spectrum Is A Natural Resource</a:t>
            </a:r>
            <a:endParaRPr lang="en-US" dirty="0"/>
          </a:p>
        </p:txBody>
      </p:sp>
      <p:sp>
        <p:nvSpPr>
          <p:cNvPr id="3" name="内容占位符 2"/>
          <p:cNvSpPr>
            <a:spLocks noGrp="1"/>
          </p:cNvSpPr>
          <p:nvPr>
            <p:ph idx="1"/>
          </p:nvPr>
        </p:nvSpPr>
        <p:spPr>
          <a:xfrm>
            <a:off x="285720" y="1714488"/>
            <a:ext cx="8569650" cy="2357454"/>
          </a:xfrm>
        </p:spPr>
        <p:txBody>
          <a:bodyPr>
            <a:normAutofit fontScale="92500" lnSpcReduction="10000"/>
          </a:bodyPr>
          <a:lstStyle/>
          <a:p>
            <a:r>
              <a:rPr lang="en-US" dirty="0" smtClean="0"/>
              <a:t>Finite</a:t>
            </a:r>
          </a:p>
          <a:p>
            <a:r>
              <a:rPr lang="en-US" dirty="0" smtClean="0"/>
              <a:t>Renewable </a:t>
            </a:r>
          </a:p>
          <a:p>
            <a:r>
              <a:rPr lang="en-US" dirty="0" smtClean="0"/>
              <a:t>Administered</a:t>
            </a:r>
          </a:p>
          <a:p>
            <a:pPr lvl="1"/>
            <a:r>
              <a:rPr lang="en-US" dirty="0" smtClean="0"/>
              <a:t>Licensed/ primary</a:t>
            </a:r>
          </a:p>
          <a:p>
            <a:pPr lvl="1"/>
            <a:r>
              <a:rPr lang="en-US" dirty="0" smtClean="0"/>
              <a:t>Unlicensed/ secondary</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pic>
        <p:nvPicPr>
          <p:cNvPr id="44034" name="Picture 2" descr="fcc-wireless-spectrum-mobile-broadcast-tv-fixed-land-mobile"/>
          <p:cNvPicPr>
            <a:picLocks noChangeAspect="1" noChangeArrowheads="1"/>
          </p:cNvPicPr>
          <p:nvPr/>
        </p:nvPicPr>
        <p:blipFill>
          <a:blip r:embed="rId3" cstate="print"/>
          <a:srcRect/>
          <a:stretch>
            <a:fillRect/>
          </a:stretch>
        </p:blipFill>
        <p:spPr bwMode="auto">
          <a:xfrm>
            <a:off x="1142976" y="4060828"/>
            <a:ext cx="6858048" cy="2629106"/>
          </a:xfrm>
          <a:prstGeom prst="rect">
            <a:avLst/>
          </a:prstGeom>
          <a:noFill/>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5000" b="1" dirty="0" smtClean="0">
                <a:solidFill>
                  <a:srgbClr val="C00000"/>
                </a:solidFill>
              </a:rPr>
              <a:t>Thank you!</a:t>
            </a:r>
            <a:endParaRPr lang="en-US" sz="5000" b="1" dirty="0">
              <a:solidFill>
                <a:srgbClr val="C0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pic>
        <p:nvPicPr>
          <p:cNvPr id="134146" name="Picture 2" descr="http://www.allrmc.com/images/reverse_mortgage_question_answer.jpg"/>
          <p:cNvPicPr>
            <a:picLocks noChangeAspect="1" noChangeArrowheads="1"/>
          </p:cNvPicPr>
          <p:nvPr/>
        </p:nvPicPr>
        <p:blipFill>
          <a:blip r:embed="rId2" cstate="print"/>
          <a:srcRect/>
          <a:stretch>
            <a:fillRect/>
          </a:stretch>
        </p:blipFill>
        <p:spPr bwMode="auto">
          <a:xfrm>
            <a:off x="1015380" y="1691271"/>
            <a:ext cx="6771330" cy="4881001"/>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Dynamic Spectrum Access</a:t>
            </a:r>
            <a:endParaRPr lang="en-US" dirty="0"/>
          </a:p>
        </p:txBody>
      </p:sp>
      <p:sp>
        <p:nvSpPr>
          <p:cNvPr id="3" name="内容占位符 2"/>
          <p:cNvSpPr>
            <a:spLocks noGrp="1"/>
          </p:cNvSpPr>
          <p:nvPr>
            <p:ph idx="1"/>
          </p:nvPr>
        </p:nvSpPr>
        <p:spPr>
          <a:xfrm>
            <a:off x="288630" y="4509120"/>
            <a:ext cx="8569650" cy="2063152"/>
          </a:xfrm>
        </p:spPr>
        <p:txBody>
          <a:bodyPr>
            <a:normAutofit fontScale="70000" lnSpcReduction="20000"/>
          </a:bodyPr>
          <a:lstStyle/>
          <a:p>
            <a:r>
              <a:rPr lang="en-US" dirty="0" smtClean="0"/>
              <a:t>Less than 5% of prime spectrum is used EVERYWHERE and ALL THE TIME </a:t>
            </a:r>
            <a:r>
              <a:rPr lang="en-US" dirty="0" smtClean="0">
                <a:sym typeface="Wingdings" pitchFamily="2" charset="2"/>
              </a:rPr>
              <a:t> </a:t>
            </a:r>
            <a:r>
              <a:rPr lang="en-US" dirty="0" smtClean="0"/>
              <a:t> these “white spaces” change with time and location!</a:t>
            </a:r>
          </a:p>
          <a:p>
            <a:r>
              <a:rPr lang="en-US" dirty="0" smtClean="0"/>
              <a:t>Need mechanisms that promote spectrum reuse and sharing</a:t>
            </a:r>
          </a:p>
          <a:p>
            <a:r>
              <a:rPr lang="en-US" dirty="0" smtClean="0"/>
              <a:t>Policy makers need to work with technologists to enable better spectrum policies</a:t>
            </a:r>
          </a:p>
          <a:p>
            <a:pPr lvl="1"/>
            <a:r>
              <a:rPr lang="en-US" b="1" dirty="0" smtClean="0">
                <a:solidFill>
                  <a:srgbClr val="FF0000"/>
                </a:solidFill>
              </a:rPr>
              <a:t>Dynamic spectrum access!</a:t>
            </a:r>
            <a:endParaRPr lang="en-US" b="1" dirty="0">
              <a:solidFill>
                <a:srgbClr val="FF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grpSp>
        <p:nvGrpSpPr>
          <p:cNvPr id="6" name="Group 5"/>
          <p:cNvGrpSpPr/>
          <p:nvPr/>
        </p:nvGrpSpPr>
        <p:grpSpPr>
          <a:xfrm>
            <a:off x="1644150" y="1721846"/>
            <a:ext cx="5571107" cy="2753408"/>
            <a:chOff x="1746250" y="1343025"/>
            <a:chExt cx="5359400" cy="2468563"/>
          </a:xfrm>
        </p:grpSpPr>
        <p:pic>
          <p:nvPicPr>
            <p:cNvPr id="7" name="Picture 2"/>
            <p:cNvPicPr>
              <a:picLocks noChangeAspect="1" noChangeArrowheads="1"/>
            </p:cNvPicPr>
            <p:nvPr/>
          </p:nvPicPr>
          <p:blipFill>
            <a:blip r:embed="rId3" cstate="print"/>
            <a:srcRect l="1250" t="52960" b="1648"/>
            <a:stretch>
              <a:fillRect/>
            </a:stretch>
          </p:blipFill>
          <p:spPr bwMode="auto">
            <a:xfrm>
              <a:off x="1746250" y="1343025"/>
              <a:ext cx="5348288" cy="121602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t="6639" r="3207"/>
            <a:stretch>
              <a:fillRect/>
            </a:stretch>
          </p:blipFill>
          <p:spPr bwMode="auto">
            <a:xfrm>
              <a:off x="1754188" y="2579688"/>
              <a:ext cx="5351462" cy="123190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Cognitive Radio (CR)</a:t>
            </a:r>
            <a:endParaRPr lang="en-US" dirty="0"/>
          </a:p>
        </p:txBody>
      </p:sp>
      <p:sp>
        <p:nvSpPr>
          <p:cNvPr id="3" name="内容占位符 2"/>
          <p:cNvSpPr>
            <a:spLocks noGrp="1"/>
          </p:cNvSpPr>
          <p:nvPr>
            <p:ph idx="1"/>
          </p:nvPr>
        </p:nvSpPr>
        <p:spPr>
          <a:xfrm>
            <a:off x="251520" y="1785926"/>
            <a:ext cx="9001000" cy="4786346"/>
          </a:xfrm>
        </p:spPr>
        <p:txBody>
          <a:bodyPr>
            <a:normAutofit/>
          </a:bodyPr>
          <a:lstStyle/>
          <a:p>
            <a:r>
              <a:rPr lang="en-US" sz="2800" dirty="0" smtClean="0"/>
              <a:t>Cognitive radio=software-defined radio + cognitive engine</a:t>
            </a:r>
          </a:p>
          <a:p>
            <a:r>
              <a:rPr lang="en-US" sz="2800" dirty="0" smtClean="0"/>
              <a:t>Definition of cognitive radio: </a:t>
            </a:r>
          </a:p>
          <a:p>
            <a:pPr lvl="1"/>
            <a:r>
              <a:rPr lang="en-US" i="1" dirty="0" smtClean="0"/>
              <a:t>“A radio frequency transceiver designed to intelligently detect whether a particular segment of the radio spectrum is in use, and to jump into (and out of) the temporarily unused spectrum very rapidly, without interfering with the transmission of other authorized users.”</a:t>
            </a:r>
            <a:endParaRPr lang="en-US" i="1"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69890"/>
            <a:ext cx="8572560" cy="1143000"/>
          </a:xfrm>
        </p:spPr>
        <p:txBody>
          <a:bodyPr>
            <a:noAutofit/>
          </a:bodyPr>
          <a:lstStyle/>
          <a:p>
            <a:r>
              <a:rPr lang="en-US" sz="3900" dirty="0" smtClean="0"/>
              <a:t>Characteristics of Cognitive Radio</a:t>
            </a:r>
            <a:endParaRPr lang="en-US" sz="3900" dirty="0"/>
          </a:p>
        </p:txBody>
      </p:sp>
      <p:sp>
        <p:nvSpPr>
          <p:cNvPr id="3" name="内容占位符 2"/>
          <p:cNvSpPr>
            <a:spLocks noGrp="1"/>
          </p:cNvSpPr>
          <p:nvPr>
            <p:ph idx="1"/>
          </p:nvPr>
        </p:nvSpPr>
        <p:spPr>
          <a:xfrm>
            <a:off x="288630" y="1667395"/>
            <a:ext cx="8569650" cy="2121645"/>
          </a:xfrm>
        </p:spPr>
        <p:txBody>
          <a:bodyPr>
            <a:normAutofit fontScale="70000" lnSpcReduction="20000"/>
          </a:bodyPr>
          <a:lstStyle/>
          <a:p>
            <a:r>
              <a:rPr lang="en-US" sz="3400" dirty="0" smtClean="0"/>
              <a:t>Three CR technical features</a:t>
            </a:r>
          </a:p>
          <a:p>
            <a:pPr lvl="1"/>
            <a:r>
              <a:rPr lang="en-US" dirty="0" smtClean="0"/>
              <a:t>Obtain the knowledge of radio operational and geographical environment;</a:t>
            </a:r>
          </a:p>
          <a:p>
            <a:pPr lvl="1"/>
            <a:r>
              <a:rPr lang="en-US" dirty="0" smtClean="0"/>
              <a:t>Dynamically adjust operational parameters and protocols according to the knowledge; </a:t>
            </a:r>
          </a:p>
          <a:p>
            <a:pPr lvl="1"/>
            <a:r>
              <a:rPr lang="en-US" dirty="0" smtClean="0"/>
              <a:t>Learn from the results of its actions to further improve its performance.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pic>
        <p:nvPicPr>
          <p:cNvPr id="6" name="Picture 1" descr="CogCycle v5"/>
          <p:cNvPicPr>
            <a:picLocks noChangeAspect="1" noChangeArrowheads="1"/>
          </p:cNvPicPr>
          <p:nvPr/>
        </p:nvPicPr>
        <p:blipFill>
          <a:blip r:embed="rId3" cstate="print"/>
          <a:srcRect/>
          <a:stretch>
            <a:fillRect/>
          </a:stretch>
        </p:blipFill>
        <p:spPr>
          <a:xfrm>
            <a:off x="2598364" y="3570491"/>
            <a:ext cx="4421907" cy="3080039"/>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lnSpcReduction="10000"/>
          </a:bodyPr>
          <a:lstStyle/>
          <a:p>
            <a:r>
              <a:rPr lang="en-US" dirty="0" smtClean="0"/>
              <a:t>Introduction</a:t>
            </a:r>
          </a:p>
          <a:p>
            <a:pPr lvl="1"/>
            <a:r>
              <a:rPr lang="en-US" dirty="0" smtClean="0">
                <a:solidFill>
                  <a:schemeClr val="bg1">
                    <a:lumMod val="75000"/>
                  </a:schemeClr>
                </a:solidFill>
              </a:rPr>
              <a:t>Dynamic spectrum access and cognitive radio</a:t>
            </a:r>
          </a:p>
          <a:p>
            <a:pPr lvl="1"/>
            <a:r>
              <a:rPr lang="en-US" dirty="0" smtClean="0"/>
              <a:t>Security issues in cognitive radio systems</a:t>
            </a:r>
          </a:p>
          <a:p>
            <a:pPr lvl="1"/>
            <a:r>
              <a:rPr lang="en-US" dirty="0" smtClean="0">
                <a:solidFill>
                  <a:schemeClr val="bg1">
                    <a:lumMod val="75000"/>
                  </a:schemeClr>
                </a:solidFill>
              </a:rPr>
              <a:t>Belief propagation</a:t>
            </a:r>
          </a:p>
          <a:p>
            <a:r>
              <a:rPr lang="en-US" dirty="0" smtClean="0">
                <a:solidFill>
                  <a:schemeClr val="bg1">
                    <a:lumMod val="75000"/>
                  </a:schemeClr>
                </a:solidFill>
              </a:rPr>
              <a:t>Works</a:t>
            </a:r>
          </a:p>
          <a:p>
            <a:pPr lvl="1"/>
            <a:r>
              <a:rPr lang="en-US" dirty="0" smtClean="0">
                <a:solidFill>
                  <a:schemeClr val="bg1">
                    <a:lumMod val="75000"/>
                  </a:schemeClr>
                </a:solidFill>
              </a:rPr>
              <a:t>Defense primary user emulation (PUE) attack in cognitive radio networks</a:t>
            </a:r>
          </a:p>
          <a:p>
            <a:pPr lvl="1"/>
            <a:r>
              <a:rPr lang="en-US" dirty="0" smtClean="0">
                <a:solidFill>
                  <a:schemeClr val="bg1">
                    <a:lumMod val="75000"/>
                  </a:schemeClr>
                </a:solidFill>
              </a:rPr>
              <a:t>Routing-toward-primary user (RPU) attack in cognitive radio networks and corresponding defense strategy</a:t>
            </a: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858280" cy="1143000"/>
          </a:xfrm>
        </p:spPr>
        <p:txBody>
          <a:bodyPr>
            <a:normAutofit fontScale="90000"/>
          </a:bodyPr>
          <a:lstStyle/>
          <a:p>
            <a:r>
              <a:rPr lang="en-US" dirty="0" smtClean="0"/>
              <a:t>Security Issues in Cognitive Radio Systems</a:t>
            </a:r>
            <a:endParaRPr lang="en-US" dirty="0"/>
          </a:p>
        </p:txBody>
      </p:sp>
      <p:sp>
        <p:nvSpPr>
          <p:cNvPr id="3" name="内容占位符 2"/>
          <p:cNvSpPr>
            <a:spLocks noGrp="1"/>
          </p:cNvSpPr>
          <p:nvPr>
            <p:ph idx="1"/>
          </p:nvPr>
        </p:nvSpPr>
        <p:spPr/>
        <p:txBody>
          <a:bodyPr>
            <a:normAutofit/>
          </a:bodyPr>
          <a:lstStyle/>
          <a:p>
            <a:r>
              <a:rPr lang="en-US" dirty="0" smtClean="0"/>
              <a:t>CR systems face unique security challenges. </a:t>
            </a:r>
          </a:p>
          <a:p>
            <a:r>
              <a:rPr lang="en-US" dirty="0" smtClean="0"/>
              <a:t>Existing attacks for CR networks</a:t>
            </a:r>
          </a:p>
          <a:p>
            <a:pPr lvl="1"/>
            <a:r>
              <a:rPr lang="en-US" sz="2600" dirty="0" smtClean="0"/>
              <a:t>Physical layer</a:t>
            </a:r>
          </a:p>
          <a:p>
            <a:pPr lvl="1"/>
            <a:r>
              <a:rPr lang="en-US" sz="2600" dirty="0" smtClean="0"/>
              <a:t>MAC layer</a:t>
            </a:r>
          </a:p>
          <a:p>
            <a:pPr lvl="1"/>
            <a:r>
              <a:rPr lang="en-US" sz="2600" dirty="0" smtClean="0"/>
              <a:t>Network layer</a:t>
            </a:r>
          </a:p>
          <a:p>
            <a:r>
              <a:rPr lang="en-US" dirty="0" smtClean="0">
                <a:solidFill>
                  <a:srgbClr val="FF0000"/>
                </a:solidFill>
              </a:rPr>
              <a:t>Security in CR systems is not fully studied yet.</a:t>
            </a:r>
            <a:endParaRPr lang="en-US" dirty="0">
              <a:solidFill>
                <a:srgbClr val="FF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7/13/2012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2480</TotalTime>
  <Words>2226</Words>
  <Application>Microsoft Office PowerPoint</Application>
  <PresentationFormat>On-screen Show (4:3)</PresentationFormat>
  <Paragraphs>413</Paragraphs>
  <Slides>40</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夏至</vt:lpstr>
      <vt:lpstr>Equation</vt:lpstr>
      <vt:lpstr>公式</vt:lpstr>
      <vt:lpstr>A Framework of Belief Propagation for Cognitive Radio Security </vt:lpstr>
      <vt:lpstr>Outline</vt:lpstr>
      <vt:lpstr>Outline</vt:lpstr>
      <vt:lpstr>Spectrum Is A Natural Resource</vt:lpstr>
      <vt:lpstr>Dynamic Spectrum Access</vt:lpstr>
      <vt:lpstr>Cognitive Radio (CR)</vt:lpstr>
      <vt:lpstr>Characteristics of Cognitive Radio</vt:lpstr>
      <vt:lpstr>Outline</vt:lpstr>
      <vt:lpstr>Security Issues in Cognitive Radio Systems</vt:lpstr>
      <vt:lpstr>Outline</vt:lpstr>
      <vt:lpstr>Belief Propagation (BP)</vt:lpstr>
      <vt:lpstr>Markov Random Field</vt:lpstr>
      <vt:lpstr>Message in Belief Propagation</vt:lpstr>
      <vt:lpstr>Update Message &amp; Calculate Belief</vt:lpstr>
      <vt:lpstr>Belief Propagation Example</vt:lpstr>
      <vt:lpstr>Outline</vt:lpstr>
      <vt:lpstr>Main Contributions</vt:lpstr>
      <vt:lpstr>Primary User Emulation (PUE) Attack</vt:lpstr>
      <vt:lpstr>Detect PUE Attacker By Interaction Between Neighboring Users</vt:lpstr>
      <vt:lpstr>Detect PUE Attacker By Interaction Between Neighboring Users</vt:lpstr>
      <vt:lpstr>Detect PUE Attacker Using BP</vt:lpstr>
      <vt:lpstr>Local Function</vt:lpstr>
      <vt:lpstr>Compatibility Function</vt:lpstr>
      <vt:lpstr>Complete Algorithm</vt:lpstr>
      <vt:lpstr>Simulation Setting</vt:lpstr>
      <vt:lpstr>Simulation Results</vt:lpstr>
      <vt:lpstr>Simulation Results</vt:lpstr>
      <vt:lpstr>Outline</vt:lpstr>
      <vt:lpstr>Main Contributions</vt:lpstr>
      <vt:lpstr>RPU Attack Model</vt:lpstr>
      <vt:lpstr>Strength of RPU Attack: A Toy Example</vt:lpstr>
      <vt:lpstr>Strength of RPU Attack: A Toy Example</vt:lpstr>
      <vt:lpstr>Defense Against RPU Attack</vt:lpstr>
      <vt:lpstr>Local Function</vt:lpstr>
      <vt:lpstr>Local Function Example</vt:lpstr>
      <vt:lpstr>Compatibility Function</vt:lpstr>
      <vt:lpstr>Complete Algorithm</vt:lpstr>
      <vt:lpstr>Simulation Results</vt:lpstr>
      <vt:lpstr>Simulation Results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najmeh</dc:creator>
  <cp:lastModifiedBy>najmeh</cp:lastModifiedBy>
  <cp:revision>310</cp:revision>
  <dcterms:modified xsi:type="dcterms:W3CDTF">2012-07-13T16:31:49Z</dcterms:modified>
</cp:coreProperties>
</file>