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303" r:id="rId3"/>
    <p:sldId id="265" r:id="rId4"/>
    <p:sldId id="266" r:id="rId5"/>
    <p:sldId id="267" r:id="rId6"/>
    <p:sldId id="30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61" r:id="rId16"/>
    <p:sldId id="277" r:id="rId17"/>
    <p:sldId id="296" r:id="rId18"/>
    <p:sldId id="278" r:id="rId19"/>
    <p:sldId id="279" r:id="rId20"/>
    <p:sldId id="281" r:id="rId21"/>
    <p:sldId id="282" r:id="rId22"/>
    <p:sldId id="280" r:id="rId23"/>
    <p:sldId id="283" r:id="rId24"/>
    <p:sldId id="284" r:id="rId25"/>
    <p:sldId id="285" r:id="rId26"/>
    <p:sldId id="286" r:id="rId27"/>
    <p:sldId id="287" r:id="rId28"/>
    <p:sldId id="263" r:id="rId29"/>
    <p:sldId id="288" r:id="rId30"/>
    <p:sldId id="306" r:id="rId31"/>
    <p:sldId id="307" r:id="rId32"/>
    <p:sldId id="308" r:id="rId33"/>
    <p:sldId id="289" r:id="rId34"/>
    <p:sldId id="290" r:id="rId35"/>
    <p:sldId id="264" r:id="rId36"/>
    <p:sldId id="297" r:id="rId37"/>
    <p:sldId id="294" r:id="rId38"/>
    <p:sldId id="298" r:id="rId39"/>
    <p:sldId id="299" r:id="rId40"/>
    <p:sldId id="300" r:id="rId41"/>
    <p:sldId id="301" r:id="rId42"/>
    <p:sldId id="275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CEB9-4BEB-487B-9DEE-746D6745EB60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AF52-9922-4090-AD9A-AE9205F6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3AF52-9922-4090-AD9A-AE9205F658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CC0000"/>
          </a:solidFill>
          <a:effectLst>
            <a:outerShdw blurRad="317500" dist="139700" dir="2460000" sx="102000" sy="102000" algn="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8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32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905000"/>
            <a:ext cx="41148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3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4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2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8/2/2011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7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7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-12526"/>
            <a:ext cx="7239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_w_b_20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4691" y="0"/>
            <a:ext cx="1627909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gnuradio.org/redmine/projects/gnuradio/wiki/GettingStarted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gnuradio.org/redmine/projects/gnuradio/wiki" TargetMode="External"/><Relationship Id="rId2" Type="http://schemas.openxmlformats.org/officeDocument/2006/relationships/hyperlink" Target="http://www.snowymtn.ca/gnuradio/gnuradiodoc-1.pdf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7620000" cy="1600200"/>
          </a:xfrm>
        </p:spPr>
        <p:txBody>
          <a:bodyPr>
            <a:normAutofit/>
          </a:bodyPr>
          <a:lstStyle/>
          <a:p>
            <a:endParaRPr lang="en-US" altLang="zh-CN" sz="2400" dirty="0" smtClean="0">
              <a:solidFill>
                <a:schemeClr val="tx1"/>
              </a:solidFill>
            </a:endParaRPr>
          </a:p>
          <a:p>
            <a:endParaRPr lang="en-US" altLang="zh-CN" sz="24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905000"/>
            <a:ext cx="887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</a:rPr>
              <a:t>Entering the World of GNU Software Radio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0700" y="3051770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Thanh</a:t>
            </a:r>
            <a:r>
              <a:rPr lang="en-US" altLang="zh-CN" dirty="0"/>
              <a:t> Le and </a:t>
            </a:r>
            <a:r>
              <a:rPr lang="en-US" altLang="zh-CN" dirty="0" err="1"/>
              <a:t>Lanchao</a:t>
            </a:r>
            <a:r>
              <a:rPr lang="en-US" altLang="zh-CN" dirty="0"/>
              <a:t> Liu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47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altLang="zh-CN" dirty="0" smtClean="0"/>
              <a:t>Software Defined Radio Block Diagram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3573"/>
            <a:ext cx="8367336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2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0" y="2447924"/>
            <a:ext cx="1295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Low Noise Amplifier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71787" y="2447924"/>
            <a:ext cx="1295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Low Pass Filter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5000" y="2447924"/>
            <a:ext cx="1295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Low Pass Filter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06824" y="3933824"/>
            <a:ext cx="1295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Local Oscillator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3800" y="2447924"/>
            <a:ext cx="1295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ADC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Flowchart: Summing Junction 10"/>
          <p:cNvSpPr/>
          <p:nvPr/>
        </p:nvSpPr>
        <p:spPr>
          <a:xfrm>
            <a:off x="4648200" y="2484500"/>
            <a:ext cx="612648" cy="612648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2438400" y="2790824"/>
            <a:ext cx="4333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11" idx="2"/>
          </p:cNvCxnSpPr>
          <p:nvPr/>
        </p:nvCxnSpPr>
        <p:spPr>
          <a:xfrm>
            <a:off x="4167187" y="2790824"/>
            <a:ext cx="4810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6"/>
            <a:endCxn id="8" idx="1"/>
          </p:cNvCxnSpPr>
          <p:nvPr/>
        </p:nvCxnSpPr>
        <p:spPr>
          <a:xfrm>
            <a:off x="5260848" y="2790824"/>
            <a:ext cx="454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0" idx="1"/>
          </p:cNvCxnSpPr>
          <p:nvPr/>
        </p:nvCxnSpPr>
        <p:spPr>
          <a:xfrm>
            <a:off x="7010400" y="2790824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0"/>
            <a:endCxn id="11" idx="4"/>
          </p:cNvCxnSpPr>
          <p:nvPr/>
        </p:nvCxnSpPr>
        <p:spPr>
          <a:xfrm flipV="1">
            <a:off x="4954524" y="3097148"/>
            <a:ext cx="0" cy="836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4825" y="1962149"/>
            <a:ext cx="0" cy="81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6" idx="1"/>
          </p:cNvCxnSpPr>
          <p:nvPr/>
        </p:nvCxnSpPr>
        <p:spPr>
          <a:xfrm>
            <a:off x="504825" y="2790824"/>
            <a:ext cx="638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4825" y="1962149"/>
            <a:ext cx="319087" cy="409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2400" y="1962149"/>
            <a:ext cx="352425" cy="384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293" y="2949058"/>
            <a:ext cx="104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Antenna 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62808" y="2002392"/>
            <a:ext cx="78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Mixer</a:t>
            </a:r>
            <a:endParaRPr lang="zh-CN" alt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zh-CN" dirty="0" smtClean="0"/>
              <a:t>RF Front End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14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zh-CN" dirty="0" smtClean="0"/>
              <a:t>FPGA – MUX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1"/>
            <a:ext cx="624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1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zh-CN" dirty="0" smtClean="0"/>
              <a:t>FPGA – DDC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33588"/>
            <a:ext cx="4911331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zh-CN" dirty="0" smtClean="0"/>
              <a:t>Example 2-1: Simple transmission</a:t>
            </a:r>
            <a:br>
              <a:rPr lang="en-US" altLang="zh-CN" dirty="0" smtClean="0"/>
            </a:b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A simple sinusoidal wave is transmitted. We can view it at the receiver in spectrum domain.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1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PART III – Software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1210"/>
            <a:ext cx="8229600" cy="4983163"/>
          </a:xfrm>
        </p:spPr>
        <p:txBody>
          <a:bodyPr/>
          <a:lstStyle/>
          <a:p>
            <a:r>
              <a:rPr lang="en-US" altLang="zh-CN" sz="3600" dirty="0" smtClean="0"/>
              <a:t>GNU radio</a:t>
            </a:r>
          </a:p>
          <a:p>
            <a:pPr lvl="1">
              <a:buFont typeface="Calibri" pitchFamily="34" charset="0"/>
              <a:buChar char="―"/>
            </a:pPr>
            <a:r>
              <a:rPr lang="en-US" altLang="zh-CN" sz="2400" dirty="0" smtClean="0"/>
              <a:t>   GNU radio is an open source, Python-based architecture for building SDR projects </a:t>
            </a:r>
          </a:p>
          <a:p>
            <a:pPr lvl="1">
              <a:buFont typeface="Calibri" pitchFamily="34" charset="0"/>
              <a:buChar char="―"/>
            </a:pPr>
            <a:r>
              <a:rPr lang="en-US" altLang="zh-CN" sz="2400" dirty="0" smtClean="0"/>
              <a:t>   C++ written signal processing blocks and python written connectors</a:t>
            </a:r>
          </a:p>
          <a:p>
            <a:pPr lvl="1">
              <a:buFont typeface="Calibri" pitchFamily="34" charset="0"/>
              <a:buChar char="―"/>
            </a:pPr>
            <a:r>
              <a:rPr lang="en-US" altLang="zh-CN" sz="2400" dirty="0" smtClean="0"/>
              <a:t>    Available on Linux, Mac OS and Windows</a:t>
            </a:r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71500" y="4890431"/>
            <a:ext cx="1143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Signal Generator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8900" y="4890431"/>
            <a:ext cx="1143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FFT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1987" y="4890431"/>
            <a:ext cx="1143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Filter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8900" y="4890431"/>
            <a:ext cx="1371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Modulation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3100" y="3752194"/>
            <a:ext cx="1143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APP1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5900" y="3737906"/>
            <a:ext cx="1143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APP2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0"/>
            <a:endCxn id="9" idx="2"/>
          </p:cNvCxnSpPr>
          <p:nvPr/>
        </p:nvCxnSpPr>
        <p:spPr>
          <a:xfrm flipV="1">
            <a:off x="1143000" y="4285594"/>
            <a:ext cx="1371600" cy="60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9" idx="2"/>
          </p:cNvCxnSpPr>
          <p:nvPr/>
        </p:nvCxnSpPr>
        <p:spPr>
          <a:xfrm flipH="1" flipV="1">
            <a:off x="2514600" y="4285594"/>
            <a:ext cx="685800" cy="604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 flipH="1" flipV="1">
            <a:off x="2514600" y="4328457"/>
            <a:ext cx="4610100" cy="561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0"/>
            <a:endCxn id="10" idx="2"/>
          </p:cNvCxnSpPr>
          <p:nvPr/>
        </p:nvCxnSpPr>
        <p:spPr>
          <a:xfrm flipV="1">
            <a:off x="3200400" y="4271306"/>
            <a:ext cx="2667000" cy="619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0"/>
            <a:endCxn id="10" idx="2"/>
          </p:cNvCxnSpPr>
          <p:nvPr/>
        </p:nvCxnSpPr>
        <p:spPr>
          <a:xfrm flipH="1" flipV="1">
            <a:off x="5867400" y="4271306"/>
            <a:ext cx="1257300" cy="619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0"/>
            <a:endCxn id="10" idx="2"/>
          </p:cNvCxnSpPr>
          <p:nvPr/>
        </p:nvCxnSpPr>
        <p:spPr>
          <a:xfrm flipV="1">
            <a:off x="5043487" y="4271306"/>
            <a:ext cx="823913" cy="619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66700" y="4580868"/>
            <a:ext cx="7772400" cy="714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39073" y="374299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Python</a:t>
            </a:r>
            <a:endParaRPr lang="zh-CN" alt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8024812" y="4871795"/>
            <a:ext cx="1042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C++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968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059363"/>
          </a:xfrm>
        </p:spPr>
        <p:txBody>
          <a:bodyPr/>
          <a:lstStyle/>
          <a:p>
            <a:r>
              <a:rPr lang="en-US" altLang="zh-CN" dirty="0" smtClean="0"/>
              <a:t>A thumb of rule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For any application, what you need to do at Python level is nothing but drawing a diagram to show the signal flow form the source to the sink using the Python, sometimes with the graphical user interface(GUI) support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85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181600"/>
          </a:xfrm>
        </p:spPr>
        <p:txBody>
          <a:bodyPr/>
          <a:lstStyle/>
          <a:p>
            <a:r>
              <a:rPr lang="en-US" altLang="zh-CN" sz="3600" dirty="0" smtClean="0"/>
              <a:t>GNU Radio Installation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Step-by-step instruction available on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sz="2000" dirty="0">
                <a:hlinkClick r:id="rId2"/>
              </a:rPr>
              <a:t>http://</a:t>
            </a:r>
            <a:r>
              <a:rPr lang="en-US" altLang="zh-CN" sz="2000" dirty="0" smtClean="0">
                <a:hlinkClick r:id="rId2"/>
              </a:rPr>
              <a:t>gnuradio.org/redmine/projects/gnuradio/wiki/GettingStarted</a:t>
            </a:r>
            <a:endParaRPr lang="en-US" altLang="zh-CN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 	Install the pre-requisites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  Get the GNU Radio source code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 smtClean="0"/>
              <a:t> Configure, compile and install GNU Radio</a:t>
            </a:r>
            <a:endParaRPr lang="en-US" altLang="zh-CN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400" dirty="0" smtClean="0"/>
              <a:t>All the following demos are built in: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Ubuntu-10.10 + gnuradio-3.32</a:t>
            </a:r>
          </a:p>
          <a:p>
            <a:pPr marL="0" indent="0">
              <a:buNone/>
            </a:pP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8139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Example 3-1: 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0" y="2286000"/>
            <a:ext cx="1143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Src0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(440Hz)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4214812"/>
            <a:ext cx="1176337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Src1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(640Hz)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62600" y="1624012"/>
            <a:ext cx="1524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FFT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7362" y="3163919"/>
            <a:ext cx="151923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Oscilloscope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Sound"/>
          <p:cNvSpPr>
            <a:spLocks noEditPoints="1" noChangeArrowheads="1"/>
          </p:cNvSpPr>
          <p:nvPr/>
        </p:nvSpPr>
        <p:spPr bwMode="auto">
          <a:xfrm>
            <a:off x="5850731" y="4672012"/>
            <a:ext cx="990600" cy="1004888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lowchart: Or 8"/>
          <p:cNvSpPr/>
          <p:nvPr/>
        </p:nvSpPr>
        <p:spPr>
          <a:xfrm>
            <a:off x="3883152" y="3349752"/>
            <a:ext cx="612648" cy="612648"/>
          </a:xfrm>
          <a:prstGeom prst="flowChar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Elbow Connector 12"/>
          <p:cNvCxnSpPr>
            <a:stCxn id="4" idx="3"/>
            <a:endCxn id="9" idx="2"/>
          </p:cNvCxnSpPr>
          <p:nvPr/>
        </p:nvCxnSpPr>
        <p:spPr>
          <a:xfrm>
            <a:off x="2667000" y="2743200"/>
            <a:ext cx="1216152" cy="91287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2683668" y="3656076"/>
            <a:ext cx="1182815" cy="101593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6"/>
            <a:endCxn id="6" idx="1"/>
          </p:cNvCxnSpPr>
          <p:nvPr/>
        </p:nvCxnSpPr>
        <p:spPr>
          <a:xfrm flipV="1">
            <a:off x="4495800" y="2081212"/>
            <a:ext cx="1066800" cy="15748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6"/>
          </p:cNvCxnSpPr>
          <p:nvPr/>
        </p:nvCxnSpPr>
        <p:spPr>
          <a:xfrm>
            <a:off x="4495800" y="3656076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2"/>
          </p:cNvCxnSpPr>
          <p:nvPr/>
        </p:nvCxnSpPr>
        <p:spPr>
          <a:xfrm>
            <a:off x="5029200" y="5174456"/>
            <a:ext cx="8215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29200" y="3656076"/>
            <a:ext cx="0" cy="1518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70376" y="268397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Adder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1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048000"/>
          </a:xfrm>
        </p:spPr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Hardware</a:t>
            </a:r>
          </a:p>
          <a:p>
            <a:r>
              <a:rPr lang="en-US" b="1" dirty="0" smtClean="0"/>
              <a:t>Software</a:t>
            </a:r>
          </a:p>
          <a:p>
            <a:r>
              <a:rPr lang="en-US" b="1" dirty="0" smtClean="0"/>
              <a:t>GNU Companion</a:t>
            </a:r>
          </a:p>
          <a:p>
            <a:r>
              <a:rPr lang="en-US" b="1" dirty="0" smtClean="0"/>
              <a:t>Communication Demos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2286000" cy="762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0593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 smtClean="0"/>
              <a:t>Data Type</a:t>
            </a:r>
          </a:p>
          <a:p>
            <a:r>
              <a:rPr lang="en-US" altLang="zh-CN" sz="2800" dirty="0" smtClean="0"/>
              <a:t>Signal blocks communicate with each other via data stream</a:t>
            </a:r>
          </a:p>
          <a:p>
            <a:r>
              <a:rPr lang="en-US" altLang="zh-CN" sz="2800" dirty="0" smtClean="0"/>
              <a:t>GNU Radio requires that input and output data types match exactly</a:t>
            </a:r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400" dirty="0" smtClean="0"/>
              <a:t>Byte – 1 byte of data(8-bit)              Short – 2 bytes integer</a:t>
            </a:r>
          </a:p>
          <a:p>
            <a:pPr marL="0" indent="0">
              <a:buNone/>
            </a:pPr>
            <a:r>
              <a:rPr lang="en-US" altLang="zh-CN" sz="2400" dirty="0" err="1" smtClean="0"/>
              <a:t>Int</a:t>
            </a:r>
            <a:r>
              <a:rPr lang="en-US" altLang="zh-CN" sz="2400" dirty="0" smtClean="0"/>
              <a:t>    – 4 bytes integer                        Float</a:t>
            </a:r>
            <a:r>
              <a:rPr lang="en-US" altLang="zh-CN" sz="2400" dirty="0"/>
              <a:t> – </a:t>
            </a:r>
            <a:r>
              <a:rPr lang="en-US" altLang="zh-CN" sz="2400" dirty="0" smtClean="0"/>
              <a:t>4 bytes floating integer</a:t>
            </a:r>
          </a:p>
          <a:p>
            <a:pPr marL="0" indent="0">
              <a:buNone/>
            </a:pPr>
            <a:r>
              <a:rPr lang="en-US" altLang="zh-CN" sz="2400" dirty="0" smtClean="0"/>
              <a:t>Complex</a:t>
            </a:r>
            <a:r>
              <a:rPr lang="en-US" altLang="zh-CN" sz="2400" dirty="0"/>
              <a:t> – </a:t>
            </a:r>
            <a:r>
              <a:rPr lang="en-US" altLang="zh-CN" sz="2400" dirty="0" smtClean="0"/>
              <a:t> 8 bytes(a pair of floats)</a:t>
            </a:r>
          </a:p>
          <a:p>
            <a:pPr marL="0" indent="0">
              <a:buNone/>
            </a:pPr>
            <a:r>
              <a:rPr lang="en-US" altLang="zh-CN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2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953000"/>
          </a:xfrm>
        </p:spPr>
        <p:txBody>
          <a:bodyPr/>
          <a:lstStyle/>
          <a:p>
            <a:r>
              <a:rPr lang="en-US" altLang="zh-CN" dirty="0" smtClean="0"/>
              <a:t>Tips: the name of the signal block indicates the input/output data type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 smtClean="0"/>
              <a:t>_f : input/output a float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_fc: input a float and output a complex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_</a:t>
            </a:r>
            <a:r>
              <a:rPr lang="en-US" altLang="zh-CN" dirty="0" err="1" smtClean="0"/>
              <a:t>vff</a:t>
            </a:r>
            <a:r>
              <a:rPr lang="en-US" altLang="zh-CN" dirty="0" smtClean="0"/>
              <a:t>: input and output a vector of floats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_b: </a:t>
            </a:r>
            <a:r>
              <a:rPr lang="en-US" altLang="zh-CN" dirty="0"/>
              <a:t>input/output a </a:t>
            </a:r>
            <a:r>
              <a:rPr lang="en-US" altLang="zh-CN" dirty="0" smtClean="0"/>
              <a:t>byte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_i: input/output a integer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_s: input/output for short</a:t>
            </a:r>
            <a:endParaRPr lang="en-US" altLang="zh-CN" dirty="0"/>
          </a:p>
          <a:p>
            <a:pPr lvl="1">
              <a:buFont typeface="Wingdings" pitchFamily="2" charset="2"/>
              <a:buChar char="Ø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98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zh-CN" dirty="0" smtClean="0"/>
              <a:t>USRP Source/Sink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  Initialize variable represents the signal block</a:t>
            </a:r>
          </a:p>
          <a:p>
            <a:pPr marL="457200" lvl="1" indent="0">
              <a:buNone/>
            </a:pPr>
            <a:r>
              <a:rPr lang="en-US" altLang="zh-CN" dirty="0"/>
              <a:t>	</a:t>
            </a:r>
            <a:r>
              <a:rPr lang="en-US" altLang="zh-CN" sz="2000" dirty="0"/>
              <a:t>u = </a:t>
            </a:r>
            <a:r>
              <a:rPr lang="en-US" sz="2000" dirty="0"/>
              <a:t>usrp2.source_32fc(</a:t>
            </a:r>
            <a:r>
              <a:rPr lang="en-US" sz="2000" dirty="0" err="1"/>
              <a:t>options.interface</a:t>
            </a:r>
            <a:r>
              <a:rPr lang="en-US" sz="2000" dirty="0"/>
              <a:t>, </a:t>
            </a:r>
            <a:r>
              <a:rPr lang="en-US" sz="2000" dirty="0" err="1"/>
              <a:t>options.mac_addr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altLang="zh-CN" sz="2000" dirty="0"/>
              <a:t>	u = </a:t>
            </a:r>
            <a:r>
              <a:rPr lang="en-US" sz="2000" dirty="0"/>
              <a:t>usrp2.sink_32fc(</a:t>
            </a:r>
            <a:r>
              <a:rPr lang="en-US" sz="2000" dirty="0" err="1"/>
              <a:t>options.interface</a:t>
            </a:r>
            <a:r>
              <a:rPr lang="en-US" sz="2000" dirty="0"/>
              <a:t>, </a:t>
            </a:r>
            <a:r>
              <a:rPr lang="en-US" sz="2000" dirty="0" err="1"/>
              <a:t>options.mac_addr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  For </a:t>
            </a:r>
            <a:r>
              <a:rPr lang="en-US" altLang="zh-CN" dirty="0"/>
              <a:t>the USRP source: </a:t>
            </a:r>
            <a:r>
              <a:rPr lang="en-US" altLang="zh-CN" dirty="0" err="1"/>
              <a:t>self.connect</a:t>
            </a:r>
            <a:r>
              <a:rPr lang="en-US" altLang="zh-CN" dirty="0"/>
              <a:t>(u, </a:t>
            </a:r>
            <a:r>
              <a:rPr lang="en-US" altLang="zh-CN" dirty="0" err="1"/>
              <a:t>other_block</a:t>
            </a:r>
            <a:r>
              <a:rPr lang="en-US" altLang="zh-CN" dirty="0"/>
              <a:t>)</a:t>
            </a:r>
          </a:p>
          <a:p>
            <a:pPr marL="457200" lvl="1" indent="0">
              <a:buNone/>
            </a:pPr>
            <a:r>
              <a:rPr lang="en-US" altLang="zh-CN" dirty="0" smtClean="0"/>
              <a:t>      For </a:t>
            </a:r>
            <a:r>
              <a:rPr lang="en-US" altLang="zh-CN" dirty="0"/>
              <a:t>the USRP sink: </a:t>
            </a:r>
            <a:r>
              <a:rPr lang="en-US" altLang="zh-CN" dirty="0" err="1"/>
              <a:t>self.connect</a:t>
            </a:r>
            <a:r>
              <a:rPr lang="en-US" altLang="zh-CN" dirty="0"/>
              <a:t>(</a:t>
            </a:r>
            <a:r>
              <a:rPr lang="en-US" altLang="zh-CN" dirty="0" err="1"/>
              <a:t>other_block,u</a:t>
            </a:r>
            <a:r>
              <a:rPr lang="en-US" altLang="zh-CN" dirty="0"/>
              <a:t>)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73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49831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Receive: USRP Source               Transmit: USRP Sink </a:t>
            </a:r>
          </a:p>
          <a:p>
            <a:pPr marL="457200" lvl="1" indent="0">
              <a:buNone/>
            </a:pP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71800" y="1828800"/>
            <a:ext cx="25146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Create the USRP source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7900" y="2519006"/>
            <a:ext cx="39624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Set the decimation /Interpolation rate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05100" y="4598908"/>
            <a:ext cx="326898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Connect to another block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3259574"/>
            <a:ext cx="25146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Set the gain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913499"/>
            <a:ext cx="334518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Set the center frequency</a:t>
            </a:r>
            <a:endParaRPr lang="zh-CN" altLang="en-US" dirty="0"/>
          </a:p>
        </p:txBody>
      </p: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>
            <a:off x="4229100" y="2198132"/>
            <a:ext cx="0" cy="320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</p:cNvCxnSpPr>
          <p:nvPr/>
        </p:nvCxnSpPr>
        <p:spPr>
          <a:xfrm>
            <a:off x="4229100" y="2888338"/>
            <a:ext cx="0" cy="371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29100" y="3628906"/>
            <a:ext cx="0" cy="28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229100" y="4282440"/>
            <a:ext cx="1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2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Some useful blocks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21080" y="1636599"/>
            <a:ext cx="22098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Sinusoidal    Noise</a:t>
            </a: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Null           Vector</a:t>
            </a: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File              Audio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USRP</a:t>
            </a:r>
            <a:r>
              <a:rPr lang="en-US" altLang="zh-CN" sz="2000" dirty="0" err="1" smtClean="0"/>
              <a:t>n</a:t>
            </a:r>
            <a:endParaRPr lang="zh-CN" alt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5913120" y="1310640"/>
            <a:ext cx="22098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FFT             Vector</a:t>
            </a: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File              Audio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USRP</a:t>
            </a:r>
            <a:r>
              <a:rPr lang="en-US" altLang="zh-CN" sz="2000" dirty="0" err="1" smtClean="0"/>
              <a:t>n</a:t>
            </a:r>
            <a:endParaRPr lang="zh-CN" alt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792480" y="4040505"/>
            <a:ext cx="26670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Adding a constant          Adder  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Subtracter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Multiplying a constant</a:t>
            </a: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Multiplier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Divier</a:t>
            </a:r>
            <a:r>
              <a:rPr lang="en-US" altLang="zh-CN" sz="2000" dirty="0" smtClean="0">
                <a:solidFill>
                  <a:schemeClr val="tx1"/>
                </a:solidFill>
              </a:rPr>
              <a:t> Log</a:t>
            </a:r>
            <a:endParaRPr lang="zh-CN" alt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878580" y="2964180"/>
            <a:ext cx="1752600" cy="876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Type Conversion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13120" y="4126468"/>
            <a:ext cx="22098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Low pass/High pass/Band pass/Hilbert/Raised Cosine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38328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Source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1180" y="288667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Sink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Simple operators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9220" y="57159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Filters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zh-CN" dirty="0" smtClean="0"/>
              <a:t>Example 3-2: Codes reading - FM Receiver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Explain the codes for FM receiver line by line.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38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/>
          <a:lstStyle/>
          <a:p>
            <a:r>
              <a:rPr lang="en-US" altLang="zh-CN" dirty="0" smtClean="0"/>
              <a:t>Useful tools</a:t>
            </a:r>
          </a:p>
          <a:p>
            <a:pPr marL="0" indent="0">
              <a:buNone/>
            </a:pPr>
            <a:r>
              <a:rPr lang="en-US" altLang="zh-CN" sz="2800" dirty="0" smtClean="0"/>
              <a:t>‘Spectrum analyzer’:  usrp2_fft.py</a:t>
            </a:r>
          </a:p>
          <a:p>
            <a:pPr marL="0" indent="0">
              <a:buNone/>
            </a:pPr>
            <a:r>
              <a:rPr lang="en-US" altLang="zh-CN" sz="2800" dirty="0" smtClean="0"/>
              <a:t>‘Signal generator’: usrp2_siggen_gui.py &amp; usrp2_siggen.py</a:t>
            </a:r>
          </a:p>
          <a:p>
            <a:pPr marL="0" indent="0">
              <a:buNone/>
            </a:pPr>
            <a:r>
              <a:rPr lang="en-US" altLang="zh-CN" sz="2800" dirty="0" smtClean="0"/>
              <a:t>‘Recorder’</a:t>
            </a:r>
            <a:r>
              <a:rPr lang="en-US" altLang="zh-CN" dirty="0" smtClean="0"/>
              <a:t>: usrp2_rx_cfile.py</a:t>
            </a:r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Offline analyzer: gr_plot_fft.py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&amp; gr_plot_psd.py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2920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Example 3-3 : </a:t>
            </a:r>
            <a:r>
              <a:rPr lang="en-US" altLang="zh-CN" dirty="0"/>
              <a:t>‘Spectrum analyzer</a:t>
            </a:r>
            <a:r>
              <a:rPr lang="en-US" altLang="zh-CN" dirty="0" smtClean="0"/>
              <a:t>’</a:t>
            </a:r>
          </a:p>
          <a:p>
            <a:pPr marL="0" indent="0">
              <a:buNone/>
            </a:pPr>
            <a:r>
              <a:rPr lang="en-US" altLang="zh-CN" dirty="0" smtClean="0"/>
              <a:t>Example 3-4 : </a:t>
            </a:r>
            <a:r>
              <a:rPr lang="en-US" altLang="zh-CN" dirty="0"/>
              <a:t>‘Signal generator</a:t>
            </a:r>
            <a:r>
              <a:rPr lang="en-US" altLang="zh-CN" dirty="0" smtClean="0"/>
              <a:t>’</a:t>
            </a:r>
          </a:p>
          <a:p>
            <a:pPr marL="0" indent="0">
              <a:buNone/>
            </a:pPr>
            <a:r>
              <a:rPr lang="en-US" altLang="zh-CN" dirty="0" smtClean="0"/>
              <a:t>Example 3-5 : </a:t>
            </a:r>
            <a:r>
              <a:rPr lang="en-US" altLang="zh-CN" dirty="0"/>
              <a:t>‘Recorder</a:t>
            </a:r>
            <a:r>
              <a:rPr lang="en-US" altLang="zh-CN" dirty="0" smtClean="0"/>
              <a:t>’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33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PART IV GRC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zh-CN" dirty="0" smtClean="0"/>
              <a:t>GNU Radio Companion</a:t>
            </a:r>
          </a:p>
          <a:p>
            <a:pPr marL="0" indent="0">
              <a:buNone/>
            </a:pPr>
            <a:r>
              <a:rPr lang="en-US" altLang="zh-CN" dirty="0" smtClean="0"/>
              <a:t>    A graphical tool that Create signal flow graphs &amp; Generate flow-graph source code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820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PART I - Introduction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1991"/>
          <a:stretch>
            <a:fillRect/>
          </a:stretch>
        </p:blipFill>
        <p:spPr>
          <a:xfrm>
            <a:off x="609600" y="1452265"/>
            <a:ext cx="7694699" cy="4617686"/>
          </a:xfrm>
        </p:spPr>
      </p:pic>
      <p:sp>
        <p:nvSpPr>
          <p:cNvPr id="6" name="Rectangle 5"/>
          <p:cNvSpPr/>
          <p:nvPr/>
        </p:nvSpPr>
        <p:spPr>
          <a:xfrm>
            <a:off x="0" y="990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Adding proper blocks to the diagram and setting it parameters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5930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1991"/>
          <a:stretch>
            <a:fillRect/>
          </a:stretch>
        </p:blipFill>
        <p:spPr>
          <a:xfrm>
            <a:off x="685800" y="1885097"/>
            <a:ext cx="8207829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0541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Connect proper blocks with each other, saving the </a:t>
            </a:r>
            <a:r>
              <a:rPr lang="en-US" altLang="zh-CN" sz="2400" b="1" dirty="0" smtClean="0"/>
              <a:t>file. Generating </a:t>
            </a:r>
            <a:r>
              <a:rPr lang="en-US" altLang="zh-CN" sz="2400" b="1" dirty="0"/>
              <a:t>the flow graph, the system will save your design with a .</a:t>
            </a:r>
            <a:r>
              <a:rPr lang="en-US" altLang="zh-CN" sz="2400" b="1" dirty="0" err="1"/>
              <a:t>grc</a:t>
            </a:r>
            <a:r>
              <a:rPr lang="en-US" altLang="zh-CN" sz="2400" b="1" dirty="0"/>
              <a:t> file.</a:t>
            </a:r>
          </a:p>
        </p:txBody>
      </p:sp>
    </p:spTree>
    <p:extLst>
      <p:ext uri="{BB962C8B-B14F-4D97-AF65-F5344CB8AC3E}">
        <p14:creationId xmlns:p14="http://schemas.microsoft.com/office/powerpoint/2010/main" val="2167800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1991"/>
          <a:stretch>
            <a:fillRect/>
          </a:stretch>
        </p:blipFill>
        <p:spPr>
          <a:xfrm>
            <a:off x="724871" y="1821597"/>
            <a:ext cx="7694257" cy="4525963"/>
          </a:xfrm>
        </p:spPr>
      </p:pic>
      <p:sp>
        <p:nvSpPr>
          <p:cNvPr id="6" name="Rectangle 5"/>
          <p:cNvSpPr/>
          <p:nvPr/>
        </p:nvSpPr>
        <p:spPr>
          <a:xfrm>
            <a:off x="152400" y="9906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Executing the flow graph and receive the signal by using  USRP2 receiver that we designed before.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535841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59363"/>
          </a:xfrm>
        </p:spPr>
        <p:txBody>
          <a:bodyPr/>
          <a:lstStyle/>
          <a:p>
            <a:r>
              <a:rPr lang="en-US" altLang="zh-CN" dirty="0" smtClean="0"/>
              <a:t>Example 4-1: View signal in time/spectrum domain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382000" cy="363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0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/>
          <a:lstStyle/>
          <a:p>
            <a:r>
              <a:rPr lang="en-US" altLang="zh-CN" dirty="0"/>
              <a:t>Example </a:t>
            </a:r>
            <a:r>
              <a:rPr lang="en-US" altLang="zh-CN" dirty="0" smtClean="0"/>
              <a:t>4-2: View the constellation diagram of a signal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27158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PART IV Communication Demos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</p:spPr>
        <p:txBody>
          <a:bodyPr/>
          <a:lstStyle/>
          <a:p>
            <a:r>
              <a:rPr lang="en-US" altLang="zh-CN" dirty="0" smtClean="0"/>
              <a:t>FM Transmitter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2057400"/>
            <a:ext cx="2781302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gr.wavefile_source</a:t>
            </a:r>
            <a:r>
              <a:rPr lang="en-US" altLang="zh-CN" sz="2400" dirty="0" smtClean="0">
                <a:solidFill>
                  <a:schemeClr val="tx1"/>
                </a:solidFill>
              </a:rPr>
              <a:t>()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9598" y="4195762"/>
            <a:ext cx="3200401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gr.multiply_const_cc</a:t>
            </a:r>
            <a:r>
              <a:rPr lang="en-US" altLang="zh-CN" sz="2400" dirty="0" smtClean="0">
                <a:solidFill>
                  <a:schemeClr val="tx1"/>
                </a:solidFill>
              </a:rPr>
              <a:t>()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191000"/>
            <a:ext cx="2781302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Usrp2.sink_32fc()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599" y="2057400"/>
            <a:ext cx="3200401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gr.multiply_const_cc</a:t>
            </a:r>
            <a:r>
              <a:rPr lang="en-US" altLang="zh-CN" sz="2400" dirty="0" smtClean="0">
                <a:solidFill>
                  <a:schemeClr val="tx1"/>
                </a:solidFill>
              </a:rPr>
              <a:t>()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3"/>
            <a:endCxn id="9" idx="1"/>
          </p:cNvCxnSpPr>
          <p:nvPr/>
        </p:nvCxnSpPr>
        <p:spPr>
          <a:xfrm>
            <a:off x="3390902" y="2362200"/>
            <a:ext cx="10286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5" idx="0"/>
          </p:cNvCxnSpPr>
          <p:nvPr/>
        </p:nvCxnSpPr>
        <p:spPr>
          <a:xfrm flipH="1">
            <a:off x="6019799" y="2667000"/>
            <a:ext cx="1" cy="1528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1"/>
            <a:endCxn id="8" idx="3"/>
          </p:cNvCxnSpPr>
          <p:nvPr/>
        </p:nvCxnSpPr>
        <p:spPr>
          <a:xfrm flipH="1" flipV="1">
            <a:off x="3390902" y="4495800"/>
            <a:ext cx="1028696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altLang="zh-CN" dirty="0" smtClean="0"/>
              <a:t>AM transmitter</a:t>
            </a:r>
            <a:endParaRPr lang="zh-CN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28849" y="2205037"/>
            <a:ext cx="3200401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Gr.interp_fir_filter_fff</a:t>
            </a:r>
            <a:r>
              <a:rPr lang="en-US" altLang="zh-CN" sz="2400" dirty="0" smtClean="0">
                <a:solidFill>
                  <a:schemeClr val="tx1"/>
                </a:solidFill>
              </a:rPr>
              <a:t>()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7400" y="2205037"/>
            <a:ext cx="3200401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gr.multiply_const_ff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1" y="2205037"/>
            <a:ext cx="1371599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Source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4924424"/>
            <a:ext cx="4219575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am_mod</a:t>
            </a:r>
            <a:r>
              <a:rPr lang="en-US" altLang="zh-CN" sz="2400" dirty="0" smtClean="0">
                <a:solidFill>
                  <a:schemeClr val="tx1"/>
                </a:solidFill>
              </a:rPr>
              <a:t>=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gr.float_to_complex</a:t>
            </a:r>
            <a:r>
              <a:rPr lang="en-US" altLang="zh-CN" sz="2400" dirty="0" smtClean="0">
                <a:solidFill>
                  <a:schemeClr val="tx1"/>
                </a:solidFill>
              </a:rPr>
              <a:t>()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648" y="4924424"/>
            <a:ext cx="3200401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Usrp2.sink_32fc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7" idx="3"/>
            <a:endCxn id="5" idx="1"/>
          </p:cNvCxnSpPr>
          <p:nvPr/>
        </p:nvCxnSpPr>
        <p:spPr>
          <a:xfrm>
            <a:off x="1676400" y="2509837"/>
            <a:ext cx="5524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5429250" y="2509837"/>
            <a:ext cx="4381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flipH="1">
            <a:off x="7467600" y="2814637"/>
            <a:ext cx="1" cy="2109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  <a:endCxn id="9" idx="3"/>
          </p:cNvCxnSpPr>
          <p:nvPr/>
        </p:nvCxnSpPr>
        <p:spPr>
          <a:xfrm flipH="1">
            <a:off x="3829049" y="5229224"/>
            <a:ext cx="10477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5059363"/>
          </a:xfrm>
        </p:spPr>
        <p:txBody>
          <a:bodyPr/>
          <a:lstStyle/>
          <a:p>
            <a:r>
              <a:rPr lang="en-US" altLang="zh-CN" dirty="0" smtClean="0"/>
              <a:t>Benchmark_tx.py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71562" y="1905001"/>
            <a:ext cx="1138238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s</a:t>
            </a:r>
            <a:r>
              <a:rPr lang="en-US" altLang="zh-CN" sz="2400" dirty="0" smtClean="0">
                <a:solidFill>
                  <a:schemeClr val="tx1"/>
                </a:solidFill>
              </a:rPr>
              <a:t>ource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5600" y="3562348"/>
            <a:ext cx="3276600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self.packet_transmitter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0" y="3562347"/>
            <a:ext cx="1674020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Self.amp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71316" y="4876800"/>
            <a:ext cx="1752600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Modulator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9400" y="1905003"/>
            <a:ext cx="1138238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USRP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24200" y="1905003"/>
            <a:ext cx="2819400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chemeClr val="tx1"/>
                </a:solidFill>
              </a:rPr>
              <a:t>u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srp_transmit_path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>
            <a:off x="2209800" y="2162175"/>
            <a:ext cx="914400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3" idx="1"/>
          </p:cNvCxnSpPr>
          <p:nvPr/>
        </p:nvCxnSpPr>
        <p:spPr>
          <a:xfrm>
            <a:off x="5943600" y="2162178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4305300" y="2419350"/>
            <a:ext cx="484632" cy="114299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Straight Arrow Connector 23"/>
          <p:cNvCxnSpPr>
            <a:stCxn id="10" idx="3"/>
            <a:endCxn id="11" idx="1"/>
          </p:cNvCxnSpPr>
          <p:nvPr/>
        </p:nvCxnSpPr>
        <p:spPr>
          <a:xfrm flipV="1">
            <a:off x="6172200" y="3819522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4305300" y="4076696"/>
            <a:ext cx="484632" cy="80010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5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zh-CN" dirty="0" smtClean="0"/>
              <a:t>Benchmark_rx.py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909763"/>
            <a:ext cx="1138238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s</a:t>
            </a:r>
            <a:r>
              <a:rPr lang="en-US" altLang="zh-CN" sz="2400" dirty="0" smtClean="0">
                <a:solidFill>
                  <a:schemeClr val="tx1"/>
                </a:solidFill>
              </a:rPr>
              <a:t>ource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1924048"/>
            <a:ext cx="2667000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usrp_receive_path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3848100"/>
            <a:ext cx="2590801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Low_pass_filter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6980" y="5391148"/>
            <a:ext cx="1138238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s</a:t>
            </a:r>
            <a:r>
              <a:rPr lang="en-US" altLang="zh-CN" sz="2400" dirty="0" smtClean="0">
                <a:solidFill>
                  <a:schemeClr val="tx1"/>
                </a:solidFill>
              </a:rPr>
              <a:t>ource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6980" y="1924048"/>
            <a:ext cx="1138238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file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399" y="3848102"/>
            <a:ext cx="2819401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Self.packet_reveiver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3"/>
          </p:cNvCxnSpPr>
          <p:nvPr/>
        </p:nvCxnSpPr>
        <p:spPr>
          <a:xfrm flipV="1">
            <a:off x="1824038" y="2166937"/>
            <a:ext cx="7667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</p:cNvCxnSpPr>
          <p:nvPr/>
        </p:nvCxnSpPr>
        <p:spPr>
          <a:xfrm flipV="1">
            <a:off x="5257800" y="2181222"/>
            <a:ext cx="10691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9" idx="1"/>
          </p:cNvCxnSpPr>
          <p:nvPr/>
        </p:nvCxnSpPr>
        <p:spPr>
          <a:xfrm>
            <a:off x="5181601" y="4105275"/>
            <a:ext cx="30479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733800" y="2438396"/>
            <a:ext cx="381000" cy="14097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Down Arrow 16"/>
          <p:cNvSpPr/>
          <p:nvPr/>
        </p:nvSpPr>
        <p:spPr>
          <a:xfrm>
            <a:off x="6705599" y="4371977"/>
            <a:ext cx="381000" cy="10191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1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60" y="990600"/>
            <a:ext cx="7418604" cy="3578692"/>
          </a:xfrm>
        </p:spPr>
      </p:pic>
      <p:sp>
        <p:nvSpPr>
          <p:cNvPr id="5" name="TextBox 4"/>
          <p:cNvSpPr txBox="1"/>
          <p:nvPr/>
        </p:nvSpPr>
        <p:spPr>
          <a:xfrm>
            <a:off x="80962" y="990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/>
              <a:t>Software </a:t>
            </a:r>
            <a:r>
              <a:rPr lang="en-US" altLang="zh-CN" sz="3600" b="1" i="1" dirty="0" smtClean="0">
                <a:latin typeface="+mj-lt"/>
              </a:rPr>
              <a:t>Defined</a:t>
            </a:r>
            <a:r>
              <a:rPr lang="en-US" altLang="zh-CN" sz="3600" b="1" i="1" dirty="0" smtClean="0"/>
              <a:t> Radio</a:t>
            </a:r>
            <a:endParaRPr lang="zh-CN" altLang="en-US" sz="3600" b="1" i="1" dirty="0"/>
          </a:p>
        </p:txBody>
      </p:sp>
      <p:pic>
        <p:nvPicPr>
          <p:cNvPr id="2053" name="Picture 5" descr="C:\Users\lanchao\AppData\Local\Microsoft\Windows\Temporary Internet Files\Content.IE5\MX3ETXO8\MC90044145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40804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nchao\AppData\Local\Microsoft\Windows\Temporary Internet Files\Content.IE5\MX3ETXO8\MC9002420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9089"/>
            <a:ext cx="1628958" cy="11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lanchao\AppData\Local\Microsoft\Windows\Temporary Internet Files\Content.IE5\75J22QGS\MC9002288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2" y="4349088"/>
            <a:ext cx="1862138" cy="12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29512" y="5547648"/>
            <a:ext cx="107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User App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5594981"/>
            <a:ext cx="107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FPGA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28800" y="559498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RF/IF conversion circuit</a:t>
            </a:r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396508" y="6488668"/>
            <a:ext cx="3742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http://www.da.isy.liu.se/research/bp/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105400"/>
          </a:xfrm>
        </p:spPr>
        <p:txBody>
          <a:bodyPr/>
          <a:lstStyle/>
          <a:p>
            <a:r>
              <a:rPr lang="en-US" altLang="zh-CN" dirty="0" smtClean="0"/>
              <a:t>Connection</a:t>
            </a:r>
          </a:p>
          <a:p>
            <a:pPr marL="457200" lvl="1" indent="0">
              <a:buNone/>
            </a:pP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" y="4991100"/>
            <a:ext cx="7486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62899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743541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2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/>
          <a:lstStyle/>
          <a:p>
            <a:r>
              <a:rPr lang="en-US" altLang="zh-CN" dirty="0" smtClean="0"/>
              <a:t>Spectrum sensing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35793" y="2566987"/>
            <a:ext cx="2240757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source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69519" y="2571748"/>
            <a:ext cx="1447800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window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43650" y="2571748"/>
            <a:ext cx="1138238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fft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4600" y="4190999"/>
            <a:ext cx="1138238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c2mag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24300" y="4191000"/>
            <a:ext cx="1138238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log10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4181470"/>
            <a:ext cx="1527571" cy="5143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threshold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2876550" y="2824162"/>
            <a:ext cx="892969" cy="4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5217319" y="2828923"/>
            <a:ext cx="11263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0"/>
          </p:cNvCxnSpPr>
          <p:nvPr/>
        </p:nvCxnSpPr>
        <p:spPr>
          <a:xfrm flipH="1">
            <a:off x="6893719" y="3086097"/>
            <a:ext cx="19050" cy="1104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1"/>
            <a:endCxn id="8" idx="3"/>
          </p:cNvCxnSpPr>
          <p:nvPr/>
        </p:nvCxnSpPr>
        <p:spPr>
          <a:xfrm flipH="1">
            <a:off x="5062538" y="4448174"/>
            <a:ext cx="12620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1"/>
            <a:endCxn id="9" idx="3"/>
          </p:cNvCxnSpPr>
          <p:nvPr/>
        </p:nvCxnSpPr>
        <p:spPr>
          <a:xfrm flipH="1" flipV="1">
            <a:off x="2441971" y="4438645"/>
            <a:ext cx="1482329" cy="9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059363"/>
          </a:xfrm>
        </p:spPr>
        <p:txBody>
          <a:bodyPr/>
          <a:lstStyle/>
          <a:p>
            <a:r>
              <a:rPr lang="en-US" altLang="zh-CN" dirty="0" smtClean="0"/>
              <a:t>Reference</a:t>
            </a:r>
          </a:p>
          <a:p>
            <a:pPr marL="0" indent="0">
              <a:buNone/>
            </a:pPr>
            <a:r>
              <a:rPr lang="en-US" altLang="zh-CN" sz="2800" dirty="0" smtClean="0">
                <a:hlinkClick r:id="rId2"/>
              </a:rPr>
              <a:t>http</a:t>
            </a:r>
            <a:r>
              <a:rPr lang="en-US" altLang="zh-CN" sz="2800" dirty="0">
                <a:hlinkClick r:id="rId2"/>
              </a:rPr>
              <a:t>://</a:t>
            </a:r>
            <a:r>
              <a:rPr lang="en-US" altLang="zh-CN" sz="2800" dirty="0" smtClean="0">
                <a:hlinkClick r:id="rId2"/>
              </a:rPr>
              <a:t>www.snowymtn.ca/gnuradio/gnuradiodoc-1.pdf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(Totally ten parts, just change the number to get it)</a:t>
            </a:r>
          </a:p>
          <a:p>
            <a:pPr marL="0" indent="0">
              <a:buNone/>
            </a:pPr>
            <a:r>
              <a:rPr lang="en-US" altLang="zh-CN" sz="2800" dirty="0">
                <a:hlinkClick r:id="rId3"/>
              </a:rPr>
              <a:t>http://</a:t>
            </a:r>
            <a:r>
              <a:rPr lang="en-US" altLang="zh-CN" sz="2800" dirty="0" smtClean="0">
                <a:hlinkClick r:id="rId3"/>
              </a:rPr>
              <a:t>gnuradio.org/redmine/projects/gnuradio/wiki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 algn="ctr">
              <a:buNone/>
            </a:pPr>
            <a:r>
              <a:rPr lang="en-US" altLang="zh-CN" sz="2800" dirty="0" smtClean="0"/>
              <a:t>Thanks to </a:t>
            </a:r>
            <a:r>
              <a:rPr lang="en-US" altLang="zh-CN" sz="2800" dirty="0" err="1" smtClean="0"/>
              <a:t>Ruolin</a:t>
            </a:r>
            <a:r>
              <a:rPr lang="en-US" altLang="zh-CN" sz="2800" dirty="0" smtClean="0"/>
              <a:t> Zhou @ Wright State University</a:t>
            </a:r>
          </a:p>
          <a:p>
            <a:pPr marL="0" indent="0" algn="ctr">
              <a:buNone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6291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68579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/>
              <a:t>Questions/Comments</a:t>
            </a:r>
          </a:p>
          <a:p>
            <a:pPr marL="0" indent="0" algn="ctr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94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9831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dirty="0" smtClean="0"/>
              <a:t>USRP:  </a:t>
            </a:r>
            <a:r>
              <a:rPr lang="en-US" altLang="zh-CN" sz="3600" dirty="0" smtClean="0"/>
              <a:t>Universal Radio Peripheral</a:t>
            </a:r>
          </a:p>
          <a:p>
            <a:pPr marL="0" indent="0">
              <a:buNone/>
            </a:pPr>
            <a:r>
              <a:rPr lang="en-US" altLang="zh-CN" sz="3600" dirty="0"/>
              <a:t> </a:t>
            </a:r>
            <a:r>
              <a:rPr lang="en-US" altLang="zh-CN" sz="3600" dirty="0" smtClean="0"/>
              <a:t>             The hardware solution for GNU SDR</a:t>
            </a:r>
          </a:p>
          <a:p>
            <a:pPr marL="0" indent="0">
              <a:buNone/>
            </a:pPr>
            <a:endParaRPr lang="en-US" altLang="zh-CN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77573"/>
            <a:ext cx="5020376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4343400"/>
            <a:ext cx="5020377" cy="1919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9387" y="3030707"/>
            <a:ext cx="130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USRP</a:t>
            </a:r>
            <a:endParaRPr lang="zh-CN" alt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173281"/>
            <a:ext cx="153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USRP2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086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PART II – Hardware 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70" y="1245233"/>
            <a:ext cx="3595688" cy="32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020" y="1019707"/>
            <a:ext cx="50292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3600" b="1" dirty="0">
                <a:latin typeface="+mj-lt"/>
              </a:rPr>
              <a:t>Universal Software Radio Peripheral (USRP)</a:t>
            </a:r>
            <a:r>
              <a:rPr lang="en-US" altLang="zh-CN" sz="3600" b="1" dirty="0" smtClean="0">
                <a:latin typeface="+mj-lt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200" dirty="0" smtClean="0"/>
              <a:t>4 ADC 64MS/s (12-bit)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200" dirty="0" smtClean="0"/>
              <a:t>4 DAC 128MS/s (14-bit)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200" dirty="0" smtClean="0"/>
              <a:t>USB </a:t>
            </a:r>
            <a:r>
              <a:rPr lang="en-US" altLang="zh-CN" sz="3200" dirty="0"/>
              <a:t>2.0 interface¹</a:t>
            </a:r>
            <a:endParaRPr lang="en-US" altLang="zh-CN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200" dirty="0"/>
              <a:t>Small FPGA²</a:t>
            </a:r>
            <a:endParaRPr lang="en-US" altLang="zh-CN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200" dirty="0" smtClean="0"/>
              <a:t>MIMO capable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00020" y="5137666"/>
            <a:ext cx="589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/>
              <a:t>Highest speed 480Mb/s</a:t>
            </a:r>
          </a:p>
          <a:p>
            <a:pPr marL="342900" indent="-342900">
              <a:buAutoNum type="arabicPeriod"/>
            </a:pPr>
            <a:r>
              <a:rPr lang="en-US" altLang="zh-CN" dirty="0"/>
              <a:t>Capable of processing signals up to 16 MHz </a:t>
            </a:r>
            <a:r>
              <a:rPr lang="en-US" altLang="zh-CN" dirty="0" smtClean="0"/>
              <a:t>wide 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93119" y="4626085"/>
            <a:ext cx="17709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$700</a:t>
            </a:r>
            <a:endParaRPr lang="en-US" altLang="zh-CN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C:\Users\lanchao\AppData\Local\Microsoft\Windows\Temporary Internet Files\Content.IE5\75J22QGS\MC9002910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70" y="4568560"/>
            <a:ext cx="622298" cy="7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3" y="1281441"/>
            <a:ext cx="38957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3824" y="990600"/>
            <a:ext cx="5258619" cy="5755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3600" b="1" dirty="0">
                <a:latin typeface="+mj-lt"/>
              </a:rPr>
              <a:t>Universal Software Radio </a:t>
            </a:r>
            <a:endParaRPr lang="it-IT" altLang="zh-CN" sz="3600" b="1" dirty="0" smtClean="0">
              <a:latin typeface="+mj-lt"/>
            </a:endParaRPr>
          </a:p>
          <a:p>
            <a:r>
              <a:rPr lang="it-IT" altLang="zh-CN" sz="3600" b="1" dirty="0" smtClean="0">
                <a:latin typeface="+mj-lt"/>
              </a:rPr>
              <a:t>Peripheral (</a:t>
            </a:r>
            <a:r>
              <a:rPr lang="it-IT" altLang="zh-CN" sz="3600" b="1" dirty="0">
                <a:latin typeface="+mj-lt"/>
              </a:rPr>
              <a:t>USRP2) ¹</a:t>
            </a:r>
            <a:endParaRPr lang="it-IT" altLang="zh-CN" sz="3600" b="1" dirty="0" smtClean="0"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200" dirty="0" smtClean="0"/>
              <a:t>2 </a:t>
            </a:r>
            <a:r>
              <a:rPr lang="en-US" altLang="zh-CN" sz="3200" dirty="0"/>
              <a:t>ADC </a:t>
            </a:r>
            <a:r>
              <a:rPr lang="en-US" altLang="zh-CN" sz="3200" dirty="0" smtClean="0"/>
              <a:t>100MS/s </a:t>
            </a:r>
            <a:r>
              <a:rPr lang="en-US" altLang="zh-CN" sz="3200" dirty="0"/>
              <a:t>(</a:t>
            </a:r>
            <a:r>
              <a:rPr lang="en-US" altLang="zh-CN" sz="3200" dirty="0" smtClean="0"/>
              <a:t>14-bit</a:t>
            </a:r>
            <a:r>
              <a:rPr lang="en-US" altLang="zh-CN" sz="3200" dirty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200" dirty="0" smtClean="0"/>
              <a:t>2 </a:t>
            </a:r>
            <a:r>
              <a:rPr lang="en-US" altLang="zh-CN" sz="3200" dirty="0"/>
              <a:t>DAC </a:t>
            </a:r>
            <a:r>
              <a:rPr lang="en-US" altLang="zh-CN" sz="3200" dirty="0" smtClean="0"/>
              <a:t>400MS/s </a:t>
            </a:r>
            <a:r>
              <a:rPr lang="en-US" altLang="zh-CN" sz="3200" dirty="0"/>
              <a:t>(</a:t>
            </a:r>
            <a:r>
              <a:rPr lang="en-US" altLang="zh-CN" sz="3200" dirty="0" smtClean="0"/>
              <a:t>16-bit</a:t>
            </a:r>
            <a:r>
              <a:rPr lang="en-US" altLang="zh-CN" sz="3200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200" dirty="0" smtClean="0"/>
              <a:t>Gigabit </a:t>
            </a:r>
            <a:r>
              <a:rPr lang="en-US" altLang="zh-CN" sz="3200" dirty="0"/>
              <a:t>Ethernet </a:t>
            </a:r>
            <a:r>
              <a:rPr lang="en-US" altLang="zh-CN" sz="3200" dirty="0" smtClean="0"/>
              <a:t>Interface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200" dirty="0"/>
              <a:t>Larger FPGA²</a:t>
            </a:r>
            <a:endParaRPr lang="en-US" altLang="zh-CN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200" dirty="0" smtClean="0"/>
              <a:t>On-board SRAM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CN" sz="3200" dirty="0" smtClean="0"/>
              <a:t>MIMO capable</a:t>
            </a:r>
          </a:p>
          <a:p>
            <a:pPr marL="571500" indent="-571500">
              <a:buFont typeface="Arial" pitchFamily="34" charset="0"/>
              <a:buChar char="•"/>
            </a:pPr>
            <a:endParaRPr lang="en-US" altLang="zh-CN" sz="3200" dirty="0"/>
          </a:p>
          <a:p>
            <a:pPr marL="342900" indent="-342900">
              <a:buAutoNum type="arabicPeriod"/>
            </a:pPr>
            <a:r>
              <a:rPr lang="en-US" altLang="zh-CN" dirty="0" smtClean="0"/>
              <a:t>2 </a:t>
            </a:r>
            <a:r>
              <a:rPr lang="en-US" altLang="zh-CN" dirty="0" err="1"/>
              <a:t>Gbps</a:t>
            </a:r>
            <a:r>
              <a:rPr lang="en-US" altLang="zh-CN" dirty="0"/>
              <a:t> high-speed serial interface for </a:t>
            </a:r>
            <a:r>
              <a:rPr lang="en-US" altLang="zh-CN" dirty="0" smtClean="0"/>
              <a:t>expansion</a:t>
            </a:r>
          </a:p>
          <a:p>
            <a:pPr marL="342900" indent="-342900">
              <a:buAutoNum type="arabicPeriod"/>
            </a:pPr>
            <a:r>
              <a:rPr lang="en-US" altLang="zh-CN" dirty="0"/>
              <a:t> Capable of processing signals up to 100 MHz </a:t>
            </a:r>
            <a:r>
              <a:rPr lang="en-US" altLang="zh-CN" dirty="0" smtClean="0"/>
              <a:t>wide</a:t>
            </a:r>
            <a:endParaRPr lang="it-IT" altLang="zh-CN" dirty="0" smtClean="0"/>
          </a:p>
          <a:p>
            <a:endParaRPr lang="it-IT" altLang="zh-CN" sz="3600" b="1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622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14874"/>
            <a:ext cx="622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70700" y="4772708"/>
            <a:ext cx="17709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$1400</a:t>
            </a:r>
            <a:endParaRPr lang="en-US" altLang="zh-CN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9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7620000" cy="60959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b="1" dirty="0">
                <a:latin typeface="+mj-lt"/>
              </a:rPr>
              <a:t>Available </a:t>
            </a:r>
            <a:r>
              <a:rPr lang="en-US" altLang="zh-CN" sz="3600" b="1" dirty="0" smtClean="0">
                <a:latin typeface="+mj-lt"/>
              </a:rPr>
              <a:t>daughter-boards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1682680"/>
            <a:ext cx="8610600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altLang="zh-CN" sz="2000" dirty="0" smtClean="0"/>
              <a:t>Basic TX/RX:  1MHz – 250MHz           </a:t>
            </a:r>
          </a:p>
          <a:p>
            <a:r>
              <a:rPr lang="en-US" altLang="zh-CN" sz="2000" dirty="0" smtClean="0"/>
              <a:t>LFTX/LFRX:     DC – 30MHz</a:t>
            </a:r>
          </a:p>
          <a:p>
            <a:r>
              <a:rPr lang="en-US" altLang="zh-CN" sz="2000" dirty="0" smtClean="0"/>
              <a:t>TVRX:              50MHz-860Mhz</a:t>
            </a:r>
          </a:p>
          <a:p>
            <a:r>
              <a:rPr lang="en-US" altLang="zh-CN" sz="2000" dirty="0" smtClean="0"/>
              <a:t>DBSRX:            800MHz – 2.4GHz</a:t>
            </a:r>
          </a:p>
          <a:p>
            <a:r>
              <a:rPr lang="en-US" altLang="zh-CN" sz="2000" dirty="0" smtClean="0"/>
              <a:t>WBX0510:      50MHz – 1GHz(20dBm)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RFX400:   400MHz </a:t>
            </a:r>
            <a:r>
              <a:rPr lang="en-US" altLang="zh-CN" sz="2000" dirty="0"/>
              <a:t>– </a:t>
            </a:r>
            <a:r>
              <a:rPr lang="en-US" altLang="zh-CN" sz="2000" dirty="0" smtClean="0"/>
              <a:t>500MHz  (20dBm)</a:t>
            </a:r>
          </a:p>
          <a:p>
            <a:r>
              <a:rPr lang="en-US" altLang="zh-CN" sz="2000" dirty="0" smtClean="0"/>
              <a:t>RFX900:   750MHz – 1050MHz(23dBm)</a:t>
            </a:r>
          </a:p>
          <a:p>
            <a:r>
              <a:rPr lang="en-US" altLang="zh-CN" sz="2000" dirty="0" smtClean="0"/>
              <a:t>RFX1200: 1150MHz – 1450MHz(23dBm)</a:t>
            </a:r>
          </a:p>
          <a:p>
            <a:r>
              <a:rPr lang="en-US" altLang="zh-CN" sz="2000" dirty="0" smtClean="0"/>
              <a:t>RFX1800: 1.5GHz – 2.1GHz(20dBm)</a:t>
            </a:r>
          </a:p>
          <a:p>
            <a:r>
              <a:rPr lang="en-US" altLang="zh-CN" sz="2000" dirty="0" smtClean="0"/>
              <a:t>RFX2400: 2.3GHz – 2.9GHz(17dBm)</a:t>
            </a:r>
            <a:endParaRPr lang="en-US" altLang="zh-CN" sz="2000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Rectangle 4"/>
          <p:cNvSpPr/>
          <p:nvPr/>
        </p:nvSpPr>
        <p:spPr>
          <a:xfrm>
            <a:off x="304800" y="326773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XCVR2450:     2.4GHz – 2.5GHz &amp; 4.9GHz -5.9GHz(20dBm)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32512" y="2904868"/>
            <a:ext cx="1640799" cy="316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3682128"/>
            <a:ext cx="1281114" cy="121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1" y="5105400"/>
            <a:ext cx="1252539" cy="11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06" y="3682127"/>
            <a:ext cx="1869552" cy="162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91" y="5422535"/>
            <a:ext cx="99732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5422534"/>
            <a:ext cx="105965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7141" y="5049788"/>
            <a:ext cx="952500" cy="15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720</Words>
  <Application>Microsoft Office PowerPoint</Application>
  <PresentationFormat>On-screen Show (4:3)</PresentationFormat>
  <Paragraphs>213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Theme1</vt:lpstr>
      <vt:lpstr>PowerPoint Presentation</vt:lpstr>
      <vt:lpstr>Outline</vt:lpstr>
      <vt:lpstr>PART I - Introduction</vt:lpstr>
      <vt:lpstr>PowerPoint Presentation</vt:lpstr>
      <vt:lpstr>PowerPoint Presentation</vt:lpstr>
      <vt:lpstr>PART II – Hardware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III – Software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IV GRC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IV Communication Demos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lanchao</dc:creator>
  <cp:lastModifiedBy>lanchao</cp:lastModifiedBy>
  <cp:revision>76</cp:revision>
  <dcterms:created xsi:type="dcterms:W3CDTF">2006-08-16T00:00:00Z</dcterms:created>
  <dcterms:modified xsi:type="dcterms:W3CDTF">2011-08-02T16:29:57Z</dcterms:modified>
</cp:coreProperties>
</file>