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62" r:id="rId4"/>
    <p:sldId id="261" r:id="rId5"/>
    <p:sldId id="263" r:id="rId6"/>
    <p:sldId id="264" r:id="rId7"/>
    <p:sldId id="265" r:id="rId8"/>
    <p:sldId id="269" r:id="rId9"/>
    <p:sldId id="270" r:id="rId10"/>
    <p:sldId id="259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1770"/>
    <a:srgbClr val="6D1570"/>
    <a:srgbClr val="670875"/>
    <a:srgbClr val="535353"/>
    <a:srgbClr val="6608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6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68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E6852-3B66-457D-9E37-CBF330BD1BD6}" type="datetimeFigureOut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50502-8939-4D29-AFAB-4335ED4131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屏幕快照 2020-07-24 下午3.08.05.png" descr="屏幕快照 2020-07-24 下午3.08.0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894"/>
            <a:ext cx="9144001" cy="394651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912" y="549495"/>
            <a:ext cx="6858000" cy="895119"/>
          </a:xfrm>
        </p:spPr>
        <p:txBody>
          <a:bodyPr anchor="ctr"/>
          <a:lstStyle>
            <a:lvl1pPr algn="l">
              <a:defRPr sz="55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55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PPT</a:t>
            </a:r>
            <a:r>
              <a:rPr lang="zh-CN" altLang="en-US" sz="55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演示文稿标题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912" y="1470493"/>
            <a:ext cx="6858000" cy="554495"/>
          </a:xfrm>
        </p:spPr>
        <p:txBody>
          <a:bodyPr anchor="ctr"/>
          <a:lstStyle>
            <a:lvl1pPr marL="0" indent="0" algn="l">
              <a:buNone/>
              <a:defRPr sz="350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algn="l"/>
            <a:r>
              <a:rPr lang="en-US" altLang="zh-CN" sz="3500" dirty="0">
                <a:solidFill>
                  <a:schemeClr val="bg1"/>
                </a:solidFill>
              </a:rPr>
              <a:t>PPT Presentation Title</a:t>
            </a:r>
            <a:endParaRPr lang="zh-CN" altLang="en-US" sz="3500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550212" y="2076745"/>
            <a:ext cx="5450538" cy="167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435913" y="2268256"/>
            <a:ext cx="1415748" cy="389257"/>
          </a:xfrm>
        </p:spPr>
        <p:txBody>
          <a:bodyPr anchor="ctr"/>
          <a:lstStyle>
            <a:lvl1pPr algn="l">
              <a:buFontTx/>
              <a:buNone/>
              <a:defRPr sz="1800">
                <a:solidFill>
                  <a:schemeClr val="bg1"/>
                </a:solidFill>
                <a:ea typeface="思源黑体 CN Normal" panose="020B0400000000000000"/>
              </a:defRPr>
            </a:lvl1pPr>
            <a:lvl2pPr algn="l">
              <a:defRPr sz="1800">
                <a:solidFill>
                  <a:schemeClr val="bg1"/>
                </a:solidFill>
                <a:ea typeface="思源黑体 CN Normal" panose="020B0400000000000000"/>
              </a:defRPr>
            </a:lvl2pPr>
            <a:lvl3pPr algn="l">
              <a:defRPr sz="1800">
                <a:solidFill>
                  <a:schemeClr val="bg1"/>
                </a:solidFill>
                <a:ea typeface="思源黑体 CN Normal" panose="020B0400000000000000"/>
              </a:defRPr>
            </a:lvl3pPr>
            <a:lvl4pPr algn="l">
              <a:defRPr sz="1800">
                <a:solidFill>
                  <a:schemeClr val="bg1"/>
                </a:solidFill>
                <a:ea typeface="思源黑体 CN Normal" panose="020B0400000000000000"/>
              </a:defRPr>
            </a:lvl4pPr>
            <a:lvl5pPr algn="l">
              <a:defRPr sz="1800">
                <a:solidFill>
                  <a:schemeClr val="bg1"/>
                </a:solidFill>
                <a:ea typeface="思源黑体 CN Normal" panose="020B0400000000000000"/>
              </a:defRPr>
            </a:lvl5pPr>
          </a:lstStyle>
          <a:p>
            <a:pPr lvl="0"/>
            <a:r>
              <a:rPr lang="zh-CN" altLang="en-US" dirty="0"/>
              <a:t>主讲人 时间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F4B3EFA-16E3-4443-9ECF-8B2DDD852904}"/>
              </a:ext>
            </a:extLst>
          </p:cNvPr>
          <p:cNvGrpSpPr/>
          <p:nvPr userDrawn="1"/>
        </p:nvGrpSpPr>
        <p:grpSpPr>
          <a:xfrm>
            <a:off x="435912" y="4255581"/>
            <a:ext cx="1237991" cy="593715"/>
            <a:chOff x="2150222" y="4190295"/>
            <a:chExt cx="1237991" cy="59371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7C5E855-69CB-4FDF-A91F-B252C48E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150222" y="4208010"/>
              <a:ext cx="576000" cy="576000"/>
            </a:xfrm>
            <a:prstGeom prst="ellipse">
              <a:avLst/>
            </a:prstGeom>
          </p:spPr>
        </p:pic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F70E0A41-5E86-4876-B712-7C6060CF07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812213" y="4190295"/>
              <a:ext cx="576000" cy="575476"/>
            </a:xfrm>
            <a:prstGeom prst="ellipse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4C0E679A-0B34-4285-985F-AD77DF8DAE51}"/>
              </a:ext>
            </a:extLst>
          </p:cNvPr>
          <p:cNvSpPr txBox="1"/>
          <p:nvPr userDrawn="1"/>
        </p:nvSpPr>
        <p:spPr>
          <a:xfrm>
            <a:off x="1673903" y="4330463"/>
            <a:ext cx="4689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E1770"/>
                </a:solidFill>
                <a:latin typeface="汉仪醒示体简" panose="02010609000101010101" pitchFamily="49" charset="-122"/>
                <a:ea typeface="汉仪醒示体简" panose="02010609000101010101" pitchFamily="49" charset="-122"/>
              </a:rPr>
              <a:t>TAAC-THU</a:t>
            </a:r>
            <a:r>
              <a:rPr lang="en-US" altLang="zh-CN" sz="2400" dirty="0">
                <a:solidFill>
                  <a:srgbClr val="7E1770"/>
                </a:solidFill>
                <a:latin typeface="汉仪醒示体简" panose="02010609000101010101" pitchFamily="49" charset="-122"/>
                <a:ea typeface="汉仪醒示体简" panose="02010609000101010101" pitchFamily="49" charset="-122"/>
              </a:rPr>
              <a:t> </a:t>
            </a:r>
            <a:r>
              <a:rPr lang="zh-CN" altLang="en-US" sz="2400" b="1" dirty="0">
                <a:solidFill>
                  <a:srgbClr val="7E1770"/>
                </a:solidFill>
                <a:latin typeface="汉仪醒示体简" panose="02010609000101010101" pitchFamily="49" charset="-122"/>
                <a:ea typeface="汉仪醒示体简" panose="02010609000101010101" pitchFamily="49" charset="-122"/>
              </a:rPr>
              <a:t>教师发展云沙龙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D707F17B-7EC6-4B5F-8B0F-FB884D1BC0E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08402" y="398375"/>
            <a:ext cx="723734" cy="347088"/>
            <a:chOff x="2150222" y="4190295"/>
            <a:chExt cx="1237991" cy="59371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4E81BF1-DC7B-44A2-AE3F-A8798CBC0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150222" y="4208010"/>
              <a:ext cx="576000" cy="576000"/>
            </a:xfrm>
            <a:prstGeom prst="ellipse">
              <a:avLst/>
            </a:prstGeom>
          </p:spPr>
        </p:pic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7A7871FC-55B3-4808-A8D6-ECFE0938ED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812213" y="4190295"/>
              <a:ext cx="576000" cy="575476"/>
            </a:xfrm>
            <a:prstGeom prst="ellipse">
              <a:avLst/>
            </a:prstGeom>
          </p:spPr>
        </p:pic>
      </p:grpSp>
      <p:pic>
        <p:nvPicPr>
          <p:cNvPr id="8" name="屏幕快照 2020-07-24 下午3.14.39.png" descr="屏幕快照 2020-07-24 下午3.14.39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354274" cy="51435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" name="线条"/>
          <p:cNvSpPr/>
          <p:nvPr userDrawn="1"/>
        </p:nvSpPr>
        <p:spPr>
          <a:xfrm>
            <a:off x="1848674" y="878312"/>
            <a:ext cx="6983462" cy="1"/>
          </a:xfrm>
          <a:prstGeom prst="line">
            <a:avLst/>
          </a:prstGeom>
          <a:ln>
            <a:solidFill>
              <a:srgbClr val="682A7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1757234" y="398375"/>
            <a:ext cx="2892425" cy="389572"/>
          </a:xfrm>
        </p:spPr>
        <p:txBody>
          <a:bodyPr anchor="ctr"/>
          <a:lstStyle>
            <a:lvl1pPr>
              <a:buFontTx/>
              <a:buNone/>
              <a:defRPr sz="2000">
                <a:solidFill>
                  <a:srgbClr val="660874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  <a:lvl2pPr>
              <a:buFontTx/>
              <a:buNone/>
              <a:defRPr sz="2000">
                <a:solidFill>
                  <a:srgbClr val="660874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2pPr>
            <a:lvl3pPr>
              <a:buFontTx/>
              <a:buNone/>
              <a:defRPr sz="2000">
                <a:solidFill>
                  <a:srgbClr val="660874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3pPr>
            <a:lvl4pPr>
              <a:buFontTx/>
              <a:buNone/>
              <a:defRPr sz="2000">
                <a:solidFill>
                  <a:srgbClr val="660874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4pPr>
            <a:lvl5pPr>
              <a:buFontTx/>
              <a:buNone/>
              <a:defRPr sz="2000">
                <a:solidFill>
                  <a:srgbClr val="660874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5pPr>
          </a:lstStyle>
          <a:p>
            <a:pPr lvl="0"/>
            <a:r>
              <a:rPr lang="zh-CN" altLang="en-US" dirty="0"/>
              <a:t>目录 </a:t>
            </a:r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 hasCustomPrompt="1"/>
          </p:nvPr>
        </p:nvSpPr>
        <p:spPr>
          <a:xfrm>
            <a:off x="1757234" y="1542665"/>
            <a:ext cx="4629150" cy="1640009"/>
          </a:xfrm>
        </p:spPr>
        <p:txBody>
          <a:bodyPr/>
          <a:lstStyle>
            <a:lvl1pPr>
              <a:buFontTx/>
              <a:buNone/>
              <a:defRPr sz="2000">
                <a:solidFill>
                  <a:srgbClr val="67087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  <a:lvl2pPr>
              <a:buFontTx/>
              <a:buNone/>
              <a:defRPr sz="2000">
                <a:solidFill>
                  <a:srgbClr val="67087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2pPr>
            <a:lvl3pPr>
              <a:buFontTx/>
              <a:buNone/>
              <a:defRPr sz="2000">
                <a:solidFill>
                  <a:srgbClr val="67087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3pPr>
            <a:lvl4pPr>
              <a:buFontTx/>
              <a:buNone/>
              <a:defRPr sz="2000">
                <a:solidFill>
                  <a:srgbClr val="67087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4pPr>
            <a:lvl5pPr>
              <a:buFontTx/>
              <a:buNone/>
              <a:defRPr sz="2000">
                <a:solidFill>
                  <a:srgbClr val="67087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5pPr>
          </a:lstStyle>
          <a:p>
            <a:pPr defTabSz="825500">
              <a:lnSpc>
                <a:spcPct val="150000"/>
              </a:lnSpc>
              <a:tabLst>
                <a:tab pos="6642100" algn="l"/>
              </a:tabLst>
              <a:defRPr sz="2000">
                <a:solidFill>
                  <a:srgbClr val="660874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pPr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01   </a:t>
            </a: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章节标题（思源黑体</a:t>
            </a:r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Bold</a:t>
            </a: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</a:t>
            </a: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</a:t>
            </a:r>
          </a:p>
          <a:p>
            <a:pPr defTabSz="825500">
              <a:lnSpc>
                <a:spcPct val="150000"/>
              </a:lnSpc>
              <a:tabLst>
                <a:tab pos="6642100" algn="l"/>
              </a:tabLst>
              <a:defRPr sz="2000">
                <a:solidFill>
                  <a:srgbClr val="660874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pPr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02   </a:t>
            </a: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章节标题（思源黑体</a:t>
            </a:r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Bold</a:t>
            </a: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</a:t>
            </a: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</a:t>
            </a:r>
          </a:p>
          <a:p>
            <a:pPr defTabSz="825500">
              <a:lnSpc>
                <a:spcPct val="150000"/>
              </a:lnSpc>
              <a:tabLst>
                <a:tab pos="6642100" algn="l"/>
              </a:tabLst>
              <a:defRPr sz="2000">
                <a:solidFill>
                  <a:srgbClr val="660874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pPr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03   </a:t>
            </a: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章节标题（思源黑体</a:t>
            </a:r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Bold</a:t>
            </a: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</a:t>
            </a: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屏幕快照 2020-07-24 下午4.01.45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8034" y="-22398"/>
            <a:ext cx="9224721" cy="518829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" name="矩形"/>
          <p:cNvSpPr/>
          <p:nvPr userDrawn="1"/>
        </p:nvSpPr>
        <p:spPr>
          <a:xfrm>
            <a:off x="-6330" y="1896537"/>
            <a:ext cx="90195" cy="675213"/>
          </a:xfrm>
          <a:prstGeom prst="rect">
            <a:avLst/>
          </a:prstGeom>
          <a:solidFill>
            <a:srgbClr val="E83E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000" b="1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1" hasCustomPrompt="1"/>
          </p:nvPr>
        </p:nvSpPr>
        <p:spPr>
          <a:xfrm>
            <a:off x="156277" y="1736725"/>
            <a:ext cx="1089593" cy="949325"/>
          </a:xfrm>
        </p:spPr>
        <p:txBody>
          <a:bodyPr anchor="ctr"/>
          <a:lstStyle>
            <a:lvl1pPr algn="ctr">
              <a:buFontTx/>
              <a:buNone/>
              <a:defRPr sz="7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>
              <a:buFontTx/>
              <a:buNone/>
              <a:defRPr sz="7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defRPr>
            </a:lvl2pPr>
            <a:lvl3pPr>
              <a:buFontTx/>
              <a:buNone/>
              <a:defRPr sz="7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defRPr>
            </a:lvl3pPr>
            <a:lvl4pPr>
              <a:buFontTx/>
              <a:buNone/>
              <a:defRPr sz="7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defRPr>
            </a:lvl4pPr>
            <a:lvl5pPr>
              <a:buFontTx/>
              <a:buNone/>
              <a:defRPr sz="7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FED5F6-4FAC-450B-9133-F99F3EF20C1A}"/>
              </a:ext>
            </a:extLst>
          </p:cNvPr>
          <p:cNvGrpSpPr/>
          <p:nvPr userDrawn="1"/>
        </p:nvGrpSpPr>
        <p:grpSpPr>
          <a:xfrm>
            <a:off x="198542" y="325213"/>
            <a:ext cx="739648" cy="354634"/>
            <a:chOff x="3810491" y="411656"/>
            <a:chExt cx="739648" cy="35463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C6A4A2E-2EC9-4C81-A915-0F3F9AAE4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810491" y="422238"/>
              <a:ext cx="344136" cy="344052"/>
            </a:xfrm>
            <a:prstGeom prst="ellipse">
              <a:avLst/>
            </a:prstGeom>
          </p:spPr>
        </p:pic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17DE3B3C-9FD8-41D6-A6C7-992E348B25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206003" y="411656"/>
              <a:ext cx="344136" cy="343739"/>
            </a:xfrm>
            <a:prstGeom prst="ellipse">
              <a:avLst/>
            </a:prstGeom>
          </p:spPr>
        </p:pic>
      </p:grpSp>
      <p:sp>
        <p:nvSpPr>
          <p:cNvPr id="12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1174550" y="1835582"/>
            <a:ext cx="6081713" cy="506935"/>
          </a:xfrm>
        </p:spPr>
        <p:txBody>
          <a:bodyPr anchor="ctr"/>
          <a:lstStyle>
            <a:lvl1pPr algn="l">
              <a:buFontTx/>
              <a:buNone/>
              <a:defRPr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  <a:lvl2pPr algn="ctr">
              <a:buFontTx/>
              <a:buNone/>
              <a:defRPr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2pPr>
            <a:lvl3pPr algn="ctr">
              <a:buFontTx/>
              <a:buNone/>
              <a:defRPr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3pPr>
            <a:lvl4pPr algn="ctr">
              <a:buFontTx/>
              <a:buNone/>
              <a:defRPr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4pPr>
            <a:lvl5pPr algn="ctr">
              <a:buFontTx/>
              <a:buNone/>
              <a:defRPr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5pPr>
          </a:lstStyle>
          <a:p>
            <a:pPr lvl="0"/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章节标题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(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思源黑体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30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）</a:t>
            </a:r>
            <a:endParaRPr lang="en-US" altLang="zh-CN" dirty="0"/>
          </a:p>
        </p:txBody>
      </p:sp>
      <p:sp>
        <p:nvSpPr>
          <p:cNvPr id="13" name="文本占位符 1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02138" y="2274686"/>
            <a:ext cx="713187" cy="333375"/>
          </a:xfrm>
        </p:spPr>
        <p:txBody>
          <a:bodyPr anchor="ctr"/>
          <a:lstStyle>
            <a:lvl1pPr algn="ctr"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ctr"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ctr"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ctr"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charset="-122"/>
                <a:cs typeface="+mn-cs"/>
              </a:rPr>
              <a:t>Title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黑体" panose="02010609060101010101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5449723-4281-4462-A1CB-43C484616DB6}"/>
              </a:ext>
            </a:extLst>
          </p:cNvPr>
          <p:cNvSpPr txBox="1"/>
          <p:nvPr userDrawn="1"/>
        </p:nvSpPr>
        <p:spPr>
          <a:xfrm>
            <a:off x="989566" y="325213"/>
            <a:ext cx="4212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汉仪醒示体简" panose="02010609000101010101" pitchFamily="49" charset="-122"/>
                <a:ea typeface="汉仪醒示体简" panose="02010609000101010101" pitchFamily="49" charset="-122"/>
              </a:rPr>
              <a:t>TAAC-THU</a:t>
            </a:r>
            <a:r>
              <a:rPr lang="en-US" altLang="zh-CN" sz="1600" dirty="0">
                <a:solidFill>
                  <a:schemeClr val="bg1"/>
                </a:solidFill>
                <a:latin typeface="汉仪醒示体简" panose="02010609000101010101" pitchFamily="49" charset="-122"/>
                <a:ea typeface="汉仪醒示体简" panose="02010609000101010101" pitchFamily="49" charset="-122"/>
              </a:rPr>
              <a:t> </a:t>
            </a:r>
            <a:r>
              <a:rPr lang="zh-CN" altLang="en-US" sz="1600" b="1" dirty="0">
                <a:solidFill>
                  <a:schemeClr val="bg1"/>
                </a:solidFill>
                <a:latin typeface="汉仪醒示体简" panose="02010609000101010101" pitchFamily="49" charset="-122"/>
                <a:ea typeface="汉仪醒示体简" panose="02010609000101010101" pitchFamily="49" charset="-122"/>
              </a:rPr>
              <a:t>教师发展云沙龙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屏幕快照 2020-07-19 下午4.12.58.png" descr="屏幕快照 2020-07-19 下午4.12.58.png"/>
          <p:cNvPicPr>
            <a:picLocks noChangeAspect="1"/>
          </p:cNvPicPr>
          <p:nvPr userDrawn="1"/>
        </p:nvPicPr>
        <p:blipFill>
          <a:blip r:embed="rId2"/>
          <a:srcRect l="413" b="51966"/>
          <a:stretch>
            <a:fillRect/>
          </a:stretch>
        </p:blipFill>
        <p:spPr>
          <a:xfrm>
            <a:off x="-40512" y="4920448"/>
            <a:ext cx="9224832" cy="2263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4571905" y="1206382"/>
            <a:ext cx="4272842" cy="2700652"/>
          </a:xfrm>
        </p:spPr>
        <p:txBody>
          <a:bodyPr/>
          <a:lstStyle/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4" hasCustomPrompt="1"/>
          </p:nvPr>
        </p:nvSpPr>
        <p:spPr>
          <a:xfrm>
            <a:off x="371474" y="4460213"/>
            <a:ext cx="2736850" cy="371475"/>
          </a:xfrm>
        </p:spPr>
        <p:txBody>
          <a:bodyPr anchor="ctr"/>
          <a:lstStyle>
            <a:lvl1pPr>
              <a:buFontTx/>
              <a:buNone/>
              <a:defRPr sz="900">
                <a:solidFill>
                  <a:srgbClr val="670875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  <a:lvl2pPr>
              <a:buFontTx/>
              <a:buNone/>
              <a:defRPr sz="900">
                <a:solidFill>
                  <a:srgbClr val="670875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2pPr>
            <a:lvl3pPr>
              <a:buFontTx/>
              <a:buNone/>
              <a:defRPr sz="900">
                <a:solidFill>
                  <a:srgbClr val="670875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3pPr>
            <a:lvl4pPr>
              <a:buFontTx/>
              <a:buNone/>
              <a:defRPr sz="900">
                <a:solidFill>
                  <a:srgbClr val="670875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4pPr>
            <a:lvl5pPr>
              <a:buFontTx/>
              <a:buNone/>
              <a:defRPr sz="900">
                <a:solidFill>
                  <a:srgbClr val="670875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5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900" dirty="0">
                <a:solidFill>
                  <a:srgbClr val="67087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参考来源（思源黑体 </a:t>
            </a:r>
            <a:r>
              <a:rPr lang="en-US" altLang="zh-CN" sz="900" dirty="0">
                <a:solidFill>
                  <a:srgbClr val="67087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regular 9</a:t>
            </a:r>
            <a:r>
              <a:rPr lang="zh-CN" altLang="en-US" sz="900" dirty="0">
                <a:solidFill>
                  <a:srgbClr val="67087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）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5" hasCustomPrompt="1"/>
          </p:nvPr>
        </p:nvSpPr>
        <p:spPr>
          <a:xfrm>
            <a:off x="4457604" y="3938015"/>
            <a:ext cx="1976438" cy="307975"/>
          </a:xfrm>
        </p:spPr>
        <p:txBody>
          <a:bodyPr anchor="ctr"/>
          <a:lstStyle>
            <a:lvl1pPr>
              <a:buFont typeface="Wingdings" panose="05000000000000000000" pitchFamily="2" charset="2"/>
              <a:buChar char="l"/>
              <a:defRPr sz="900">
                <a:solidFill>
                  <a:srgbClr val="670875"/>
                </a:solidFill>
                <a:ea typeface="思源黑体 CN Normal" panose="020B0400000000000000"/>
              </a:defRPr>
            </a:lvl1pPr>
            <a:lvl2pPr>
              <a:defRPr sz="900">
                <a:solidFill>
                  <a:srgbClr val="670875"/>
                </a:solidFill>
                <a:ea typeface="思源黑体 CN Normal" panose="020B0400000000000000"/>
              </a:defRPr>
            </a:lvl2pPr>
            <a:lvl3pPr>
              <a:defRPr sz="900">
                <a:solidFill>
                  <a:srgbClr val="670875"/>
                </a:solidFill>
                <a:ea typeface="思源黑体 CN Normal" panose="020B0400000000000000"/>
              </a:defRPr>
            </a:lvl3pPr>
            <a:lvl4pPr>
              <a:defRPr sz="900">
                <a:solidFill>
                  <a:srgbClr val="670875"/>
                </a:solidFill>
                <a:ea typeface="思源黑体 CN Normal" panose="020B0400000000000000"/>
              </a:defRPr>
            </a:lvl4pPr>
            <a:lvl5pPr>
              <a:defRPr sz="900">
                <a:solidFill>
                  <a:srgbClr val="670875"/>
                </a:solidFill>
                <a:ea typeface="思源黑体 CN Normal" panose="020B0400000000000000"/>
              </a:defRPr>
            </a:lvl5pPr>
          </a:lstStyle>
          <a:p>
            <a:r>
              <a:rPr lang="zh-CN" altLang="en-US" sz="900" dirty="0">
                <a:solidFill>
                  <a:srgbClr val="67087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图注（思源黑体 </a:t>
            </a:r>
            <a:r>
              <a:rPr lang="en-US" altLang="zh-CN" sz="900" dirty="0">
                <a:solidFill>
                  <a:srgbClr val="67087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Normal 9</a:t>
            </a:r>
            <a:r>
              <a:rPr lang="zh-CN" altLang="en-US" sz="900" dirty="0">
                <a:solidFill>
                  <a:srgbClr val="67087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）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6" hasCustomPrompt="1"/>
          </p:nvPr>
        </p:nvSpPr>
        <p:spPr>
          <a:xfrm>
            <a:off x="367753" y="1020020"/>
            <a:ext cx="3079750" cy="365265"/>
          </a:xfrm>
        </p:spPr>
        <p:txBody>
          <a:bodyPr anchor="ctr"/>
          <a:lstStyle>
            <a:lvl1pPr>
              <a:buFontTx/>
              <a:buNone/>
              <a:defRPr sz="1800">
                <a:solidFill>
                  <a:srgbClr val="67087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  <a:lvl2pPr>
              <a:buFontTx/>
              <a:buNone/>
              <a:defRPr sz="1800">
                <a:solidFill>
                  <a:srgbClr val="67087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2pPr>
            <a:lvl3pPr>
              <a:buFontTx/>
              <a:buNone/>
              <a:defRPr sz="1800">
                <a:solidFill>
                  <a:srgbClr val="67087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3pPr>
            <a:lvl4pPr>
              <a:buFontTx/>
              <a:buNone/>
              <a:defRPr sz="1800">
                <a:solidFill>
                  <a:srgbClr val="67087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4pPr>
            <a:lvl5pPr>
              <a:buFontTx/>
              <a:buNone/>
              <a:defRPr sz="1800">
                <a:solidFill>
                  <a:srgbClr val="67087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5pPr>
          </a:lstStyle>
          <a:p>
            <a:r>
              <a:rPr lang="zh-CN" altLang="en-US" dirty="0">
                <a:solidFill>
                  <a:srgbClr val="67087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主标题（思源黑体 </a:t>
            </a:r>
            <a:r>
              <a:rPr lang="en-US" altLang="zh-CN" dirty="0">
                <a:solidFill>
                  <a:srgbClr val="67087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Bold</a:t>
            </a:r>
            <a:r>
              <a:rPr lang="zh-CN" altLang="en-US" dirty="0">
                <a:solidFill>
                  <a:srgbClr val="67087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en-US" altLang="zh-CN" dirty="0">
                <a:solidFill>
                  <a:srgbClr val="67087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18</a:t>
            </a:r>
            <a:r>
              <a:rPr lang="zh-CN" altLang="en-US" dirty="0">
                <a:solidFill>
                  <a:srgbClr val="67087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7" hasCustomPrompt="1"/>
          </p:nvPr>
        </p:nvSpPr>
        <p:spPr>
          <a:xfrm>
            <a:off x="367753" y="1396709"/>
            <a:ext cx="3079750" cy="315807"/>
          </a:xfrm>
        </p:spPr>
        <p:txBody>
          <a:bodyPr anchor="ctr"/>
          <a:lstStyle>
            <a:lvl1pPr>
              <a:buFontTx/>
              <a:buNone/>
              <a:defRPr sz="14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  <a:lvl2pPr>
              <a:buFontTx/>
              <a:buNone/>
              <a:defRPr sz="14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2pPr>
            <a:lvl3pPr>
              <a:buFontTx/>
              <a:buNone/>
              <a:defRPr sz="14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3pPr>
            <a:lvl4pPr>
              <a:buFontTx/>
              <a:buNone/>
              <a:defRPr sz="14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4pPr>
            <a:lvl5pPr>
              <a:buFontTx/>
              <a:buNone/>
              <a:defRPr sz="14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5pPr>
          </a:lstStyle>
          <a:p>
            <a:r>
              <a:rPr lang="zh-CN" altLang="en-US" sz="1400" dirty="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副标题（思源黑体 </a:t>
            </a:r>
            <a:r>
              <a:rPr lang="en-US" altLang="zh-CN" sz="1400" dirty="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Medium</a:t>
            </a:r>
            <a:r>
              <a:rPr lang="zh-CN" altLang="en-US" sz="1400" dirty="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en-US" altLang="zh-CN" sz="1400" dirty="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14</a:t>
            </a:r>
            <a:r>
              <a:rPr lang="zh-CN" altLang="en-US" sz="1400" dirty="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）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8" hasCustomPrompt="1"/>
          </p:nvPr>
        </p:nvSpPr>
        <p:spPr>
          <a:xfrm>
            <a:off x="371474" y="1711452"/>
            <a:ext cx="3960496" cy="2239962"/>
          </a:xfrm>
        </p:spPr>
        <p:txBody>
          <a:bodyPr/>
          <a:lstStyle>
            <a:lvl1pPr>
              <a:buFontTx/>
              <a:buNone/>
              <a:defRPr sz="1200">
                <a:solidFill>
                  <a:srgbClr val="535353"/>
                </a:solidFill>
                <a:ea typeface="思源黑体 CN Normal" panose="020B0400000000000000"/>
              </a:defRPr>
            </a:lvl1pPr>
            <a:lvl2pPr>
              <a:buFontTx/>
              <a:buNone/>
              <a:defRPr sz="1200">
                <a:solidFill>
                  <a:srgbClr val="535353"/>
                </a:solidFill>
                <a:ea typeface="思源黑体 CN Normal" panose="020B0400000000000000"/>
              </a:defRPr>
            </a:lvl2pPr>
            <a:lvl3pPr>
              <a:buFontTx/>
              <a:buNone/>
              <a:defRPr sz="1200">
                <a:solidFill>
                  <a:srgbClr val="535353"/>
                </a:solidFill>
                <a:ea typeface="思源黑体 CN Normal" panose="020B0400000000000000"/>
              </a:defRPr>
            </a:lvl3pPr>
            <a:lvl4pPr>
              <a:buFontTx/>
              <a:buNone/>
              <a:defRPr sz="1200">
                <a:solidFill>
                  <a:srgbClr val="535353"/>
                </a:solidFill>
                <a:ea typeface="思源黑体 CN Normal" panose="020B0400000000000000"/>
              </a:defRPr>
            </a:lvl4pPr>
            <a:lvl5pPr>
              <a:buFontTx/>
              <a:buNone/>
              <a:defRPr sz="1200">
                <a:solidFill>
                  <a:srgbClr val="535353"/>
                </a:solidFill>
                <a:ea typeface="思源黑体 CN Normal" panose="020B0400000000000000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00">
                <a:solidFill>
                  <a:srgbClr val="535353"/>
                </a:solidFill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sym typeface="Source Han Sans CN Regular"/>
              </a:rPr>
              <a:t>内容文字（思源黑体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sym typeface="Source Han Sans CN Regular"/>
              </a:rPr>
              <a:t>Normal 12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sym typeface="Source Han Sans CN Regular"/>
              </a:rPr>
              <a:t>）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等线" panose="02010600030101010101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00">
                <a:solidFill>
                  <a:srgbClr val="535353"/>
                </a:solidFill>
                <a:latin typeface="+mn-lt"/>
                <a:ea typeface="+mn-ea"/>
                <a:cs typeface="+mn-cs"/>
                <a:sym typeface="等线" panose="02010600030101010101" charset="-122"/>
              </a:defRPr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等线" panose="02010600030101010101" charset="-122"/>
              </a:rPr>
              <a:t>内容文字内容文字内容文字内容文字内容文字内容文字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00">
                <a:solidFill>
                  <a:srgbClr val="535353"/>
                </a:solidFill>
                <a:latin typeface="+mn-lt"/>
                <a:ea typeface="+mn-ea"/>
                <a:cs typeface="+mn-cs"/>
                <a:sym typeface="等线" panose="02010600030101010101" charset="-122"/>
              </a:defRPr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等线" panose="02010600030101010101" charset="-122"/>
              </a:rPr>
              <a:t>内容文字内容文字内容文字内容文字内容文字内容文字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00">
                <a:solidFill>
                  <a:srgbClr val="535353"/>
                </a:solidFill>
                <a:latin typeface="+mn-lt"/>
                <a:ea typeface="+mn-ea"/>
                <a:cs typeface="+mn-cs"/>
                <a:sym typeface="等线" panose="02010600030101010101" charset="-122"/>
              </a:defRPr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等线" panose="02010600030101010101" charset="-122"/>
              </a:rPr>
              <a:t>内容文字内容文字内容文字内容文字内容文字内容文字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00">
                <a:solidFill>
                  <a:srgbClr val="535353"/>
                </a:solidFill>
                <a:latin typeface="+mn-lt"/>
                <a:ea typeface="+mn-ea"/>
                <a:cs typeface="+mn-cs"/>
                <a:sym typeface="等线" panose="02010600030101010101" charset="-122"/>
              </a:defRPr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等线" panose="02010600030101010101" charset="-122"/>
              </a:rPr>
              <a:t>内容文字内容文字内容文字内容文字内容文字内容文字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00">
                <a:solidFill>
                  <a:srgbClr val="535353"/>
                </a:solidFill>
                <a:latin typeface="+mn-lt"/>
                <a:ea typeface="+mn-ea"/>
                <a:cs typeface="+mn-cs"/>
                <a:sym typeface="等线" panose="02010600030101010101" charset="-122"/>
              </a:defRPr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等线" panose="02010600030101010101" charset="-122"/>
              </a:rPr>
              <a:t>内容文字内容文字内容文字内容文字内容文字内容文字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00">
                <a:solidFill>
                  <a:srgbClr val="535353"/>
                </a:solidFill>
                <a:latin typeface="+mn-lt"/>
                <a:ea typeface="+mn-ea"/>
                <a:cs typeface="+mn-cs"/>
                <a:sym typeface="等线" panose="02010600030101010101" charset="-122"/>
              </a:defRPr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等线" panose="02010600030101010101" charset="-122"/>
              </a:rPr>
              <a:t>内容文字内容文字内容文字内容文字内容文字内容文字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00">
                <a:solidFill>
                  <a:srgbClr val="535353"/>
                </a:solidFill>
                <a:latin typeface="+mn-lt"/>
                <a:ea typeface="+mn-ea"/>
                <a:cs typeface="+mn-cs"/>
                <a:sym typeface="等线" panose="02010600030101010101" charset="-122"/>
              </a:defRPr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等线" panose="02010600030101010101" charset="-122"/>
              </a:rPr>
              <a:t>内容文字内容文字内容文字内容文字内容文字内容文字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9" hasCustomPrompt="1"/>
          </p:nvPr>
        </p:nvSpPr>
        <p:spPr>
          <a:xfrm>
            <a:off x="8496960" y="4896384"/>
            <a:ext cx="368632" cy="230408"/>
          </a:xfrm>
        </p:spPr>
        <p:txBody>
          <a:bodyPr/>
          <a:lstStyle>
            <a:lvl1pPr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5pPr>
              <a:buNone/>
              <a:defRPr/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B9F8820-530A-4511-A635-439E69BDD4B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1675" y="316944"/>
            <a:ext cx="723734" cy="347088"/>
            <a:chOff x="2150222" y="4190295"/>
            <a:chExt cx="1237991" cy="59371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3577441-0CE6-405B-B343-016A876A1C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150222" y="4208010"/>
              <a:ext cx="576000" cy="576000"/>
            </a:xfrm>
            <a:prstGeom prst="ellipse">
              <a:avLst/>
            </a:prstGeom>
          </p:spPr>
        </p:pic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F7BF1025-7DBA-43A9-9149-753566F59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812213" y="4190295"/>
              <a:ext cx="576000" cy="575476"/>
            </a:xfrm>
            <a:prstGeom prst="ellipse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屏幕快照 2020-07-24 下午3.08.05.png" descr="屏幕快照 2020-07-24 下午3.08.0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894"/>
            <a:ext cx="9144001" cy="394651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912" y="549495"/>
            <a:ext cx="6858000" cy="895119"/>
          </a:xfrm>
        </p:spPr>
        <p:txBody>
          <a:bodyPr anchor="ctr"/>
          <a:lstStyle>
            <a:lvl1pPr algn="l">
              <a:defRPr sz="55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dirty="0"/>
              <a:t>THANKS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912" y="1470493"/>
            <a:ext cx="6858000" cy="554495"/>
          </a:xfrm>
        </p:spPr>
        <p:txBody>
          <a:bodyPr anchor="ctr"/>
          <a:lstStyle>
            <a:lvl1pPr marL="0" indent="0" algn="l">
              <a:buNone/>
              <a:defRPr sz="350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algn="l"/>
            <a:r>
              <a:rPr lang="zh-CN" altLang="en-US" sz="3500" dirty="0">
                <a:solidFill>
                  <a:schemeClr val="bg1"/>
                </a:solidFill>
              </a:rPr>
              <a:t>感谢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550212" y="2076745"/>
            <a:ext cx="5450538" cy="167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435913" y="2268256"/>
            <a:ext cx="1415748" cy="389257"/>
          </a:xfrm>
        </p:spPr>
        <p:txBody>
          <a:bodyPr anchor="ctr"/>
          <a:lstStyle>
            <a:lvl1pPr algn="l">
              <a:buFontTx/>
              <a:buNone/>
              <a:defRPr sz="1800">
                <a:solidFill>
                  <a:schemeClr val="bg1"/>
                </a:solidFill>
                <a:ea typeface="思源黑体 CN Normal" panose="020B0400000000000000"/>
              </a:defRPr>
            </a:lvl1pPr>
            <a:lvl2pPr algn="l">
              <a:defRPr sz="1800">
                <a:solidFill>
                  <a:schemeClr val="bg1"/>
                </a:solidFill>
                <a:ea typeface="思源黑体 CN Normal" panose="020B0400000000000000"/>
              </a:defRPr>
            </a:lvl2pPr>
            <a:lvl3pPr algn="l">
              <a:defRPr sz="1800">
                <a:solidFill>
                  <a:schemeClr val="bg1"/>
                </a:solidFill>
                <a:ea typeface="思源黑体 CN Normal" panose="020B0400000000000000"/>
              </a:defRPr>
            </a:lvl3pPr>
            <a:lvl4pPr algn="l">
              <a:defRPr sz="1800">
                <a:solidFill>
                  <a:schemeClr val="bg1"/>
                </a:solidFill>
                <a:ea typeface="思源黑体 CN Normal" panose="020B0400000000000000"/>
              </a:defRPr>
            </a:lvl4pPr>
            <a:lvl5pPr algn="l">
              <a:defRPr sz="1800">
                <a:solidFill>
                  <a:schemeClr val="bg1"/>
                </a:solidFill>
                <a:ea typeface="思源黑体 CN Normal" panose="020B0400000000000000"/>
              </a:defRPr>
            </a:lvl5pPr>
          </a:lstStyle>
          <a:p>
            <a:pPr lvl="0"/>
            <a:r>
              <a:rPr lang="zh-CN" altLang="en-US" dirty="0"/>
              <a:t>落款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ED68187-F348-4F91-BEFD-0741BD63365B}"/>
              </a:ext>
            </a:extLst>
          </p:cNvPr>
          <p:cNvGrpSpPr/>
          <p:nvPr userDrawn="1"/>
        </p:nvGrpSpPr>
        <p:grpSpPr>
          <a:xfrm>
            <a:off x="435912" y="4255581"/>
            <a:ext cx="1237991" cy="593715"/>
            <a:chOff x="2150222" y="4190295"/>
            <a:chExt cx="1237991" cy="59371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FB57796-DA86-4462-AEE3-81C45A8B0A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150222" y="4208010"/>
              <a:ext cx="576000" cy="576000"/>
            </a:xfrm>
            <a:prstGeom prst="ellipse">
              <a:avLst/>
            </a:prstGeom>
          </p:spPr>
        </p:pic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2DAB522E-83EC-4C17-817A-CF4F87AC5B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812213" y="4190295"/>
              <a:ext cx="576000" cy="575476"/>
            </a:xfrm>
            <a:prstGeom prst="ellipse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D062FA6A-F2E1-4DBF-BF70-EC140CEAF1F9}"/>
              </a:ext>
            </a:extLst>
          </p:cNvPr>
          <p:cNvSpPr txBox="1"/>
          <p:nvPr userDrawn="1"/>
        </p:nvSpPr>
        <p:spPr>
          <a:xfrm>
            <a:off x="1673903" y="4330463"/>
            <a:ext cx="4689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E1770"/>
                </a:solidFill>
                <a:latin typeface="汉仪醒示体简" panose="02010609000101010101" pitchFamily="49" charset="-122"/>
                <a:ea typeface="汉仪醒示体简" panose="02010609000101010101" pitchFamily="49" charset="-122"/>
              </a:rPr>
              <a:t>TAAC-THU</a:t>
            </a:r>
            <a:r>
              <a:rPr lang="en-US" altLang="zh-CN" sz="2400" dirty="0">
                <a:solidFill>
                  <a:srgbClr val="7E1770"/>
                </a:solidFill>
                <a:latin typeface="汉仪醒示体简" panose="02010609000101010101" pitchFamily="49" charset="-122"/>
                <a:ea typeface="汉仪醒示体简" panose="02010609000101010101" pitchFamily="49" charset="-122"/>
              </a:rPr>
              <a:t> </a:t>
            </a:r>
            <a:r>
              <a:rPr lang="zh-CN" altLang="en-US" sz="2400" b="1" dirty="0">
                <a:solidFill>
                  <a:srgbClr val="7E1770"/>
                </a:solidFill>
                <a:latin typeface="汉仪醒示体简" panose="02010609000101010101" pitchFamily="49" charset="-122"/>
                <a:ea typeface="汉仪醒示体简" panose="02010609000101010101" pitchFamily="49" charset="-122"/>
              </a:rPr>
              <a:t>教师发展云沙龙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14995-C28C-4E83-946A-5973D763831D}" type="datetimeFigureOut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1377B-2F1A-4CC4-BFFF-9E9FBDA0179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6.jpeg"/><Relationship Id="rId5" Type="http://schemas.openxmlformats.org/officeDocument/2006/relationships/image" Target="../media/image42.jpeg"/><Relationship Id="rId10" Type="http://schemas.openxmlformats.org/officeDocument/2006/relationships/image" Target="../media/image8.png"/><Relationship Id="rId4" Type="http://schemas.openxmlformats.org/officeDocument/2006/relationships/image" Target="../media/image41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png"/><Relationship Id="rId7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CN" altLang="en-US" sz="4000" dirty="0"/>
              <a:t>学术界职业发展的建模与优化</a:t>
            </a:r>
            <a:r>
              <a:rPr lang="en-US" sz="4000" dirty="0"/>
              <a:t> </a:t>
            </a:r>
            <a:endParaRPr lang="zh-CN" altLang="en-US" sz="4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CN" dirty="0"/>
              <a:t>Modeling</a:t>
            </a:r>
            <a:r>
              <a:rPr lang="zh-CN" altLang="en-US" dirty="0"/>
              <a:t> </a:t>
            </a:r>
            <a:r>
              <a:rPr lang="en-US" altLang="zh-CN" dirty="0"/>
              <a:t>and Optimization for Academia Career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435912" y="2268255"/>
            <a:ext cx="4063260" cy="1187043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/>
              <a:t>韩竹，</a:t>
            </a:r>
            <a:r>
              <a:rPr lang="en-US" altLang="zh-CN" dirty="0"/>
              <a:t>1992-1997, </a:t>
            </a:r>
            <a:r>
              <a:rPr lang="zh-CN" altLang="en-US" dirty="0"/>
              <a:t>电子工程系学士</a:t>
            </a:r>
            <a:endParaRPr lang="en-US" altLang="zh-CN" dirty="0"/>
          </a:p>
          <a:p>
            <a:r>
              <a:rPr lang="en-US" altLang="zh-CN" dirty="0"/>
              <a:t>John and Rebecca </a:t>
            </a:r>
            <a:r>
              <a:rPr lang="en-US" altLang="zh-CN" dirty="0" err="1"/>
              <a:t>Moores</a:t>
            </a:r>
            <a:r>
              <a:rPr lang="en-US" altLang="zh-CN" dirty="0"/>
              <a:t> Professor</a:t>
            </a:r>
          </a:p>
          <a:p>
            <a:r>
              <a:rPr lang="en-US" altLang="zh-CN" dirty="0"/>
              <a:t>ECE/CS, </a:t>
            </a:r>
            <a:r>
              <a:rPr lang="zh-CN" altLang="en-US" dirty="0"/>
              <a:t>休斯敦大学</a:t>
            </a:r>
            <a:endParaRPr lang="en-US" altLang="zh-CN" dirty="0"/>
          </a:p>
          <a:p>
            <a:r>
              <a:rPr lang="en-US" altLang="zh-CN" dirty="0"/>
              <a:t>IEEE/AAAS</a:t>
            </a:r>
            <a:r>
              <a:rPr lang="zh-CN" altLang="en-US" dirty="0"/>
              <a:t> </a:t>
            </a:r>
            <a:r>
              <a:rPr lang="en-US" altLang="zh-CN" dirty="0"/>
              <a:t>Fellow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5AE80B-3B8E-5D4B-F5B9-63B142FF45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46" y="2606643"/>
            <a:ext cx="1804515" cy="1353386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49718" y="68867"/>
            <a:ext cx="6858000" cy="554495"/>
          </a:xfrm>
        </p:spPr>
        <p:txBody>
          <a:bodyPr>
            <a:noAutofit/>
          </a:bodyPr>
          <a:lstStyle/>
          <a:p>
            <a:r>
              <a:rPr lang="zh-CN" altLang="en-US" dirty="0"/>
              <a:t>感谢母校，欢迎到休斯敦访问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A3D91-D931-DFBF-E325-AB366BF13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7244"/>
            <a:ext cx="2492329" cy="1869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C0F1ED-3CC1-E010-8BE7-1AD18D2C9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" y="644317"/>
            <a:ext cx="2492328" cy="1442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DDBD1B-4C46-E06A-FF8F-664B96901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29" y="633159"/>
            <a:ext cx="1501335" cy="2001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8AD55A-426A-47FA-8C28-BE7E51A89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664" y="644317"/>
            <a:ext cx="1945859" cy="2141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8BC8D9-A022-DE87-9991-5EB429979A6F}"/>
              </a:ext>
            </a:extLst>
          </p:cNvPr>
          <p:cNvSpPr/>
          <p:nvPr/>
        </p:nvSpPr>
        <p:spPr>
          <a:xfrm>
            <a:off x="1390529" y="6324600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u="sng" kern="0" dirty="0">
                <a:solidFill>
                  <a:srgbClr val="0066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http://</a:t>
            </a:r>
            <a:r>
              <a:rPr lang="en-US" altLang="zh-CN" u="sng" kern="0" dirty="0" err="1">
                <a:solidFill>
                  <a:srgbClr val="0066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wireless.egr.uh.edu</a:t>
            </a:r>
            <a:r>
              <a:rPr lang="en-US" altLang="zh-CN" u="sng" kern="0" dirty="0">
                <a:solidFill>
                  <a:srgbClr val="0066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E6B23-1A54-EAD6-B4A9-A6575D5BF9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95" y="1613499"/>
            <a:ext cx="1945859" cy="1459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F99FBB-6313-5DAA-F619-D672C4301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4713" y="2785849"/>
            <a:ext cx="1939890" cy="1166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41484-4388-61CE-9390-1E5DAA7C898D}"/>
              </a:ext>
            </a:extLst>
          </p:cNvPr>
          <p:cNvSpPr txBox="1"/>
          <p:nvPr/>
        </p:nvSpPr>
        <p:spPr>
          <a:xfrm>
            <a:off x="5898957" y="413398"/>
            <a:ext cx="31893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Summary from my student’s </a:t>
            </a:r>
            <a:r>
              <a:rPr lang="en-US" sz="1400" dirty="0" err="1">
                <a:solidFill>
                  <a:schemeClr val="bg1"/>
                </a:solidFill>
              </a:rPr>
              <a:t>facebook</a:t>
            </a:r>
            <a:endParaRPr lang="en-US" sz="1400" dirty="0">
              <a:solidFill>
                <a:schemeClr val="bg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Theory is something we know why, but it does not work.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Practice is something works, but we do not know why.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In our research lab, we have both: nothing works and we do not know why.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A9F42-7270-1B97-23D9-C548A5214A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9764" y="4253487"/>
            <a:ext cx="543717" cy="5484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B83568-323A-266E-6899-D46543B2F3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570" y="4256412"/>
            <a:ext cx="732200" cy="5455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FB0BF6-0C31-AD56-5DA5-521770217571}"/>
              </a:ext>
            </a:extLst>
          </p:cNvPr>
          <p:cNvSpPr txBox="1"/>
          <p:nvPr/>
        </p:nvSpPr>
        <p:spPr>
          <a:xfrm>
            <a:off x="5808847" y="4312286"/>
            <a:ext cx="22931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http://www2.egr.uh.edu/~zhan2/</a:t>
            </a:r>
          </a:p>
          <a:p>
            <a:r>
              <a:rPr lang="en-US" sz="1050" dirty="0"/>
              <a:t>https://</a:t>
            </a:r>
            <a:r>
              <a:rPr lang="en-US" sz="1050" dirty="0" err="1"/>
              <a:t>wireless.egr.uh.edu</a:t>
            </a:r>
            <a:r>
              <a:rPr lang="en-US" sz="1050" dirty="0"/>
              <a:t>/</a:t>
            </a:r>
          </a:p>
        </p:txBody>
      </p:sp>
      <p:pic>
        <p:nvPicPr>
          <p:cNvPr id="14" name="Picture 13" descr="A person holding a rifle&#10;&#10;Description automatically generated with medium confidence">
            <a:extLst>
              <a:ext uri="{FF2B5EF4-FFF2-40B4-BE49-F238E27FC236}">
                <a16:creationId xmlns:a16="http://schemas.microsoft.com/office/drawing/2014/main" id="{925BA5A9-2D44-B032-94ED-F08F3B27ED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4" y="1754799"/>
            <a:ext cx="1274127" cy="955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745992" y="274996"/>
            <a:ext cx="5652015" cy="365265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/>
              <a:t>学术方向选择和</a:t>
            </a:r>
            <a:r>
              <a:rPr lang="en-US" altLang="zh-CN" sz="2800" dirty="0"/>
              <a:t>identity</a:t>
            </a:r>
            <a:r>
              <a:rPr lang="zh-CN" altLang="en-US" sz="2800" dirty="0"/>
              <a:t>建立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7"/>
          </p:nvPr>
        </p:nvSpPr>
        <p:spPr>
          <a:xfrm>
            <a:off x="505318" y="971965"/>
            <a:ext cx="4233950" cy="3819221"/>
          </a:xfrm>
        </p:spPr>
        <p:txBody>
          <a:bodyPr>
            <a:normAutofit/>
          </a:bodyPr>
          <a:lstStyle/>
          <a:p>
            <a:r>
              <a:rPr lang="en-US" altLang="zh-CN" sz="1600" dirty="0"/>
              <a:t>Exploration vs. Exploitation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Typical machine learning problem 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Multi-Arm Bandit (MAB) Problem or Reinforcement Learning (RL)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40% of Exploitation to a </a:t>
            </a:r>
            <a:r>
              <a:rPr lang="en-US" altLang="zh-CN" b="1" dirty="0">
                <a:solidFill>
                  <a:srgbClr val="FF0000"/>
                </a:solidFill>
              </a:rPr>
              <a:t>SUSTAINABLE</a:t>
            </a:r>
            <a:r>
              <a:rPr lang="en-US" altLang="zh-CN" dirty="0"/>
              <a:t> field that can shape your </a:t>
            </a:r>
            <a:r>
              <a:rPr lang="en-US" altLang="zh-CN" dirty="0">
                <a:solidFill>
                  <a:srgbClr val="FF0000"/>
                </a:solidFill>
              </a:rPr>
              <a:t>identity</a:t>
            </a:r>
            <a:r>
              <a:rPr lang="en-US" altLang="zh-CN" dirty="0"/>
              <a:t> in 20 years</a:t>
            </a:r>
          </a:p>
          <a:p>
            <a:pPr marL="285750" indent="-285750">
              <a:buFontTx/>
              <a:buChar char="-"/>
            </a:pPr>
            <a:endParaRPr lang="en-US" altLang="zh-CN" dirty="0"/>
          </a:p>
          <a:p>
            <a:pPr marL="285750" indent="-285750">
              <a:buFontTx/>
              <a:buChar char="-"/>
            </a:pPr>
            <a:endParaRPr lang="en-US" altLang="zh-CN" dirty="0"/>
          </a:p>
          <a:p>
            <a:pPr marL="285750" indent="-285750">
              <a:buFontTx/>
              <a:buChar char="-"/>
            </a:pPr>
            <a:endParaRPr lang="en-US" altLang="zh-CN" dirty="0"/>
          </a:p>
          <a:p>
            <a:pPr marL="285750" indent="-285750">
              <a:buFontTx/>
              <a:buChar char="-"/>
            </a:pPr>
            <a:endParaRPr lang="en-US" altLang="zh-CN" sz="800" dirty="0"/>
          </a:p>
          <a:p>
            <a:pPr marL="285750" indent="-285750">
              <a:buFontTx/>
              <a:buChar char="-"/>
            </a:pPr>
            <a:endParaRPr lang="en-US" altLang="zh-CN" dirty="0"/>
          </a:p>
          <a:p>
            <a:pPr marL="285750" indent="-285750">
              <a:buFontTx/>
              <a:buChar char="-"/>
            </a:pPr>
            <a:endParaRPr lang="en-US" altLang="zh-CN" dirty="0"/>
          </a:p>
          <a:p>
            <a:pPr marL="285750" indent="-285750">
              <a:buFontTx/>
              <a:buChar char="-"/>
            </a:pPr>
            <a:r>
              <a:rPr lang="en-US" altLang="zh-CN" dirty="0"/>
              <a:t>60% of Exploration to catch the current </a:t>
            </a:r>
            <a:r>
              <a:rPr lang="en-US" altLang="zh-CN" dirty="0">
                <a:solidFill>
                  <a:srgbClr val="FF0000"/>
                </a:solidFill>
              </a:rPr>
              <a:t>research waves </a:t>
            </a:r>
            <a:r>
              <a:rPr lang="en-US" altLang="zh-CN" dirty="0"/>
              <a:t>(and funding)</a:t>
            </a:r>
          </a:p>
          <a:p>
            <a:pPr marL="285750" indent="-285750">
              <a:buFontTx/>
              <a:buChar char="-"/>
            </a:pP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85000" lnSpcReduction="20000"/>
          </a:bodyPr>
          <a:lstStyle/>
          <a:p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0E3B59-AC11-8993-DB66-CA42F394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27" y="231671"/>
            <a:ext cx="405037" cy="408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38A529-6462-0725-3527-9C725993B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300" y="231671"/>
            <a:ext cx="548371" cy="408590"/>
          </a:xfrm>
          <a:prstGeom prst="rect">
            <a:avLst/>
          </a:prstGeom>
        </p:spPr>
      </p:pic>
      <p:pic>
        <p:nvPicPr>
          <p:cNvPr id="1030" name="Picture 6" descr="Alternative Exploration Stock Illustrations – 387 Alternative Exploration  Stock Illustrations, Vectors &amp; Clipart - Dreamstime">
            <a:extLst>
              <a:ext uri="{FF2B5EF4-FFF2-40B4-BE49-F238E27FC236}">
                <a16:creationId xmlns:a16="http://schemas.microsoft.com/office/drawing/2014/main" id="{D685881B-F42A-2537-F929-ED1DA4E79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232" y="769699"/>
            <a:ext cx="3032721" cy="159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lf-Identity | Ford Taylor Talks">
            <a:extLst>
              <a:ext uri="{FF2B5EF4-FFF2-40B4-BE49-F238E27FC236}">
                <a16:creationId xmlns:a16="http://schemas.microsoft.com/office/drawing/2014/main" id="{D9AFA11A-2E90-774F-232D-0C08F6D54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06" y="2654188"/>
            <a:ext cx="1788271" cy="107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成龙大喊我是谁，5部电影给了答案，是你心中的成龙吗？-哔哩哔哩">
            <a:extLst>
              <a:ext uri="{FF2B5EF4-FFF2-40B4-BE49-F238E27FC236}">
                <a16:creationId xmlns:a16="http://schemas.microsoft.com/office/drawing/2014/main" id="{17FF2AA7-4B87-9F72-70BC-AD17A3323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81" y="2654188"/>
            <a:ext cx="1962569" cy="109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5F7932E-2E8A-3118-57C2-C1E0CE41A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541" y="2466554"/>
            <a:ext cx="3556049" cy="24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7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745992" y="274996"/>
            <a:ext cx="5652015" cy="365265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/>
              <a:t>最后期限，匹配，和动态规划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7"/>
          </p:nvPr>
        </p:nvSpPr>
        <p:spPr>
          <a:xfrm>
            <a:off x="278408" y="837172"/>
            <a:ext cx="4465224" cy="3645618"/>
          </a:xfrm>
        </p:spPr>
        <p:txBody>
          <a:bodyPr>
            <a:normAutofit lnSpcReduction="10000"/>
          </a:bodyPr>
          <a:lstStyle/>
          <a:p>
            <a:r>
              <a:rPr lang="en-US" altLang="zh-CN" sz="1800" dirty="0"/>
              <a:t>Deadline is only productive force</a:t>
            </a:r>
          </a:p>
          <a:p>
            <a:pPr marL="285750" indent="-285750">
              <a:buFontTx/>
              <a:buChar char="-"/>
            </a:pPr>
            <a:r>
              <a:rPr lang="en-US" altLang="zh-CN" sz="1600" dirty="0"/>
              <a:t>Create ones for yourself</a:t>
            </a:r>
          </a:p>
          <a:p>
            <a:pPr marL="285750" indent="-285750">
              <a:buFontTx/>
              <a:buChar char="-"/>
            </a:pPr>
            <a:r>
              <a:rPr lang="en-US" altLang="zh-CN" sz="1600" dirty="0"/>
              <a:t>Example 1: 1 hour waiting for kid activity, finishing reading 1 paper in details</a:t>
            </a:r>
          </a:p>
          <a:p>
            <a:pPr marL="285750" indent="-285750">
              <a:buFontTx/>
              <a:buChar char="-"/>
            </a:pPr>
            <a:r>
              <a:rPr lang="en-US" altLang="zh-CN" sz="1600" dirty="0"/>
              <a:t>Example 2: Use student defense slides to present before student leaves</a:t>
            </a:r>
          </a:p>
          <a:p>
            <a:r>
              <a:rPr lang="en-US" altLang="zh-CN" sz="1800" dirty="0"/>
              <a:t>Assignment matching </a:t>
            </a:r>
          </a:p>
          <a:p>
            <a:pPr marL="285750" indent="-285750">
              <a:buFontTx/>
              <a:buChar char="-"/>
            </a:pPr>
            <a:r>
              <a:rPr lang="en-US" altLang="zh-CN" sz="1600" dirty="0"/>
              <a:t>Maintain two to do lists: one for all and one for today </a:t>
            </a:r>
          </a:p>
          <a:p>
            <a:pPr marL="285750" indent="-285750">
              <a:buFontTx/>
              <a:buChar char="-"/>
            </a:pPr>
            <a:r>
              <a:rPr lang="en-US" altLang="zh-CN" sz="1600" dirty="0"/>
              <a:t>To do list each day according calendar</a:t>
            </a:r>
          </a:p>
          <a:p>
            <a:r>
              <a:rPr lang="en-US" altLang="zh-CN" sz="1800" dirty="0"/>
              <a:t>Dynamic programming</a:t>
            </a:r>
          </a:p>
          <a:p>
            <a:pPr marL="285750" indent="-285750">
              <a:buFontTx/>
              <a:buChar char="-"/>
            </a:pPr>
            <a:r>
              <a:rPr lang="en-US" altLang="zh-CN" sz="1600" dirty="0"/>
              <a:t>Divide big tasks to small tasks so as to fit into small time slots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0E3B59-AC11-8993-DB66-CA42F394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27" y="231671"/>
            <a:ext cx="405037" cy="408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38A529-6462-0725-3527-9C725993B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300" y="231671"/>
            <a:ext cx="548371" cy="408590"/>
          </a:xfrm>
          <a:prstGeom prst="rect">
            <a:avLst/>
          </a:prstGeom>
        </p:spPr>
      </p:pic>
      <p:pic>
        <p:nvPicPr>
          <p:cNvPr id="3074" name="Picture 2" descr="曲率引擎概念-哔哩哔哩">
            <a:extLst>
              <a:ext uri="{FF2B5EF4-FFF2-40B4-BE49-F238E27FC236}">
                <a16:creationId xmlns:a16="http://schemas.microsoft.com/office/drawing/2014/main" id="{E89A763B-B520-78F8-2A68-1C275EBB7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670" y="739366"/>
            <a:ext cx="2229629" cy="139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ask List Vector Art, Icons, and Graphics for Free Download">
            <a:extLst>
              <a:ext uri="{FF2B5EF4-FFF2-40B4-BE49-F238E27FC236}">
                <a16:creationId xmlns:a16="http://schemas.microsoft.com/office/drawing/2014/main" id="{45E3AB72-CF9A-5C60-2612-C266981C8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29" y="2132078"/>
            <a:ext cx="2424802" cy="161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BAF7794-4F76-BF42-F2FC-9DD71BBD0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67" y="2383084"/>
            <a:ext cx="972912" cy="125667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6D1FC9-BC4E-B118-6CF0-2D0F63F58E83}"/>
              </a:ext>
            </a:extLst>
          </p:cNvPr>
          <p:cNvCxnSpPr/>
          <p:nvPr/>
        </p:nvCxnSpPr>
        <p:spPr>
          <a:xfrm>
            <a:off x="6522181" y="2866778"/>
            <a:ext cx="16750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5FAF7F-FABD-25EF-6E46-319541823802}"/>
              </a:ext>
            </a:extLst>
          </p:cNvPr>
          <p:cNvCxnSpPr>
            <a:cxnSpLocks/>
          </p:cNvCxnSpPr>
          <p:nvPr/>
        </p:nvCxnSpPr>
        <p:spPr>
          <a:xfrm flipV="1">
            <a:off x="6481720" y="3117785"/>
            <a:ext cx="1715512" cy="183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CE1BE15-64C8-12F8-EAD6-F58169E84400}"/>
              </a:ext>
            </a:extLst>
          </p:cNvPr>
          <p:cNvSpPr txBox="1"/>
          <p:nvPr/>
        </p:nvSpPr>
        <p:spPr>
          <a:xfrm>
            <a:off x="6720484" y="2502574"/>
            <a:ext cx="763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matching</a:t>
            </a:r>
          </a:p>
        </p:txBody>
      </p:sp>
      <p:pic>
        <p:nvPicPr>
          <p:cNvPr id="3078" name="Picture 6" descr="The Ultimate Guide to Dynamic Programming - Simple Programmer">
            <a:extLst>
              <a:ext uri="{FF2B5EF4-FFF2-40B4-BE49-F238E27FC236}">
                <a16:creationId xmlns:a16="http://schemas.microsoft.com/office/drawing/2014/main" id="{76C215AB-FB87-4DAF-4FAF-EEDBF9231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30" y="3704875"/>
            <a:ext cx="1782693" cy="125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BDDD5B-D31C-9A86-E51D-888F6C60BFA6}"/>
              </a:ext>
            </a:extLst>
          </p:cNvPr>
          <p:cNvSpPr txBox="1"/>
          <p:nvPr/>
        </p:nvSpPr>
        <p:spPr>
          <a:xfrm>
            <a:off x="278408" y="4320652"/>
            <a:ext cx="4627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altLang="zh-CN" dirty="0">
                <a:solidFill>
                  <a:srgbClr val="670875"/>
                </a:solidFill>
                <a:ea typeface="思源黑体 CN Medium" panose="020B0600000000000000" pitchFamily="34" charset="-122"/>
              </a:rPr>
              <a:t>Avoid adding to to-do-list: e.g. check email once and reply immediately (</a:t>
            </a:r>
            <a:r>
              <a:rPr lang="zh-CN" altLang="en-US" dirty="0">
                <a:solidFill>
                  <a:srgbClr val="670875"/>
                </a:solidFill>
                <a:ea typeface="思源黑体 CN Medium" panose="020B0600000000000000" pitchFamily="34" charset="-122"/>
              </a:rPr>
              <a:t>秒回</a:t>
            </a:r>
            <a:r>
              <a:rPr lang="en-US" altLang="zh-CN" dirty="0">
                <a:solidFill>
                  <a:srgbClr val="670875"/>
                </a:solidFill>
                <a:ea typeface="思源黑体 CN Medium" panose="020B0600000000000000" pitchFamily="34" charset="-122"/>
              </a:rPr>
              <a:t>)</a:t>
            </a:r>
            <a:endParaRPr lang="zh-CN" altLang="en-US" dirty="0">
              <a:solidFill>
                <a:srgbClr val="670875"/>
              </a:solidFill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75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745992" y="274996"/>
            <a:ext cx="5652015" cy="365265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/>
              <a:t>科学的时间分配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占位符 5"/>
              <p:cNvSpPr>
                <a:spLocks noGrp="1"/>
              </p:cNvSpPr>
              <p:nvPr>
                <p:ph type="body" sz="quarter" idx="17"/>
              </p:nvPr>
            </p:nvSpPr>
            <p:spPr>
              <a:xfrm>
                <a:off x="388419" y="1192164"/>
                <a:ext cx="3478132" cy="3775225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altLang="zh-CN" sz="1600" dirty="0"/>
                  <a:t>Everybody has limited energy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altLang="zh-CN" sz="1600" dirty="0"/>
                  <a:t>How to allocate efficiently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altLang="zh-CN" sz="1600" dirty="0">
                    <a:solidFill>
                      <a:srgbClr val="FF0000"/>
                    </a:solidFill>
                  </a:rPr>
                  <a:t>Water filling Algorithm </a:t>
                </a:r>
              </a:p>
              <a:p>
                <a:pPr marL="0" indent="0"/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𝑚𝑎𝑥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altLang="zh-CN" sz="1600" dirty="0"/>
                  <a:t>, </a:t>
                </a:r>
                <a:r>
                  <a:rPr lang="en-US" altLang="zh-CN" sz="1600" dirty="0" err="1"/>
                  <a:t>s.t.</a:t>
                </a:r>
                <a:r>
                  <a:rPr lang="en-US" altLang="zh-CN" sz="16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altLang="zh-CN" sz="1600" b="0" dirty="0"/>
              </a:p>
              <a:p>
                <a:pPr marL="0" indent="0"/>
                <a:r>
                  <a:rPr lang="en-US" altLang="zh-CN" sz="1600" dirty="0"/>
                  <a:t>where C is efficiency,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1600" dirty="0"/>
                  <a:t> is energy allocated for time slot </a:t>
                </a:r>
                <a:r>
                  <a:rPr lang="en-US" altLang="zh-CN" sz="1600" dirty="0" err="1"/>
                  <a:t>i</a:t>
                </a:r>
                <a:r>
                  <a:rPr lang="en-US" altLang="zh-CN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altLang="zh-CN" sz="1600" dirty="0"/>
                  <a:t> is total energy.</a:t>
                </a:r>
              </a:p>
              <a:p>
                <a:pPr marL="0" indent="0"/>
                <a:endParaRPr lang="en-US" altLang="zh-CN" sz="1600" dirty="0"/>
              </a:p>
              <a:p>
                <a:pPr marL="0" indent="0"/>
                <a:r>
                  <a:rPr lang="en-US" altLang="zh-CN" sz="1600" dirty="0"/>
                  <a:t>Example: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altLang="zh-CN" sz="1600" dirty="0"/>
                  <a:t>Morning: Proposal, research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altLang="zh-CN" sz="1600" dirty="0"/>
                  <a:t>Afternoon: Bureaucratic issues 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altLang="zh-CN" sz="1600" dirty="0"/>
                  <a:t>Evening: Family time</a:t>
                </a:r>
              </a:p>
              <a:p>
                <a:pPr marL="285750" indent="-285750">
                  <a:buFontTx/>
                  <a:buChar char="-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6" name="文本占位符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7"/>
              </p:nvPr>
            </p:nvSpPr>
            <p:spPr>
              <a:xfrm>
                <a:off x="388419" y="1192164"/>
                <a:ext cx="3478132" cy="3775225"/>
              </a:xfrm>
              <a:blipFill>
                <a:blip r:embed="rId2"/>
                <a:stretch>
                  <a:fillRect l="-1455" t="-4362" r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占位符 7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/>
              <a:t>02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0E3B59-AC11-8993-DB66-CA42F3946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927" y="231671"/>
            <a:ext cx="405037" cy="408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38A529-6462-0725-3527-9C725993B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300" y="231671"/>
            <a:ext cx="548371" cy="408590"/>
          </a:xfrm>
          <a:prstGeom prst="rect">
            <a:avLst/>
          </a:prstGeom>
        </p:spPr>
      </p:pic>
      <p:pic>
        <p:nvPicPr>
          <p:cNvPr id="2050" name="Picture 2" descr="Principle of Water-Filling algorithm [76]. | Download Scientific Diagram">
            <a:extLst>
              <a:ext uri="{FF2B5EF4-FFF2-40B4-BE49-F238E27FC236}">
                <a16:creationId xmlns:a16="http://schemas.microsoft.com/office/drawing/2014/main" id="{28F9B511-7A70-A75E-61AC-E53568D81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67" y="943029"/>
            <a:ext cx="5277449" cy="241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is Tiny Change to Your Morning Routine Will Supercharge Your Productivity  All Day, New Study Says | Inc.com">
            <a:extLst>
              <a:ext uri="{FF2B5EF4-FFF2-40B4-BE49-F238E27FC236}">
                <a16:creationId xmlns:a16="http://schemas.microsoft.com/office/drawing/2014/main" id="{13B9BBA1-E344-EEDE-7EB5-FBD5193B7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39" y="3716630"/>
            <a:ext cx="1728001" cy="96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nternet Applauds Company Paying Employees to Take Afternoon Naps">
            <a:extLst>
              <a:ext uri="{FF2B5EF4-FFF2-40B4-BE49-F238E27FC236}">
                <a16:creationId xmlns:a16="http://schemas.microsoft.com/office/drawing/2014/main" id="{4CFC6D17-D41A-EE98-6846-9EE33B7AE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111" y="3716630"/>
            <a:ext cx="1372516" cy="96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152D217D-8FDF-3DE2-3DB9-B92C0626BE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99" y="3716630"/>
            <a:ext cx="1166543" cy="96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7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745992" y="274996"/>
            <a:ext cx="5652015" cy="365265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/>
              <a:t>合作与共赢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7"/>
          </p:nvPr>
        </p:nvSpPr>
        <p:spPr>
          <a:xfrm>
            <a:off x="943529" y="640261"/>
            <a:ext cx="6597847" cy="1540306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Coalitional Game (my NSF career award)</a:t>
            </a:r>
          </a:p>
          <a:p>
            <a:r>
              <a:rPr lang="en-US" altLang="zh-CN" sz="1800" dirty="0">
                <a:solidFill>
                  <a:srgbClr val="FF0000"/>
                </a:solidFill>
              </a:rPr>
              <a:t>Also study the common characters of successful people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0E3B59-AC11-8993-DB66-CA42F394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27" y="231671"/>
            <a:ext cx="405037" cy="408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38A529-6462-0725-3527-9C725993B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300" y="231671"/>
            <a:ext cx="548371" cy="40859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9962E-005B-493D-97C9-0B5623F9A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407127"/>
            <a:ext cx="2777219" cy="24613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62AD16-74DD-FEC8-E8F8-24D5FC82F412}"/>
              </a:ext>
            </a:extLst>
          </p:cNvPr>
          <p:cNvSpPr txBox="1"/>
          <p:nvPr/>
        </p:nvSpPr>
        <p:spPr>
          <a:xfrm>
            <a:off x="712748" y="1836987"/>
            <a:ext cx="2305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Find mutual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799177-E0B4-578B-C7C1-A22C978094EB}"/>
              </a:ext>
            </a:extLst>
          </p:cNvPr>
          <p:cNvSpPr txBox="1"/>
          <p:nvPr/>
        </p:nvSpPr>
        <p:spPr>
          <a:xfrm>
            <a:off x="7133671" y="1836987"/>
            <a:ext cx="1774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Merge and Split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2CF8F2-7E2B-EE35-232A-8AA6E25BB5A2}"/>
              </a:ext>
            </a:extLst>
          </p:cNvPr>
          <p:cNvSpPr txBox="1"/>
          <p:nvPr/>
        </p:nvSpPr>
        <p:spPr>
          <a:xfrm>
            <a:off x="3522182" y="1823509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Gain a card by each cooperation</a:t>
            </a:r>
          </a:p>
        </p:txBody>
      </p:sp>
      <p:pic>
        <p:nvPicPr>
          <p:cNvPr id="16" name="Picture 15" descr="A picture containing text, person, person, posing&#10;&#10;Description automatically generated">
            <a:extLst>
              <a:ext uri="{FF2B5EF4-FFF2-40B4-BE49-F238E27FC236}">
                <a16:creationId xmlns:a16="http://schemas.microsoft.com/office/drawing/2014/main" id="{C406DC05-3255-E7CA-23FE-45F00B77B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27" y="2443652"/>
            <a:ext cx="2923505" cy="1864874"/>
          </a:xfrm>
          <a:prstGeom prst="rect">
            <a:avLst/>
          </a:prstGeom>
        </p:spPr>
      </p:pic>
      <p:pic>
        <p:nvPicPr>
          <p:cNvPr id="4100" name="Picture 4" descr="Warning Sign Two Way Road Merge Stock Illustration - Download Image Now -  Road Sign, Merging, Road - iStock">
            <a:extLst>
              <a:ext uri="{FF2B5EF4-FFF2-40B4-BE49-F238E27FC236}">
                <a16:creationId xmlns:a16="http://schemas.microsoft.com/office/drawing/2014/main" id="{9DBB143A-D678-AB5B-7674-40DCFCED2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127" y="2289256"/>
            <a:ext cx="1086833" cy="108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50+ Merging Paths Illustrations, Royalty-Free Vector Graphics &amp; Clip Art -  iStock | Merging arrows, Coming together, Fork in the road">
            <a:extLst>
              <a:ext uri="{FF2B5EF4-FFF2-40B4-BE49-F238E27FC236}">
                <a16:creationId xmlns:a16="http://schemas.microsoft.com/office/drawing/2014/main" id="{57312D33-3EB3-05A9-6029-454CACE76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127" y="3403045"/>
            <a:ext cx="1086833" cy="108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11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745992" y="274996"/>
            <a:ext cx="5652015" cy="365265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/>
              <a:t>如何招学生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7"/>
          </p:nvPr>
        </p:nvSpPr>
        <p:spPr>
          <a:xfrm>
            <a:off x="260092" y="773000"/>
            <a:ext cx="7991642" cy="1009391"/>
          </a:xfrm>
        </p:spPr>
        <p:txBody>
          <a:bodyPr/>
          <a:lstStyle/>
          <a:p>
            <a:r>
              <a:rPr lang="en-US" altLang="zh-CN" sz="1800" dirty="0"/>
              <a:t>Contract Theory (Nobel 2014, 2016)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Asymmetric Information 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Adversary Selection Contract of PhD Student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0E3B59-AC11-8993-DB66-CA42F394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27" y="231671"/>
            <a:ext cx="405037" cy="408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38A529-6462-0725-3527-9C725993B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300" y="231671"/>
            <a:ext cx="548371" cy="40859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B1B9C8-11EF-E12D-E159-6EF69B61F5A5}"/>
              </a:ext>
            </a:extLst>
          </p:cNvPr>
          <p:cNvSpPr txBox="1">
            <a:spLocks/>
          </p:cNvSpPr>
          <p:nvPr/>
        </p:nvSpPr>
        <p:spPr>
          <a:xfrm>
            <a:off x="260092" y="1962775"/>
            <a:ext cx="2116232" cy="278781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dirty="0">
                <a:ea typeface="ＭＳ Ｐゴシック" panose="020B0600070205080204" pitchFamily="34" charset="-128"/>
              </a:rPr>
              <a:t>The plan you try to find the advisor with financial aid</a:t>
            </a:r>
          </a:p>
          <a:p>
            <a:endParaRPr lang="en-US" altLang="en-US" sz="1800" dirty="0">
              <a:ea typeface="ＭＳ Ｐゴシック" panose="020B0600070205080204" pitchFamily="34" charset="-128"/>
            </a:endParaRPr>
          </a:p>
          <a:p>
            <a:r>
              <a:rPr lang="en-US" altLang="en-US" sz="1800" dirty="0">
                <a:ea typeface="ＭＳ Ｐゴシック" panose="020B0600070205080204" pitchFamily="34" charset="-128"/>
              </a:rPr>
              <a:t>The real plan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r>
              <a:rPr lang="en-US" altLang="en-US" sz="1800" dirty="0">
                <a:ea typeface="ＭＳ Ｐゴシック" panose="020B0600070205080204" pitchFamily="34" charset="-128"/>
              </a:rPr>
              <a:t>The secret plan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3327CFF-64CE-6B93-A8AD-5356F592EC79}"/>
              </a:ext>
            </a:extLst>
          </p:cNvPr>
          <p:cNvSpPr txBox="1">
            <a:spLocks/>
          </p:cNvSpPr>
          <p:nvPr/>
        </p:nvSpPr>
        <p:spPr>
          <a:xfrm>
            <a:off x="4155662" y="1846033"/>
            <a:ext cx="2452624" cy="20704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ea typeface="ＭＳ Ｐゴシック" panose="020B0600070205080204" pitchFamily="34" charset="-128"/>
              </a:rPr>
              <a:t>“</a:t>
            </a:r>
            <a:r>
              <a:rPr lang="en-US" altLang="ja-JP" sz="1800" dirty="0">
                <a:ea typeface="ＭＳ Ｐゴシック" panose="020B0600070205080204" pitchFamily="34" charset="-128"/>
              </a:rPr>
              <a:t>I am going to be a professor at a major research university after I graduate.</a:t>
            </a:r>
            <a:r>
              <a:rPr lang="ja-JP" altLang="en-US" sz="1800">
                <a:ea typeface="ＭＳ Ｐゴシック" panose="020B0600070205080204" pitchFamily="34" charset="-128"/>
              </a:rPr>
              <a:t>”</a:t>
            </a:r>
            <a:endParaRPr lang="en-US" altLang="ja-JP" sz="1800" dirty="0">
              <a:ea typeface="ＭＳ Ｐゴシック" panose="020B0600070205080204" pitchFamily="34" charset="-128"/>
            </a:endParaRPr>
          </a:p>
          <a:p>
            <a:endParaRPr lang="en-US" altLang="en-US" sz="1800" dirty="0">
              <a:ea typeface="ＭＳ Ｐゴシック" panose="020B0600070205080204" pitchFamily="34" charset="-128"/>
            </a:endParaRPr>
          </a:p>
          <a:p>
            <a:r>
              <a:rPr lang="en-US" altLang="en-US" sz="1800" dirty="0">
                <a:ea typeface="ＭＳ Ｐゴシック" panose="020B0600070205080204" pitchFamily="34" charset="-128"/>
              </a:rPr>
              <a:t>Look for career alternatives</a:t>
            </a:r>
          </a:p>
          <a:p>
            <a:pPr marL="0" indent="0">
              <a:buNone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r>
              <a:rPr lang="en-US" altLang="en-US" sz="1800" dirty="0">
                <a:ea typeface="ＭＳ Ｐゴシック" panose="020B0600070205080204" pitchFamily="34" charset="-128"/>
              </a:rPr>
              <a:t>Become a baker/rock star/writer</a:t>
            </a:r>
            <a:endParaRPr lang="en-US" altLang="en-US" sz="2600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21147C9F-86C0-1B70-E17A-EE3BF121B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624" y="1842519"/>
            <a:ext cx="1610989" cy="103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3C5B124-2C56-2D6B-7130-5B183017E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06" y="2866347"/>
            <a:ext cx="1744984" cy="109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7D08D026-A5CC-4270-2735-C6D8823CC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905" y="3949561"/>
            <a:ext cx="1156764" cy="83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s://gallery.axa-research.org/ressources/_thumbnails/8/839-jean-tirole-big3.jpg">
            <a:extLst>
              <a:ext uri="{FF2B5EF4-FFF2-40B4-BE49-F238E27FC236}">
                <a16:creationId xmlns:a16="http://schemas.microsoft.com/office/drawing/2014/main" id="{0D80FDC6-55B5-02E5-BB18-4230DE96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340" y="668366"/>
            <a:ext cx="889385" cy="98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408459-DB18-1E75-2B16-7614E134DFA0}"/>
              </a:ext>
            </a:extLst>
          </p:cNvPr>
          <p:cNvSpPr txBox="1"/>
          <p:nvPr/>
        </p:nvSpPr>
        <p:spPr>
          <a:xfrm>
            <a:off x="6608286" y="2049331"/>
            <a:ext cx="2381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Solution: Two contracts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One for theory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One for practice</a:t>
            </a:r>
          </a:p>
          <a:p>
            <a:pPr marL="285750" indent="-285750">
              <a:buFontTx/>
              <a:buChar char="-"/>
            </a:pPr>
            <a:r>
              <a:rPr lang="en-US" dirty="0"/>
              <a:t>Truthfully revelation</a:t>
            </a:r>
          </a:p>
        </p:txBody>
      </p:sp>
      <p:pic>
        <p:nvPicPr>
          <p:cNvPr id="5122" name="Picture 2" descr="The blue pill or the red pill...?">
            <a:extLst>
              <a:ext uri="{FF2B5EF4-FFF2-40B4-BE49-F238E27FC236}">
                <a16:creationId xmlns:a16="http://schemas.microsoft.com/office/drawing/2014/main" id="{07A68E65-272B-1966-7EB2-C5184EAFF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659" y="3341460"/>
            <a:ext cx="1846515" cy="146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hoto of Bengt Holmstrom">
            <a:extLst>
              <a:ext uri="{FF2B5EF4-FFF2-40B4-BE49-F238E27FC236}">
                <a16:creationId xmlns:a16="http://schemas.microsoft.com/office/drawing/2014/main" id="{F72609AB-1AC1-9181-F406-525711F80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966" y="657764"/>
            <a:ext cx="986409" cy="98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BDAA856-81C4-1761-D4AC-DF4EC0BA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797" y="673606"/>
            <a:ext cx="981169" cy="9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13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2" grpId="2" build="p"/>
      <p:bldP spid="3" grpId="0" build="p"/>
      <p:bldP spid="3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745992" y="274996"/>
            <a:ext cx="5652015" cy="365265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/>
              <a:t>如何管学生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7"/>
          </p:nvPr>
        </p:nvSpPr>
        <p:spPr>
          <a:xfrm>
            <a:off x="865848" y="860714"/>
            <a:ext cx="3917548" cy="308686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sz="1800" dirty="0"/>
              <a:t>Moral Hazard Contract for Ph.D. Student</a:t>
            </a:r>
            <a:endParaRPr lang="zh-CN" altLang="en-US" sz="1800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/>
              <a:t>06</a:t>
            </a:r>
            <a:endParaRPr lang="zh-CN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0E3B59-AC11-8993-DB66-CA42F394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27" y="231671"/>
            <a:ext cx="405037" cy="408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38A529-6462-0725-3527-9C725993B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300" y="231671"/>
            <a:ext cx="548371" cy="40859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2F5F8F1-D0B7-195D-3D50-D8B88367B64C}"/>
              </a:ext>
            </a:extLst>
          </p:cNvPr>
          <p:cNvSpPr txBox="1">
            <a:spLocks/>
          </p:cNvSpPr>
          <p:nvPr/>
        </p:nvSpPr>
        <p:spPr>
          <a:xfrm>
            <a:off x="155631" y="1198464"/>
            <a:ext cx="4800600" cy="325610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dirty="0">
                <a:ea typeface="ＭＳ Ｐゴシック" panose="020B0600070205080204" pitchFamily="34" charset="-128"/>
              </a:rPr>
              <a:t>What my parents thinks I do</a:t>
            </a:r>
          </a:p>
          <a:p>
            <a:endParaRPr lang="en-US" altLang="en-US" sz="1800" dirty="0">
              <a:ea typeface="ＭＳ Ｐゴシック" panose="020B0600070205080204" pitchFamily="34" charset="-128"/>
            </a:endParaRPr>
          </a:p>
          <a:p>
            <a:endParaRPr lang="en-US" altLang="en-US" sz="1800" dirty="0">
              <a:ea typeface="ＭＳ Ｐゴシック" panose="020B0600070205080204" pitchFamily="34" charset="-128"/>
            </a:endParaRPr>
          </a:p>
          <a:p>
            <a:endParaRPr lang="en-US" altLang="en-US" sz="1800" dirty="0">
              <a:ea typeface="ＭＳ Ｐゴシック" panose="020B0600070205080204" pitchFamily="34" charset="-128"/>
            </a:endParaRPr>
          </a:p>
          <a:p>
            <a:endParaRPr lang="en-US" altLang="en-US" sz="1800" dirty="0">
              <a:ea typeface="ＭＳ Ｐゴシック" panose="020B0600070205080204" pitchFamily="34" charset="-128"/>
            </a:endParaRPr>
          </a:p>
          <a:p>
            <a:r>
              <a:rPr lang="en-US" altLang="en-US" sz="1800" dirty="0">
                <a:ea typeface="ＭＳ Ｐゴシック" panose="020B0600070205080204" pitchFamily="34" charset="-128"/>
              </a:rPr>
              <a:t>What my advisor thinks I do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CA8FD9A4-31EF-96E6-4B9A-3DE0D8A6CFBC}"/>
              </a:ext>
            </a:extLst>
          </p:cNvPr>
          <p:cNvSpPr txBox="1">
            <a:spLocks/>
          </p:cNvSpPr>
          <p:nvPr/>
        </p:nvSpPr>
        <p:spPr>
          <a:xfrm>
            <a:off x="3074492" y="1199307"/>
            <a:ext cx="4038600" cy="350056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dirty="0">
                <a:ea typeface="ＭＳ Ｐゴシック" panose="020B0600070205080204" pitchFamily="34" charset="-128"/>
              </a:rPr>
              <a:t>What I actually do </a:t>
            </a:r>
          </a:p>
          <a:p>
            <a:r>
              <a:rPr lang="en-US" altLang="en-US" sz="1400" dirty="0">
                <a:ea typeface="ＭＳ Ｐゴシック" panose="020B0600070205080204" pitchFamily="34" charset="-128"/>
              </a:rPr>
              <a:t>When advisor presents</a:t>
            </a:r>
          </a:p>
          <a:p>
            <a:pPr lvl="1"/>
            <a:endParaRPr lang="en-US" altLang="en-US" sz="1600" dirty="0">
              <a:ea typeface="ＭＳ Ｐゴシック" panose="020B0600070205080204" pitchFamily="34" charset="-128"/>
            </a:endParaRPr>
          </a:p>
          <a:p>
            <a:pPr lvl="1"/>
            <a:endParaRPr lang="en-US" altLang="en-US" sz="1600" dirty="0">
              <a:ea typeface="ＭＳ Ｐゴシック" panose="020B0600070205080204" pitchFamily="34" charset="-128"/>
            </a:endParaRPr>
          </a:p>
          <a:p>
            <a:pPr lvl="1"/>
            <a:endParaRPr lang="en-US" altLang="en-US" sz="1600" dirty="0">
              <a:ea typeface="ＭＳ Ｐゴシック" panose="020B0600070205080204" pitchFamily="34" charset="-128"/>
            </a:endParaRPr>
          </a:p>
          <a:p>
            <a:pPr lvl="1"/>
            <a:endParaRPr lang="en-US" altLang="en-US" sz="1600" dirty="0">
              <a:ea typeface="ＭＳ Ｐゴシック" panose="020B0600070205080204" pitchFamily="34" charset="-128"/>
            </a:endParaRPr>
          </a:p>
          <a:p>
            <a:r>
              <a:rPr lang="en-US" altLang="en-US" sz="1400" dirty="0">
                <a:ea typeface="ＭＳ Ｐゴシック" panose="020B0600070205080204" pitchFamily="34" charset="-128"/>
              </a:rPr>
              <a:t>When advisor on travel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C0FA4-2666-2D44-B179-7D6B03355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109" y="3323692"/>
            <a:ext cx="1777338" cy="13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3699A1-972E-C2C4-710F-45258C5E9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22" y="1826175"/>
            <a:ext cx="1673270" cy="110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yzhang88\Dropbox\Doctor\Ph.D3\Ph.D3.c\Proposal\proposal\File\image_preview.jpg">
            <a:extLst>
              <a:ext uri="{FF2B5EF4-FFF2-40B4-BE49-F238E27FC236}">
                <a16:creationId xmlns:a16="http://schemas.microsoft.com/office/drawing/2014/main" id="{0C63456B-BCE5-D791-3461-CA7B77012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43" y="1527872"/>
            <a:ext cx="1940638" cy="129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yzhang88\Dropbox\Doctor\Ph.D3\Ph.D3.c\Proposal\proposal\File\advisor2.PNG">
            <a:extLst>
              <a:ext uri="{FF2B5EF4-FFF2-40B4-BE49-F238E27FC236}">
                <a16:creationId xmlns:a16="http://schemas.microsoft.com/office/drawing/2014/main" id="{57657A54-862E-5B3F-2511-034075C07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98" y="3317325"/>
            <a:ext cx="1356727" cy="147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60B3D4-C034-7E8B-0348-5E7BDEDC3238}"/>
              </a:ext>
            </a:extLst>
          </p:cNvPr>
          <p:cNvSpPr txBox="1"/>
          <p:nvPr/>
        </p:nvSpPr>
        <p:spPr>
          <a:xfrm>
            <a:off x="5361414" y="1145967"/>
            <a:ext cx="3626955" cy="346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Solution</a:t>
            </a:r>
            <a:r>
              <a:rPr lang="en-US" dirty="0"/>
              <a:t>: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Align student’s &amp; professor’s interests</a:t>
            </a:r>
          </a:p>
          <a:p>
            <a:endParaRPr lang="en-US" sz="800" dirty="0"/>
          </a:p>
          <a:p>
            <a:r>
              <a:rPr lang="en-US" dirty="0"/>
              <a:t>Example 1: 3 years playing and </a:t>
            </a:r>
          </a:p>
          <a:p>
            <a:r>
              <a:rPr lang="en-US" dirty="0"/>
              <a:t>1 year fighting with professor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Difference between 4 year </a:t>
            </a:r>
          </a:p>
          <a:p>
            <a:r>
              <a:rPr lang="en-US" sz="1600" dirty="0"/>
              <a:t>3 paper graduation policy</a:t>
            </a:r>
          </a:p>
          <a:p>
            <a:r>
              <a:rPr lang="en-US" sz="1600" dirty="0"/>
              <a:t>and 3 paper graduation policy</a:t>
            </a:r>
          </a:p>
          <a:p>
            <a:endParaRPr lang="en-US" sz="800" dirty="0"/>
          </a:p>
          <a:p>
            <a:r>
              <a:rPr lang="en-US" dirty="0"/>
              <a:t>Example 2:  Publish in rubbish places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Stronger than marriage </a:t>
            </a:r>
          </a:p>
          <a:p>
            <a:r>
              <a:rPr lang="en-US" sz="1400" dirty="0"/>
              <a:t>Advisor</a:t>
            </a:r>
            <a:r>
              <a:rPr lang="en-US" sz="1600" dirty="0"/>
              <a:t>/student relationship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Future employer will check where </a:t>
            </a:r>
          </a:p>
          <a:p>
            <a:r>
              <a:rPr lang="en-US" sz="1600" dirty="0"/>
              <a:t>published to judge student’s </a:t>
            </a:r>
            <a:r>
              <a:rPr lang="en-US" sz="1600" dirty="0" err="1"/>
              <a:t>Intellectures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447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745992" y="274996"/>
            <a:ext cx="5652015" cy="365265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/>
              <a:t>长聘之后的路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7"/>
          </p:nvPr>
        </p:nvSpPr>
        <p:spPr>
          <a:xfrm>
            <a:off x="465561" y="1175659"/>
            <a:ext cx="4623273" cy="1851735"/>
          </a:xfrm>
        </p:spPr>
        <p:txBody>
          <a:bodyPr>
            <a:normAutofit/>
          </a:bodyPr>
          <a:lstStyle/>
          <a:p>
            <a:r>
              <a:rPr lang="en-US" altLang="zh-CN" dirty="0"/>
              <a:t>Road of Pure Teaching: 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Might need to teach a lot (the number teaching classes is inverse to research productivity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Difficulty to get promotion, and face possible early retirement and challenges from GPT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Enjoy life, family time, hobbies, etc. 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/>
              <a:t>07</a:t>
            </a:r>
            <a:endParaRPr lang="zh-CN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0E3B59-AC11-8993-DB66-CA42F394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27" y="231671"/>
            <a:ext cx="405037" cy="408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38A529-6462-0725-3527-9C725993B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300" y="231671"/>
            <a:ext cx="548371" cy="408590"/>
          </a:xfrm>
          <a:prstGeom prst="rect">
            <a:avLst/>
          </a:prstGeom>
        </p:spPr>
      </p:pic>
      <p:pic>
        <p:nvPicPr>
          <p:cNvPr id="2" name="Picture 2" descr="http://phdcomics.com/comics/archive/phd043010s.gif">
            <a:extLst>
              <a:ext uri="{FF2B5EF4-FFF2-40B4-BE49-F238E27FC236}">
                <a16:creationId xmlns:a16="http://schemas.microsoft.com/office/drawing/2014/main" id="{77C11AC6-A9B1-605E-E9C8-257787B1A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834" y="947332"/>
            <a:ext cx="3954427" cy="171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占位符 5">
            <a:extLst>
              <a:ext uri="{FF2B5EF4-FFF2-40B4-BE49-F238E27FC236}">
                <a16:creationId xmlns:a16="http://schemas.microsoft.com/office/drawing/2014/main" id="{D1BF9FBA-7B51-9898-B9C3-F4758998090D}"/>
              </a:ext>
            </a:extLst>
          </p:cNvPr>
          <p:cNvSpPr txBox="1">
            <a:spLocks/>
          </p:cNvSpPr>
          <p:nvPr/>
        </p:nvSpPr>
        <p:spPr>
          <a:xfrm>
            <a:off x="455577" y="3016769"/>
            <a:ext cx="4623273" cy="1851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Road of Management: 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Need to know how to handle people, especially “difficult people”. Personality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Go to NSF or some government (funding) agency position, and then come back to academia (like Purdue President)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Might have to sacrifice a lot for research</a:t>
            </a:r>
            <a:endParaRPr lang="zh-CN" alt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882C7F-22C6-547E-E4D1-73CB8CA0E798}"/>
              </a:ext>
            </a:extLst>
          </p:cNvPr>
          <p:cNvCxnSpPr>
            <a:cxnSpLocks/>
          </p:cNvCxnSpPr>
          <p:nvPr/>
        </p:nvCxnSpPr>
        <p:spPr>
          <a:xfrm>
            <a:off x="5615873" y="4474896"/>
            <a:ext cx="24369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4EDFB0E-B8D5-93B1-C203-0D92596FCC82}"/>
              </a:ext>
            </a:extLst>
          </p:cNvPr>
          <p:cNvSpPr/>
          <p:nvPr/>
        </p:nvSpPr>
        <p:spPr>
          <a:xfrm>
            <a:off x="5615873" y="3301551"/>
            <a:ext cx="1782134" cy="95486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24B49E-2BA6-4D08-4F09-913D8F38F216}"/>
              </a:ext>
            </a:extLst>
          </p:cNvPr>
          <p:cNvCxnSpPr>
            <a:cxnSpLocks/>
            <a:stCxn id="10" idx="2"/>
          </p:cNvCxnSpPr>
          <p:nvPr/>
        </p:nvCxnSpPr>
        <p:spPr>
          <a:xfrm flipV="1">
            <a:off x="5615873" y="2795747"/>
            <a:ext cx="0" cy="1460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011DE75-4911-C332-8988-5EC334C5371E}"/>
              </a:ext>
            </a:extLst>
          </p:cNvPr>
          <p:cNvSpPr txBox="1"/>
          <p:nvPr/>
        </p:nvSpPr>
        <p:spPr>
          <a:xfrm rot="16200000">
            <a:off x="4726142" y="3408009"/>
            <a:ext cx="133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Number of classes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B337BA-4491-D18C-8481-EE8302F9B0EE}"/>
              </a:ext>
            </a:extLst>
          </p:cNvPr>
          <p:cNvSpPr txBox="1"/>
          <p:nvPr/>
        </p:nvSpPr>
        <p:spPr>
          <a:xfrm>
            <a:off x="5685180" y="4598006"/>
            <a:ext cx="1903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Funding/Ph.D. students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31620B-CA8B-3AF6-4283-819EAE316D9F}"/>
              </a:ext>
            </a:extLst>
          </p:cNvPr>
          <p:cNvSpPr txBox="1"/>
          <p:nvPr/>
        </p:nvSpPr>
        <p:spPr>
          <a:xfrm>
            <a:off x="7325179" y="440187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522CC3-2220-8A04-4D89-B9A660FC2576}"/>
              </a:ext>
            </a:extLst>
          </p:cNvPr>
          <p:cNvSpPr/>
          <p:nvPr/>
        </p:nvSpPr>
        <p:spPr>
          <a:xfrm>
            <a:off x="5615873" y="4270916"/>
            <a:ext cx="2338598" cy="203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915E03-D57F-7618-2792-C4F24A40EC18}"/>
              </a:ext>
            </a:extLst>
          </p:cNvPr>
          <p:cNvSpPr txBox="1"/>
          <p:nvPr/>
        </p:nvSpPr>
        <p:spPr>
          <a:xfrm>
            <a:off x="5352658" y="411791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B96B90-8874-BB2A-6F03-F30A12CEAA02}"/>
              </a:ext>
            </a:extLst>
          </p:cNvPr>
          <p:cNvSpPr txBox="1"/>
          <p:nvPr/>
        </p:nvSpPr>
        <p:spPr>
          <a:xfrm>
            <a:off x="5626468" y="302455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BB3B7F-D695-1198-4DED-E537561741AA}"/>
              </a:ext>
            </a:extLst>
          </p:cNvPr>
          <p:cNvSpPr txBox="1"/>
          <p:nvPr/>
        </p:nvSpPr>
        <p:spPr>
          <a:xfrm>
            <a:off x="5889682" y="2805470"/>
            <a:ext cx="2309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Shaded areas are all classes that</a:t>
            </a:r>
          </a:p>
          <a:p>
            <a:r>
              <a:rPr lang="en-US" sz="1200" dirty="0"/>
              <a:t>needs to be covered per semester</a:t>
            </a:r>
          </a:p>
        </p:txBody>
      </p:sp>
      <p:sp>
        <p:nvSpPr>
          <p:cNvPr id="23" name="文本占位符 5">
            <a:extLst>
              <a:ext uri="{FF2B5EF4-FFF2-40B4-BE49-F238E27FC236}">
                <a16:creationId xmlns:a16="http://schemas.microsoft.com/office/drawing/2014/main" id="{808B0E3A-1D82-1BD3-36B3-0640D6A249D8}"/>
              </a:ext>
            </a:extLst>
          </p:cNvPr>
          <p:cNvSpPr txBox="1">
            <a:spLocks/>
          </p:cNvSpPr>
          <p:nvPr/>
        </p:nvSpPr>
        <p:spPr>
          <a:xfrm>
            <a:off x="465561" y="720880"/>
            <a:ext cx="4623273" cy="539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What to do next after tenure? A Routing Problem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065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/>
      <p:bldP spid="10" grpId="0" animBg="1"/>
      <p:bldP spid="16" grpId="0"/>
      <p:bldP spid="17" grpId="0"/>
      <p:bldP spid="18" grpId="0"/>
      <p:bldP spid="19" grpId="0" animBg="1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745992" y="274996"/>
            <a:ext cx="5652015" cy="365265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/>
              <a:t>长聘之后的路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7"/>
          </p:nvPr>
        </p:nvSpPr>
        <p:spPr>
          <a:xfrm>
            <a:off x="455576" y="720880"/>
            <a:ext cx="4623273" cy="1851735"/>
          </a:xfrm>
        </p:spPr>
        <p:txBody>
          <a:bodyPr>
            <a:normAutofit/>
          </a:bodyPr>
          <a:lstStyle/>
          <a:p>
            <a:r>
              <a:rPr lang="en-US" altLang="zh-CN" dirty="0"/>
              <a:t>Road of start up: 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Need timing of wave and environment. 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Need to accumulate by years within academia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Some startup funding from government such as NSF STTR and SBIR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Legal issues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/>
              <a:t>07</a:t>
            </a:r>
            <a:endParaRPr lang="zh-CN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0E3B59-AC11-8993-DB66-CA42F394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27" y="231671"/>
            <a:ext cx="405037" cy="408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38A529-6462-0725-3527-9C725993B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300" y="231671"/>
            <a:ext cx="548371" cy="408590"/>
          </a:xfrm>
          <a:prstGeom prst="rect">
            <a:avLst/>
          </a:prstGeom>
        </p:spPr>
      </p:pic>
      <p:sp>
        <p:nvSpPr>
          <p:cNvPr id="3" name="文本占位符 5">
            <a:extLst>
              <a:ext uri="{FF2B5EF4-FFF2-40B4-BE49-F238E27FC236}">
                <a16:creationId xmlns:a16="http://schemas.microsoft.com/office/drawing/2014/main" id="{D1BF9FBA-7B51-9898-B9C3-F4758998090D}"/>
              </a:ext>
            </a:extLst>
          </p:cNvPr>
          <p:cNvSpPr txBox="1">
            <a:spLocks/>
          </p:cNvSpPr>
          <p:nvPr/>
        </p:nvSpPr>
        <p:spPr>
          <a:xfrm>
            <a:off x="455575" y="2814468"/>
            <a:ext cx="4623273" cy="1851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Road of pure research: 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Endless, hopeless and torturing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Have steps to achieve with age limit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Some society awards can be the middle steps for fellow or academy member (</a:t>
            </a:r>
            <a:r>
              <a:rPr lang="zh-CN" altLang="en-US" dirty="0"/>
              <a:t>院士</a:t>
            </a:r>
            <a:r>
              <a:rPr lang="en-US" altLang="zh-CN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altLang="zh-CN" dirty="0"/>
              <a:t>When the goal achieved, can easily adapt to other roads</a:t>
            </a:r>
          </a:p>
        </p:txBody>
      </p:sp>
      <p:sp>
        <p:nvSpPr>
          <p:cNvPr id="23" name="文本占位符 5">
            <a:extLst>
              <a:ext uri="{FF2B5EF4-FFF2-40B4-BE49-F238E27FC236}">
                <a16:creationId xmlns:a16="http://schemas.microsoft.com/office/drawing/2014/main" id="{808B0E3A-1D82-1BD3-36B3-0640D6A249D8}"/>
              </a:ext>
            </a:extLst>
          </p:cNvPr>
          <p:cNvSpPr txBox="1">
            <a:spLocks/>
          </p:cNvSpPr>
          <p:nvPr/>
        </p:nvSpPr>
        <p:spPr>
          <a:xfrm>
            <a:off x="465561" y="720880"/>
            <a:ext cx="4623273" cy="539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rgbClr val="67087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pic>
        <p:nvPicPr>
          <p:cNvPr id="8194" name="Picture 2" descr="Photo of Andrew Viterbi">
            <a:extLst>
              <a:ext uri="{FF2B5EF4-FFF2-40B4-BE49-F238E27FC236}">
                <a16:creationId xmlns:a16="http://schemas.microsoft.com/office/drawing/2014/main" id="{1B6B5EEF-4197-DA0B-ED1B-FBE5BB758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897" y="807686"/>
            <a:ext cx="1213806" cy="182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6D809B-8050-82FC-1238-8BAD4EADC6B1}"/>
              </a:ext>
            </a:extLst>
          </p:cNvPr>
          <p:cNvSpPr txBox="1"/>
          <p:nvPr/>
        </p:nvSpPr>
        <p:spPr>
          <a:xfrm>
            <a:off x="7137175" y="1323581"/>
            <a:ext cx="1804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Andrew James Viterbi</a:t>
            </a:r>
          </a:p>
          <a:p>
            <a:r>
              <a:rPr lang="en-US" sz="1200" b="1" dirty="0">
                <a:solidFill>
                  <a:srgbClr val="202122"/>
                </a:solidFill>
                <a:latin typeface="Arial" panose="020B0604020202020204" pitchFamily="34" charset="0"/>
              </a:rPr>
              <a:t>UCLA professor</a:t>
            </a:r>
          </a:p>
          <a:p>
            <a:r>
              <a:rPr lang="en-US" sz="1200" b="1" dirty="0">
                <a:solidFill>
                  <a:srgbClr val="202122"/>
                </a:solidFill>
                <a:latin typeface="Arial" panose="020B0604020202020204" pitchFamily="34" charset="0"/>
              </a:rPr>
              <a:t>Qualcomm founder</a:t>
            </a:r>
            <a:endParaRPr lang="en-US" sz="1200" dirty="0"/>
          </a:p>
        </p:txBody>
      </p:sp>
      <p:pic>
        <p:nvPicPr>
          <p:cNvPr id="8202" name="Picture 10" descr="天龙八部》里的扫地僧是如何练成绝世神功的- 知乎">
            <a:extLst>
              <a:ext uri="{FF2B5EF4-FFF2-40B4-BE49-F238E27FC236}">
                <a16:creationId xmlns:a16="http://schemas.microsoft.com/office/drawing/2014/main" id="{5E352251-9B4D-7182-A7C1-4598AD45C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798" y="2795820"/>
            <a:ext cx="2127502" cy="200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79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思源黑体 CN Bold"/>
        <a:cs typeface=""/>
      </a:majorFont>
      <a:minorFont>
        <a:latin typeface="Calibri"/>
        <a:ea typeface="思源黑体 CN Regular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774</Words>
  <Application>Microsoft Macintosh PowerPoint</Application>
  <PresentationFormat>On-screen Show (16:9)</PresentationFormat>
  <Paragraphs>141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 Unicode MS</vt:lpstr>
      <vt:lpstr>等线</vt:lpstr>
      <vt:lpstr>黑体</vt:lpstr>
      <vt:lpstr>思源黑体 CN Bold</vt:lpstr>
      <vt:lpstr>思源黑体 CN Medium</vt:lpstr>
      <vt:lpstr>思源黑体 CN Normal</vt:lpstr>
      <vt:lpstr>思源黑体 CN Regular</vt:lpstr>
      <vt:lpstr>汉仪醒示体简</vt:lpstr>
      <vt:lpstr>Arial</vt:lpstr>
      <vt:lpstr>Calibri</vt:lpstr>
      <vt:lpstr>Cambria Math</vt:lpstr>
      <vt:lpstr>Helvetica Neue Medium</vt:lpstr>
      <vt:lpstr>Wingdings</vt:lpstr>
      <vt:lpstr>Office 主题​​</vt:lpstr>
      <vt:lpstr>学术界职业发展的建模与优化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龚阳玉洁</dc:creator>
  <cp:lastModifiedBy>Han, Zhu</cp:lastModifiedBy>
  <cp:revision>66</cp:revision>
  <dcterms:created xsi:type="dcterms:W3CDTF">2020-12-03T07:30:00Z</dcterms:created>
  <dcterms:modified xsi:type="dcterms:W3CDTF">2023-04-28T01:47:26Z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EC839C35103646F0B3E91C644C2C0ABC</vt:lpwstr>
  </property>
  <property fmtid="{D5CDD505-2E9C-101B-9397-08002B2CF9AE}" pid="3" name="KSOProductBuildVer">
    <vt:lpwstr>2052-11.1.0.10356</vt:lpwstr>
  </property>
</Properties>
</file>