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57" r:id="rId3"/>
    <p:sldId id="359" r:id="rId4"/>
    <p:sldId id="360" r:id="rId5"/>
    <p:sldId id="260" r:id="rId6"/>
    <p:sldId id="262" r:id="rId7"/>
    <p:sldId id="263" r:id="rId8"/>
    <p:sldId id="261" r:id="rId9"/>
    <p:sldId id="327" r:id="rId10"/>
    <p:sldId id="368" r:id="rId11"/>
    <p:sldId id="273" r:id="rId12"/>
    <p:sldId id="274" r:id="rId13"/>
    <p:sldId id="328" r:id="rId14"/>
    <p:sldId id="329" r:id="rId15"/>
    <p:sldId id="330" r:id="rId16"/>
    <p:sldId id="332" r:id="rId17"/>
    <p:sldId id="333" r:id="rId18"/>
    <p:sldId id="335" r:id="rId19"/>
    <p:sldId id="336" r:id="rId20"/>
    <p:sldId id="339" r:id="rId21"/>
    <p:sldId id="340" r:id="rId22"/>
    <p:sldId id="369" r:id="rId23"/>
    <p:sldId id="371" r:id="rId24"/>
    <p:sldId id="372" r:id="rId25"/>
    <p:sldId id="373" r:id="rId26"/>
    <p:sldId id="374" r:id="rId27"/>
    <p:sldId id="375" r:id="rId28"/>
    <p:sldId id="376" r:id="rId29"/>
    <p:sldId id="377" r:id="rId30"/>
    <p:sldId id="370" r:id="rId31"/>
    <p:sldId id="304" r:id="rId32"/>
    <p:sldId id="344" r:id="rId33"/>
    <p:sldId id="278" r:id="rId34"/>
    <p:sldId id="345" r:id="rId35"/>
    <p:sldId id="346" r:id="rId36"/>
    <p:sldId id="347" r:id="rId37"/>
    <p:sldId id="279" r:id="rId38"/>
    <p:sldId id="349" r:id="rId39"/>
    <p:sldId id="351" r:id="rId40"/>
    <p:sldId id="353" r:id="rId41"/>
    <p:sldId id="355" r:id="rId42"/>
    <p:sldId id="357" r:id="rId43"/>
    <p:sldId id="378" r:id="rId44"/>
    <p:sldId id="361" r:id="rId45"/>
    <p:sldId id="281" r:id="rId46"/>
    <p:sldId id="259" r:id="rId47"/>
    <p:sldId id="311"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o Gao" initials="HG" lastIdx="1" clrIdx="0">
    <p:extLst>
      <p:ext uri="{19B8F6BF-5375-455C-9EA6-DF929625EA0E}">
        <p15:presenceInfo xmlns:p15="http://schemas.microsoft.com/office/powerpoint/2012/main" userId="297a3914f8d0ae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4F81BD"/>
    <a:srgbClr val="767171"/>
    <a:srgbClr val="D8D8D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0" autoAdjust="0"/>
    <p:restoredTop sz="95388" autoAdjust="0"/>
  </p:normalViewPr>
  <p:slideViewPr>
    <p:cSldViewPr snapToGrid="0">
      <p:cViewPr varScale="1">
        <p:scale>
          <a:sx n="85" d="100"/>
          <a:sy n="85" d="100"/>
        </p:scale>
        <p:origin x="758" y="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B99C0-4EDD-442C-BFD9-364CB8CB6547}" type="datetimeFigureOut">
              <a:rPr lang="en-US" smtClean="0"/>
              <a:t>4/13/2023</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4D4AB-8AEC-492D-89E8-4833C431795B}" type="slidenum">
              <a:rPr lang="en-US" smtClean="0"/>
              <a:t>‹#›</a:t>
            </a:fld>
            <a:endParaRPr lang="en-US"/>
          </a:p>
        </p:txBody>
      </p:sp>
    </p:spTree>
    <p:extLst>
      <p:ext uri="{BB962C8B-B14F-4D97-AF65-F5344CB8AC3E}">
        <p14:creationId xmlns:p14="http://schemas.microsoft.com/office/powerpoint/2010/main" val="1980343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pic>
        <p:nvPicPr>
          <p:cNvPr id="9" name="Google Shape;132;p1" descr="A picture containing text, sign&#10;&#10;Description automatically generated">
            <a:extLst>
              <a:ext uri="{FF2B5EF4-FFF2-40B4-BE49-F238E27FC236}">
                <a16:creationId xmlns:a16="http://schemas.microsoft.com/office/drawing/2014/main" id="{CCD83877-968F-4FE3-B794-1DBFEA1DD9F8}"/>
              </a:ext>
            </a:extLst>
          </p:cNvPr>
          <p:cNvPicPr preferRelativeResize="0"/>
          <p:nvPr/>
        </p:nvPicPr>
        <p:blipFill rotWithShape="1">
          <a:blip r:embed="rId2">
            <a:alphaModFix amt="12000"/>
          </a:blip>
          <a:srcRect/>
          <a:stretch/>
        </p:blipFill>
        <p:spPr>
          <a:xfrm>
            <a:off x="3048000" y="289889"/>
            <a:ext cx="6096000" cy="5872480"/>
          </a:xfrm>
          <a:prstGeom prst="rect">
            <a:avLst/>
          </a:prstGeom>
          <a:noFill/>
          <a:ln>
            <a:noFill/>
          </a:ln>
        </p:spPr>
      </p:pic>
    </p:spTree>
    <p:extLst>
      <p:ext uri="{BB962C8B-B14F-4D97-AF65-F5344CB8AC3E}">
        <p14:creationId xmlns:p14="http://schemas.microsoft.com/office/powerpoint/2010/main" val="24627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5"/>
        <p:cNvGrpSpPr/>
        <p:nvPr/>
      </p:nvGrpSpPr>
      <p:grpSpPr>
        <a:xfrm>
          <a:off x="0" y="0"/>
          <a:ext cx="0" cy="0"/>
          <a:chOff x="0" y="0"/>
          <a:chExt cx="0" cy="0"/>
        </a:xfrm>
      </p:grpSpPr>
      <p:sp>
        <p:nvSpPr>
          <p:cNvPr id="116" name="Google Shape;116;p1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17" name="Google Shape;117;p1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118" name="Google Shape;118;p1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4/13/2023</a:t>
            </a:fld>
            <a:endParaRPr lang="en-US"/>
          </a:p>
        </p:txBody>
      </p:sp>
      <p:sp>
        <p:nvSpPr>
          <p:cNvPr id="119" name="Google Shape;119;p1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20" name="Google Shape;120;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3218002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23" name="Google Shape;123;p1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124" name="Google Shape;124;p1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4/13/2023</a:t>
            </a:fld>
            <a:endParaRPr lang="en-US"/>
          </a:p>
        </p:txBody>
      </p:sp>
      <p:sp>
        <p:nvSpPr>
          <p:cNvPr id="125" name="Google Shape;125;p1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26" name="Google Shape;126;p1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38776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70916-B17C-435C-BB9E-73E1518557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2C754DC9-35F1-4F84-822E-CD7206DD9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C03FEDB0-8C6B-46CC-9839-C0ED9CE7A4AF}"/>
              </a:ext>
            </a:extLst>
          </p:cNvPr>
          <p:cNvSpPr>
            <a:spLocks noGrp="1"/>
          </p:cNvSpPr>
          <p:nvPr>
            <p:ph type="dt" sz="half" idx="10"/>
          </p:nvPr>
        </p:nvSpPr>
        <p:spPr/>
        <p:txBody>
          <a:bodyPr/>
          <a:lstStyle/>
          <a:p>
            <a:fld id="{A63F4546-8697-4269-9F78-77760EB51652}" type="datetimeFigureOut">
              <a:rPr lang="en-US" smtClean="0"/>
              <a:t>4/13/2023</a:t>
            </a:fld>
            <a:endParaRPr lang="en-US"/>
          </a:p>
        </p:txBody>
      </p:sp>
      <p:sp>
        <p:nvSpPr>
          <p:cNvPr id="5" name="页脚占位符 4">
            <a:extLst>
              <a:ext uri="{FF2B5EF4-FFF2-40B4-BE49-F238E27FC236}">
                <a16:creationId xmlns:a16="http://schemas.microsoft.com/office/drawing/2014/main" id="{1BA5EEBD-BFFB-4D7F-8518-1272E9830314}"/>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327AF5C6-3D61-4088-88C2-533B51305CE7}"/>
              </a:ext>
            </a:extLst>
          </p:cNvPr>
          <p:cNvSpPr>
            <a:spLocks noGrp="1"/>
          </p:cNvSpPr>
          <p:nvPr>
            <p:ph type="sldNum" sz="quarter" idx="12"/>
          </p:nvPr>
        </p:nvSpPr>
        <p:spPr/>
        <p:txBody>
          <a:bodyPr/>
          <a:lstStyle/>
          <a:p>
            <a:fld id="{2C1A0694-78C8-4529-BCC6-C6F443F6F0DB}" type="slidenum">
              <a:rPr lang="en-US" smtClean="0"/>
              <a:t>‹#›</a:t>
            </a:fld>
            <a:endParaRPr lang="en-US"/>
          </a:p>
        </p:txBody>
      </p:sp>
    </p:spTree>
    <p:extLst>
      <p:ext uri="{BB962C8B-B14F-4D97-AF65-F5344CB8AC3E}">
        <p14:creationId xmlns:p14="http://schemas.microsoft.com/office/powerpoint/2010/main" val="331552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
        <p:cNvGrpSpPr/>
        <p:nvPr/>
      </p:nvGrpSpPr>
      <p:grpSpPr>
        <a:xfrm>
          <a:off x="0" y="0"/>
          <a:ext cx="0" cy="0"/>
          <a:chOff x="0" y="0"/>
          <a:chExt cx="0" cy="0"/>
        </a:xfrm>
      </p:grpSpPr>
      <p:sp>
        <p:nvSpPr>
          <p:cNvPr id="7" name="矩形 6">
            <a:extLst>
              <a:ext uri="{FF2B5EF4-FFF2-40B4-BE49-F238E27FC236}">
                <a16:creationId xmlns:a16="http://schemas.microsoft.com/office/drawing/2014/main" id="{EA070253-ADBB-420C-9B87-44CAC24A4249}"/>
              </a:ext>
            </a:extLst>
          </p:cNvPr>
          <p:cNvSpPr/>
          <p:nvPr/>
        </p:nvSpPr>
        <p:spPr>
          <a:xfrm>
            <a:off x="0" y="0"/>
            <a:ext cx="12192000" cy="756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B51537ED-9144-4D5C-ACA2-A8965531F42D}"/>
              </a:ext>
            </a:extLst>
          </p:cNvPr>
          <p:cNvPicPr>
            <a:picLocks noChangeAspect="1"/>
          </p:cNvPicPr>
          <p:nvPr/>
        </p:nvPicPr>
        <p:blipFill>
          <a:blip r:embed="rId2"/>
          <a:stretch>
            <a:fillRect/>
          </a:stretch>
        </p:blipFill>
        <p:spPr>
          <a:xfrm>
            <a:off x="6382476" y="1171907"/>
            <a:ext cx="5809524" cy="5314286"/>
          </a:xfrm>
          <a:prstGeom prst="rect">
            <a:avLst/>
          </a:prstGeom>
        </p:spPr>
      </p:pic>
      <p:pic>
        <p:nvPicPr>
          <p:cNvPr id="12" name="图片 11" descr="图片包含 标志, 停止, 手, 照片&#10;&#10;描述已自动生成">
            <a:extLst>
              <a:ext uri="{FF2B5EF4-FFF2-40B4-BE49-F238E27FC236}">
                <a16:creationId xmlns:a16="http://schemas.microsoft.com/office/drawing/2014/main" id="{D065E337-BE38-4FB5-B9B0-418AF2812936}"/>
              </a:ext>
            </a:extLst>
          </p:cNvPr>
          <p:cNvPicPr>
            <a:picLocks noChangeAspect="1"/>
          </p:cNvPicPr>
          <p:nvPr/>
        </p:nvPicPr>
        <p:blipFill>
          <a:blip r:embed="rId3">
            <a:alphaModFix/>
          </a:blip>
          <a:stretch>
            <a:fillRect/>
          </a:stretch>
        </p:blipFill>
        <p:spPr>
          <a:xfrm>
            <a:off x="11125200" y="24145"/>
            <a:ext cx="695324" cy="695324"/>
          </a:xfrm>
          <a:prstGeom prst="rect">
            <a:avLst/>
          </a:prstGeom>
        </p:spPr>
      </p:pic>
      <p:pic>
        <p:nvPicPr>
          <p:cNvPr id="5" name="Picture 9">
            <a:extLst>
              <a:ext uri="{FF2B5EF4-FFF2-40B4-BE49-F238E27FC236}">
                <a16:creationId xmlns:a16="http://schemas.microsoft.com/office/drawing/2014/main" id="{91E40A1B-99AF-4EFE-9D9C-FB46F42A027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6455" y="24145"/>
            <a:ext cx="974521" cy="730633"/>
          </a:xfrm>
          <a:prstGeom prst="rect">
            <a:avLst/>
          </a:prstGeom>
        </p:spPr>
      </p:pic>
    </p:spTree>
    <p:extLst>
      <p:ext uri="{BB962C8B-B14F-4D97-AF65-F5344CB8AC3E}">
        <p14:creationId xmlns:p14="http://schemas.microsoft.com/office/powerpoint/2010/main" val="267208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8"/>
        <p:cNvGrpSpPr/>
        <p:nvPr/>
      </p:nvGrpSpPr>
      <p:grpSpPr>
        <a:xfrm>
          <a:off x="0" y="0"/>
          <a:ext cx="0" cy="0"/>
          <a:chOff x="0" y="0"/>
          <a:chExt cx="0" cy="0"/>
        </a:xfrm>
      </p:grpSpPr>
      <p:sp>
        <p:nvSpPr>
          <p:cNvPr id="7" name="矩形 6">
            <a:extLst>
              <a:ext uri="{FF2B5EF4-FFF2-40B4-BE49-F238E27FC236}">
                <a16:creationId xmlns:a16="http://schemas.microsoft.com/office/drawing/2014/main" id="{55BA5166-D9FF-4236-BBF9-0F4D00B582A3}"/>
              </a:ext>
            </a:extLst>
          </p:cNvPr>
          <p:cNvSpPr/>
          <p:nvPr/>
        </p:nvSpPr>
        <p:spPr>
          <a:xfrm>
            <a:off x="0" y="0"/>
            <a:ext cx="12192000" cy="756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descr="图片包含 标志, 停止, 手, 照片&#10;&#10;描述已自动生成">
            <a:extLst>
              <a:ext uri="{FF2B5EF4-FFF2-40B4-BE49-F238E27FC236}">
                <a16:creationId xmlns:a16="http://schemas.microsoft.com/office/drawing/2014/main" id="{2E961578-1726-494C-824B-78AA4A9D4441}"/>
              </a:ext>
            </a:extLst>
          </p:cNvPr>
          <p:cNvPicPr>
            <a:picLocks noChangeAspect="1"/>
          </p:cNvPicPr>
          <p:nvPr/>
        </p:nvPicPr>
        <p:blipFill>
          <a:blip r:embed="rId2">
            <a:alphaModFix/>
          </a:blip>
          <a:stretch>
            <a:fillRect/>
          </a:stretch>
        </p:blipFill>
        <p:spPr>
          <a:xfrm>
            <a:off x="11125200" y="24145"/>
            <a:ext cx="695324" cy="695324"/>
          </a:xfrm>
          <a:prstGeom prst="rect">
            <a:avLst/>
          </a:prstGeom>
        </p:spPr>
      </p:pic>
      <p:pic>
        <p:nvPicPr>
          <p:cNvPr id="5" name="Picture 9">
            <a:extLst>
              <a:ext uri="{FF2B5EF4-FFF2-40B4-BE49-F238E27FC236}">
                <a16:creationId xmlns:a16="http://schemas.microsoft.com/office/drawing/2014/main" id="{7A3E470D-0D64-4927-A7E9-AB438933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455" y="24145"/>
            <a:ext cx="974521" cy="730633"/>
          </a:xfrm>
          <a:prstGeom prst="rect">
            <a:avLst/>
          </a:prstGeom>
        </p:spPr>
      </p:pic>
    </p:spTree>
    <p:extLst>
      <p:ext uri="{BB962C8B-B14F-4D97-AF65-F5344CB8AC3E}">
        <p14:creationId xmlns:p14="http://schemas.microsoft.com/office/powerpoint/2010/main" val="377162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5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76" name="Google Shape;76;p15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zh-CN" altLang="en-US"/>
              <a:t>单击此处编辑母版文本样式</a:t>
            </a:r>
          </a:p>
        </p:txBody>
      </p:sp>
      <p:sp>
        <p:nvSpPr>
          <p:cNvPr id="77" name="Google Shape;77;p1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4/13/2023</a:t>
            </a:fld>
            <a:endParaRPr lang="en-US"/>
          </a:p>
        </p:txBody>
      </p:sp>
      <p:sp>
        <p:nvSpPr>
          <p:cNvPr id="78" name="Google Shape;78;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9" name="Google Shape;79;p1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61712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0"/>
        <p:cNvGrpSpPr/>
        <p:nvPr/>
      </p:nvGrpSpPr>
      <p:grpSpPr>
        <a:xfrm>
          <a:off x="0" y="0"/>
          <a:ext cx="0" cy="0"/>
          <a:chOff x="0" y="0"/>
          <a:chExt cx="0" cy="0"/>
        </a:xfrm>
      </p:grpSpPr>
      <p:sp>
        <p:nvSpPr>
          <p:cNvPr id="81" name="Google Shape;81;p1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82" name="Google Shape;82;p1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83" name="Google Shape;83;p1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84" name="Google Shape;84;p1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4/13/2023</a:t>
            </a:fld>
            <a:endParaRPr lang="en-US"/>
          </a:p>
        </p:txBody>
      </p:sp>
      <p:sp>
        <p:nvSpPr>
          <p:cNvPr id="86" name="Google Shape;86;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1249516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7"/>
        <p:cNvGrpSpPr/>
        <p:nvPr/>
      </p:nvGrpSpPr>
      <p:grpSpPr>
        <a:xfrm>
          <a:off x="0" y="0"/>
          <a:ext cx="0" cy="0"/>
          <a:chOff x="0" y="0"/>
          <a:chExt cx="0" cy="0"/>
        </a:xfrm>
      </p:grpSpPr>
      <p:sp>
        <p:nvSpPr>
          <p:cNvPr id="88" name="Google Shape;88;p1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89" name="Google Shape;89;p1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zh-CN" altLang="en-US"/>
              <a:t>单击此处编辑母版文本样式</a:t>
            </a:r>
          </a:p>
        </p:txBody>
      </p:sp>
      <p:sp>
        <p:nvSpPr>
          <p:cNvPr id="90" name="Google Shape;90;p1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91" name="Google Shape;91;p1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zh-CN" altLang="en-US"/>
              <a:t>单击此处编辑母版文本样式</a:t>
            </a:r>
          </a:p>
        </p:txBody>
      </p:sp>
      <p:sp>
        <p:nvSpPr>
          <p:cNvPr id="92" name="Google Shape;92;p1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93" name="Google Shape;93;p1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4/13/2023</a:t>
            </a:fld>
            <a:endParaRPr lang="en-US"/>
          </a:p>
        </p:txBody>
      </p:sp>
      <p:sp>
        <p:nvSpPr>
          <p:cNvPr id="94" name="Google Shape;94;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95" name="Google Shape;95;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201927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1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98" name="Google Shape;98;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4/13/2023</a:t>
            </a:fld>
            <a:endParaRPr lang="en-US"/>
          </a:p>
        </p:txBody>
      </p:sp>
      <p:sp>
        <p:nvSpPr>
          <p:cNvPr id="99" name="Google Shape;99;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0" name="Google Shape;100;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96192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1"/>
        <p:cNvGrpSpPr/>
        <p:nvPr/>
      </p:nvGrpSpPr>
      <p:grpSpPr>
        <a:xfrm>
          <a:off x="0" y="0"/>
          <a:ext cx="0" cy="0"/>
          <a:chOff x="0" y="0"/>
          <a:chExt cx="0" cy="0"/>
        </a:xfrm>
      </p:grpSpPr>
      <p:sp>
        <p:nvSpPr>
          <p:cNvPr id="102" name="Google Shape;102;p1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03" name="Google Shape;103;p1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zh-CN" altLang="en-US"/>
              <a:t>单击此处编辑母版文本样式</a:t>
            </a:r>
          </a:p>
        </p:txBody>
      </p:sp>
      <p:sp>
        <p:nvSpPr>
          <p:cNvPr id="104" name="Google Shape;104;p1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zh-CN" altLang="en-US"/>
              <a:t>单击此处编辑母版文本样式</a:t>
            </a:r>
          </a:p>
        </p:txBody>
      </p:sp>
      <p:sp>
        <p:nvSpPr>
          <p:cNvPr id="105" name="Google Shape;105;p1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4/13/2023</a:t>
            </a:fld>
            <a:endParaRPr lang="en-US"/>
          </a:p>
        </p:txBody>
      </p:sp>
      <p:sp>
        <p:nvSpPr>
          <p:cNvPr id="106" name="Google Shape;106;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7" name="Google Shape;107;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106949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8"/>
        <p:cNvGrpSpPr/>
        <p:nvPr/>
      </p:nvGrpSpPr>
      <p:grpSpPr>
        <a:xfrm>
          <a:off x="0" y="0"/>
          <a:ext cx="0" cy="0"/>
          <a:chOff x="0" y="0"/>
          <a:chExt cx="0" cy="0"/>
        </a:xfrm>
      </p:grpSpPr>
      <p:sp>
        <p:nvSpPr>
          <p:cNvPr id="109" name="Google Shape;109;p1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10" name="Google Shape;110;p158"/>
          <p:cNvSpPr>
            <a:spLocks noGrp="1"/>
          </p:cNvSpPr>
          <p:nvPr>
            <p:ph type="pic" idx="2"/>
          </p:nvPr>
        </p:nvSpPr>
        <p:spPr>
          <a:xfrm>
            <a:off x="5183188" y="987425"/>
            <a:ext cx="6172200" cy="4873625"/>
          </a:xfrm>
          <a:prstGeom prst="rect">
            <a:avLst/>
          </a:prstGeom>
          <a:noFill/>
          <a:ln>
            <a:noFill/>
          </a:ln>
        </p:spPr>
      </p:sp>
      <p:sp>
        <p:nvSpPr>
          <p:cNvPr id="111" name="Google Shape;111;p1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zh-CN" altLang="en-US"/>
              <a:t>单击此处编辑母版文本样式</a:t>
            </a:r>
          </a:p>
        </p:txBody>
      </p:sp>
      <p:sp>
        <p:nvSpPr>
          <p:cNvPr id="112" name="Google Shape;112;p1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4/13/2023</a:t>
            </a:fld>
            <a:endParaRPr lang="en-US"/>
          </a:p>
        </p:txBody>
      </p:sp>
      <p:sp>
        <p:nvSpPr>
          <p:cNvPr id="113" name="Google Shape;113;p1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14" name="Google Shape;114;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425776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7CB72893-FC63-47EF-ABC9-E560FE3AB82A}"/>
              </a:ext>
            </a:extLst>
          </p:cNvPr>
          <p:cNvGraphicFramePr>
            <a:graphicFrameLocks noGrp="1"/>
          </p:cNvGraphicFramePr>
          <p:nvPr userDrawn="1">
            <p:extLst>
              <p:ext uri="{D42A27DB-BD31-4B8C-83A1-F6EECF244321}">
                <p14:modId xmlns:p14="http://schemas.microsoft.com/office/powerpoint/2010/main" val="2362331391"/>
              </p:ext>
            </p:extLst>
          </p:nvPr>
        </p:nvGraphicFramePr>
        <p:xfrm>
          <a:off x="0" y="6493526"/>
          <a:ext cx="12192000" cy="36447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08142617"/>
                    </a:ext>
                  </a:extLst>
                </a:gridCol>
                <a:gridCol w="4064000">
                  <a:extLst>
                    <a:ext uri="{9D8B030D-6E8A-4147-A177-3AD203B41FA5}">
                      <a16:colId xmlns:a16="http://schemas.microsoft.com/office/drawing/2014/main" val="2904317969"/>
                    </a:ext>
                  </a:extLst>
                </a:gridCol>
                <a:gridCol w="4064000">
                  <a:extLst>
                    <a:ext uri="{9D8B030D-6E8A-4147-A177-3AD203B41FA5}">
                      <a16:colId xmlns:a16="http://schemas.microsoft.com/office/drawing/2014/main" val="3668748752"/>
                    </a:ext>
                  </a:extLst>
                </a:gridCol>
              </a:tblGrid>
              <a:tr h="36447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FFFFFF"/>
                          </a:solidFill>
                          <a:effectLst/>
                          <a:uLnTx/>
                          <a:uFillTx/>
                          <a:latin typeface="+mn-lt"/>
                          <a:ea typeface="Arial"/>
                          <a:cs typeface="Arial"/>
                          <a:sym typeface="Arial"/>
                        </a:rPr>
                        <a:t>University of Houston</a:t>
                      </a:r>
                      <a:endParaRPr kumimoji="0" lang="en-US" sz="1400" b="0" i="0" u="none" strike="noStrike" kern="0" cap="none" spc="0" normalizeH="0" baseline="0" noProof="0" dirty="0">
                        <a:ln>
                          <a:noFill/>
                        </a:ln>
                        <a:solidFill>
                          <a:srgbClr val="000000"/>
                        </a:solidFill>
                        <a:effectLst/>
                        <a:uLnTx/>
                        <a:uFillTx/>
                        <a:latin typeface="+mn-lt"/>
                        <a:ea typeface="+mn-ea"/>
                        <a:cs typeface="+mn-cs"/>
                        <a:sym typeface="Arial"/>
                      </a:endParaRPr>
                    </a:p>
                  </a:txBody>
                  <a:tcPr>
                    <a:solidFill>
                      <a:srgbClr val="C00000"/>
                    </a:solidFill>
                  </a:tcPr>
                </a:tc>
                <a:tc>
                  <a:txBody>
                    <a:bodyPr/>
                    <a:lstStyle/>
                    <a:p>
                      <a:pPr algn="ctr"/>
                      <a:fld id="{8AAD7654-D647-407A-80C2-FE616A694865}" type="datetime5">
                        <a:rPr kumimoji="0" lang="en-US" sz="1500" b="0" i="0" u="none" strike="noStrike" kern="0" cap="none" spc="0" normalizeH="0" baseline="0" noProof="0" smtClean="0">
                          <a:ln>
                            <a:noFill/>
                          </a:ln>
                          <a:solidFill>
                            <a:srgbClr val="A80000"/>
                          </a:solidFill>
                          <a:effectLst/>
                          <a:uLnTx/>
                          <a:uFillTx/>
                          <a:latin typeface="+mn-lt"/>
                          <a:ea typeface="Arial"/>
                          <a:cs typeface="Arial"/>
                          <a:sym typeface="Arial"/>
                        </a:rPr>
                        <a:pPr algn="ctr"/>
                        <a:t>13-Apr-23</a:t>
                      </a:fld>
                      <a:endParaRPr lang="en-US" dirty="0"/>
                    </a:p>
                  </a:txBody>
                  <a:tcPr>
                    <a:solidFill>
                      <a:srgbClr val="F2F2F2"/>
                    </a:solidFill>
                  </a:tcPr>
                </a:tc>
                <a:tc>
                  <a:txBody>
                    <a:bodyPr/>
                    <a:lstStyle/>
                    <a:p>
                      <a:endParaRPr lang="en-US" dirty="0"/>
                    </a:p>
                  </a:txBody>
                  <a:tcPr>
                    <a:solidFill>
                      <a:srgbClr val="D8D8D8"/>
                    </a:solidFill>
                  </a:tcPr>
                </a:tc>
                <a:extLst>
                  <a:ext uri="{0D108BD9-81ED-4DB2-BD59-A6C34878D82A}">
                    <a16:rowId xmlns:a16="http://schemas.microsoft.com/office/drawing/2014/main" val="1162771018"/>
                  </a:ext>
                </a:extLst>
              </a:tr>
            </a:tbl>
          </a:graphicData>
        </a:graphic>
      </p:graphicFrame>
      <p:sp>
        <p:nvSpPr>
          <p:cNvPr id="8" name="文本占位符 2">
            <a:extLst>
              <a:ext uri="{FF2B5EF4-FFF2-40B4-BE49-F238E27FC236}">
                <a16:creationId xmlns:a16="http://schemas.microsoft.com/office/drawing/2014/main" id="{D8047A8D-B660-4F20-9522-E8930257A409}"/>
              </a:ext>
            </a:extLst>
          </p:cNvPr>
          <p:cNvSpPr txBox="1">
            <a:spLocks/>
          </p:cNvSpPr>
          <p:nvPr/>
        </p:nvSpPr>
        <p:spPr>
          <a:xfrm>
            <a:off x="9592829" y="6484290"/>
            <a:ext cx="1219200" cy="2190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CAE1C7C9-441C-40A6-A001-C90EE68C418F}" type="slidenum">
              <a:rPr lang="zh-CN" altLang="en-US" sz="1600" smtClean="0">
                <a:solidFill>
                  <a:schemeClr val="tx1"/>
                </a:solidFill>
                <a:effectLst/>
              </a:rPr>
              <a:pPr algn="ctr"/>
              <a:t>‹#›</a:t>
            </a:fld>
            <a:endParaRPr lang="en-US" sz="1600" dirty="0">
              <a:solidFill>
                <a:schemeClr val="tx1"/>
              </a:solidFill>
              <a:effectLst/>
            </a:endParaRPr>
          </a:p>
        </p:txBody>
      </p:sp>
    </p:spTree>
    <p:extLst>
      <p:ext uri="{BB962C8B-B14F-4D97-AF65-F5344CB8AC3E}">
        <p14:creationId xmlns:p14="http://schemas.microsoft.com/office/powerpoint/2010/main" val="29603374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8.PNG"/><Relationship Id="rId7" Type="http://schemas.openxmlformats.org/officeDocument/2006/relationships/image" Target="../media/image290.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4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JP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9.png"/><Relationship Id="rId7"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7.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image" Target="../media/image5.gif"/><Relationship Id="rId1" Type="http://schemas.openxmlformats.org/officeDocument/2006/relationships/slideLayout" Target="../slideLayouts/slideLayout3.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4" Type="http://schemas.openxmlformats.org/officeDocument/2006/relationships/image" Target="../media/image94.JPG"/></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G"/><Relationship Id="rId9"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0.png"/><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image" Target="../media/image106.png"/><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990.png"/><Relationship Id="rId9"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1000.png"/></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39.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110.png"/><Relationship Id="rId2" Type="http://schemas.openxmlformats.org/officeDocument/2006/relationships/image" Target="../media/image119.png"/><Relationship Id="rId1" Type="http://schemas.openxmlformats.org/officeDocument/2006/relationships/slideLayout" Target="../slideLayouts/slideLayout3.xml"/><Relationship Id="rId6" Type="http://schemas.openxmlformats.org/officeDocument/2006/relationships/image" Target="../media/image1100.png"/><Relationship Id="rId5" Type="http://schemas.openxmlformats.org/officeDocument/2006/relationships/image" Target="../media/image1090.png"/><Relationship Id="rId4" Type="http://schemas.openxmlformats.org/officeDocument/2006/relationships/image" Target="../media/image108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JPG"/><Relationship Id="rId1" Type="http://schemas.openxmlformats.org/officeDocument/2006/relationships/slideLayout" Target="../slideLayouts/slideLayout3.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png"/><Relationship Id="rId1" Type="http://schemas.openxmlformats.org/officeDocument/2006/relationships/slideLayout" Target="../slideLayouts/slideLayout3.xml"/><Relationship Id="rId4" Type="http://schemas.openxmlformats.org/officeDocument/2006/relationships/image" Target="../media/image13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1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7.png"/><Relationship Id="rId5" Type="http://schemas.openxmlformats.org/officeDocument/2006/relationships/tags" Target="../tags/tag5.xm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tags" Target="../tags/tag4.xml"/><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6;p1">
            <a:extLst>
              <a:ext uri="{FF2B5EF4-FFF2-40B4-BE49-F238E27FC236}">
                <a16:creationId xmlns:a16="http://schemas.microsoft.com/office/drawing/2014/main" id="{51D415A3-7039-4901-A93D-EAEAA45F3AA3}"/>
              </a:ext>
            </a:extLst>
          </p:cNvPr>
          <p:cNvSpPr/>
          <p:nvPr/>
        </p:nvSpPr>
        <p:spPr>
          <a:xfrm>
            <a:off x="214685" y="1265844"/>
            <a:ext cx="11755642" cy="1839989"/>
          </a:xfrm>
          <a:prstGeom prst="roundRect">
            <a:avLst>
              <a:gd name="adj" fmla="val 16667"/>
            </a:avLst>
          </a:prstGeom>
          <a:solidFill>
            <a:srgbClr val="D8D8D8"/>
          </a:solidFill>
          <a:ln w="12700" cap="flat" cmpd="sng">
            <a:solidFill>
              <a:srgbClr val="D8D8D8"/>
            </a:solidFill>
            <a:prstDash val="solid"/>
            <a:miter lim="800000"/>
            <a:headEnd type="none" w="sm" len="sm"/>
            <a:tailEnd type="none" w="sm" len="sm"/>
          </a:ln>
          <a:effectLst>
            <a:outerShdw blurRad="101600" dist="241300" dir="2700000" sx="99000" sy="99000" algn="tl"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dirty="0" smtClean="0">
                <a:solidFill>
                  <a:srgbClr val="C00000"/>
                </a:solidFill>
                <a:latin typeface="Calibri"/>
                <a:ea typeface="Calibri"/>
                <a:cs typeface="Calibri"/>
                <a:sym typeface="Calibri"/>
              </a:rPr>
              <a:t>Connect Mean Field Games with Machine Learning in Distributed Systems</a:t>
            </a:r>
            <a:endParaRPr lang="en-US" sz="4000" b="0" i="0" u="none" strike="noStrike" cap="none" dirty="0">
              <a:solidFill>
                <a:srgbClr val="C00000"/>
              </a:solidFill>
              <a:latin typeface="Calibri"/>
              <a:ea typeface="Calibri"/>
              <a:cs typeface="Calibri"/>
              <a:sym typeface="Calibri"/>
            </a:endParaRPr>
          </a:p>
        </p:txBody>
      </p:sp>
      <p:sp>
        <p:nvSpPr>
          <p:cNvPr id="6" name="文本框 5">
            <a:extLst>
              <a:ext uri="{FF2B5EF4-FFF2-40B4-BE49-F238E27FC236}">
                <a16:creationId xmlns:a16="http://schemas.microsoft.com/office/drawing/2014/main" id="{3CC44032-8C3B-454D-8B28-B497392160F4}"/>
              </a:ext>
            </a:extLst>
          </p:cNvPr>
          <p:cNvSpPr txBox="1"/>
          <p:nvPr/>
        </p:nvSpPr>
        <p:spPr>
          <a:xfrm>
            <a:off x="3039894" y="3299431"/>
            <a:ext cx="6118696" cy="369332"/>
          </a:xfrm>
          <a:prstGeom prst="rect">
            <a:avLst/>
          </a:prstGeom>
          <a:noFill/>
        </p:spPr>
        <p:txBody>
          <a:bodyPr wrap="square">
            <a:spAutoFit/>
          </a:bodyPr>
          <a:lstStyle/>
          <a:p>
            <a:pPr algn="ctr"/>
            <a:r>
              <a:rPr lang="en-US" sz="1800" dirty="0">
                <a:solidFill>
                  <a:schemeClr val="tx1"/>
                </a:solidFill>
                <a:latin typeface="Calibri" panose="020F0502020204030204" pitchFamily="34" charset="0"/>
                <a:cs typeface="Calibri" panose="020F0502020204030204" pitchFamily="34" charset="0"/>
              </a:rPr>
              <a:t>Ph.D. Candidate: </a:t>
            </a:r>
            <a:r>
              <a:rPr lang="en-US" sz="1800" dirty="0" smtClean="0">
                <a:solidFill>
                  <a:schemeClr val="tx1"/>
                </a:solidFill>
                <a:latin typeface="Calibri" panose="020F0502020204030204" pitchFamily="34" charset="0"/>
                <a:cs typeface="Calibri" panose="020F0502020204030204" pitchFamily="34" charset="0"/>
              </a:rPr>
              <a:t>Hao Gao</a:t>
            </a:r>
            <a:endParaRPr lang="en-US" sz="1800" dirty="0">
              <a:solidFill>
                <a:schemeClr val="tx1"/>
              </a:solidFill>
              <a:latin typeface="Calibri" panose="020F0502020204030204" pitchFamily="34" charset="0"/>
              <a:cs typeface="Calibri" panose="020F0502020204030204" pitchFamily="34" charset="0"/>
            </a:endParaRPr>
          </a:p>
        </p:txBody>
      </p:sp>
      <p:sp>
        <p:nvSpPr>
          <p:cNvPr id="7" name="Subtitle 2">
            <a:extLst>
              <a:ext uri="{FF2B5EF4-FFF2-40B4-BE49-F238E27FC236}">
                <a16:creationId xmlns:a16="http://schemas.microsoft.com/office/drawing/2014/main" id="{66EDC0EA-1B05-42BC-B3E5-8E2DEA820949}"/>
              </a:ext>
            </a:extLst>
          </p:cNvPr>
          <p:cNvSpPr txBox="1">
            <a:spLocks/>
          </p:cNvSpPr>
          <p:nvPr/>
        </p:nvSpPr>
        <p:spPr>
          <a:xfrm>
            <a:off x="2898842" y="3756296"/>
            <a:ext cx="6400800" cy="52225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chemeClr val="tx1"/>
                </a:solidFill>
                <a:latin typeface="Calibri" panose="020F0502020204030204" pitchFamily="34" charset="0"/>
                <a:cs typeface="Calibri" panose="020F0502020204030204" pitchFamily="34" charset="0"/>
              </a:rPr>
              <a:t>Committee Chair: </a:t>
            </a:r>
            <a:r>
              <a:rPr lang="en-US" sz="2000" dirty="0" smtClean="0">
                <a:solidFill>
                  <a:schemeClr val="tx1"/>
                </a:solidFill>
                <a:latin typeface="Calibri" panose="020F0502020204030204" pitchFamily="34" charset="0"/>
                <a:cs typeface="Calibri" panose="020F0502020204030204" pitchFamily="34" charset="0"/>
              </a:rPr>
              <a:t>Dr. Zhu </a:t>
            </a:r>
            <a:r>
              <a:rPr lang="en-US" sz="2000" dirty="0">
                <a:solidFill>
                  <a:schemeClr val="tx1"/>
                </a:solidFill>
                <a:latin typeface="Calibri" panose="020F0502020204030204" pitchFamily="34" charset="0"/>
                <a:cs typeface="Calibri" panose="020F0502020204030204" pitchFamily="34" charset="0"/>
              </a:rPr>
              <a:t>Han</a:t>
            </a:r>
          </a:p>
        </p:txBody>
      </p:sp>
      <p:sp>
        <p:nvSpPr>
          <p:cNvPr id="13" name="文本框 12">
            <a:extLst>
              <a:ext uri="{FF2B5EF4-FFF2-40B4-BE49-F238E27FC236}">
                <a16:creationId xmlns:a16="http://schemas.microsoft.com/office/drawing/2014/main" id="{27512593-6CD9-41FE-9886-361C352D351E}"/>
              </a:ext>
            </a:extLst>
          </p:cNvPr>
          <p:cNvSpPr txBox="1"/>
          <p:nvPr/>
        </p:nvSpPr>
        <p:spPr>
          <a:xfrm>
            <a:off x="417095" y="4213096"/>
            <a:ext cx="10668000" cy="400110"/>
          </a:xfrm>
          <a:prstGeom prst="rect">
            <a:avLst/>
          </a:prstGeom>
          <a:noFill/>
        </p:spPr>
        <p:txBody>
          <a:bodyPr wrap="square">
            <a:spAutoFit/>
          </a:bodyPr>
          <a:lstStyle/>
          <a:p>
            <a:pPr algn="ctr"/>
            <a:r>
              <a:rPr lang="en-US" sz="2000" dirty="0">
                <a:latin typeface="Calibri" panose="020F0502020204030204" pitchFamily="34" charset="0"/>
                <a:cs typeface="Calibri" panose="020F0502020204030204" pitchFamily="34" charset="0"/>
              </a:rPr>
              <a:t>C</a:t>
            </a:r>
            <a:r>
              <a:rPr lang="en-US" altLang="zh-CN" sz="2000" dirty="0">
                <a:latin typeface="Calibri" panose="020F0502020204030204" pitchFamily="34" charset="0"/>
                <a:cs typeface="Calibri" panose="020F0502020204030204" pitchFamily="34" charset="0"/>
              </a:rPr>
              <a:t>ommittee Member: </a:t>
            </a:r>
            <a:r>
              <a:rPr lang="en-US" altLang="zh-CN" sz="2000" dirty="0" smtClean="0">
                <a:latin typeface="Calibri" panose="020F0502020204030204" pitchFamily="34" charset="0"/>
                <a:cs typeface="Calibri" panose="020F0502020204030204" pitchFamily="34" charset="0"/>
              </a:rPr>
              <a:t>Dr. Miao </a:t>
            </a:r>
            <a:r>
              <a:rPr lang="en-US" altLang="zh-CN" sz="2000" dirty="0">
                <a:latin typeface="Calibri" panose="020F0502020204030204" pitchFamily="34" charset="0"/>
                <a:cs typeface="Calibri" panose="020F0502020204030204" pitchFamily="34" charset="0"/>
              </a:rPr>
              <a:t>Pan,</a:t>
            </a:r>
            <a:r>
              <a:rPr lang="zh-CN" altLang="en-US" sz="2000" dirty="0">
                <a:latin typeface="Calibri" panose="020F0502020204030204" pitchFamily="34" charset="0"/>
                <a:cs typeface="Calibri" panose="020F0502020204030204" pitchFamily="34" charset="0"/>
              </a:rPr>
              <a:t> </a:t>
            </a:r>
            <a:r>
              <a:rPr lang="en-US" altLang="zh-CN" sz="2000" dirty="0" smtClean="0">
                <a:latin typeface="Calibri" panose="020F0502020204030204" pitchFamily="34" charset="0"/>
                <a:cs typeface="Calibri" panose="020F0502020204030204" pitchFamily="34" charset="0"/>
              </a:rPr>
              <a:t>Dr. </a:t>
            </a:r>
            <a:r>
              <a:rPr lang="en-US" altLang="zh-CN" sz="2000" dirty="0" err="1" smtClean="0">
                <a:latin typeface="Calibri" panose="020F0502020204030204" pitchFamily="34" charset="0"/>
                <a:cs typeface="Calibri" panose="020F0502020204030204" pitchFamily="34" charset="0"/>
              </a:rPr>
              <a:t>Jiefu</a:t>
            </a:r>
            <a:r>
              <a:rPr lang="en-US" altLang="zh-CN" sz="2000" dirty="0" smtClean="0">
                <a:latin typeface="Calibri" panose="020F0502020204030204" pitchFamily="34" charset="0"/>
                <a:cs typeface="Calibri" panose="020F0502020204030204" pitchFamily="34" charset="0"/>
              </a:rPr>
              <a:t> Chen, Dr. David </a:t>
            </a:r>
            <a:r>
              <a:rPr lang="en-US" altLang="zh-CN" sz="2000" dirty="0" err="1" smtClean="0">
                <a:latin typeface="Calibri" panose="020F0502020204030204" pitchFamily="34" charset="0"/>
                <a:cs typeface="Calibri" panose="020F0502020204030204" pitchFamily="34" charset="0"/>
              </a:rPr>
              <a:t>Mayerich</a:t>
            </a:r>
            <a:r>
              <a:rPr lang="en-US" altLang="zh-CN" sz="2000" dirty="0" smtClean="0">
                <a:latin typeface="Calibri" panose="020F0502020204030204" pitchFamily="34" charset="0"/>
                <a:cs typeface="Calibri" panose="020F0502020204030204" pitchFamily="34" charset="0"/>
              </a:rPr>
              <a:t>, Dr. </a:t>
            </a:r>
            <a:r>
              <a:rPr lang="en-US" altLang="zh-CN" sz="2000" dirty="0" err="1" smtClean="0">
                <a:latin typeface="Calibri" panose="020F0502020204030204" pitchFamily="34" charset="0"/>
                <a:cs typeface="Calibri" panose="020F0502020204030204" pitchFamily="34" charset="0"/>
              </a:rPr>
              <a:t>Wuchen</a:t>
            </a:r>
            <a:r>
              <a:rPr lang="en-US" altLang="zh-CN" sz="2000" dirty="0" smtClean="0">
                <a:latin typeface="Calibri" panose="020F0502020204030204" pitchFamily="34" charset="0"/>
                <a:cs typeface="Calibri" panose="020F0502020204030204" pitchFamily="34" charset="0"/>
              </a:rPr>
              <a:t> Li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0704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3" name="文本框 2">
            <a:extLst>
              <a:ext uri="{FF2B5EF4-FFF2-40B4-BE49-F238E27FC236}">
                <a16:creationId xmlns:a16="http://schemas.microsoft.com/office/drawing/2014/main" id="{5124D9DE-C879-4D6E-856F-E2F5070D1BCA}"/>
              </a:ext>
            </a:extLst>
          </p:cNvPr>
          <p:cNvSpPr txBox="1"/>
          <p:nvPr/>
        </p:nvSpPr>
        <p:spPr>
          <a:xfrm>
            <a:off x="603115" y="953310"/>
            <a:ext cx="10985770" cy="4970591"/>
          </a:xfrm>
          <a:prstGeom prst="rect">
            <a:avLst/>
          </a:prstGeom>
          <a:noFill/>
        </p:spPr>
        <p:txBody>
          <a:bodyPr wrap="square" rtlCol="0">
            <a:spAutoFit/>
          </a:bodyPr>
          <a:lstStyle/>
          <a:p>
            <a:pPr marL="742950" indent="-742950">
              <a:spcAft>
                <a:spcPts val="600"/>
              </a:spcAft>
              <a:buClrTx/>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Introduction</a:t>
            </a:r>
          </a:p>
          <a:p>
            <a:pPr marL="1234350" lvl="5" indent="-514350">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Game Theory vs Mean Field Game</a:t>
            </a:r>
            <a:endParaRPr lang="en-US" sz="2400" dirty="0">
              <a:solidFill>
                <a:schemeClr val="bg1">
                  <a:lumMod val="75000"/>
                </a:schemeClr>
              </a:solidFill>
              <a:latin typeface="Calibri" panose="020F0502020204030204" pitchFamily="34" charset="0"/>
              <a:cs typeface="Calibri" panose="020F0502020204030204" pitchFamily="34" charset="0"/>
            </a:endParaRPr>
          </a:p>
          <a:p>
            <a:pPr marL="1234350" lvl="5" indent="-514350">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Mathematical Foundations</a:t>
            </a:r>
            <a:endParaRPr lang="en-US" sz="2400" dirty="0">
              <a:solidFill>
                <a:schemeClr val="bg1">
                  <a:lumMod val="75000"/>
                </a:schemeClr>
              </a:solidFill>
              <a:latin typeface="Calibri" panose="020F0502020204030204" pitchFamily="34" charset="0"/>
              <a:cs typeface="Calibri" panose="020F0502020204030204" pitchFamily="34" charset="0"/>
            </a:endParaRPr>
          </a:p>
          <a:p>
            <a:pPr marL="1234350" lvl="5" indent="-514350">
              <a:spcAft>
                <a:spcPts val="600"/>
              </a:spcAft>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My Learning Timeline </a:t>
            </a:r>
            <a:endParaRPr lang="en-US" sz="2400" dirty="0">
              <a:solidFill>
                <a:schemeClr val="bg1">
                  <a:lumMod val="75000"/>
                </a:schemeClr>
              </a:solidFill>
              <a:latin typeface="Calibri" panose="020F0502020204030204" pitchFamily="34" charset="0"/>
              <a:cs typeface="Calibri" panose="020F0502020204030204" pitchFamily="34" charset="0"/>
            </a:endParaRPr>
          </a:p>
          <a:p>
            <a:pPr marL="742950" indent="-742950" algn="just">
              <a:spcAft>
                <a:spcPts val="600"/>
              </a:spcAft>
              <a:buClr>
                <a:schemeClr val="bg1">
                  <a:lumMod val="75000"/>
                </a:schemeClr>
              </a:buClr>
              <a:buFont typeface="+mj-lt"/>
              <a:buAutoNum type="arabicPeriod"/>
            </a:pPr>
            <a:r>
              <a:rPr lang="en-US" sz="2800" b="1" dirty="0">
                <a:solidFill>
                  <a:schemeClr val="tx1"/>
                </a:solidFill>
                <a:latin typeface="Calibri" panose="020F0502020204030204" pitchFamily="34" charset="0"/>
                <a:cs typeface="Calibri" panose="020F0502020204030204" pitchFamily="34" charset="0"/>
              </a:rPr>
              <a:t>Work I: </a:t>
            </a:r>
            <a:r>
              <a:rPr lang="en-US" sz="2800" b="1" dirty="0" smtClean="0">
                <a:solidFill>
                  <a:schemeClr val="tx1"/>
                </a:solidFill>
                <a:latin typeface="Calibri" panose="020F0502020204030204" pitchFamily="34" charset="0"/>
                <a:cs typeface="Calibri" panose="020F0502020204030204" pitchFamily="34" charset="0"/>
              </a:rPr>
              <a:t>Mean Field Evolutionary Dynamics for Dense-user Multi-access Edge </a:t>
            </a:r>
            <a:r>
              <a:rPr lang="en-US" sz="2800" b="1" dirty="0">
                <a:solidFill>
                  <a:schemeClr val="tx1"/>
                </a:solidFill>
                <a:latin typeface="Calibri" panose="020F0502020204030204" pitchFamily="34" charset="0"/>
                <a:cs typeface="Calibri" panose="020F0502020204030204" pitchFamily="34" charset="0"/>
              </a:rPr>
              <a:t>C</a:t>
            </a:r>
            <a:r>
              <a:rPr lang="en-US" sz="2800" b="1" dirty="0" smtClean="0">
                <a:solidFill>
                  <a:schemeClr val="tx1"/>
                </a:solidFill>
                <a:latin typeface="Calibri" panose="020F0502020204030204" pitchFamily="34" charset="0"/>
                <a:cs typeface="Calibri" panose="020F0502020204030204" pitchFamily="34" charset="0"/>
              </a:rPr>
              <a:t>omputing System</a:t>
            </a:r>
          </a:p>
          <a:p>
            <a:pPr marL="742950" indent="-742950" algn="just">
              <a:spcAft>
                <a:spcPts val="600"/>
              </a:spcAft>
              <a:buClr>
                <a:schemeClr val="bg1">
                  <a:lumMod val="75000"/>
                </a:schemeClr>
              </a:buClr>
              <a:buFont typeface="+mj-lt"/>
              <a:buAutoNum type="arabicPeriod"/>
            </a:pPr>
            <a:r>
              <a:rPr lang="en-US" sz="2800" dirty="0" smtClean="0">
                <a:solidFill>
                  <a:schemeClr val="bg1">
                    <a:lumMod val="75000"/>
                  </a:schemeClr>
                </a:solidFill>
                <a:latin typeface="Calibri" panose="020F0502020204030204" pitchFamily="34" charset="0"/>
                <a:cs typeface="Calibri" panose="020F0502020204030204" pitchFamily="34" charset="0"/>
              </a:rPr>
              <a:t>Work </a:t>
            </a:r>
            <a:r>
              <a:rPr lang="en-US" sz="2800" dirty="0">
                <a:solidFill>
                  <a:schemeClr val="bg1">
                    <a:lumMod val="75000"/>
                  </a:schemeClr>
                </a:solidFill>
                <a:latin typeface="Calibri" panose="020F0502020204030204" pitchFamily="34" charset="0"/>
                <a:cs typeface="Calibri" panose="020F0502020204030204" pitchFamily="34" charset="0"/>
              </a:rPr>
              <a:t>II: </a:t>
            </a:r>
            <a:r>
              <a:rPr lang="en-US" sz="2800" dirty="0" smtClean="0">
                <a:solidFill>
                  <a:schemeClr val="bg1">
                    <a:lumMod val="75000"/>
                  </a:schemeClr>
                </a:solidFill>
                <a:latin typeface="Calibri" panose="020F0502020204030204" pitchFamily="34" charset="0"/>
                <a:cs typeface="Calibri" panose="020F0502020204030204" pitchFamily="34" charset="0"/>
              </a:rPr>
              <a:t>Energy-Efficient Velocity Control for Massive Numbers of UAVs: A Mean Field Game Approach</a:t>
            </a:r>
          </a:p>
          <a:p>
            <a:pPr marL="742950" indent="-742950" algn="just">
              <a:spcAft>
                <a:spcPts val="600"/>
              </a:spcAft>
              <a:buClr>
                <a:schemeClr val="bg1">
                  <a:lumMod val="75000"/>
                </a:schemeClr>
              </a:buClr>
              <a:buFont typeface="+mj-lt"/>
              <a:buAutoNum type="arabicPeriod"/>
            </a:pPr>
            <a:r>
              <a:rPr lang="en-US" sz="2400" dirty="0" smtClean="0">
                <a:solidFill>
                  <a:schemeClr val="bg1">
                    <a:lumMod val="75000"/>
                  </a:schemeClr>
                </a:solidFill>
                <a:latin typeface="Calibri" panose="020F0502020204030204" pitchFamily="34" charset="0"/>
                <a:cs typeface="Calibri" panose="020F0502020204030204" pitchFamily="34" charset="0"/>
              </a:rPr>
              <a:t>Work III: </a:t>
            </a:r>
            <a:r>
              <a:rPr lang="en-US" sz="2400" dirty="0">
                <a:solidFill>
                  <a:schemeClr val="bg1">
                    <a:lumMod val="75000"/>
                  </a:schemeClr>
                </a:solidFill>
                <a:latin typeface="Calibri" panose="020F0502020204030204" pitchFamily="34" charset="0"/>
                <a:cs typeface="Calibri" panose="020F0502020204030204" pitchFamily="34" charset="0"/>
              </a:rPr>
              <a:t>Opinion Evolution in Social Networks: Connecting Mean Field Game to Generative Adversarial </a:t>
            </a:r>
            <a:r>
              <a:rPr lang="en-US" sz="2400" dirty="0" smtClean="0">
                <a:solidFill>
                  <a:schemeClr val="bg1">
                    <a:lumMod val="75000"/>
                  </a:schemeClr>
                </a:solidFill>
                <a:latin typeface="Calibri" panose="020F0502020204030204" pitchFamily="34" charset="0"/>
                <a:cs typeface="Calibri" panose="020F0502020204030204" pitchFamily="34" charset="0"/>
              </a:rPr>
              <a:t>Networks</a:t>
            </a:r>
            <a:endParaRPr lang="en-US" sz="2400" dirty="0">
              <a:solidFill>
                <a:schemeClr val="bg1">
                  <a:lumMod val="75000"/>
                </a:schemeClr>
              </a:solidFill>
              <a:latin typeface="Calibri" panose="020F0502020204030204" pitchFamily="34" charset="0"/>
              <a:cs typeface="Calibri" panose="020F0502020204030204" pitchFamily="34" charset="0"/>
            </a:endParaRPr>
          </a:p>
          <a:p>
            <a:pPr marL="742950" indent="-742950" algn="just">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Conclusion and Future Work</a:t>
            </a:r>
          </a:p>
        </p:txBody>
      </p:sp>
    </p:spTree>
    <p:extLst>
      <p:ext uri="{BB962C8B-B14F-4D97-AF65-F5344CB8AC3E}">
        <p14:creationId xmlns:p14="http://schemas.microsoft.com/office/powerpoint/2010/main" val="3664242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Motivation</a:t>
            </a:r>
          </a:p>
        </p:txBody>
      </p:sp>
      <p:sp>
        <p:nvSpPr>
          <p:cNvPr id="8" name="文本框 7">
            <a:extLst>
              <a:ext uri="{FF2B5EF4-FFF2-40B4-BE49-F238E27FC236}">
                <a16:creationId xmlns:a16="http://schemas.microsoft.com/office/drawing/2014/main" id="{F0A98470-1172-41A2-B617-73A1B9CC2A33}"/>
              </a:ext>
            </a:extLst>
          </p:cNvPr>
          <p:cNvSpPr txBox="1"/>
          <p:nvPr/>
        </p:nvSpPr>
        <p:spPr>
          <a:xfrm>
            <a:off x="311286" y="1403675"/>
            <a:ext cx="3902496" cy="424732"/>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Why Multi-access Edge Computing</a:t>
            </a: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a:t>
            </a:r>
            <a:endPar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p:txBody>
      </p:sp>
      <p:sp>
        <p:nvSpPr>
          <p:cNvPr id="10" name="文本框 9">
            <a:extLst>
              <a:ext uri="{FF2B5EF4-FFF2-40B4-BE49-F238E27FC236}">
                <a16:creationId xmlns:a16="http://schemas.microsoft.com/office/drawing/2014/main" id="{A6262150-7F11-46C9-A5E6-8F3F6DD57B4B}"/>
              </a:ext>
            </a:extLst>
          </p:cNvPr>
          <p:cNvSpPr txBox="1"/>
          <p:nvPr/>
        </p:nvSpPr>
        <p:spPr>
          <a:xfrm>
            <a:off x="0" y="135582"/>
            <a:ext cx="7993930" cy="461665"/>
          </a:xfrm>
          <a:prstGeom prst="rect">
            <a:avLst/>
          </a:prstGeom>
          <a:noFill/>
        </p:spPr>
        <p:txBody>
          <a:bodyPr wrap="square" rtlCol="0">
            <a:spAutoFit/>
          </a:bodyPr>
          <a:lstStyle/>
          <a:p>
            <a:pPr algn="just"/>
            <a:r>
              <a:rPr lang="en-US" sz="2400" dirty="0" smtClean="0">
                <a:solidFill>
                  <a:srgbClr val="C00000"/>
                </a:solidFill>
                <a:latin typeface="Calibri" panose="020F0502020204030204" pitchFamily="34" charset="0"/>
                <a:cs typeface="Calibri" panose="020F0502020204030204" pitchFamily="34" charset="0"/>
              </a:rPr>
              <a:t>Mean Field Evolutionary Dynamics for Dense-user MEC system</a:t>
            </a:r>
            <a:endParaRPr lang="en-US" sz="2400" dirty="0">
              <a:solidFill>
                <a:srgbClr val="C00000"/>
              </a:solidFill>
              <a:latin typeface="Calibri" panose="020F0502020204030204" pitchFamily="34" charset="0"/>
              <a:cs typeface="Calibri" panose="020F0502020204030204" pitchFamily="34" charset="0"/>
            </a:endParaRPr>
          </a:p>
        </p:txBody>
      </p:sp>
      <p:sp>
        <p:nvSpPr>
          <p:cNvPr id="12" name="文本框 7">
            <a:extLst>
              <a:ext uri="{FF2B5EF4-FFF2-40B4-BE49-F238E27FC236}">
                <a16:creationId xmlns:a16="http://schemas.microsoft.com/office/drawing/2014/main" id="{F0A98470-1172-41A2-B617-73A1B9CC2A33}"/>
              </a:ext>
            </a:extLst>
          </p:cNvPr>
          <p:cNvSpPr txBox="1"/>
          <p:nvPr/>
        </p:nvSpPr>
        <p:spPr>
          <a:xfrm>
            <a:off x="599811" y="1863920"/>
            <a:ext cx="10429549" cy="812530"/>
          </a:xfrm>
          <a:prstGeom prst="rect">
            <a:avLst/>
          </a:prstGeom>
          <a:noFill/>
        </p:spPr>
        <p:txBody>
          <a:bodyPr wrap="square">
            <a:spAutoFit/>
          </a:bodyPr>
          <a:lstStyle/>
          <a:p>
            <a:pPr marL="342900" indent="-342900" algn="just" defTabSz="1285875">
              <a:lnSpc>
                <a:spcPct val="120000"/>
              </a:lnSpc>
              <a:spcBef>
                <a:spcPct val="20000"/>
              </a:spcBef>
              <a:buFont typeface="+mj-lt"/>
              <a:buAutoNum type="alphaLcParenR"/>
              <a:defRPr/>
            </a:pPr>
            <a:r>
              <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Mobile cloud computing cannot satisfy 5G requirements - - high </a:t>
            </a:r>
            <a:r>
              <a:rPr lang="en-US" altLang="zh-CN" sz="1800" dirty="0" err="1">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QoS</a:t>
            </a:r>
            <a:r>
              <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 and low </a:t>
            </a: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latency (distance and traffic)</a:t>
            </a:r>
          </a:p>
          <a:p>
            <a:pPr marL="342900" indent="-342900" algn="just" defTabSz="1285875">
              <a:lnSpc>
                <a:spcPct val="120000"/>
              </a:lnSpc>
              <a:spcBef>
                <a:spcPct val="20000"/>
              </a:spcBef>
              <a:buFont typeface="+mj-lt"/>
              <a:buAutoNum type="alphaLcParenR"/>
              <a:defRPr/>
            </a:pP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Multi-access edge computing - </a:t>
            </a:r>
            <a:r>
              <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 On-premise, proximity, and low </a:t>
            </a: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latency</a:t>
            </a:r>
            <a:endPar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p:txBody>
      </p:sp>
      <p:sp>
        <p:nvSpPr>
          <p:cNvPr id="13" name="文本框 7">
            <a:extLst>
              <a:ext uri="{FF2B5EF4-FFF2-40B4-BE49-F238E27FC236}">
                <a16:creationId xmlns:a16="http://schemas.microsoft.com/office/drawing/2014/main" id="{F0A98470-1172-41A2-B617-73A1B9CC2A33}"/>
              </a:ext>
            </a:extLst>
          </p:cNvPr>
          <p:cNvSpPr txBox="1"/>
          <p:nvPr/>
        </p:nvSpPr>
        <p:spPr>
          <a:xfrm>
            <a:off x="311285" y="2711963"/>
            <a:ext cx="2243378" cy="424732"/>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Why </a:t>
            </a: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Dense-User?</a:t>
            </a:r>
            <a:endPar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p:txBody>
      </p:sp>
      <p:sp>
        <p:nvSpPr>
          <p:cNvPr id="14" name="文本框 7">
            <a:extLst>
              <a:ext uri="{FF2B5EF4-FFF2-40B4-BE49-F238E27FC236}">
                <a16:creationId xmlns:a16="http://schemas.microsoft.com/office/drawing/2014/main" id="{F0A98470-1172-41A2-B617-73A1B9CC2A33}"/>
              </a:ext>
            </a:extLst>
          </p:cNvPr>
          <p:cNvSpPr txBox="1"/>
          <p:nvPr/>
        </p:nvSpPr>
        <p:spPr>
          <a:xfrm>
            <a:off x="599811" y="3172208"/>
            <a:ext cx="8732725" cy="424732"/>
          </a:xfrm>
          <a:prstGeom prst="rect">
            <a:avLst/>
          </a:prstGeom>
          <a:noFill/>
        </p:spPr>
        <p:txBody>
          <a:bodyPr wrap="square">
            <a:spAutoFit/>
          </a:bodyPr>
          <a:lstStyle/>
          <a:p>
            <a:pPr marL="342900" indent="-342900" algn="just" defTabSz="1285875">
              <a:lnSpc>
                <a:spcPct val="120000"/>
              </a:lnSpc>
              <a:spcBef>
                <a:spcPct val="20000"/>
              </a:spcBef>
              <a:buFont typeface="+mj-lt"/>
              <a:buAutoNum type="alphaLcParenR"/>
              <a:defRPr/>
            </a:pPr>
            <a:r>
              <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The number of mobile </a:t>
            </a: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terminals</a:t>
            </a:r>
            <a:r>
              <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 </a:t>
            </a: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is growing exponentially - - the era of internet of things</a:t>
            </a:r>
            <a:endPar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p:txBody>
      </p:sp>
      <p:sp>
        <p:nvSpPr>
          <p:cNvPr id="15" name="文本框 7">
            <a:extLst>
              <a:ext uri="{FF2B5EF4-FFF2-40B4-BE49-F238E27FC236}">
                <a16:creationId xmlns:a16="http://schemas.microsoft.com/office/drawing/2014/main" id="{F0A98470-1172-41A2-B617-73A1B9CC2A33}"/>
              </a:ext>
            </a:extLst>
          </p:cNvPr>
          <p:cNvSpPr txBox="1"/>
          <p:nvPr/>
        </p:nvSpPr>
        <p:spPr>
          <a:xfrm>
            <a:off x="311285" y="3632453"/>
            <a:ext cx="3148352" cy="424732"/>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Why </a:t>
            </a: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Mean Field Game?</a:t>
            </a:r>
            <a:endPar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p:txBody>
      </p:sp>
      <p:sp>
        <p:nvSpPr>
          <p:cNvPr id="16" name="文本框 7">
            <a:extLst>
              <a:ext uri="{FF2B5EF4-FFF2-40B4-BE49-F238E27FC236}">
                <a16:creationId xmlns:a16="http://schemas.microsoft.com/office/drawing/2014/main" id="{F0A98470-1172-41A2-B617-73A1B9CC2A33}"/>
              </a:ext>
            </a:extLst>
          </p:cNvPr>
          <p:cNvSpPr txBox="1"/>
          <p:nvPr/>
        </p:nvSpPr>
        <p:spPr>
          <a:xfrm>
            <a:off x="599811" y="4092697"/>
            <a:ext cx="8732725" cy="812530"/>
          </a:xfrm>
          <a:prstGeom prst="rect">
            <a:avLst/>
          </a:prstGeom>
          <a:noFill/>
        </p:spPr>
        <p:txBody>
          <a:bodyPr wrap="square">
            <a:spAutoFit/>
          </a:bodyPr>
          <a:lstStyle/>
          <a:p>
            <a:pPr marL="342900" indent="-342900" algn="just" defTabSz="1285875">
              <a:lnSpc>
                <a:spcPct val="120000"/>
              </a:lnSpc>
              <a:spcBef>
                <a:spcPct val="20000"/>
              </a:spcBef>
              <a:buFont typeface="+mj-lt"/>
              <a:buAutoNum type="alphaLcParenR"/>
              <a:defRPr/>
            </a:pPr>
            <a:r>
              <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Other games: high computational </a:t>
            </a: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complexity - - deal with the players separately</a:t>
            </a:r>
          </a:p>
          <a:p>
            <a:pPr marL="342900" indent="-342900" algn="just" defTabSz="1285875">
              <a:lnSpc>
                <a:spcPct val="120000"/>
              </a:lnSpc>
              <a:spcBef>
                <a:spcPct val="20000"/>
              </a:spcBef>
              <a:buFont typeface="+mj-lt"/>
              <a:buAutoNum type="alphaLcParenR"/>
              <a:defRPr/>
            </a:pPr>
            <a:r>
              <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Mean </a:t>
            </a: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field game: low complexity - -  regard the large number of players as a mean field</a:t>
            </a:r>
            <a:endPar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290954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262987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Overview</a:t>
            </a:r>
          </a:p>
        </p:txBody>
      </p:sp>
      <p:sp>
        <p:nvSpPr>
          <p:cNvPr id="21" name="文本框 20">
            <a:extLst>
              <a:ext uri="{FF2B5EF4-FFF2-40B4-BE49-F238E27FC236}">
                <a16:creationId xmlns:a16="http://schemas.microsoft.com/office/drawing/2014/main" id="{E2BDF4F1-0166-4A49-A504-C8A6AA97580A}"/>
              </a:ext>
            </a:extLst>
          </p:cNvPr>
          <p:cNvSpPr txBox="1"/>
          <p:nvPr/>
        </p:nvSpPr>
        <p:spPr>
          <a:xfrm>
            <a:off x="311285" y="1433562"/>
            <a:ext cx="10153914" cy="369332"/>
          </a:xfrm>
          <a:prstGeom prst="rect">
            <a:avLst/>
          </a:prstGeom>
          <a:noFill/>
        </p:spPr>
        <p:txBody>
          <a:bodyPr wrap="square">
            <a:spAutoFit/>
          </a:bodyPr>
          <a:lstStyle/>
          <a:p>
            <a:pPr marL="285750" indent="-285750" algn="l">
              <a:buFont typeface="Wingdings" panose="05000000000000000000" pitchFamily="2" charset="2"/>
              <a:buChar char="§"/>
            </a:pPr>
            <a:r>
              <a:rPr lang="en-US" sz="1800" dirty="0">
                <a:latin typeface="Calibri" panose="020F0502020204030204" pitchFamily="34" charset="0"/>
                <a:cs typeface="Calibri" panose="020F0502020204030204" pitchFamily="34" charset="0"/>
              </a:rPr>
              <a:t>The multi-access edge computing system consists of edge servers and mobile users (e.g. cars)</a:t>
            </a:r>
          </a:p>
        </p:txBody>
      </p:sp>
      <p:sp>
        <p:nvSpPr>
          <p:cNvPr id="6" name="文本框 5">
            <a:extLst>
              <a:ext uri="{FF2B5EF4-FFF2-40B4-BE49-F238E27FC236}">
                <a16:creationId xmlns:a16="http://schemas.microsoft.com/office/drawing/2014/main" id="{D6EDC4BA-9519-4EDF-8034-F871B75F1DED}"/>
              </a:ext>
            </a:extLst>
          </p:cNvPr>
          <p:cNvSpPr txBox="1"/>
          <p:nvPr/>
        </p:nvSpPr>
        <p:spPr>
          <a:xfrm>
            <a:off x="0" y="135582"/>
            <a:ext cx="7984503"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Mean Field Evolutionary Dynamics for Dense-user MEC system</a:t>
            </a:r>
          </a:p>
        </p:txBody>
      </p:sp>
      <p:sp>
        <p:nvSpPr>
          <p:cNvPr id="2" name="文本框 1">
            <a:extLst>
              <a:ext uri="{FF2B5EF4-FFF2-40B4-BE49-F238E27FC236}">
                <a16:creationId xmlns:a16="http://schemas.microsoft.com/office/drawing/2014/main" id="{80BF97AC-799D-4B8E-AE6C-BF12286FF174}"/>
              </a:ext>
            </a:extLst>
          </p:cNvPr>
          <p:cNvSpPr txBox="1"/>
          <p:nvPr/>
        </p:nvSpPr>
        <p:spPr>
          <a:xfrm>
            <a:off x="692460" y="1918803"/>
            <a:ext cx="3785272" cy="369332"/>
          </a:xfrm>
          <a:prstGeom prst="rect">
            <a:avLst/>
          </a:prstGeom>
          <a:noFill/>
        </p:spPr>
        <p:txBody>
          <a:bodyPr wrap="square" rtlCol="0">
            <a:spAutoFit/>
          </a:bodyPr>
          <a:lstStyle/>
          <a:p>
            <a:pPr marL="342900" indent="-342900" algn="just">
              <a:buFont typeface="+mj-lt"/>
              <a:buAutoNum type="alphaLcParenR"/>
            </a:pPr>
            <a:r>
              <a:rPr lang="en-US" sz="1800" dirty="0" smtClean="0">
                <a:latin typeface="Calibri" panose="020F0502020204030204" pitchFamily="34" charset="0"/>
                <a:cs typeface="Calibri" panose="020F0502020204030204" pitchFamily="34" charset="0"/>
              </a:rPr>
              <a:t>Edge servers (discrete strategy set)</a:t>
            </a:r>
            <a:endParaRPr lang="en-US" sz="1800" dirty="0">
              <a:latin typeface="Calibri" panose="020F0502020204030204" pitchFamily="34" charset="0"/>
              <a:cs typeface="Calibri" panose="020F0502020204030204" pitchFamily="34"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480" y="2352365"/>
            <a:ext cx="5518181" cy="2851053"/>
          </a:xfrm>
          <a:prstGeom prst="rect">
            <a:avLst/>
          </a:prstGeom>
          <a:ln>
            <a:noFill/>
          </a:ln>
          <a:effectLst>
            <a:outerShdw blurRad="292100" dist="139700" dir="2700000" algn="tl" rotWithShape="0">
              <a:srgbClr val="333333">
                <a:alpha val="65000"/>
              </a:srgbClr>
            </a:outerShdw>
          </a:effectLst>
        </p:spPr>
      </p:pic>
      <p:sp>
        <p:nvSpPr>
          <p:cNvPr id="18" name="文本框 20">
            <a:extLst>
              <a:ext uri="{FF2B5EF4-FFF2-40B4-BE49-F238E27FC236}">
                <a16:creationId xmlns:a16="http://schemas.microsoft.com/office/drawing/2014/main" id="{E2BDF4F1-0166-4A49-A504-C8A6AA97580A}"/>
              </a:ext>
            </a:extLst>
          </p:cNvPr>
          <p:cNvSpPr txBox="1"/>
          <p:nvPr/>
        </p:nvSpPr>
        <p:spPr>
          <a:xfrm>
            <a:off x="6901941" y="5468417"/>
            <a:ext cx="3801918" cy="369332"/>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MEC for autonomous-driving vehicles</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742" y="3109304"/>
            <a:ext cx="1880268" cy="308403"/>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742" y="2362536"/>
            <a:ext cx="2001147" cy="287246"/>
          </a:xfrm>
          <a:prstGeom prst="rect">
            <a:avLst/>
          </a:prstGeom>
        </p:spPr>
      </p:pic>
      <p:sp>
        <p:nvSpPr>
          <p:cNvPr id="25" name="文本框 1">
            <a:extLst>
              <a:ext uri="{FF2B5EF4-FFF2-40B4-BE49-F238E27FC236}">
                <a16:creationId xmlns:a16="http://schemas.microsoft.com/office/drawing/2014/main" id="{80BF97AC-799D-4B8E-AE6C-BF12286FF174}"/>
              </a:ext>
            </a:extLst>
          </p:cNvPr>
          <p:cNvSpPr txBox="1"/>
          <p:nvPr/>
        </p:nvSpPr>
        <p:spPr>
          <a:xfrm>
            <a:off x="692457" y="2713157"/>
            <a:ext cx="2616348" cy="369332"/>
          </a:xfrm>
          <a:prstGeom prst="rect">
            <a:avLst/>
          </a:prstGeom>
          <a:noFill/>
        </p:spPr>
        <p:txBody>
          <a:bodyPr wrap="square" rtlCol="0">
            <a:spAutoFit/>
          </a:bodyPr>
          <a:lstStyle/>
          <a:p>
            <a:pPr algn="just"/>
            <a:r>
              <a:rPr lang="en-US" sz="1800" dirty="0" smtClean="0">
                <a:latin typeface="Calibri" panose="020F0502020204030204" pitchFamily="34" charset="0"/>
                <a:cs typeface="Calibri" panose="020F0502020204030204" pitchFamily="34" charset="0"/>
              </a:rPr>
              <a:t>b)   Mobile users (players)</a:t>
            </a:r>
            <a:endParaRPr lang="en-US" sz="1800" dirty="0">
              <a:latin typeface="Calibri" panose="020F0502020204030204" pitchFamily="34" charset="0"/>
              <a:cs typeface="Calibri" panose="020F0502020204030204" pitchFamily="34" charset="0"/>
            </a:endParaRPr>
          </a:p>
        </p:txBody>
      </p:sp>
      <p:sp>
        <p:nvSpPr>
          <p:cNvPr id="28" name="文本框 1">
            <a:extLst>
              <a:ext uri="{FF2B5EF4-FFF2-40B4-BE49-F238E27FC236}">
                <a16:creationId xmlns:a16="http://schemas.microsoft.com/office/drawing/2014/main" id="{80BF97AC-799D-4B8E-AE6C-BF12286FF174}"/>
              </a:ext>
            </a:extLst>
          </p:cNvPr>
          <p:cNvSpPr txBox="1"/>
          <p:nvPr/>
        </p:nvSpPr>
        <p:spPr>
          <a:xfrm>
            <a:off x="691304" y="3454947"/>
            <a:ext cx="3229091" cy="369332"/>
          </a:xfrm>
          <a:prstGeom prst="rect">
            <a:avLst/>
          </a:prstGeom>
          <a:noFill/>
        </p:spPr>
        <p:txBody>
          <a:bodyPr wrap="square" rtlCol="0">
            <a:spAutoFit/>
          </a:bodyPr>
          <a:lstStyle/>
          <a:p>
            <a:pPr algn="just"/>
            <a:r>
              <a:rPr lang="en-US" sz="1800" dirty="0">
                <a:latin typeface="Calibri" panose="020F0502020204030204" pitchFamily="34" charset="0"/>
                <a:cs typeface="Calibri" panose="020F0502020204030204" pitchFamily="34" charset="0"/>
              </a:rPr>
              <a:t>c</a:t>
            </a:r>
            <a:r>
              <a:rPr lang="en-US" sz="1800" dirty="0" smtClean="0">
                <a:latin typeface="Calibri" panose="020F0502020204030204" pitchFamily="34" charset="0"/>
                <a:cs typeface="Calibri" panose="020F0502020204030204" pitchFamily="34" charset="0"/>
              </a:rPr>
              <a:t>)   Response time of server j </a:t>
            </a:r>
            <a:endParaRPr lang="en-US" sz="1800" dirty="0">
              <a:latin typeface="Calibri" panose="020F0502020204030204" pitchFamily="34" charset="0"/>
              <a:cs typeface="Calibri" panose="020F0502020204030204" pitchFamily="34" charset="0"/>
            </a:endParaRPr>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943" y="3846272"/>
            <a:ext cx="2450121" cy="623353"/>
          </a:xfrm>
          <a:prstGeom prst="rect">
            <a:avLst/>
          </a:prstGeom>
        </p:spPr>
      </p:pic>
      <p:sp>
        <p:nvSpPr>
          <p:cNvPr id="5" name="Rectangle 4"/>
          <p:cNvSpPr/>
          <p:nvPr/>
        </p:nvSpPr>
        <p:spPr>
          <a:xfrm>
            <a:off x="2025035" y="4157948"/>
            <a:ext cx="169681" cy="23494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414519" y="4157948"/>
            <a:ext cx="1026265" cy="28021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文本框 1">
            <a:extLst>
              <a:ext uri="{FF2B5EF4-FFF2-40B4-BE49-F238E27FC236}">
                <a16:creationId xmlns:a16="http://schemas.microsoft.com/office/drawing/2014/main" id="{80BF97AC-799D-4B8E-AE6C-BF12286FF174}"/>
              </a:ext>
            </a:extLst>
          </p:cNvPr>
          <p:cNvSpPr txBox="1"/>
          <p:nvPr/>
        </p:nvSpPr>
        <p:spPr>
          <a:xfrm>
            <a:off x="2790409" y="4457598"/>
            <a:ext cx="1132492" cy="338554"/>
          </a:xfrm>
          <a:prstGeom prst="rect">
            <a:avLst/>
          </a:prstGeom>
          <a:no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total load</a:t>
            </a:r>
            <a:endParaRPr lang="en-US" sz="1600" dirty="0">
              <a:latin typeface="Calibri" panose="020F0502020204030204" pitchFamily="34" charset="0"/>
              <a:cs typeface="Calibri" panose="020F0502020204030204" pitchFamily="34" charset="0"/>
            </a:endParaRPr>
          </a:p>
        </p:txBody>
      </p:sp>
      <p:sp>
        <p:nvSpPr>
          <p:cNvPr id="35" name="文本框 1">
            <a:extLst>
              <a:ext uri="{FF2B5EF4-FFF2-40B4-BE49-F238E27FC236}">
                <a16:creationId xmlns:a16="http://schemas.microsoft.com/office/drawing/2014/main" id="{80BF97AC-799D-4B8E-AE6C-BF12286FF174}"/>
              </a:ext>
            </a:extLst>
          </p:cNvPr>
          <p:cNvSpPr txBox="1"/>
          <p:nvPr/>
        </p:nvSpPr>
        <p:spPr>
          <a:xfrm>
            <a:off x="1261132" y="4468389"/>
            <a:ext cx="1282064" cy="338554"/>
          </a:xfrm>
          <a:prstGeom prst="rect">
            <a:avLst/>
          </a:prstGeom>
          <a:no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service rate</a:t>
            </a:r>
            <a:endParaRPr lang="en-US" sz="1600" dirty="0">
              <a:latin typeface="Calibri" panose="020F0502020204030204" pitchFamily="34" charset="0"/>
              <a:cs typeface="Calibri" panose="020F0502020204030204" pitchFamily="34" charset="0"/>
            </a:endParaRPr>
          </a:p>
        </p:txBody>
      </p:sp>
      <p:sp>
        <p:nvSpPr>
          <p:cNvPr id="36" name="文本框 1">
            <a:extLst>
              <a:ext uri="{FF2B5EF4-FFF2-40B4-BE49-F238E27FC236}">
                <a16:creationId xmlns:a16="http://schemas.microsoft.com/office/drawing/2014/main" id="{80BF97AC-799D-4B8E-AE6C-BF12286FF174}"/>
              </a:ext>
            </a:extLst>
          </p:cNvPr>
          <p:cNvSpPr txBox="1"/>
          <p:nvPr/>
        </p:nvSpPr>
        <p:spPr>
          <a:xfrm>
            <a:off x="692457" y="4749834"/>
            <a:ext cx="3672153" cy="369332"/>
          </a:xfrm>
          <a:prstGeom prst="rect">
            <a:avLst/>
          </a:prstGeom>
          <a:noFill/>
        </p:spPr>
        <p:txBody>
          <a:bodyPr wrap="square" rtlCol="0">
            <a:spAutoFit/>
          </a:bodyPr>
          <a:lstStyle/>
          <a:p>
            <a:pPr algn="just"/>
            <a:r>
              <a:rPr lang="en-US" sz="1800" dirty="0" smtClean="0">
                <a:latin typeface="Calibri" panose="020F0502020204030204" pitchFamily="34" charset="0"/>
                <a:cs typeface="Calibri" panose="020F0502020204030204" pitchFamily="34" charset="0"/>
              </a:rPr>
              <a:t>d)   Expected response time of user </a:t>
            </a:r>
            <a:r>
              <a:rPr lang="en-US" sz="1800" dirty="0" err="1" smtClean="0">
                <a:latin typeface="Calibri" panose="020F0502020204030204" pitchFamily="34" charset="0"/>
                <a:cs typeface="Calibri" panose="020F0502020204030204" pitchFamily="34" charset="0"/>
              </a:rPr>
              <a:t>i</a:t>
            </a:r>
            <a:endParaRPr lang="en-US" sz="1800" dirty="0">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742" y="5145835"/>
            <a:ext cx="3241335" cy="1162136"/>
          </a:xfrm>
          <a:prstGeom prst="rect">
            <a:avLst/>
          </a:prstGeom>
        </p:spPr>
      </p:pic>
      <p:sp>
        <p:nvSpPr>
          <p:cNvPr id="44" name="Rectangle 43"/>
          <p:cNvSpPr/>
          <p:nvPr/>
        </p:nvSpPr>
        <p:spPr>
          <a:xfrm>
            <a:off x="2085474" y="5319909"/>
            <a:ext cx="667153" cy="25449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5" idx="2"/>
          </p:cNvCxnSpPr>
          <p:nvPr/>
        </p:nvCxnSpPr>
        <p:spPr>
          <a:xfrm flipH="1">
            <a:off x="1847654" y="4392891"/>
            <a:ext cx="262222" cy="17910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137809" y="4432667"/>
            <a:ext cx="164724" cy="15991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4" idx="3"/>
          </p:cNvCxnSpPr>
          <p:nvPr/>
        </p:nvCxnSpPr>
        <p:spPr>
          <a:xfrm>
            <a:off x="2752627" y="5447155"/>
            <a:ext cx="1441300" cy="19053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1">
            <a:extLst>
              <a:ext uri="{FF2B5EF4-FFF2-40B4-BE49-F238E27FC236}">
                <a16:creationId xmlns:a16="http://schemas.microsoft.com/office/drawing/2014/main" id="{80BF97AC-799D-4B8E-AE6C-BF12286FF174}"/>
              </a:ext>
            </a:extLst>
          </p:cNvPr>
          <p:cNvSpPr txBox="1"/>
          <p:nvPr/>
        </p:nvSpPr>
        <p:spPr>
          <a:xfrm>
            <a:off x="4157886" y="5437639"/>
            <a:ext cx="2252341" cy="338554"/>
          </a:xfrm>
          <a:prstGeom prst="rect">
            <a:avLst/>
          </a:prstGeom>
          <a:no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Weighted response time</a:t>
            </a:r>
            <a:endParaRPr lang="en-US" sz="1600" dirty="0">
              <a:latin typeface="Calibri" panose="020F0502020204030204" pitchFamily="34" charset="0"/>
              <a:cs typeface="Calibri" panose="020F0502020204030204" pitchFamily="34" charset="0"/>
            </a:endParaRPr>
          </a:p>
        </p:txBody>
      </p:sp>
      <p:sp>
        <p:nvSpPr>
          <p:cNvPr id="50" name="Rectangle 49"/>
          <p:cNvSpPr/>
          <p:nvPr/>
        </p:nvSpPr>
        <p:spPr>
          <a:xfrm>
            <a:off x="3471880" y="5845587"/>
            <a:ext cx="798462" cy="28035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p:cNvCxnSpPr/>
          <p:nvPr/>
        </p:nvCxnSpPr>
        <p:spPr>
          <a:xfrm>
            <a:off x="4270342" y="5985765"/>
            <a:ext cx="509048" cy="7561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3" name="文本框 1">
            <a:extLst>
              <a:ext uri="{FF2B5EF4-FFF2-40B4-BE49-F238E27FC236}">
                <a16:creationId xmlns:a16="http://schemas.microsoft.com/office/drawing/2014/main" id="{80BF97AC-799D-4B8E-AE6C-BF12286FF174}"/>
              </a:ext>
            </a:extLst>
          </p:cNvPr>
          <p:cNvSpPr txBox="1"/>
          <p:nvPr/>
        </p:nvSpPr>
        <p:spPr>
          <a:xfrm>
            <a:off x="4779390" y="5892102"/>
            <a:ext cx="1244338" cy="338554"/>
          </a:xfrm>
          <a:prstGeom prst="rect">
            <a:avLst/>
          </a:prstGeom>
          <a:no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interference</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6270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262987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Overview</a:t>
            </a:r>
          </a:p>
        </p:txBody>
      </p:sp>
      <p:sp>
        <p:nvSpPr>
          <p:cNvPr id="21" name="文本框 20">
            <a:extLst>
              <a:ext uri="{FF2B5EF4-FFF2-40B4-BE49-F238E27FC236}">
                <a16:creationId xmlns:a16="http://schemas.microsoft.com/office/drawing/2014/main" id="{E2BDF4F1-0166-4A49-A504-C8A6AA97580A}"/>
              </a:ext>
            </a:extLst>
          </p:cNvPr>
          <p:cNvSpPr txBox="1"/>
          <p:nvPr/>
        </p:nvSpPr>
        <p:spPr>
          <a:xfrm>
            <a:off x="311285" y="1436289"/>
            <a:ext cx="5391931" cy="369332"/>
          </a:xfrm>
          <a:prstGeom prst="rect">
            <a:avLst/>
          </a:prstGeom>
          <a:noFill/>
        </p:spPr>
        <p:txBody>
          <a:bodyPr wrap="square">
            <a:spAutoFit/>
          </a:bodyPr>
          <a:lstStyle/>
          <a:p>
            <a:pPr marL="285750" indent="-285750" algn="l">
              <a:buFont typeface="Wingdings" panose="05000000000000000000" pitchFamily="2" charset="2"/>
              <a:buChar char="§"/>
            </a:pPr>
            <a:r>
              <a:rPr lang="en-US" sz="1800" dirty="0">
                <a:latin typeface="Calibri" panose="020F0502020204030204" pitchFamily="34" charset="0"/>
                <a:cs typeface="Calibri" panose="020F0502020204030204" pitchFamily="34" charset="0"/>
              </a:rPr>
              <a:t>Resource allocation optimization in MEC system</a:t>
            </a:r>
          </a:p>
        </p:txBody>
      </p:sp>
      <p:sp>
        <p:nvSpPr>
          <p:cNvPr id="6" name="文本框 5">
            <a:extLst>
              <a:ext uri="{FF2B5EF4-FFF2-40B4-BE49-F238E27FC236}">
                <a16:creationId xmlns:a16="http://schemas.microsoft.com/office/drawing/2014/main" id="{D6EDC4BA-9519-4EDF-8034-F871B75F1DED}"/>
              </a:ext>
            </a:extLst>
          </p:cNvPr>
          <p:cNvSpPr txBox="1"/>
          <p:nvPr/>
        </p:nvSpPr>
        <p:spPr>
          <a:xfrm>
            <a:off x="0" y="135582"/>
            <a:ext cx="8012784"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Mean Field Evolutionary Dynamics for Dense-user MEC system</a:t>
            </a: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10" y="2079182"/>
            <a:ext cx="5397085" cy="2915874"/>
          </a:xfrm>
          <a:prstGeom prst="rect">
            <a:avLst/>
          </a:prstGeom>
        </p:spPr>
      </p:pic>
      <p:sp>
        <p:nvSpPr>
          <p:cNvPr id="30" name="Right Arrow 29"/>
          <p:cNvSpPr/>
          <p:nvPr/>
        </p:nvSpPr>
        <p:spPr>
          <a:xfrm>
            <a:off x="6221257" y="2277752"/>
            <a:ext cx="748571" cy="281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文本框 20">
            <a:extLst>
              <a:ext uri="{FF2B5EF4-FFF2-40B4-BE49-F238E27FC236}">
                <a16:creationId xmlns:a16="http://schemas.microsoft.com/office/drawing/2014/main" id="{E2BDF4F1-0166-4A49-A504-C8A6AA97580A}"/>
              </a:ext>
            </a:extLst>
          </p:cNvPr>
          <p:cNvSpPr txBox="1"/>
          <p:nvPr/>
        </p:nvSpPr>
        <p:spPr>
          <a:xfrm>
            <a:off x="7277390" y="1956875"/>
            <a:ext cx="3886178" cy="923330"/>
          </a:xfrm>
          <a:prstGeom prst="rect">
            <a:avLst/>
          </a:prstGeom>
          <a:noFill/>
        </p:spPr>
        <p:txBody>
          <a:bodyPr wrap="square">
            <a:spAutoFit/>
          </a:bodyPr>
          <a:lstStyle/>
          <a:p>
            <a:pPr algn="ctr"/>
            <a:r>
              <a:rPr lang="en-US" sz="1800" dirty="0">
                <a:latin typeface="Calibri" panose="020F0502020204030204" pitchFamily="34" charset="0"/>
                <a:cs typeface="Calibri" panose="020F0502020204030204" pitchFamily="34" charset="0"/>
              </a:rPr>
              <a:t>Target: Minimize the total expected response time by adjusting the distribution of  jobs on servers.</a:t>
            </a:r>
          </a:p>
        </p:txBody>
      </p:sp>
      <p:sp>
        <p:nvSpPr>
          <p:cNvPr id="4" name="Flowchart: Process 3"/>
          <p:cNvSpPr/>
          <p:nvPr/>
        </p:nvSpPr>
        <p:spPr>
          <a:xfrm>
            <a:off x="7385799" y="1956875"/>
            <a:ext cx="3669360" cy="923330"/>
          </a:xfrm>
          <a:prstGeom prst="flowChartProcess">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4781607" y="3523945"/>
            <a:ext cx="748571" cy="281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文本框 20">
                <a:extLst>
                  <a:ext uri="{FF2B5EF4-FFF2-40B4-BE49-F238E27FC236}">
                    <a16:creationId xmlns:a16="http://schemas.microsoft.com/office/drawing/2014/main" id="{E2BDF4F1-0166-4A49-A504-C8A6AA97580A}"/>
                  </a:ext>
                </a:extLst>
              </p:cNvPr>
              <p:cNvSpPr txBox="1"/>
              <p:nvPr/>
            </p:nvSpPr>
            <p:spPr>
              <a:xfrm>
                <a:off x="5908999" y="3203068"/>
                <a:ext cx="3886178" cy="923330"/>
              </a:xfrm>
              <a:prstGeom prst="rect">
                <a:avLst/>
              </a:prstGeom>
              <a:noFill/>
            </p:spPr>
            <p:txBody>
              <a:bodyPr wrap="square">
                <a:spAutoFit/>
              </a:bodyPr>
              <a:lstStyle/>
              <a:p>
                <a:pPr algn="ctr"/>
                <a14:m>
                  <m:oMath xmlns:m="http://schemas.openxmlformats.org/officeDocument/2006/math">
                    <m:sSub>
                      <m:sSubPr>
                        <m:ctrlPr>
                          <a:rPr lang="en-US" sz="1800" i="1">
                            <a:latin typeface="Cambria Math" panose="02040503050406030204" pitchFamily="18" charset="0"/>
                            <a:cs typeface="Calibri" panose="020F0502020204030204" pitchFamily="34" charset="0"/>
                          </a:rPr>
                        </m:ctrlPr>
                      </m:sSubPr>
                      <m:e>
                        <m:r>
                          <a:rPr lang="en-US" sz="1800">
                            <a:latin typeface="Cambria Math" panose="02040503050406030204" pitchFamily="18" charset="0"/>
                            <a:cs typeface="Calibri" panose="020F0502020204030204" pitchFamily="34" charset="0"/>
                          </a:rPr>
                          <m:t>𝜋</m:t>
                        </m:r>
                      </m:e>
                      <m:sub>
                        <m:r>
                          <a:rPr lang="en-US" sz="1800">
                            <a:latin typeface="Cambria Math" panose="02040503050406030204" pitchFamily="18" charset="0"/>
                            <a:cs typeface="Calibri" panose="020F0502020204030204" pitchFamily="34" charset="0"/>
                          </a:rPr>
                          <m:t>𝑖𝑚</m:t>
                        </m:r>
                      </m:sub>
                    </m:sSub>
                  </m:oMath>
                </a14:m>
                <a:r>
                  <a:rPr lang="en-US" sz="1800" dirty="0">
                    <a:latin typeface="Calibri" panose="020F0502020204030204" pitchFamily="34" charset="0"/>
                    <a:cs typeface="Calibri" panose="020F0502020204030204" pitchFamily="34" charset="0"/>
                  </a:rPr>
                  <a:t> is the user distribution on the servers, which is a mixed strategy on the discrete strategy set</a:t>
                </a:r>
              </a:p>
            </p:txBody>
          </p:sp>
        </mc:Choice>
        <mc:Fallback xmlns="">
          <p:sp>
            <p:nvSpPr>
              <p:cNvPr id="39" name="文本框 20">
                <a:extLst>
                  <a:ext uri="{FF2B5EF4-FFF2-40B4-BE49-F238E27FC236}">
                    <a16:creationId xmlns:a16="http://schemas.microsoft.com/office/drawing/2014/main" id="{E2BDF4F1-0166-4A49-A504-C8A6AA97580A}"/>
                  </a:ext>
                </a:extLst>
              </p:cNvPr>
              <p:cNvSpPr txBox="1">
                <a:spLocks noRot="1" noChangeAspect="1" noMove="1" noResize="1" noEditPoints="1" noAdjustHandles="1" noChangeArrowheads="1" noChangeShapeType="1" noTextEdit="1"/>
              </p:cNvSpPr>
              <p:nvPr/>
            </p:nvSpPr>
            <p:spPr>
              <a:xfrm>
                <a:off x="5908999" y="3203068"/>
                <a:ext cx="3886178" cy="923330"/>
              </a:xfrm>
              <a:prstGeom prst="rect">
                <a:avLst/>
              </a:prstGeom>
              <a:blipFill>
                <a:blip r:embed="rId3"/>
                <a:stretch>
                  <a:fillRect t="-3289" b="-9211"/>
                </a:stretch>
              </a:blipFill>
            </p:spPr>
            <p:txBody>
              <a:bodyPr/>
              <a:lstStyle/>
              <a:p>
                <a:r>
                  <a:rPr lang="en-US">
                    <a:noFill/>
                  </a:rPr>
                  <a:t> </a:t>
                </a:r>
              </a:p>
            </p:txBody>
          </p:sp>
        </mc:Fallback>
      </mc:AlternateContent>
      <p:sp>
        <p:nvSpPr>
          <p:cNvPr id="40" name="Flowchart: Process 39"/>
          <p:cNvSpPr/>
          <p:nvPr/>
        </p:nvSpPr>
        <p:spPr>
          <a:xfrm>
            <a:off x="6017408" y="3203068"/>
            <a:ext cx="3669360" cy="923330"/>
          </a:xfrm>
          <a:prstGeom prst="flowChartProcess">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4781606" y="4770138"/>
            <a:ext cx="748571" cy="281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文本框 20">
            <a:extLst>
              <a:ext uri="{FF2B5EF4-FFF2-40B4-BE49-F238E27FC236}">
                <a16:creationId xmlns:a16="http://schemas.microsoft.com/office/drawing/2014/main" id="{E2BDF4F1-0166-4A49-A504-C8A6AA97580A}"/>
              </a:ext>
            </a:extLst>
          </p:cNvPr>
          <p:cNvSpPr txBox="1"/>
          <p:nvPr/>
        </p:nvSpPr>
        <p:spPr>
          <a:xfrm>
            <a:off x="5890869" y="4449261"/>
            <a:ext cx="3886178" cy="923330"/>
          </a:xfrm>
          <a:prstGeom prst="rect">
            <a:avLst/>
          </a:prstGeom>
          <a:noFill/>
        </p:spPr>
        <p:txBody>
          <a:bodyPr wrap="square">
            <a:spAutoFit/>
          </a:bodyPr>
          <a:lstStyle/>
          <a:p>
            <a:pPr algn="ctr"/>
            <a:r>
              <a:rPr lang="en-US" sz="1800" dirty="0">
                <a:latin typeface="Calibri" panose="020F0502020204030204" pitchFamily="34" charset="0"/>
                <a:cs typeface="Calibri" panose="020F0502020204030204" pitchFamily="34" charset="0"/>
              </a:rPr>
              <a:t>Stability requirement: the serving capacity of each server should be </a:t>
            </a:r>
            <a:endParaRPr lang="en-US" sz="1800" dirty="0" smtClean="0">
              <a:latin typeface="Calibri" panose="020F0502020204030204" pitchFamily="34" charset="0"/>
              <a:cs typeface="Calibri" panose="020F0502020204030204" pitchFamily="34" charset="0"/>
            </a:endParaRPr>
          </a:p>
          <a:p>
            <a:pPr algn="ctr"/>
            <a:r>
              <a:rPr lang="en-US" sz="1800" dirty="0" smtClean="0">
                <a:latin typeface="Calibri" panose="020F0502020204030204" pitchFamily="34" charset="0"/>
                <a:cs typeface="Calibri" panose="020F0502020204030204" pitchFamily="34" charset="0"/>
              </a:rPr>
              <a:t>larger </a:t>
            </a:r>
            <a:r>
              <a:rPr lang="en-US" sz="1800" dirty="0">
                <a:latin typeface="Calibri" panose="020F0502020204030204" pitchFamily="34" charset="0"/>
                <a:cs typeface="Calibri" panose="020F0502020204030204" pitchFamily="34" charset="0"/>
              </a:rPr>
              <a:t>than the total load</a:t>
            </a:r>
          </a:p>
        </p:txBody>
      </p:sp>
      <p:sp>
        <p:nvSpPr>
          <p:cNvPr id="43" name="Flowchart: Process 42"/>
          <p:cNvSpPr/>
          <p:nvPr/>
        </p:nvSpPr>
        <p:spPr>
          <a:xfrm>
            <a:off x="6017408" y="4449261"/>
            <a:ext cx="3669360" cy="923330"/>
          </a:xfrm>
          <a:prstGeom prst="flowChartProcess">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10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p:bldP spid="4" grpId="0" animBg="1"/>
      <p:bldP spid="38" grpId="0" animBg="1"/>
      <p:bldP spid="39" grpId="0"/>
      <p:bldP spid="40" grpId="0" animBg="1"/>
      <p:bldP spid="41" grpId="0" animBg="1"/>
      <p:bldP spid="42" grpId="0"/>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4" y="933854"/>
            <a:ext cx="5844419"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Model the MEC system with MFG on graph </a:t>
            </a:r>
            <a:endParaRPr lang="en-US" sz="2400"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21" name="文本框 20">
                <a:extLst>
                  <a:ext uri="{FF2B5EF4-FFF2-40B4-BE49-F238E27FC236}">
                    <a16:creationId xmlns:a16="http://schemas.microsoft.com/office/drawing/2014/main" id="{E2BDF4F1-0166-4A49-A504-C8A6AA97580A}"/>
                  </a:ext>
                </a:extLst>
              </p:cNvPr>
              <p:cNvSpPr txBox="1"/>
              <p:nvPr/>
            </p:nvSpPr>
            <p:spPr>
              <a:xfrm>
                <a:off x="311284" y="1379480"/>
                <a:ext cx="9417177" cy="400110"/>
              </a:xfrm>
              <a:prstGeom prst="rect">
                <a:avLst/>
              </a:prstGeom>
              <a:noFill/>
            </p:spPr>
            <p:txBody>
              <a:bodyPr wrap="square">
                <a:spAutoFit/>
              </a:bodyPr>
              <a:lstStyle/>
              <a:p>
                <a:pPr marL="285750" indent="-285750">
                  <a:buFont typeface="Wingdings" panose="05000000000000000000" pitchFamily="2" charset="2"/>
                  <a:buChar char="§"/>
                </a:pPr>
                <a:r>
                  <a:rPr lang="en-US" sz="2000" dirty="0">
                    <a:latin typeface="Calibri" panose="020F0502020204030204" pitchFamily="34" charset="0"/>
                    <a:cs typeface="Calibri" panose="020F0502020204030204" pitchFamily="34" charset="0"/>
                  </a:rPr>
                  <a:t>We consider a MFG on Graph 𝐺=(𝑆,𝐸) , where </a:t>
                </a:r>
                <a14:m>
                  <m:oMath xmlns:m="http://schemas.openxmlformats.org/officeDocument/2006/math">
                    <m:r>
                      <a:rPr lang="en-US" sz="2000">
                        <a:latin typeface="Cambria Math" panose="02040503050406030204" pitchFamily="18" charset="0"/>
                        <a:cs typeface="Calibri" panose="020F0502020204030204" pitchFamily="34" charset="0"/>
                      </a:rPr>
                      <m:t>𝑆</m:t>
                    </m:r>
                  </m:oMath>
                </a14:m>
                <a:r>
                  <a:rPr lang="en-US" sz="2000" dirty="0">
                    <a:latin typeface="Calibri" panose="020F0502020204030204" pitchFamily="34" charset="0"/>
                    <a:cs typeface="Calibri" panose="020F0502020204030204" pitchFamily="34" charset="0"/>
                  </a:rPr>
                  <a:t> and </a:t>
                </a:r>
                <a14:m>
                  <m:oMath xmlns:m="http://schemas.openxmlformats.org/officeDocument/2006/math">
                    <m:r>
                      <a:rPr lang="en-US" sz="2000">
                        <a:latin typeface="Cambria Math" panose="02040503050406030204" pitchFamily="18" charset="0"/>
                        <a:cs typeface="Calibri" panose="020F0502020204030204" pitchFamily="34" charset="0"/>
                      </a:rPr>
                      <m:t>𝐸</m:t>
                    </m:r>
                  </m:oMath>
                </a14:m>
                <a:r>
                  <a:rPr lang="en-US" sz="2000" dirty="0">
                    <a:latin typeface="Calibri" panose="020F0502020204030204" pitchFamily="34" charset="0"/>
                    <a:cs typeface="Calibri" panose="020F0502020204030204" pitchFamily="34" charset="0"/>
                  </a:rPr>
                  <a:t> are nodes and edges on graph. </a:t>
                </a:r>
              </a:p>
            </p:txBody>
          </p:sp>
        </mc:Choice>
        <mc:Fallback>
          <p:sp>
            <p:nvSpPr>
              <p:cNvPr id="21" name="文本框 20">
                <a:extLst>
                  <a:ext uri="{FF2B5EF4-FFF2-40B4-BE49-F238E27FC236}">
                    <a16:creationId xmlns:a16="http://schemas.microsoft.com/office/drawing/2014/main" id="{E2BDF4F1-0166-4A49-A504-C8A6AA97580A}"/>
                  </a:ext>
                </a:extLst>
              </p:cNvPr>
              <p:cNvSpPr txBox="1">
                <a:spLocks noRot="1" noChangeAspect="1" noMove="1" noResize="1" noEditPoints="1" noAdjustHandles="1" noChangeArrowheads="1" noChangeShapeType="1" noTextEdit="1"/>
              </p:cNvSpPr>
              <p:nvPr/>
            </p:nvSpPr>
            <p:spPr>
              <a:xfrm>
                <a:off x="311284" y="1379480"/>
                <a:ext cx="9417177" cy="400110"/>
              </a:xfrm>
              <a:prstGeom prst="rect">
                <a:avLst/>
              </a:prstGeom>
              <a:blipFill>
                <a:blip r:embed="rId2"/>
                <a:stretch>
                  <a:fillRect l="-583" t="-10606" r="-129" b="-25758"/>
                </a:stretch>
              </a:blipFill>
            </p:spPr>
            <p:txBody>
              <a:bodyPr/>
              <a:lstStyle/>
              <a:p>
                <a:r>
                  <a:rPr lang="en-US">
                    <a:noFill/>
                  </a:rPr>
                  <a:t> </a:t>
                </a:r>
              </a:p>
            </p:txBody>
          </p:sp>
        </mc:Fallback>
      </mc:AlternateContent>
      <p:sp>
        <p:nvSpPr>
          <p:cNvPr id="6" name="文本框 5">
            <a:extLst>
              <a:ext uri="{FF2B5EF4-FFF2-40B4-BE49-F238E27FC236}">
                <a16:creationId xmlns:a16="http://schemas.microsoft.com/office/drawing/2014/main" id="{D6EDC4BA-9519-4EDF-8034-F871B75F1DED}"/>
              </a:ext>
            </a:extLst>
          </p:cNvPr>
          <p:cNvSpPr txBox="1"/>
          <p:nvPr/>
        </p:nvSpPr>
        <p:spPr>
          <a:xfrm>
            <a:off x="0" y="135582"/>
            <a:ext cx="7984503"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Mean Field Evolutionary Dynamics for Dense-user MEC system</a:t>
            </a:r>
          </a:p>
        </p:txBody>
      </p:sp>
      <p:sp>
        <p:nvSpPr>
          <p:cNvPr id="2" name="文本框 1">
            <a:extLst>
              <a:ext uri="{FF2B5EF4-FFF2-40B4-BE49-F238E27FC236}">
                <a16:creationId xmlns:a16="http://schemas.microsoft.com/office/drawing/2014/main" id="{80BF97AC-799D-4B8E-AE6C-BF12286FF174}"/>
              </a:ext>
            </a:extLst>
          </p:cNvPr>
          <p:cNvSpPr txBox="1"/>
          <p:nvPr/>
        </p:nvSpPr>
        <p:spPr>
          <a:xfrm>
            <a:off x="670591" y="1793056"/>
            <a:ext cx="2529809" cy="400110"/>
          </a:xfrm>
          <a:prstGeom prst="rect">
            <a:avLst/>
          </a:prstGeom>
          <a:noFill/>
        </p:spPr>
        <p:txBody>
          <a:bodyPr wrap="square" rtlCol="0">
            <a:spAutoFit/>
          </a:bodyPr>
          <a:lstStyle/>
          <a:p>
            <a:pPr marL="342900" indent="-342900" algn="just">
              <a:buFont typeface="+mj-lt"/>
              <a:buAutoNum type="alphaLcParenR"/>
            </a:pPr>
            <a:r>
              <a:rPr lang="en-US" sz="2000" dirty="0">
                <a:latin typeface="Calibri" panose="020F0502020204030204" pitchFamily="34" charset="0"/>
                <a:cs typeface="Calibri" panose="020F0502020204030204" pitchFamily="34" charset="0"/>
              </a:rPr>
              <a:t>Nodes and Edges</a:t>
            </a:r>
          </a:p>
        </p:txBody>
      </p:sp>
      <p:sp>
        <p:nvSpPr>
          <p:cNvPr id="18" name="文本框 20">
            <a:extLst>
              <a:ext uri="{FF2B5EF4-FFF2-40B4-BE49-F238E27FC236}">
                <a16:creationId xmlns:a16="http://schemas.microsoft.com/office/drawing/2014/main" id="{E2BDF4F1-0166-4A49-A504-C8A6AA97580A}"/>
              </a:ext>
            </a:extLst>
          </p:cNvPr>
          <p:cNvSpPr txBox="1"/>
          <p:nvPr/>
        </p:nvSpPr>
        <p:spPr>
          <a:xfrm>
            <a:off x="7119392" y="5034494"/>
            <a:ext cx="3387243" cy="400110"/>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An illustration of 5 MEC severs</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389" y="2248468"/>
            <a:ext cx="2001147" cy="287246"/>
          </a:xfrm>
          <a:prstGeom prst="rect">
            <a:avLst/>
          </a:prstGeom>
        </p:spPr>
      </p:pic>
      <mc:AlternateContent xmlns:mc="http://schemas.openxmlformats.org/markup-compatibility/2006">
        <mc:Choice xmlns:a14="http://schemas.microsoft.com/office/drawing/2010/main" Requires="a14">
          <p:sp>
            <p:nvSpPr>
              <p:cNvPr id="25" name="文本框 1">
                <a:extLst>
                  <a:ext uri="{FF2B5EF4-FFF2-40B4-BE49-F238E27FC236}">
                    <a16:creationId xmlns:a16="http://schemas.microsoft.com/office/drawing/2014/main" id="{80BF97AC-799D-4B8E-AE6C-BF12286FF174}"/>
                  </a:ext>
                </a:extLst>
              </p:cNvPr>
              <p:cNvSpPr txBox="1"/>
              <p:nvPr/>
            </p:nvSpPr>
            <p:spPr>
              <a:xfrm>
                <a:off x="670591" y="2926563"/>
                <a:ext cx="2691174" cy="400110"/>
              </a:xfrm>
              <a:prstGeom prst="rect">
                <a:avLst/>
              </a:prstGeom>
              <a:noFill/>
            </p:spPr>
            <p:txBody>
              <a:bodyPr wrap="square" rtlCol="0">
                <a:spAutoFit/>
              </a:bodyPr>
              <a:lstStyle/>
              <a:p>
                <a:pPr algn="just"/>
                <a:r>
                  <a:rPr lang="en-US" sz="1800" dirty="0" smtClean="0">
                    <a:latin typeface="Calibri" panose="020F0502020204030204" pitchFamily="34" charset="0"/>
                    <a:cs typeface="Calibri" panose="020F0502020204030204" pitchFamily="34" charset="0"/>
                  </a:rPr>
                  <a:t>b)   </a:t>
                </a:r>
                <a:r>
                  <a:rPr lang="en-US" sz="2000" dirty="0" smtClean="0">
                    <a:latin typeface="Calibri" panose="020F0502020204030204" pitchFamily="34" charset="0"/>
                    <a:cs typeface="Calibri" panose="020F0502020204030204" pitchFamily="34" charset="0"/>
                  </a:rPr>
                  <a:t>Neighborhood of </a:t>
                </a:r>
                <a14:m>
                  <m:oMath xmlns:m="http://schemas.openxmlformats.org/officeDocument/2006/math">
                    <m:r>
                      <a:rPr lang="en-US" sz="2000" b="0" i="1" smtClean="0">
                        <a:latin typeface="Cambria Math" panose="02040503050406030204" pitchFamily="18" charset="0"/>
                        <a:cs typeface="Calibri" panose="020F0502020204030204" pitchFamily="34" charset="0"/>
                      </a:rPr>
                      <m:t>𝑖</m:t>
                    </m:r>
                  </m:oMath>
                </a14:m>
                <a:endParaRPr lang="en-US" sz="2000" dirty="0">
                  <a:latin typeface="Calibri" panose="020F0502020204030204" pitchFamily="34" charset="0"/>
                  <a:cs typeface="Calibri" panose="020F0502020204030204" pitchFamily="34" charset="0"/>
                </a:endParaRPr>
              </a:p>
            </p:txBody>
          </p:sp>
        </mc:Choice>
        <mc:Fallback>
          <p:sp>
            <p:nvSpPr>
              <p:cNvPr id="25" name="文本框 1">
                <a:extLst>
                  <a:ext uri="{FF2B5EF4-FFF2-40B4-BE49-F238E27FC236}">
                    <a16:creationId xmlns:a16="http://schemas.microsoft.com/office/drawing/2014/main" id="{80BF97AC-799D-4B8E-AE6C-BF12286FF174}"/>
                  </a:ext>
                </a:extLst>
              </p:cNvPr>
              <p:cNvSpPr txBox="1">
                <a:spLocks noRot="1" noChangeAspect="1" noMove="1" noResize="1" noEditPoints="1" noAdjustHandles="1" noChangeArrowheads="1" noChangeShapeType="1" noTextEdit="1"/>
              </p:cNvSpPr>
              <p:nvPr/>
            </p:nvSpPr>
            <p:spPr>
              <a:xfrm>
                <a:off x="670591" y="2926563"/>
                <a:ext cx="2691174" cy="400110"/>
              </a:xfrm>
              <a:prstGeom prst="rect">
                <a:avLst/>
              </a:prstGeom>
              <a:blipFill>
                <a:blip r:embed="rId4"/>
                <a:stretch>
                  <a:fillRect l="-1814" t="-7576" b="-25758"/>
                </a:stretch>
              </a:blipFill>
            </p:spPr>
            <p:txBody>
              <a:bodyPr/>
              <a:lstStyle/>
              <a:p>
                <a:r>
                  <a:rPr lang="en-US">
                    <a:noFill/>
                  </a:rPr>
                  <a:t> </a:t>
                </a:r>
              </a:p>
            </p:txBody>
          </p:sp>
        </mc:Fallback>
      </mc:AlternateContent>
      <p:sp>
        <p:nvSpPr>
          <p:cNvPr id="28" name="文本框 1">
            <a:extLst>
              <a:ext uri="{FF2B5EF4-FFF2-40B4-BE49-F238E27FC236}">
                <a16:creationId xmlns:a16="http://schemas.microsoft.com/office/drawing/2014/main" id="{80BF97AC-799D-4B8E-AE6C-BF12286FF174}"/>
              </a:ext>
            </a:extLst>
          </p:cNvPr>
          <p:cNvSpPr txBox="1"/>
          <p:nvPr/>
        </p:nvSpPr>
        <p:spPr>
          <a:xfrm>
            <a:off x="656590" y="3566434"/>
            <a:ext cx="4569833" cy="400110"/>
          </a:xfrm>
          <a:prstGeom prst="rect">
            <a:avLst/>
          </a:prstGeom>
          <a:noFill/>
        </p:spPr>
        <p:txBody>
          <a:bodyPr wrap="square" rtlCol="0">
            <a:spAutoFit/>
          </a:bodyPr>
          <a:lstStyle/>
          <a:p>
            <a:pPr algn="just"/>
            <a:r>
              <a:rPr lang="en-US" sz="1800" dirty="0">
                <a:latin typeface="Calibri" panose="020F0502020204030204" pitchFamily="34" charset="0"/>
                <a:cs typeface="Calibri" panose="020F0502020204030204" pitchFamily="34" charset="0"/>
              </a:rPr>
              <a:t>c</a:t>
            </a:r>
            <a:r>
              <a:rPr lang="en-US" sz="18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Population state space (the mean field) </a:t>
            </a:r>
            <a:endParaRPr lang="en-US" sz="1800" dirty="0">
              <a:latin typeface="Calibri" panose="020F0502020204030204" pitchFamily="34" charset="0"/>
              <a:cs typeface="Calibri" panose="020F0502020204030204" pitchFamily="34" charset="0"/>
            </a:endParaRPr>
          </a:p>
        </p:txBody>
      </p:sp>
      <p:sp>
        <p:nvSpPr>
          <p:cNvPr id="30" name="文本框 1">
            <a:extLst>
              <a:ext uri="{FF2B5EF4-FFF2-40B4-BE49-F238E27FC236}">
                <a16:creationId xmlns:a16="http://schemas.microsoft.com/office/drawing/2014/main" id="{80BF97AC-799D-4B8E-AE6C-BF12286FF174}"/>
              </a:ext>
            </a:extLst>
          </p:cNvPr>
          <p:cNvSpPr txBox="1"/>
          <p:nvPr/>
        </p:nvSpPr>
        <p:spPr>
          <a:xfrm>
            <a:off x="1017202" y="2150294"/>
            <a:ext cx="1860470" cy="400110"/>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Nodes </a:t>
            </a:r>
            <a:r>
              <a:rPr lang="en-US" sz="2000" dirty="0" smtClean="0">
                <a:latin typeface="Calibri" panose="020F0502020204030204" pitchFamily="34" charset="0"/>
                <a:cs typeface="Calibri" panose="020F0502020204030204" pitchFamily="34" charset="0"/>
              </a:rPr>
              <a:t>– servers </a:t>
            </a:r>
            <a:endParaRPr lang="en-US" sz="2000" dirty="0">
              <a:latin typeface="Calibri" panose="020F0502020204030204" pitchFamily="34" charset="0"/>
              <a:cs typeface="Calibri" panose="020F0502020204030204" pitchFamily="34" charset="0"/>
            </a:endParaRPr>
          </a:p>
        </p:txBody>
      </p:sp>
      <p:sp>
        <p:nvSpPr>
          <p:cNvPr id="31" name="文本框 1">
            <a:extLst>
              <a:ext uri="{FF2B5EF4-FFF2-40B4-BE49-F238E27FC236}">
                <a16:creationId xmlns:a16="http://schemas.microsoft.com/office/drawing/2014/main" id="{80BF97AC-799D-4B8E-AE6C-BF12286FF174}"/>
              </a:ext>
            </a:extLst>
          </p:cNvPr>
          <p:cNvSpPr txBox="1"/>
          <p:nvPr/>
        </p:nvSpPr>
        <p:spPr>
          <a:xfrm>
            <a:off x="1017201" y="2526318"/>
            <a:ext cx="4074752" cy="400110"/>
          </a:xfrm>
          <a:prstGeom prst="rect">
            <a:avLst/>
          </a:prstGeom>
          <a:noFill/>
        </p:spPr>
        <p:txBody>
          <a:bodyPr wrap="square" rtlCol="0">
            <a:spAutoFit/>
          </a:bodyPr>
          <a:lstStyle/>
          <a:p>
            <a:pPr algn="just"/>
            <a:r>
              <a:rPr lang="en-US" sz="2000" dirty="0" smtClean="0">
                <a:latin typeface="Calibri" panose="020F0502020204030204" pitchFamily="34" charset="0"/>
                <a:cs typeface="Calibri" panose="020F0502020204030204" pitchFamily="34" charset="0"/>
              </a:rPr>
              <a:t>Edges – if two servers are connected </a:t>
            </a:r>
            <a:endParaRPr lang="en-US" sz="2000" dirty="0">
              <a:latin typeface="Calibri" panose="020F0502020204030204" pitchFamily="34" charset="0"/>
              <a:cs typeface="Calibri" panose="020F0502020204030204" pitchFamily="34" charset="0"/>
            </a:endParaRPr>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592" y="3308088"/>
            <a:ext cx="2512855" cy="328785"/>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592" y="3927339"/>
            <a:ext cx="3439165" cy="526531"/>
          </a:xfrm>
          <a:prstGeom prst="rect">
            <a:avLst/>
          </a:prstGeom>
        </p:spPr>
      </p:pic>
      <p:sp>
        <p:nvSpPr>
          <p:cNvPr id="39" name="Oval 38"/>
          <p:cNvSpPr/>
          <p:nvPr/>
        </p:nvSpPr>
        <p:spPr>
          <a:xfrm>
            <a:off x="8364480" y="2420042"/>
            <a:ext cx="156755" cy="165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201885" y="3139618"/>
            <a:ext cx="156755" cy="165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338354" y="3636954"/>
            <a:ext cx="156755" cy="165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9344194" y="2900077"/>
            <a:ext cx="156755" cy="165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7335684" y="3247190"/>
            <a:ext cx="1002670" cy="438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8401488" y="2585505"/>
            <a:ext cx="26130" cy="1051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42" idx="3"/>
          </p:cNvCxnSpPr>
          <p:nvPr/>
        </p:nvCxnSpPr>
        <p:spPr>
          <a:xfrm flipV="1">
            <a:off x="8490753" y="3041309"/>
            <a:ext cx="876397" cy="653899"/>
          </a:xfrm>
          <a:prstGeom prst="line">
            <a:avLst/>
          </a:prstGeom>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8673635" y="4679917"/>
            <a:ext cx="156755" cy="165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a:stCxn id="41" idx="4"/>
            <a:endCxn id="52" idx="1"/>
          </p:cNvCxnSpPr>
          <p:nvPr/>
        </p:nvCxnSpPr>
        <p:spPr>
          <a:xfrm>
            <a:off x="8416732" y="3802417"/>
            <a:ext cx="279859" cy="901731"/>
          </a:xfrm>
          <a:prstGeom prst="line">
            <a:avLst/>
          </a:prstGeom>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9203862" y="2743401"/>
            <a:ext cx="452846" cy="4681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flipV="1">
            <a:off x="8478686" y="3044675"/>
            <a:ext cx="876397" cy="6538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p:cNvSpPr txBox="1"/>
              <p:nvPr/>
            </p:nvSpPr>
            <p:spPr>
              <a:xfrm>
                <a:off x="9183180" y="3206772"/>
                <a:ext cx="54528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9183180" y="3206772"/>
                <a:ext cx="545281" cy="369332"/>
              </a:xfrm>
              <a:prstGeom prst="rect">
                <a:avLst/>
              </a:prstGeom>
              <a:blipFill>
                <a:blip r:embed="rId7"/>
                <a:stretch>
                  <a:fillRect/>
                </a:stretch>
              </a:blipFill>
            </p:spPr>
            <p:txBody>
              <a:bodyPr/>
              <a:lstStyle/>
              <a:p>
                <a:r>
                  <a:rPr lang="en-US">
                    <a:noFill/>
                  </a:rPr>
                  <a:t> </a:t>
                </a:r>
              </a:p>
            </p:txBody>
          </p:sp>
        </mc:Fallback>
      </mc:AlternateContent>
      <p:sp>
        <p:nvSpPr>
          <p:cNvPr id="58" name="Oval 57"/>
          <p:cNvSpPr/>
          <p:nvPr/>
        </p:nvSpPr>
        <p:spPr>
          <a:xfrm>
            <a:off x="8195845" y="3478225"/>
            <a:ext cx="452846" cy="4681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9" name="TextBox 58"/>
              <p:cNvSpPr txBox="1"/>
              <p:nvPr/>
            </p:nvSpPr>
            <p:spPr>
              <a:xfrm>
                <a:off x="8470350" y="3766397"/>
                <a:ext cx="56132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𝑗</m:t>
                      </m:r>
                    </m:oMath>
                  </m:oMathPara>
                </a14:m>
                <a:endParaRPr lang="en-US" dirty="0"/>
              </a:p>
            </p:txBody>
          </p:sp>
        </mc:Choice>
        <mc:Fallback xmlns="">
          <p:sp>
            <p:nvSpPr>
              <p:cNvPr id="59" name="TextBox 58"/>
              <p:cNvSpPr txBox="1">
                <a:spLocks noRot="1" noChangeAspect="1" noMove="1" noResize="1" noEditPoints="1" noAdjustHandles="1" noChangeArrowheads="1" noChangeShapeType="1" noTextEdit="1"/>
              </p:cNvSpPr>
              <p:nvPr/>
            </p:nvSpPr>
            <p:spPr>
              <a:xfrm>
                <a:off x="8470350" y="3766397"/>
                <a:ext cx="561324" cy="36933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012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p:bldP spid="58" grpId="0" animBg="1"/>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A0E1CF79-8028-4B5F-BBAA-48F1ED1AF177}"/>
                  </a:ext>
                </a:extLst>
              </p:cNvPr>
              <p:cNvSpPr txBox="1"/>
              <p:nvPr/>
            </p:nvSpPr>
            <p:spPr>
              <a:xfrm>
                <a:off x="311284" y="933854"/>
                <a:ext cx="9502019" cy="523220"/>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latin typeface="Calibri" panose="020F0502020204030204" pitchFamily="34" charset="0"/>
                    <a:cs typeface="Calibri" panose="020F0502020204030204" pitchFamily="34" charset="0"/>
                  </a:rPr>
                  <a:t>The Fokker-Planck equation is a well-defined gradient flow in </a:t>
                </a:r>
                <a14:m>
                  <m:oMath xmlns:m="http://schemas.openxmlformats.org/officeDocument/2006/math">
                    <m:r>
                      <a:rPr lang="en-US" sz="2800" i="1">
                        <a:latin typeface="Cambria Math" panose="02040503050406030204" pitchFamily="18" charset="0"/>
                      </a:rPr>
                      <m:t>𝑃</m:t>
                    </m:r>
                    <m:r>
                      <a:rPr lang="en-US" sz="2800" i="1">
                        <a:latin typeface="Cambria Math" panose="02040503050406030204" pitchFamily="18" charset="0"/>
                      </a:rPr>
                      <m:t>(</m:t>
                    </m:r>
                    <m:r>
                      <a:rPr lang="en-US" sz="2800" i="1">
                        <a:latin typeface="Cambria Math" panose="02040503050406030204" pitchFamily="18" charset="0"/>
                      </a:rPr>
                      <m:t>𝑆</m:t>
                    </m:r>
                    <m:r>
                      <a:rPr lang="en-US" sz="2800" i="1">
                        <a:latin typeface="Cambria Math" panose="02040503050406030204" pitchFamily="18" charset="0"/>
                      </a:rPr>
                      <m:t>)</m:t>
                    </m:r>
                  </m:oMath>
                </a14:m>
                <a:endParaRPr lang="en-US" sz="2800" dirty="0"/>
              </a:p>
            </p:txBody>
          </p:sp>
        </mc:Choice>
        <mc:Fallback xmlns="">
          <p:sp>
            <p:nvSpPr>
              <p:cNvPr id="3" name="文本框 2">
                <a:extLst>
                  <a:ext uri="{FF2B5EF4-FFF2-40B4-BE49-F238E27FC236}">
                    <a16:creationId xmlns:a16="http://schemas.microsoft.com/office/drawing/2014/main" id="{A0E1CF79-8028-4B5F-BBAA-48F1ED1AF177}"/>
                  </a:ext>
                </a:extLst>
              </p:cNvPr>
              <p:cNvSpPr txBox="1">
                <a:spLocks noRot="1" noChangeAspect="1" noMove="1" noResize="1" noEditPoints="1" noAdjustHandles="1" noChangeArrowheads="1" noChangeShapeType="1" noTextEdit="1"/>
              </p:cNvSpPr>
              <p:nvPr/>
            </p:nvSpPr>
            <p:spPr>
              <a:xfrm>
                <a:off x="311284" y="933854"/>
                <a:ext cx="9502019" cy="523220"/>
              </a:xfrm>
              <a:prstGeom prst="rect">
                <a:avLst/>
              </a:prstGeom>
              <a:blipFill>
                <a:blip r:embed="rId2"/>
                <a:stretch>
                  <a:fillRect l="-834" b="-25581"/>
                </a:stretch>
              </a:blipFill>
            </p:spPr>
            <p:txBody>
              <a:bodyPr/>
              <a:lstStyle/>
              <a:p>
                <a:r>
                  <a:rPr lang="en-US">
                    <a:noFill/>
                  </a:rPr>
                  <a:t> </a:t>
                </a:r>
              </a:p>
            </p:txBody>
          </p:sp>
        </mc:Fallback>
      </mc:AlternateContent>
      <p:sp>
        <p:nvSpPr>
          <p:cNvPr id="6" name="文本框 5">
            <a:extLst>
              <a:ext uri="{FF2B5EF4-FFF2-40B4-BE49-F238E27FC236}">
                <a16:creationId xmlns:a16="http://schemas.microsoft.com/office/drawing/2014/main" id="{D6EDC4BA-9519-4EDF-8034-F871B75F1DED}"/>
              </a:ext>
            </a:extLst>
          </p:cNvPr>
          <p:cNvSpPr txBox="1"/>
          <p:nvPr/>
        </p:nvSpPr>
        <p:spPr>
          <a:xfrm>
            <a:off x="0" y="135582"/>
            <a:ext cx="7984503"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Mean Field Evolutionary Dynamics for Dense-user MEC system</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1743" y="5242134"/>
            <a:ext cx="2169994" cy="443590"/>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3653" y="1597179"/>
            <a:ext cx="7984135" cy="2260166"/>
          </a:xfrm>
          <a:prstGeom prst="rect">
            <a:avLst/>
          </a:prstGeom>
        </p:spPr>
      </p:pic>
      <p:sp>
        <p:nvSpPr>
          <p:cNvPr id="35" name="Rectangle 34"/>
          <p:cNvSpPr/>
          <p:nvPr/>
        </p:nvSpPr>
        <p:spPr>
          <a:xfrm>
            <a:off x="3130686" y="2315147"/>
            <a:ext cx="887104" cy="4121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stCxn id="35" idx="2"/>
          </p:cNvCxnSpPr>
          <p:nvPr/>
        </p:nvCxnSpPr>
        <p:spPr>
          <a:xfrm flipH="1">
            <a:off x="1888739" y="2727262"/>
            <a:ext cx="1685499" cy="1321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11284" y="4007850"/>
            <a:ext cx="3706506"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Neighborhood of node </a:t>
            </a:r>
            <a:r>
              <a:rPr lang="en-US" sz="2400" dirty="0" err="1">
                <a:latin typeface="Calibri" panose="020F0502020204030204" pitchFamily="34" charset="0"/>
                <a:cs typeface="Calibri" panose="020F0502020204030204" pitchFamily="34" charset="0"/>
              </a:rPr>
              <a:t>i</a:t>
            </a:r>
            <a:endParaRPr lang="en-US" sz="2400" dirty="0">
              <a:latin typeface="Calibri" panose="020F0502020204030204" pitchFamily="34" charset="0"/>
              <a:cs typeface="Calibri" panose="020F0502020204030204" pitchFamily="34" charset="0"/>
            </a:endParaRPr>
          </a:p>
        </p:txBody>
      </p:sp>
      <p:sp>
        <p:nvSpPr>
          <p:cNvPr id="44" name="Rectangle 43"/>
          <p:cNvSpPr/>
          <p:nvPr/>
        </p:nvSpPr>
        <p:spPr>
          <a:xfrm>
            <a:off x="4034811" y="2109089"/>
            <a:ext cx="395785" cy="4121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a:endCxn id="46" idx="0"/>
          </p:cNvCxnSpPr>
          <p:nvPr/>
        </p:nvCxnSpPr>
        <p:spPr>
          <a:xfrm flipH="1">
            <a:off x="3894960" y="2521204"/>
            <a:ext cx="374218" cy="2580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85259" y="5101975"/>
            <a:ext cx="2819402"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Degree of node j</a:t>
            </a:r>
          </a:p>
        </p:txBody>
      </p:sp>
      <p:sp>
        <p:nvSpPr>
          <p:cNvPr id="49" name="Rectangle 48"/>
          <p:cNvSpPr/>
          <p:nvPr/>
        </p:nvSpPr>
        <p:spPr>
          <a:xfrm>
            <a:off x="4869680" y="1797720"/>
            <a:ext cx="736979" cy="5441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a:off x="5238170" y="2362914"/>
            <a:ext cx="66491" cy="1448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232704" y="3694830"/>
            <a:ext cx="289503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Payoff to strategy </a:t>
            </a:r>
            <a:r>
              <a:rPr lang="en-US" sz="2400" dirty="0" err="1">
                <a:latin typeface="Calibri" panose="020F0502020204030204" pitchFamily="34" charset="0"/>
                <a:cs typeface="Calibri" panose="020F0502020204030204" pitchFamily="34" charset="0"/>
              </a:rPr>
              <a:t>i</a:t>
            </a:r>
            <a:endParaRPr lang="en-US" sz="2400" dirty="0">
              <a:latin typeface="Calibri" panose="020F0502020204030204" pitchFamily="34" charset="0"/>
              <a:cs typeface="Calibri" panose="020F0502020204030204" pitchFamily="34" charset="0"/>
            </a:endParaRPr>
          </a:p>
        </p:txBody>
      </p:sp>
      <p:sp>
        <p:nvSpPr>
          <p:cNvPr id="53" name="Rectangle 52"/>
          <p:cNvSpPr/>
          <p:nvPr/>
        </p:nvSpPr>
        <p:spPr>
          <a:xfrm>
            <a:off x="7196623" y="1811608"/>
            <a:ext cx="287699" cy="503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768352" y="1770423"/>
            <a:ext cx="831373" cy="5441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flipH="1">
            <a:off x="8638176" y="2311000"/>
            <a:ext cx="545862" cy="1444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395622" y="2306648"/>
            <a:ext cx="874065" cy="1448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p:cNvSpPr txBox="1"/>
              <p:nvPr/>
            </p:nvSpPr>
            <p:spPr>
              <a:xfrm>
                <a:off x="7216815" y="3659887"/>
                <a:ext cx="3004915"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Shannon-</a:t>
                </a:r>
                <a:r>
                  <a:rPr lang="en-US" sz="2400" dirty="0" err="1">
                    <a:latin typeface="Calibri" panose="020F0502020204030204" pitchFamily="34" charset="0"/>
                    <a:cs typeface="Calibri" panose="020F0502020204030204" pitchFamily="34" charset="0"/>
                  </a:rPr>
                  <a:t>Boltzman</a:t>
                </a:r>
                <a:r>
                  <a:rPr lang="en-US" sz="2400" dirty="0">
                    <a:latin typeface="Calibri" panose="020F0502020204030204" pitchFamily="34" charset="0"/>
                    <a:cs typeface="Calibri" panose="020F0502020204030204" pitchFamily="34" charset="0"/>
                  </a:rPr>
                  <a:t> entropy with strength </a:t>
                </a:r>
                <a14:m>
                  <m:oMath xmlns:m="http://schemas.openxmlformats.org/officeDocument/2006/math">
                    <m:r>
                      <a:rPr lang="en-US" sz="2400">
                        <a:latin typeface="Cambria Math" panose="02040503050406030204" pitchFamily="18" charset="0"/>
                        <a:cs typeface="Calibri" panose="020F0502020204030204" pitchFamily="34" charset="0"/>
                      </a:rPr>
                      <m:t>𝛽</m:t>
                    </m:r>
                    <m:r>
                      <a:rPr lang="en-US" sz="2400">
                        <a:latin typeface="Cambria Math" panose="02040503050406030204" pitchFamily="18" charset="0"/>
                        <a:cs typeface="Calibri" panose="020F0502020204030204" pitchFamily="34" charset="0"/>
                      </a:rPr>
                      <m:t>≥0</m:t>
                    </m:r>
                  </m:oMath>
                </a14:m>
                <a:endParaRPr lang="en-US" sz="2400" dirty="0">
                  <a:latin typeface="Calibri" panose="020F0502020204030204" pitchFamily="34" charset="0"/>
                  <a:cs typeface="Calibri" panose="020F0502020204030204" pitchFamily="34"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7216815" y="3659887"/>
                <a:ext cx="3004915" cy="1200329"/>
              </a:xfrm>
              <a:prstGeom prst="rect">
                <a:avLst/>
              </a:prstGeom>
              <a:blipFill>
                <a:blip r:embed="rId5"/>
                <a:stretch>
                  <a:fillRect l="-3245" t="-4061" r="-1623" b="-6091"/>
                </a:stretch>
              </a:blipFill>
            </p:spPr>
            <p:txBody>
              <a:bodyPr/>
              <a:lstStyle/>
              <a:p>
                <a:r>
                  <a:rPr lang="en-US">
                    <a:noFill/>
                  </a:rPr>
                  <a:t> </a:t>
                </a:r>
              </a:p>
            </p:txBody>
          </p:sp>
        </mc:Fallback>
      </mc:AlternateContent>
      <p:sp>
        <p:nvSpPr>
          <p:cNvPr id="64" name="Rectangle 63"/>
          <p:cNvSpPr/>
          <p:nvPr/>
        </p:nvSpPr>
        <p:spPr>
          <a:xfrm>
            <a:off x="9801905" y="2022081"/>
            <a:ext cx="242404" cy="2641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p:nvPr/>
        </p:nvCxnSpPr>
        <p:spPr>
          <a:xfrm>
            <a:off x="9967379" y="2297354"/>
            <a:ext cx="464580" cy="2933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6" name="TextBox 65"/>
              <p:cNvSpPr txBox="1"/>
              <p:nvPr/>
            </p:nvSpPr>
            <p:spPr>
              <a:xfrm>
                <a:off x="2604946" y="5672460"/>
                <a:ext cx="7616784" cy="496674"/>
              </a:xfrm>
              <a:prstGeom prst="rect">
                <a:avLst/>
              </a:prstGeom>
              <a:noFill/>
            </p:spPr>
            <p:txBody>
              <a:bodyPr wrap="square" rtlCol="0">
                <a:spAutoFit/>
              </a:bodyPr>
              <a:lstStyle/>
              <a:p>
                <a14:m>
                  <m:oMath xmlns:m="http://schemas.openxmlformats.org/officeDocument/2006/math">
                    <m:r>
                      <a:rPr lang="en-US" sz="2400">
                        <a:latin typeface="Cambria Math" panose="02040503050406030204" pitchFamily="18" charset="0"/>
                        <a:cs typeface="Calibri" panose="020F0502020204030204" pitchFamily="34" charset="0"/>
                      </a:rPr>
                      <m:t>𝑁</m:t>
                    </m:r>
                    <m:d>
                      <m:dPr>
                        <m:ctrlPr>
                          <a:rPr lang="en-US" sz="2400" i="1">
                            <a:latin typeface="Cambria Math" panose="02040503050406030204" pitchFamily="18" charset="0"/>
                            <a:cs typeface="Calibri" panose="020F0502020204030204" pitchFamily="34" charset="0"/>
                          </a:rPr>
                        </m:ctrlPr>
                      </m:dPr>
                      <m:e>
                        <m:r>
                          <a:rPr lang="en-US" sz="2400">
                            <a:latin typeface="Cambria Math" panose="02040503050406030204" pitchFamily="18" charset="0"/>
                            <a:cs typeface="Calibri" panose="020F0502020204030204" pitchFamily="34" charset="0"/>
                          </a:rPr>
                          <m:t>𝑖</m:t>
                        </m:r>
                      </m:e>
                    </m:d>
                    <m:r>
                      <a:rPr lang="en-US" sz="2400">
                        <a:latin typeface="Cambria Math" panose="02040503050406030204" pitchFamily="18" charset="0"/>
                        <a:cs typeface="Calibri" panose="020F0502020204030204" pitchFamily="34" charset="0"/>
                      </a:rPr>
                      <m:t> </m:t>
                    </m:r>
                    <m:r>
                      <a:rPr lang="en-US" sz="2400">
                        <a:latin typeface="Cambria Math" panose="02040503050406030204" pitchFamily="18" charset="0"/>
                        <a:cs typeface="Calibri" panose="020F0502020204030204" pitchFamily="34" charset="0"/>
                      </a:rPr>
                      <m:t>𝑎𝑛𝑑</m:t>
                    </m:r>
                    <m:r>
                      <a:rPr lang="en-US" sz="2400">
                        <a:latin typeface="Cambria Math" panose="02040503050406030204" pitchFamily="18" charset="0"/>
                        <a:cs typeface="Calibri" panose="020F0502020204030204" pitchFamily="34" charset="0"/>
                      </a:rPr>
                      <m:t> </m:t>
                    </m:r>
                    <m:sSub>
                      <m:sSubPr>
                        <m:ctrlPr>
                          <a:rPr lang="en-US" sz="2400" i="1">
                            <a:latin typeface="Cambria Math" panose="02040503050406030204" pitchFamily="18" charset="0"/>
                            <a:cs typeface="Calibri" panose="020F0502020204030204" pitchFamily="34" charset="0"/>
                          </a:rPr>
                        </m:ctrlPr>
                      </m:sSubPr>
                      <m:e>
                        <m:r>
                          <a:rPr lang="en-US" sz="2400">
                            <a:latin typeface="Cambria Math" panose="02040503050406030204" pitchFamily="18" charset="0"/>
                            <a:cs typeface="Calibri" panose="020F0502020204030204" pitchFamily="34" charset="0"/>
                          </a:rPr>
                          <m:t>𝑑</m:t>
                        </m:r>
                      </m:e>
                      <m:sub>
                        <m:r>
                          <a:rPr lang="en-US" sz="2400">
                            <a:latin typeface="Cambria Math" panose="02040503050406030204" pitchFamily="18" charset="0"/>
                            <a:cs typeface="Calibri" panose="020F0502020204030204" pitchFamily="34" charset="0"/>
                          </a:rPr>
                          <m:t>𝑗</m:t>
                        </m:r>
                      </m:sub>
                    </m:sSub>
                  </m:oMath>
                </a14:m>
                <a:r>
                  <a:rPr lang="en-US" sz="2400" dirty="0">
                    <a:latin typeface="Calibri" panose="020F0502020204030204" pitchFamily="34" charset="0"/>
                    <a:cs typeface="Calibri" panose="020F0502020204030204" pitchFamily="34" charset="0"/>
                  </a:rPr>
                  <a:t> determined by the shape of graph G</a:t>
                </a:r>
              </a:p>
            </p:txBody>
          </p:sp>
        </mc:Choice>
        <mc:Fallback>
          <p:sp>
            <p:nvSpPr>
              <p:cNvPr id="66" name="TextBox 65"/>
              <p:cNvSpPr txBox="1">
                <a:spLocks noRot="1" noChangeAspect="1" noMove="1" noResize="1" noEditPoints="1" noAdjustHandles="1" noChangeArrowheads="1" noChangeShapeType="1" noTextEdit="1"/>
              </p:cNvSpPr>
              <p:nvPr/>
            </p:nvSpPr>
            <p:spPr>
              <a:xfrm>
                <a:off x="2604946" y="5672460"/>
                <a:ext cx="7616784" cy="496674"/>
              </a:xfrm>
              <a:prstGeom prst="rect">
                <a:avLst/>
              </a:prstGeom>
              <a:blipFill>
                <a:blip r:embed="rId6"/>
                <a:stretch>
                  <a:fillRect l="-160" t="-8642" b="-22222"/>
                </a:stretch>
              </a:blipFill>
            </p:spPr>
            <p:txBody>
              <a:bodyPr/>
              <a:lstStyle/>
              <a:p>
                <a:r>
                  <a:rPr lang="en-US">
                    <a:noFill/>
                  </a:rPr>
                  <a:t> </a:t>
                </a:r>
              </a:p>
            </p:txBody>
          </p:sp>
        </mc:Fallback>
      </mc:AlternateContent>
    </p:spTree>
    <p:extLst>
      <p:ext uri="{BB962C8B-B14F-4D97-AF65-F5344CB8AC3E}">
        <p14:creationId xmlns:p14="http://schemas.microsoft.com/office/powerpoint/2010/main" val="5800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par>
                                <p:cTn id="30" presetID="10" presetClass="entr" presetSubtype="0"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500"/>
                                        <p:tgtEl>
                                          <p:spTgt spid="60"/>
                                        </p:tgtEl>
                                      </p:cBhvr>
                                    </p:animEffect>
                                  </p:childTnLst>
                                </p:cTn>
                              </p:par>
                              <p:par>
                                <p:cTn id="47" presetID="10"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500"/>
                                        <p:tgtEl>
                                          <p:spTgt spid="6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par>
                                <p:cTn id="58" presetID="10" presetClass="entr" presetSubtype="0"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66"/>
                                        </p:tgtEl>
                                        <p:attrNameLst>
                                          <p:attrName>style.visibility</p:attrName>
                                        </p:attrNameLst>
                                      </p:cBhvr>
                                      <p:to>
                                        <p:strVal val="visible"/>
                                      </p:to>
                                    </p:set>
                                    <p:anim calcmode="lin" valueType="num">
                                      <p:cBhvr additive="base">
                                        <p:cTn id="68" dur="500" fill="hold"/>
                                        <p:tgtEl>
                                          <p:spTgt spid="66"/>
                                        </p:tgtEl>
                                        <p:attrNameLst>
                                          <p:attrName>ppt_x</p:attrName>
                                        </p:attrNameLst>
                                      </p:cBhvr>
                                      <p:tavLst>
                                        <p:tav tm="0">
                                          <p:val>
                                            <p:strVal val="#ppt_x"/>
                                          </p:val>
                                        </p:tav>
                                        <p:tav tm="100000">
                                          <p:val>
                                            <p:strVal val="#ppt_x"/>
                                          </p:val>
                                        </p:tav>
                                      </p:tavLst>
                                    </p:anim>
                                    <p:anim calcmode="lin" valueType="num">
                                      <p:cBhvr additive="base">
                                        <p:cTn id="6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p:bldP spid="44" grpId="0" animBg="1"/>
      <p:bldP spid="46" grpId="0"/>
      <p:bldP spid="49" grpId="0" animBg="1"/>
      <p:bldP spid="51" grpId="0"/>
      <p:bldP spid="53" grpId="0" animBg="1"/>
      <p:bldP spid="60" grpId="0" animBg="1"/>
      <p:bldP spid="63" grpId="0"/>
      <p:bldP spid="64" grpId="0" animBg="1"/>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4" y="933854"/>
            <a:ext cx="8681887"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latin typeface="Calibri" panose="020F0502020204030204" pitchFamily="34" charset="0"/>
                <a:cs typeface="Calibri" panose="020F0502020204030204" pitchFamily="34" charset="0"/>
              </a:rPr>
              <a:t>Numerical toy </a:t>
            </a:r>
            <a:r>
              <a:rPr lang="en-US" sz="2400" dirty="0" smtClean="0">
                <a:latin typeface="Calibri" panose="020F0502020204030204" pitchFamily="34" charset="0"/>
                <a:cs typeface="Calibri" panose="020F0502020204030204" pitchFamily="34" charset="0"/>
              </a:rPr>
              <a:t>example (10 servers) </a:t>
            </a:r>
            <a:r>
              <a:rPr lang="en-US" sz="2400" dirty="0">
                <a:latin typeface="Calibri" panose="020F0502020204030204" pitchFamily="34" charset="0"/>
                <a:cs typeface="Calibri" panose="020F0502020204030204" pitchFamily="34" charset="0"/>
              </a:rPr>
              <a:t>for </a:t>
            </a:r>
            <a:r>
              <a:rPr lang="en-US" sz="2400" dirty="0" smtClean="0">
                <a:latin typeface="Calibri" panose="020F0502020204030204" pitchFamily="34" charset="0"/>
                <a:cs typeface="Calibri" panose="020F0502020204030204" pitchFamily="34" charset="0"/>
              </a:rPr>
              <a:t>load distribution </a:t>
            </a:r>
            <a:r>
              <a:rPr lang="en-US" sz="2400" dirty="0">
                <a:latin typeface="Calibri" panose="020F0502020204030204" pitchFamily="34" charset="0"/>
                <a:cs typeface="Calibri" panose="020F0502020204030204" pitchFamily="34" charset="0"/>
              </a:rPr>
              <a:t>updating</a:t>
            </a:r>
          </a:p>
        </p:txBody>
      </p:sp>
      <p:sp>
        <p:nvSpPr>
          <p:cNvPr id="6" name="文本框 5">
            <a:extLst>
              <a:ext uri="{FF2B5EF4-FFF2-40B4-BE49-F238E27FC236}">
                <a16:creationId xmlns:a16="http://schemas.microsoft.com/office/drawing/2014/main" id="{D6EDC4BA-9519-4EDF-8034-F871B75F1DED}"/>
              </a:ext>
            </a:extLst>
          </p:cNvPr>
          <p:cNvSpPr txBox="1"/>
          <p:nvPr/>
        </p:nvSpPr>
        <p:spPr>
          <a:xfrm>
            <a:off x="0" y="135582"/>
            <a:ext cx="7984503"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Mean Field Evolutionary Dynamics for Dense-user MEC system</a:t>
            </a:r>
          </a:p>
        </p:txBody>
      </p:sp>
      <mc:AlternateContent xmlns:mc="http://schemas.openxmlformats.org/markup-compatibility/2006" xmlns:a14="http://schemas.microsoft.com/office/drawing/2010/main">
        <mc:Choice Requires="a14">
          <p:sp>
            <p:nvSpPr>
              <p:cNvPr id="16" name="TextBox 15"/>
              <p:cNvSpPr txBox="1"/>
              <p:nvPr/>
            </p:nvSpPr>
            <p:spPr>
              <a:xfrm>
                <a:off x="2528830" y="2396455"/>
                <a:ext cx="8190164" cy="523220"/>
              </a:xfrm>
              <a:prstGeom prst="rect">
                <a:avLst/>
              </a:prstGeom>
              <a:noFill/>
            </p:spPr>
            <p:txBody>
              <a:bodyPr wrap="square" rtlCol="0">
                <a:spAutoFit/>
              </a:bodyPr>
              <a:lstStyle/>
              <a:p>
                <a:r>
                  <a:rPr lang="en-US" sz="2800" dirty="0" smtClean="0"/>
                  <a:t> </a:t>
                </a:r>
                <a14:m>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𝜋</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=(0.1,0.3,0.05,0.05,0.1,0.003,0.007,0.09,0.1,0.2)</m:t>
                    </m:r>
                  </m:oMath>
                </a14:m>
                <a:endParaRPr lang="en-US" sz="28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528830" y="2396455"/>
                <a:ext cx="8190164" cy="523220"/>
              </a:xfrm>
              <a:prstGeom prst="rect">
                <a:avLst/>
              </a:prstGeom>
              <a:blipFill>
                <a:blip r:embed="rId2"/>
                <a:stretch>
                  <a:fillRect/>
                </a:stretch>
              </a:blipFill>
            </p:spPr>
            <p:txBody>
              <a:bodyPr/>
              <a:lstStyle/>
              <a:p>
                <a:r>
                  <a:rPr lang="en-US">
                    <a:noFill/>
                  </a:rPr>
                  <a:t> </a:t>
                </a:r>
              </a:p>
            </p:txBody>
          </p:sp>
        </mc:Fallback>
      </mc:AlternateContent>
      <p:sp>
        <p:nvSpPr>
          <p:cNvPr id="17" name="Down Arrow 16"/>
          <p:cNvSpPr/>
          <p:nvPr/>
        </p:nvSpPr>
        <p:spPr>
          <a:xfrm>
            <a:off x="4252591" y="1787188"/>
            <a:ext cx="273354" cy="63440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7049451" y="1774620"/>
            <a:ext cx="235132" cy="634403"/>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052583" y="2421591"/>
            <a:ext cx="627017" cy="5106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667822" y="2415307"/>
            <a:ext cx="960401" cy="51065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3945513" y="1438004"/>
                <a:ext cx="88751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𝜒</m:t>
                          </m:r>
                        </m:e>
                        <m:sub>
                          <m:r>
                            <a:rPr lang="en-US" i="1">
                              <a:latin typeface="Cambria Math" panose="02040503050406030204" pitchFamily="18" charset="0"/>
                            </a:rPr>
                            <m:t>𝑖</m:t>
                          </m:r>
                          <m:r>
                            <a:rPr lang="en-US" b="0" i="1" smtClean="0">
                              <a:latin typeface="Cambria Math" panose="02040503050406030204" pitchFamily="18" charset="0"/>
                            </a:rPr>
                            <m:t>2</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3945513" y="1438004"/>
                <a:ext cx="88751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704267" y="1395519"/>
                <a:ext cx="88751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𝜒</m:t>
                          </m:r>
                        </m:e>
                        <m:sub>
                          <m:r>
                            <a:rPr lang="en-US" i="1">
                              <a:latin typeface="Cambria Math" panose="02040503050406030204" pitchFamily="18" charset="0"/>
                            </a:rPr>
                            <m:t>𝑖</m:t>
                          </m:r>
                          <m:r>
                            <a:rPr lang="en-US" b="0" i="1" smtClean="0">
                              <a:latin typeface="Cambria Math" panose="02040503050406030204" pitchFamily="18" charset="0"/>
                            </a:rPr>
                            <m:t>6</m:t>
                          </m:r>
                        </m:sub>
                      </m:sSub>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6704267" y="1395519"/>
                <a:ext cx="887510" cy="369332"/>
              </a:xfrm>
              <a:prstGeom prst="rect">
                <a:avLst/>
              </a:prstGeom>
              <a:blipFill>
                <a:blip r:embed="rId4"/>
                <a:stretch>
                  <a:fillRect/>
                </a:stretch>
              </a:blipFill>
            </p:spPr>
            <p:txBody>
              <a:bodyPr/>
              <a:lstStyle/>
              <a:p>
                <a:r>
                  <a:rPr lang="en-US">
                    <a:noFill/>
                  </a:rPr>
                  <a:t> </a:t>
                </a:r>
              </a:p>
            </p:txBody>
          </p:sp>
        </mc:Fallback>
      </mc:AlternateContent>
      <p:sp>
        <p:nvSpPr>
          <p:cNvPr id="29" name="Down Arrow 28"/>
          <p:cNvSpPr/>
          <p:nvPr/>
        </p:nvSpPr>
        <p:spPr>
          <a:xfrm>
            <a:off x="5711277" y="3160993"/>
            <a:ext cx="601180" cy="1010303"/>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p:cNvSpPr txBox="1"/>
              <p:nvPr/>
            </p:nvSpPr>
            <p:spPr>
              <a:xfrm>
                <a:off x="6702580" y="3198470"/>
                <a:ext cx="3588007"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Update </a:t>
                </a:r>
                <a14:m>
                  <m:oMath xmlns:m="http://schemas.openxmlformats.org/officeDocument/2006/math">
                    <m:sSub>
                      <m:sSubPr>
                        <m:ctrlPr>
                          <a:rPr lang="en-US" sz="2400" i="1">
                            <a:latin typeface="Cambria Math" panose="02040503050406030204" pitchFamily="18" charset="0"/>
                            <a:cs typeface="Calibri" panose="020F0502020204030204" pitchFamily="34" charset="0"/>
                          </a:rPr>
                        </m:ctrlPr>
                      </m:sSubPr>
                      <m:e>
                        <m:r>
                          <a:rPr lang="en-US" sz="2400">
                            <a:latin typeface="Cambria Math" panose="02040503050406030204" pitchFamily="18" charset="0"/>
                            <a:cs typeface="Calibri" panose="020F0502020204030204" pitchFamily="34" charset="0"/>
                          </a:rPr>
                          <m:t>𝜋</m:t>
                        </m:r>
                      </m:e>
                      <m:sub>
                        <m:r>
                          <a:rPr lang="en-US" sz="2400">
                            <a:latin typeface="Cambria Math" panose="02040503050406030204" pitchFamily="18" charset="0"/>
                            <a:cs typeface="Calibri" panose="020F0502020204030204" pitchFamily="34" charset="0"/>
                          </a:rPr>
                          <m:t>𝑖</m:t>
                        </m:r>
                      </m:sub>
                    </m:sSub>
                  </m:oMath>
                </a14:m>
                <a:r>
                  <a:rPr lang="en-US" sz="2400" dirty="0">
                    <a:latin typeface="Calibri" panose="020F0502020204030204" pitchFamily="34" charset="0"/>
                    <a:cs typeface="Calibri" panose="020F0502020204030204" pitchFamily="34" charset="0"/>
                  </a:rPr>
                  <a:t> with mean field evolutionary dynamic</a:t>
                </a:r>
              </a:p>
            </p:txBody>
          </p:sp>
        </mc:Choice>
        <mc:Fallback xmlns="">
          <p:sp>
            <p:nvSpPr>
              <p:cNvPr id="32" name="TextBox 31"/>
              <p:cNvSpPr txBox="1">
                <a:spLocks noRot="1" noChangeAspect="1" noMove="1" noResize="1" noEditPoints="1" noAdjustHandles="1" noChangeArrowheads="1" noChangeShapeType="1" noTextEdit="1"/>
              </p:cNvSpPr>
              <p:nvPr/>
            </p:nvSpPr>
            <p:spPr>
              <a:xfrm>
                <a:off x="6702580" y="3198470"/>
                <a:ext cx="3588007" cy="830997"/>
              </a:xfrm>
              <a:prstGeom prst="rect">
                <a:avLst/>
              </a:prstGeom>
              <a:blipFill>
                <a:blip r:embed="rId5"/>
                <a:stretch>
                  <a:fillRect l="-2721" t="-5882" r="-340"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103960" y="4618405"/>
                <a:ext cx="9322280" cy="523220"/>
              </a:xfrm>
              <a:prstGeom prst="rect">
                <a:avLst/>
              </a:prstGeom>
              <a:noFill/>
            </p:spPr>
            <p:txBody>
              <a:bodyPr wrap="square" rtlCol="0">
                <a:spAutoFit/>
              </a:bodyPr>
              <a:lstStyle/>
              <a:p>
                <a:r>
                  <a:rPr lang="en-US" sz="2800" dirty="0" smtClean="0"/>
                  <a:t> </a:t>
                </a:r>
                <a14:m>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𝜋</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=(0.125,0.25,0.075,0.05,0.097,0.006,0.007,0.09,0.1,0.2)</m:t>
                    </m:r>
                  </m:oMath>
                </a14:m>
                <a:endParaRPr lang="en-US" sz="2800" dirty="0"/>
              </a:p>
            </p:txBody>
          </p:sp>
        </mc:Choice>
        <mc:Fallback xmlns="">
          <p:sp>
            <p:nvSpPr>
              <p:cNvPr id="35" name="TextBox 34"/>
              <p:cNvSpPr txBox="1">
                <a:spLocks noRot="1" noChangeAspect="1" noMove="1" noResize="1" noEditPoints="1" noAdjustHandles="1" noChangeArrowheads="1" noChangeShapeType="1" noTextEdit="1"/>
              </p:cNvSpPr>
              <p:nvPr/>
            </p:nvSpPr>
            <p:spPr>
              <a:xfrm>
                <a:off x="1103960" y="4618405"/>
                <a:ext cx="9322280" cy="523220"/>
              </a:xfrm>
              <a:prstGeom prst="rect">
                <a:avLst/>
              </a:prstGeom>
              <a:blipFill>
                <a:blip r:embed="rId6"/>
                <a:stretch>
                  <a:fillRect/>
                </a:stretch>
              </a:blipFill>
            </p:spPr>
            <p:txBody>
              <a:bodyPr/>
              <a:lstStyle/>
              <a:p>
                <a:r>
                  <a:rPr lang="en-US">
                    <a:noFill/>
                  </a:rPr>
                  <a:t> </a:t>
                </a:r>
              </a:p>
            </p:txBody>
          </p:sp>
        </mc:Fallback>
      </mc:AlternateContent>
      <p:sp>
        <p:nvSpPr>
          <p:cNvPr id="36" name="Oval 35"/>
          <p:cNvSpPr/>
          <p:nvPr/>
        </p:nvSpPr>
        <p:spPr>
          <a:xfrm>
            <a:off x="3125121" y="4605837"/>
            <a:ext cx="679268" cy="5357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rved Right Arrow 36"/>
          <p:cNvSpPr/>
          <p:nvPr/>
        </p:nvSpPr>
        <p:spPr>
          <a:xfrm rot="16200000">
            <a:off x="3693971" y="5027888"/>
            <a:ext cx="540728" cy="8360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urved Right Arrow 38"/>
          <p:cNvSpPr/>
          <p:nvPr/>
        </p:nvSpPr>
        <p:spPr>
          <a:xfrm rot="5400000">
            <a:off x="2613218" y="3846415"/>
            <a:ext cx="540728" cy="91029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p:cNvSpPr txBox="1"/>
          <p:nvPr/>
        </p:nvSpPr>
        <p:spPr>
          <a:xfrm>
            <a:off x="3546322" y="5750176"/>
            <a:ext cx="979623" cy="461665"/>
          </a:xfrm>
          <a:prstGeom prst="rect">
            <a:avLst/>
          </a:prstGeom>
          <a:noFill/>
        </p:spPr>
        <p:txBody>
          <a:bodyPr wrap="square" rtlCol="0">
            <a:spAutoFit/>
          </a:bodyPr>
          <a:lstStyle/>
          <a:p>
            <a:r>
              <a:rPr lang="en-US" sz="2400" dirty="0" smtClean="0"/>
              <a:t>0.025</a:t>
            </a:r>
            <a:endParaRPr lang="en-US" sz="2400" dirty="0"/>
          </a:p>
        </p:txBody>
      </p:sp>
      <p:sp>
        <p:nvSpPr>
          <p:cNvPr id="41" name="TextBox 40"/>
          <p:cNvSpPr txBox="1"/>
          <p:nvPr/>
        </p:nvSpPr>
        <p:spPr>
          <a:xfrm>
            <a:off x="2428434" y="3609624"/>
            <a:ext cx="979623" cy="461665"/>
          </a:xfrm>
          <a:prstGeom prst="rect">
            <a:avLst/>
          </a:prstGeom>
          <a:noFill/>
        </p:spPr>
        <p:txBody>
          <a:bodyPr wrap="square" rtlCol="0">
            <a:spAutoFit/>
          </a:bodyPr>
          <a:lstStyle/>
          <a:p>
            <a:r>
              <a:rPr lang="en-US" sz="2400" dirty="0" smtClean="0"/>
              <a:t>0.025</a:t>
            </a:r>
            <a:endParaRPr lang="en-US" sz="2400" dirty="0"/>
          </a:p>
        </p:txBody>
      </p:sp>
      <p:sp>
        <p:nvSpPr>
          <p:cNvPr id="42" name="Curved Right Arrow 41"/>
          <p:cNvSpPr/>
          <p:nvPr/>
        </p:nvSpPr>
        <p:spPr>
          <a:xfrm rot="16200000">
            <a:off x="6284772" y="4977511"/>
            <a:ext cx="540728" cy="8360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p:cNvSpPr txBox="1"/>
          <p:nvPr/>
        </p:nvSpPr>
        <p:spPr>
          <a:xfrm>
            <a:off x="6137123" y="5699799"/>
            <a:ext cx="979623" cy="461665"/>
          </a:xfrm>
          <a:prstGeom prst="rect">
            <a:avLst/>
          </a:prstGeom>
          <a:noFill/>
        </p:spPr>
        <p:txBody>
          <a:bodyPr wrap="square" rtlCol="0">
            <a:spAutoFit/>
          </a:bodyPr>
          <a:lstStyle/>
          <a:p>
            <a:r>
              <a:rPr lang="en-US" sz="2400" dirty="0" smtClean="0"/>
              <a:t>0.003</a:t>
            </a:r>
            <a:endParaRPr lang="en-US" sz="2400" dirty="0"/>
          </a:p>
        </p:txBody>
      </p:sp>
      <p:sp>
        <p:nvSpPr>
          <p:cNvPr id="44" name="Oval 43"/>
          <p:cNvSpPr/>
          <p:nvPr/>
        </p:nvSpPr>
        <p:spPr>
          <a:xfrm>
            <a:off x="6428336" y="4574261"/>
            <a:ext cx="960401" cy="51065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67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2" grpId="0"/>
      <p:bldP spid="29" grpId="0" animBg="1"/>
      <p:bldP spid="32" grpId="0"/>
      <p:bldP spid="35" grpId="0"/>
      <p:bldP spid="36" grpId="0" animBg="1"/>
      <p:bldP spid="37" grpId="0" animBg="1"/>
      <p:bldP spid="39" grpId="0" animBg="1"/>
      <p:bldP spid="40" grpId="0"/>
      <p:bldP spid="41" grpId="0"/>
      <p:bldP spid="42" grpId="0" animBg="1"/>
      <p:bldP spid="43" grpId="0"/>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4" y="933854"/>
            <a:ext cx="8729021"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How to update the load distribution with MFED --  gradient matrix</a:t>
            </a:r>
            <a:endParaRPr lang="en-US" sz="2400" dirty="0">
              <a:latin typeface="Calibri" panose="020F0502020204030204" pitchFamily="34" charset="0"/>
              <a:cs typeface="Calibri" panose="020F0502020204030204" pitchFamily="34" charset="0"/>
            </a:endParaRPr>
          </a:p>
        </p:txBody>
      </p:sp>
      <p:sp>
        <p:nvSpPr>
          <p:cNvPr id="6" name="文本框 5">
            <a:extLst>
              <a:ext uri="{FF2B5EF4-FFF2-40B4-BE49-F238E27FC236}">
                <a16:creationId xmlns:a16="http://schemas.microsoft.com/office/drawing/2014/main" id="{D6EDC4BA-9519-4EDF-8034-F871B75F1DED}"/>
              </a:ext>
            </a:extLst>
          </p:cNvPr>
          <p:cNvSpPr txBox="1"/>
          <p:nvPr/>
        </p:nvSpPr>
        <p:spPr>
          <a:xfrm>
            <a:off x="0" y="135582"/>
            <a:ext cx="7984503"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Mean Field Evolutionary Dynamics for Dense-user MEC system</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285" y="1567613"/>
            <a:ext cx="8176260" cy="2308860"/>
          </a:xfrm>
          <a:prstGeom prst="rect">
            <a:avLst/>
          </a:prstGeom>
        </p:spPr>
      </p:pic>
      <p:sp>
        <p:nvSpPr>
          <p:cNvPr id="24" name="Rectangle 23"/>
          <p:cNvSpPr/>
          <p:nvPr/>
        </p:nvSpPr>
        <p:spPr>
          <a:xfrm>
            <a:off x="4628741" y="1819609"/>
            <a:ext cx="361405" cy="435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44784" y="3012133"/>
            <a:ext cx="322217" cy="435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046479" y="1819608"/>
            <a:ext cx="5416732" cy="435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924560" y="2942464"/>
            <a:ext cx="5594985" cy="5007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H="1">
            <a:off x="4184604" y="2255037"/>
            <a:ext cx="624839" cy="1928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184604" y="3443208"/>
            <a:ext cx="521289" cy="740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2915111" y="4128468"/>
                <a:ext cx="2759312" cy="46294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Variable </a:t>
                </a:r>
                <a14:m>
                  <m:oMath xmlns:m="http://schemas.openxmlformats.org/officeDocument/2006/math">
                    <m:r>
                      <a:rPr lang="en-US" sz="2400">
                        <a:latin typeface="Cambria Math" panose="02040503050406030204" pitchFamily="18" charset="0"/>
                        <a:cs typeface="Calibri" panose="020F0502020204030204" pitchFamily="34" charset="0"/>
                      </a:rPr>
                      <m:t>𝜌</m:t>
                    </m:r>
                    <m:r>
                      <a:rPr lang="en-US" sz="2400">
                        <a:latin typeface="Cambria Math" panose="02040503050406030204" pitchFamily="18" charset="0"/>
                        <a:cs typeface="Calibri" panose="020F0502020204030204" pitchFamily="34" charset="0"/>
                      </a:rPr>
                      <m:t>=</m:t>
                    </m:r>
                    <m:sSubSup>
                      <m:sSubSupPr>
                        <m:ctrlPr>
                          <a:rPr lang="en-US" sz="2400" i="1">
                            <a:latin typeface="Cambria Math" panose="02040503050406030204" pitchFamily="18" charset="0"/>
                            <a:cs typeface="Calibri" panose="020F0502020204030204" pitchFamily="34" charset="0"/>
                          </a:rPr>
                        </m:ctrlPr>
                      </m:sSubSupPr>
                      <m:e>
                        <m:sSub>
                          <m:sSubPr>
                            <m:ctrlPr>
                              <a:rPr lang="en-US" sz="2400" i="1">
                                <a:latin typeface="Cambria Math" panose="02040503050406030204" pitchFamily="18" charset="0"/>
                                <a:cs typeface="Calibri" panose="020F0502020204030204" pitchFamily="34" charset="0"/>
                              </a:rPr>
                            </m:ctrlPr>
                          </m:sSubPr>
                          <m:e>
                            <m:r>
                              <a:rPr lang="en-US" sz="2400">
                                <a:latin typeface="Cambria Math" panose="02040503050406030204" pitchFamily="18" charset="0"/>
                                <a:cs typeface="Calibri" panose="020F0502020204030204" pitchFamily="34" charset="0"/>
                              </a:rPr>
                              <m:t>(</m:t>
                            </m:r>
                            <m:r>
                              <a:rPr lang="en-US" sz="2400">
                                <a:latin typeface="Cambria Math" panose="02040503050406030204" pitchFamily="18" charset="0"/>
                                <a:cs typeface="Calibri" panose="020F0502020204030204" pitchFamily="34" charset="0"/>
                              </a:rPr>
                              <m:t>𝜌</m:t>
                            </m:r>
                          </m:e>
                          <m:sub>
                            <m:r>
                              <a:rPr lang="en-US" sz="2400">
                                <a:latin typeface="Cambria Math" panose="02040503050406030204" pitchFamily="18" charset="0"/>
                                <a:cs typeface="Calibri" panose="020F0502020204030204" pitchFamily="34" charset="0"/>
                              </a:rPr>
                              <m:t>𝑖</m:t>
                            </m:r>
                          </m:sub>
                        </m:sSub>
                        <m:r>
                          <a:rPr lang="en-US" sz="2400">
                            <a:latin typeface="Cambria Math" panose="02040503050406030204" pitchFamily="18" charset="0"/>
                            <a:cs typeface="Calibri" panose="020F0502020204030204" pitchFamily="34" charset="0"/>
                          </a:rPr>
                          <m:t>)</m:t>
                        </m:r>
                      </m:e>
                      <m:sub>
                        <m:r>
                          <a:rPr lang="en-US" sz="2400">
                            <a:latin typeface="Cambria Math" panose="02040503050406030204" pitchFamily="18" charset="0"/>
                            <a:cs typeface="Calibri" panose="020F0502020204030204" pitchFamily="34" charset="0"/>
                          </a:rPr>
                          <m:t>𝑖</m:t>
                        </m:r>
                        <m:r>
                          <a:rPr lang="en-US" sz="2400">
                            <a:latin typeface="Cambria Math" panose="02040503050406030204" pitchFamily="18" charset="0"/>
                            <a:cs typeface="Calibri" panose="020F0502020204030204" pitchFamily="34" charset="0"/>
                          </a:rPr>
                          <m:t>=1</m:t>
                        </m:r>
                      </m:sub>
                      <m:sup>
                        <m:r>
                          <a:rPr lang="en-US" sz="2400">
                            <a:latin typeface="Cambria Math" panose="02040503050406030204" pitchFamily="18" charset="0"/>
                            <a:cs typeface="Calibri" panose="020F0502020204030204" pitchFamily="34" charset="0"/>
                          </a:rPr>
                          <m:t>𝑠</m:t>
                        </m:r>
                      </m:sup>
                    </m:sSubSup>
                  </m:oMath>
                </a14:m>
                <a:endParaRPr lang="en-US" sz="2400" dirty="0">
                  <a:latin typeface="Calibri" panose="020F0502020204030204" pitchFamily="34" charset="0"/>
                  <a:cs typeface="Calibri" panose="020F050202020403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915111" y="4128468"/>
                <a:ext cx="2759312" cy="462947"/>
              </a:xfrm>
              <a:prstGeom prst="rect">
                <a:avLst/>
              </a:prstGeom>
              <a:blipFill>
                <a:blip r:embed="rId3"/>
                <a:stretch>
                  <a:fillRect l="-3311" t="-10526" b="-28947"/>
                </a:stretch>
              </a:blipFill>
            </p:spPr>
            <p:txBody>
              <a:bodyPr/>
              <a:lstStyle/>
              <a:p>
                <a:r>
                  <a:rPr lang="en-US">
                    <a:noFill/>
                  </a:rPr>
                  <a:t> </a:t>
                </a:r>
              </a:p>
            </p:txBody>
          </p:sp>
        </mc:Fallback>
      </mc:AlternateContent>
      <p:cxnSp>
        <p:nvCxnSpPr>
          <p:cNvPr id="33" name="Straight Arrow Connector 32"/>
          <p:cNvCxnSpPr/>
          <p:nvPr/>
        </p:nvCxnSpPr>
        <p:spPr>
          <a:xfrm flipH="1">
            <a:off x="7409632" y="2291787"/>
            <a:ext cx="624839" cy="1928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461406" y="3477519"/>
            <a:ext cx="521289" cy="740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p:cNvSpPr txBox="1"/>
              <p:nvPr/>
            </p:nvSpPr>
            <p:spPr>
              <a:xfrm>
                <a:off x="6191711" y="4129109"/>
                <a:ext cx="487266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Corresponding gradient matrix </a:t>
                </a:r>
                <a14:m>
                  <m:oMath xmlns:m="http://schemas.openxmlformats.org/officeDocument/2006/math">
                    <m:sSub>
                      <m:sSubPr>
                        <m:ctrlPr>
                          <a:rPr lang="en-US" sz="2400" i="1">
                            <a:latin typeface="Cambria Math" panose="02040503050406030204" pitchFamily="18" charset="0"/>
                            <a:cs typeface="Calibri" panose="020F0502020204030204" pitchFamily="34" charset="0"/>
                          </a:rPr>
                        </m:ctrlPr>
                      </m:sSubPr>
                      <m:e>
                        <m:r>
                          <m:rPr>
                            <m:sty m:val="p"/>
                          </m:rPr>
                          <a:rPr lang="el-GR" sz="2400">
                            <a:latin typeface="Cambria Math" panose="02040503050406030204" pitchFamily="18" charset="0"/>
                            <a:cs typeface="Calibri" panose="020F0502020204030204" pitchFamily="34" charset="0"/>
                          </a:rPr>
                          <m:t>Λ</m:t>
                        </m:r>
                      </m:e>
                      <m:sub>
                        <m:r>
                          <a:rPr lang="en-US" sz="2400">
                            <a:latin typeface="Cambria Math" panose="02040503050406030204" pitchFamily="18" charset="0"/>
                            <a:cs typeface="Calibri" panose="020F0502020204030204" pitchFamily="34" charset="0"/>
                          </a:rPr>
                          <m:t>𝑖</m:t>
                        </m:r>
                      </m:sub>
                    </m:sSub>
                  </m:oMath>
                </a14:m>
                <a:endParaRPr lang="en-US" sz="2400" dirty="0">
                  <a:latin typeface="Calibri" panose="020F0502020204030204" pitchFamily="34" charset="0"/>
                  <a:cs typeface="Calibri" panose="020F050202020403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191711" y="4129109"/>
                <a:ext cx="4872664" cy="461665"/>
              </a:xfrm>
              <a:prstGeom prst="rect">
                <a:avLst/>
              </a:prstGeom>
              <a:blipFill>
                <a:blip r:embed="rId4"/>
                <a:stretch>
                  <a:fillRect l="-2003"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2632323" y="5064644"/>
                <a:ext cx="7972153" cy="860748"/>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Note: Neighborhood </a:t>
                </a:r>
                <a14:m>
                  <m:oMath xmlns:m="http://schemas.openxmlformats.org/officeDocument/2006/math">
                    <m:r>
                      <m:rPr>
                        <m:sty m:val="p"/>
                      </m:rPr>
                      <a:rPr lang="en-US" sz="2400">
                        <a:latin typeface="Cambria Math" panose="02040503050406030204" pitchFamily="18" charset="0"/>
                        <a:cs typeface="Calibri" panose="020F0502020204030204" pitchFamily="34" charset="0"/>
                      </a:rPr>
                      <m:t>N</m:t>
                    </m:r>
                    <m:r>
                      <a:rPr lang="en-US" sz="2400">
                        <a:latin typeface="Cambria Math" panose="02040503050406030204" pitchFamily="18" charset="0"/>
                        <a:cs typeface="Calibri" panose="020F0502020204030204" pitchFamily="34" charset="0"/>
                      </a:rPr>
                      <m:t>(</m:t>
                    </m:r>
                    <m:r>
                      <m:rPr>
                        <m:sty m:val="p"/>
                      </m:rPr>
                      <a:rPr lang="en-US" sz="2400">
                        <a:latin typeface="Cambria Math" panose="02040503050406030204" pitchFamily="18" charset="0"/>
                        <a:cs typeface="Calibri" panose="020F0502020204030204" pitchFamily="34" charset="0"/>
                      </a:rPr>
                      <m:t>i</m:t>
                    </m:r>
                    <m:r>
                      <a:rPr lang="en-US" sz="2400">
                        <a:latin typeface="Cambria Math" panose="02040503050406030204" pitchFamily="18" charset="0"/>
                        <a:cs typeface="Calibri" panose="020F0502020204030204" pitchFamily="34" charset="0"/>
                      </a:rPr>
                      <m:t>)</m:t>
                    </m:r>
                  </m:oMath>
                </a14:m>
                <a:r>
                  <a:rPr lang="en-US" sz="2400" dirty="0">
                    <a:latin typeface="Calibri" panose="020F0502020204030204" pitchFamily="34" charset="0"/>
                    <a:cs typeface="Calibri" panose="020F0502020204030204" pitchFamily="34" charset="0"/>
                  </a:rPr>
                  <a:t> and degree </a:t>
                </a:r>
                <a14:m>
                  <m:oMath xmlns:m="http://schemas.openxmlformats.org/officeDocument/2006/math">
                    <m:sSub>
                      <m:sSubPr>
                        <m:ctrlPr>
                          <a:rPr lang="en-US" sz="2400" i="1">
                            <a:latin typeface="Cambria Math" panose="02040503050406030204" pitchFamily="18" charset="0"/>
                            <a:cs typeface="Calibri" panose="020F0502020204030204" pitchFamily="34" charset="0"/>
                          </a:rPr>
                        </m:ctrlPr>
                      </m:sSubPr>
                      <m:e>
                        <m:r>
                          <a:rPr lang="en-US" sz="2400">
                            <a:latin typeface="Cambria Math" panose="02040503050406030204" pitchFamily="18" charset="0"/>
                            <a:cs typeface="Calibri" panose="020F0502020204030204" pitchFamily="34" charset="0"/>
                          </a:rPr>
                          <m:t>𝑑</m:t>
                        </m:r>
                      </m:e>
                      <m:sub>
                        <m:r>
                          <a:rPr lang="en-US" sz="2400">
                            <a:latin typeface="Cambria Math" panose="02040503050406030204" pitchFamily="18" charset="0"/>
                            <a:cs typeface="Calibri" panose="020F0502020204030204" pitchFamily="34" charset="0"/>
                          </a:rPr>
                          <m:t>𝑗</m:t>
                        </m:r>
                      </m:sub>
                    </m:sSub>
                  </m:oMath>
                </a14:m>
                <a:r>
                  <a:rPr lang="en-US" sz="2400" dirty="0">
                    <a:latin typeface="Calibri" panose="020F0502020204030204" pitchFamily="34" charset="0"/>
                    <a:cs typeface="Calibri" panose="020F0502020204030204" pitchFamily="34" charset="0"/>
                  </a:rPr>
                  <a:t> is determined by the structure of the strategy graph. </a:t>
                </a:r>
              </a:p>
            </p:txBody>
          </p:sp>
        </mc:Choice>
        <mc:Fallback xmlns="">
          <p:sp>
            <p:nvSpPr>
              <p:cNvPr id="45" name="TextBox 44"/>
              <p:cNvSpPr txBox="1">
                <a:spLocks noRot="1" noChangeAspect="1" noMove="1" noResize="1" noEditPoints="1" noAdjustHandles="1" noChangeArrowheads="1" noChangeShapeType="1" noTextEdit="1"/>
              </p:cNvSpPr>
              <p:nvPr/>
            </p:nvSpPr>
            <p:spPr>
              <a:xfrm>
                <a:off x="2632323" y="5064644"/>
                <a:ext cx="7972153" cy="860748"/>
              </a:xfrm>
              <a:prstGeom prst="rect">
                <a:avLst/>
              </a:prstGeom>
              <a:blipFill>
                <a:blip r:embed="rId5"/>
                <a:stretch>
                  <a:fillRect l="-1223" t="-4965" b="-15603"/>
                </a:stretch>
              </a:blipFill>
            </p:spPr>
            <p:txBody>
              <a:bodyPr/>
              <a:lstStyle/>
              <a:p>
                <a:r>
                  <a:rPr lang="en-US">
                    <a:noFill/>
                  </a:rPr>
                  <a:t> </a:t>
                </a:r>
              </a:p>
            </p:txBody>
          </p:sp>
        </mc:Fallback>
      </mc:AlternateContent>
      <p:sp>
        <p:nvSpPr>
          <p:cNvPr id="46" name="Plus 45"/>
          <p:cNvSpPr/>
          <p:nvPr/>
        </p:nvSpPr>
        <p:spPr>
          <a:xfrm>
            <a:off x="5735205" y="4165165"/>
            <a:ext cx="404730" cy="38955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eft Arrow 46"/>
          <p:cNvSpPr/>
          <p:nvPr/>
        </p:nvSpPr>
        <p:spPr>
          <a:xfrm>
            <a:off x="2399292" y="4191291"/>
            <a:ext cx="487680" cy="3373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p:cNvSpPr txBox="1"/>
              <p:nvPr/>
            </p:nvSpPr>
            <p:spPr>
              <a:xfrm>
                <a:off x="657689" y="4009332"/>
                <a:ext cx="1675972" cy="701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𝑑</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rPr>
                                <m:t>𝑖</m:t>
                              </m:r>
                            </m:sub>
                          </m:sSub>
                        </m:num>
                        <m:den>
                          <m:r>
                            <a:rPr lang="en-US" sz="2400" b="0" i="1" smtClean="0">
                              <a:latin typeface="Cambria Math" panose="02040503050406030204" pitchFamily="18" charset="0"/>
                            </a:rPr>
                            <m:t>𝑑𝑡</m:t>
                          </m:r>
                        </m:den>
                      </m:f>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l-GR" sz="2400" b="0" i="1" smtClean="0">
                              <a:latin typeface="Cambria Math" panose="02040503050406030204" pitchFamily="18" charset="0"/>
                              <a:ea typeface="Cambria Math" panose="02040503050406030204" pitchFamily="18" charset="0"/>
                            </a:rPr>
                            <m:t>Λ</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𝜌</m:t>
                      </m:r>
                    </m:oMath>
                  </m:oMathPara>
                </a14:m>
                <a:endParaRPr lang="en-US" sz="24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57689" y="4009332"/>
                <a:ext cx="1675972" cy="70121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4822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1" grpId="0"/>
      <p:bldP spid="38" grpId="0"/>
      <p:bldP spid="45" grpId="0"/>
      <p:bldP spid="46" grpId="0" animBg="1"/>
      <p:bldP spid="47" grpId="0" animBg="1"/>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6EDC4BA-9519-4EDF-8034-F871B75F1DED}"/>
              </a:ext>
            </a:extLst>
          </p:cNvPr>
          <p:cNvSpPr txBox="1"/>
          <p:nvPr/>
        </p:nvSpPr>
        <p:spPr>
          <a:xfrm>
            <a:off x="0" y="135582"/>
            <a:ext cx="7984503"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Mean Field Evolutionary Dynamics for Dense-user MEC system</a:t>
            </a:r>
          </a:p>
        </p:txBody>
      </p:sp>
      <p:sp>
        <p:nvSpPr>
          <p:cNvPr id="23" name="TextBox 22"/>
          <p:cNvSpPr txBox="1"/>
          <p:nvPr/>
        </p:nvSpPr>
        <p:spPr>
          <a:xfrm>
            <a:off x="443045" y="924198"/>
            <a:ext cx="7437763"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latin typeface="Calibri" panose="020F0502020204030204" pitchFamily="34" charset="0"/>
                <a:cs typeface="Calibri" panose="020F0502020204030204" pitchFamily="34" charset="0"/>
              </a:rPr>
              <a:t>Numerical toy example for gradient matrix construction</a:t>
            </a:r>
          </a:p>
        </p:txBody>
      </p:sp>
      <p:sp>
        <p:nvSpPr>
          <p:cNvPr id="24" name="Oval 23"/>
          <p:cNvSpPr/>
          <p:nvPr/>
        </p:nvSpPr>
        <p:spPr>
          <a:xfrm>
            <a:off x="8685605" y="1809725"/>
            <a:ext cx="156755" cy="165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822074" y="2307061"/>
            <a:ext cx="156755" cy="165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0827914" y="1570184"/>
            <a:ext cx="156755" cy="165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8819404" y="1917297"/>
            <a:ext cx="1002670" cy="438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6" idx="3"/>
          </p:cNvCxnSpPr>
          <p:nvPr/>
        </p:nvCxnSpPr>
        <p:spPr>
          <a:xfrm flipV="1">
            <a:off x="9974473" y="1711416"/>
            <a:ext cx="876397" cy="653899"/>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0157355" y="3350024"/>
            <a:ext cx="156755" cy="165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25" idx="4"/>
            <a:endCxn id="30" idx="1"/>
          </p:cNvCxnSpPr>
          <p:nvPr/>
        </p:nvCxnSpPr>
        <p:spPr>
          <a:xfrm>
            <a:off x="9900452" y="2472524"/>
            <a:ext cx="279859" cy="901731"/>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615345" y="2042149"/>
            <a:ext cx="274319" cy="372180"/>
          </a:xfrm>
          <a:prstGeom prst="rect">
            <a:avLst/>
          </a:prstGeom>
          <a:noFill/>
        </p:spPr>
        <p:txBody>
          <a:bodyPr wrap="square" rtlCol="0">
            <a:spAutoFit/>
          </a:bodyPr>
          <a:lstStyle/>
          <a:p>
            <a:r>
              <a:rPr lang="en-US" dirty="0" smtClean="0"/>
              <a:t>1</a:t>
            </a:r>
            <a:endParaRPr lang="en-US" dirty="0"/>
          </a:p>
        </p:txBody>
      </p:sp>
      <p:sp>
        <p:nvSpPr>
          <p:cNvPr id="34" name="TextBox 33"/>
          <p:cNvSpPr txBox="1"/>
          <p:nvPr/>
        </p:nvSpPr>
        <p:spPr>
          <a:xfrm>
            <a:off x="10098572" y="3515487"/>
            <a:ext cx="274319" cy="372180"/>
          </a:xfrm>
          <a:prstGeom prst="rect">
            <a:avLst/>
          </a:prstGeom>
          <a:noFill/>
        </p:spPr>
        <p:txBody>
          <a:bodyPr wrap="square" rtlCol="0">
            <a:spAutoFit/>
          </a:bodyPr>
          <a:lstStyle/>
          <a:p>
            <a:r>
              <a:rPr lang="en-US" dirty="0"/>
              <a:t>4</a:t>
            </a:r>
          </a:p>
        </p:txBody>
      </p:sp>
      <p:sp>
        <p:nvSpPr>
          <p:cNvPr id="38" name="TextBox 37"/>
          <p:cNvSpPr txBox="1"/>
          <p:nvPr/>
        </p:nvSpPr>
        <p:spPr>
          <a:xfrm>
            <a:off x="10906291" y="1764535"/>
            <a:ext cx="274319" cy="372180"/>
          </a:xfrm>
          <a:prstGeom prst="rect">
            <a:avLst/>
          </a:prstGeom>
          <a:noFill/>
        </p:spPr>
        <p:txBody>
          <a:bodyPr wrap="square" rtlCol="0">
            <a:spAutoFit/>
          </a:bodyPr>
          <a:lstStyle/>
          <a:p>
            <a:r>
              <a:rPr lang="en-US" dirty="0" smtClean="0"/>
              <a:t>3</a:t>
            </a:r>
            <a:endParaRPr lang="en-US" dirty="0"/>
          </a:p>
        </p:txBody>
      </p:sp>
      <p:sp>
        <p:nvSpPr>
          <p:cNvPr id="45" name="TextBox 44"/>
          <p:cNvSpPr txBox="1"/>
          <p:nvPr/>
        </p:nvSpPr>
        <p:spPr>
          <a:xfrm>
            <a:off x="10009606" y="2320457"/>
            <a:ext cx="274319" cy="372180"/>
          </a:xfrm>
          <a:prstGeom prst="rect">
            <a:avLst/>
          </a:prstGeom>
          <a:noFill/>
        </p:spPr>
        <p:txBody>
          <a:bodyPr wrap="square" rtlCol="0">
            <a:spAutoFit/>
          </a:bodyPr>
          <a:lstStyle/>
          <a:p>
            <a:r>
              <a:rPr lang="en-US" dirty="0"/>
              <a:t>2</a:t>
            </a:r>
          </a:p>
        </p:txBody>
      </p:sp>
      <mc:AlternateContent xmlns:mc="http://schemas.openxmlformats.org/markup-compatibility/2006" xmlns:a14="http://schemas.microsoft.com/office/drawing/2010/main">
        <mc:Choice Requires="a14">
          <p:sp>
            <p:nvSpPr>
              <p:cNvPr id="46" name="TextBox 45"/>
              <p:cNvSpPr txBox="1"/>
              <p:nvPr/>
            </p:nvSpPr>
            <p:spPr>
              <a:xfrm>
                <a:off x="1159676" y="1570184"/>
                <a:ext cx="6174378" cy="620554"/>
              </a:xfrm>
              <a:prstGeom prst="rect">
                <a:avLst/>
              </a:prstGeom>
              <a:noFill/>
            </p:spPr>
            <p:txBody>
              <a:bodyPr wrap="square" lIns="0" tIns="0" rIns="0" bIns="0" rtlCol="0">
                <a:spAutoFit/>
              </a:bodyPr>
              <a:lstStyle/>
              <a:p>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𝑑</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𝜌</m:t>
                            </m:r>
                          </m:e>
                          <m:sub>
                            <m:r>
                              <a:rPr lang="en-US" sz="2800" b="0" i="1" smtClean="0">
                                <a:latin typeface="Cambria Math" panose="02040503050406030204" pitchFamily="18" charset="0"/>
                              </a:rPr>
                              <m:t>2</m:t>
                            </m:r>
                          </m:sub>
                        </m:sSub>
                      </m:num>
                      <m:den>
                        <m:r>
                          <a:rPr lang="en-US" sz="2800" b="0" i="1" smtClean="0">
                            <a:latin typeface="Cambria Math" panose="02040503050406030204" pitchFamily="18" charset="0"/>
                          </a:rPr>
                          <m:t>𝑑𝑡</m:t>
                        </m:r>
                      </m:den>
                    </m:f>
                  </m:oMath>
                </a14:m>
                <a:r>
                  <a:rPr lang="en-US" dirty="0" smtClean="0"/>
                  <a:t> </a:t>
                </a:r>
                <a:r>
                  <a:rPr lang="en-US" sz="2400" dirty="0" smtClean="0"/>
                  <a:t>= </a:t>
                </a:r>
                <a:r>
                  <a:rPr lang="en-US" sz="2400" dirty="0">
                    <a:latin typeface="Calibri" panose="020F0502020204030204" pitchFamily="34" charset="0"/>
                    <a:cs typeface="Calibri" panose="020F0502020204030204" pitchFamily="34" charset="0"/>
                  </a:rPr>
                  <a:t>inflow into node </a:t>
                </a:r>
                <a14:m>
                  <m:oMath xmlns:m="http://schemas.openxmlformats.org/officeDocument/2006/math">
                    <m:r>
                      <a:rPr lang="en-US" sz="2400">
                        <a:latin typeface="Cambria Math" panose="02040503050406030204" pitchFamily="18" charset="0"/>
                        <a:cs typeface="Calibri" panose="020F0502020204030204" pitchFamily="34" charset="0"/>
                      </a:rPr>
                      <m:t>2−</m:t>
                    </m:r>
                  </m:oMath>
                </a14:m>
                <a:r>
                  <a:rPr lang="en-US" sz="2400" dirty="0">
                    <a:latin typeface="Calibri" panose="020F0502020204030204" pitchFamily="34" charset="0"/>
                    <a:cs typeface="Calibri" panose="020F0502020204030204" pitchFamily="34" charset="0"/>
                  </a:rPr>
                  <a:t> outflow out of node </a:t>
                </a:r>
                <a:r>
                  <a:rPr lang="en-US" sz="2400" dirty="0" smtClean="0"/>
                  <a:t>2</a:t>
                </a:r>
                <a:endParaRPr lang="en-US" sz="2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1159676" y="1570184"/>
                <a:ext cx="6174378" cy="620554"/>
              </a:xfrm>
              <a:prstGeom prst="rect">
                <a:avLst/>
              </a:prstGeom>
              <a:blipFill>
                <a:blip r:embed="rId2"/>
                <a:stretch>
                  <a:fillRect r="-2369" b="-12871"/>
                </a:stretch>
              </a:blipFill>
            </p:spPr>
            <p:txBody>
              <a:bodyPr/>
              <a:lstStyle/>
              <a:p>
                <a:r>
                  <a:rPr lang="en-US">
                    <a:noFill/>
                  </a:rPr>
                  <a:t> </a:t>
                </a:r>
              </a:p>
            </p:txBody>
          </p:sp>
        </mc:Fallback>
      </mc:AlternateContent>
      <p:sp>
        <p:nvSpPr>
          <p:cNvPr id="47" name="TextBox 46"/>
          <p:cNvSpPr txBox="1"/>
          <p:nvPr/>
        </p:nvSpPr>
        <p:spPr>
          <a:xfrm>
            <a:off x="637151" y="2752832"/>
            <a:ext cx="2738551"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Inflow from node 1</a:t>
            </a:r>
          </a:p>
        </p:txBody>
      </p:sp>
      <p:sp>
        <p:nvSpPr>
          <p:cNvPr id="48" name="TextBox 47"/>
          <p:cNvSpPr txBox="1"/>
          <p:nvPr/>
        </p:nvSpPr>
        <p:spPr>
          <a:xfrm>
            <a:off x="654492" y="3426002"/>
            <a:ext cx="2610395"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Inflow from node 3</a:t>
            </a:r>
          </a:p>
        </p:txBody>
      </p:sp>
      <p:sp>
        <p:nvSpPr>
          <p:cNvPr id="51" name="TextBox 50"/>
          <p:cNvSpPr txBox="1"/>
          <p:nvPr/>
        </p:nvSpPr>
        <p:spPr>
          <a:xfrm>
            <a:off x="637151" y="4086816"/>
            <a:ext cx="2645079"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Inflow from node 4</a:t>
            </a:r>
          </a:p>
        </p:txBody>
      </p:sp>
      <mc:AlternateContent xmlns:mc="http://schemas.openxmlformats.org/markup-compatibility/2006" xmlns:a14="http://schemas.microsoft.com/office/drawing/2010/main">
        <mc:Choice Requires="a14">
          <p:sp>
            <p:nvSpPr>
              <p:cNvPr id="52" name="TextBox 51"/>
              <p:cNvSpPr txBox="1"/>
              <p:nvPr/>
            </p:nvSpPr>
            <p:spPr>
              <a:xfrm>
                <a:off x="3678178" y="2703086"/>
                <a:ext cx="255161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rPr>
                            <m:t>1</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e>
                        <m:sub>
                          <m:r>
                            <a:rPr lang="en-US" sz="2400" b="0" i="1" smtClean="0">
                              <a:latin typeface="Cambria Math" panose="02040503050406030204" pitchFamily="18" charset="0"/>
                            </a:rPr>
                            <m:t>+</m:t>
                          </m:r>
                        </m:sub>
                      </m:sSub>
                    </m:oMath>
                  </m:oMathPara>
                </a14:m>
                <a:endParaRPr lang="en-US" sz="2400" dirty="0"/>
              </a:p>
            </p:txBody>
          </p:sp>
        </mc:Choice>
        <mc:Fallback xmlns="">
          <p:sp>
            <p:nvSpPr>
              <p:cNvPr id="52" name="TextBox 51"/>
              <p:cNvSpPr txBox="1">
                <a:spLocks noRot="1" noChangeAspect="1" noMove="1" noResize="1" noEditPoints="1" noAdjustHandles="1" noChangeArrowheads="1" noChangeShapeType="1" noTextEdit="1"/>
              </p:cNvSpPr>
              <p:nvPr/>
            </p:nvSpPr>
            <p:spPr>
              <a:xfrm>
                <a:off x="3678178" y="2703086"/>
                <a:ext cx="2551611" cy="461665"/>
              </a:xfrm>
              <a:prstGeom prst="rect">
                <a:avLst/>
              </a:prstGeom>
              <a:blipFill>
                <a:blip r:embed="rId3"/>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3678178" y="3390546"/>
                <a:ext cx="255161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rPr>
                            <m:t>3</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3</m:t>
                              </m:r>
                            </m:sub>
                          </m:sSub>
                          <m:r>
                            <a:rPr lang="en-US" sz="2400" b="0" i="1" smtClean="0">
                              <a:latin typeface="Cambria Math" panose="02040503050406030204" pitchFamily="18" charset="0"/>
                            </a:rPr>
                            <m:t>]</m:t>
                          </m:r>
                        </m:e>
                        <m:sub>
                          <m:r>
                            <a:rPr lang="en-US" sz="2400" b="0" i="1" smtClean="0">
                              <a:latin typeface="Cambria Math" panose="02040503050406030204" pitchFamily="18" charset="0"/>
                            </a:rPr>
                            <m:t>+</m:t>
                          </m:r>
                        </m:sub>
                      </m:sSub>
                    </m:oMath>
                  </m:oMathPara>
                </a14:m>
                <a:endParaRPr 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3678178" y="3390546"/>
                <a:ext cx="2551611" cy="461665"/>
              </a:xfrm>
              <a:prstGeom prst="rect">
                <a:avLst/>
              </a:prstGeom>
              <a:blipFill>
                <a:blip r:embed="rId4"/>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3678178" y="4049932"/>
                <a:ext cx="255161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rPr>
                            <m:t>4</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4</m:t>
                              </m:r>
                            </m:sub>
                          </m:sSub>
                          <m:r>
                            <a:rPr lang="en-US" sz="2400" b="0" i="1" smtClean="0">
                              <a:latin typeface="Cambria Math" panose="02040503050406030204" pitchFamily="18" charset="0"/>
                            </a:rPr>
                            <m:t>]</m:t>
                          </m:r>
                        </m:e>
                        <m:sub>
                          <m:r>
                            <a:rPr lang="en-US" sz="2400" b="0" i="1" smtClean="0">
                              <a:latin typeface="Cambria Math" panose="02040503050406030204" pitchFamily="18" charset="0"/>
                            </a:rPr>
                            <m:t>+</m:t>
                          </m:r>
                        </m:sub>
                      </m:sSub>
                    </m:oMath>
                  </m:oMathPara>
                </a14:m>
                <a:endParaRPr lang="en-US" sz="2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3678178" y="4049932"/>
                <a:ext cx="2551611" cy="461665"/>
              </a:xfrm>
              <a:prstGeom prst="rect">
                <a:avLst/>
              </a:prstGeom>
              <a:blipFill>
                <a:blip r:embed="rId5"/>
                <a:stretch>
                  <a:fillRect b="-19737"/>
                </a:stretch>
              </a:blipFill>
            </p:spPr>
            <p:txBody>
              <a:bodyPr/>
              <a:lstStyle/>
              <a:p>
                <a:r>
                  <a:rPr lang="en-US">
                    <a:noFill/>
                  </a:rPr>
                  <a:t> </a:t>
                </a:r>
              </a:p>
            </p:txBody>
          </p:sp>
        </mc:Fallback>
      </mc:AlternateContent>
      <p:sp>
        <p:nvSpPr>
          <p:cNvPr id="55" name="TextBox 54"/>
          <p:cNvSpPr txBox="1"/>
          <p:nvPr/>
        </p:nvSpPr>
        <p:spPr>
          <a:xfrm>
            <a:off x="537272" y="4971491"/>
            <a:ext cx="2821578"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Outflow from node 2</a:t>
            </a:r>
          </a:p>
        </p:txBody>
      </p:sp>
      <mc:AlternateContent xmlns:mc="http://schemas.openxmlformats.org/markup-compatibility/2006" xmlns:a14="http://schemas.microsoft.com/office/drawing/2010/main">
        <mc:Choice Requires="a14">
          <p:sp>
            <p:nvSpPr>
              <p:cNvPr id="56" name="TextBox 55"/>
              <p:cNvSpPr txBox="1"/>
              <p:nvPr/>
            </p:nvSpPr>
            <p:spPr>
              <a:xfrm>
                <a:off x="3419793" y="4751015"/>
                <a:ext cx="6864132" cy="7861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3</m:t>
                          </m:r>
                        </m:den>
                      </m:f>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rPr>
                            <m:t>2</m:t>
                          </m:r>
                        </m:sub>
                      </m:sSub>
                      <m:sSub>
                        <m:sSubPr>
                          <m:ctrlPr>
                            <a:rPr lang="en-US" sz="2400" b="0" i="1" smtClean="0">
                              <a:latin typeface="Cambria Math" panose="02040503050406030204" pitchFamily="18" charset="0"/>
                            </a:rPr>
                          </m:ctrlPr>
                        </m:sSubPr>
                        <m:e>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4</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2</m:t>
                                  </m:r>
                                </m:sub>
                              </m:sSub>
                            </m:e>
                          </m:d>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3</m:t>
                          </m:r>
                        </m:den>
                      </m:f>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𝜌</m:t>
                          </m:r>
                        </m:e>
                        <m:sub>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2</m:t>
                                  </m:r>
                                </m:sub>
                              </m:sSub>
                            </m:e>
                          </m:d>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3</m:t>
                          </m:r>
                        </m:den>
                      </m:f>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𝜌</m:t>
                          </m:r>
                        </m:e>
                        <m:sub>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2</m:t>
                              </m:r>
                            </m:sub>
                          </m:sSub>
                          <m:r>
                            <a:rPr lang="en-US" sz="2400" i="1">
                              <a:latin typeface="Cambria Math" panose="02040503050406030204" pitchFamily="18" charset="0"/>
                            </a:rPr>
                            <m:t>]</m:t>
                          </m:r>
                        </m:e>
                        <m:sub>
                          <m:r>
                            <a:rPr lang="en-US" sz="2400" i="1">
                              <a:latin typeface="Cambria Math" panose="02040503050406030204" pitchFamily="18" charset="0"/>
                            </a:rPr>
                            <m:t>+</m:t>
                          </m:r>
                        </m:sub>
                      </m:sSub>
                    </m:oMath>
                  </m:oMathPara>
                </a14:m>
                <a:endParaRPr lang="en-US" sz="2400" dirty="0"/>
              </a:p>
            </p:txBody>
          </p:sp>
        </mc:Choice>
        <mc:Fallback xmlns="">
          <p:sp>
            <p:nvSpPr>
              <p:cNvPr id="56" name="TextBox 55"/>
              <p:cNvSpPr txBox="1">
                <a:spLocks noRot="1" noChangeAspect="1" noMove="1" noResize="1" noEditPoints="1" noAdjustHandles="1" noChangeArrowheads="1" noChangeShapeType="1" noTextEdit="1"/>
              </p:cNvSpPr>
              <p:nvPr/>
            </p:nvSpPr>
            <p:spPr>
              <a:xfrm>
                <a:off x="3419793" y="4751015"/>
                <a:ext cx="6864132" cy="7861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6434737" y="2703086"/>
                <a:ext cx="14543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Λ</m:t>
                      </m:r>
                      <m:r>
                        <a:rPr lang="en-US" sz="2400" b="0" i="1" smtClean="0">
                          <a:latin typeface="Cambria Math" panose="02040503050406030204" pitchFamily="18" charset="0"/>
                          <a:ea typeface="Cambria Math" panose="02040503050406030204" pitchFamily="18" charset="0"/>
                        </a:rPr>
                        <m:t>(2,1)</m:t>
                      </m:r>
                    </m:oMath>
                  </m:oMathPara>
                </a14:m>
                <a:endParaRPr lang="en-US" sz="2400" dirty="0"/>
              </a:p>
            </p:txBody>
          </p:sp>
        </mc:Choice>
        <mc:Fallback xmlns="">
          <p:sp>
            <p:nvSpPr>
              <p:cNvPr id="57" name="TextBox 56"/>
              <p:cNvSpPr txBox="1">
                <a:spLocks noRot="1" noChangeAspect="1" noMove="1" noResize="1" noEditPoints="1" noAdjustHandles="1" noChangeArrowheads="1" noChangeShapeType="1" noTextEdit="1"/>
              </p:cNvSpPr>
              <p:nvPr/>
            </p:nvSpPr>
            <p:spPr>
              <a:xfrm>
                <a:off x="6434737" y="2703086"/>
                <a:ext cx="1454331" cy="461665"/>
              </a:xfrm>
              <a:prstGeom prst="rect">
                <a:avLst/>
              </a:prstGeom>
              <a:blipFill>
                <a:blip r:embed="rId7"/>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6438794" y="3408242"/>
                <a:ext cx="14543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Λ</m:t>
                      </m:r>
                      <m:r>
                        <a:rPr lang="en-US" sz="2400" b="0" i="1" smtClean="0">
                          <a:latin typeface="Cambria Math" panose="02040503050406030204" pitchFamily="18" charset="0"/>
                          <a:ea typeface="Cambria Math" panose="02040503050406030204" pitchFamily="18" charset="0"/>
                        </a:rPr>
                        <m:t>(2,3)</m:t>
                      </m:r>
                    </m:oMath>
                  </m:oMathPara>
                </a14:m>
                <a:endParaRPr lang="en-US" sz="2400" dirty="0"/>
              </a:p>
            </p:txBody>
          </p:sp>
        </mc:Choice>
        <mc:Fallback xmlns="">
          <p:sp>
            <p:nvSpPr>
              <p:cNvPr id="58" name="TextBox 57"/>
              <p:cNvSpPr txBox="1">
                <a:spLocks noRot="1" noChangeAspect="1" noMove="1" noResize="1" noEditPoints="1" noAdjustHandles="1" noChangeArrowheads="1" noChangeShapeType="1" noTextEdit="1"/>
              </p:cNvSpPr>
              <p:nvPr/>
            </p:nvSpPr>
            <p:spPr>
              <a:xfrm>
                <a:off x="6438794" y="3408242"/>
                <a:ext cx="1454331" cy="461665"/>
              </a:xfrm>
              <a:prstGeom prst="rect">
                <a:avLst/>
              </a:prstGeom>
              <a:blipFill>
                <a:blip r:embed="rId8"/>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10634447" y="4971492"/>
                <a:ext cx="14543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Λ</m:t>
                      </m:r>
                      <m:r>
                        <a:rPr lang="en-US" sz="2400" b="0" i="1" smtClean="0">
                          <a:latin typeface="Cambria Math" panose="02040503050406030204" pitchFamily="18" charset="0"/>
                          <a:ea typeface="Cambria Math" panose="02040503050406030204" pitchFamily="18" charset="0"/>
                        </a:rPr>
                        <m:t>(2,2)</m:t>
                      </m:r>
                    </m:oMath>
                  </m:oMathPara>
                </a14:m>
                <a:endParaRPr lang="en-US" sz="2400" dirty="0"/>
              </a:p>
            </p:txBody>
          </p:sp>
        </mc:Choice>
        <mc:Fallback xmlns="">
          <p:sp>
            <p:nvSpPr>
              <p:cNvPr id="59" name="TextBox 58"/>
              <p:cNvSpPr txBox="1">
                <a:spLocks noRot="1" noChangeAspect="1" noMove="1" noResize="1" noEditPoints="1" noAdjustHandles="1" noChangeArrowheads="1" noChangeShapeType="1" noTextEdit="1"/>
              </p:cNvSpPr>
              <p:nvPr/>
            </p:nvSpPr>
            <p:spPr>
              <a:xfrm>
                <a:off x="10634447" y="4971492"/>
                <a:ext cx="1454331"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438794" y="4035460"/>
                <a:ext cx="14543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Λ</m:t>
                      </m:r>
                      <m:r>
                        <a:rPr lang="en-US" sz="2400" b="0" i="1" smtClean="0">
                          <a:latin typeface="Cambria Math" panose="02040503050406030204" pitchFamily="18" charset="0"/>
                          <a:ea typeface="Cambria Math" panose="02040503050406030204" pitchFamily="18" charset="0"/>
                        </a:rPr>
                        <m:t>(2,4)</m:t>
                      </m:r>
                    </m:oMath>
                  </m:oMathPara>
                </a14:m>
                <a:endParaRPr lang="en-US" sz="2400" dirty="0"/>
              </a:p>
            </p:txBody>
          </p:sp>
        </mc:Choice>
        <mc:Fallback xmlns="">
          <p:sp>
            <p:nvSpPr>
              <p:cNvPr id="60" name="TextBox 59"/>
              <p:cNvSpPr txBox="1">
                <a:spLocks noRot="1" noChangeAspect="1" noMove="1" noResize="1" noEditPoints="1" noAdjustHandles="1" noChangeArrowheads="1" noChangeShapeType="1" noTextEdit="1"/>
              </p:cNvSpPr>
              <p:nvPr/>
            </p:nvSpPr>
            <p:spPr>
              <a:xfrm>
                <a:off x="6438794" y="4035460"/>
                <a:ext cx="1454331" cy="461665"/>
              </a:xfrm>
              <a:prstGeom prst="rect">
                <a:avLst/>
              </a:prstGeom>
              <a:blipFill>
                <a:blip r:embed="rId10"/>
                <a:stretch>
                  <a:fillRect b="-19737"/>
                </a:stretch>
              </a:blipFill>
            </p:spPr>
            <p:txBody>
              <a:bodyPr/>
              <a:lstStyle/>
              <a:p>
                <a:r>
                  <a:rPr lang="en-US">
                    <a:noFill/>
                  </a:rPr>
                  <a:t> </a:t>
                </a:r>
              </a:p>
            </p:txBody>
          </p:sp>
        </mc:Fallback>
      </mc:AlternateContent>
      <p:sp>
        <p:nvSpPr>
          <p:cNvPr id="61" name="Right Arrow 60"/>
          <p:cNvSpPr/>
          <p:nvPr/>
        </p:nvSpPr>
        <p:spPr>
          <a:xfrm>
            <a:off x="5964474" y="2848594"/>
            <a:ext cx="592183" cy="211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Arrow 61"/>
          <p:cNvSpPr/>
          <p:nvPr/>
        </p:nvSpPr>
        <p:spPr>
          <a:xfrm>
            <a:off x="5998418" y="3548058"/>
            <a:ext cx="592183" cy="211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Arrow 62"/>
          <p:cNvSpPr/>
          <p:nvPr/>
        </p:nvSpPr>
        <p:spPr>
          <a:xfrm>
            <a:off x="5990006" y="4174857"/>
            <a:ext cx="592183" cy="211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a:off x="10242559" y="5121870"/>
            <a:ext cx="592183" cy="211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5" name="Rectangle 64"/>
              <p:cNvSpPr/>
              <p:nvPr/>
            </p:nvSpPr>
            <p:spPr>
              <a:xfrm>
                <a:off x="8989183" y="3835594"/>
                <a:ext cx="2382255" cy="712887"/>
              </a:xfrm>
              <a:prstGeom prst="rect">
                <a:avLst/>
              </a:prstGeom>
            </p:spPr>
            <p:txBody>
              <a:bodyPr wrap="none">
                <a:spAutoFit/>
              </a:bodyPr>
              <a:lstStyle/>
              <a:p>
                <a14:m>
                  <m:oMath xmlns:m="http://schemas.openxmlformats.org/officeDocument/2006/math">
                    <m:f>
                      <m:fPr>
                        <m:ctrlPr>
                          <a:rPr lang="en-US" sz="2800" i="1" smtClean="0">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𝜌</m:t>
                            </m:r>
                          </m:e>
                          <m:sub>
                            <m:r>
                              <a:rPr lang="en-US" sz="2800" i="1">
                                <a:latin typeface="Cambria Math" panose="02040503050406030204" pitchFamily="18" charset="0"/>
                              </a:rPr>
                              <m:t>2</m:t>
                            </m:r>
                          </m:sub>
                        </m:sSub>
                      </m:num>
                      <m:den>
                        <m:r>
                          <a:rPr lang="en-US" sz="2800" i="1">
                            <a:latin typeface="Cambria Math" panose="02040503050406030204" pitchFamily="18" charset="0"/>
                          </a:rPr>
                          <m:t>𝑑𝑡</m:t>
                        </m:r>
                      </m:den>
                    </m:f>
                  </m:oMath>
                </a14:m>
                <a:r>
                  <a:rPr lang="en-US" sz="2800" dirty="0" smtClean="0"/>
                  <a:t>=</a:t>
                </a:r>
                <a14:m>
                  <m:oMath xmlns:m="http://schemas.openxmlformats.org/officeDocument/2006/math">
                    <m:r>
                      <m:rPr>
                        <m:sty m:val="p"/>
                      </m:rPr>
                      <a:rPr lang="el-GR" sz="2800" i="1" dirty="0" smtClean="0">
                        <a:latin typeface="Cambria Math" panose="02040503050406030204" pitchFamily="18" charset="0"/>
                        <a:ea typeface="Cambria Math" panose="02040503050406030204" pitchFamily="18" charset="0"/>
                      </a:rPr>
                      <m:t>Λ</m:t>
                    </m:r>
                    <m:d>
                      <m:dPr>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2,:</m:t>
                        </m:r>
                      </m:e>
                    </m:d>
                    <m:r>
                      <a:rPr lang="en-US" sz="2800" b="0" i="1"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𝜌</m:t>
                    </m:r>
                  </m:oMath>
                </a14:m>
                <a:endParaRPr lang="en-US" sz="2800" dirty="0"/>
              </a:p>
            </p:txBody>
          </p:sp>
        </mc:Choice>
        <mc:Fallback xmlns="">
          <p:sp>
            <p:nvSpPr>
              <p:cNvPr id="65" name="Rectangle 64"/>
              <p:cNvSpPr>
                <a:spLocks noRot="1" noChangeAspect="1" noMove="1" noResize="1" noEditPoints="1" noAdjustHandles="1" noChangeArrowheads="1" noChangeShapeType="1" noTextEdit="1"/>
              </p:cNvSpPr>
              <p:nvPr/>
            </p:nvSpPr>
            <p:spPr>
              <a:xfrm>
                <a:off x="8989183" y="3835594"/>
                <a:ext cx="2382255" cy="712887"/>
              </a:xfrm>
              <a:prstGeom prst="rect">
                <a:avLst/>
              </a:prstGeom>
              <a:blipFill>
                <a:blip r:embed="rId11"/>
                <a:stretch>
                  <a:fillRect b="-8547"/>
                </a:stretch>
              </a:blipFill>
            </p:spPr>
            <p:txBody>
              <a:bodyPr/>
              <a:lstStyle/>
              <a:p>
                <a:r>
                  <a:rPr lang="en-US">
                    <a:noFill/>
                  </a:rPr>
                  <a:t> </a:t>
                </a:r>
              </a:p>
            </p:txBody>
          </p:sp>
        </mc:Fallback>
      </mc:AlternateContent>
    </p:spTree>
    <p:extLst>
      <p:ext uri="{BB962C8B-B14F-4D97-AF65-F5344CB8AC3E}">
        <p14:creationId xmlns:p14="http://schemas.microsoft.com/office/powerpoint/2010/main" val="205749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6EDC4BA-9519-4EDF-8034-F871B75F1DED}"/>
              </a:ext>
            </a:extLst>
          </p:cNvPr>
          <p:cNvSpPr txBox="1"/>
          <p:nvPr/>
        </p:nvSpPr>
        <p:spPr>
          <a:xfrm>
            <a:off x="0" y="135582"/>
            <a:ext cx="7984503"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Mean Field Evolutionary Dynamics for Dense-user MEC system</a:t>
            </a:r>
          </a:p>
        </p:txBody>
      </p:sp>
      <p:sp>
        <p:nvSpPr>
          <p:cNvPr id="23" name="TextBox 22"/>
          <p:cNvSpPr txBox="1"/>
          <p:nvPr/>
        </p:nvSpPr>
        <p:spPr>
          <a:xfrm>
            <a:off x="443046" y="924198"/>
            <a:ext cx="5555372"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Update </a:t>
            </a:r>
            <a:r>
              <a:rPr lang="en-US" sz="2400" dirty="0">
                <a:latin typeface="Calibri" panose="020F0502020204030204" pitchFamily="34" charset="0"/>
                <a:cs typeface="Calibri" panose="020F0502020204030204" pitchFamily="34" charset="0"/>
              </a:rPr>
              <a:t>the</a:t>
            </a:r>
            <a:r>
              <a:rPr lang="en-US" sz="2400" dirty="0" smtClean="0">
                <a:latin typeface="Calibri" panose="020F0502020204030204" pitchFamily="34" charset="0"/>
                <a:cs typeface="Calibri" panose="020F0502020204030204" pitchFamily="34" charset="0"/>
              </a:rPr>
              <a:t> load distribution with MFED</a:t>
            </a:r>
            <a:endParaRPr lang="en-US" sz="2400" dirty="0">
              <a:latin typeface="Calibri" panose="020F0502020204030204" pitchFamily="34" charset="0"/>
              <a:cs typeface="Calibri" panose="020F0502020204030204" pitchFamily="34" charset="0"/>
            </a:endParaRPr>
          </a:p>
        </p:txBody>
      </p:sp>
      <p:sp>
        <p:nvSpPr>
          <p:cNvPr id="50" name="TextBox 49"/>
          <p:cNvSpPr txBox="1"/>
          <p:nvPr/>
        </p:nvSpPr>
        <p:spPr>
          <a:xfrm>
            <a:off x="2519316" y="1406140"/>
            <a:ext cx="8686963"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During iteration k, update strategies of  all  the users  simultaneously</a:t>
            </a:r>
          </a:p>
        </p:txBody>
      </p:sp>
      <p:sp>
        <p:nvSpPr>
          <p:cNvPr id="67" name="Curved Right Arrow 66"/>
          <p:cNvSpPr/>
          <p:nvPr/>
        </p:nvSpPr>
        <p:spPr>
          <a:xfrm>
            <a:off x="1399225" y="1530255"/>
            <a:ext cx="990600" cy="170402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TextBox 67"/>
          <p:cNvSpPr txBox="1"/>
          <p:nvPr/>
        </p:nvSpPr>
        <p:spPr>
          <a:xfrm>
            <a:off x="2519317" y="2089878"/>
            <a:ext cx="8686963" cy="584775"/>
          </a:xfrm>
          <a:prstGeom prst="rect">
            <a:avLst/>
          </a:prstGeom>
          <a:noFill/>
        </p:spPr>
        <p:txBody>
          <a:bodyPr wrap="square" rtlCol="0">
            <a:spAutoFit/>
          </a:bodyPr>
          <a:lstStyle/>
          <a:p>
            <a:r>
              <a:rPr lang="en-US" sz="3200" dirty="0" smtClean="0"/>
              <a:t> </a:t>
            </a:r>
            <a:endParaRPr lang="en-US" sz="3200" dirty="0"/>
          </a:p>
        </p:txBody>
      </p:sp>
      <mc:AlternateContent xmlns:mc="http://schemas.openxmlformats.org/markup-compatibility/2006" xmlns:a14="http://schemas.microsoft.com/office/drawing/2010/main">
        <mc:Choice Requires="a14">
          <p:sp>
            <p:nvSpPr>
              <p:cNvPr id="69" name="TextBox 68"/>
              <p:cNvSpPr txBox="1"/>
              <p:nvPr/>
            </p:nvSpPr>
            <p:spPr>
              <a:xfrm>
                <a:off x="3943935" y="2674653"/>
                <a:ext cx="4348240" cy="47538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Record the strategy profile </a:t>
                </a:r>
                <a14:m>
                  <m:oMath xmlns:m="http://schemas.openxmlformats.org/officeDocument/2006/math">
                    <m:sSup>
                      <m:sSupPr>
                        <m:ctrlPr>
                          <a:rPr lang="en-US" sz="2400" i="1">
                            <a:latin typeface="Cambria Math" panose="02040503050406030204" pitchFamily="18" charset="0"/>
                            <a:cs typeface="Calibri" panose="020F0502020204030204" pitchFamily="34" charset="0"/>
                          </a:rPr>
                        </m:ctrlPr>
                      </m:sSupPr>
                      <m:e>
                        <m:r>
                          <a:rPr lang="en-US" sz="2400">
                            <a:latin typeface="Cambria Math" panose="02040503050406030204" pitchFamily="18" charset="0"/>
                            <a:cs typeface="Calibri" panose="020F0502020204030204" pitchFamily="34" charset="0"/>
                          </a:rPr>
                          <m:t>𝑥</m:t>
                        </m:r>
                      </m:e>
                      <m:sup>
                        <m:r>
                          <a:rPr lang="en-US" sz="2400">
                            <a:latin typeface="Cambria Math" panose="02040503050406030204" pitchFamily="18" charset="0"/>
                            <a:cs typeface="Calibri" panose="020F0502020204030204" pitchFamily="34" charset="0"/>
                          </a:rPr>
                          <m:t>𝑘</m:t>
                        </m:r>
                        <m:r>
                          <a:rPr lang="en-US" sz="2400">
                            <a:latin typeface="Cambria Math" panose="02040503050406030204" pitchFamily="18" charset="0"/>
                            <a:cs typeface="Calibri" panose="020F0502020204030204" pitchFamily="34" charset="0"/>
                          </a:rPr>
                          <m:t>−1</m:t>
                        </m:r>
                      </m:sup>
                    </m:sSup>
                  </m:oMath>
                </a14:m>
                <a:endParaRPr lang="en-US" sz="2400" dirty="0">
                  <a:latin typeface="Calibri" panose="020F0502020204030204" pitchFamily="34" charset="0"/>
                  <a:cs typeface="Calibri" panose="020F0502020204030204" pitchFamily="34" charset="0"/>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3943935" y="2674653"/>
                <a:ext cx="4348240" cy="475387"/>
              </a:xfrm>
              <a:prstGeom prst="rect">
                <a:avLst/>
              </a:prstGeom>
              <a:blipFill>
                <a:blip r:embed="rId2"/>
                <a:stretch>
                  <a:fillRect l="-2244" t="-7692" b="-28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2131037" y="3807815"/>
                <a:ext cx="6827273"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Update the strategy profile of each user with their </a:t>
                </a:r>
                <a14:m>
                  <m:oMath xmlns:m="http://schemas.openxmlformats.org/officeDocument/2006/math">
                    <m:sSub>
                      <m:sSubPr>
                        <m:ctrlPr>
                          <a:rPr lang="en-US" sz="2400" i="1">
                            <a:latin typeface="Cambria Math" panose="02040503050406030204" pitchFamily="18" charset="0"/>
                            <a:cs typeface="Calibri" panose="020F0502020204030204" pitchFamily="34" charset="0"/>
                          </a:rPr>
                        </m:ctrlPr>
                      </m:sSubPr>
                      <m:e>
                        <m:r>
                          <m:rPr>
                            <m:sty m:val="p"/>
                          </m:rPr>
                          <a:rPr lang="el-GR" sz="2400">
                            <a:latin typeface="Cambria Math" panose="02040503050406030204" pitchFamily="18" charset="0"/>
                            <a:cs typeface="Calibri" panose="020F0502020204030204" pitchFamily="34" charset="0"/>
                          </a:rPr>
                          <m:t>Λ</m:t>
                        </m:r>
                      </m:e>
                      <m:sub>
                        <m:r>
                          <a:rPr lang="en-US" sz="2400">
                            <a:latin typeface="Cambria Math" panose="02040503050406030204" pitchFamily="18" charset="0"/>
                            <a:cs typeface="Calibri" panose="020F0502020204030204" pitchFamily="34" charset="0"/>
                          </a:rPr>
                          <m:t>𝑖</m:t>
                        </m:r>
                      </m:sub>
                    </m:sSub>
                  </m:oMath>
                </a14:m>
                <a:endParaRPr lang="en-US" sz="2400" dirty="0">
                  <a:latin typeface="Calibri" panose="020F0502020204030204" pitchFamily="34" charset="0"/>
                  <a:cs typeface="Calibri" panose="020F0502020204030204" pitchFamily="34" charset="0"/>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2131037" y="3807815"/>
                <a:ext cx="6827273" cy="461665"/>
              </a:xfrm>
              <a:prstGeom prst="rect">
                <a:avLst/>
              </a:prstGeom>
              <a:blipFill>
                <a:blip r:embed="rId3"/>
                <a:stretch>
                  <a:fillRect l="-1429" t="-10667" b="-30667"/>
                </a:stretch>
              </a:blipFill>
            </p:spPr>
            <p:txBody>
              <a:bodyPr/>
              <a:lstStyle/>
              <a:p>
                <a:r>
                  <a:rPr lang="en-US">
                    <a:noFill/>
                  </a:rPr>
                  <a:t> </a:t>
                </a:r>
              </a:p>
            </p:txBody>
          </p:sp>
        </mc:Fallback>
      </mc:AlternateContent>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806" y="4492821"/>
            <a:ext cx="5340248" cy="698088"/>
          </a:xfrm>
          <a:prstGeom prst="rect">
            <a:avLst/>
          </a:prstGeom>
        </p:spPr>
      </p:pic>
      <p:sp>
        <p:nvSpPr>
          <p:cNvPr id="72" name="Curved Left Arrow 71"/>
          <p:cNvSpPr/>
          <p:nvPr/>
        </p:nvSpPr>
        <p:spPr>
          <a:xfrm>
            <a:off x="9571552" y="2725848"/>
            <a:ext cx="895267" cy="1572263"/>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Curved Right Arrow 72"/>
          <p:cNvSpPr/>
          <p:nvPr/>
        </p:nvSpPr>
        <p:spPr>
          <a:xfrm>
            <a:off x="1653694" y="4751658"/>
            <a:ext cx="954687" cy="1688694"/>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p:cNvSpPr txBox="1"/>
          <p:nvPr/>
        </p:nvSpPr>
        <p:spPr>
          <a:xfrm>
            <a:off x="3002081" y="5921571"/>
            <a:ext cx="684420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Terminal condition:</a:t>
            </a:r>
          </a:p>
        </p:txBody>
      </p:sp>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2930" y="5693600"/>
            <a:ext cx="2314898" cy="781159"/>
          </a:xfrm>
          <a:prstGeom prst="rect">
            <a:avLst/>
          </a:prstGeom>
        </p:spPr>
      </p:pic>
    </p:spTree>
    <p:extLst>
      <p:ext uri="{BB962C8B-B14F-4D97-AF65-F5344CB8AC3E}">
        <p14:creationId xmlns:p14="http://schemas.microsoft.com/office/powerpoint/2010/main" val="144177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par>
                                <p:cTn id="19" presetID="10"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500"/>
                                        <p:tgtEl>
                                          <p:spTgt spid="7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500"/>
                                        <p:tgtEl>
                                          <p:spTgt spid="74"/>
                                        </p:tgtEl>
                                      </p:cBhvr>
                                    </p:animEffect>
                                  </p:childTnLst>
                                </p:cTn>
                              </p:par>
                              <p:par>
                                <p:cTn id="30" presetID="10" presetClass="entr" presetSubtype="0" fill="hold" nodeType="with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p:bldP spid="70" grpId="0"/>
      <p:bldP spid="72" grpId="0" animBg="1"/>
      <p:bldP spid="73" grpId="0" animBg="1"/>
      <p:bldP spid="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3" name="文本框 2">
            <a:extLst>
              <a:ext uri="{FF2B5EF4-FFF2-40B4-BE49-F238E27FC236}">
                <a16:creationId xmlns:a16="http://schemas.microsoft.com/office/drawing/2014/main" id="{5124D9DE-C879-4D6E-856F-E2F5070D1BCA}"/>
              </a:ext>
            </a:extLst>
          </p:cNvPr>
          <p:cNvSpPr txBox="1"/>
          <p:nvPr/>
        </p:nvSpPr>
        <p:spPr>
          <a:xfrm>
            <a:off x="603115" y="953310"/>
            <a:ext cx="10985770" cy="5032147"/>
          </a:xfrm>
          <a:prstGeom prst="rect">
            <a:avLst/>
          </a:prstGeom>
          <a:noFill/>
        </p:spPr>
        <p:txBody>
          <a:bodyPr wrap="square" rtlCol="0">
            <a:spAutoFit/>
          </a:bodyPr>
          <a:lstStyle/>
          <a:p>
            <a:pPr marL="742950" indent="-742950">
              <a:spcAft>
                <a:spcPts val="600"/>
              </a:spcAft>
              <a:buClrTx/>
              <a:buFont typeface="+mj-lt"/>
              <a:buAutoNum type="arabicPeriod"/>
            </a:pPr>
            <a:r>
              <a:rPr lang="en-US" sz="2800" b="1" dirty="0">
                <a:solidFill>
                  <a:schemeClr val="tx1"/>
                </a:solidFill>
                <a:latin typeface="Calibri" panose="020F0502020204030204" pitchFamily="34" charset="0"/>
                <a:cs typeface="Calibri" panose="020F0502020204030204" pitchFamily="34" charset="0"/>
              </a:rPr>
              <a:t>Introduction</a:t>
            </a:r>
          </a:p>
          <a:p>
            <a:pPr marL="1234350" lvl="5" indent="-514350">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Game Theory vs Mean Field Game</a:t>
            </a:r>
            <a:endParaRPr lang="en-US" sz="2400" dirty="0">
              <a:solidFill>
                <a:schemeClr val="bg1">
                  <a:lumMod val="75000"/>
                </a:schemeClr>
              </a:solidFill>
              <a:latin typeface="Calibri" panose="020F0502020204030204" pitchFamily="34" charset="0"/>
              <a:cs typeface="Calibri" panose="020F0502020204030204" pitchFamily="34" charset="0"/>
            </a:endParaRPr>
          </a:p>
          <a:p>
            <a:pPr marL="1234350" lvl="5" indent="-514350">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Mathematical Foundations</a:t>
            </a:r>
            <a:endParaRPr lang="en-US" sz="2400" dirty="0">
              <a:solidFill>
                <a:schemeClr val="bg1">
                  <a:lumMod val="75000"/>
                </a:schemeClr>
              </a:solidFill>
              <a:latin typeface="Calibri" panose="020F0502020204030204" pitchFamily="34" charset="0"/>
              <a:cs typeface="Calibri" panose="020F0502020204030204" pitchFamily="34" charset="0"/>
            </a:endParaRPr>
          </a:p>
          <a:p>
            <a:pPr marL="1234350" lvl="5" indent="-514350">
              <a:spcAft>
                <a:spcPts val="600"/>
              </a:spcAft>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My Learning Timeline </a:t>
            </a:r>
            <a:endParaRPr lang="en-US" sz="2400" dirty="0">
              <a:solidFill>
                <a:schemeClr val="bg1">
                  <a:lumMod val="75000"/>
                </a:schemeClr>
              </a:solidFill>
              <a:latin typeface="Calibri" panose="020F0502020204030204" pitchFamily="34" charset="0"/>
              <a:cs typeface="Calibri" panose="020F0502020204030204" pitchFamily="34" charset="0"/>
            </a:endParaRPr>
          </a:p>
          <a:p>
            <a:pPr marL="742950" indent="-742950" algn="just">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Work I: </a:t>
            </a:r>
            <a:r>
              <a:rPr lang="en-US" sz="2800" dirty="0" smtClean="0">
                <a:solidFill>
                  <a:schemeClr val="bg1">
                    <a:lumMod val="75000"/>
                  </a:schemeClr>
                </a:solidFill>
                <a:latin typeface="Calibri" panose="020F0502020204030204" pitchFamily="34" charset="0"/>
                <a:cs typeface="Calibri" panose="020F0502020204030204" pitchFamily="34" charset="0"/>
              </a:rPr>
              <a:t>Mean Field Evolutionary Dynamics for Dense-user Multi-access Edge </a:t>
            </a:r>
            <a:r>
              <a:rPr lang="en-US" sz="2800" dirty="0">
                <a:solidFill>
                  <a:schemeClr val="bg1">
                    <a:lumMod val="75000"/>
                  </a:schemeClr>
                </a:solidFill>
                <a:latin typeface="Calibri" panose="020F0502020204030204" pitchFamily="34" charset="0"/>
                <a:cs typeface="Calibri" panose="020F0502020204030204" pitchFamily="34" charset="0"/>
              </a:rPr>
              <a:t>C</a:t>
            </a:r>
            <a:r>
              <a:rPr lang="en-US" sz="2800" dirty="0" smtClean="0">
                <a:solidFill>
                  <a:schemeClr val="bg1">
                    <a:lumMod val="75000"/>
                  </a:schemeClr>
                </a:solidFill>
                <a:latin typeface="Calibri" panose="020F0502020204030204" pitchFamily="34" charset="0"/>
                <a:cs typeface="Calibri" panose="020F0502020204030204" pitchFamily="34" charset="0"/>
              </a:rPr>
              <a:t>omputing System</a:t>
            </a:r>
          </a:p>
          <a:p>
            <a:pPr marL="742950" indent="-742950" algn="just">
              <a:spcAft>
                <a:spcPts val="600"/>
              </a:spcAft>
              <a:buClr>
                <a:schemeClr val="bg1">
                  <a:lumMod val="75000"/>
                </a:schemeClr>
              </a:buClr>
              <a:buFont typeface="+mj-lt"/>
              <a:buAutoNum type="arabicPeriod"/>
            </a:pPr>
            <a:r>
              <a:rPr lang="en-US" sz="2800" dirty="0" smtClean="0">
                <a:solidFill>
                  <a:schemeClr val="bg1">
                    <a:lumMod val="75000"/>
                  </a:schemeClr>
                </a:solidFill>
                <a:latin typeface="Calibri" panose="020F0502020204030204" pitchFamily="34" charset="0"/>
                <a:cs typeface="Calibri" panose="020F0502020204030204" pitchFamily="34" charset="0"/>
              </a:rPr>
              <a:t>Work </a:t>
            </a:r>
            <a:r>
              <a:rPr lang="en-US" sz="2800" dirty="0">
                <a:solidFill>
                  <a:schemeClr val="bg1">
                    <a:lumMod val="75000"/>
                  </a:schemeClr>
                </a:solidFill>
                <a:latin typeface="Calibri" panose="020F0502020204030204" pitchFamily="34" charset="0"/>
                <a:cs typeface="Calibri" panose="020F0502020204030204" pitchFamily="34" charset="0"/>
              </a:rPr>
              <a:t>II: </a:t>
            </a:r>
            <a:r>
              <a:rPr lang="en-US" sz="2800" dirty="0" smtClean="0">
                <a:solidFill>
                  <a:schemeClr val="bg1">
                    <a:lumMod val="75000"/>
                  </a:schemeClr>
                </a:solidFill>
                <a:latin typeface="Calibri" panose="020F0502020204030204" pitchFamily="34" charset="0"/>
                <a:cs typeface="Calibri" panose="020F0502020204030204" pitchFamily="34" charset="0"/>
              </a:rPr>
              <a:t>Energy-Efficient Velocity Control for Massive Numbers of UAVs: A Mean Field Game Approach</a:t>
            </a:r>
          </a:p>
          <a:p>
            <a:pPr marL="742950" indent="-742950" algn="just">
              <a:spcAft>
                <a:spcPts val="600"/>
              </a:spcAft>
              <a:buClr>
                <a:schemeClr val="bg1">
                  <a:lumMod val="75000"/>
                </a:schemeClr>
              </a:buClr>
              <a:buFont typeface="+mj-lt"/>
              <a:buAutoNum type="arabicPeriod"/>
            </a:pPr>
            <a:r>
              <a:rPr lang="en-US" sz="2800" dirty="0" smtClean="0">
                <a:solidFill>
                  <a:schemeClr val="bg1">
                    <a:lumMod val="75000"/>
                  </a:schemeClr>
                </a:solidFill>
                <a:latin typeface="Calibri" panose="020F0502020204030204" pitchFamily="34" charset="0"/>
                <a:cs typeface="Calibri" panose="020F0502020204030204" pitchFamily="34" charset="0"/>
              </a:rPr>
              <a:t>Work III: </a:t>
            </a:r>
            <a:r>
              <a:rPr lang="en-US" sz="2800" dirty="0">
                <a:solidFill>
                  <a:schemeClr val="bg1">
                    <a:lumMod val="75000"/>
                  </a:schemeClr>
                </a:solidFill>
                <a:latin typeface="Calibri" panose="020F0502020204030204" pitchFamily="34" charset="0"/>
                <a:cs typeface="Calibri" panose="020F0502020204030204" pitchFamily="34" charset="0"/>
              </a:rPr>
              <a:t>Opinion Evolution in Social Networks: Connecting Mean Field Game to Generative Adversarial </a:t>
            </a:r>
            <a:r>
              <a:rPr lang="en-US" sz="2800" dirty="0" smtClean="0">
                <a:solidFill>
                  <a:schemeClr val="bg1">
                    <a:lumMod val="75000"/>
                  </a:schemeClr>
                </a:solidFill>
                <a:latin typeface="Calibri" panose="020F0502020204030204" pitchFamily="34" charset="0"/>
                <a:cs typeface="Calibri" panose="020F0502020204030204" pitchFamily="34" charset="0"/>
              </a:rPr>
              <a:t>Networks</a:t>
            </a:r>
            <a:endParaRPr lang="en-US" sz="2800" dirty="0">
              <a:solidFill>
                <a:schemeClr val="bg1">
                  <a:lumMod val="75000"/>
                </a:schemeClr>
              </a:solidFill>
              <a:latin typeface="Calibri" panose="020F0502020204030204" pitchFamily="34" charset="0"/>
              <a:cs typeface="Calibri" panose="020F0502020204030204" pitchFamily="34" charset="0"/>
            </a:endParaRPr>
          </a:p>
          <a:p>
            <a:pPr marL="742950" indent="-742950" algn="just">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Conclusion and Future Work</a:t>
            </a:r>
          </a:p>
        </p:txBody>
      </p:sp>
    </p:spTree>
    <p:extLst>
      <p:ext uri="{BB962C8B-B14F-4D97-AF65-F5344CB8AC3E}">
        <p14:creationId xmlns:p14="http://schemas.microsoft.com/office/powerpoint/2010/main" val="4192826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6EDC4BA-9519-4EDF-8034-F871B75F1DED}"/>
              </a:ext>
            </a:extLst>
          </p:cNvPr>
          <p:cNvSpPr txBox="1"/>
          <p:nvPr/>
        </p:nvSpPr>
        <p:spPr>
          <a:xfrm>
            <a:off x="0" y="135582"/>
            <a:ext cx="7984503"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Mean Field Evolutionary Dynamics for Dense-user MEC system</a:t>
            </a:r>
          </a:p>
        </p:txBody>
      </p:sp>
      <p:sp>
        <p:nvSpPr>
          <p:cNvPr id="13" name="TextBox 12"/>
          <p:cNvSpPr txBox="1"/>
          <p:nvPr/>
        </p:nvSpPr>
        <p:spPr>
          <a:xfrm>
            <a:off x="344362" y="2464460"/>
            <a:ext cx="6920462"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latin typeface="Calibri" panose="020F0502020204030204" pitchFamily="34" charset="0"/>
                <a:cs typeface="Calibri" panose="020F0502020204030204" pitchFamily="34" charset="0"/>
              </a:rPr>
              <a:t>Does MFED balance the load on the servers?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360" y="2531905"/>
            <a:ext cx="4371480" cy="29265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743241" y="2979510"/>
            <a:ext cx="5474677" cy="1015663"/>
          </a:xfrm>
          <a:prstGeom prst="rect">
            <a:avLst/>
          </a:prstGeom>
          <a:noFill/>
        </p:spPr>
        <p:txBody>
          <a:bodyPr wrap="square" rtlCol="0">
            <a:spAutoFit/>
          </a:bodyPr>
          <a:lstStyle/>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Before adjusting the jobs allocation, computing capacity is wasted on server 4 while too much workload on 5 delayed the response time.</a:t>
            </a:r>
          </a:p>
        </p:txBody>
      </p:sp>
      <p:sp>
        <p:nvSpPr>
          <p:cNvPr id="9" name="TextBox 8"/>
          <p:cNvSpPr txBox="1"/>
          <p:nvPr/>
        </p:nvSpPr>
        <p:spPr>
          <a:xfrm>
            <a:off x="743241" y="3995173"/>
            <a:ext cx="5657558" cy="1015663"/>
          </a:xfrm>
          <a:prstGeom prst="rect">
            <a:avLst/>
          </a:prstGeom>
          <a:noFill/>
        </p:spPr>
        <p:txBody>
          <a:bodyPr wrap="square" rtlCol="0">
            <a:spAutoFit/>
          </a:bodyPr>
          <a:lstStyle/>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After adjusting the jobs allocation, part of the workload on server 5 is assigned to other servers, such as server 4.</a:t>
            </a:r>
          </a:p>
        </p:txBody>
      </p:sp>
      <p:sp>
        <p:nvSpPr>
          <p:cNvPr id="10" name="TextBox 9"/>
          <p:cNvSpPr txBox="1"/>
          <p:nvPr/>
        </p:nvSpPr>
        <p:spPr>
          <a:xfrm>
            <a:off x="344362" y="828079"/>
            <a:ext cx="8291638"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How to evaluate the performance of the proposed algorithm?</a:t>
            </a:r>
            <a:endParaRPr lang="en-US" sz="2400" dirty="0">
              <a:latin typeface="Calibri" panose="020F0502020204030204" pitchFamily="34" charset="0"/>
              <a:cs typeface="Calibri" panose="020F0502020204030204" pitchFamily="34" charset="0"/>
            </a:endParaRPr>
          </a:p>
        </p:txBody>
      </p:sp>
      <p:sp>
        <p:nvSpPr>
          <p:cNvPr id="12" name="TextBox 11"/>
          <p:cNvSpPr txBox="1"/>
          <p:nvPr/>
        </p:nvSpPr>
        <p:spPr>
          <a:xfrm>
            <a:off x="743241" y="1243577"/>
            <a:ext cx="6866599" cy="1015663"/>
          </a:xfrm>
          <a:prstGeom prst="rect">
            <a:avLst/>
          </a:prstGeom>
          <a:noFill/>
        </p:spPr>
        <p:txBody>
          <a:bodyPr wrap="square" rtlCol="0">
            <a:spAutoFit/>
          </a:bodyPr>
          <a:lstStyle/>
          <a:p>
            <a:pPr marL="342900" indent="-34290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Individual response time</a:t>
            </a:r>
          </a:p>
          <a:p>
            <a:pPr marL="342900" indent="-34290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Average response time: overall performance of the system</a:t>
            </a:r>
          </a:p>
          <a:p>
            <a:pPr marL="342900" indent="-34290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Fairness index: equality of users</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2895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6EDC4BA-9519-4EDF-8034-F871B75F1DED}"/>
              </a:ext>
            </a:extLst>
          </p:cNvPr>
          <p:cNvSpPr txBox="1"/>
          <p:nvPr/>
        </p:nvSpPr>
        <p:spPr>
          <a:xfrm>
            <a:off x="0" y="135582"/>
            <a:ext cx="7984503"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Mean Field Evolutionary Dynamics for Dense-user MEC system</a:t>
            </a:r>
          </a:p>
        </p:txBody>
      </p:sp>
      <p:sp>
        <p:nvSpPr>
          <p:cNvPr id="13" name="TextBox 12"/>
          <p:cNvSpPr txBox="1"/>
          <p:nvPr/>
        </p:nvSpPr>
        <p:spPr>
          <a:xfrm>
            <a:off x="385311" y="895800"/>
            <a:ext cx="625115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How is MFED compared with other methods? </a:t>
            </a:r>
            <a:endParaRPr lang="en-US" sz="2400" dirty="0">
              <a:latin typeface="Calibri" panose="020F0502020204030204" pitchFamily="34" charset="0"/>
              <a:cs typeface="Calibri" panose="020F0502020204030204" pitchFamily="34" charset="0"/>
            </a:endParaRPr>
          </a:p>
        </p:txBody>
      </p:sp>
      <p:sp>
        <p:nvSpPr>
          <p:cNvPr id="8" name="TextBox 7"/>
          <p:cNvSpPr txBox="1"/>
          <p:nvPr/>
        </p:nvSpPr>
        <p:spPr>
          <a:xfrm>
            <a:off x="1192698" y="5108336"/>
            <a:ext cx="8561902" cy="400110"/>
          </a:xfrm>
          <a:prstGeom prst="rect">
            <a:avLst/>
          </a:prstGeom>
          <a:noFill/>
        </p:spPr>
        <p:txBody>
          <a:bodyPr wrap="square" rtlCol="0">
            <a:spAutoFit/>
          </a:bodyPr>
          <a:lstStyle/>
          <a:p>
            <a:pPr marL="342900" indent="-34290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PROP assign </a:t>
            </a:r>
            <a:r>
              <a:rPr lang="en-US" sz="2000" dirty="0">
                <a:latin typeface="Calibri" panose="020F0502020204030204" pitchFamily="34" charset="0"/>
                <a:cs typeface="Calibri" panose="020F0502020204030204" pitchFamily="34" charset="0"/>
              </a:rPr>
              <a:t>jobs proportional to server’s computing capacity.</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809" y="1548653"/>
            <a:ext cx="8799467" cy="3368495"/>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1192697" y="5544847"/>
            <a:ext cx="10320571" cy="400110"/>
          </a:xfrm>
          <a:prstGeom prst="rect">
            <a:avLst/>
          </a:prstGeom>
          <a:noFill/>
        </p:spPr>
        <p:txBody>
          <a:bodyPr wrap="square" rtlCol="0">
            <a:spAutoFit/>
          </a:bodyPr>
          <a:lstStyle/>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GOS assign more jobs to servers with high computing capacity. </a:t>
            </a:r>
            <a:r>
              <a:rPr lang="en-US" sz="2000" dirty="0" smtClean="0">
                <a:latin typeface="Calibri" panose="020F0502020204030204" pitchFamily="34" charset="0"/>
                <a:cs typeface="Calibri" panose="020F0502020204030204" pitchFamily="34" charset="0"/>
              </a:rPr>
              <a:t>Centralized </a:t>
            </a:r>
            <a:r>
              <a:rPr lang="en-US" sz="2000" dirty="0">
                <a:latin typeface="Calibri" panose="020F0502020204030204" pitchFamily="34" charset="0"/>
                <a:cs typeface="Calibri" panose="020F0502020204030204" pitchFamily="34" charset="0"/>
              </a:rPr>
              <a:t>and Global optimal.</a:t>
            </a:r>
          </a:p>
        </p:txBody>
      </p:sp>
      <p:sp>
        <p:nvSpPr>
          <p:cNvPr id="12" name="TextBox 11"/>
          <p:cNvSpPr txBox="1"/>
          <p:nvPr/>
        </p:nvSpPr>
        <p:spPr>
          <a:xfrm>
            <a:off x="1192697" y="5981358"/>
            <a:ext cx="5754857" cy="400110"/>
          </a:xfrm>
          <a:prstGeom prst="rect">
            <a:avLst/>
          </a:prstGeom>
          <a:noFill/>
        </p:spPr>
        <p:txBody>
          <a:bodyPr wrap="square" rtlCol="0">
            <a:spAutoFit/>
          </a:bodyPr>
          <a:lstStyle/>
          <a:p>
            <a:pPr marL="342900" indent="-34290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MFED near optimal and faster convergence speed</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9155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3" name="文本框 2">
            <a:extLst>
              <a:ext uri="{FF2B5EF4-FFF2-40B4-BE49-F238E27FC236}">
                <a16:creationId xmlns:a16="http://schemas.microsoft.com/office/drawing/2014/main" id="{5124D9DE-C879-4D6E-856F-E2F5070D1BCA}"/>
              </a:ext>
            </a:extLst>
          </p:cNvPr>
          <p:cNvSpPr txBox="1"/>
          <p:nvPr/>
        </p:nvSpPr>
        <p:spPr>
          <a:xfrm>
            <a:off x="603115" y="953310"/>
            <a:ext cx="10985770" cy="5032147"/>
          </a:xfrm>
          <a:prstGeom prst="rect">
            <a:avLst/>
          </a:prstGeom>
          <a:noFill/>
        </p:spPr>
        <p:txBody>
          <a:bodyPr wrap="square" rtlCol="0">
            <a:spAutoFit/>
          </a:bodyPr>
          <a:lstStyle/>
          <a:p>
            <a:pPr marL="742950" indent="-742950">
              <a:spcAft>
                <a:spcPts val="600"/>
              </a:spcAft>
              <a:buClrTx/>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Introduction</a:t>
            </a:r>
          </a:p>
          <a:p>
            <a:pPr marL="1234350" lvl="5" indent="-514350">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Game Theory vs Mean Field Game</a:t>
            </a:r>
            <a:endParaRPr lang="en-US" sz="2400" dirty="0">
              <a:solidFill>
                <a:schemeClr val="bg1">
                  <a:lumMod val="75000"/>
                </a:schemeClr>
              </a:solidFill>
              <a:latin typeface="Calibri" panose="020F0502020204030204" pitchFamily="34" charset="0"/>
              <a:cs typeface="Calibri" panose="020F0502020204030204" pitchFamily="34" charset="0"/>
            </a:endParaRPr>
          </a:p>
          <a:p>
            <a:pPr marL="1234350" lvl="5" indent="-514350">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Mathematical Foundations</a:t>
            </a:r>
            <a:endParaRPr lang="en-US" sz="2400" dirty="0">
              <a:solidFill>
                <a:schemeClr val="bg1">
                  <a:lumMod val="75000"/>
                </a:schemeClr>
              </a:solidFill>
              <a:latin typeface="Calibri" panose="020F0502020204030204" pitchFamily="34" charset="0"/>
              <a:cs typeface="Calibri" panose="020F0502020204030204" pitchFamily="34" charset="0"/>
            </a:endParaRPr>
          </a:p>
          <a:p>
            <a:pPr marL="1234350" lvl="5" indent="-514350">
              <a:spcAft>
                <a:spcPts val="600"/>
              </a:spcAft>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My Learning Timeline </a:t>
            </a:r>
            <a:endParaRPr lang="en-US" sz="2400" dirty="0">
              <a:solidFill>
                <a:schemeClr val="bg1">
                  <a:lumMod val="75000"/>
                </a:schemeClr>
              </a:solidFill>
              <a:latin typeface="Calibri" panose="020F0502020204030204" pitchFamily="34" charset="0"/>
              <a:cs typeface="Calibri" panose="020F0502020204030204" pitchFamily="34" charset="0"/>
            </a:endParaRPr>
          </a:p>
          <a:p>
            <a:pPr marL="742950" indent="-742950" algn="just">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Work I: Mean Field Evolutionary Dynamics for Dense-user Multi-access Edge Computing System</a:t>
            </a:r>
          </a:p>
          <a:p>
            <a:pPr marL="742950" indent="-742950" algn="just">
              <a:spcAft>
                <a:spcPts val="600"/>
              </a:spcAft>
              <a:buClr>
                <a:schemeClr val="bg1">
                  <a:lumMod val="75000"/>
                </a:schemeClr>
              </a:buClr>
              <a:buFont typeface="+mj-lt"/>
              <a:buAutoNum type="arabicPeriod"/>
            </a:pPr>
            <a:r>
              <a:rPr lang="en-US" sz="2800" b="1" dirty="0" smtClean="0">
                <a:solidFill>
                  <a:schemeClr val="tx1"/>
                </a:solidFill>
                <a:latin typeface="Calibri" panose="020F0502020204030204" pitchFamily="34" charset="0"/>
                <a:cs typeface="Calibri" panose="020F0502020204030204" pitchFamily="34" charset="0"/>
              </a:rPr>
              <a:t>Work </a:t>
            </a:r>
            <a:r>
              <a:rPr lang="en-US" sz="2800" b="1" dirty="0">
                <a:solidFill>
                  <a:schemeClr val="tx1"/>
                </a:solidFill>
                <a:latin typeface="Calibri" panose="020F0502020204030204" pitchFamily="34" charset="0"/>
                <a:cs typeface="Calibri" panose="020F0502020204030204" pitchFamily="34" charset="0"/>
              </a:rPr>
              <a:t>II: </a:t>
            </a:r>
            <a:r>
              <a:rPr lang="en-US" sz="2800" b="1" dirty="0" smtClean="0">
                <a:solidFill>
                  <a:schemeClr val="tx1"/>
                </a:solidFill>
                <a:latin typeface="Calibri" panose="020F0502020204030204" pitchFamily="34" charset="0"/>
                <a:cs typeface="Calibri" panose="020F0502020204030204" pitchFamily="34" charset="0"/>
              </a:rPr>
              <a:t>Energy-Efficient Velocity Control for Massive Numbers of UAVs: A Mean Field Game Approach</a:t>
            </a:r>
          </a:p>
          <a:p>
            <a:pPr marL="742950" indent="-742950" algn="just">
              <a:spcAft>
                <a:spcPts val="600"/>
              </a:spcAft>
              <a:buClr>
                <a:schemeClr val="bg1">
                  <a:lumMod val="75000"/>
                </a:schemeClr>
              </a:buClr>
              <a:buFont typeface="+mj-lt"/>
              <a:buAutoNum type="arabicPeriod"/>
            </a:pPr>
            <a:r>
              <a:rPr lang="en-US" sz="2800" dirty="0" smtClean="0">
                <a:solidFill>
                  <a:schemeClr val="bg1">
                    <a:lumMod val="75000"/>
                  </a:schemeClr>
                </a:solidFill>
                <a:latin typeface="Calibri" panose="020F0502020204030204" pitchFamily="34" charset="0"/>
                <a:cs typeface="Calibri" panose="020F0502020204030204" pitchFamily="34" charset="0"/>
              </a:rPr>
              <a:t>Work III: </a:t>
            </a:r>
            <a:r>
              <a:rPr lang="en-US" sz="2800" dirty="0">
                <a:solidFill>
                  <a:schemeClr val="bg1">
                    <a:lumMod val="75000"/>
                  </a:schemeClr>
                </a:solidFill>
                <a:latin typeface="Calibri" panose="020F0502020204030204" pitchFamily="34" charset="0"/>
                <a:cs typeface="Calibri" panose="020F0502020204030204" pitchFamily="34" charset="0"/>
              </a:rPr>
              <a:t>Opinion Evolution in Social Networks: Connecting Mean Field Game to Generative Adversarial </a:t>
            </a:r>
            <a:r>
              <a:rPr lang="en-US" sz="2800" dirty="0" smtClean="0">
                <a:solidFill>
                  <a:schemeClr val="bg1">
                    <a:lumMod val="75000"/>
                  </a:schemeClr>
                </a:solidFill>
                <a:latin typeface="Calibri" panose="020F0502020204030204" pitchFamily="34" charset="0"/>
                <a:cs typeface="Calibri" panose="020F0502020204030204" pitchFamily="34" charset="0"/>
              </a:rPr>
              <a:t>Networks</a:t>
            </a:r>
            <a:endParaRPr lang="en-US" sz="2800" dirty="0">
              <a:solidFill>
                <a:schemeClr val="bg1">
                  <a:lumMod val="75000"/>
                </a:schemeClr>
              </a:solidFill>
              <a:latin typeface="Calibri" panose="020F0502020204030204" pitchFamily="34" charset="0"/>
              <a:cs typeface="Calibri" panose="020F0502020204030204" pitchFamily="34" charset="0"/>
            </a:endParaRPr>
          </a:p>
          <a:p>
            <a:pPr marL="742950" indent="-742950" algn="just">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Conclusion and Future Work</a:t>
            </a:r>
          </a:p>
        </p:txBody>
      </p:sp>
    </p:spTree>
    <p:extLst>
      <p:ext uri="{BB962C8B-B14F-4D97-AF65-F5344CB8AC3E}">
        <p14:creationId xmlns:p14="http://schemas.microsoft.com/office/powerpoint/2010/main" val="54987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758" y="2440836"/>
            <a:ext cx="4612042" cy="3408349"/>
          </a:xfrm>
          <a:prstGeom prst="rect">
            <a:avLst/>
          </a:prstGeom>
        </p:spPr>
      </p:pic>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10544974" cy="830997"/>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Low-altitude </a:t>
            </a:r>
            <a:r>
              <a:rPr lang="en-US" sz="2400" dirty="0">
                <a:latin typeface="Calibri" panose="020F0502020204030204" pitchFamily="34" charset="0"/>
                <a:cs typeface="Calibri" panose="020F0502020204030204" pitchFamily="34" charset="0"/>
              </a:rPr>
              <a:t>UAV Teams for emergency communication</a:t>
            </a:r>
          </a:p>
          <a:p>
            <a:pPr marL="285750" indent="-285750">
              <a:buFont typeface="Wingdings" panose="05000000000000000000" pitchFamily="2" charset="2"/>
              <a:buChar char="Ø"/>
            </a:pPr>
            <a:endParaRPr lang="en-US" sz="24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F0A98470-1172-41A2-B617-73A1B9CC2A33}"/>
              </a:ext>
            </a:extLst>
          </p:cNvPr>
          <p:cNvSpPr txBox="1"/>
          <p:nvPr/>
        </p:nvSpPr>
        <p:spPr>
          <a:xfrm>
            <a:off x="311285" y="1403675"/>
            <a:ext cx="8931327" cy="1237262"/>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When the terrestrial wireless communication system is highly affected, emergency communication is needed for Search and Rescue</a:t>
            </a:r>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a:t>
            </a:r>
          </a:p>
          <a:p>
            <a:pPr marL="285750" indent="-285750" algn="just" defTabSz="1285875">
              <a:lnSpc>
                <a:spcPct val="120000"/>
              </a:lnSpc>
              <a:spcBef>
                <a:spcPct val="20000"/>
              </a:spcBef>
              <a:buFont typeface="Wingdings" panose="05000000000000000000" pitchFamily="2" charset="2"/>
              <a:buChar char="§"/>
              <a:defRPr/>
            </a:pPr>
            <a:r>
              <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Advantages of </a:t>
            </a:r>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UAVs</a:t>
            </a:r>
            <a:r>
              <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	</a:t>
            </a:r>
          </a:p>
        </p:txBody>
      </p:sp>
      <p:sp>
        <p:nvSpPr>
          <p:cNvPr id="10" name="文本框 9">
            <a:extLst>
              <a:ext uri="{FF2B5EF4-FFF2-40B4-BE49-F238E27FC236}">
                <a16:creationId xmlns:a16="http://schemas.microsoft.com/office/drawing/2014/main" id="{A6262150-7F11-46C9-A5E6-8F3F6DD57B4B}"/>
              </a:ext>
            </a:extLst>
          </p:cNvPr>
          <p:cNvSpPr txBox="1"/>
          <p:nvPr/>
        </p:nvSpPr>
        <p:spPr>
          <a:xfrm>
            <a:off x="-1" y="135582"/>
            <a:ext cx="8238565"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Energy-Efficient Velocity Control for Massive Numbers of UAVs</a:t>
            </a:r>
          </a:p>
        </p:txBody>
      </p:sp>
      <p:sp>
        <p:nvSpPr>
          <p:cNvPr id="6" name="文本框 7">
            <a:extLst>
              <a:ext uri="{FF2B5EF4-FFF2-40B4-BE49-F238E27FC236}">
                <a16:creationId xmlns:a16="http://schemas.microsoft.com/office/drawing/2014/main" id="{F0A98470-1172-41A2-B617-73A1B9CC2A33}"/>
              </a:ext>
            </a:extLst>
          </p:cNvPr>
          <p:cNvSpPr txBox="1"/>
          <p:nvPr/>
        </p:nvSpPr>
        <p:spPr>
          <a:xfrm>
            <a:off x="580226" y="2532527"/>
            <a:ext cx="8931327" cy="1289520"/>
          </a:xfrm>
          <a:prstGeom prst="rect">
            <a:avLst/>
          </a:prstGeom>
          <a:noFill/>
        </p:spPr>
        <p:txBody>
          <a:bodyPr wrap="square">
            <a:spAutoFit/>
          </a:bodyPr>
          <a:lstStyle/>
          <a:p>
            <a:pPr marL="342900" lvl="1" indent="-342900" defTabSz="1285875">
              <a:lnSpc>
                <a:spcPct val="120000"/>
              </a:lnSpc>
              <a:spcBef>
                <a:spcPct val="20000"/>
              </a:spcBef>
              <a:buFont typeface="+mj-lt"/>
              <a:buAutoNum type="alphaLcPeriod"/>
              <a:defRPr/>
            </a:pPr>
            <a:r>
              <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Faster to </a:t>
            </a:r>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deploy</a:t>
            </a:r>
          </a:p>
          <a:p>
            <a:pPr marL="342900" lvl="1" indent="-342900" defTabSz="1285875">
              <a:lnSpc>
                <a:spcPct val="120000"/>
              </a:lnSpc>
              <a:spcBef>
                <a:spcPct val="20000"/>
              </a:spcBef>
              <a:buFont typeface="+mj-lt"/>
              <a:buAutoNum type="alphaLcPeriod"/>
              <a:defRPr/>
            </a:pPr>
            <a:r>
              <a:rPr lang="en-US" sz="2000" dirty="0"/>
              <a:t>Flexible to reconfigure</a:t>
            </a:r>
          </a:p>
          <a:p>
            <a:pPr marL="342900" lvl="1" indent="-342900" defTabSz="1285875">
              <a:lnSpc>
                <a:spcPct val="120000"/>
              </a:lnSpc>
              <a:spcBef>
                <a:spcPct val="20000"/>
              </a:spcBef>
              <a:buFont typeface="+mj-lt"/>
              <a:buAutoNum type="alphaLcPeriod"/>
              <a:defRPr/>
            </a:pPr>
            <a:r>
              <a:rPr lang="en-US" sz="2000" dirty="0"/>
              <a:t>Line of sight </a:t>
            </a:r>
            <a:r>
              <a:rPr lang="en-US" sz="2000" dirty="0" smtClean="0"/>
              <a:t>link</a:t>
            </a:r>
            <a:endParaRPr lang="en-US" sz="2000" dirty="0"/>
          </a:p>
        </p:txBody>
      </p:sp>
      <p:sp>
        <p:nvSpPr>
          <p:cNvPr id="7" name="文本框 7">
            <a:extLst>
              <a:ext uri="{FF2B5EF4-FFF2-40B4-BE49-F238E27FC236}">
                <a16:creationId xmlns:a16="http://schemas.microsoft.com/office/drawing/2014/main" id="{F0A98470-1172-41A2-B617-73A1B9CC2A33}"/>
              </a:ext>
            </a:extLst>
          </p:cNvPr>
          <p:cNvSpPr txBox="1"/>
          <p:nvPr/>
        </p:nvSpPr>
        <p:spPr>
          <a:xfrm>
            <a:off x="311285" y="3790252"/>
            <a:ext cx="8931327" cy="867930"/>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Disadvantages of </a:t>
            </a:r>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UAVs: limited on-board battery</a:t>
            </a:r>
          </a:p>
          <a:p>
            <a:pPr marL="285750" indent="-285750" algn="just" defTabSz="1285875">
              <a:lnSpc>
                <a:spcPct val="120000"/>
              </a:lnSpc>
              <a:spcBef>
                <a:spcPct val="20000"/>
              </a:spcBef>
              <a:buFont typeface="Wingdings" panose="05000000000000000000" pitchFamily="2" charset="2"/>
              <a:buChar char="§"/>
              <a:defRPr/>
            </a:pPr>
            <a:r>
              <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Need an energy-efficient velocity control</a:t>
            </a:r>
          </a:p>
        </p:txBody>
      </p:sp>
    </p:spTree>
    <p:extLst>
      <p:ext uri="{BB962C8B-B14F-4D97-AF65-F5344CB8AC3E}">
        <p14:creationId xmlns:p14="http://schemas.microsoft.com/office/powerpoint/2010/main" val="1276666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10544974" cy="830997"/>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Mean Field Game vs Other Optimization Scheme </a:t>
            </a:r>
          </a:p>
          <a:p>
            <a:pPr marL="285750" indent="-285750">
              <a:buFont typeface="Wingdings" panose="05000000000000000000" pitchFamily="2" charset="2"/>
              <a:buChar char="Ø"/>
            </a:pPr>
            <a:endParaRPr lang="en-US" sz="24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F0A98470-1172-41A2-B617-73A1B9CC2A33}"/>
              </a:ext>
            </a:extLst>
          </p:cNvPr>
          <p:cNvSpPr txBox="1"/>
          <p:nvPr/>
        </p:nvSpPr>
        <p:spPr>
          <a:xfrm>
            <a:off x="311285" y="1403675"/>
            <a:ext cx="10365680" cy="830997"/>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Mean field games (MFGs) are good at dealing with a control problem involving a large number of agents because they regard all agents as a “mean field”.</a:t>
            </a:r>
          </a:p>
        </p:txBody>
      </p:sp>
      <p:sp>
        <p:nvSpPr>
          <p:cNvPr id="10" name="文本框 9">
            <a:extLst>
              <a:ext uri="{FF2B5EF4-FFF2-40B4-BE49-F238E27FC236}">
                <a16:creationId xmlns:a16="http://schemas.microsoft.com/office/drawing/2014/main" id="{A6262150-7F11-46C9-A5E6-8F3F6DD57B4B}"/>
              </a:ext>
            </a:extLst>
          </p:cNvPr>
          <p:cNvSpPr txBox="1"/>
          <p:nvPr/>
        </p:nvSpPr>
        <p:spPr>
          <a:xfrm>
            <a:off x="-1" y="135582"/>
            <a:ext cx="8238565"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Energy-Efficient Velocity Control for Massive Numbers of UAVs</a:t>
            </a:r>
          </a:p>
        </p:txBody>
      </p:sp>
      <p:graphicFrame>
        <p:nvGraphicFramePr>
          <p:cNvPr id="9" name="Table 8"/>
          <p:cNvGraphicFramePr>
            <a:graphicFrameLocks noGrp="1"/>
          </p:cNvGraphicFramePr>
          <p:nvPr>
            <p:extLst>
              <p:ext uri="{D42A27DB-BD31-4B8C-83A1-F6EECF244321}">
                <p14:modId xmlns:p14="http://schemas.microsoft.com/office/powerpoint/2010/main" val="2080661316"/>
              </p:ext>
            </p:extLst>
          </p:nvPr>
        </p:nvGraphicFramePr>
        <p:xfrm>
          <a:off x="1055184" y="2527759"/>
          <a:ext cx="9801075" cy="1889760"/>
        </p:xfrm>
        <a:graphic>
          <a:graphicData uri="http://schemas.openxmlformats.org/drawingml/2006/table">
            <a:tbl>
              <a:tblPr firstRow="1" bandRow="1">
                <a:tableStyleId>{073A0DAA-6AF3-43AB-8588-CEC1D06C72B9}</a:tableStyleId>
              </a:tblPr>
              <a:tblGrid>
                <a:gridCol w="3267025">
                  <a:extLst>
                    <a:ext uri="{9D8B030D-6E8A-4147-A177-3AD203B41FA5}">
                      <a16:colId xmlns:a16="http://schemas.microsoft.com/office/drawing/2014/main" val="1802828510"/>
                    </a:ext>
                  </a:extLst>
                </a:gridCol>
                <a:gridCol w="3267025">
                  <a:extLst>
                    <a:ext uri="{9D8B030D-6E8A-4147-A177-3AD203B41FA5}">
                      <a16:colId xmlns:a16="http://schemas.microsoft.com/office/drawing/2014/main" val="3333431023"/>
                    </a:ext>
                  </a:extLst>
                </a:gridCol>
                <a:gridCol w="3267025">
                  <a:extLst>
                    <a:ext uri="{9D8B030D-6E8A-4147-A177-3AD203B41FA5}">
                      <a16:colId xmlns:a16="http://schemas.microsoft.com/office/drawing/2014/main" val="3456323744"/>
                    </a:ext>
                  </a:extLst>
                </a:gridCol>
              </a:tblGrid>
              <a:tr h="370840">
                <a:tc>
                  <a:txBody>
                    <a:bodyPr/>
                    <a:lstStyle/>
                    <a:p>
                      <a:pPr algn="ctr"/>
                      <a:endParaRPr lang="en-US" sz="2000" dirty="0">
                        <a:latin typeface="Calibri" panose="020F0502020204030204" pitchFamily="34" charset="0"/>
                        <a:cs typeface="Calibri" panose="020F0502020204030204" pitchFamily="34" charset="0"/>
                      </a:endParaRPr>
                    </a:p>
                  </a:txBody>
                  <a:tcPr/>
                </a:tc>
                <a:tc>
                  <a:txBody>
                    <a:bodyPr/>
                    <a:lstStyle/>
                    <a:p>
                      <a:pPr algn="ctr"/>
                      <a:r>
                        <a:rPr lang="en-US" sz="2000" dirty="0" smtClean="0">
                          <a:latin typeface="Calibri" panose="020F0502020204030204" pitchFamily="34" charset="0"/>
                          <a:cs typeface="Calibri" panose="020F0502020204030204" pitchFamily="34" charset="0"/>
                        </a:rPr>
                        <a:t>Mean</a:t>
                      </a:r>
                      <a:r>
                        <a:rPr lang="en-US" sz="2000" baseline="0" dirty="0" smtClean="0">
                          <a:latin typeface="Calibri" panose="020F0502020204030204" pitchFamily="34" charset="0"/>
                          <a:cs typeface="Calibri" panose="020F0502020204030204" pitchFamily="34" charset="0"/>
                        </a:rPr>
                        <a:t> Field Game</a:t>
                      </a:r>
                      <a:endParaRPr lang="en-US" sz="2000" dirty="0">
                        <a:latin typeface="Calibri" panose="020F0502020204030204" pitchFamily="34" charset="0"/>
                        <a:cs typeface="Calibri" panose="020F0502020204030204" pitchFamily="34" charset="0"/>
                      </a:endParaRPr>
                    </a:p>
                  </a:txBody>
                  <a:tcPr/>
                </a:tc>
                <a:tc>
                  <a:txBody>
                    <a:bodyPr/>
                    <a:lstStyle/>
                    <a:p>
                      <a:pPr algn="ctr"/>
                      <a:r>
                        <a:rPr lang="en-US" sz="2000" dirty="0" smtClean="0">
                          <a:latin typeface="Calibri" panose="020F0502020204030204" pitchFamily="34" charset="0"/>
                          <a:cs typeface="Calibri" panose="020F0502020204030204" pitchFamily="34" charset="0"/>
                        </a:rPr>
                        <a:t>Other Optimization</a:t>
                      </a:r>
                      <a:r>
                        <a:rPr lang="en-US" sz="2000" baseline="0" dirty="0" smtClean="0">
                          <a:latin typeface="Calibri" panose="020F0502020204030204" pitchFamily="34" charset="0"/>
                          <a:cs typeface="Calibri" panose="020F0502020204030204" pitchFamily="34" charset="0"/>
                        </a:rPr>
                        <a:t> Scheme</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29555975"/>
                  </a:ext>
                </a:extLst>
              </a:tr>
              <a:tr h="370840">
                <a:tc>
                  <a:txBody>
                    <a:bodyPr/>
                    <a:lstStyle/>
                    <a:p>
                      <a:pPr algn="ctr"/>
                      <a:r>
                        <a:rPr lang="en-US" sz="2000" u="none" strike="noStrike" cap="none" dirty="0" smtClean="0">
                          <a:latin typeface="Calibri" panose="020F0502020204030204" pitchFamily="34" charset="0"/>
                          <a:cs typeface="Calibri" panose="020F0502020204030204" pitchFamily="34" charset="0"/>
                          <a:sym typeface="Arial"/>
                        </a:rPr>
                        <a:t>Number of agents</a:t>
                      </a:r>
                      <a:endParaRPr lang="en-US" sz="2000" b="0" i="0" u="none" strike="noStrike" cap="none" dirty="0">
                        <a:solidFill>
                          <a:srgbClr val="000000"/>
                        </a:solidFill>
                        <a:latin typeface="Calibri" panose="020F0502020204030204" pitchFamily="34" charset="0"/>
                        <a:ea typeface="Microsoft YaHei" panose="020B0503020204020204" pitchFamily="34" charset="-122"/>
                        <a:cs typeface="Calibri" panose="020F0502020204030204" pitchFamily="34" charset="0"/>
                        <a:sym typeface="Arial"/>
                      </a:endParaRPr>
                    </a:p>
                  </a:txBody>
                  <a:tcPr/>
                </a:tc>
                <a:tc>
                  <a:txBody>
                    <a:bodyPr/>
                    <a:lstStyle/>
                    <a:p>
                      <a:pPr algn="ctr"/>
                      <a:r>
                        <a:rPr lang="en-US" sz="2000" dirty="0" smtClean="0">
                          <a:latin typeface="Calibri" panose="020F0502020204030204" pitchFamily="34" charset="0"/>
                          <a:cs typeface="Calibri" panose="020F0502020204030204" pitchFamily="34" charset="0"/>
                        </a:rPr>
                        <a:t>Large number</a:t>
                      </a:r>
                      <a:endParaRPr lang="en-US" sz="2000" dirty="0">
                        <a:latin typeface="Calibri" panose="020F0502020204030204" pitchFamily="34" charset="0"/>
                        <a:cs typeface="Calibri" panose="020F0502020204030204" pitchFamily="34" charset="0"/>
                      </a:endParaRPr>
                    </a:p>
                  </a:txBody>
                  <a:tcPr/>
                </a:tc>
                <a:tc>
                  <a:txBody>
                    <a:bodyPr/>
                    <a:lstStyle/>
                    <a:p>
                      <a:pPr algn="ctr"/>
                      <a:r>
                        <a:rPr lang="en-US" sz="2000" dirty="0" smtClean="0">
                          <a:latin typeface="Calibri" panose="020F0502020204030204" pitchFamily="34" charset="0"/>
                          <a:cs typeface="Calibri" panose="020F0502020204030204" pitchFamily="34" charset="0"/>
                        </a:rPr>
                        <a:t>Smal</a:t>
                      </a:r>
                      <a:r>
                        <a:rPr lang="en-US" sz="2000" baseline="0" dirty="0" smtClean="0">
                          <a:latin typeface="Calibri" panose="020F0502020204030204" pitchFamily="34" charset="0"/>
                          <a:cs typeface="Calibri" panose="020F0502020204030204" pitchFamily="34" charset="0"/>
                        </a:rPr>
                        <a:t>l number</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95703298"/>
                  </a:ext>
                </a:extLst>
              </a:tr>
              <a:tr h="370840">
                <a:tc>
                  <a:txBody>
                    <a:bodyPr/>
                    <a:lstStyle/>
                    <a:p>
                      <a:pPr algn="ctr"/>
                      <a:r>
                        <a:rPr lang="en-US" sz="2000" dirty="0" smtClean="0">
                          <a:latin typeface="Calibri" panose="020F0502020204030204" pitchFamily="34" charset="0"/>
                          <a:cs typeface="Calibri" panose="020F0502020204030204" pitchFamily="34" charset="0"/>
                        </a:rPr>
                        <a:t>Interactions between</a:t>
                      </a:r>
                      <a:r>
                        <a:rPr lang="en-US" sz="2000" baseline="0" dirty="0" smtClean="0">
                          <a:latin typeface="Calibri" panose="020F0502020204030204" pitchFamily="34" charset="0"/>
                          <a:cs typeface="Calibri" panose="020F0502020204030204" pitchFamily="34" charset="0"/>
                        </a:rPr>
                        <a:t> agents</a:t>
                      </a:r>
                      <a:endParaRPr lang="en-US" sz="2000" dirty="0">
                        <a:latin typeface="Calibri" panose="020F0502020204030204" pitchFamily="34" charset="0"/>
                        <a:cs typeface="Calibri" panose="020F0502020204030204" pitchFamily="34" charset="0"/>
                      </a:endParaRPr>
                    </a:p>
                  </a:txBody>
                  <a:tcPr/>
                </a:tc>
                <a:tc>
                  <a:txBody>
                    <a:bodyPr/>
                    <a:lstStyle/>
                    <a:p>
                      <a:pPr algn="ctr"/>
                      <a:r>
                        <a:rPr lang="en-US" sz="2000" dirty="0" smtClean="0">
                          <a:latin typeface="Calibri" panose="020F0502020204030204" pitchFamily="34" charset="0"/>
                          <a:cs typeface="Calibri" panose="020F0502020204030204" pitchFamily="34" charset="0"/>
                        </a:rPr>
                        <a:t>Regard</a:t>
                      </a:r>
                      <a:r>
                        <a:rPr lang="en-US" sz="2000" baseline="0" dirty="0" smtClean="0">
                          <a:latin typeface="Calibri" panose="020F0502020204030204" pitchFamily="34" charset="0"/>
                          <a:cs typeface="Calibri" panose="020F0502020204030204" pitchFamily="34" charset="0"/>
                        </a:rPr>
                        <a:t> as mean field </a:t>
                      </a:r>
                      <a:endParaRPr lang="en-US" sz="2000" dirty="0">
                        <a:latin typeface="Calibri" panose="020F0502020204030204" pitchFamily="34" charset="0"/>
                        <a:cs typeface="Calibri" panose="020F0502020204030204" pitchFamily="34" charset="0"/>
                      </a:endParaRPr>
                    </a:p>
                  </a:txBody>
                  <a:tcPr/>
                </a:tc>
                <a:tc>
                  <a:txBody>
                    <a:bodyPr/>
                    <a:lstStyle/>
                    <a:p>
                      <a:pPr algn="ctr"/>
                      <a:r>
                        <a:rPr lang="en-US" sz="2000" dirty="0" smtClean="0">
                          <a:latin typeface="Calibri" panose="020F0502020204030204" pitchFamily="34" charset="0"/>
                          <a:cs typeface="Calibri" panose="020F0502020204030204" pitchFamily="34" charset="0"/>
                        </a:rPr>
                        <a:t>Separately</a:t>
                      </a:r>
                      <a:r>
                        <a:rPr lang="en-US" sz="2000" baseline="0" dirty="0" smtClean="0">
                          <a:latin typeface="Calibri" panose="020F0502020204030204" pitchFamily="34" charset="0"/>
                          <a:cs typeface="Calibri" panose="020F0502020204030204" pitchFamily="34" charset="0"/>
                        </a:rPr>
                        <a:t> deal with</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13165320"/>
                  </a:ext>
                </a:extLst>
              </a:tr>
              <a:tr h="370840">
                <a:tc>
                  <a:txBody>
                    <a:bodyPr/>
                    <a:lstStyle/>
                    <a:p>
                      <a:pPr algn="ctr"/>
                      <a:r>
                        <a:rPr lang="en-US" sz="2000" dirty="0" smtClean="0">
                          <a:latin typeface="Calibri" panose="020F0502020204030204" pitchFamily="34" charset="0"/>
                          <a:cs typeface="Calibri" panose="020F0502020204030204" pitchFamily="34" charset="0"/>
                        </a:rPr>
                        <a:t>Complexity</a:t>
                      </a:r>
                      <a:endParaRPr lang="en-US" sz="2000" dirty="0">
                        <a:latin typeface="Calibri" panose="020F0502020204030204" pitchFamily="34" charset="0"/>
                        <a:cs typeface="Calibri" panose="020F0502020204030204" pitchFamily="34" charset="0"/>
                      </a:endParaRPr>
                    </a:p>
                  </a:txBody>
                  <a:tcPr/>
                </a:tc>
                <a:tc>
                  <a:txBody>
                    <a:bodyPr/>
                    <a:lstStyle/>
                    <a:p>
                      <a:pPr algn="ctr"/>
                      <a:r>
                        <a:rPr lang="en-US" sz="2000" dirty="0" smtClean="0">
                          <a:latin typeface="Calibri" panose="020F0502020204030204" pitchFamily="34" charset="0"/>
                          <a:cs typeface="Calibri" panose="020F0502020204030204" pitchFamily="34" charset="0"/>
                        </a:rPr>
                        <a:t>Keep</a:t>
                      </a:r>
                      <a:r>
                        <a:rPr lang="en-US" sz="2000" baseline="0" dirty="0" smtClean="0">
                          <a:latin typeface="Calibri" panose="020F0502020204030204" pitchFamily="34" charset="0"/>
                          <a:cs typeface="Calibri" panose="020F0502020204030204" pitchFamily="34" charset="0"/>
                        </a:rPr>
                        <a:t> low with the increasing number of agents</a:t>
                      </a:r>
                      <a:endParaRPr lang="en-US" sz="2000" dirty="0">
                        <a:latin typeface="Calibri" panose="020F0502020204030204" pitchFamily="34" charset="0"/>
                        <a:cs typeface="Calibri" panose="020F0502020204030204" pitchFamily="34" charset="0"/>
                      </a:endParaRPr>
                    </a:p>
                  </a:txBody>
                  <a:tcPr/>
                </a:tc>
                <a:tc>
                  <a:txBody>
                    <a:bodyPr/>
                    <a:lstStyle/>
                    <a:p>
                      <a:pPr algn="ctr"/>
                      <a:r>
                        <a:rPr lang="en-US" sz="2000" dirty="0" smtClean="0">
                          <a:latin typeface="Calibri" panose="020F0502020204030204" pitchFamily="34" charset="0"/>
                          <a:cs typeface="Calibri" panose="020F0502020204030204" pitchFamily="34" charset="0"/>
                        </a:rPr>
                        <a:t>Grow rapidly with the increasing</a:t>
                      </a:r>
                      <a:r>
                        <a:rPr lang="en-US" sz="2000" baseline="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number of agents</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31944427"/>
                  </a:ext>
                </a:extLst>
              </a:tr>
            </a:tbl>
          </a:graphicData>
        </a:graphic>
      </p:graphicFrame>
    </p:spTree>
    <p:extLst>
      <p:ext uri="{BB962C8B-B14F-4D97-AF65-F5344CB8AC3E}">
        <p14:creationId xmlns:p14="http://schemas.microsoft.com/office/powerpoint/2010/main" val="981184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10544974" cy="830997"/>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System Model</a:t>
            </a:r>
            <a:endParaRPr lang="en-US" sz="24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US" sz="2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0A98470-1172-41A2-B617-73A1B9CC2A33}"/>
                  </a:ext>
                </a:extLst>
              </p:cNvPr>
              <p:cNvSpPr txBox="1"/>
              <p:nvPr/>
            </p:nvSpPr>
            <p:spPr>
              <a:xfrm>
                <a:off x="311285" y="1403675"/>
                <a:ext cx="11011139" cy="3416320"/>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Suppose that the teams of UAVs are starting from the initial location distribution </a:t>
                </a:r>
                <a14:m>
                  <m:oMath xmlns:m="http://schemas.openxmlformats.org/officeDocument/2006/math">
                    <m:r>
                      <a:rPr lang="en-US" altLang="zh-CN" sz="20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𝑥</m:t>
                    </m:r>
                    <m:r>
                      <a:rPr lang="en-US" altLang="zh-CN" sz="20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m:t>
                    </m:r>
                    <m:sSup>
                      <m:sSupPr>
                        <m:ctrlPr>
                          <a:rPr lang="en-US" altLang="zh-CN" sz="20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ctrlPr>
                      </m:sSupPr>
                      <m:e>
                        <m:r>
                          <a:rPr lang="en-US" altLang="zh-CN" sz="20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𝜌</m:t>
                        </m:r>
                      </m:e>
                      <m:sup>
                        <m:r>
                          <a:rPr lang="en-US" altLang="zh-CN" sz="20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0</m:t>
                        </m:r>
                      </m:sup>
                    </m:sSup>
                  </m:oMath>
                </a14:m>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   </a:t>
                </a:r>
                <a:r>
                  <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and flying to the target </a:t>
                </a:r>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distribution </a:t>
                </a:r>
                <a14:m>
                  <m:oMath xmlns:m="http://schemas.openxmlformats.org/officeDocument/2006/math">
                    <m:r>
                      <a:rPr lang="en-US" altLang="zh-CN" sz="20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𝑥</m:t>
                    </m:r>
                    <m:r>
                      <a:rPr lang="en-US" altLang="zh-CN" sz="20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m:t>
                    </m:r>
                    <m:sSup>
                      <m:sSupPr>
                        <m:ctrlPr>
                          <a:rPr lang="en-US" altLang="zh-CN" sz="20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ctrlPr>
                      </m:sSupPr>
                      <m:e>
                        <m:r>
                          <a:rPr lang="en-US" altLang="zh-CN" sz="20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𝜌</m:t>
                        </m:r>
                      </m:e>
                      <m:sup>
                        <m:r>
                          <a:rPr lang="en-US" altLang="zh-CN" sz="20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1</m:t>
                        </m:r>
                      </m:sup>
                    </m:sSup>
                  </m:oMath>
                </a14:m>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  </a:t>
                </a:r>
                <a:r>
                  <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Wind can affect the velocity of UAVs</a:t>
                </a:r>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a:t>
                </a:r>
              </a:p>
              <a:p>
                <a:pPr marL="285750" indent="-285750" algn="just" defTabSz="1285875">
                  <a:lnSpc>
                    <a:spcPct val="120000"/>
                  </a:lnSpc>
                  <a:spcBef>
                    <a:spcPct val="20000"/>
                  </a:spcBef>
                  <a:buFont typeface="Wingdings" panose="05000000000000000000" pitchFamily="2" charset="2"/>
                  <a:buChar char="§"/>
                  <a:defRPr/>
                </a:pPr>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Location dynamics</a:t>
                </a:r>
              </a:p>
              <a:p>
                <a:pPr marL="285750" indent="-285750" algn="just" defTabSz="1285875">
                  <a:lnSpc>
                    <a:spcPct val="120000"/>
                  </a:lnSpc>
                  <a:spcBef>
                    <a:spcPct val="20000"/>
                  </a:spcBef>
                  <a:buFont typeface="Wingdings" panose="05000000000000000000" pitchFamily="2" charset="2"/>
                  <a:buChar char="§"/>
                  <a:defRPr/>
                </a:pPr>
                <a:endPar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a:p>
                <a:pPr marL="285750" indent="-285750" algn="just" defTabSz="1285875">
                  <a:lnSpc>
                    <a:spcPct val="120000"/>
                  </a:lnSpc>
                  <a:spcBef>
                    <a:spcPct val="20000"/>
                  </a:spcBef>
                  <a:buFont typeface="Wingdings" panose="05000000000000000000" pitchFamily="2" charset="2"/>
                  <a:buChar char="§"/>
                  <a:defRPr/>
                </a:pPr>
                <a:endPar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a:p>
                <a:pPr marL="285750" indent="-285750" algn="just" defTabSz="1285875">
                  <a:lnSpc>
                    <a:spcPct val="120000"/>
                  </a:lnSpc>
                  <a:spcBef>
                    <a:spcPct val="20000"/>
                  </a:spcBef>
                  <a:buFont typeface="Wingdings" panose="05000000000000000000" pitchFamily="2" charset="2"/>
                  <a:buChar char="§"/>
                  <a:defRPr/>
                </a:pPr>
                <a:endPar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a:p>
                <a:pPr marL="285750" indent="-285750" algn="just" defTabSz="1285875">
                  <a:lnSpc>
                    <a:spcPct val="120000"/>
                  </a:lnSpc>
                  <a:spcBef>
                    <a:spcPct val="20000"/>
                  </a:spcBef>
                  <a:buFont typeface="Wingdings" panose="05000000000000000000" pitchFamily="2" charset="2"/>
                  <a:buChar char="§"/>
                  <a:defRPr/>
                </a:pPr>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Cost function</a:t>
                </a:r>
                <a:endParaRPr lang="en-US" altLang="zh-CN" sz="20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a:p>
                <a:pPr marL="285750" indent="-285750" algn="just" defTabSz="1285875">
                  <a:lnSpc>
                    <a:spcPct val="120000"/>
                  </a:lnSpc>
                  <a:spcBef>
                    <a:spcPct val="20000"/>
                  </a:spcBef>
                  <a:buFont typeface="Wingdings" panose="05000000000000000000" pitchFamily="2" charset="2"/>
                  <a:buChar char="§"/>
                  <a:defRPr/>
                </a:pPr>
                <a:endPar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p:txBody>
          </p:sp>
        </mc:Choice>
        <mc:Fallback xmlns="">
          <p:sp>
            <p:nvSpPr>
              <p:cNvPr id="8" name="文本框 7">
                <a:extLst>
                  <a:ext uri="{FF2B5EF4-FFF2-40B4-BE49-F238E27FC236}">
                    <a16:creationId xmlns:a16="http://schemas.microsoft.com/office/drawing/2014/main" id="{F0A98470-1172-41A2-B617-73A1B9CC2A33}"/>
                  </a:ext>
                </a:extLst>
              </p:cNvPr>
              <p:cNvSpPr txBox="1">
                <a:spLocks noRot="1" noChangeAspect="1" noMove="1" noResize="1" noEditPoints="1" noAdjustHandles="1" noChangeArrowheads="1" noChangeShapeType="1" noTextEdit="1"/>
              </p:cNvSpPr>
              <p:nvPr/>
            </p:nvSpPr>
            <p:spPr>
              <a:xfrm>
                <a:off x="311285" y="1403675"/>
                <a:ext cx="11011139" cy="3416320"/>
              </a:xfrm>
              <a:prstGeom prst="rect">
                <a:avLst/>
              </a:prstGeom>
              <a:blipFill>
                <a:blip r:embed="rId2"/>
                <a:stretch>
                  <a:fillRect l="-498" r="-609"/>
                </a:stretch>
              </a:blipFill>
            </p:spPr>
            <p:txBody>
              <a:bodyPr/>
              <a:lstStyle/>
              <a:p>
                <a:r>
                  <a:rPr lang="en-US">
                    <a:noFill/>
                  </a:rPr>
                  <a:t> </a:t>
                </a:r>
              </a:p>
            </p:txBody>
          </p:sp>
        </mc:Fallback>
      </mc:AlternateContent>
      <p:sp>
        <p:nvSpPr>
          <p:cNvPr id="10" name="文本框 9">
            <a:extLst>
              <a:ext uri="{FF2B5EF4-FFF2-40B4-BE49-F238E27FC236}">
                <a16:creationId xmlns:a16="http://schemas.microsoft.com/office/drawing/2014/main" id="{A6262150-7F11-46C9-A5E6-8F3F6DD57B4B}"/>
              </a:ext>
            </a:extLst>
          </p:cNvPr>
          <p:cNvSpPr txBox="1"/>
          <p:nvPr/>
        </p:nvSpPr>
        <p:spPr>
          <a:xfrm>
            <a:off x="-1" y="135582"/>
            <a:ext cx="8238565"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Energy-Efficient Velocity Control for Massive Numbers of UAVs</a:t>
            </a:r>
          </a:p>
        </p:txBody>
      </p:sp>
      <p:pic>
        <p:nvPicPr>
          <p:cNvPr id="2" name="Picture 1"/>
          <p:cNvPicPr>
            <a:picLocks noChangeAspect="1"/>
          </p:cNvPicPr>
          <p:nvPr/>
        </p:nvPicPr>
        <p:blipFill>
          <a:blip r:embed="rId3"/>
          <a:stretch>
            <a:fillRect/>
          </a:stretch>
        </p:blipFill>
        <p:spPr>
          <a:xfrm>
            <a:off x="3493478" y="2628415"/>
            <a:ext cx="3319698" cy="432074"/>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409456" y="3079895"/>
                <a:ext cx="3338030" cy="400110"/>
              </a:xfrm>
              <a:prstGeom prst="rect">
                <a:avLst/>
              </a:prstGeom>
              <a:noFill/>
            </p:spPr>
            <p:txBody>
              <a:bodyPr wrap="none"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 </m:t>
                    </m:r>
                  </m:oMath>
                </a14:m>
                <a:r>
                  <a:rPr lang="en-US" sz="2000" dirty="0" smtClean="0">
                    <a:latin typeface="Calibri" panose="020F0502020204030204" pitchFamily="34" charset="0"/>
                    <a:cs typeface="Calibri" panose="020F0502020204030204" pitchFamily="34" charset="0"/>
                  </a:rPr>
                  <a:t>the location of the </a:t>
                </a:r>
                <a14:m>
                  <m:oMath xmlns:m="http://schemas.openxmlformats.org/officeDocument/2006/math">
                    <m:r>
                      <a:rPr lang="en-US" sz="2000" b="0" i="1" smtClean="0">
                        <a:latin typeface="Cambria Math" panose="02040503050406030204" pitchFamily="18" charset="0"/>
                      </a:rPr>
                      <m:t>𝑖</m:t>
                    </m:r>
                  </m:oMath>
                </a14:m>
                <a:r>
                  <a:rPr lang="en-US" sz="2000" dirty="0" err="1" smtClean="0">
                    <a:latin typeface="Calibri" panose="020F0502020204030204" pitchFamily="34" charset="0"/>
                    <a:cs typeface="Calibri" panose="020F0502020204030204" pitchFamily="34" charset="0"/>
                  </a:rPr>
                  <a:t>th</a:t>
                </a:r>
                <a:r>
                  <a:rPr lang="en-US" sz="2000" dirty="0" smtClean="0">
                    <a:latin typeface="Calibri" panose="020F0502020204030204" pitchFamily="34" charset="0"/>
                    <a:cs typeface="Calibri" panose="020F0502020204030204" pitchFamily="34" charset="0"/>
                  </a:rPr>
                  <a:t> UAV</a:t>
                </a:r>
                <a:endParaRPr lang="en-US" sz="2000" dirty="0">
                  <a:latin typeface="Calibri" panose="020F0502020204030204" pitchFamily="34" charset="0"/>
                  <a:cs typeface="Calibri" panose="020F050202020403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409456" y="3079895"/>
                <a:ext cx="3338030" cy="400110"/>
              </a:xfrm>
              <a:prstGeom prst="rect">
                <a:avLst/>
              </a:prstGeom>
              <a:blipFill>
                <a:blip r:embed="rId4"/>
                <a:stretch>
                  <a:fillRect t="-7576" r="-1095"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394629" y="3061590"/>
                <a:ext cx="3126433" cy="400110"/>
              </a:xfrm>
              <a:prstGeom prst="rect">
                <a:avLst/>
              </a:prstGeom>
              <a:noFill/>
            </p:spPr>
            <p:txBody>
              <a:bodyPr wrap="none"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 </m:t>
                    </m:r>
                  </m:oMath>
                </a14:m>
                <a:r>
                  <a:rPr lang="en-US" sz="2000" dirty="0" smtClean="0">
                    <a:latin typeface="Calibri" panose="020F0502020204030204" pitchFamily="34" charset="0"/>
                    <a:cs typeface="Calibri" panose="020F0502020204030204" pitchFamily="34" charset="0"/>
                  </a:rPr>
                  <a:t>the speed of the </a:t>
                </a:r>
                <a14:m>
                  <m:oMath xmlns:m="http://schemas.openxmlformats.org/officeDocument/2006/math">
                    <m:r>
                      <a:rPr lang="en-US" sz="2000" b="0" i="1" smtClean="0">
                        <a:latin typeface="Cambria Math" panose="02040503050406030204" pitchFamily="18" charset="0"/>
                      </a:rPr>
                      <m:t>𝑖</m:t>
                    </m:r>
                  </m:oMath>
                </a14:m>
                <a:r>
                  <a:rPr lang="en-US" sz="2000" dirty="0" err="1" smtClean="0">
                    <a:latin typeface="Calibri" panose="020F0502020204030204" pitchFamily="34" charset="0"/>
                    <a:cs typeface="Calibri" panose="020F0502020204030204" pitchFamily="34" charset="0"/>
                  </a:rPr>
                  <a:t>th</a:t>
                </a:r>
                <a:r>
                  <a:rPr lang="en-US" sz="2000" dirty="0" smtClean="0">
                    <a:latin typeface="Calibri" panose="020F0502020204030204" pitchFamily="34" charset="0"/>
                    <a:cs typeface="Calibri" panose="020F0502020204030204" pitchFamily="34" charset="0"/>
                  </a:rPr>
                  <a:t> UAV</a:t>
                </a:r>
                <a:endParaRPr lang="en-US" sz="2000" dirty="0">
                  <a:latin typeface="Calibri" panose="020F0502020204030204" pitchFamily="34" charset="0"/>
                  <a:cs typeface="Calibri" panose="020F050202020403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394629" y="3061590"/>
                <a:ext cx="3126433" cy="400110"/>
              </a:xfrm>
              <a:prstGeom prst="rect">
                <a:avLst/>
              </a:prstGeom>
              <a:blipFill>
                <a:blip r:embed="rId5"/>
                <a:stretch>
                  <a:fillRect t="-7576" r="-1170"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409456" y="3481106"/>
                <a:ext cx="2740943" cy="400110"/>
              </a:xfrm>
              <a:prstGeom prst="rect">
                <a:avLst/>
              </a:prstGeom>
              <a:noFill/>
            </p:spPr>
            <p:txBody>
              <a:bodyPr wrap="none" rtlCol="0">
                <a:spAutoFit/>
              </a:bodyPr>
              <a:lstStyle/>
              <a:p>
                <a14:m>
                  <m:oMath xmlns:m="http://schemas.openxmlformats.org/officeDocument/2006/math">
                    <m:r>
                      <a:rPr lang="en-US" sz="2000" b="0" i="1" smtClean="0">
                        <a:latin typeface="Cambria Math" panose="02040503050406030204" pitchFamily="18" charset="0"/>
                      </a:rPr>
                      <m:t>𝜂</m:t>
                    </m:r>
                    <m:r>
                      <a:rPr lang="en-US" sz="2000" b="0" i="1" smtClean="0">
                        <a:latin typeface="Cambria Math" panose="02040503050406030204" pitchFamily="18" charset="0"/>
                      </a:rPr>
                      <m:t>: </m:t>
                    </m:r>
                  </m:oMath>
                </a14:m>
                <a:r>
                  <a:rPr lang="en-US" sz="2000" dirty="0" smtClean="0">
                    <a:latin typeface="Calibri" panose="020F0502020204030204" pitchFamily="34" charset="0"/>
                    <a:cs typeface="Calibri" panose="020F0502020204030204" pitchFamily="34" charset="0"/>
                  </a:rPr>
                  <a:t>the diffusion constant</a:t>
                </a:r>
                <a:endParaRPr lang="en-US" sz="2000" dirty="0">
                  <a:latin typeface="Calibri" panose="020F0502020204030204" pitchFamily="34" charset="0"/>
                  <a:cs typeface="Calibri" panose="020F050202020403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409456" y="3481106"/>
                <a:ext cx="2740943" cy="400110"/>
              </a:xfrm>
              <a:prstGeom prst="rect">
                <a:avLst/>
              </a:prstGeom>
              <a:blipFill>
                <a:blip r:embed="rId6"/>
                <a:stretch>
                  <a:fillRect t="-7576" r="-1333"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394629" y="3541560"/>
                <a:ext cx="3617337" cy="400110"/>
              </a:xfrm>
              <a:prstGeom prst="rect">
                <a:avLst/>
              </a:prstGeom>
              <a:noFill/>
            </p:spPr>
            <p:txBody>
              <a:bodyPr wrap="none"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𝑊</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 </m:t>
                    </m:r>
                  </m:oMath>
                </a14:m>
                <a:r>
                  <a:rPr lang="en-US" sz="2000" dirty="0" smtClean="0">
                    <a:latin typeface="Calibri" panose="020F0502020204030204" pitchFamily="34" charset="0"/>
                    <a:cs typeface="Calibri" panose="020F0502020204030204" pitchFamily="34" charset="0"/>
                  </a:rPr>
                  <a:t>the standard Wiener process</a:t>
                </a:r>
                <a:endParaRPr lang="en-US" sz="2000" dirty="0">
                  <a:latin typeface="Calibri" panose="020F0502020204030204" pitchFamily="34" charset="0"/>
                  <a:cs typeface="Calibri" panose="020F050202020403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394629" y="3541560"/>
                <a:ext cx="3617337" cy="400110"/>
              </a:xfrm>
              <a:prstGeom prst="rect">
                <a:avLst/>
              </a:prstGeom>
              <a:blipFill>
                <a:blip r:embed="rId7"/>
                <a:stretch>
                  <a:fillRect t="-9091" r="-843" b="-25758"/>
                </a:stretch>
              </a:blipFill>
            </p:spPr>
            <p:txBody>
              <a:bodyPr/>
              <a:lstStyle/>
              <a:p>
                <a:r>
                  <a:rPr lang="en-US">
                    <a:noFill/>
                  </a:rPr>
                  <a:t> </a:t>
                </a:r>
              </a:p>
            </p:txBody>
          </p:sp>
        </mc:Fallback>
      </mc:AlternateContent>
      <p:pic>
        <p:nvPicPr>
          <p:cNvPr id="4" name="Picture 3"/>
          <p:cNvPicPr>
            <a:picLocks noChangeAspect="1"/>
          </p:cNvPicPr>
          <p:nvPr/>
        </p:nvPicPr>
        <p:blipFill>
          <a:blip r:embed="rId8"/>
          <a:stretch>
            <a:fillRect/>
          </a:stretch>
        </p:blipFill>
        <p:spPr>
          <a:xfrm>
            <a:off x="2173346" y="4159740"/>
            <a:ext cx="6820852" cy="1400370"/>
          </a:xfrm>
          <a:prstGeom prst="rect">
            <a:avLst/>
          </a:prstGeom>
        </p:spPr>
      </p:pic>
      <p:sp>
        <p:nvSpPr>
          <p:cNvPr id="15" name="TextBox 14"/>
          <p:cNvSpPr txBox="1"/>
          <p:nvPr/>
        </p:nvSpPr>
        <p:spPr>
          <a:xfrm>
            <a:off x="2067999" y="5727665"/>
            <a:ext cx="1710725"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kinetic energy</a:t>
            </a:r>
            <a:endParaRPr lang="en-US" sz="2000" dirty="0">
              <a:latin typeface="Calibri" panose="020F0502020204030204" pitchFamily="34" charset="0"/>
              <a:cs typeface="Calibri" panose="020F0502020204030204" pitchFamily="34" charset="0"/>
            </a:endParaRPr>
          </a:p>
        </p:txBody>
      </p:sp>
      <p:sp>
        <p:nvSpPr>
          <p:cNvPr id="16" name="TextBox 15"/>
          <p:cNvSpPr txBox="1"/>
          <p:nvPr/>
        </p:nvSpPr>
        <p:spPr>
          <a:xfrm>
            <a:off x="4248310" y="5734929"/>
            <a:ext cx="2670924"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obstacle avoidance cost</a:t>
            </a:r>
            <a:endParaRPr lang="en-US" sz="2000" dirty="0">
              <a:latin typeface="Calibri" panose="020F0502020204030204" pitchFamily="34" charset="0"/>
              <a:cs typeface="Calibri" panose="020F0502020204030204" pitchFamily="34" charset="0"/>
            </a:endParaRPr>
          </a:p>
        </p:txBody>
      </p:sp>
      <p:sp>
        <p:nvSpPr>
          <p:cNvPr id="17" name="TextBox 16"/>
          <p:cNvSpPr txBox="1"/>
          <p:nvPr/>
        </p:nvSpPr>
        <p:spPr>
          <a:xfrm>
            <a:off x="7518574" y="5727665"/>
            <a:ext cx="4193777"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channel capacity at the target location</a:t>
            </a:r>
            <a:endParaRPr lang="en-US" sz="2000" dirty="0">
              <a:latin typeface="Calibri" panose="020F0502020204030204" pitchFamily="34" charset="0"/>
              <a:cs typeface="Calibri" panose="020F0502020204030204" pitchFamily="34" charset="0"/>
            </a:endParaRPr>
          </a:p>
        </p:txBody>
      </p:sp>
      <p:sp>
        <p:nvSpPr>
          <p:cNvPr id="5" name="Rectangle 4"/>
          <p:cNvSpPr/>
          <p:nvPr/>
        </p:nvSpPr>
        <p:spPr>
          <a:xfrm>
            <a:off x="4052047" y="4980467"/>
            <a:ext cx="695439" cy="452144"/>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5" idx="2"/>
            <a:endCxn id="15" idx="0"/>
          </p:cNvCxnSpPr>
          <p:nvPr/>
        </p:nvCxnSpPr>
        <p:spPr>
          <a:xfrm flipH="1">
            <a:off x="2923362" y="5432611"/>
            <a:ext cx="1476405" cy="2950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4948111" y="4987731"/>
            <a:ext cx="695439" cy="452144"/>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20" idx="2"/>
          </p:cNvCxnSpPr>
          <p:nvPr/>
        </p:nvCxnSpPr>
        <p:spPr>
          <a:xfrm>
            <a:off x="5295831" y="5439875"/>
            <a:ext cx="208498" cy="4793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6175746" y="4899855"/>
            <a:ext cx="2636560" cy="61818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23" idx="2"/>
            <a:endCxn id="17" idx="0"/>
          </p:cNvCxnSpPr>
          <p:nvPr/>
        </p:nvCxnSpPr>
        <p:spPr>
          <a:xfrm>
            <a:off x="7494026" y="5518035"/>
            <a:ext cx="2121437" cy="2096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180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5" grpId="0" animBg="1"/>
      <p:bldP spid="20"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10544974" cy="830997"/>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MFG formulation</a:t>
            </a:r>
            <a:endParaRPr lang="en-US" sz="24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US" sz="24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F0A98470-1172-41A2-B617-73A1B9CC2A33}"/>
              </a:ext>
            </a:extLst>
          </p:cNvPr>
          <p:cNvSpPr txBox="1"/>
          <p:nvPr/>
        </p:nvSpPr>
        <p:spPr>
          <a:xfrm>
            <a:off x="311285" y="1403675"/>
            <a:ext cx="8931327" cy="437043"/>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Objective function: the reference player is the average performance of all players</a:t>
            </a:r>
          </a:p>
        </p:txBody>
      </p:sp>
      <p:sp>
        <p:nvSpPr>
          <p:cNvPr id="10" name="文本框 9">
            <a:extLst>
              <a:ext uri="{FF2B5EF4-FFF2-40B4-BE49-F238E27FC236}">
                <a16:creationId xmlns:a16="http://schemas.microsoft.com/office/drawing/2014/main" id="{A6262150-7F11-46C9-A5E6-8F3F6DD57B4B}"/>
              </a:ext>
            </a:extLst>
          </p:cNvPr>
          <p:cNvSpPr txBox="1"/>
          <p:nvPr/>
        </p:nvSpPr>
        <p:spPr>
          <a:xfrm>
            <a:off x="-1" y="135582"/>
            <a:ext cx="8238565"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Energy-Efficient Velocity Control for Massive Numbers of UAVs</a:t>
            </a:r>
          </a:p>
        </p:txBody>
      </p:sp>
      <p:pic>
        <p:nvPicPr>
          <p:cNvPr id="2" name="Picture 1"/>
          <p:cNvPicPr>
            <a:picLocks noChangeAspect="1"/>
          </p:cNvPicPr>
          <p:nvPr/>
        </p:nvPicPr>
        <p:blipFill>
          <a:blip r:embed="rId2"/>
          <a:stretch>
            <a:fillRect/>
          </a:stretch>
        </p:blipFill>
        <p:spPr>
          <a:xfrm>
            <a:off x="2570464" y="1806221"/>
            <a:ext cx="5184006" cy="1374189"/>
          </a:xfrm>
          <a:prstGeom prst="rect">
            <a:avLst/>
          </a:prstGeom>
        </p:spPr>
      </p:pic>
      <p:sp>
        <p:nvSpPr>
          <p:cNvPr id="7" name="TextBox 6"/>
          <p:cNvSpPr txBox="1"/>
          <p:nvPr/>
        </p:nvSpPr>
        <p:spPr>
          <a:xfrm>
            <a:off x="1879741" y="3180410"/>
            <a:ext cx="6609835" cy="400110"/>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probability distribution function of UAVs’ locations (state)</a:t>
            </a:r>
            <a:endParaRPr lang="en-US" sz="2000" dirty="0">
              <a:latin typeface="Calibri" panose="020F0502020204030204" pitchFamily="34" charset="0"/>
              <a:cs typeface="Calibri" panose="020F0502020204030204" pitchFamily="34" charset="0"/>
            </a:endParaRPr>
          </a:p>
        </p:txBody>
      </p:sp>
      <p:sp>
        <p:nvSpPr>
          <p:cNvPr id="11" name="Rectangle 10"/>
          <p:cNvSpPr/>
          <p:nvPr/>
        </p:nvSpPr>
        <p:spPr>
          <a:xfrm>
            <a:off x="4311450" y="2101458"/>
            <a:ext cx="628103" cy="274189"/>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1" idx="2"/>
            <a:endCxn id="7" idx="0"/>
          </p:cNvCxnSpPr>
          <p:nvPr/>
        </p:nvCxnSpPr>
        <p:spPr>
          <a:xfrm>
            <a:off x="4625502" y="2375647"/>
            <a:ext cx="559157" cy="804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文本框 7">
            <a:extLst>
              <a:ext uri="{FF2B5EF4-FFF2-40B4-BE49-F238E27FC236}">
                <a16:creationId xmlns:a16="http://schemas.microsoft.com/office/drawing/2014/main" id="{F0A98470-1172-41A2-B617-73A1B9CC2A33}"/>
              </a:ext>
            </a:extLst>
          </p:cNvPr>
          <p:cNvSpPr txBox="1"/>
          <p:nvPr/>
        </p:nvSpPr>
        <p:spPr>
          <a:xfrm>
            <a:off x="311284" y="3671745"/>
            <a:ext cx="8931327" cy="437043"/>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2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The MFG formulation</a:t>
            </a:r>
          </a:p>
        </p:txBody>
      </p:sp>
      <p:pic>
        <p:nvPicPr>
          <p:cNvPr id="19" name="Picture 18"/>
          <p:cNvPicPr>
            <a:picLocks noChangeAspect="1"/>
          </p:cNvPicPr>
          <p:nvPr/>
        </p:nvPicPr>
        <p:blipFill>
          <a:blip r:embed="rId3"/>
          <a:stretch>
            <a:fillRect/>
          </a:stretch>
        </p:blipFill>
        <p:spPr>
          <a:xfrm>
            <a:off x="1740241" y="4303232"/>
            <a:ext cx="2812588" cy="1568144"/>
          </a:xfrm>
          <a:prstGeom prst="rect">
            <a:avLst/>
          </a:prstGeom>
        </p:spPr>
      </p:pic>
      <p:sp>
        <p:nvSpPr>
          <p:cNvPr id="20" name="TextBox 19"/>
          <p:cNvSpPr txBox="1"/>
          <p:nvPr/>
        </p:nvSpPr>
        <p:spPr>
          <a:xfrm>
            <a:off x="5863459" y="5146582"/>
            <a:ext cx="4616543" cy="707886"/>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the differential constraint is transformed into the Fokker-Planck equation</a:t>
            </a:r>
            <a:endParaRPr lang="en-US" sz="2000" dirty="0">
              <a:latin typeface="Calibri" panose="020F0502020204030204" pitchFamily="34" charset="0"/>
              <a:cs typeface="Calibri" panose="020F0502020204030204" pitchFamily="34" charset="0"/>
            </a:endParaRPr>
          </a:p>
        </p:txBody>
      </p:sp>
      <p:sp>
        <p:nvSpPr>
          <p:cNvPr id="21" name="Rectangle 20"/>
          <p:cNvSpPr/>
          <p:nvPr/>
        </p:nvSpPr>
        <p:spPr>
          <a:xfrm>
            <a:off x="2321945" y="4880719"/>
            <a:ext cx="2303557" cy="492559"/>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4625501" y="5145030"/>
            <a:ext cx="1299494" cy="3621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3680246" y="4385283"/>
            <a:ext cx="631204" cy="41403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endCxn id="33" idx="1"/>
          </p:cNvCxnSpPr>
          <p:nvPr/>
        </p:nvCxnSpPr>
        <p:spPr>
          <a:xfrm flipV="1">
            <a:off x="4311450" y="4338579"/>
            <a:ext cx="1432579" cy="312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33" name="TextBox 32"/>
              <p:cNvSpPr txBox="1"/>
              <p:nvPr/>
            </p:nvSpPr>
            <p:spPr>
              <a:xfrm>
                <a:off x="5744029" y="4138524"/>
                <a:ext cx="2745548" cy="400110"/>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the momentum </a:t>
                </a:r>
                <a14:m>
                  <m:oMath xmlns:m="http://schemas.openxmlformats.org/officeDocument/2006/math">
                    <m:r>
                      <a:rPr lang="en-US" sz="2000" b="0" i="1" smtClean="0">
                        <a:latin typeface="Cambria Math" panose="02040503050406030204" pitchFamily="18" charset="0"/>
                        <a:cs typeface="Calibri" panose="020F0502020204030204" pitchFamily="34" charset="0"/>
                      </a:rPr>
                      <m:t>𝑚</m:t>
                    </m:r>
                    <m:r>
                      <a:rPr lang="en-US" sz="2000" b="0" i="1" smtClean="0">
                        <a:latin typeface="Cambria Math" panose="02040503050406030204" pitchFamily="18" charset="0"/>
                        <a:cs typeface="Calibri" panose="020F0502020204030204" pitchFamily="34" charset="0"/>
                      </a:rPr>
                      <m:t>=</m:t>
                    </m:r>
                    <m:r>
                      <a:rPr lang="en-US" sz="2000" b="0" i="1" smtClean="0">
                        <a:latin typeface="Cambria Math" panose="02040503050406030204" pitchFamily="18" charset="0"/>
                        <a:cs typeface="Calibri" panose="020F0502020204030204" pitchFamily="34" charset="0"/>
                      </a:rPr>
                      <m:t>𝜌</m:t>
                    </m:r>
                    <m:r>
                      <a:rPr lang="en-US" sz="2000" b="0" i="1" smtClean="0">
                        <a:latin typeface="Cambria Math" panose="02040503050406030204" pitchFamily="18" charset="0"/>
                        <a:cs typeface="Calibri" panose="020F0502020204030204" pitchFamily="34" charset="0"/>
                      </a:rPr>
                      <m:t>𝑣</m:t>
                    </m:r>
                  </m:oMath>
                </a14:m>
                <a:endParaRPr lang="en-US" sz="2000" dirty="0">
                  <a:latin typeface="Calibri" panose="020F0502020204030204" pitchFamily="34" charset="0"/>
                  <a:cs typeface="Calibri" panose="020F0502020204030204" pitchFamily="34" charset="0"/>
                </a:endParaRPr>
              </a:p>
            </p:txBody>
          </p:sp>
        </mc:Choice>
        <mc:Fallback>
          <p:sp>
            <p:nvSpPr>
              <p:cNvPr id="33" name="TextBox 32"/>
              <p:cNvSpPr txBox="1">
                <a:spLocks noRot="1" noChangeAspect="1" noMove="1" noResize="1" noEditPoints="1" noAdjustHandles="1" noChangeArrowheads="1" noChangeShapeType="1" noTextEdit="1"/>
              </p:cNvSpPr>
              <p:nvPr/>
            </p:nvSpPr>
            <p:spPr>
              <a:xfrm>
                <a:off x="5744029" y="4138524"/>
                <a:ext cx="2745548" cy="400110"/>
              </a:xfrm>
              <a:prstGeom prst="rect">
                <a:avLst/>
              </a:prstGeom>
              <a:blipFill>
                <a:blip r:embed="rId4"/>
                <a:stretch>
                  <a:fillRect l="-2217" t="-9091" b="-25758"/>
                </a:stretch>
              </a:blipFill>
            </p:spPr>
            <p:txBody>
              <a:bodyPr/>
              <a:lstStyle/>
              <a:p>
                <a:r>
                  <a:rPr lang="en-US">
                    <a:noFill/>
                  </a:rPr>
                  <a:t> </a:t>
                </a:r>
              </a:p>
            </p:txBody>
          </p:sp>
        </mc:Fallback>
      </mc:AlternateContent>
    </p:spTree>
    <p:extLst>
      <p:ext uri="{BB962C8B-B14F-4D97-AF65-F5344CB8AC3E}">
        <p14:creationId xmlns:p14="http://schemas.microsoft.com/office/powerpoint/2010/main" val="314097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8" grpId="0"/>
      <p:bldP spid="20" grpId="0"/>
      <p:bldP spid="21" grpId="0" animBg="1"/>
      <p:bldP spid="25" grpId="0" animBg="1"/>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54904" y="1836384"/>
            <a:ext cx="8257736" cy="1173123"/>
          </a:xfrm>
          <a:prstGeom prst="rect">
            <a:avLst/>
          </a:prstGeom>
        </p:spPr>
      </p:pic>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10544974" cy="830997"/>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The </a:t>
            </a:r>
            <a:r>
              <a:rPr lang="en-US" sz="2400" dirty="0" err="1" smtClean="0">
                <a:latin typeface="Calibri" panose="020F0502020204030204" pitchFamily="34" charset="0"/>
                <a:cs typeface="Calibri" panose="020F0502020204030204" pitchFamily="34" charset="0"/>
              </a:rPr>
              <a:t>Lagrangian</a:t>
            </a:r>
            <a:r>
              <a:rPr lang="en-US" sz="2400" dirty="0" smtClean="0">
                <a:latin typeface="Calibri" panose="020F0502020204030204" pitchFamily="34" charset="0"/>
                <a:cs typeface="Calibri" panose="020F0502020204030204" pitchFamily="34" charset="0"/>
              </a:rPr>
              <a:t> dual problem</a:t>
            </a:r>
            <a:endParaRPr lang="en-US" sz="24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US" sz="24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F0A98470-1172-41A2-B617-73A1B9CC2A33}"/>
              </a:ext>
            </a:extLst>
          </p:cNvPr>
          <p:cNvSpPr txBox="1"/>
          <p:nvPr/>
        </p:nvSpPr>
        <p:spPr>
          <a:xfrm>
            <a:off x="311285" y="1403675"/>
            <a:ext cx="8931327" cy="402546"/>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Regards the FPK as an equality constraint and integrate it into the cost function</a:t>
            </a:r>
          </a:p>
        </p:txBody>
      </p:sp>
      <p:sp>
        <p:nvSpPr>
          <p:cNvPr id="10" name="文本框 9">
            <a:extLst>
              <a:ext uri="{FF2B5EF4-FFF2-40B4-BE49-F238E27FC236}">
                <a16:creationId xmlns:a16="http://schemas.microsoft.com/office/drawing/2014/main" id="{A6262150-7F11-46C9-A5E6-8F3F6DD57B4B}"/>
              </a:ext>
            </a:extLst>
          </p:cNvPr>
          <p:cNvSpPr txBox="1"/>
          <p:nvPr/>
        </p:nvSpPr>
        <p:spPr>
          <a:xfrm>
            <a:off x="-1" y="135582"/>
            <a:ext cx="8238565"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Energy-Efficient Velocity Control for Massive Numbers of UAVs</a:t>
            </a:r>
          </a:p>
        </p:txBody>
      </p:sp>
      <p:sp>
        <p:nvSpPr>
          <p:cNvPr id="7" name="TextBox 6"/>
          <p:cNvSpPr txBox="1"/>
          <p:nvPr/>
        </p:nvSpPr>
        <p:spPr>
          <a:xfrm>
            <a:off x="3995848" y="3165124"/>
            <a:ext cx="3168523" cy="400110"/>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FPK as an equality constraint </a:t>
            </a:r>
            <a:endParaRPr lang="en-US" sz="2000" dirty="0">
              <a:latin typeface="Calibri" panose="020F0502020204030204" pitchFamily="34" charset="0"/>
              <a:cs typeface="Calibri" panose="020F0502020204030204" pitchFamily="34" charset="0"/>
            </a:endParaRPr>
          </a:p>
        </p:txBody>
      </p:sp>
      <p:sp>
        <p:nvSpPr>
          <p:cNvPr id="18" name="文本框 7">
            <a:extLst>
              <a:ext uri="{FF2B5EF4-FFF2-40B4-BE49-F238E27FC236}">
                <a16:creationId xmlns:a16="http://schemas.microsoft.com/office/drawing/2014/main" id="{F0A98470-1172-41A2-B617-73A1B9CC2A33}"/>
              </a:ext>
            </a:extLst>
          </p:cNvPr>
          <p:cNvSpPr txBox="1"/>
          <p:nvPr/>
        </p:nvSpPr>
        <p:spPr>
          <a:xfrm>
            <a:off x="311284" y="3671745"/>
            <a:ext cx="8931327" cy="402546"/>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The dual problem</a:t>
            </a:r>
          </a:p>
        </p:txBody>
      </p:sp>
      <p:cxnSp>
        <p:nvCxnSpPr>
          <p:cNvPr id="26" name="Straight Arrow Connector 25"/>
          <p:cNvCxnSpPr>
            <a:endCxn id="33" idx="0"/>
          </p:cNvCxnSpPr>
          <p:nvPr/>
        </p:nvCxnSpPr>
        <p:spPr>
          <a:xfrm flipH="1">
            <a:off x="2331660" y="2925329"/>
            <a:ext cx="799750" cy="2152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1147121" y="3140571"/>
            <a:ext cx="2369078" cy="400110"/>
          </a:xfrm>
          <a:prstGeom prst="rect">
            <a:avLst/>
          </a:prstGeom>
          <a:noFill/>
        </p:spPr>
        <p:txBody>
          <a:bodyPr wrap="square" rtlCol="0">
            <a:spAutoFit/>
          </a:bodyPr>
          <a:lstStyle/>
          <a:p>
            <a:r>
              <a:rPr lang="en-US" sz="2000" dirty="0" err="1" smtClean="0">
                <a:latin typeface="Calibri" panose="020F0502020204030204" pitchFamily="34" charset="0"/>
                <a:cs typeface="Calibri" panose="020F0502020204030204" pitchFamily="34" charset="0"/>
              </a:rPr>
              <a:t>Lagrangian</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Multipler</a:t>
            </a:r>
            <a:endParaRPr lang="en-US" sz="2000" dirty="0">
              <a:latin typeface="Calibri" panose="020F0502020204030204" pitchFamily="34" charset="0"/>
              <a:cs typeface="Calibri" panose="020F0502020204030204" pitchFamily="34" charset="0"/>
            </a:endParaRPr>
          </a:p>
        </p:txBody>
      </p:sp>
      <p:sp>
        <p:nvSpPr>
          <p:cNvPr id="23" name="Rectangle 22"/>
          <p:cNvSpPr/>
          <p:nvPr/>
        </p:nvSpPr>
        <p:spPr>
          <a:xfrm>
            <a:off x="3131410" y="2504141"/>
            <a:ext cx="139691" cy="408741"/>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315179" y="2513928"/>
            <a:ext cx="1632428" cy="408741"/>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4273473" y="2945668"/>
            <a:ext cx="1001775" cy="2725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p:nvPicPr>
        <p:blipFill>
          <a:blip r:embed="rId3"/>
          <a:stretch>
            <a:fillRect/>
          </a:stretch>
        </p:blipFill>
        <p:spPr>
          <a:xfrm>
            <a:off x="2520196" y="4291066"/>
            <a:ext cx="2427412" cy="656301"/>
          </a:xfrm>
          <a:prstGeom prst="rect">
            <a:avLst/>
          </a:prstGeom>
        </p:spPr>
      </p:pic>
      <p:cxnSp>
        <p:nvCxnSpPr>
          <p:cNvPr id="30" name="Straight Arrow Connector 29"/>
          <p:cNvCxnSpPr/>
          <p:nvPr/>
        </p:nvCxnSpPr>
        <p:spPr>
          <a:xfrm>
            <a:off x="4947607" y="4556969"/>
            <a:ext cx="915865" cy="622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5820319" y="4388037"/>
            <a:ext cx="2418246" cy="400110"/>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saddle point problem</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520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33" grpId="0"/>
      <p:bldP spid="23" grpId="0" animBg="1"/>
      <p:bldP spid="27"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378" y="4621754"/>
            <a:ext cx="3582351" cy="1736988"/>
          </a:xfrm>
          <a:prstGeom prst="rect">
            <a:avLst/>
          </a:prstGeom>
        </p:spPr>
      </p:pic>
      <p:pic>
        <p:nvPicPr>
          <p:cNvPr id="2" name="Picture 1"/>
          <p:cNvPicPr>
            <a:picLocks noChangeAspect="1"/>
          </p:cNvPicPr>
          <p:nvPr/>
        </p:nvPicPr>
        <p:blipFill>
          <a:blip r:embed="rId3"/>
          <a:stretch>
            <a:fillRect/>
          </a:stretch>
        </p:blipFill>
        <p:spPr>
          <a:xfrm>
            <a:off x="2453576" y="4192642"/>
            <a:ext cx="5838777" cy="736561"/>
          </a:xfrm>
          <a:prstGeom prst="rect">
            <a:avLst/>
          </a:prstGeom>
        </p:spPr>
      </p:pic>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10544974" cy="830997"/>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Proximal Dual Hybrid Gradient</a:t>
            </a:r>
            <a:endParaRPr lang="en-US" sz="24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US" sz="24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F0A98470-1172-41A2-B617-73A1B9CC2A33}"/>
              </a:ext>
            </a:extLst>
          </p:cNvPr>
          <p:cNvSpPr txBox="1"/>
          <p:nvPr/>
        </p:nvSpPr>
        <p:spPr>
          <a:xfrm>
            <a:off x="311286" y="1403675"/>
            <a:ext cx="5040644" cy="424732"/>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Iteratively solving the three iterations as follows</a:t>
            </a:r>
          </a:p>
        </p:txBody>
      </p:sp>
      <p:sp>
        <p:nvSpPr>
          <p:cNvPr id="10" name="文本框 9">
            <a:extLst>
              <a:ext uri="{FF2B5EF4-FFF2-40B4-BE49-F238E27FC236}">
                <a16:creationId xmlns:a16="http://schemas.microsoft.com/office/drawing/2014/main" id="{A6262150-7F11-46C9-A5E6-8F3F6DD57B4B}"/>
              </a:ext>
            </a:extLst>
          </p:cNvPr>
          <p:cNvSpPr txBox="1"/>
          <p:nvPr/>
        </p:nvSpPr>
        <p:spPr>
          <a:xfrm>
            <a:off x="-1" y="135582"/>
            <a:ext cx="8238565"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Energy-Efficient Velocity Control for Massive Numbers of UAVs</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828" y="1933783"/>
            <a:ext cx="5724008" cy="1596981"/>
          </a:xfrm>
          <a:prstGeom prst="rect">
            <a:avLst/>
          </a:prstGeom>
        </p:spPr>
      </p:pic>
      <mc:AlternateContent xmlns:mc="http://schemas.openxmlformats.org/markup-compatibility/2006" xmlns:a14="http://schemas.microsoft.com/office/drawing/2010/main">
        <mc:Choice Requires="a14">
          <p:sp>
            <p:nvSpPr>
              <p:cNvPr id="19" name="文本框 7">
                <a:extLst>
                  <a:ext uri="{FF2B5EF4-FFF2-40B4-BE49-F238E27FC236}">
                    <a16:creationId xmlns:a16="http://schemas.microsoft.com/office/drawing/2014/main" id="{F0A98470-1172-41A2-B617-73A1B9CC2A33}"/>
                  </a:ext>
                </a:extLst>
              </p:cNvPr>
              <p:cNvSpPr txBox="1"/>
              <p:nvPr/>
            </p:nvSpPr>
            <p:spPr>
              <a:xfrm>
                <a:off x="311285" y="3530764"/>
                <a:ext cx="10679444" cy="757130"/>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To solve the first iteration, we compute the derivative of </a:t>
                </a:r>
                <a:r>
                  <a:rPr lang="en-US" altLang="zh-CN" sz="1800" dirty="0" err="1"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Lagrangian</a:t>
                </a: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 w.r.s.t </a:t>
                </a:r>
                <a14:m>
                  <m:oMath xmlns:m="http://schemas.openxmlformats.org/officeDocument/2006/math">
                    <m:r>
                      <a:rPr lang="en-US" altLang="zh-CN" sz="18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𝜌</m:t>
                    </m:r>
                  </m:oMath>
                </a14:m>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 and obtain a 3</a:t>
                </a:r>
                <a:r>
                  <a:rPr lang="en-US" altLang="zh-CN" sz="1800" baseline="300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rd</a:t>
                </a: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 order polynomial. Then we use Newton’s Method to find the  root to the polynomial. </a:t>
                </a:r>
              </a:p>
            </p:txBody>
          </p:sp>
        </mc:Choice>
        <mc:Fallback xmlns="">
          <p:sp>
            <p:nvSpPr>
              <p:cNvPr id="19" name="文本框 7">
                <a:extLst>
                  <a:ext uri="{FF2B5EF4-FFF2-40B4-BE49-F238E27FC236}">
                    <a16:creationId xmlns:a16="http://schemas.microsoft.com/office/drawing/2014/main" id="{F0A98470-1172-41A2-B617-73A1B9CC2A33}"/>
                  </a:ext>
                </a:extLst>
              </p:cNvPr>
              <p:cNvSpPr txBox="1">
                <a:spLocks noRot="1" noChangeAspect="1" noMove="1" noResize="1" noEditPoints="1" noAdjustHandles="1" noChangeArrowheads="1" noChangeShapeType="1" noTextEdit="1"/>
              </p:cNvSpPr>
              <p:nvPr/>
            </p:nvSpPr>
            <p:spPr>
              <a:xfrm>
                <a:off x="311285" y="3530764"/>
                <a:ext cx="10679444" cy="757130"/>
              </a:xfrm>
              <a:prstGeom prst="rect">
                <a:avLst/>
              </a:prstGeom>
              <a:blipFill>
                <a:blip r:embed="rId5"/>
                <a:stretch>
                  <a:fillRect l="-342" r="-514"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8043214" y="1722641"/>
                <a:ext cx="2947515" cy="646331"/>
              </a:xfrm>
              <a:prstGeom prst="rect">
                <a:avLst/>
              </a:prstGeom>
              <a:noFill/>
            </p:spPr>
            <p:txBody>
              <a:bodyPr wrap="square" rtlCol="0">
                <a:spAutoFit/>
              </a:bodyPr>
              <a:lstStyle/>
              <a:p>
                <a14:m>
                  <m:oMath xmlns:m="http://schemas.openxmlformats.org/officeDocument/2006/math">
                    <m:r>
                      <a:rPr lang="en-US" sz="1800">
                        <a:latin typeface="Cambria Math" panose="02040503050406030204" pitchFamily="18" charset="0"/>
                        <a:ea typeface="Microsoft YaHei" panose="020B0503020204020204" pitchFamily="34" charset="-122"/>
                        <a:cs typeface="Calibri" panose="020F0502020204030204" pitchFamily="34" charset="0"/>
                      </a:rPr>
                      <m:t>𝜏</m:t>
                    </m:r>
                  </m:oMath>
                </a14:m>
                <a:r>
                  <a:rPr lang="en-US" sz="1800" dirty="0">
                    <a:latin typeface="Calibri" panose="020F0502020204030204" pitchFamily="34" charset="0"/>
                    <a:ea typeface="Microsoft YaHei" panose="020B0503020204020204" pitchFamily="34" charset="-122"/>
                    <a:cs typeface="Calibri" panose="020F0502020204030204" pitchFamily="34" charset="0"/>
                  </a:rPr>
                  <a:t> and </a:t>
                </a:r>
                <a14:m>
                  <m:oMath xmlns:m="http://schemas.openxmlformats.org/officeDocument/2006/math">
                    <m:r>
                      <a:rPr lang="en-US" sz="1800">
                        <a:latin typeface="Cambria Math" panose="02040503050406030204" pitchFamily="18" charset="0"/>
                        <a:ea typeface="Microsoft YaHei" panose="020B0503020204020204" pitchFamily="34" charset="-122"/>
                        <a:cs typeface="Calibri" panose="020F0502020204030204" pitchFamily="34" charset="0"/>
                      </a:rPr>
                      <m:t>𝜎</m:t>
                    </m:r>
                  </m:oMath>
                </a14:m>
                <a:r>
                  <a:rPr lang="en-US" sz="1800" dirty="0">
                    <a:latin typeface="Calibri" panose="020F0502020204030204" pitchFamily="34" charset="0"/>
                    <a:ea typeface="Microsoft YaHei" panose="020B0503020204020204" pitchFamily="34" charset="-122"/>
                    <a:cs typeface="Calibri" panose="020F0502020204030204" pitchFamily="34" charset="0"/>
                  </a:rPr>
                  <a:t> are step sizes of regularization terms</a:t>
                </a:r>
              </a:p>
            </p:txBody>
          </p:sp>
        </mc:Choice>
        <mc:Fallback xmlns="">
          <p:sp>
            <p:nvSpPr>
              <p:cNvPr id="20" name="TextBox 19"/>
              <p:cNvSpPr txBox="1">
                <a:spLocks noRot="1" noChangeAspect="1" noMove="1" noResize="1" noEditPoints="1" noAdjustHandles="1" noChangeArrowheads="1" noChangeShapeType="1" noTextEdit="1"/>
              </p:cNvSpPr>
              <p:nvPr/>
            </p:nvSpPr>
            <p:spPr>
              <a:xfrm>
                <a:off x="8043214" y="1722641"/>
                <a:ext cx="2947515" cy="646331"/>
              </a:xfrm>
              <a:prstGeom prst="rect">
                <a:avLst/>
              </a:prstGeom>
              <a:blipFill>
                <a:blip r:embed="rId6"/>
                <a:stretch>
                  <a:fillRect l="-1653" t="-5660" b="-14151"/>
                </a:stretch>
              </a:blipFill>
            </p:spPr>
            <p:txBody>
              <a:bodyPr/>
              <a:lstStyle/>
              <a:p>
                <a:r>
                  <a:rPr lang="en-US">
                    <a:noFill/>
                  </a:rPr>
                  <a:t> </a:t>
                </a:r>
              </a:p>
            </p:txBody>
          </p:sp>
        </mc:Fallback>
      </mc:AlternateContent>
      <p:sp>
        <p:nvSpPr>
          <p:cNvPr id="21" name="Rectangle 20"/>
          <p:cNvSpPr/>
          <p:nvPr/>
        </p:nvSpPr>
        <p:spPr>
          <a:xfrm>
            <a:off x="5154706" y="1933783"/>
            <a:ext cx="197224" cy="39092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59741" y="3168595"/>
            <a:ext cx="251011" cy="39092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8043214" y="2516959"/>
                <a:ext cx="2472386" cy="646331"/>
              </a:xfrm>
              <a:prstGeom prst="rect">
                <a:avLst/>
              </a:prstGeom>
              <a:noFill/>
            </p:spPr>
            <p:txBody>
              <a:bodyPr wrap="square" rtlCol="0">
                <a:spAutoFit/>
              </a:bodyPr>
              <a:lstStyle/>
              <a:p>
                <a:r>
                  <a:rPr lang="en-US" sz="1800" dirty="0" smtClean="0">
                    <a:latin typeface="Calibri" panose="020F0502020204030204" pitchFamily="34" charset="0"/>
                    <a:ea typeface="Microsoft YaHei" panose="020B0503020204020204" pitchFamily="34" charset="-122"/>
                    <a:cs typeface="Calibri" panose="020F0502020204030204" pitchFamily="34" charset="0"/>
                  </a:rPr>
                  <a:t>solve </a:t>
                </a:r>
                <a14:m>
                  <m:oMath xmlns:m="http://schemas.openxmlformats.org/officeDocument/2006/math">
                    <m:r>
                      <a:rPr lang="en-US" sz="1800" b="0" i="1" smtClean="0">
                        <a:latin typeface="Cambria Math" panose="02040503050406030204" pitchFamily="18" charset="0"/>
                        <a:ea typeface="Microsoft YaHei" panose="020B0503020204020204" pitchFamily="34" charset="-122"/>
                        <a:cs typeface="Calibri" panose="020F0502020204030204" pitchFamily="34" charset="0"/>
                      </a:rPr>
                      <m:t>𝜌</m:t>
                    </m:r>
                    <m:r>
                      <a:rPr lang="en-US" sz="1800" b="0" i="1" smtClean="0">
                        <a:latin typeface="Cambria Math" panose="02040503050406030204" pitchFamily="18" charset="0"/>
                        <a:ea typeface="Microsoft YaHei" panose="020B0503020204020204" pitchFamily="34" charset="-122"/>
                        <a:cs typeface="Calibri" panose="020F0502020204030204" pitchFamily="34" charset="0"/>
                      </a:rPr>
                      <m:t>, </m:t>
                    </m:r>
                    <m:r>
                      <a:rPr lang="en-US" sz="1800" b="0" i="1" smtClean="0">
                        <a:latin typeface="Cambria Math" panose="02040503050406030204" pitchFamily="18" charset="0"/>
                        <a:ea typeface="Microsoft YaHei" panose="020B0503020204020204" pitchFamily="34" charset="-122"/>
                        <a:cs typeface="Calibri" panose="020F0502020204030204" pitchFamily="34" charset="0"/>
                      </a:rPr>
                      <m:t>𝑚</m:t>
                    </m:r>
                    <m:r>
                      <a:rPr lang="en-US" sz="1800" b="0" i="1" smtClean="0">
                        <a:latin typeface="Cambria Math" panose="02040503050406030204" pitchFamily="18" charset="0"/>
                        <a:ea typeface="Microsoft YaHei" panose="020B0503020204020204" pitchFamily="34" charset="-122"/>
                        <a:cs typeface="Calibri" panose="020F0502020204030204" pitchFamily="34" charset="0"/>
                      </a:rPr>
                      <m:t>, </m:t>
                    </m:r>
                    <m:r>
                      <a:rPr lang="en-US" sz="1800" b="0" i="1" smtClean="0">
                        <a:latin typeface="Cambria Math" panose="02040503050406030204" pitchFamily="18" charset="0"/>
                        <a:ea typeface="Microsoft YaHei" panose="020B0503020204020204" pitchFamily="34" charset="-122"/>
                        <a:cs typeface="Calibri" panose="020F0502020204030204" pitchFamily="34" charset="0"/>
                      </a:rPr>
                      <m:t>𝜙</m:t>
                    </m:r>
                    <m:r>
                      <a:rPr lang="en-US" sz="1800" b="0" i="1" smtClean="0">
                        <a:latin typeface="Cambria Math" panose="02040503050406030204" pitchFamily="18" charset="0"/>
                        <a:ea typeface="Microsoft YaHei" panose="020B0503020204020204" pitchFamily="34" charset="-122"/>
                        <a:cs typeface="Calibri" panose="020F0502020204030204" pitchFamily="34" charset="0"/>
                      </a:rPr>
                      <m:t> </m:t>
                    </m:r>
                  </m:oMath>
                </a14:m>
                <a:r>
                  <a:rPr lang="en-US" sz="1800" dirty="0" smtClean="0">
                    <a:latin typeface="Calibri" panose="020F0502020204030204" pitchFamily="34" charset="0"/>
                    <a:ea typeface="Microsoft YaHei" panose="020B0503020204020204" pitchFamily="34" charset="-122"/>
                    <a:cs typeface="Calibri" panose="020F0502020204030204" pitchFamily="34" charset="0"/>
                  </a:rPr>
                  <a:t>one by one iteratively </a:t>
                </a:r>
                <a:endParaRPr lang="en-US" sz="1800" dirty="0">
                  <a:latin typeface="Calibri" panose="020F0502020204030204" pitchFamily="34" charset="0"/>
                  <a:ea typeface="Microsoft YaHei" panose="020B0503020204020204" pitchFamily="34" charset="-122"/>
                  <a:cs typeface="Calibri" panose="020F050202020403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8043214" y="2516959"/>
                <a:ext cx="2472386" cy="646331"/>
              </a:xfrm>
              <a:prstGeom prst="rect">
                <a:avLst/>
              </a:prstGeom>
              <a:blipFill>
                <a:blip r:embed="rId7"/>
                <a:stretch>
                  <a:fillRect l="-1970" t="-5660" r="-3695"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本框 7">
                <a:extLst>
                  <a:ext uri="{FF2B5EF4-FFF2-40B4-BE49-F238E27FC236}">
                    <a16:creationId xmlns:a16="http://schemas.microsoft.com/office/drawing/2014/main" id="{F0A98470-1172-41A2-B617-73A1B9CC2A33}"/>
                  </a:ext>
                </a:extLst>
              </p:cNvPr>
              <p:cNvSpPr txBox="1"/>
              <p:nvPr/>
            </p:nvSpPr>
            <p:spPr>
              <a:xfrm>
                <a:off x="311285" y="4805195"/>
                <a:ext cx="8330691" cy="424732"/>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Newton’s method: suppose </a:t>
                </a:r>
                <a14:m>
                  <m:oMath xmlns:m="http://schemas.openxmlformats.org/officeDocument/2006/math">
                    <m:r>
                      <a:rPr lang="en-US" altLang="zh-CN" sz="18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𝑓</m:t>
                    </m:r>
                    <m:r>
                      <a:rPr lang="en-US" altLang="zh-CN" sz="18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m:t>
                    </m:r>
                    <m:r>
                      <a:rPr lang="en-US" altLang="zh-CN" sz="18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𝑥</m:t>
                    </m:r>
                    <m:r>
                      <a:rPr lang="en-US" altLang="zh-CN" sz="1800" b="0" i="1" smtClean="0">
                        <a:latin typeface="Cambria Math" panose="02040503050406030204" pitchFamily="18" charset="0"/>
                        <a:ea typeface="Microsoft YaHei" panose="020B0503020204020204" pitchFamily="34" charset="-122"/>
                        <a:cs typeface="Calibri" panose="020F0502020204030204" pitchFamily="34" charset="0"/>
                        <a:sym typeface="Arial" panose="020B0604020202020204" pitchFamily="34" charset="0"/>
                      </a:rPr>
                      <m:t>)</m:t>
                    </m:r>
                  </m:oMath>
                </a14:m>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 is a polynomial. The Newton’s method is given by</a:t>
                </a:r>
              </a:p>
            </p:txBody>
          </p:sp>
        </mc:Choice>
        <mc:Fallback xmlns="">
          <p:sp>
            <p:nvSpPr>
              <p:cNvPr id="25" name="文本框 7">
                <a:extLst>
                  <a:ext uri="{FF2B5EF4-FFF2-40B4-BE49-F238E27FC236}">
                    <a16:creationId xmlns:a16="http://schemas.microsoft.com/office/drawing/2014/main" id="{F0A98470-1172-41A2-B617-73A1B9CC2A33}"/>
                  </a:ext>
                </a:extLst>
              </p:cNvPr>
              <p:cNvSpPr txBox="1">
                <a:spLocks noRot="1" noChangeAspect="1" noMove="1" noResize="1" noEditPoints="1" noAdjustHandles="1" noChangeArrowheads="1" noChangeShapeType="1" noTextEdit="1"/>
              </p:cNvSpPr>
              <p:nvPr/>
            </p:nvSpPr>
            <p:spPr>
              <a:xfrm>
                <a:off x="311285" y="4805195"/>
                <a:ext cx="8330691" cy="424732"/>
              </a:xfrm>
              <a:prstGeom prst="rect">
                <a:avLst/>
              </a:prstGeom>
              <a:blipFill>
                <a:blip r:embed="rId8"/>
                <a:stretch>
                  <a:fillRect l="-439"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2105323" y="5200730"/>
                <a:ext cx="6295989"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𝑛</m:t>
                          </m:r>
                          <m:r>
                            <a:rPr lang="en-US" sz="2000" b="0" i="1" smtClean="0">
                              <a:latin typeface="Cambria Math" panose="02040503050406030204" pitchFamily="18" charset="0"/>
                            </a:rPr>
                            <m:t>+1</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r>
                        <a:rPr lang="en-US" sz="2000" b="0" i="1" smtClean="0">
                          <a:latin typeface="Cambria Math" panose="02040503050406030204" pitchFamily="18" charset="0"/>
                        </a:rPr>
                        <m:t>𝑓</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𝑓</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oMath>
                  </m:oMathPara>
                </a14:m>
                <a:endParaRPr lang="en-US" sz="2000" dirty="0">
                  <a:latin typeface="Calibri" panose="020F0502020204030204" pitchFamily="34" charset="0"/>
                  <a:cs typeface="Calibri" panose="020F050202020403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105323" y="5200730"/>
                <a:ext cx="6295989" cy="400110"/>
              </a:xfrm>
              <a:prstGeom prst="rect">
                <a:avLst/>
              </a:prstGeom>
              <a:blipFill>
                <a:blip r:embed="rId9"/>
                <a:stretch>
                  <a:fillRect b="-15152"/>
                </a:stretch>
              </a:blipFill>
            </p:spPr>
            <p:txBody>
              <a:bodyPr/>
              <a:lstStyle/>
              <a:p>
                <a:r>
                  <a:rPr lang="en-US">
                    <a:noFill/>
                  </a:rPr>
                  <a:t> </a:t>
                </a:r>
              </a:p>
            </p:txBody>
          </p:sp>
        </mc:Fallback>
      </mc:AlternateContent>
      <p:sp>
        <p:nvSpPr>
          <p:cNvPr id="35" name="Rectangle 34"/>
          <p:cNvSpPr/>
          <p:nvPr/>
        </p:nvSpPr>
        <p:spPr>
          <a:xfrm>
            <a:off x="5211735" y="5200731"/>
            <a:ext cx="1529724" cy="41289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flipH="1">
            <a:off x="9430870" y="6044842"/>
            <a:ext cx="877631"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189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2" grpId="0" animBg="1"/>
      <p:bldP spid="24" grpId="0"/>
      <p:bldP spid="25" grpId="0"/>
      <p:bldP spid="29" grpId="0"/>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10544974" cy="830997"/>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Simulation results</a:t>
            </a:r>
            <a:endParaRPr lang="en-US" sz="24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US" sz="24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F0A98470-1172-41A2-B617-73A1B9CC2A33}"/>
              </a:ext>
            </a:extLst>
          </p:cNvPr>
          <p:cNvSpPr txBox="1"/>
          <p:nvPr/>
        </p:nvSpPr>
        <p:spPr>
          <a:xfrm>
            <a:off x="540163" y="4863749"/>
            <a:ext cx="4573878" cy="1089529"/>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Convergence of HJB and FPK residual errors shows that the problem is successfully solved</a:t>
            </a:r>
            <a:endPar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p:txBody>
      </p:sp>
      <p:sp>
        <p:nvSpPr>
          <p:cNvPr id="10" name="文本框 9">
            <a:extLst>
              <a:ext uri="{FF2B5EF4-FFF2-40B4-BE49-F238E27FC236}">
                <a16:creationId xmlns:a16="http://schemas.microsoft.com/office/drawing/2014/main" id="{A6262150-7F11-46C9-A5E6-8F3F6DD57B4B}"/>
              </a:ext>
            </a:extLst>
          </p:cNvPr>
          <p:cNvSpPr txBox="1"/>
          <p:nvPr/>
        </p:nvSpPr>
        <p:spPr>
          <a:xfrm>
            <a:off x="-1" y="135582"/>
            <a:ext cx="8238565"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Energy-Efficient Velocity Control for Massive Numbers of UAVs</a:t>
            </a:r>
          </a:p>
        </p:txBody>
      </p:sp>
      <p:pic>
        <p:nvPicPr>
          <p:cNvPr id="2" name="movie2d_rho_eg1_c_terminal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30856" y="1572502"/>
            <a:ext cx="3983725" cy="2993722"/>
          </a:xfrm>
          <a:prstGeom prst="rect">
            <a:avLst/>
          </a:prstGeom>
        </p:spPr>
      </p:pic>
      <p:pic>
        <p:nvPicPr>
          <p:cNvPr id="4" name="Picture 3"/>
          <p:cNvPicPr>
            <a:picLocks noChangeAspect="1"/>
          </p:cNvPicPr>
          <p:nvPr/>
        </p:nvPicPr>
        <p:blipFill>
          <a:blip r:embed="rId5"/>
          <a:stretch>
            <a:fillRect/>
          </a:stretch>
        </p:blipFill>
        <p:spPr>
          <a:xfrm>
            <a:off x="601437" y="1570565"/>
            <a:ext cx="4451330" cy="3189946"/>
          </a:xfrm>
          <a:prstGeom prst="rect">
            <a:avLst/>
          </a:prstGeom>
        </p:spPr>
      </p:pic>
      <p:sp>
        <p:nvSpPr>
          <p:cNvPr id="11" name="文本框 7">
            <a:extLst>
              <a:ext uri="{FF2B5EF4-FFF2-40B4-BE49-F238E27FC236}">
                <a16:creationId xmlns:a16="http://schemas.microsoft.com/office/drawing/2014/main" id="{F0A98470-1172-41A2-B617-73A1B9CC2A33}"/>
              </a:ext>
            </a:extLst>
          </p:cNvPr>
          <p:cNvSpPr txBox="1"/>
          <p:nvPr/>
        </p:nvSpPr>
        <p:spPr>
          <a:xfrm>
            <a:off x="6400056" y="4863748"/>
            <a:ext cx="5232620" cy="1200329"/>
          </a:xfrm>
          <a:prstGeom prst="rect">
            <a:avLst/>
          </a:prstGeom>
          <a:noFill/>
        </p:spPr>
        <p:txBody>
          <a:bodyPr wrap="square">
            <a:spAutoFit/>
          </a:bodyPr>
          <a:lstStyle/>
          <a:p>
            <a:pPr marL="285750" indent="-285750" algn="just" defTabSz="1285875">
              <a:lnSpc>
                <a:spcPct val="120000"/>
              </a:lnSpc>
              <a:spcBef>
                <a:spcPct val="20000"/>
              </a:spcBef>
              <a:buFont typeface="Wingdings" panose="05000000000000000000" pitchFamily="2" charset="2"/>
              <a:buChar char="§"/>
              <a:defRPr/>
            </a:pP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Swarm of UAVs are flying through a narrow tunnel</a:t>
            </a:r>
          </a:p>
          <a:p>
            <a:pPr marL="285750" indent="-285750" algn="just" defTabSz="1285875">
              <a:lnSpc>
                <a:spcPct val="120000"/>
              </a:lnSpc>
              <a:spcBef>
                <a:spcPct val="20000"/>
              </a:spcBef>
              <a:buFont typeface="Wingdings" panose="05000000000000000000" pitchFamily="2" charset="2"/>
              <a:buChar char="§"/>
              <a:defRPr/>
            </a:pP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Color represents the density in the certain areas</a:t>
            </a:r>
          </a:p>
          <a:p>
            <a:pPr marL="285750" indent="-285750" algn="just" defTabSz="1285875">
              <a:lnSpc>
                <a:spcPct val="120000"/>
              </a:lnSpc>
              <a:spcBef>
                <a:spcPct val="20000"/>
              </a:spcBef>
              <a:buFont typeface="Wingdings" panose="05000000000000000000" pitchFamily="2" charset="2"/>
              <a:buChar char="§"/>
              <a:defRPr/>
            </a:pPr>
            <a:r>
              <a:rPr lang="en-US" altLang="zh-CN" sz="1800" dirty="0" smtClean="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rPr>
              <a:t>Black rectangle represents the obstacles</a:t>
            </a:r>
            <a:endParaRPr lang="en-US" altLang="zh-CN" sz="1800" dirty="0">
              <a:latin typeface="Calibri" panose="020F0502020204030204" pitchFamily="34" charset="0"/>
              <a:ea typeface="Microsoft YaHei" panose="020B0503020204020204" pitchFamily="34" charset="-122"/>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384684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a:t>
            </a:r>
            <a:r>
              <a:rPr lang="en-US" sz="4000" dirty="0" smtClean="0">
                <a:solidFill>
                  <a:srgbClr val="C00000"/>
                </a:solidFill>
                <a:latin typeface="Calibri" panose="020F0502020204030204" pitchFamily="34" charset="0"/>
                <a:cs typeface="Calibri" panose="020F0502020204030204" pitchFamily="34" charset="0"/>
              </a:rPr>
              <a:t>MFG</a:t>
            </a:r>
            <a:endParaRPr lang="en-US" sz="4000" dirty="0">
              <a:solidFill>
                <a:srgbClr val="C00000"/>
              </a:solidFill>
              <a:latin typeface="Calibri" panose="020F0502020204030204" pitchFamily="34" charset="0"/>
              <a:cs typeface="Calibri" panose="020F0502020204030204" pitchFamily="34" charset="0"/>
            </a:endParaRPr>
          </a:p>
        </p:txBody>
      </p:sp>
      <p:sp>
        <p:nvSpPr>
          <p:cNvPr id="3" name="文本框 2">
            <a:extLst>
              <a:ext uri="{FF2B5EF4-FFF2-40B4-BE49-F238E27FC236}">
                <a16:creationId xmlns:a16="http://schemas.microsoft.com/office/drawing/2014/main" id="{A0E1CF79-8028-4B5F-BBAA-48F1ED1AF177}"/>
              </a:ext>
            </a:extLst>
          </p:cNvPr>
          <p:cNvSpPr txBox="1"/>
          <p:nvPr/>
        </p:nvSpPr>
        <p:spPr>
          <a:xfrm>
            <a:off x="-102015" y="964497"/>
            <a:ext cx="3548059" cy="584775"/>
          </a:xfrm>
          <a:prstGeom prst="rect">
            <a:avLst/>
          </a:prstGeom>
          <a:noFill/>
        </p:spPr>
        <p:txBody>
          <a:bodyPr wrap="square" rtlCol="0">
            <a:spAutoFit/>
          </a:bodyPr>
          <a:lstStyle/>
          <a:p>
            <a:pPr algn="ctr"/>
            <a:r>
              <a:rPr lang="en-US" sz="3200" dirty="0" smtClean="0">
                <a:solidFill>
                  <a:srgbClr val="FFC000"/>
                </a:solidFill>
                <a:latin typeface="Bauhaus 93" panose="04030905020B02020C02" pitchFamily="82" charset="0"/>
                <a:cs typeface="Calibri" panose="020F0502020204030204" pitchFamily="34" charset="0"/>
              </a:rPr>
              <a:t>G</a:t>
            </a:r>
            <a:r>
              <a:rPr lang="en-US" sz="3200" dirty="0" smtClean="0">
                <a:solidFill>
                  <a:srgbClr val="FF0000"/>
                </a:solidFill>
                <a:latin typeface="Adobe Ming Std L" panose="02020300000000000000" pitchFamily="18" charset="-128"/>
                <a:ea typeface="Adobe Ming Std L" panose="02020300000000000000" pitchFamily="18" charset="-128"/>
                <a:cs typeface="Calibri" panose="020F0502020204030204" pitchFamily="34" charset="0"/>
              </a:rPr>
              <a:t>a</a:t>
            </a:r>
            <a:r>
              <a:rPr lang="en-US" sz="3200" dirty="0" smtClean="0">
                <a:solidFill>
                  <a:srgbClr val="00B050"/>
                </a:solidFill>
                <a:latin typeface="Berlin Sans FB Demi" panose="020E0802020502020306" pitchFamily="34" charset="0"/>
                <a:cs typeface="Calibri" panose="020F0502020204030204" pitchFamily="34" charset="0"/>
              </a:rPr>
              <a:t>m</a:t>
            </a:r>
            <a:r>
              <a:rPr lang="en-US" sz="3200" dirty="0" smtClean="0">
                <a:solidFill>
                  <a:srgbClr val="0070C0"/>
                </a:solidFill>
                <a:latin typeface="Baskerville Old Face" panose="02020602080505020303" pitchFamily="18" charset="0"/>
                <a:cs typeface="Calibri" panose="020F0502020204030204" pitchFamily="34" charset="0"/>
              </a:rPr>
              <a:t>e</a:t>
            </a:r>
            <a:r>
              <a:rPr lang="en-US" sz="3200" dirty="0" smtClean="0">
                <a:latin typeface="Bauhaus 93" panose="04030905020B02020C02" pitchFamily="82" charset="0"/>
                <a:cs typeface="Calibri" panose="020F0502020204030204" pitchFamily="34" charset="0"/>
              </a:rPr>
              <a:t> </a:t>
            </a:r>
            <a:r>
              <a:rPr lang="en-US" sz="3200" dirty="0" smtClean="0">
                <a:solidFill>
                  <a:schemeClr val="accent1">
                    <a:lumMod val="60000"/>
                    <a:lumOff val="40000"/>
                  </a:schemeClr>
                </a:solidFill>
                <a:latin typeface="Algerian" panose="04020705040A02060702" pitchFamily="82" charset="0"/>
                <a:cs typeface="Calibri" panose="020F0502020204030204" pitchFamily="34" charset="0"/>
              </a:rPr>
              <a:t>T</a:t>
            </a:r>
            <a:r>
              <a:rPr lang="en-US" sz="3200" dirty="0" smtClean="0">
                <a:solidFill>
                  <a:schemeClr val="accent6">
                    <a:lumMod val="50000"/>
                  </a:schemeClr>
                </a:solidFill>
                <a:latin typeface="Blackoak Std" panose="04050907060602020202" pitchFamily="82" charset="0"/>
                <a:cs typeface="Calibri" panose="020F0502020204030204" pitchFamily="34" charset="0"/>
              </a:rPr>
              <a:t>h</a:t>
            </a:r>
            <a:r>
              <a:rPr lang="en-US" sz="3200" dirty="0" smtClean="0">
                <a:solidFill>
                  <a:srgbClr val="00B0F0"/>
                </a:solidFill>
                <a:latin typeface="Bookman Old Style" panose="02050604050505020204" pitchFamily="18" charset="0"/>
                <a:cs typeface="Calibri" panose="020F0502020204030204" pitchFamily="34" charset="0"/>
              </a:rPr>
              <a:t>e</a:t>
            </a:r>
            <a:r>
              <a:rPr lang="en-US" sz="3200" dirty="0" smtClean="0">
                <a:solidFill>
                  <a:schemeClr val="accent4">
                    <a:lumMod val="75000"/>
                  </a:schemeClr>
                </a:solidFill>
                <a:latin typeface="Bauhaus 93" panose="04030905020B02020C02" pitchFamily="82" charset="0"/>
                <a:cs typeface="Calibri" panose="020F0502020204030204" pitchFamily="34" charset="0"/>
              </a:rPr>
              <a:t>o</a:t>
            </a:r>
            <a:r>
              <a:rPr lang="en-US" sz="3200" dirty="0" smtClean="0">
                <a:latin typeface="Bauhaus 93" panose="04030905020B02020C02" pitchFamily="82" charset="0"/>
                <a:cs typeface="Calibri" panose="020F0502020204030204" pitchFamily="34" charset="0"/>
              </a:rPr>
              <a:t>r</a:t>
            </a:r>
            <a:r>
              <a:rPr lang="en-US" sz="3200" dirty="0" smtClean="0">
                <a:solidFill>
                  <a:schemeClr val="bg2">
                    <a:lumMod val="60000"/>
                    <a:lumOff val="40000"/>
                  </a:schemeClr>
                </a:solidFill>
                <a:latin typeface="Castellar" panose="020A0402060406010301" pitchFamily="18" charset="0"/>
                <a:cs typeface="Calibri" panose="020F0502020204030204" pitchFamily="34" charset="0"/>
              </a:rPr>
              <a:t>y</a:t>
            </a:r>
            <a:endParaRPr lang="en-US" sz="3200" dirty="0">
              <a:solidFill>
                <a:schemeClr val="bg2">
                  <a:lumMod val="60000"/>
                  <a:lumOff val="40000"/>
                </a:schemeClr>
              </a:solidFill>
              <a:latin typeface="Castellar" panose="020A0402060406010301" pitchFamily="18" charset="0"/>
              <a:cs typeface="Calibri" panose="020F0502020204030204" pitchFamily="34" charset="0"/>
            </a:endParaRPr>
          </a:p>
        </p:txBody>
      </p:sp>
      <p:grpSp>
        <p:nvGrpSpPr>
          <p:cNvPr id="16" name="Group 15"/>
          <p:cNvGrpSpPr/>
          <p:nvPr/>
        </p:nvGrpSpPr>
        <p:grpSpPr>
          <a:xfrm>
            <a:off x="-12324166" y="2289608"/>
            <a:ext cx="24390536" cy="2333051"/>
            <a:chOff x="-12324166" y="2289608"/>
            <a:chExt cx="24390536" cy="2333051"/>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4166" y="2289608"/>
              <a:ext cx="3557330" cy="2313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84" y="2289608"/>
              <a:ext cx="3557330" cy="2313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041" y="2289608"/>
              <a:ext cx="3557329" cy="2313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9326" y="2289608"/>
              <a:ext cx="3557331" cy="2313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293" y="2289608"/>
              <a:ext cx="3533767" cy="2306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6857" y="2289608"/>
              <a:ext cx="3627552" cy="2333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0" name="Rectangle 19">
            <a:extLst>
              <a:ext uri="{FF2B5EF4-FFF2-40B4-BE49-F238E27FC236}">
                <a16:creationId xmlns:a16="http://schemas.microsoft.com/office/drawing/2014/main" id="{E4E9168C-23EA-42B1-BF74-C7A22875210A}"/>
              </a:ext>
            </a:extLst>
          </p:cNvPr>
          <p:cNvSpPr/>
          <p:nvPr/>
        </p:nvSpPr>
        <p:spPr>
          <a:xfrm flipH="1">
            <a:off x="8839199" y="1378857"/>
            <a:ext cx="3352801" cy="5479143"/>
          </a:xfrm>
          <a:prstGeom prst="rect">
            <a:avLst/>
          </a:prstGeom>
          <a:gradFill flip="none" rotWithShape="1">
            <a:gsLst>
              <a:gs pos="80000">
                <a:schemeClr val="bg1">
                  <a:alpha val="35000"/>
                </a:schemeClr>
              </a:gs>
              <a:gs pos="0">
                <a:schemeClr val="bg1"/>
              </a:gs>
              <a:gs pos="60000">
                <a:schemeClr val="bg1">
                  <a:alpha val="75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C0EBF1-8067-4E7F-96FB-2D4F02DE2F95}"/>
              </a:ext>
            </a:extLst>
          </p:cNvPr>
          <p:cNvSpPr/>
          <p:nvPr/>
        </p:nvSpPr>
        <p:spPr>
          <a:xfrm>
            <a:off x="-4384" y="1760064"/>
            <a:ext cx="3352799" cy="5297489"/>
          </a:xfrm>
          <a:prstGeom prst="rect">
            <a:avLst/>
          </a:prstGeom>
          <a:gradFill flip="none" rotWithShape="1">
            <a:gsLst>
              <a:gs pos="80000">
                <a:schemeClr val="bg1">
                  <a:alpha val="35000"/>
                </a:schemeClr>
              </a:gs>
              <a:gs pos="0">
                <a:schemeClr val="bg1"/>
              </a:gs>
              <a:gs pos="60000">
                <a:schemeClr val="bg1">
                  <a:alpha val="75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22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125E-6 4.81481E-6 L 1.02591 -0.00139 " pathEditMode="relative" rAng="0" ptsTypes="AA">
                                      <p:cBhvr>
                                        <p:cTn id="6" dur="20000" fill="hold"/>
                                        <p:tgtEl>
                                          <p:spTgt spid="16"/>
                                        </p:tgtEl>
                                        <p:attrNameLst>
                                          <p:attrName>ppt_x</p:attrName>
                                          <p:attrName>ppt_y</p:attrName>
                                        </p:attrNameLst>
                                      </p:cBhvr>
                                      <p:rCtr x="5128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3" name="文本框 2">
            <a:extLst>
              <a:ext uri="{FF2B5EF4-FFF2-40B4-BE49-F238E27FC236}">
                <a16:creationId xmlns:a16="http://schemas.microsoft.com/office/drawing/2014/main" id="{5124D9DE-C879-4D6E-856F-E2F5070D1BCA}"/>
              </a:ext>
            </a:extLst>
          </p:cNvPr>
          <p:cNvSpPr txBox="1"/>
          <p:nvPr/>
        </p:nvSpPr>
        <p:spPr>
          <a:xfrm>
            <a:off x="603115" y="953310"/>
            <a:ext cx="10985770" cy="5032147"/>
          </a:xfrm>
          <a:prstGeom prst="rect">
            <a:avLst/>
          </a:prstGeom>
          <a:noFill/>
        </p:spPr>
        <p:txBody>
          <a:bodyPr wrap="square" rtlCol="0">
            <a:spAutoFit/>
          </a:bodyPr>
          <a:lstStyle/>
          <a:p>
            <a:pPr marL="742950" indent="-742950">
              <a:spcAft>
                <a:spcPts val="600"/>
              </a:spcAft>
              <a:buClrTx/>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Introduction</a:t>
            </a:r>
          </a:p>
          <a:p>
            <a:pPr marL="1234350" lvl="5" indent="-514350">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Game Theory vs Mean Field Game</a:t>
            </a:r>
            <a:endParaRPr lang="en-US" sz="2400" dirty="0">
              <a:solidFill>
                <a:schemeClr val="bg1">
                  <a:lumMod val="75000"/>
                </a:schemeClr>
              </a:solidFill>
              <a:latin typeface="Calibri" panose="020F0502020204030204" pitchFamily="34" charset="0"/>
              <a:cs typeface="Calibri" panose="020F0502020204030204" pitchFamily="34" charset="0"/>
            </a:endParaRPr>
          </a:p>
          <a:p>
            <a:pPr marL="1234350" lvl="5" indent="-514350">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Mathematical Foundations</a:t>
            </a:r>
            <a:endParaRPr lang="en-US" sz="2400" dirty="0">
              <a:solidFill>
                <a:schemeClr val="bg1">
                  <a:lumMod val="75000"/>
                </a:schemeClr>
              </a:solidFill>
              <a:latin typeface="Calibri" panose="020F0502020204030204" pitchFamily="34" charset="0"/>
              <a:cs typeface="Calibri" panose="020F0502020204030204" pitchFamily="34" charset="0"/>
            </a:endParaRPr>
          </a:p>
          <a:p>
            <a:pPr marL="1234350" lvl="5" indent="-514350">
              <a:spcAft>
                <a:spcPts val="600"/>
              </a:spcAft>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My Learning Timeline </a:t>
            </a:r>
            <a:endParaRPr lang="en-US" sz="2400" dirty="0">
              <a:solidFill>
                <a:schemeClr val="bg1">
                  <a:lumMod val="75000"/>
                </a:schemeClr>
              </a:solidFill>
              <a:latin typeface="Calibri" panose="020F0502020204030204" pitchFamily="34" charset="0"/>
              <a:cs typeface="Calibri" panose="020F0502020204030204" pitchFamily="34" charset="0"/>
            </a:endParaRPr>
          </a:p>
          <a:p>
            <a:pPr marL="742950" indent="-742950" algn="just">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Work I: Mean Field Evolutionary Dynamics for Dense-user Multi-access Edge Computing System</a:t>
            </a:r>
          </a:p>
          <a:p>
            <a:pPr marL="742950" indent="-742950" algn="just">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Work II: Energy-Efficient Velocity Control for Massive Numbers of UAVs: A Mean Field Game Approach</a:t>
            </a:r>
          </a:p>
          <a:p>
            <a:pPr marL="742950" indent="-742950" algn="just">
              <a:spcAft>
                <a:spcPts val="600"/>
              </a:spcAft>
              <a:buClr>
                <a:schemeClr val="bg1">
                  <a:lumMod val="75000"/>
                </a:schemeClr>
              </a:buClr>
              <a:buFont typeface="+mj-lt"/>
              <a:buAutoNum type="arabicPeriod"/>
            </a:pPr>
            <a:r>
              <a:rPr lang="en-US" sz="2800" b="1" dirty="0" smtClean="0">
                <a:solidFill>
                  <a:schemeClr val="tx1"/>
                </a:solidFill>
                <a:latin typeface="Calibri" panose="020F0502020204030204" pitchFamily="34" charset="0"/>
                <a:cs typeface="Calibri" panose="020F0502020204030204" pitchFamily="34" charset="0"/>
              </a:rPr>
              <a:t>Work III: </a:t>
            </a:r>
            <a:r>
              <a:rPr lang="en-US" sz="2800" b="1" dirty="0">
                <a:solidFill>
                  <a:schemeClr val="tx1"/>
                </a:solidFill>
                <a:latin typeface="Calibri" panose="020F0502020204030204" pitchFamily="34" charset="0"/>
                <a:cs typeface="Calibri" panose="020F0502020204030204" pitchFamily="34" charset="0"/>
              </a:rPr>
              <a:t>Opinion Evolution in Social Networks: Connecting Mean Field Game to Generative Adversarial </a:t>
            </a:r>
            <a:r>
              <a:rPr lang="en-US" sz="2800" b="1" dirty="0" smtClean="0">
                <a:solidFill>
                  <a:schemeClr val="tx1"/>
                </a:solidFill>
                <a:latin typeface="Calibri" panose="020F0502020204030204" pitchFamily="34" charset="0"/>
                <a:cs typeface="Calibri" panose="020F0502020204030204" pitchFamily="34" charset="0"/>
              </a:rPr>
              <a:t>Networks</a:t>
            </a:r>
            <a:endParaRPr lang="en-US" sz="2800" b="1" dirty="0">
              <a:solidFill>
                <a:schemeClr val="tx1"/>
              </a:solidFill>
              <a:latin typeface="Calibri" panose="020F0502020204030204" pitchFamily="34" charset="0"/>
              <a:cs typeface="Calibri" panose="020F0502020204030204" pitchFamily="34" charset="0"/>
            </a:endParaRPr>
          </a:p>
          <a:p>
            <a:pPr marL="742950" indent="-742950" algn="just">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Conclusion and Future Work</a:t>
            </a:r>
          </a:p>
        </p:txBody>
      </p:sp>
    </p:spTree>
    <p:extLst>
      <p:ext uri="{BB962C8B-B14F-4D97-AF65-F5344CB8AC3E}">
        <p14:creationId xmlns:p14="http://schemas.microsoft.com/office/powerpoint/2010/main" val="499429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7456822-163A-48DF-9C1C-021556EBF1EA}"/>
              </a:ext>
            </a:extLst>
          </p:cNvPr>
          <p:cNvSpPr txBox="1"/>
          <p:nvPr/>
        </p:nvSpPr>
        <p:spPr>
          <a:xfrm>
            <a:off x="311286" y="933854"/>
            <a:ext cx="6702256"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Introduction to Social Networks – “Small world” </a:t>
            </a:r>
          </a:p>
        </p:txBody>
      </p:sp>
      <p:sp>
        <p:nvSpPr>
          <p:cNvPr id="12" name="文本框 11">
            <a:extLst>
              <a:ext uri="{FF2B5EF4-FFF2-40B4-BE49-F238E27FC236}">
                <a16:creationId xmlns:a16="http://schemas.microsoft.com/office/drawing/2014/main" id="{792B67F1-445C-4117-AC2C-43ECAF90CA94}"/>
              </a:ext>
            </a:extLst>
          </p:cNvPr>
          <p:cNvSpPr txBox="1"/>
          <p:nvPr/>
        </p:nvSpPr>
        <p:spPr>
          <a:xfrm>
            <a:off x="0" y="135582"/>
            <a:ext cx="7579151" cy="461665"/>
          </a:xfrm>
          <a:prstGeom prst="rect">
            <a:avLst/>
          </a:prstGeom>
          <a:noFill/>
        </p:spPr>
        <p:txBody>
          <a:bodyPr wrap="square" rtlCol="0">
            <a:spAutoFit/>
          </a:bodyPr>
          <a:lstStyle/>
          <a:p>
            <a:pPr algn="just"/>
            <a:r>
              <a:rPr lang="en-US" sz="2400" dirty="0" smtClean="0">
                <a:solidFill>
                  <a:srgbClr val="C00000"/>
                </a:solidFill>
                <a:latin typeface="Calibri" panose="020F0502020204030204" pitchFamily="34" charset="0"/>
                <a:cs typeface="Calibri" panose="020F0502020204030204" pitchFamily="34" charset="0"/>
              </a:rPr>
              <a:t>Opinion evolution in Social Networks: Connect MFG to GAN</a:t>
            </a:r>
            <a:endParaRPr lang="en-US" sz="2400" dirty="0">
              <a:solidFill>
                <a:srgbClr val="C0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829" y="3449494"/>
            <a:ext cx="1738214" cy="1738214"/>
          </a:xfrm>
          <a:prstGeom prst="rect">
            <a:avLst/>
          </a:prstGeom>
        </p:spPr>
      </p:pic>
      <p:sp>
        <p:nvSpPr>
          <p:cNvPr id="3" name="Oval Callout 2"/>
          <p:cNvSpPr/>
          <p:nvPr/>
        </p:nvSpPr>
        <p:spPr>
          <a:xfrm>
            <a:off x="586099" y="1723769"/>
            <a:ext cx="2706177" cy="1667347"/>
          </a:xfrm>
          <a:prstGeom prst="wedgeEllipseCallou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4">
            <a:extLst>
              <a:ext uri="{FF2B5EF4-FFF2-40B4-BE49-F238E27FC236}">
                <a16:creationId xmlns:a16="http://schemas.microsoft.com/office/drawing/2014/main" id="{17456822-163A-48DF-9C1C-021556EBF1EA}"/>
              </a:ext>
            </a:extLst>
          </p:cNvPr>
          <p:cNvSpPr txBox="1"/>
          <p:nvPr/>
        </p:nvSpPr>
        <p:spPr>
          <a:xfrm>
            <a:off x="796515" y="2331016"/>
            <a:ext cx="2285344"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Do you know </a:t>
            </a:r>
            <a:r>
              <a:rPr lang="en-US" sz="2000" dirty="0" err="1">
                <a:latin typeface="Calibri" panose="020F0502020204030204" pitchFamily="34" charset="0"/>
                <a:cs typeface="Calibri" panose="020F0502020204030204" pitchFamily="34" charset="0"/>
              </a:rPr>
              <a:t>Gru</a:t>
            </a:r>
            <a:r>
              <a:rPr lang="en-US" sz="2000" dirty="0">
                <a:latin typeface="Calibri" panose="020F0502020204030204" pitchFamily="34" charset="0"/>
                <a:cs typeface="Calibri" panose="020F0502020204030204" pitchFamily="34"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273" y="6858000"/>
            <a:ext cx="1974905" cy="2139480"/>
          </a:xfrm>
          <a:prstGeom prst="rect">
            <a:avLst/>
          </a:prstGeom>
        </p:spPr>
      </p:pic>
      <p:sp>
        <p:nvSpPr>
          <p:cNvPr id="16" name="文本框 4">
            <a:extLst>
              <a:ext uri="{FF2B5EF4-FFF2-40B4-BE49-F238E27FC236}">
                <a16:creationId xmlns:a16="http://schemas.microsoft.com/office/drawing/2014/main" id="{17456822-163A-48DF-9C1C-021556EBF1EA}"/>
              </a:ext>
            </a:extLst>
          </p:cNvPr>
          <p:cNvSpPr txBox="1"/>
          <p:nvPr/>
        </p:nvSpPr>
        <p:spPr>
          <a:xfrm>
            <a:off x="3489273" y="2331016"/>
            <a:ext cx="2939807"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Yes! What a small world </a:t>
            </a:r>
          </a:p>
        </p:txBody>
      </p:sp>
      <p:sp>
        <p:nvSpPr>
          <p:cNvPr id="17" name="Oval Callout 16"/>
          <p:cNvSpPr/>
          <p:nvPr/>
        </p:nvSpPr>
        <p:spPr>
          <a:xfrm>
            <a:off x="3543303" y="1723769"/>
            <a:ext cx="2706177" cy="1667347"/>
          </a:xfrm>
          <a:prstGeom prst="wedgeEllipseCallou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3542" y="3088992"/>
            <a:ext cx="4807670" cy="2704315"/>
          </a:xfrm>
          <a:prstGeom prst="rect">
            <a:avLst/>
          </a:prstGeom>
        </p:spPr>
      </p:pic>
      <p:sp>
        <p:nvSpPr>
          <p:cNvPr id="18" name="Rectangle 17"/>
          <p:cNvSpPr/>
          <p:nvPr/>
        </p:nvSpPr>
        <p:spPr>
          <a:xfrm>
            <a:off x="6777872" y="1865877"/>
            <a:ext cx="5231876" cy="1015663"/>
          </a:xfrm>
          <a:prstGeom prst="rect">
            <a:avLst/>
          </a:prstGeom>
        </p:spPr>
        <p:txBody>
          <a:bodyPr wrap="square">
            <a:spAutoFit/>
          </a:bodyPr>
          <a:lstStyle/>
          <a:p>
            <a:pPr lvl="0">
              <a:spcBef>
                <a:spcPts val="600"/>
              </a:spcBef>
              <a:spcAft>
                <a:spcPts val="600"/>
              </a:spcAft>
              <a:buSzPct val="70000"/>
            </a:pPr>
            <a:r>
              <a:rPr lang="en-US" sz="2000" dirty="0">
                <a:latin typeface="Calibri" panose="020F0502020204030204" pitchFamily="34" charset="0"/>
                <a:cs typeface="Calibri" panose="020F0502020204030204" pitchFamily="34" charset="0"/>
              </a:rPr>
              <a:t>Social Networks are sets or groups of minions with some patterns of contacts or interactions between them.</a:t>
            </a:r>
            <a:endParaRPr lang="en-US" altLang="zh-CN" sz="2000" dirty="0">
              <a:latin typeface="Calibri" panose="020F0502020204030204" pitchFamily="34" charset="0"/>
              <a:cs typeface="Calibri" panose="020F0502020204030204" pitchFamily="34" charset="0"/>
            </a:endParaRPr>
          </a:p>
        </p:txBody>
      </p:sp>
      <p:cxnSp>
        <p:nvCxnSpPr>
          <p:cNvPr id="20" name="Straight Connector 19"/>
          <p:cNvCxnSpPr/>
          <p:nvPr/>
        </p:nvCxnSpPr>
        <p:spPr>
          <a:xfrm>
            <a:off x="10732231" y="2047928"/>
            <a:ext cx="886120" cy="942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04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7037E-7 L 0.15898 0.00602 " pathEditMode="relative" rAng="0" ptsTypes="AA">
                                      <p:cBhvr>
                                        <p:cTn id="6" dur="2000" fill="hold"/>
                                        <p:tgtEl>
                                          <p:spTgt spid="2"/>
                                        </p:tgtEl>
                                        <p:attrNameLst>
                                          <p:attrName>ppt_x</p:attrName>
                                          <p:attrName>ppt_y</p:attrName>
                                        </p:attrNameLst>
                                      </p:cBhvr>
                                      <p:rCtr x="7956" y="30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1.48148E-6 L 0.03281 -0.51227 " pathEditMode="relative" rAng="0" ptsTypes="AA">
                                      <p:cBhvr>
                                        <p:cTn id="10" dur="2000" fill="hold"/>
                                        <p:tgtEl>
                                          <p:spTgt spid="6"/>
                                        </p:tgtEl>
                                        <p:attrNameLst>
                                          <p:attrName>ppt_x</p:attrName>
                                          <p:attrName>ppt_y</p:attrName>
                                        </p:attrNameLst>
                                      </p:cBhvr>
                                      <p:rCtr x="1641" y="-25625"/>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6" grpId="0"/>
      <p:bldP spid="17" grpId="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6EDC4BA-9519-4EDF-8034-F871B75F1DED}"/>
              </a:ext>
            </a:extLst>
          </p:cNvPr>
          <p:cNvSpPr txBox="1"/>
          <p:nvPr/>
        </p:nvSpPr>
        <p:spPr>
          <a:xfrm>
            <a:off x="0" y="135582"/>
            <a:ext cx="7984503"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Opinion evolution in Social Networks: Connect MFG to GAN</a:t>
            </a:r>
          </a:p>
        </p:txBody>
      </p:sp>
      <p:pic>
        <p:nvPicPr>
          <p:cNvPr id="8" name="Picture Placeholder 34"/>
          <p:cNvPicPr>
            <a:picLocks noChangeAspect="1"/>
          </p:cNvPicPr>
          <p:nvPr/>
        </p:nvPicPr>
        <p:blipFill>
          <a:blip r:embed="rId2" cstate="print">
            <a:extLst>
              <a:ext uri="{28A0092B-C50C-407E-A947-70E740481C1C}">
                <a14:useLocalDpi xmlns:a14="http://schemas.microsoft.com/office/drawing/2010/main" val="0"/>
              </a:ext>
            </a:extLst>
          </a:blip>
          <a:srcRect l="13676" r="13676"/>
          <a:stretch>
            <a:fillRect/>
          </a:stretch>
        </p:blipFill>
        <p:spPr>
          <a:xfrm>
            <a:off x="6660273" y="2374521"/>
            <a:ext cx="3702050" cy="3397250"/>
          </a:xfrm>
          <a:custGeom>
            <a:avLst/>
            <a:gdLst>
              <a:gd name="connsiteX0" fmla="*/ 2895600 w 3703320"/>
              <a:gd name="connsiteY0" fmla="*/ 562957 h 3397597"/>
              <a:gd name="connsiteX1" fmla="*/ 3703320 w 3703320"/>
              <a:gd name="connsiteY1" fmla="*/ 562957 h 3397597"/>
              <a:gd name="connsiteX2" fmla="*/ 3703320 w 3703320"/>
              <a:gd name="connsiteY2" fmla="*/ 3397597 h 3397597"/>
              <a:gd name="connsiteX3" fmla="*/ 2895600 w 3703320"/>
              <a:gd name="connsiteY3" fmla="*/ 3397597 h 3397597"/>
              <a:gd name="connsiteX4" fmla="*/ 965200 w 3703320"/>
              <a:gd name="connsiteY4" fmla="*/ 562957 h 3397597"/>
              <a:gd name="connsiteX5" fmla="*/ 1772920 w 3703320"/>
              <a:gd name="connsiteY5" fmla="*/ 562957 h 3397597"/>
              <a:gd name="connsiteX6" fmla="*/ 1772920 w 3703320"/>
              <a:gd name="connsiteY6" fmla="*/ 3397597 h 3397597"/>
              <a:gd name="connsiteX7" fmla="*/ 965200 w 3703320"/>
              <a:gd name="connsiteY7" fmla="*/ 3397597 h 3397597"/>
              <a:gd name="connsiteX8" fmla="*/ 1930400 w 3703320"/>
              <a:gd name="connsiteY8" fmla="*/ 0 h 3397597"/>
              <a:gd name="connsiteX9" fmla="*/ 2738120 w 3703320"/>
              <a:gd name="connsiteY9" fmla="*/ 0 h 3397597"/>
              <a:gd name="connsiteX10" fmla="*/ 2738120 w 3703320"/>
              <a:gd name="connsiteY10" fmla="*/ 2834640 h 3397597"/>
              <a:gd name="connsiteX11" fmla="*/ 1930400 w 3703320"/>
              <a:gd name="connsiteY11" fmla="*/ 2834640 h 3397597"/>
              <a:gd name="connsiteX12" fmla="*/ 0 w 3703320"/>
              <a:gd name="connsiteY12" fmla="*/ 0 h 3397597"/>
              <a:gd name="connsiteX13" fmla="*/ 807720 w 3703320"/>
              <a:gd name="connsiteY13" fmla="*/ 0 h 3397597"/>
              <a:gd name="connsiteX14" fmla="*/ 807720 w 3703320"/>
              <a:gd name="connsiteY14" fmla="*/ 2834640 h 3397597"/>
              <a:gd name="connsiteX15" fmla="*/ 0 w 3703320"/>
              <a:gd name="connsiteY15" fmla="*/ 2834640 h 339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03320" h="3397597">
                <a:moveTo>
                  <a:pt x="2895600" y="562957"/>
                </a:moveTo>
                <a:lnTo>
                  <a:pt x="3703320" y="562957"/>
                </a:lnTo>
                <a:lnTo>
                  <a:pt x="3703320" y="3397597"/>
                </a:lnTo>
                <a:lnTo>
                  <a:pt x="2895600" y="3397597"/>
                </a:lnTo>
                <a:close/>
                <a:moveTo>
                  <a:pt x="965200" y="562957"/>
                </a:moveTo>
                <a:lnTo>
                  <a:pt x="1772920" y="562957"/>
                </a:lnTo>
                <a:lnTo>
                  <a:pt x="1772920" y="3397597"/>
                </a:lnTo>
                <a:lnTo>
                  <a:pt x="965200" y="3397597"/>
                </a:lnTo>
                <a:close/>
                <a:moveTo>
                  <a:pt x="1930400" y="0"/>
                </a:moveTo>
                <a:lnTo>
                  <a:pt x="2738120" y="0"/>
                </a:lnTo>
                <a:lnTo>
                  <a:pt x="2738120" y="2834640"/>
                </a:lnTo>
                <a:lnTo>
                  <a:pt x="1930400" y="2834640"/>
                </a:lnTo>
                <a:close/>
                <a:moveTo>
                  <a:pt x="0" y="0"/>
                </a:moveTo>
                <a:lnTo>
                  <a:pt x="807720" y="0"/>
                </a:lnTo>
                <a:lnTo>
                  <a:pt x="807720" y="2834640"/>
                </a:lnTo>
                <a:lnTo>
                  <a:pt x="0" y="2834640"/>
                </a:lnTo>
                <a:close/>
              </a:path>
            </a:pathLst>
          </a:custGeom>
          <a:effectLst>
            <a:outerShdw blurRad="50800" dist="38100" dir="2700000" algn="tl" rotWithShape="0">
              <a:prstClr val="black">
                <a:alpha val="40000"/>
              </a:prstClr>
            </a:outerShdw>
          </a:effectLst>
        </p:spPr>
      </p:pic>
      <p:sp>
        <p:nvSpPr>
          <p:cNvPr id="9" name="TextBox 8"/>
          <p:cNvSpPr txBox="1"/>
          <p:nvPr/>
        </p:nvSpPr>
        <p:spPr>
          <a:xfrm>
            <a:off x="983515" y="1039359"/>
            <a:ext cx="11711373"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What </a:t>
            </a:r>
            <a:r>
              <a:rPr lang="en-US" sz="2400" dirty="0" smtClean="0">
                <a:solidFill>
                  <a:srgbClr val="C00000"/>
                </a:solidFill>
                <a:latin typeface="Calibri" panose="020F0502020204030204" pitchFamily="34" charset="0"/>
                <a:cs typeface="Calibri" panose="020F0502020204030204" pitchFamily="34" charset="0"/>
              </a:rPr>
              <a:t>characteristics</a:t>
            </a:r>
            <a:r>
              <a:rPr lang="en-US" sz="2400" dirty="0" smtClean="0">
                <a:latin typeface="Calibri" panose="020F0502020204030204" pitchFamily="34" charset="0"/>
                <a:cs typeface="Calibri" panose="020F0502020204030204" pitchFamily="34" charset="0"/>
              </a:rPr>
              <a:t> in social networks are favorable to apply mean field game? </a:t>
            </a:r>
            <a:endParaRPr lang="en-US" sz="2400" dirty="0">
              <a:latin typeface="Calibri" panose="020F0502020204030204" pitchFamily="34" charset="0"/>
              <a:cs typeface="Calibri" panose="020F0502020204030204" pitchFamily="34" charset="0"/>
            </a:endParaRPr>
          </a:p>
        </p:txBody>
      </p:sp>
      <p:sp>
        <p:nvSpPr>
          <p:cNvPr id="10" name="TextBox 9"/>
          <p:cNvSpPr txBox="1"/>
          <p:nvPr/>
        </p:nvSpPr>
        <p:spPr>
          <a:xfrm>
            <a:off x="1502104" y="2099813"/>
            <a:ext cx="4800083" cy="1200329"/>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solidFill>
                  <a:srgbClr val="C00000"/>
                </a:solidFill>
                <a:latin typeface="Calibri" panose="020F0502020204030204" pitchFamily="34" charset="0"/>
                <a:cs typeface="Calibri" panose="020F0502020204030204" pitchFamily="34" charset="0"/>
              </a:rPr>
              <a:t>Large number</a:t>
            </a:r>
            <a:r>
              <a:rPr lang="en-US" sz="2400" dirty="0" smtClean="0">
                <a:latin typeface="Calibri" panose="020F0502020204030204" pitchFamily="34" charset="0"/>
                <a:cs typeface="Calibri" panose="020F0502020204030204" pitchFamily="34" charset="0"/>
              </a:rPr>
              <a:t> of online social network users, such as Facebook, WeChat, LinkedIn, and Twitter.</a:t>
            </a:r>
            <a:endParaRPr lang="en-US" sz="2400" dirty="0">
              <a:latin typeface="Calibri" panose="020F0502020204030204" pitchFamily="34" charset="0"/>
              <a:cs typeface="Calibri" panose="020F0502020204030204" pitchFamily="34" charset="0"/>
            </a:endParaRPr>
          </a:p>
        </p:txBody>
      </p:sp>
      <p:sp>
        <p:nvSpPr>
          <p:cNvPr id="11" name="TextBox 10"/>
          <p:cNvSpPr txBox="1"/>
          <p:nvPr/>
        </p:nvSpPr>
        <p:spPr>
          <a:xfrm>
            <a:off x="1502105" y="4474395"/>
            <a:ext cx="4685780" cy="1569660"/>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The influence of other users’ opinion on a generic user can be easily transformed into a </a:t>
            </a:r>
            <a:r>
              <a:rPr lang="en-US" sz="2400" dirty="0" smtClean="0">
                <a:solidFill>
                  <a:srgbClr val="C00000"/>
                </a:solidFill>
                <a:latin typeface="Calibri" panose="020F0502020204030204" pitchFamily="34" charset="0"/>
                <a:cs typeface="Calibri" panose="020F0502020204030204" pitchFamily="34" charset="0"/>
              </a:rPr>
              <a:t>mean field</a:t>
            </a:r>
            <a:r>
              <a:rPr lang="en-US" sz="2400" dirty="0" smtClean="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p:txBody>
      </p:sp>
      <p:sp>
        <p:nvSpPr>
          <p:cNvPr id="12" name="TextBox 11"/>
          <p:cNvSpPr txBox="1"/>
          <p:nvPr/>
        </p:nvSpPr>
        <p:spPr>
          <a:xfrm>
            <a:off x="1502104" y="3502548"/>
            <a:ext cx="4800083" cy="830997"/>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Opinion dynamics are natural </a:t>
            </a:r>
            <a:r>
              <a:rPr lang="en-US" sz="2400" dirty="0" smtClean="0">
                <a:solidFill>
                  <a:srgbClr val="C00000"/>
                </a:solidFill>
                <a:latin typeface="Calibri" panose="020F0502020204030204" pitchFamily="34" charset="0"/>
                <a:cs typeface="Calibri" panose="020F0502020204030204" pitchFamily="34" charset="0"/>
              </a:rPr>
              <a:t>differential constraints </a:t>
            </a:r>
            <a:r>
              <a:rPr lang="en-US" sz="2400" dirty="0" smtClean="0">
                <a:latin typeface="Calibri" panose="020F0502020204030204" pitchFamily="34" charset="0"/>
                <a:cs typeface="Calibri" panose="020F0502020204030204" pitchFamily="34" charset="0"/>
              </a:rPr>
              <a:t>we have.</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4283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7456822-163A-48DF-9C1C-021556EBF1EA}"/>
              </a:ext>
            </a:extLst>
          </p:cNvPr>
          <p:cNvSpPr txBox="1"/>
          <p:nvPr/>
        </p:nvSpPr>
        <p:spPr>
          <a:xfrm>
            <a:off x="311285" y="933854"/>
            <a:ext cx="5382505" cy="461665"/>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latin typeface="Calibri" panose="020F0502020204030204" pitchFamily="34" charset="0"/>
                <a:cs typeface="Calibri" panose="020F0502020204030204" pitchFamily="34" charset="0"/>
              </a:rPr>
              <a:t>Describe the Social Network by Graph</a:t>
            </a:r>
          </a:p>
        </p:txBody>
      </p:sp>
      <p:sp>
        <p:nvSpPr>
          <p:cNvPr id="15" name="文本框 14">
            <a:extLst>
              <a:ext uri="{FF2B5EF4-FFF2-40B4-BE49-F238E27FC236}">
                <a16:creationId xmlns:a16="http://schemas.microsoft.com/office/drawing/2014/main" id="{F12A4B74-ED13-4403-9279-78610916C33B}"/>
              </a:ext>
            </a:extLst>
          </p:cNvPr>
          <p:cNvSpPr txBox="1"/>
          <p:nvPr/>
        </p:nvSpPr>
        <p:spPr>
          <a:xfrm>
            <a:off x="0" y="135582"/>
            <a:ext cx="7598004"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Opinion evolution in Social Networks: Connect MFG to GAN</a:t>
            </a:r>
          </a:p>
        </p:txBody>
      </p:sp>
      <mc:AlternateContent xmlns:mc="http://schemas.openxmlformats.org/markup-compatibility/2006">
        <mc:Choice xmlns:a14="http://schemas.microsoft.com/office/drawing/2010/main" Requires="a14">
          <p:sp>
            <p:nvSpPr>
              <p:cNvPr id="17" name="TextBox 16"/>
              <p:cNvSpPr txBox="1"/>
              <p:nvPr/>
            </p:nvSpPr>
            <p:spPr>
              <a:xfrm>
                <a:off x="641278" y="3407735"/>
                <a:ext cx="6381875" cy="1569660"/>
              </a:xfrm>
              <a:prstGeom prst="rect">
                <a:avLst/>
              </a:prstGeom>
              <a:noFill/>
            </p:spPr>
            <p:txBody>
              <a:bodyPr wrap="none" rtlCol="0">
                <a:spAutoFit/>
              </a:bodyPr>
              <a:lstStyle/>
              <a:p>
                <a:pPr marL="342900" indent="-342900">
                  <a:buFont typeface="Wingdings" panose="05000000000000000000" pitchFamily="2" charset="2"/>
                  <a:buChar char="§"/>
                </a:pPr>
                <a14:m>
                  <m:oMath xmlns:m="http://schemas.openxmlformats.org/officeDocument/2006/math">
                    <m:sSub>
                      <m:sSubPr>
                        <m:ctrlPr>
                          <a:rPr lang="en-US" sz="2400" b="0" i="1" dirty="0" smtClean="0">
                            <a:latin typeface="Cambria Math" panose="02040503050406030204" pitchFamily="18" charset="0"/>
                            <a:cs typeface="Times New Roman" panose="02020603050405020304" pitchFamily="18" charset="0"/>
                          </a:rPr>
                        </m:ctrlPr>
                      </m:sSubPr>
                      <m:e>
                        <m:r>
                          <a:rPr lang="en-US" sz="2400" b="0" i="1" dirty="0" smtClean="0">
                            <a:latin typeface="Cambria Math" panose="02040503050406030204" pitchFamily="18" charset="0"/>
                            <a:cs typeface="Times New Roman" panose="02020603050405020304" pitchFamily="18" charset="0"/>
                          </a:rPr>
                          <m:t>𝑥</m:t>
                        </m:r>
                      </m:e>
                      <m:sub>
                        <m:r>
                          <a:rPr lang="en-US" sz="2400" b="0" i="1" dirty="0" smtClean="0">
                            <a:latin typeface="Cambria Math" panose="02040503050406030204" pitchFamily="18" charset="0"/>
                            <a:cs typeface="Times New Roman" panose="02020603050405020304" pitchFamily="18" charset="0"/>
                          </a:rPr>
                          <m:t>𝑖</m:t>
                        </m:r>
                      </m:sub>
                    </m:sSub>
                    <m:r>
                      <a:rPr lang="en-US" sz="2400" b="0" i="1" dirty="0" smtClean="0">
                        <a:latin typeface="Cambria Math" panose="02040503050406030204" pitchFamily="18" charset="0"/>
                        <a:cs typeface="Times New Roman" panose="02020603050405020304" pitchFamily="18" charset="0"/>
                      </a:rPr>
                      <m:t>∈</m:t>
                    </m:r>
                    <m:sSup>
                      <m:sSupPr>
                        <m:ctrlPr>
                          <a:rPr lang="en-US" sz="2400" b="0" i="1" dirty="0" smtClean="0">
                            <a:latin typeface="Cambria Math" panose="02040503050406030204" pitchFamily="18" charset="0"/>
                            <a:cs typeface="Times New Roman" panose="02020603050405020304" pitchFamily="18" charset="0"/>
                          </a:rPr>
                        </m:ctrlPr>
                      </m:sSupPr>
                      <m:e>
                        <m:r>
                          <a:rPr lang="en-US" sz="2400" b="0" i="1" dirty="0" smtClean="0">
                            <a:latin typeface="Cambria Math" panose="02040503050406030204" pitchFamily="18" charset="0"/>
                            <a:cs typeface="Times New Roman" panose="02020603050405020304" pitchFamily="18" charset="0"/>
                          </a:rPr>
                          <m:t>𝑅</m:t>
                        </m:r>
                      </m:e>
                      <m:sup>
                        <m:r>
                          <a:rPr lang="en-US" sz="2400" b="0" i="1" dirty="0" smtClean="0">
                            <a:latin typeface="Cambria Math" panose="02040503050406030204" pitchFamily="18" charset="0"/>
                            <a:cs typeface="Times New Roman" panose="02020603050405020304" pitchFamily="18" charset="0"/>
                          </a:rPr>
                          <m:t>𝑛</m:t>
                        </m:r>
                      </m:sup>
                    </m:sSup>
                  </m:oMath>
                </a14:m>
                <a:r>
                  <a:rPr lang="en-US" sz="2400" dirty="0" smtClean="0">
                    <a:latin typeface="Calibri" panose="020F0502020204030204" pitchFamily="34" charset="0"/>
                    <a:cs typeface="Calibri" panose="020F0502020204030204" pitchFamily="34" charset="0"/>
                  </a:rPr>
                  <a:t>: the </a:t>
                </a:r>
                <a:r>
                  <a:rPr lang="en-US" sz="2400" dirty="0" smtClean="0">
                    <a:solidFill>
                      <a:srgbClr val="C00000"/>
                    </a:solidFill>
                    <a:latin typeface="Calibri" panose="020F0502020204030204" pitchFamily="34" charset="0"/>
                    <a:cs typeface="Calibri" panose="020F0502020204030204" pitchFamily="34" charset="0"/>
                  </a:rPr>
                  <a:t>opinion</a:t>
                </a:r>
                <a:r>
                  <a:rPr lang="en-US" sz="2400" dirty="0" smtClean="0">
                    <a:latin typeface="Calibri" panose="020F0502020204030204" pitchFamily="34" charset="0"/>
                    <a:cs typeface="Calibri" panose="020F0502020204030204" pitchFamily="34" charset="0"/>
                  </a:rPr>
                  <a:t> of social network users</a:t>
                </a:r>
              </a:p>
              <a:p>
                <a:r>
                  <a:rPr lang="en-US" sz="2400" dirty="0" smtClean="0">
                    <a:latin typeface="Calibri" panose="020F0502020204030204" pitchFamily="34" charset="0"/>
                    <a:cs typeface="Calibri" panose="020F0502020204030204" pitchFamily="34" charset="0"/>
                  </a:rPr>
                  <a:t>    It is the state variable and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𝑛</m:t>
                    </m:r>
                  </m:oMath>
                </a14:m>
                <a:r>
                  <a:rPr lang="en-US" sz="2400" dirty="0" smtClean="0">
                    <a:latin typeface="Calibri" panose="020F0502020204030204" pitchFamily="34" charset="0"/>
                    <a:cs typeface="Calibri" panose="020F0502020204030204" pitchFamily="34" charset="0"/>
                  </a:rPr>
                  <a:t> is usually large </a:t>
                </a:r>
              </a:p>
              <a:p>
                <a:r>
                  <a:rPr lang="en-US" sz="2400" dirty="0" smtClean="0">
                    <a:latin typeface="Calibri" panose="020F0502020204030204" pitchFamily="34" charset="0"/>
                    <a:cs typeface="Calibri" panose="020F0502020204030204" pitchFamily="34" charset="0"/>
                  </a:rPr>
                  <a:t>    because one person can have opinions towards</a:t>
                </a:r>
              </a:p>
              <a:p>
                <a:r>
                  <a:rPr lang="en-US" sz="2400" dirty="0" smtClean="0">
                    <a:latin typeface="Calibri" panose="020F0502020204030204" pitchFamily="34" charset="0"/>
                    <a:cs typeface="Calibri" panose="020F0502020204030204" pitchFamily="34" charset="0"/>
                  </a:rPr>
                  <a:t>    many different social issues.</a:t>
                </a:r>
                <a:endParaRPr lang="en-US" sz="2400" dirty="0">
                  <a:latin typeface="Calibri" panose="020F0502020204030204" pitchFamily="34" charset="0"/>
                  <a:cs typeface="Calibri" panose="020F050202020403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641278" y="3407735"/>
                <a:ext cx="6381875" cy="1569660"/>
              </a:xfrm>
              <a:prstGeom prst="rect">
                <a:avLst/>
              </a:prstGeom>
              <a:blipFill>
                <a:blip r:embed="rId2"/>
                <a:stretch>
                  <a:fillRect l="-1242" t="-3101" r="-573" b="-7752"/>
                </a:stretch>
              </a:blipFill>
            </p:spPr>
            <p:txBody>
              <a:bodyPr/>
              <a:lstStyle/>
              <a:p>
                <a:r>
                  <a:rPr lang="en-US">
                    <a:noFill/>
                  </a:rPr>
                  <a:t> </a:t>
                </a:r>
              </a:p>
            </p:txBody>
          </p:sp>
        </mc:Fallback>
      </mc:AlternateContent>
      <p:sp>
        <p:nvSpPr>
          <p:cNvPr id="18" name="Rectangle 17"/>
          <p:cNvSpPr/>
          <p:nvPr/>
        </p:nvSpPr>
        <p:spPr>
          <a:xfrm>
            <a:off x="641278" y="1577279"/>
            <a:ext cx="6096000" cy="1569660"/>
          </a:xfrm>
          <a:prstGeom prst="rect">
            <a:avLst/>
          </a:prstGeom>
        </p:spPr>
        <p:txBody>
          <a:bodyPr>
            <a:spAutoFit/>
          </a:bodyPr>
          <a:lstStyle/>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We consider a SN with N users denoted by </a:t>
            </a:r>
            <a:r>
              <a:rPr lang="en-US" sz="2400" dirty="0">
                <a:solidFill>
                  <a:srgbClr val="C00000"/>
                </a:solidFill>
                <a:latin typeface="Calibri" panose="020F0502020204030204" pitchFamily="34" charset="0"/>
                <a:cs typeface="Calibri" panose="020F0502020204030204" pitchFamily="34" charset="0"/>
              </a:rPr>
              <a:t>graph</a:t>
            </a:r>
            <a:r>
              <a:rPr lang="en-US" sz="2400" dirty="0">
                <a:latin typeface="Calibri" panose="020F0502020204030204" pitchFamily="34" charset="0"/>
                <a:cs typeface="Calibri" panose="020F0502020204030204" pitchFamily="34" charset="0"/>
              </a:rPr>
              <a:t> G = (V, E), where V is the set of all SN </a:t>
            </a:r>
            <a:r>
              <a:rPr lang="en-US" sz="2400" dirty="0">
                <a:solidFill>
                  <a:srgbClr val="C00000"/>
                </a:solidFill>
                <a:latin typeface="Calibri" panose="020F0502020204030204" pitchFamily="34" charset="0"/>
                <a:cs typeface="Calibri" panose="020F0502020204030204" pitchFamily="34" charset="0"/>
              </a:rPr>
              <a:t>users</a:t>
            </a:r>
            <a:r>
              <a:rPr lang="en-US" sz="2400" dirty="0">
                <a:latin typeface="Calibri" panose="020F0502020204030204" pitchFamily="34" charset="0"/>
                <a:cs typeface="Calibri" panose="020F0502020204030204" pitchFamily="34" charset="0"/>
              </a:rPr>
              <a:t> and E ⊆ </a:t>
            </a:r>
            <a:r>
              <a:rPr lang="en-US" sz="2400" dirty="0" smtClean="0">
                <a:latin typeface="Calibri" panose="020F0502020204030204" pitchFamily="34" charset="0"/>
                <a:cs typeface="Calibri" panose="020F0502020204030204" pitchFamily="34" charset="0"/>
              </a:rPr>
              <a:t>V </a:t>
            </a:r>
            <a:r>
              <a:rPr lang="en-US"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V </a:t>
            </a:r>
            <a:r>
              <a:rPr lang="en-US" sz="2400" dirty="0">
                <a:latin typeface="Calibri" panose="020F0502020204030204" pitchFamily="34" charset="0"/>
                <a:cs typeface="Calibri" panose="020F0502020204030204" pitchFamily="34" charset="0"/>
              </a:rPr>
              <a:t>is the set of all </a:t>
            </a:r>
            <a:r>
              <a:rPr lang="en-US" sz="2400" dirty="0">
                <a:solidFill>
                  <a:srgbClr val="C00000"/>
                </a:solidFill>
                <a:latin typeface="Calibri" panose="020F0502020204030204" pitchFamily="34" charset="0"/>
                <a:cs typeface="Calibri" panose="020F0502020204030204" pitchFamily="34" charset="0"/>
              </a:rPr>
              <a:t>connections</a:t>
            </a:r>
            <a:r>
              <a:rPr lang="en-US" sz="2400" dirty="0">
                <a:latin typeface="Calibri" panose="020F0502020204030204" pitchFamily="34" charset="0"/>
                <a:cs typeface="Calibri" panose="020F0502020204030204" pitchFamily="34" charset="0"/>
              </a:rPr>
              <a:t> between </a:t>
            </a:r>
            <a:r>
              <a:rPr lang="en-US" sz="2400" dirty="0" smtClean="0">
                <a:latin typeface="Calibri" panose="020F0502020204030204" pitchFamily="34" charset="0"/>
                <a:cs typeface="Calibri" panose="020F0502020204030204" pitchFamily="34" charset="0"/>
              </a:rPr>
              <a:t>users.</a:t>
            </a:r>
            <a:endParaRPr lang="en-US" sz="2400"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9" name="TextBox 18"/>
              <p:cNvSpPr txBox="1"/>
              <p:nvPr/>
            </p:nvSpPr>
            <p:spPr>
              <a:xfrm>
                <a:off x="641278" y="5253933"/>
                <a:ext cx="7314945" cy="860748"/>
              </a:xfrm>
              <a:prstGeom prst="rect">
                <a:avLst/>
              </a:prstGeom>
              <a:noFill/>
            </p:spPr>
            <p:txBody>
              <a:bodyPr wrap="square" rtlCol="0">
                <a:spAutoFit/>
              </a:bodyPr>
              <a:lstStyle/>
              <a:p>
                <a:pPr marL="342900" indent="-342900">
                  <a:buFont typeface="Wingdings" panose="05000000000000000000" pitchFamily="2" charset="2"/>
                  <a:buChar char="§"/>
                </a:pPr>
                <a14:m>
                  <m:oMath xmlns:m="http://schemas.openxmlformats.org/officeDocument/2006/math">
                    <m:sSub>
                      <m:sSubPr>
                        <m:ctrlPr>
                          <a:rPr lang="en-US" sz="2400" b="0" i="1" dirty="0" smtClean="0">
                            <a:latin typeface="Cambria Math" panose="02040503050406030204" pitchFamily="18" charset="0"/>
                            <a:cs typeface="Times New Roman" panose="02020603050405020304" pitchFamily="18" charset="0"/>
                          </a:rPr>
                        </m:ctrlPr>
                      </m:sSubPr>
                      <m:e>
                        <m:r>
                          <a:rPr lang="en-US" sz="2400" b="0" i="1" dirty="0" smtClean="0">
                            <a:latin typeface="Cambria Math" panose="02040503050406030204" pitchFamily="18" charset="0"/>
                            <a:cs typeface="Times New Roman" panose="02020603050405020304" pitchFamily="18" charset="0"/>
                          </a:rPr>
                          <m:t>𝑎</m:t>
                        </m:r>
                      </m:e>
                      <m:sub>
                        <m:r>
                          <a:rPr lang="en-US" sz="2400" b="0" i="1" dirty="0" smtClean="0">
                            <a:latin typeface="Cambria Math" panose="02040503050406030204" pitchFamily="18" charset="0"/>
                            <a:cs typeface="Times New Roman" panose="02020603050405020304" pitchFamily="18" charset="0"/>
                          </a:rPr>
                          <m:t>𝑖𝑗</m:t>
                        </m:r>
                      </m:sub>
                    </m:sSub>
                  </m:oMath>
                </a14:m>
                <a:r>
                  <a:rPr lang="en-US" sz="2400" dirty="0" smtClean="0">
                    <a:latin typeface="Calibri" panose="020F0502020204030204" pitchFamily="34" charset="0"/>
                    <a:cs typeface="Calibri" panose="020F0502020204030204" pitchFamily="34" charset="0"/>
                  </a:rPr>
                  <a:t>: a </a:t>
                </a:r>
                <a:r>
                  <a:rPr lang="en-US" sz="2400" dirty="0" smtClean="0">
                    <a:solidFill>
                      <a:srgbClr val="C00000"/>
                    </a:solidFill>
                    <a:latin typeface="Calibri" panose="020F0502020204030204" pitchFamily="34" charset="0"/>
                    <a:cs typeface="Calibri" panose="020F0502020204030204" pitchFamily="34" charset="0"/>
                  </a:rPr>
                  <a:t>binary variable </a:t>
                </a:r>
                <a:r>
                  <a:rPr lang="en-US" sz="2400" dirty="0" smtClean="0">
                    <a:latin typeface="Calibri" panose="020F0502020204030204" pitchFamily="34" charset="0"/>
                    <a:cs typeface="Calibri" panose="020F0502020204030204" pitchFamily="34" charset="0"/>
                  </a:rPr>
                  <a:t>to indicate if there is a connection between user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𝑖</m:t>
                    </m:r>
                  </m:oMath>
                </a14:m>
                <a:r>
                  <a:rPr lang="en-US" sz="2400" dirty="0" smtClean="0">
                    <a:latin typeface="Calibri" panose="020F0502020204030204" pitchFamily="34" charset="0"/>
                    <a:cs typeface="Calibri" panose="020F0502020204030204" pitchFamily="34" charset="0"/>
                  </a:rPr>
                  <a:t> and user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𝑗</m:t>
                    </m:r>
                  </m:oMath>
                </a14:m>
                <a:endParaRPr lang="en-US" sz="2400" dirty="0">
                  <a:latin typeface="Calibri" panose="020F0502020204030204" pitchFamily="34" charset="0"/>
                  <a:cs typeface="Calibri" panose="020F050202020403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641278" y="5253933"/>
                <a:ext cx="7314945" cy="860748"/>
              </a:xfrm>
              <a:prstGeom prst="rect">
                <a:avLst/>
              </a:prstGeom>
              <a:blipFill>
                <a:blip r:embed="rId3"/>
                <a:stretch>
                  <a:fillRect l="-1083" t="-4965" b="-15603"/>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4607" y="1979915"/>
            <a:ext cx="3809824" cy="2855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599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0521" y="4899304"/>
            <a:ext cx="6204184" cy="823748"/>
          </a:xfrm>
          <a:prstGeom prst="rect">
            <a:avLst/>
          </a:prstGeom>
        </p:spPr>
      </p:pic>
      <p:sp>
        <p:nvSpPr>
          <p:cNvPr id="15" name="文本框 14">
            <a:extLst>
              <a:ext uri="{FF2B5EF4-FFF2-40B4-BE49-F238E27FC236}">
                <a16:creationId xmlns:a16="http://schemas.microsoft.com/office/drawing/2014/main" id="{F12A4B74-ED13-4403-9279-78610916C33B}"/>
              </a:ext>
            </a:extLst>
          </p:cNvPr>
          <p:cNvSpPr txBox="1"/>
          <p:nvPr/>
        </p:nvSpPr>
        <p:spPr>
          <a:xfrm>
            <a:off x="0" y="135582"/>
            <a:ext cx="7598004"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Opinion evolution in Social Networks: Connect MFG to GAN</a:t>
            </a:r>
          </a:p>
        </p:txBody>
      </p:sp>
      <p:sp>
        <p:nvSpPr>
          <p:cNvPr id="8" name="TextBox 7"/>
          <p:cNvSpPr txBox="1"/>
          <p:nvPr/>
        </p:nvSpPr>
        <p:spPr>
          <a:xfrm>
            <a:off x="540302" y="951373"/>
            <a:ext cx="3456395"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smtClean="0">
                <a:latin typeface="Calibri" panose="020F0502020204030204" pitchFamily="34" charset="0"/>
                <a:cs typeface="Calibri" panose="020F0502020204030204" pitchFamily="34" charset="0"/>
              </a:rPr>
              <a:t> Opinion Dynamics</a:t>
            </a:r>
            <a:endParaRPr lang="en-US" sz="2800"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1093763" y="1614636"/>
                <a:ext cx="7158681" cy="461665"/>
              </a:xfrm>
              <a:prstGeom prst="rect">
                <a:avLst/>
              </a:prstGeom>
            </p:spPr>
            <p:txBody>
              <a:bodyPr wrap="square">
                <a:spAutoFit/>
              </a:bodyPr>
              <a:lstStyle/>
              <a:p>
                <a:r>
                  <a:rPr lang="en-US" sz="2400" dirty="0" smtClean="0">
                    <a:latin typeface="Calibri" panose="020F0502020204030204" pitchFamily="34" charset="0"/>
                    <a:cs typeface="Calibri" panose="020F0502020204030204" pitchFamily="34" charset="0"/>
                  </a:rPr>
                  <a:t>The new opinion for a non-stubborn user at time</a:t>
                </a:r>
                <a14:m>
                  <m:oMath xmlns:m="http://schemas.openxmlformats.org/officeDocument/2006/math">
                    <m:r>
                      <a:rPr lang="en-US" sz="2400" b="0" i="0" smtClean="0">
                        <a:latin typeface="Cambria Math" panose="02040503050406030204" pitchFamily="18" charset="0"/>
                        <a:cs typeface="Times New Roman" panose="02020603050405020304" pitchFamily="18" charset="0"/>
                      </a:rPr>
                      <m:t> </m:t>
                    </m:r>
                    <m:r>
                      <a:rPr lang="en-US" sz="2400" b="0" i="1" smtClean="0">
                        <a:latin typeface="Cambria Math" panose="02040503050406030204" pitchFamily="18" charset="0"/>
                        <a:cs typeface="Times New Roman" panose="02020603050405020304" pitchFamily="18" charset="0"/>
                      </a:rPr>
                      <m:t>𝑘</m:t>
                    </m:r>
                  </m:oMath>
                </a14:m>
                <a:endParaRPr lang="en-US" sz="2400" dirty="0">
                  <a:latin typeface="Calibri" panose="020F0502020204030204" pitchFamily="34" charset="0"/>
                  <a:cs typeface="Calibri" panose="020F050202020403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093763" y="1614636"/>
                <a:ext cx="7158681" cy="461665"/>
              </a:xfrm>
              <a:prstGeom prst="rect">
                <a:avLst/>
              </a:prstGeom>
              <a:blipFill>
                <a:blip r:embed="rId3"/>
                <a:stretch>
                  <a:fillRect l="-1277" t="-10526" b="-28947"/>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553" y="2078083"/>
            <a:ext cx="5436597" cy="1148997"/>
          </a:xfrm>
          <a:prstGeom prst="rect">
            <a:avLst/>
          </a:prstGeom>
        </p:spPr>
      </p:pic>
      <p:sp>
        <p:nvSpPr>
          <p:cNvPr id="12" name="Rectangle 11"/>
          <p:cNvSpPr/>
          <p:nvPr/>
        </p:nvSpPr>
        <p:spPr>
          <a:xfrm>
            <a:off x="5064402" y="3184296"/>
            <a:ext cx="1795848" cy="4571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46283" y="2916566"/>
            <a:ext cx="1358868"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49795" y="3566727"/>
            <a:ext cx="185351" cy="15342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Rectangle 15"/>
              <p:cNvSpPr/>
              <p:nvPr/>
            </p:nvSpPr>
            <p:spPr>
              <a:xfrm>
                <a:off x="3058986" y="3426510"/>
                <a:ext cx="3521177" cy="400110"/>
              </a:xfrm>
              <a:prstGeom prst="rect">
                <a:avLst/>
              </a:prstGeom>
            </p:spPr>
            <p:txBody>
              <a:bodyPr wrap="square">
                <a:spAutoFit/>
              </a:bodyPr>
              <a:lstStyle/>
              <a:p>
                <a:r>
                  <a:rPr lang="en-US" sz="2000" dirty="0" smtClean="0">
                    <a:latin typeface="Calibri" panose="020F0502020204030204" pitchFamily="34" charset="0"/>
                    <a:cs typeface="Calibri" panose="020F0502020204030204" pitchFamily="34" charset="0"/>
                  </a:rPr>
                  <a:t>average opinion of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𝑖</m:t>
                    </m:r>
                  </m:oMath>
                </a14:m>
                <a:r>
                  <a:rPr lang="en-US" sz="2000" dirty="0" smtClean="0">
                    <a:latin typeface="Calibri" panose="020F0502020204030204" pitchFamily="34" charset="0"/>
                    <a:cs typeface="Calibri" panose="020F0502020204030204" pitchFamily="34" charset="0"/>
                  </a:rPr>
                  <a:t>’s neighbors</a:t>
                </a:r>
                <a:endParaRPr lang="en-US" sz="2000" dirty="0">
                  <a:latin typeface="Calibri" panose="020F0502020204030204" pitchFamily="34" charset="0"/>
                  <a:cs typeface="Calibri" panose="020F050202020403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3058986" y="3426510"/>
                <a:ext cx="3521177" cy="400110"/>
              </a:xfrm>
              <a:prstGeom prst="rect">
                <a:avLst/>
              </a:prstGeom>
              <a:blipFill>
                <a:blip r:embed="rId5"/>
                <a:stretch>
                  <a:fillRect l="-1906" t="-7576" r="-1733" b="-25758"/>
                </a:stretch>
              </a:blipFill>
            </p:spPr>
            <p:txBody>
              <a:bodyPr/>
              <a:lstStyle/>
              <a:p>
                <a:r>
                  <a:rPr lang="en-US">
                    <a:noFill/>
                  </a:rPr>
                  <a:t> </a:t>
                </a:r>
              </a:p>
            </p:txBody>
          </p:sp>
        </mc:Fallback>
      </mc:AlternateContent>
      <p:sp>
        <p:nvSpPr>
          <p:cNvPr id="20" name="Rectangle 19"/>
          <p:cNvSpPr/>
          <p:nvPr/>
        </p:nvSpPr>
        <p:spPr>
          <a:xfrm>
            <a:off x="7099146" y="3607849"/>
            <a:ext cx="185351" cy="1534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1" name="Rectangle 20"/>
              <p:cNvSpPr/>
              <p:nvPr/>
            </p:nvSpPr>
            <p:spPr>
              <a:xfrm>
                <a:off x="7346283" y="3335516"/>
                <a:ext cx="3096962" cy="707886"/>
              </a:xfrm>
              <a:prstGeom prst="rect">
                <a:avLst/>
              </a:prstGeom>
            </p:spPr>
            <p:txBody>
              <a:bodyPr wrap="square">
                <a:spAutoFit/>
              </a:bodyPr>
              <a:lstStyle/>
              <a:p>
                <a:r>
                  <a:rPr lang="en-US" sz="2000" dirty="0" smtClean="0">
                    <a:latin typeface="Calibri" panose="020F0502020204030204" pitchFamily="34" charset="0"/>
                    <a:cs typeface="Calibri" panose="020F0502020204030204" pitchFamily="34" charset="0"/>
                  </a:rPr>
                  <a:t>control of user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𝑖</m:t>
                    </m:r>
                  </m:oMath>
                </a14:m>
                <a:r>
                  <a:rPr lang="en-US" sz="2000" dirty="0" smtClean="0">
                    <a:latin typeface="Calibri" panose="020F0502020204030204" pitchFamily="34" charset="0"/>
                    <a:cs typeface="Calibri" panose="020F0502020204030204" pitchFamily="34" charset="0"/>
                  </a:rPr>
                  <a:t> in the view of his current opinion </a:t>
                </a:r>
                <a14:m>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𝑥</m:t>
                        </m:r>
                      </m:e>
                      <m:sub>
                        <m:r>
                          <a:rPr lang="en-US" sz="2000" b="0" i="1" smtClean="0">
                            <a:latin typeface="Cambria Math" panose="02040503050406030204" pitchFamily="18" charset="0"/>
                            <a:cs typeface="Times New Roman" panose="02020603050405020304" pitchFamily="18" charset="0"/>
                          </a:rPr>
                          <m:t>𝑖</m:t>
                        </m:r>
                      </m:sub>
                    </m:sSub>
                  </m:oMath>
                </a14:m>
                <a:r>
                  <a:rPr lang="en-US" sz="2000" dirty="0" smtClean="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7346283" y="3335516"/>
                <a:ext cx="3096962" cy="707886"/>
              </a:xfrm>
              <a:prstGeom prst="rect">
                <a:avLst/>
              </a:prstGeom>
              <a:blipFill>
                <a:blip r:embed="rId6"/>
                <a:stretch>
                  <a:fillRect l="-1969" t="-4310" r="-2165" b="-146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1060451" y="4213495"/>
                <a:ext cx="6537553" cy="461665"/>
              </a:xfrm>
              <a:prstGeom prst="rect">
                <a:avLst/>
              </a:prstGeom>
            </p:spPr>
            <p:txBody>
              <a:bodyPr wrap="square">
                <a:spAutoFit/>
              </a:bodyPr>
              <a:lstStyle/>
              <a:p>
                <a:r>
                  <a:rPr lang="en-US" sz="2400" dirty="0" smtClean="0">
                    <a:latin typeface="Calibri" panose="020F0502020204030204" pitchFamily="34" charset="0"/>
                    <a:cs typeface="Calibri" panose="020F0502020204030204" pitchFamily="34" charset="0"/>
                  </a:rPr>
                  <a:t>The new opinion for a stubborn user at time</a:t>
                </a:r>
                <a14:m>
                  <m:oMath xmlns:m="http://schemas.openxmlformats.org/officeDocument/2006/math">
                    <m:r>
                      <a:rPr lang="en-US" sz="2400" b="0" i="0" smtClean="0">
                        <a:latin typeface="Cambria Math" panose="02040503050406030204" pitchFamily="18" charset="0"/>
                        <a:cs typeface="Times New Roman" panose="02020603050405020304" pitchFamily="18" charset="0"/>
                      </a:rPr>
                      <m:t> </m:t>
                    </m:r>
                    <m:r>
                      <a:rPr lang="en-US" sz="2400" b="0" i="1" smtClean="0">
                        <a:latin typeface="Cambria Math" panose="02040503050406030204" pitchFamily="18" charset="0"/>
                        <a:cs typeface="Times New Roman" panose="02020603050405020304" pitchFamily="18" charset="0"/>
                      </a:rPr>
                      <m:t>𝑘</m:t>
                    </m:r>
                  </m:oMath>
                </a14:m>
                <a:endParaRPr lang="en-US" sz="2400" dirty="0">
                  <a:latin typeface="Calibri" panose="020F0502020204030204" pitchFamily="34" charset="0"/>
                  <a:cs typeface="Calibri" panose="020F050202020403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060451" y="4213495"/>
                <a:ext cx="6537553" cy="461665"/>
              </a:xfrm>
              <a:prstGeom prst="rect">
                <a:avLst/>
              </a:prstGeom>
              <a:blipFill>
                <a:blip r:embed="rId7"/>
                <a:stretch>
                  <a:fillRect l="-1493" t="-10526" b="-28947"/>
                </a:stretch>
              </a:blipFill>
            </p:spPr>
            <p:txBody>
              <a:bodyPr/>
              <a:lstStyle/>
              <a:p>
                <a:r>
                  <a:rPr lang="en-US">
                    <a:noFill/>
                  </a:rPr>
                  <a:t> </a:t>
                </a:r>
              </a:p>
            </p:txBody>
          </p:sp>
        </mc:Fallback>
      </mc:AlternateContent>
      <p:sp>
        <p:nvSpPr>
          <p:cNvPr id="23" name="Rectangle 22"/>
          <p:cNvSpPr/>
          <p:nvPr/>
        </p:nvSpPr>
        <p:spPr>
          <a:xfrm>
            <a:off x="7527513" y="5456285"/>
            <a:ext cx="219391" cy="5778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15837" y="5456285"/>
            <a:ext cx="313037" cy="4794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V="1">
            <a:off x="3375645" y="5905271"/>
            <a:ext cx="160638" cy="1433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6" name="Rectangle 25"/>
              <p:cNvSpPr/>
              <p:nvPr/>
            </p:nvSpPr>
            <p:spPr>
              <a:xfrm>
                <a:off x="3717399" y="5753337"/>
                <a:ext cx="1898938" cy="400110"/>
              </a:xfrm>
              <a:prstGeom prst="rect">
                <a:avLst/>
              </a:prstGeom>
            </p:spPr>
            <p:txBody>
              <a:bodyPr wrap="square">
                <a:spAutoFit/>
              </a:bodyPr>
              <a:lstStyle/>
              <a:p>
                <a14:m>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𝜆</m:t>
                        </m:r>
                      </m:e>
                      <m:sub>
                        <m:r>
                          <a:rPr lang="en-US" sz="2000" b="0" i="1" smtClean="0">
                            <a:latin typeface="Cambria Math" panose="02040503050406030204" pitchFamily="18" charset="0"/>
                            <a:cs typeface="Times New Roman" panose="02020603050405020304" pitchFamily="18" charset="0"/>
                          </a:rPr>
                          <m:t>𝑖</m:t>
                        </m:r>
                      </m:sub>
                    </m:sSub>
                    <m:r>
                      <a:rPr lang="en-US" sz="2000" b="0" i="0" smtClean="0">
                        <a:latin typeface="Cambria Math" panose="02040503050406030204" pitchFamily="18" charset="0"/>
                        <a:cs typeface="Times New Roman" panose="02020603050405020304" pitchFamily="18" charset="0"/>
                      </a:rPr>
                      <m:t> </m:t>
                    </m:r>
                  </m:oMath>
                </a14:m>
                <a:r>
                  <a:rPr lang="en-US" sz="2000" dirty="0" smtClean="0">
                    <a:latin typeface="Calibri" panose="020F0502020204030204" pitchFamily="34" charset="0"/>
                    <a:cs typeface="Calibri" panose="020F0502020204030204" pitchFamily="34" charset="0"/>
                  </a:rPr>
                  <a:t>stubbornness</a:t>
                </a:r>
                <a:endParaRPr lang="en-US" sz="2000" dirty="0">
                  <a:latin typeface="Calibri" panose="020F0502020204030204" pitchFamily="34" charset="0"/>
                  <a:cs typeface="Calibri" panose="020F050202020403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717399" y="5753337"/>
                <a:ext cx="1898938" cy="400110"/>
              </a:xfrm>
              <a:prstGeom prst="rect">
                <a:avLst/>
              </a:prstGeom>
              <a:blipFill>
                <a:blip r:embed="rId8"/>
                <a:stretch>
                  <a:fillRect t="-9231" r="-965" b="-27692"/>
                </a:stretch>
              </a:blipFill>
            </p:spPr>
            <p:txBody>
              <a:bodyPr/>
              <a:lstStyle/>
              <a:p>
                <a:r>
                  <a:rPr lang="en-US">
                    <a:noFill/>
                  </a:rPr>
                  <a:t> </a:t>
                </a:r>
              </a:p>
            </p:txBody>
          </p:sp>
        </mc:Fallback>
      </mc:AlternateContent>
      <p:sp>
        <p:nvSpPr>
          <p:cNvPr id="27" name="Rectangle 26"/>
          <p:cNvSpPr/>
          <p:nvPr/>
        </p:nvSpPr>
        <p:spPr>
          <a:xfrm flipV="1">
            <a:off x="5962326" y="5905271"/>
            <a:ext cx="160638" cy="1433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8" name="Rectangle 27"/>
              <p:cNvSpPr/>
              <p:nvPr/>
            </p:nvSpPr>
            <p:spPr>
              <a:xfrm>
                <a:off x="6322613" y="5750986"/>
                <a:ext cx="3050178" cy="418704"/>
              </a:xfrm>
              <a:prstGeom prst="rect">
                <a:avLst/>
              </a:prstGeom>
            </p:spPr>
            <p:txBody>
              <a:bodyPr wrap="square">
                <a:spAutoFit/>
              </a:bodyPr>
              <a:lstStyle/>
              <a:p>
                <a14:m>
                  <m:oMath xmlns:m="http://schemas.openxmlformats.org/officeDocument/2006/math">
                    <m:sSubSup>
                      <m:sSubSupPr>
                        <m:ctrlPr>
                          <a:rPr lang="en-US" sz="2000" b="0" i="1" smtClean="0">
                            <a:latin typeface="Cambria Math" panose="02040503050406030204" pitchFamily="18" charset="0"/>
                            <a:cs typeface="Times New Roman" panose="02020603050405020304" pitchFamily="18" charset="0"/>
                          </a:rPr>
                        </m:ctrlPr>
                      </m:sSubSupPr>
                      <m:e>
                        <m:r>
                          <a:rPr lang="en-US" sz="2000" b="0" i="1" smtClean="0">
                            <a:latin typeface="Cambria Math" panose="02040503050406030204" pitchFamily="18" charset="0"/>
                            <a:cs typeface="Times New Roman" panose="02020603050405020304" pitchFamily="18" charset="0"/>
                          </a:rPr>
                          <m:t>𝑥</m:t>
                        </m:r>
                      </m:e>
                      <m:sub>
                        <m:r>
                          <a:rPr lang="en-US" sz="2000" b="0" i="1" smtClean="0">
                            <a:latin typeface="Cambria Math" panose="02040503050406030204" pitchFamily="18" charset="0"/>
                            <a:cs typeface="Times New Roman" panose="02020603050405020304" pitchFamily="18" charset="0"/>
                          </a:rPr>
                          <m:t>𝑖</m:t>
                        </m:r>
                      </m:sub>
                      <m:sup>
                        <m:r>
                          <a:rPr lang="en-US" sz="2000" b="0" i="1" smtClean="0">
                            <a:latin typeface="Cambria Math" panose="02040503050406030204" pitchFamily="18" charset="0"/>
                            <a:cs typeface="Times New Roman" panose="02020603050405020304" pitchFamily="18" charset="0"/>
                          </a:rPr>
                          <m:t>0</m:t>
                        </m:r>
                      </m:sup>
                    </m:sSubSup>
                  </m:oMath>
                </a14:m>
                <a:r>
                  <a:rPr lang="en-US" sz="2000" dirty="0" smtClean="0">
                    <a:latin typeface="Calibri" panose="020F0502020204030204" pitchFamily="34" charset="0"/>
                    <a:cs typeface="Calibri" panose="020F0502020204030204" pitchFamily="34" charset="0"/>
                  </a:rPr>
                  <a:t> user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𝑖</m:t>
                    </m:r>
                  </m:oMath>
                </a14:m>
                <a:r>
                  <a:rPr lang="en-US" sz="2000" dirty="0" smtClean="0">
                    <a:latin typeface="Calibri" panose="020F0502020204030204" pitchFamily="34" charset="0"/>
                    <a:cs typeface="Calibri" panose="020F0502020204030204" pitchFamily="34" charset="0"/>
                  </a:rPr>
                  <a:t>’s initial opinion </a:t>
                </a:r>
                <a:endParaRPr lang="en-US" sz="2000" dirty="0">
                  <a:latin typeface="Calibri" panose="020F0502020204030204" pitchFamily="34" charset="0"/>
                  <a:cs typeface="Calibri" panose="020F050202020403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6322613" y="5750986"/>
                <a:ext cx="3050178" cy="418704"/>
              </a:xfrm>
              <a:prstGeom prst="rect">
                <a:avLst/>
              </a:prstGeom>
              <a:blipFill>
                <a:blip r:embed="rId9"/>
                <a:stretch>
                  <a:fillRect t="-2899" b="-24638"/>
                </a:stretch>
              </a:blipFill>
            </p:spPr>
            <p:txBody>
              <a:bodyPr/>
              <a:lstStyle/>
              <a:p>
                <a:r>
                  <a:rPr lang="en-US">
                    <a:noFill/>
                  </a:rPr>
                  <a:t> </a:t>
                </a:r>
              </a:p>
            </p:txBody>
          </p:sp>
        </mc:Fallback>
      </mc:AlternateContent>
    </p:spTree>
    <p:extLst>
      <p:ext uri="{BB962C8B-B14F-4D97-AF65-F5344CB8AC3E}">
        <p14:creationId xmlns:p14="http://schemas.microsoft.com/office/powerpoint/2010/main" val="22254674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F12A4B74-ED13-4403-9279-78610916C33B}"/>
              </a:ext>
            </a:extLst>
          </p:cNvPr>
          <p:cNvSpPr txBox="1"/>
          <p:nvPr/>
        </p:nvSpPr>
        <p:spPr>
          <a:xfrm>
            <a:off x="0" y="135582"/>
            <a:ext cx="7598004"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Opinion evolution in Social Networks: Connect MFG to GAN</a:t>
            </a:r>
          </a:p>
        </p:txBody>
      </p:sp>
      <p:sp>
        <p:nvSpPr>
          <p:cNvPr id="29" name="TextBox 28"/>
          <p:cNvSpPr txBox="1"/>
          <p:nvPr/>
        </p:nvSpPr>
        <p:spPr>
          <a:xfrm>
            <a:off x="109131" y="1059233"/>
            <a:ext cx="5826962"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dirty="0" smtClean="0">
                <a:latin typeface="Calibri" panose="020F0502020204030204" pitchFamily="34" charset="0"/>
                <a:cs typeface="Calibri" panose="020F0502020204030204" pitchFamily="34" charset="0"/>
              </a:rPr>
              <a:t> Optimization Targets for SN users</a:t>
            </a:r>
            <a:endParaRPr lang="en-US" sz="2800" dirty="0">
              <a:latin typeface="Calibri" panose="020F0502020204030204" pitchFamily="34" charset="0"/>
              <a:cs typeface="Calibri" panose="020F0502020204030204" pitchFamily="34" charset="0"/>
            </a:endParaRPr>
          </a:p>
        </p:txBody>
      </p:sp>
      <p:sp>
        <p:nvSpPr>
          <p:cNvPr id="30" name="Rectangle 29"/>
          <p:cNvSpPr/>
          <p:nvPr/>
        </p:nvSpPr>
        <p:spPr>
          <a:xfrm>
            <a:off x="744971" y="1756038"/>
            <a:ext cx="9744393" cy="830997"/>
          </a:xfrm>
          <a:prstGeom prst="rect">
            <a:avLst/>
          </a:prstGeom>
        </p:spPr>
        <p:txBody>
          <a:bodyPr wrap="square">
            <a:spAutoFit/>
          </a:bodyPr>
          <a:lstStyle/>
          <a:p>
            <a:r>
              <a:rPr lang="en-US" sz="2400" dirty="0" smtClean="0">
                <a:latin typeface="Calibri" panose="020F0502020204030204" pitchFamily="34" charset="0"/>
                <a:cs typeface="Calibri" panose="020F0502020204030204" pitchFamily="34" charset="0"/>
              </a:rPr>
              <a:t>SN users want to minimize their own control effort as well as the distance to the target opinion. </a:t>
            </a:r>
            <a:r>
              <a:rPr lang="en-US" sz="2400" dirty="0">
                <a:latin typeface="Calibri" panose="020F0502020204030204" pitchFamily="34" charset="0"/>
                <a:cs typeface="Calibri" panose="020F0502020204030204" pitchFamily="34" charset="0"/>
              </a:rPr>
              <a:t>T</a:t>
            </a:r>
            <a:r>
              <a:rPr lang="en-US" sz="2400" dirty="0" smtClean="0">
                <a:latin typeface="Calibri" panose="020F0502020204030204" pitchFamily="34" charset="0"/>
                <a:cs typeface="Calibri" panose="020F0502020204030204" pitchFamily="34" charset="0"/>
              </a:rPr>
              <a:t>he control effort is defined by </a:t>
            </a:r>
            <a:endParaRPr lang="en-US" sz="2400" dirty="0">
              <a:latin typeface="Calibri" panose="020F0502020204030204" pitchFamily="34" charset="0"/>
              <a:cs typeface="Calibri" panose="020F0502020204030204" pitchFamily="34" charset="0"/>
            </a:endParaRPr>
          </a:p>
        </p:txBody>
      </p:sp>
      <p:sp>
        <p:nvSpPr>
          <p:cNvPr id="31" name="Rectangle 30"/>
          <p:cNvSpPr/>
          <p:nvPr/>
        </p:nvSpPr>
        <p:spPr>
          <a:xfrm>
            <a:off x="744790" y="3638963"/>
            <a:ext cx="5950112" cy="461665"/>
          </a:xfrm>
          <a:prstGeom prst="rect">
            <a:avLst/>
          </a:prstGeom>
        </p:spPr>
        <p:txBody>
          <a:bodyPr wrap="square">
            <a:spAutoFit/>
          </a:bodyPr>
          <a:lstStyle/>
          <a:p>
            <a:r>
              <a:rPr lang="en-US" sz="2400" dirty="0" smtClean="0">
                <a:latin typeface="Calibri" panose="020F0502020204030204" pitchFamily="34" charset="0"/>
                <a:cs typeface="Calibri" panose="020F0502020204030204" pitchFamily="34" charset="0"/>
              </a:rPr>
              <a:t>We set the distance to the target opinion as </a:t>
            </a:r>
            <a:endParaRPr lang="en-US" sz="2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2" name="TextBox 31"/>
              <p:cNvSpPr txBox="1"/>
              <p:nvPr/>
            </p:nvSpPr>
            <p:spPr>
              <a:xfrm>
                <a:off x="4319130" y="2885917"/>
                <a:ext cx="2687659" cy="454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𝐿</m:t>
                          </m:r>
                        </m:e>
                        <m:sub>
                          <m:r>
                            <a:rPr lang="en-US" sz="2800" b="0" i="1" smtClean="0">
                              <a:latin typeface="Cambria Math" panose="02040503050406030204" pitchFamily="18" charset="0"/>
                            </a:rPr>
                            <m:t>𝑖</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𝑢</m:t>
                              </m:r>
                            </m:e>
                            <m:sub>
                              <m:r>
                                <a:rPr lang="en-US" sz="2800" b="0" i="1" smtClean="0">
                                  <a:latin typeface="Cambria Math" panose="02040503050406030204" pitchFamily="18" charset="0"/>
                                </a:rPr>
                                <m:t>𝑖</m:t>
                              </m:r>
                            </m:sub>
                          </m:sSub>
                        </m:e>
                      </m:d>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𝑐</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 </m:t>
                          </m:r>
                          <m:r>
                            <a:rPr lang="en-US" sz="2800" b="0" i="1" smtClean="0">
                              <a:latin typeface="Cambria Math" panose="02040503050406030204" pitchFamily="18" charset="0"/>
                            </a:rPr>
                            <m:t>𝑢</m:t>
                          </m:r>
                        </m:e>
                        <m:sub>
                          <m:r>
                            <a:rPr lang="en-US" sz="2800" b="0" i="1" smtClean="0">
                              <a:latin typeface="Cambria Math" panose="02040503050406030204" pitchFamily="18" charset="0"/>
                            </a:rPr>
                            <m:t>𝑖</m:t>
                          </m:r>
                        </m:sub>
                        <m:sup>
                          <m:r>
                            <a:rPr lang="en-US" sz="2800" b="0" i="1" smtClean="0">
                              <a:latin typeface="Cambria Math" panose="02040503050406030204" pitchFamily="18" charset="0"/>
                            </a:rPr>
                            <m:t>2</m:t>
                          </m:r>
                        </m:sup>
                      </m:sSubSup>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4319130" y="2885917"/>
                <a:ext cx="2687659" cy="45416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851936" y="4401001"/>
                <a:ext cx="3857658" cy="6978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𝐺</m:t>
                          </m:r>
                        </m:e>
                        <m:sub>
                          <m:r>
                            <a:rPr lang="en-US" sz="2800" b="0" i="1" smtClean="0">
                              <a:latin typeface="Cambria Math" panose="02040503050406030204" pitchFamily="18" charset="0"/>
                            </a:rPr>
                            <m:t>𝑖</m:t>
                          </m:r>
                        </m:sub>
                      </m:sSub>
                      <m:d>
                        <m:dPr>
                          <m:ctrlPr>
                            <a:rPr lang="en-US" sz="2800" b="0" i="1" smtClean="0">
                              <a:latin typeface="Cambria Math" panose="02040503050406030204" pitchFamily="18" charset="0"/>
                            </a:rPr>
                          </m:ctrlPr>
                        </m:dPr>
                        <m:e>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𝑥</m:t>
                              </m:r>
                            </m:e>
                            <m:sub>
                              <m:r>
                                <a:rPr lang="en-US" sz="2800" b="0" i="1" smtClean="0">
                                  <a:latin typeface="Cambria Math" panose="02040503050406030204" pitchFamily="18" charset="0"/>
                                </a:rPr>
                                <m:t>𝑖</m:t>
                              </m:r>
                            </m:sub>
                            <m:sup>
                              <m:r>
                                <a:rPr lang="en-US" sz="2800" b="0" i="1" smtClean="0">
                                  <a:latin typeface="Cambria Math" panose="02040503050406030204" pitchFamily="18" charset="0"/>
                                </a:rPr>
                                <m:t>𝑇</m:t>
                              </m:r>
                            </m:sup>
                          </m:sSubSup>
                          <m:r>
                            <a:rPr lang="en-US" sz="2800" b="0" i="1" smtClean="0">
                              <a:latin typeface="Cambria Math" panose="02040503050406030204" pitchFamily="18" charset="0"/>
                            </a:rPr>
                            <m:t> </m:t>
                          </m:r>
                        </m:e>
                      </m:d>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𝑐</m:t>
                          </m:r>
                        </m:e>
                        <m:sub>
                          <m:r>
                            <a:rPr lang="en-US" sz="2800" b="0" i="1" smtClean="0">
                              <a:latin typeface="Cambria Math" panose="02040503050406030204" pitchFamily="18" charset="0"/>
                            </a:rPr>
                            <m:t>2</m:t>
                          </m:r>
                        </m:sub>
                      </m:sSub>
                      <m:sSub>
                        <m:sSubPr>
                          <m:ctrlPr>
                            <a:rPr lang="en-US" sz="2800" b="0" i="1" smtClean="0">
                              <a:latin typeface="Cambria Math" panose="02040503050406030204" pitchFamily="18" charset="0"/>
                            </a:rPr>
                          </m:ctrlPr>
                        </m:sSubPr>
                        <m:e>
                          <m:d>
                            <m:dPr>
                              <m:begChr m:val="|"/>
                              <m:endChr m:val="|"/>
                              <m:ctrlPr>
                                <a:rPr lang="en-US" sz="2800" b="0" i="1" smtClean="0">
                                  <a:latin typeface="Cambria Math" panose="02040503050406030204" pitchFamily="18" charset="0"/>
                                </a:rPr>
                              </m:ctrlPr>
                            </m:dPr>
                            <m:e>
                              <m:d>
                                <m:dPr>
                                  <m:begChr m:val="|"/>
                                  <m:endChr m:val="|"/>
                                  <m:ctrlPr>
                                    <a:rPr lang="en-US" sz="2800" b="0" i="1" smtClean="0">
                                      <a:latin typeface="Cambria Math" panose="02040503050406030204" pitchFamily="18" charset="0"/>
                                    </a:rPr>
                                  </m:ctrlPr>
                                </m:dPr>
                                <m:e>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𝑥</m:t>
                                      </m:r>
                                    </m:e>
                                    <m:sub>
                                      <m:r>
                                        <a:rPr lang="en-US" sz="2800" b="0" i="1" smtClean="0">
                                          <a:latin typeface="Cambria Math" panose="02040503050406030204" pitchFamily="18" charset="0"/>
                                        </a:rPr>
                                        <m:t>𝑖</m:t>
                                      </m:r>
                                    </m:sub>
                                    <m:sup>
                                      <m:r>
                                        <a:rPr lang="en-US" sz="2800" b="0" i="1" smtClean="0">
                                          <a:latin typeface="Cambria Math" panose="02040503050406030204" pitchFamily="18" charset="0"/>
                                        </a:rPr>
                                        <m:t>𝑇</m:t>
                                      </m:r>
                                    </m:sup>
                                  </m:sSubSup>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0</m:t>
                                      </m:r>
                                    </m:sub>
                                  </m:sSub>
                                </m:e>
                              </m:d>
                            </m:e>
                          </m:d>
                        </m:e>
                        <m:sub>
                          <m:r>
                            <a:rPr lang="en-US" sz="2800"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3851936" y="4401001"/>
                <a:ext cx="3857658" cy="697820"/>
              </a:xfrm>
              <a:prstGeom prst="rect">
                <a:avLst/>
              </a:prstGeom>
              <a:blipFill>
                <a:blip r:embed="rId3"/>
                <a:stretch>
                  <a:fillRect/>
                </a:stretch>
              </a:blipFill>
            </p:spPr>
            <p:txBody>
              <a:bodyPr/>
              <a:lstStyle/>
              <a:p>
                <a:r>
                  <a:rPr lang="en-US">
                    <a:noFill/>
                  </a:rPr>
                  <a:t> </a:t>
                </a:r>
              </a:p>
            </p:txBody>
          </p:sp>
        </mc:Fallback>
      </mc:AlternateContent>
      <p:sp>
        <p:nvSpPr>
          <p:cNvPr id="34" name="Rectangle 33"/>
          <p:cNvSpPr/>
          <p:nvPr/>
        </p:nvSpPr>
        <p:spPr>
          <a:xfrm>
            <a:off x="711838" y="5372041"/>
            <a:ext cx="5079440" cy="461665"/>
          </a:xfrm>
          <a:prstGeom prst="rect">
            <a:avLst/>
          </a:prstGeom>
        </p:spPr>
        <p:txBody>
          <a:bodyPr wrap="square">
            <a:spAutoFit/>
          </a:bodyPr>
          <a:lstStyle/>
          <a:p>
            <a:r>
              <a:rPr lang="en-US" sz="2400" dirty="0" smtClean="0">
                <a:latin typeface="Calibri" panose="020F0502020204030204" pitchFamily="34" charset="0"/>
                <a:cs typeface="Calibri" panose="020F0502020204030204" pitchFamily="34" charset="0"/>
              </a:rPr>
              <a:t>which is regarded as the terminal cost.</a:t>
            </a:r>
            <a:endParaRPr lang="en-US" sz="2400"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35" name="TextBox 34"/>
              <p:cNvSpPr txBox="1"/>
              <p:nvPr/>
            </p:nvSpPr>
            <p:spPr>
              <a:xfrm>
                <a:off x="8428517" y="2871261"/>
                <a:ext cx="2722319" cy="400110"/>
              </a:xfrm>
              <a:prstGeom prst="rect">
                <a:avLst/>
              </a:prstGeom>
              <a:noFill/>
            </p:spPr>
            <p:txBody>
              <a:bodyPr wrap="square"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1</m:t>
                        </m:r>
                      </m:sub>
                    </m:sSub>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c</m:t>
                        </m:r>
                      </m:e>
                      <m:sub>
                        <m:r>
                          <a:rPr lang="en-US" sz="2000" b="0" i="0" smtClean="0">
                            <a:latin typeface="Cambria Math" panose="02040503050406030204" pitchFamily="18" charset="0"/>
                          </a:rPr>
                          <m:t>2</m:t>
                        </m:r>
                      </m:sub>
                    </m:sSub>
                  </m:oMath>
                </a14:m>
                <a:r>
                  <a:rPr lang="en-US" sz="2000" dirty="0" smtClean="0">
                    <a:latin typeface="Calibri" panose="020F0502020204030204" pitchFamily="34" charset="0"/>
                    <a:cs typeface="Calibri" panose="020F0502020204030204" pitchFamily="34" charset="0"/>
                  </a:rPr>
                  <a:t> are two constants</a:t>
                </a:r>
                <a:endParaRPr lang="en-US" sz="2000" dirty="0">
                  <a:latin typeface="Calibri" panose="020F0502020204030204" pitchFamily="34" charset="0"/>
                  <a:cs typeface="Calibri" panose="020F0502020204030204" pitchFamily="34" charset="0"/>
                </a:endParaRPr>
              </a:p>
            </p:txBody>
          </p:sp>
        </mc:Choice>
        <mc:Fallback>
          <p:sp>
            <p:nvSpPr>
              <p:cNvPr id="35" name="TextBox 34"/>
              <p:cNvSpPr txBox="1">
                <a:spLocks noRot="1" noChangeAspect="1" noMove="1" noResize="1" noEditPoints="1" noAdjustHandles="1" noChangeArrowheads="1" noChangeShapeType="1" noTextEdit="1"/>
              </p:cNvSpPr>
              <p:nvPr/>
            </p:nvSpPr>
            <p:spPr>
              <a:xfrm>
                <a:off x="8428517" y="2871261"/>
                <a:ext cx="2722319" cy="400110"/>
              </a:xfrm>
              <a:prstGeom prst="rect">
                <a:avLst/>
              </a:prstGeom>
              <a:blipFill>
                <a:blip r:embed="rId4"/>
                <a:stretch>
                  <a:fillRect t="-7576" b="-257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TextBox 35"/>
              <p:cNvSpPr txBox="1"/>
              <p:nvPr/>
            </p:nvSpPr>
            <p:spPr>
              <a:xfrm>
                <a:off x="8428517" y="3707562"/>
                <a:ext cx="2662458" cy="400110"/>
              </a:xfrm>
              <a:prstGeom prst="rect">
                <a:avLst/>
              </a:prstGeom>
              <a:noFill/>
            </p:spPr>
            <p:txBody>
              <a:bodyPr wrap="square"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0</m:t>
                        </m:r>
                      </m:sub>
                    </m:sSub>
                  </m:oMath>
                </a14:m>
                <a:r>
                  <a:rPr lang="en-US" sz="2000" dirty="0" smtClean="0">
                    <a:latin typeface="Calibri" panose="020F0502020204030204" pitchFamily="34" charset="0"/>
                    <a:cs typeface="Calibri" panose="020F0502020204030204" pitchFamily="34" charset="0"/>
                  </a:rPr>
                  <a:t> is the target opinion</a:t>
                </a:r>
                <a:endParaRPr lang="en-US" sz="2000" dirty="0">
                  <a:latin typeface="Calibri" panose="020F0502020204030204" pitchFamily="34" charset="0"/>
                  <a:cs typeface="Calibri" panose="020F0502020204030204" pitchFamily="34" charset="0"/>
                </a:endParaRPr>
              </a:p>
            </p:txBody>
          </p:sp>
        </mc:Choice>
        <mc:Fallback>
          <p:sp>
            <p:nvSpPr>
              <p:cNvPr id="36" name="TextBox 35"/>
              <p:cNvSpPr txBox="1">
                <a:spLocks noRot="1" noChangeAspect="1" noMove="1" noResize="1" noEditPoints="1" noAdjustHandles="1" noChangeArrowheads="1" noChangeShapeType="1" noTextEdit="1"/>
              </p:cNvSpPr>
              <p:nvPr/>
            </p:nvSpPr>
            <p:spPr>
              <a:xfrm>
                <a:off x="8428517" y="3707562"/>
                <a:ext cx="2662458" cy="400110"/>
              </a:xfrm>
              <a:prstGeom prst="rect">
                <a:avLst/>
              </a:prstGeom>
              <a:blipFill>
                <a:blip r:embed="rId5"/>
                <a:stretch>
                  <a:fillRect t="-7576" b="-257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TextBox 36"/>
              <p:cNvSpPr txBox="1"/>
              <p:nvPr/>
            </p:nvSpPr>
            <p:spPr>
              <a:xfrm>
                <a:off x="8428517" y="4541424"/>
                <a:ext cx="3471970" cy="416974"/>
              </a:xfrm>
              <a:prstGeom prst="rect">
                <a:avLst/>
              </a:prstGeom>
              <a:noFill/>
            </p:spPr>
            <p:txBody>
              <a:bodyPr wrap="square" rtlCol="0">
                <a:spAutoFit/>
              </a:bodyPr>
              <a:lstStyle/>
              <a:p>
                <a14:m>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𝑇</m:t>
                        </m:r>
                      </m:sup>
                    </m:sSubSup>
                  </m:oMath>
                </a14:m>
                <a:r>
                  <a:rPr lang="en-US" sz="2000" dirty="0" smtClean="0">
                    <a:latin typeface="Calibri" panose="020F0502020204030204" pitchFamily="34" charset="0"/>
                    <a:cs typeface="Calibri" panose="020F0502020204030204" pitchFamily="34" charset="0"/>
                  </a:rPr>
                  <a:t> is the final opinion of user </a:t>
                </a:r>
                <a14:m>
                  <m:oMath xmlns:m="http://schemas.openxmlformats.org/officeDocument/2006/math">
                    <m:r>
                      <a:rPr lang="en-US" sz="2000" b="0" i="1" smtClean="0">
                        <a:latin typeface="Cambria Math" panose="02040503050406030204" pitchFamily="18" charset="0"/>
                      </a:rPr>
                      <m:t>𝑖</m:t>
                    </m:r>
                  </m:oMath>
                </a14:m>
                <a:endParaRPr lang="en-US" sz="2000" dirty="0">
                  <a:latin typeface="Calibri" panose="020F0502020204030204" pitchFamily="34" charset="0"/>
                  <a:cs typeface="Calibri" panose="020F0502020204030204" pitchFamily="34" charset="0"/>
                </a:endParaRPr>
              </a:p>
            </p:txBody>
          </p:sp>
        </mc:Choice>
        <mc:Fallback>
          <p:sp>
            <p:nvSpPr>
              <p:cNvPr id="37" name="TextBox 36"/>
              <p:cNvSpPr txBox="1">
                <a:spLocks noRot="1" noChangeAspect="1" noMove="1" noResize="1" noEditPoints="1" noAdjustHandles="1" noChangeArrowheads="1" noChangeShapeType="1" noTextEdit="1"/>
              </p:cNvSpPr>
              <p:nvPr/>
            </p:nvSpPr>
            <p:spPr>
              <a:xfrm>
                <a:off x="8428517" y="4541424"/>
                <a:ext cx="3471970" cy="416974"/>
              </a:xfrm>
              <a:prstGeom prst="rect">
                <a:avLst/>
              </a:prstGeom>
              <a:blipFill>
                <a:blip r:embed="rId6"/>
                <a:stretch>
                  <a:fillRect t="-4412" b="-26471"/>
                </a:stretch>
              </a:blipFill>
            </p:spPr>
            <p:txBody>
              <a:bodyPr/>
              <a:lstStyle/>
              <a:p>
                <a:r>
                  <a:rPr lang="en-US">
                    <a:noFill/>
                  </a:rPr>
                  <a:t> </a:t>
                </a:r>
              </a:p>
            </p:txBody>
          </p:sp>
        </mc:Fallback>
      </mc:AlternateContent>
      <p:sp>
        <p:nvSpPr>
          <p:cNvPr id="38" name="Rectangle 37"/>
          <p:cNvSpPr/>
          <p:nvPr/>
        </p:nvSpPr>
        <p:spPr>
          <a:xfrm>
            <a:off x="6149418" y="2948982"/>
            <a:ext cx="326797" cy="41016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464481" y="4548233"/>
            <a:ext cx="326797" cy="41016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914561" y="4548233"/>
            <a:ext cx="326797" cy="41016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64904" y="4420068"/>
            <a:ext cx="411311" cy="53833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60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animBg="1"/>
      <p:bldP spid="39" grpId="0" animBg="1"/>
      <p:bldP spid="40" grpId="0" animBg="1"/>
      <p:bldP spid="4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4177" y="4069338"/>
            <a:ext cx="6489685" cy="1394398"/>
          </a:xfrm>
          <a:prstGeom prst="rect">
            <a:avLst/>
          </a:prstGeom>
        </p:spPr>
      </p:pic>
      <p:sp>
        <p:nvSpPr>
          <p:cNvPr id="15" name="文本框 14">
            <a:extLst>
              <a:ext uri="{FF2B5EF4-FFF2-40B4-BE49-F238E27FC236}">
                <a16:creationId xmlns:a16="http://schemas.microsoft.com/office/drawing/2014/main" id="{F12A4B74-ED13-4403-9279-78610916C33B}"/>
              </a:ext>
            </a:extLst>
          </p:cNvPr>
          <p:cNvSpPr txBox="1"/>
          <p:nvPr/>
        </p:nvSpPr>
        <p:spPr>
          <a:xfrm>
            <a:off x="0" y="135582"/>
            <a:ext cx="7598004"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Opinion evolution in Social Networks: Connect MFG to GAN</a:t>
            </a:r>
          </a:p>
        </p:txBody>
      </p:sp>
      <p:sp>
        <p:nvSpPr>
          <p:cNvPr id="12" name="TextBox 11"/>
          <p:cNvSpPr txBox="1"/>
          <p:nvPr/>
        </p:nvSpPr>
        <p:spPr>
          <a:xfrm>
            <a:off x="203399" y="889551"/>
            <a:ext cx="7548861"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smtClean="0">
                <a:latin typeface="Calibri" panose="020F0502020204030204" pitchFamily="34" charset="0"/>
                <a:cs typeface="Calibri" panose="020F0502020204030204" pitchFamily="34" charset="0"/>
              </a:rPr>
              <a:t> The optimal control problem for a generic user</a:t>
            </a:r>
            <a:endParaRPr lang="en-US" sz="2800" dirty="0">
              <a:latin typeface="Calibri" panose="020F0502020204030204" pitchFamily="34" charset="0"/>
              <a:cs typeface="Calibri" panose="020F0502020204030204" pitchFamily="34" charset="0"/>
            </a:endParaRPr>
          </a:p>
        </p:txBody>
      </p:sp>
      <p:sp>
        <p:nvSpPr>
          <p:cNvPr id="13" name="Rectangle 12"/>
          <p:cNvSpPr/>
          <p:nvPr/>
        </p:nvSpPr>
        <p:spPr>
          <a:xfrm>
            <a:off x="839058" y="1589997"/>
            <a:ext cx="4160290" cy="461665"/>
          </a:xfrm>
          <a:prstGeom prst="rect">
            <a:avLst/>
          </a:prstGeom>
        </p:spPr>
        <p:txBody>
          <a:bodyPr wrap="square">
            <a:spAutoFit/>
          </a:bodyPr>
          <a:lstStyle/>
          <a:p>
            <a:r>
              <a:rPr lang="en-US" sz="2400" dirty="0" smtClean="0">
                <a:latin typeface="Calibri" panose="020F0502020204030204" pitchFamily="34" charset="0"/>
                <a:cs typeface="Calibri" panose="020F0502020204030204" pitchFamily="34" charset="0"/>
              </a:rPr>
              <a:t>The total cost for a generic user </a:t>
            </a:r>
            <a:endParaRPr lang="en-US" sz="2400"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4" name="Rectangle 13"/>
              <p:cNvSpPr/>
              <p:nvPr/>
            </p:nvSpPr>
            <p:spPr>
              <a:xfrm>
                <a:off x="904960" y="3134701"/>
                <a:ext cx="9589026" cy="830997"/>
              </a:xfrm>
              <a:prstGeom prst="rect">
                <a:avLst/>
              </a:prstGeom>
            </p:spPr>
            <p:txBody>
              <a:bodyPr wrap="square">
                <a:spAutoFit/>
              </a:bodyPr>
              <a:lstStyle/>
              <a:p>
                <a:r>
                  <a:rPr lang="en-US" sz="2400" dirty="0" smtClean="0">
                    <a:latin typeface="Calibri" panose="020F0502020204030204" pitchFamily="34" charset="0"/>
                    <a:cs typeface="Calibri" panose="020F0502020204030204" pitchFamily="34" charset="0"/>
                  </a:rPr>
                  <a:t>The control efforts are implemented through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𝑡</m:t>
                    </m:r>
                    <m:r>
                      <a:rPr lang="en-US" sz="2400" b="0" i="1" smtClean="0">
                        <a:latin typeface="Cambria Math" panose="02040503050406030204" pitchFamily="18" charset="0"/>
                        <a:cs typeface="Times New Roman" panose="02020603050405020304" pitchFamily="18" charset="0"/>
                      </a:rPr>
                      <m:t>=0</m:t>
                    </m:r>
                  </m:oMath>
                </a14:m>
                <a:r>
                  <a:rPr lang="en-US" sz="2400" dirty="0" smtClean="0">
                    <a:latin typeface="Calibri" panose="020F0502020204030204" pitchFamily="34" charset="0"/>
                    <a:cs typeface="Calibri" panose="020F0502020204030204" pitchFamily="34" charset="0"/>
                  </a:rPr>
                  <a:t> and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𝑡</m:t>
                    </m:r>
                    <m:r>
                      <a:rPr lang="en-US" sz="2400" b="0" i="1" smtClean="0">
                        <a:latin typeface="Cambria Math" panose="02040503050406030204" pitchFamily="18" charset="0"/>
                        <a:cs typeface="Times New Roman" panose="02020603050405020304" pitchFamily="18" charset="0"/>
                      </a:rPr>
                      <m:t>=1</m:t>
                    </m:r>
                  </m:oMath>
                </a14:m>
                <a:r>
                  <a:rPr lang="en-US" sz="2400" dirty="0" smtClean="0">
                    <a:latin typeface="Calibri" panose="020F0502020204030204" pitchFamily="34" charset="0"/>
                    <a:cs typeface="Calibri" panose="020F0502020204030204" pitchFamily="34" charset="0"/>
                  </a:rPr>
                  <a:t>, thus become the running cost. The state transition dynamics of user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𝑖</m:t>
                    </m:r>
                  </m:oMath>
                </a14:m>
                <a:r>
                  <a:rPr lang="en-US" sz="2400" dirty="0" smtClean="0">
                    <a:latin typeface="Calibri" panose="020F0502020204030204" pitchFamily="34" charset="0"/>
                    <a:cs typeface="Calibri" panose="020F0502020204030204" pitchFamily="34" charset="0"/>
                  </a:rPr>
                  <a:t> is given by</a:t>
                </a:r>
                <a:endParaRPr lang="en-US" sz="2400" dirty="0">
                  <a:latin typeface="Calibri" panose="020F0502020204030204" pitchFamily="34" charset="0"/>
                  <a:cs typeface="Calibri" panose="020F050202020403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904960" y="3134701"/>
                <a:ext cx="9589026" cy="830997"/>
              </a:xfrm>
              <a:prstGeom prst="rect">
                <a:avLst/>
              </a:prstGeom>
              <a:blipFill>
                <a:blip r:embed="rId3"/>
                <a:stretch>
                  <a:fillRect l="-954" t="-5839" r="-158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3121683" y="2157507"/>
                <a:ext cx="4682179" cy="8306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𝐽</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𝑖</m:t>
                              </m:r>
                            </m:sub>
                          </m:sSub>
                        </m:e>
                      </m:d>
                      <m:r>
                        <a:rPr lang="en-US" sz="2400" b="0" i="1" smtClean="0">
                          <a:latin typeface="Cambria Math" panose="02040503050406030204" pitchFamily="18" charset="0"/>
                        </a:rPr>
                        <m:t>=</m:t>
                      </m:r>
                      <m:nary>
                        <m:naryPr>
                          <m:ctrlPr>
                            <a:rPr lang="en-US" sz="2400" b="0" i="1" smtClean="0">
                              <a:latin typeface="Cambria Math" panose="02040503050406030204" pitchFamily="18" charset="0"/>
                            </a:rPr>
                          </m:ctrlPr>
                        </m:naryPr>
                        <m:sub>
                          <m:r>
                            <a:rPr lang="en-US" sz="2400" b="0" i="1" smtClean="0">
                              <a:latin typeface="Cambria Math" panose="02040503050406030204" pitchFamily="18" charset="0"/>
                            </a:rPr>
                            <m:t>0</m:t>
                          </m:r>
                        </m:sub>
                        <m:sup>
                          <m:r>
                            <a:rPr lang="en-US" sz="2400" b="0" i="1" smtClean="0">
                              <a:latin typeface="Cambria Math" panose="02040503050406030204" pitchFamily="18" charset="0"/>
                            </a:rPr>
                            <m:t>𝑇</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e>
                          </m:d>
                          <m:r>
                            <a:rPr lang="en-US" sz="2400" b="0" i="1" smtClean="0">
                              <a:latin typeface="Cambria Math" panose="02040503050406030204" pitchFamily="18" charset="0"/>
                            </a:rPr>
                            <m:t>𝑑𝑡</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𝐺</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𝑇</m:t>
                              </m:r>
                            </m:sup>
                          </m:sSubSup>
                          <m:r>
                            <a:rPr lang="en-US" sz="2400" b="0" i="1" smtClean="0">
                              <a:latin typeface="Cambria Math" panose="02040503050406030204" pitchFamily="18" charset="0"/>
                            </a:rPr>
                            <m:t>)</m:t>
                          </m:r>
                        </m:e>
                      </m:nary>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3121683" y="2157507"/>
                <a:ext cx="4682179" cy="8306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8169294" y="4224516"/>
                <a:ext cx="3765399" cy="461665"/>
              </a:xfrm>
              <a:prstGeom prst="rect">
                <a:avLst/>
              </a:prstGeom>
            </p:spPr>
            <p:txBody>
              <a:bodyPr wrap="square">
                <a:spAutoFit/>
              </a:bodyPr>
              <a:lstStyle/>
              <a:p>
                <a14:m>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𝜆</m:t>
                        </m:r>
                      </m:e>
                      <m:sub>
                        <m:r>
                          <a:rPr lang="en-US" sz="2000" b="0" i="1" smtClean="0">
                            <a:latin typeface="Cambria Math" panose="02040503050406030204" pitchFamily="18" charset="0"/>
                            <a:cs typeface="Times New Roman" panose="02020603050405020304" pitchFamily="18" charset="0"/>
                          </a:rPr>
                          <m:t>𝑖</m:t>
                        </m:r>
                      </m:sub>
                    </m:sSub>
                  </m:oMath>
                </a14:m>
                <a:r>
                  <a:rPr lang="en-US" sz="20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stubbornness of user </a:t>
                </a:r>
                <a:r>
                  <a:rPr lang="en-US" sz="2400" dirty="0" err="1">
                    <a:latin typeface="Calibri" panose="020F0502020204030204" pitchFamily="34" charset="0"/>
                    <a:cs typeface="Calibri" panose="020F0502020204030204" pitchFamily="34" charset="0"/>
                  </a:rPr>
                  <a:t>i</a:t>
                </a:r>
                <a:endParaRPr lang="en-US" sz="2400" dirty="0">
                  <a:latin typeface="Calibri" panose="020F0502020204030204" pitchFamily="34" charset="0"/>
                  <a:cs typeface="Calibri" panose="020F050202020403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8169294" y="4224516"/>
                <a:ext cx="3765399" cy="461665"/>
              </a:xfrm>
              <a:prstGeom prst="rect">
                <a:avLst/>
              </a:prstGeom>
              <a:blipFill>
                <a:blip r:embed="rId5"/>
                <a:stretch>
                  <a:fillRect t="-10526"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8169295" y="4714166"/>
                <a:ext cx="3765398" cy="461665"/>
              </a:xfrm>
              <a:prstGeom prst="rect">
                <a:avLst/>
              </a:prstGeom>
            </p:spPr>
            <p:txBody>
              <a:bodyPr wrap="square">
                <a:spAutoFit/>
              </a:bodyPr>
              <a:lstStyle/>
              <a:p>
                <a14:m>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𝑎</m:t>
                        </m:r>
                      </m:e>
                      <m:sub>
                        <m:r>
                          <a:rPr lang="en-US" sz="2000" b="0" i="1" smtClean="0">
                            <a:latin typeface="Cambria Math" panose="02040503050406030204" pitchFamily="18" charset="0"/>
                            <a:cs typeface="Times New Roman" panose="02020603050405020304" pitchFamily="18" charset="0"/>
                          </a:rPr>
                          <m:t>𝑖𝑗</m:t>
                        </m:r>
                      </m:sub>
                    </m:sSub>
                  </m:oMath>
                </a14:m>
                <a:r>
                  <a:rPr lang="en-US" sz="20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connection indicator</a:t>
                </a:r>
              </a:p>
            </p:txBody>
          </p:sp>
        </mc:Choice>
        <mc:Fallback>
          <p:sp>
            <p:nvSpPr>
              <p:cNvPr id="19" name="Rectangle 18"/>
              <p:cNvSpPr>
                <a:spLocks noRot="1" noChangeAspect="1" noMove="1" noResize="1" noEditPoints="1" noAdjustHandles="1" noChangeArrowheads="1" noChangeShapeType="1" noTextEdit="1"/>
              </p:cNvSpPr>
              <p:nvPr/>
            </p:nvSpPr>
            <p:spPr>
              <a:xfrm>
                <a:off x="8169295" y="4714166"/>
                <a:ext cx="3765398" cy="461665"/>
              </a:xfrm>
              <a:prstGeom prst="rect">
                <a:avLst/>
              </a:prstGeom>
              <a:blipFill>
                <a:blip r:embed="rId6"/>
                <a:stretch>
                  <a:fillRect t="-11842" b="-276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8169294" y="5233568"/>
                <a:ext cx="3887587" cy="461665"/>
              </a:xfrm>
              <a:prstGeom prst="rect">
                <a:avLst/>
              </a:prstGeom>
            </p:spPr>
            <p:txBody>
              <a:bodyPr wrap="square">
                <a:spAutoFit/>
              </a:bodyPr>
              <a:lstStyle/>
              <a:p>
                <a14:m>
                  <m:oMath xmlns:m="http://schemas.openxmlformats.org/officeDocument/2006/math">
                    <m:sSubSup>
                      <m:sSubSupPr>
                        <m:ctrlPr>
                          <a:rPr lang="en-US" sz="2000" b="0" i="1" smtClean="0">
                            <a:latin typeface="Cambria Math" panose="02040503050406030204" pitchFamily="18" charset="0"/>
                            <a:cs typeface="Times New Roman" panose="02020603050405020304" pitchFamily="18" charset="0"/>
                          </a:rPr>
                        </m:ctrlPr>
                      </m:sSubSupPr>
                      <m:e>
                        <m:r>
                          <a:rPr lang="en-US" sz="2000" b="0" i="1" smtClean="0">
                            <a:latin typeface="Cambria Math" panose="02040503050406030204" pitchFamily="18" charset="0"/>
                            <a:cs typeface="Times New Roman" panose="02020603050405020304" pitchFamily="18" charset="0"/>
                          </a:rPr>
                          <m:t>𝑥</m:t>
                        </m:r>
                      </m:e>
                      <m:sub>
                        <m:r>
                          <a:rPr lang="en-US" sz="2000" b="0" i="1" smtClean="0">
                            <a:latin typeface="Cambria Math" panose="02040503050406030204" pitchFamily="18" charset="0"/>
                            <a:cs typeface="Times New Roman" panose="02020603050405020304" pitchFamily="18" charset="0"/>
                          </a:rPr>
                          <m:t>𝑖</m:t>
                        </m:r>
                      </m:sub>
                      <m:sup/>
                    </m:sSubSup>
                  </m:oMath>
                </a14:m>
                <a:r>
                  <a:rPr lang="en-US" sz="20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current </a:t>
                </a:r>
                <a:r>
                  <a:rPr lang="en-US" sz="2400" dirty="0">
                    <a:latin typeface="Calibri" panose="020F0502020204030204" pitchFamily="34" charset="0"/>
                    <a:cs typeface="Calibri" panose="020F0502020204030204" pitchFamily="34" charset="0"/>
                  </a:rPr>
                  <a:t>opinion of user </a:t>
                </a:r>
                <a:r>
                  <a:rPr lang="en-US" sz="2400" dirty="0" err="1">
                    <a:latin typeface="Calibri" panose="020F0502020204030204" pitchFamily="34" charset="0"/>
                    <a:cs typeface="Calibri" panose="020F0502020204030204" pitchFamily="34" charset="0"/>
                  </a:rPr>
                  <a:t>i</a:t>
                </a:r>
                <a:endParaRPr lang="en-US" sz="2400" dirty="0">
                  <a:latin typeface="Calibri" panose="020F0502020204030204" pitchFamily="34" charset="0"/>
                  <a:cs typeface="Calibri" panose="020F050202020403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8169294" y="5233568"/>
                <a:ext cx="3887587" cy="461665"/>
              </a:xfrm>
              <a:prstGeom prst="rect">
                <a:avLst/>
              </a:prstGeom>
              <a:blipFill>
                <a:blip r:embed="rId7"/>
                <a:stretch>
                  <a:fillRect t="-10667" b="-30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8750403" y="1866831"/>
                <a:ext cx="2599470" cy="461665"/>
              </a:xfrm>
              <a:prstGeom prst="rect">
                <a:avLst/>
              </a:prstGeom>
            </p:spPr>
            <p:txBody>
              <a:bodyPr wrap="square">
                <a:spAutoFit/>
              </a:bodyPr>
              <a:lstStyle/>
              <a:p>
                <a14:m>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𝐿</m:t>
                        </m:r>
                      </m:e>
                      <m:sub>
                        <m:r>
                          <a:rPr lang="en-US" sz="2000" b="0" i="1" smtClean="0">
                            <a:latin typeface="Cambria Math" panose="02040503050406030204" pitchFamily="18" charset="0"/>
                            <a:cs typeface="Times New Roman" panose="02020603050405020304" pitchFamily="18" charset="0"/>
                          </a:rPr>
                          <m:t>𝑖</m:t>
                        </m:r>
                      </m:sub>
                    </m:sSub>
                  </m:oMath>
                </a14:m>
                <a:r>
                  <a:rPr lang="en-US" sz="20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running cost</a:t>
                </a:r>
              </a:p>
            </p:txBody>
          </p:sp>
        </mc:Choice>
        <mc:Fallback>
          <p:sp>
            <p:nvSpPr>
              <p:cNvPr id="21" name="Rectangle 20"/>
              <p:cNvSpPr>
                <a:spLocks noRot="1" noChangeAspect="1" noMove="1" noResize="1" noEditPoints="1" noAdjustHandles="1" noChangeArrowheads="1" noChangeShapeType="1" noTextEdit="1"/>
              </p:cNvSpPr>
              <p:nvPr/>
            </p:nvSpPr>
            <p:spPr>
              <a:xfrm>
                <a:off x="8750403" y="1866831"/>
                <a:ext cx="2599470" cy="461665"/>
              </a:xfrm>
              <a:prstGeom prst="rect">
                <a:avLst/>
              </a:prstGeom>
              <a:blipFill>
                <a:blip r:embed="rId8"/>
                <a:stretch>
                  <a:fillRect t="-10526"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8750403" y="2507905"/>
                <a:ext cx="2599470" cy="461665"/>
              </a:xfrm>
              <a:prstGeom prst="rect">
                <a:avLst/>
              </a:prstGeom>
            </p:spPr>
            <p:txBody>
              <a:bodyPr wrap="square">
                <a:spAutoFit/>
              </a:bodyPr>
              <a:lstStyle/>
              <a:p>
                <a14:m>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𝐺</m:t>
                        </m:r>
                      </m:e>
                      <m:sub>
                        <m:r>
                          <a:rPr lang="en-US" sz="2000" b="0" i="1" smtClean="0">
                            <a:latin typeface="Cambria Math" panose="02040503050406030204" pitchFamily="18" charset="0"/>
                            <a:cs typeface="Times New Roman" panose="02020603050405020304" pitchFamily="18" charset="0"/>
                          </a:rPr>
                          <m:t>𝑖</m:t>
                        </m:r>
                      </m:sub>
                    </m:sSub>
                  </m:oMath>
                </a14:m>
                <a:r>
                  <a:rPr lang="en-US" sz="20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terminal cost</a:t>
                </a:r>
              </a:p>
            </p:txBody>
          </p:sp>
        </mc:Choice>
        <mc:Fallback>
          <p:sp>
            <p:nvSpPr>
              <p:cNvPr id="22" name="Rectangle 21"/>
              <p:cNvSpPr>
                <a:spLocks noRot="1" noChangeAspect="1" noMove="1" noResize="1" noEditPoints="1" noAdjustHandles="1" noChangeArrowheads="1" noChangeShapeType="1" noTextEdit="1"/>
              </p:cNvSpPr>
              <p:nvPr/>
            </p:nvSpPr>
            <p:spPr>
              <a:xfrm>
                <a:off x="8750403" y="2507905"/>
                <a:ext cx="2599470" cy="461665"/>
              </a:xfrm>
              <a:prstGeom prst="rect">
                <a:avLst/>
              </a:prstGeom>
              <a:blipFill>
                <a:blip r:embed="rId9"/>
                <a:stretch>
                  <a:fillRect t="-10526" b="-28947"/>
                </a:stretch>
              </a:blipFill>
            </p:spPr>
            <p:txBody>
              <a:bodyPr/>
              <a:lstStyle/>
              <a:p>
                <a:r>
                  <a:rPr lang="en-US">
                    <a:noFill/>
                  </a:rPr>
                  <a:t> </a:t>
                </a:r>
              </a:p>
            </p:txBody>
          </p:sp>
        </mc:Fallback>
      </mc:AlternateContent>
      <p:sp>
        <p:nvSpPr>
          <p:cNvPr id="2" name="Rectangle 1"/>
          <p:cNvSpPr/>
          <p:nvPr/>
        </p:nvSpPr>
        <p:spPr>
          <a:xfrm>
            <a:off x="4999348" y="2386232"/>
            <a:ext cx="326797" cy="41016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77013" y="2405244"/>
            <a:ext cx="326797" cy="41016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159544" y="4346467"/>
            <a:ext cx="237210" cy="367699"/>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30509" y="4222156"/>
            <a:ext cx="327726" cy="31398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895080" y="4346467"/>
            <a:ext cx="469861" cy="3677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62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0" grpId="0"/>
      <p:bldP spid="21" grpId="0"/>
      <p:bldP spid="22" grpId="0"/>
      <p:bldP spid="2" grpId="0" animBg="1"/>
      <p:bldP spid="23" grpId="0" animBg="1"/>
      <p:bldP spid="24" grpId="0" animBg="1"/>
      <p:bldP spid="25" grpId="0" animBg="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4339" y="2026007"/>
            <a:ext cx="5953035" cy="637825"/>
          </a:xfrm>
          <a:prstGeom prst="rect">
            <a:avLst/>
          </a:prstGeom>
        </p:spPr>
      </p:pic>
      <p:sp>
        <p:nvSpPr>
          <p:cNvPr id="13" name="文本框 12">
            <a:extLst>
              <a:ext uri="{FF2B5EF4-FFF2-40B4-BE49-F238E27FC236}">
                <a16:creationId xmlns:a16="http://schemas.microsoft.com/office/drawing/2014/main" id="{618CA2DA-6FA2-4F29-8AFA-1DAE447DBD3C}"/>
              </a:ext>
            </a:extLst>
          </p:cNvPr>
          <p:cNvSpPr txBox="1"/>
          <p:nvPr/>
        </p:nvSpPr>
        <p:spPr>
          <a:xfrm>
            <a:off x="0" y="135582"/>
            <a:ext cx="761685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Opinion evolution in Social Networks: Connect MFG to GAN</a:t>
            </a:r>
          </a:p>
        </p:txBody>
      </p:sp>
      <p:sp>
        <p:nvSpPr>
          <p:cNvPr id="10" name="TextBox 9"/>
          <p:cNvSpPr txBox="1"/>
          <p:nvPr/>
        </p:nvSpPr>
        <p:spPr>
          <a:xfrm>
            <a:off x="184546" y="851843"/>
            <a:ext cx="5080237"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 </a:t>
            </a:r>
            <a:r>
              <a:rPr lang="en-US" sz="2400" dirty="0" smtClean="0">
                <a:latin typeface="Calibri" panose="020F0502020204030204" pitchFamily="34" charset="0"/>
                <a:cs typeface="Calibri" panose="020F0502020204030204" pitchFamily="34" charset="0"/>
              </a:rPr>
              <a:t>High-dimensional mean field game</a:t>
            </a:r>
            <a:endParaRPr lang="en-US" sz="2400" dirty="0">
              <a:latin typeface="Calibri" panose="020F0502020204030204" pitchFamily="34" charset="0"/>
              <a:cs typeface="Calibri" panose="020F0502020204030204" pitchFamily="34" charset="0"/>
            </a:endParaRPr>
          </a:p>
        </p:txBody>
      </p:sp>
      <p:sp>
        <p:nvSpPr>
          <p:cNvPr id="16" name="Rectangle 15"/>
          <p:cNvSpPr/>
          <p:nvPr/>
        </p:nvSpPr>
        <p:spPr>
          <a:xfrm>
            <a:off x="747802" y="1375063"/>
            <a:ext cx="10429286" cy="707886"/>
          </a:xfrm>
          <a:prstGeom prst="rect">
            <a:avLst/>
          </a:prstGeom>
        </p:spPr>
        <p:txBody>
          <a:bodyPr wrap="square">
            <a:spAutoFit/>
          </a:bodyPr>
          <a:lstStyle/>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When the number of SN users grow large, instead of minimizing the cost functional for each of them, we focus on their average cost. The cost for the mean field game would be </a:t>
            </a:r>
          </a:p>
        </p:txBody>
      </p:sp>
      <p:sp>
        <p:nvSpPr>
          <p:cNvPr id="20" name="TextBox 19"/>
          <p:cNvSpPr txBox="1"/>
          <p:nvPr/>
        </p:nvSpPr>
        <p:spPr>
          <a:xfrm>
            <a:off x="2819601" y="2860765"/>
            <a:ext cx="4876335" cy="307777"/>
          </a:xfrm>
          <a:prstGeom prst="rect">
            <a:avLst/>
          </a:prstGeom>
          <a:noFill/>
        </p:spPr>
        <p:txBody>
          <a:bodyPr wrap="none" lIns="0" tIns="0" rIns="0" bIns="0" rtlCol="0">
            <a:spAutoFit/>
          </a:bodyPr>
          <a:lstStyle/>
          <a:p>
            <a:r>
              <a:rPr lang="en-US" sz="2000" dirty="0" smtClean="0">
                <a:latin typeface="Calibri" panose="020F0502020204030204" pitchFamily="34" charset="0"/>
                <a:cs typeface="Calibri" panose="020F0502020204030204" pitchFamily="34" charset="0"/>
              </a:rPr>
              <a:t>the </a:t>
            </a:r>
            <a:r>
              <a:rPr lang="en-US" sz="2000" dirty="0">
                <a:latin typeface="Calibri" panose="020F0502020204030204" pitchFamily="34" charset="0"/>
                <a:cs typeface="Calibri" panose="020F0502020204030204" pitchFamily="34" charset="0"/>
              </a:rPr>
              <a:t>probability of users’ opinions (mean field)  </a:t>
            </a:r>
          </a:p>
        </p:txBody>
      </p:sp>
      <p:sp>
        <p:nvSpPr>
          <p:cNvPr id="21" name="Rectangle 20"/>
          <p:cNvSpPr/>
          <p:nvPr/>
        </p:nvSpPr>
        <p:spPr>
          <a:xfrm>
            <a:off x="4876800" y="2177318"/>
            <a:ext cx="546847" cy="375765"/>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4446494" y="2556211"/>
            <a:ext cx="703729" cy="384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747802" y="3365475"/>
            <a:ext cx="10429286" cy="400110"/>
          </a:xfrm>
          <a:prstGeom prst="rect">
            <a:avLst/>
          </a:prstGeom>
        </p:spPr>
        <p:txBody>
          <a:bodyPr wrap="square">
            <a:spAutoFit/>
          </a:bodyPr>
          <a:lstStyle/>
          <a:p>
            <a:pPr marL="342900" indent="-34290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The state transition dynamics will become</a:t>
            </a:r>
            <a:endParaRPr lang="en-US" sz="20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2354339" y="3765585"/>
            <a:ext cx="6402566" cy="985882"/>
          </a:xfrm>
          <a:prstGeom prst="rect">
            <a:avLst/>
          </a:prstGeom>
        </p:spPr>
      </p:pic>
      <p:sp>
        <p:nvSpPr>
          <p:cNvPr id="14" name="Rectangle 13"/>
          <p:cNvSpPr/>
          <p:nvPr/>
        </p:nvSpPr>
        <p:spPr>
          <a:xfrm>
            <a:off x="8113059" y="3946358"/>
            <a:ext cx="125506" cy="219337"/>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endCxn id="17" idx="0"/>
          </p:cNvCxnSpPr>
          <p:nvPr/>
        </p:nvCxnSpPr>
        <p:spPr>
          <a:xfrm flipH="1">
            <a:off x="7566895" y="4165695"/>
            <a:ext cx="608918" cy="2662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769401" y="4431921"/>
            <a:ext cx="1594988" cy="307777"/>
          </a:xfrm>
          <a:prstGeom prst="rect">
            <a:avLst/>
          </a:prstGeom>
          <a:noFill/>
        </p:spPr>
        <p:txBody>
          <a:bodyPr wrap="none" lIns="0" tIns="0" rIns="0" bIns="0" rtlCol="0">
            <a:spAutoFit/>
          </a:bodyPr>
          <a:lstStyle/>
          <a:p>
            <a:r>
              <a:rPr lang="en-US" sz="2000" dirty="0" smtClean="0">
                <a:latin typeface="Calibri" panose="020F0502020204030204" pitchFamily="34" charset="0"/>
                <a:cs typeface="Calibri" panose="020F0502020204030204" pitchFamily="34" charset="0"/>
              </a:rPr>
              <a:t>diffusion factor</a:t>
            </a:r>
            <a:endParaRPr lang="en-US" sz="2000" dirty="0">
              <a:latin typeface="Calibri" panose="020F0502020204030204" pitchFamily="34" charset="0"/>
              <a:cs typeface="Calibri" panose="020F0502020204030204" pitchFamily="34" charset="0"/>
            </a:endParaRPr>
          </a:p>
        </p:txBody>
      </p:sp>
      <p:sp>
        <p:nvSpPr>
          <p:cNvPr id="18" name="Rectangle 17"/>
          <p:cNvSpPr/>
          <p:nvPr/>
        </p:nvSpPr>
        <p:spPr>
          <a:xfrm>
            <a:off x="8278099" y="3940016"/>
            <a:ext cx="443877" cy="225679"/>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8745015" y="4070881"/>
            <a:ext cx="416868" cy="948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9184922" y="4075580"/>
            <a:ext cx="2609689" cy="307777"/>
          </a:xfrm>
          <a:prstGeom prst="rect">
            <a:avLst/>
          </a:prstGeom>
          <a:noFill/>
        </p:spPr>
        <p:txBody>
          <a:bodyPr wrap="none" lIns="0" tIns="0" rIns="0" bIns="0" rtlCol="0">
            <a:spAutoFit/>
          </a:bodyPr>
          <a:lstStyle/>
          <a:p>
            <a:r>
              <a:rPr lang="en-US" sz="2000" dirty="0" smtClean="0">
                <a:latin typeface="Calibri" panose="020F0502020204030204" pitchFamily="34" charset="0"/>
                <a:cs typeface="Calibri" panose="020F0502020204030204" pitchFamily="34" charset="0"/>
              </a:rPr>
              <a:t>standard Wiener process</a:t>
            </a:r>
            <a:endParaRPr lang="en-US"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747802" y="4711622"/>
                <a:ext cx="10429286" cy="400110"/>
              </a:xfrm>
              <a:prstGeom prst="rect">
                <a:avLst/>
              </a:prstGeom>
            </p:spPr>
            <p:txBody>
              <a:bodyPr wrap="square">
                <a:spAutoFit/>
              </a:bodyPr>
              <a:lstStyle/>
              <a:p>
                <a:pPr marL="342900" indent="-34290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Represent the state transition dynamics in term of </a:t>
                </a:r>
                <a14:m>
                  <m:oMath xmlns:m="http://schemas.openxmlformats.org/officeDocument/2006/math">
                    <m:r>
                      <a:rPr lang="en-US" sz="2000" b="0" i="1" smtClean="0">
                        <a:latin typeface="Cambria Math" panose="02040503050406030204" pitchFamily="18" charset="0"/>
                        <a:cs typeface="Calibri" panose="020F0502020204030204" pitchFamily="34" charset="0"/>
                      </a:rPr>
                      <m:t>𝜌</m:t>
                    </m:r>
                  </m:oMath>
                </a14:m>
                <a:r>
                  <a:rPr lang="en-US" sz="2000" dirty="0" smtClean="0">
                    <a:latin typeface="Calibri" panose="020F0502020204030204" pitchFamily="34" charset="0"/>
                    <a:cs typeface="Calibri" panose="020F0502020204030204" pitchFamily="34" charset="0"/>
                  </a:rPr>
                  <a:t>, we obtain the FPK </a:t>
                </a:r>
                <a:endParaRPr lang="en-US" sz="2000" dirty="0">
                  <a:latin typeface="Calibri" panose="020F0502020204030204" pitchFamily="34" charset="0"/>
                  <a:cs typeface="Calibri" panose="020F050202020403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747802" y="4711622"/>
                <a:ext cx="10429286" cy="400110"/>
              </a:xfrm>
              <a:prstGeom prst="rect">
                <a:avLst/>
              </a:prstGeom>
              <a:blipFill>
                <a:blip r:embed="rId4"/>
                <a:stretch>
                  <a:fillRect l="-526" t="-9091" b="-25758"/>
                </a:stretch>
              </a:blipFill>
            </p:spPr>
            <p:txBody>
              <a:bodyPr/>
              <a:lstStyle/>
              <a:p>
                <a:r>
                  <a:rPr lang="en-US">
                    <a:noFill/>
                  </a:rPr>
                  <a:t> </a:t>
                </a:r>
              </a:p>
            </p:txBody>
          </p:sp>
        </mc:Fallback>
      </mc:AlternateContent>
      <p:pic>
        <p:nvPicPr>
          <p:cNvPr id="26" name="Picture 25"/>
          <p:cNvPicPr>
            <a:picLocks noChangeAspect="1"/>
          </p:cNvPicPr>
          <p:nvPr/>
        </p:nvPicPr>
        <p:blipFill>
          <a:blip r:embed="rId5"/>
          <a:stretch>
            <a:fillRect/>
          </a:stretch>
        </p:blipFill>
        <p:spPr>
          <a:xfrm>
            <a:off x="3430694" y="5151893"/>
            <a:ext cx="3446370" cy="505766"/>
          </a:xfrm>
          <a:prstGeom prst="rect">
            <a:avLst/>
          </a:prstGeom>
        </p:spPr>
      </p:pic>
      <p:sp>
        <p:nvSpPr>
          <p:cNvPr id="27" name="Rectangle 26"/>
          <p:cNvSpPr/>
          <p:nvPr/>
        </p:nvSpPr>
        <p:spPr>
          <a:xfrm>
            <a:off x="5988424" y="5222771"/>
            <a:ext cx="197224" cy="353275"/>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6113930" y="5595424"/>
            <a:ext cx="564776" cy="2943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6703421" y="5735923"/>
            <a:ext cx="2523127" cy="307777"/>
          </a:xfrm>
          <a:prstGeom prst="rect">
            <a:avLst/>
          </a:prstGeom>
          <a:noFill/>
        </p:spPr>
        <p:txBody>
          <a:bodyPr wrap="none" lIns="0" tIns="0" rIns="0" bIns="0" rtlCol="0">
            <a:spAutoFit/>
          </a:bodyPr>
          <a:lstStyle/>
          <a:p>
            <a:r>
              <a:rPr lang="en-US" sz="2000" dirty="0" smtClean="0">
                <a:latin typeface="Calibri" panose="020F0502020204030204" pitchFamily="34" charset="0"/>
                <a:cs typeface="Calibri" panose="020F0502020204030204" pitchFamily="34" charset="0"/>
              </a:rPr>
              <a:t>state transition function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11" grpId="0"/>
      <p:bldP spid="14" grpId="0" animBg="1"/>
      <p:bldP spid="17" grpId="0"/>
      <p:bldP spid="18" grpId="0" animBg="1"/>
      <p:bldP spid="23" grpId="0"/>
      <p:bldP spid="24" grpId="0"/>
      <p:bldP spid="27" grpId="0" animBg="1"/>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618CA2DA-6FA2-4F29-8AFA-1DAE447DBD3C}"/>
              </a:ext>
            </a:extLst>
          </p:cNvPr>
          <p:cNvSpPr txBox="1"/>
          <p:nvPr/>
        </p:nvSpPr>
        <p:spPr>
          <a:xfrm>
            <a:off x="0" y="135582"/>
            <a:ext cx="761685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Opinion evolution in Social Networks: Connect MFG to GAN</a:t>
            </a:r>
          </a:p>
        </p:txBody>
      </p:sp>
      <p:sp>
        <p:nvSpPr>
          <p:cNvPr id="16" name="TextBox 15"/>
          <p:cNvSpPr txBox="1"/>
          <p:nvPr/>
        </p:nvSpPr>
        <p:spPr>
          <a:xfrm>
            <a:off x="80851" y="1200635"/>
            <a:ext cx="6915676"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smtClean="0">
                <a:latin typeface="Calibri" panose="020F0502020204030204" pitchFamily="34" charset="0"/>
                <a:cs typeface="Calibri" panose="020F0502020204030204" pitchFamily="34" charset="0"/>
              </a:rPr>
              <a:t> High-dimensional MFG – Optimal Control</a:t>
            </a:r>
            <a:endParaRPr lang="en-US" sz="2800" dirty="0">
              <a:latin typeface="Calibri" panose="020F0502020204030204" pitchFamily="34" charset="0"/>
              <a:cs typeface="Calibri" panose="020F0502020204030204"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2084"/>
            <a:ext cx="4892245" cy="2320171"/>
          </a:xfrm>
          <a:prstGeom prst="rect">
            <a:avLst/>
          </a:prstGeom>
        </p:spPr>
      </p:pic>
      <mc:AlternateContent xmlns:mc="http://schemas.openxmlformats.org/markup-compatibility/2006">
        <mc:Choice xmlns:a14="http://schemas.microsoft.com/office/drawing/2010/main" Requires="a14">
          <p:sp>
            <p:nvSpPr>
              <p:cNvPr id="20" name="Rectangle 19"/>
              <p:cNvSpPr/>
              <p:nvPr/>
            </p:nvSpPr>
            <p:spPr>
              <a:xfrm>
                <a:off x="5416680" y="2542266"/>
                <a:ext cx="4462425" cy="461665"/>
              </a:xfrm>
              <a:prstGeom prst="rect">
                <a:avLst/>
              </a:prstGeom>
            </p:spPr>
            <p:txBody>
              <a:bodyPr wrap="square">
                <a:spAutoFit/>
              </a:bodyPr>
              <a:lstStyle/>
              <a:p>
                <a14:m>
                  <m:oMath xmlns:m="http://schemas.openxmlformats.org/officeDocument/2006/math">
                    <m:r>
                      <a:rPr lang="en-US" sz="2400" dirty="0">
                        <a:latin typeface="Cambria Math" panose="02040503050406030204" pitchFamily="18" charset="0"/>
                        <a:cs typeface="Times New Roman" panose="02020603050405020304" pitchFamily="18" charset="0"/>
                      </a:rPr>
                      <m:t>𝐽</m:t>
                    </m:r>
                  </m:oMath>
                </a14:m>
                <a:r>
                  <a:rPr lang="en-US" sz="2400" dirty="0">
                    <a:latin typeface="Calibri" panose="020F0502020204030204" pitchFamily="34" charset="0"/>
                    <a:cs typeface="Calibri" panose="020F0502020204030204" pitchFamily="34" charset="0"/>
                  </a:rPr>
                  <a:t> is the average accumulated cost</a:t>
                </a:r>
              </a:p>
            </p:txBody>
          </p:sp>
        </mc:Choice>
        <mc:Fallback>
          <p:sp>
            <p:nvSpPr>
              <p:cNvPr id="20" name="Rectangle 19"/>
              <p:cNvSpPr>
                <a:spLocks noRot="1" noChangeAspect="1" noMove="1" noResize="1" noEditPoints="1" noAdjustHandles="1" noChangeArrowheads="1" noChangeShapeType="1" noTextEdit="1"/>
              </p:cNvSpPr>
              <p:nvPr/>
            </p:nvSpPr>
            <p:spPr>
              <a:xfrm>
                <a:off x="5416680" y="2542266"/>
                <a:ext cx="4462425" cy="461665"/>
              </a:xfrm>
              <a:prstGeom prst="rect">
                <a:avLst/>
              </a:prstGeom>
              <a:blipFill>
                <a:blip r:embed="rId3"/>
                <a:stretch>
                  <a:fillRect l="-956" t="-10526" b="-28947"/>
                </a:stretch>
              </a:blipFill>
            </p:spPr>
            <p:txBody>
              <a:bodyPr/>
              <a:lstStyle/>
              <a:p>
                <a:r>
                  <a:rPr lang="en-US">
                    <a:noFill/>
                  </a:rPr>
                  <a:t> </a:t>
                </a:r>
              </a:p>
            </p:txBody>
          </p:sp>
        </mc:Fallback>
      </mc:AlternateContent>
      <p:sp>
        <p:nvSpPr>
          <p:cNvPr id="21" name="Rectangle 20"/>
          <p:cNvSpPr/>
          <p:nvPr/>
        </p:nvSpPr>
        <p:spPr>
          <a:xfrm>
            <a:off x="5416682" y="3284760"/>
            <a:ext cx="6649626" cy="83099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The constraint is the FPK equation, which describes the evolution of the distribution of opinions. </a:t>
            </a:r>
          </a:p>
        </p:txBody>
      </p:sp>
      <mc:AlternateContent xmlns:mc="http://schemas.openxmlformats.org/markup-compatibility/2006">
        <mc:Choice xmlns:a14="http://schemas.microsoft.com/office/drawing/2010/main" Requires="a14">
          <p:sp>
            <p:nvSpPr>
              <p:cNvPr id="23" name="Rectangle 22"/>
              <p:cNvSpPr/>
              <p:nvPr/>
            </p:nvSpPr>
            <p:spPr>
              <a:xfrm>
                <a:off x="5416682" y="4446656"/>
                <a:ext cx="4990510" cy="461665"/>
              </a:xfrm>
              <a:prstGeom prst="rect">
                <a:avLst/>
              </a:prstGeom>
            </p:spPr>
            <p:txBody>
              <a:bodyPr wrap="square">
                <a:spAutoFit/>
              </a:bodyPr>
              <a:lstStyle/>
              <a:p>
                <a14:m>
                  <m:oMath xmlns:m="http://schemas.openxmlformats.org/officeDocument/2006/math">
                    <m:sSub>
                      <m:sSubPr>
                        <m:ctrlPr>
                          <a:rPr lang="en-US" sz="2400" i="1">
                            <a:latin typeface="Cambria Math" panose="02040503050406030204" pitchFamily="18" charset="0"/>
                            <a:cs typeface="Times New Roman" panose="02020603050405020304" pitchFamily="18" charset="0"/>
                          </a:rPr>
                        </m:ctrlPr>
                      </m:sSubPr>
                      <m:e>
                        <m:r>
                          <a:rPr lang="en-US" sz="2400">
                            <a:latin typeface="Cambria Math" panose="02040503050406030204" pitchFamily="18" charset="0"/>
                            <a:cs typeface="Times New Roman" panose="02020603050405020304" pitchFamily="18" charset="0"/>
                          </a:rPr>
                          <m:t>𝜌</m:t>
                        </m:r>
                      </m:e>
                      <m:sub>
                        <m:r>
                          <a:rPr lang="en-US" sz="2400">
                            <a:latin typeface="Cambria Math" panose="02040503050406030204" pitchFamily="18" charset="0"/>
                            <a:cs typeface="Times New Roman" panose="02020603050405020304" pitchFamily="18" charset="0"/>
                          </a:rPr>
                          <m:t>0</m:t>
                        </m:r>
                      </m:sub>
                    </m:sSub>
                  </m:oMath>
                </a14:m>
                <a:r>
                  <a:rPr lang="en-US" sz="2400" dirty="0">
                    <a:latin typeface="Calibri" panose="020F0502020204030204" pitchFamily="34" charset="0"/>
                    <a:cs typeface="Calibri" panose="020F0502020204030204" pitchFamily="34" charset="0"/>
                  </a:rPr>
                  <a:t> is the initial distribution of opinions</a:t>
                </a:r>
              </a:p>
            </p:txBody>
          </p:sp>
        </mc:Choice>
        <mc:Fallback>
          <p:sp>
            <p:nvSpPr>
              <p:cNvPr id="23" name="Rectangle 22"/>
              <p:cNvSpPr>
                <a:spLocks noRot="1" noChangeAspect="1" noMove="1" noResize="1" noEditPoints="1" noAdjustHandles="1" noChangeArrowheads="1" noChangeShapeType="1" noTextEdit="1"/>
              </p:cNvSpPr>
              <p:nvPr/>
            </p:nvSpPr>
            <p:spPr>
              <a:xfrm>
                <a:off x="5416682" y="4446656"/>
                <a:ext cx="4990510" cy="461665"/>
              </a:xfrm>
              <a:prstGeom prst="rect">
                <a:avLst/>
              </a:prstGeom>
              <a:blipFill>
                <a:blip r:embed="rId4"/>
                <a:stretch>
                  <a:fillRect l="-367" t="-10526" r="-733" b="-28947"/>
                </a:stretch>
              </a:blipFill>
            </p:spPr>
            <p:txBody>
              <a:bodyPr/>
              <a:lstStyle/>
              <a:p>
                <a:r>
                  <a:rPr lang="en-US">
                    <a:noFill/>
                  </a:rPr>
                  <a:t> </a:t>
                </a:r>
              </a:p>
            </p:txBody>
          </p:sp>
        </mc:Fallback>
      </mc:AlternateContent>
      <p:sp>
        <p:nvSpPr>
          <p:cNvPr id="2" name="Rectangle 1"/>
          <p:cNvSpPr/>
          <p:nvPr/>
        </p:nvSpPr>
        <p:spPr>
          <a:xfrm>
            <a:off x="5416680" y="2542266"/>
            <a:ext cx="4283500" cy="483440"/>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4" name="Rectangle 23"/>
          <p:cNvSpPr/>
          <p:nvPr/>
        </p:nvSpPr>
        <p:spPr>
          <a:xfrm>
            <a:off x="5416680" y="3356606"/>
            <a:ext cx="6649628" cy="75915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5" name="Rectangle 24"/>
          <p:cNvSpPr/>
          <p:nvPr/>
        </p:nvSpPr>
        <p:spPr>
          <a:xfrm>
            <a:off x="5416680" y="4446656"/>
            <a:ext cx="4915095" cy="483440"/>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079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animBg="1"/>
      <p:bldP spid="24"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6830" y="3181839"/>
            <a:ext cx="2758440" cy="3280245"/>
          </a:xfrm>
          <a:prstGeom prst="rect">
            <a:avLst/>
          </a:prstGeom>
        </p:spPr>
      </p:pic>
      <p:sp>
        <p:nvSpPr>
          <p:cNvPr id="14" name="Rectangle 13"/>
          <p:cNvSpPr/>
          <p:nvPr/>
        </p:nvSpPr>
        <p:spPr>
          <a:xfrm>
            <a:off x="10250119" y="3391388"/>
            <a:ext cx="1242060" cy="441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2">
            <a:extLst>
              <a:ext uri="{FF2B5EF4-FFF2-40B4-BE49-F238E27FC236}">
                <a16:creationId xmlns:a16="http://schemas.microsoft.com/office/drawing/2014/main" id="{618CA2DA-6FA2-4F29-8AFA-1DAE447DBD3C}"/>
              </a:ext>
            </a:extLst>
          </p:cNvPr>
          <p:cNvSpPr txBox="1"/>
          <p:nvPr/>
        </p:nvSpPr>
        <p:spPr>
          <a:xfrm>
            <a:off x="0" y="135582"/>
            <a:ext cx="761685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Opinion evolution in Social Networks: Connect MFG to GAN</a:t>
            </a:r>
          </a:p>
        </p:txBody>
      </p:sp>
      <p:sp>
        <p:nvSpPr>
          <p:cNvPr id="16" name="TextBox 15"/>
          <p:cNvSpPr txBox="1"/>
          <p:nvPr/>
        </p:nvSpPr>
        <p:spPr>
          <a:xfrm>
            <a:off x="260145" y="1136407"/>
            <a:ext cx="4125389" cy="461665"/>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latin typeface="Calibri" panose="020F0502020204030204" pitchFamily="34" charset="0"/>
                <a:cs typeface="Calibri" panose="020F0502020204030204" pitchFamily="34" charset="0"/>
              </a:rPr>
              <a:t>Curse of dimensionality</a:t>
            </a:r>
          </a:p>
        </p:txBody>
      </p:sp>
      <p:sp>
        <p:nvSpPr>
          <p:cNvPr id="20" name="Rectangle 19"/>
          <p:cNvSpPr/>
          <p:nvPr/>
        </p:nvSpPr>
        <p:spPr>
          <a:xfrm>
            <a:off x="935217" y="1598072"/>
            <a:ext cx="10423375" cy="461665"/>
          </a:xfrm>
          <a:prstGeom prst="rect">
            <a:avLst/>
          </a:prstGeom>
        </p:spPr>
        <p:txBody>
          <a:bodyPr wrap="square">
            <a:spAutoFit/>
          </a:bodyPr>
          <a:lstStyle/>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Finite difference are typically used to approximate the derivatives in the PDEs. </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279" y="2059737"/>
            <a:ext cx="3320191" cy="630802"/>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935217" y="2690539"/>
                <a:ext cx="10960948" cy="830997"/>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Space and time discretization </a:t>
                </a:r>
                <a:r>
                  <a:rPr lang="en-US" sz="2400" dirty="0">
                    <a:latin typeface="Calibri" panose="020F0502020204030204" pitchFamily="34" charset="0"/>
                    <a:cs typeface="Calibri" panose="020F0502020204030204" pitchFamily="34" charset="0"/>
                  </a:rPr>
                  <a:t>– define a small interval </a:t>
                </a:r>
                <a14:m>
                  <m:oMath xmlns:m="http://schemas.openxmlformats.org/officeDocument/2006/math">
                    <m:r>
                      <a:rPr lang="en-US" sz="2400">
                        <a:latin typeface="Cambria Math" panose="02040503050406030204" pitchFamily="18" charset="0"/>
                        <a:cs typeface="Calibri" panose="020F0502020204030204" pitchFamily="34" charset="0"/>
                      </a:rPr>
                      <m:t>h</m:t>
                    </m:r>
                  </m:oMath>
                </a14:m>
                <a:r>
                  <a:rPr lang="en-US"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the </a:t>
                </a:r>
                <a:r>
                  <a:rPr lang="en-US" sz="2400" dirty="0">
                    <a:latin typeface="Calibri" panose="020F0502020204030204" pitchFamily="34" charset="0"/>
                    <a:cs typeface="Calibri" panose="020F0502020204030204" pitchFamily="34" charset="0"/>
                  </a:rPr>
                  <a:t>number of derivatives 𝑢′(𝑥) that need to be approximated are equal to </a:t>
                </a:r>
              </a:p>
            </p:txBody>
          </p:sp>
        </mc:Choice>
        <mc:Fallback xmlns="">
          <p:sp>
            <p:nvSpPr>
              <p:cNvPr id="9" name="TextBox 8"/>
              <p:cNvSpPr txBox="1">
                <a:spLocks noRot="1" noChangeAspect="1" noMove="1" noResize="1" noEditPoints="1" noAdjustHandles="1" noChangeArrowheads="1" noChangeShapeType="1" noTextEdit="1"/>
              </p:cNvSpPr>
              <p:nvPr/>
            </p:nvSpPr>
            <p:spPr>
              <a:xfrm>
                <a:off x="935217" y="2690539"/>
                <a:ext cx="10960948" cy="830997"/>
              </a:xfrm>
              <a:prstGeom prst="rect">
                <a:avLst/>
              </a:prstGeom>
              <a:blipFill>
                <a:blip r:embed="rId4"/>
                <a:stretch>
                  <a:fillRect l="-723" t="-583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385534" y="3521536"/>
                <a:ext cx="1267463" cy="7468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𝑁</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m:rPr>
                                      <m:sty m:val="p"/>
                                    </m:rPr>
                                    <a:rPr lang="en-US" sz="1800" b="0" i="0" smtClean="0">
                                      <a:latin typeface="Cambria Math" panose="02040503050406030204" pitchFamily="18" charset="0"/>
                                    </a:rPr>
                                    <m:t>Ω</m:t>
                                  </m:r>
                                </m:num>
                                <m:den>
                                  <m:r>
                                    <a:rPr lang="en-US" sz="1800" b="0" i="1" smtClean="0">
                                      <a:latin typeface="Cambria Math" panose="02040503050406030204" pitchFamily="18" charset="0"/>
                                    </a:rPr>
                                    <m:t>h</m:t>
                                  </m:r>
                                </m:den>
                              </m:f>
                            </m:e>
                          </m:d>
                        </m:e>
                        <m:sup>
                          <m:r>
                            <a:rPr lang="en-US" sz="1800" b="0" i="1" smtClean="0">
                              <a:latin typeface="Cambria Math" panose="02040503050406030204" pitchFamily="18" charset="0"/>
                            </a:rPr>
                            <m:t>𝑛</m:t>
                          </m:r>
                        </m:sup>
                      </m:sSup>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385534" y="3521536"/>
                <a:ext cx="1267463" cy="74680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35217" y="4268344"/>
                <a:ext cx="7939842" cy="830997"/>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where </a:t>
                </a:r>
                <a14:m>
                  <m:oMath xmlns:m="http://schemas.openxmlformats.org/officeDocument/2006/math">
                    <m:r>
                      <m:rPr>
                        <m:sty m:val="p"/>
                      </m:rPr>
                      <a:rPr lang="en-US" sz="2400" b="0" i="0" smtClean="0">
                        <a:latin typeface="Cambria Math" panose="02040503050406030204" pitchFamily="18" charset="0"/>
                        <a:cs typeface="Calibri" panose="020F0502020204030204" pitchFamily="34" charset="0"/>
                      </a:rPr>
                      <m:t>Ω</m:t>
                    </m:r>
                  </m:oMath>
                </a14:m>
                <a:r>
                  <a:rPr lang="en-US" sz="2400" dirty="0" smtClean="0">
                    <a:latin typeface="Calibri" panose="020F0502020204030204" pitchFamily="34" charset="0"/>
                    <a:cs typeface="Calibri" panose="020F0502020204030204" pitchFamily="34" charset="0"/>
                  </a:rPr>
                  <a:t> is the length of each dimension. </a:t>
                </a:r>
                <a14:m>
                  <m:oMath xmlns:m="http://schemas.openxmlformats.org/officeDocument/2006/math">
                    <m:r>
                      <a:rPr lang="en-US" sz="2400" i="1" dirty="0" smtClean="0">
                        <a:latin typeface="Cambria Math" panose="02040503050406030204" pitchFamily="18" charset="0"/>
                        <a:cs typeface="Calibri" panose="020F0502020204030204" pitchFamily="34" charset="0"/>
                      </a:rPr>
                      <m:t>𝑁</m:t>
                    </m:r>
                  </m:oMath>
                </a14:m>
                <a:r>
                  <a:rPr lang="en-US" sz="2400" dirty="0" smtClean="0">
                    <a:latin typeface="Calibri" panose="020F0502020204030204" pitchFamily="34" charset="0"/>
                    <a:cs typeface="Calibri" panose="020F0502020204030204" pitchFamily="34" charset="0"/>
                  </a:rPr>
                  <a:t> will </a:t>
                </a:r>
                <a:r>
                  <a:rPr lang="en-US" sz="2400" dirty="0" smtClean="0">
                    <a:solidFill>
                      <a:srgbClr val="C00000"/>
                    </a:solidFill>
                    <a:latin typeface="Calibri" panose="020F0502020204030204" pitchFamily="34" charset="0"/>
                    <a:cs typeface="Calibri" panose="020F0502020204030204" pitchFamily="34" charset="0"/>
                  </a:rPr>
                  <a:t>grow exponentially </a:t>
                </a:r>
                <a:r>
                  <a:rPr lang="en-US" sz="2400" dirty="0" smtClean="0">
                    <a:latin typeface="Calibri" panose="020F0502020204030204" pitchFamily="34" charset="0"/>
                    <a:cs typeface="Calibri" panose="020F0502020204030204" pitchFamily="34" charset="0"/>
                  </a:rPr>
                  <a:t>with respect to the number of dimensions </a:t>
                </a:r>
                <a14:m>
                  <m:oMath xmlns:m="http://schemas.openxmlformats.org/officeDocument/2006/math">
                    <m:r>
                      <a:rPr lang="en-US" sz="2400" i="1" dirty="0" smtClean="0">
                        <a:latin typeface="Cambria Math" panose="02040503050406030204" pitchFamily="18" charset="0"/>
                        <a:cs typeface="Calibri" panose="020F0502020204030204" pitchFamily="34" charset="0"/>
                      </a:rPr>
                      <m:t>𝑛</m:t>
                    </m:r>
                  </m:oMath>
                </a14:m>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35217" y="4268344"/>
                <a:ext cx="7939842" cy="830997"/>
              </a:xfrm>
              <a:prstGeom prst="rect">
                <a:avLst/>
              </a:prstGeom>
              <a:blipFill>
                <a:blip r:embed="rId6"/>
                <a:stretch>
                  <a:fillRect l="-998" t="-583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0013898" y="3371683"/>
                <a:ext cx="1478281"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a:latin typeface="Cambria Math" panose="02040503050406030204" pitchFamily="18" charset="0"/>
                        </a:rPr>
                        <m:t>𝒚</m:t>
                      </m:r>
                      <m:r>
                        <a:rPr lang="en-US" sz="2400" b="1" i="1">
                          <a:latin typeface="Cambria Math" panose="02040503050406030204" pitchFamily="18" charset="0"/>
                        </a:rPr>
                        <m:t>=</m:t>
                      </m:r>
                      <m:r>
                        <a:rPr lang="en-US" sz="2400" b="1" i="1">
                          <a:latin typeface="Cambria Math" panose="02040503050406030204" pitchFamily="18" charset="0"/>
                        </a:rPr>
                        <m:t>𝒖</m:t>
                      </m:r>
                      <m:r>
                        <a:rPr lang="en-US" sz="2400" b="1" i="1">
                          <a:latin typeface="Cambria Math" panose="02040503050406030204" pitchFamily="18" charset="0"/>
                        </a:rPr>
                        <m:t>(</m:t>
                      </m:r>
                      <m:r>
                        <a:rPr lang="en-US" sz="2400" b="1" i="1">
                          <a:latin typeface="Cambria Math" panose="02040503050406030204" pitchFamily="18" charset="0"/>
                        </a:rPr>
                        <m:t>𝒙</m:t>
                      </m:r>
                      <m:r>
                        <a:rPr lang="en-US" sz="2400" b="1" i="1">
                          <a:latin typeface="Cambria Math" panose="02040503050406030204" pitchFamily="18" charset="0"/>
                        </a:rPr>
                        <m:t>)</m:t>
                      </m:r>
                    </m:oMath>
                  </m:oMathPara>
                </a14:m>
                <a:endParaRPr lang="en-US" sz="2400" b="1" dirty="0"/>
              </a:p>
            </p:txBody>
          </p:sp>
        </mc:Choice>
        <mc:Fallback xmlns="">
          <p:sp>
            <p:nvSpPr>
              <p:cNvPr id="15" name="Rectangle 14"/>
              <p:cNvSpPr>
                <a:spLocks noRot="1" noChangeAspect="1" noMove="1" noResize="1" noEditPoints="1" noAdjustHandles="1" noChangeArrowheads="1" noChangeShapeType="1" noTextEdit="1"/>
              </p:cNvSpPr>
              <p:nvPr/>
            </p:nvSpPr>
            <p:spPr>
              <a:xfrm>
                <a:off x="10013898" y="3371683"/>
                <a:ext cx="1478281" cy="461665"/>
              </a:xfrm>
              <a:prstGeom prst="rect">
                <a:avLst/>
              </a:prstGeom>
              <a:blipFill>
                <a:blip r:embed="rId7"/>
                <a:stretch>
                  <a:fillRect r="-826" b="-19737"/>
                </a:stretch>
              </a:blipFill>
            </p:spPr>
            <p:txBody>
              <a:bodyPr/>
              <a:lstStyle/>
              <a:p>
                <a:r>
                  <a:rPr lang="en-US">
                    <a:noFill/>
                  </a:rPr>
                  <a:t> </a:t>
                </a:r>
              </a:p>
            </p:txBody>
          </p:sp>
        </mc:Fallback>
      </mc:AlternateContent>
    </p:spTree>
    <p:extLst>
      <p:ext uri="{BB962C8B-B14F-4D97-AF65-F5344CB8AC3E}">
        <p14:creationId xmlns:p14="http://schemas.microsoft.com/office/powerpoint/2010/main" val="3917709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a:t>
            </a:r>
            <a:r>
              <a:rPr lang="en-US" sz="4000" dirty="0" smtClean="0">
                <a:solidFill>
                  <a:srgbClr val="C00000"/>
                </a:solidFill>
                <a:latin typeface="Calibri" panose="020F0502020204030204" pitchFamily="34" charset="0"/>
                <a:cs typeface="Calibri" panose="020F0502020204030204" pitchFamily="34" charset="0"/>
              </a:rPr>
              <a:t>MFG</a:t>
            </a:r>
            <a:endParaRPr lang="en-US" sz="4000" dirty="0">
              <a:solidFill>
                <a:srgbClr val="C00000"/>
              </a:solidFill>
              <a:latin typeface="Calibri" panose="020F0502020204030204" pitchFamily="34" charset="0"/>
              <a:cs typeface="Calibri" panose="020F0502020204030204" pitchFamily="34" charset="0"/>
            </a:endParaRPr>
          </a:p>
        </p:txBody>
      </p:sp>
      <p:sp>
        <p:nvSpPr>
          <p:cNvPr id="4" name="Rectangle 3"/>
          <p:cNvSpPr/>
          <p:nvPr/>
        </p:nvSpPr>
        <p:spPr>
          <a:xfrm>
            <a:off x="879676" y="3020992"/>
            <a:ext cx="4375231" cy="231493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33662" y="3009418"/>
            <a:ext cx="370390" cy="23265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452" y="3667728"/>
            <a:ext cx="1123255" cy="1668201"/>
          </a:xfrm>
          <a:prstGeom prst="rect">
            <a:avLst/>
          </a:prstGeom>
        </p:spPr>
      </p:pic>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81954" y="3279368"/>
            <a:ext cx="1144689" cy="2068135"/>
          </a:xfrm>
          <a:prstGeom prst="rect">
            <a:avLst/>
          </a:prstGeom>
        </p:spPr>
      </p:pic>
      <p:sp>
        <p:nvSpPr>
          <p:cNvPr id="14" name="Isosceles Triangle 13"/>
          <p:cNvSpPr/>
          <p:nvPr/>
        </p:nvSpPr>
        <p:spPr>
          <a:xfrm>
            <a:off x="421860" y="1990847"/>
            <a:ext cx="5193993" cy="103014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文本框 1">
            <a:extLst>
              <a:ext uri="{FF2B5EF4-FFF2-40B4-BE49-F238E27FC236}">
                <a16:creationId xmlns:a16="http://schemas.microsoft.com/office/drawing/2014/main" id="{43F13998-05EB-47A5-88D9-30E80A25EFD2}"/>
              </a:ext>
            </a:extLst>
          </p:cNvPr>
          <p:cNvSpPr txBox="1"/>
          <p:nvPr/>
        </p:nvSpPr>
        <p:spPr>
          <a:xfrm>
            <a:off x="1505406" y="5347503"/>
            <a:ext cx="1000301" cy="461665"/>
          </a:xfrm>
          <a:prstGeom prst="rect">
            <a:avLst/>
          </a:prstGeom>
          <a:noFill/>
        </p:spPr>
        <p:txBody>
          <a:bodyPr wrap="square" rtlCol="0">
            <a:spAutoFit/>
          </a:bodyPr>
          <a:lstStyle/>
          <a:p>
            <a:r>
              <a:rPr lang="en-US" sz="2400" dirty="0" smtClean="0">
                <a:solidFill>
                  <a:schemeClr val="tx1"/>
                </a:solidFill>
                <a:latin typeface="Calibri" panose="020F0502020204030204" pitchFamily="34" charset="0"/>
                <a:cs typeface="Calibri" panose="020F0502020204030204" pitchFamily="34" charset="0"/>
              </a:rPr>
              <a:t>Jerry</a:t>
            </a:r>
            <a:endParaRPr lang="en-US" sz="2400" dirty="0">
              <a:solidFill>
                <a:schemeClr val="tx1"/>
              </a:solidFill>
              <a:latin typeface="Calibri" panose="020F0502020204030204" pitchFamily="34" charset="0"/>
              <a:cs typeface="Calibri" panose="020F0502020204030204" pitchFamily="34" charset="0"/>
            </a:endParaRPr>
          </a:p>
        </p:txBody>
      </p:sp>
      <p:sp>
        <p:nvSpPr>
          <p:cNvPr id="26" name="文本框 1">
            <a:extLst>
              <a:ext uri="{FF2B5EF4-FFF2-40B4-BE49-F238E27FC236}">
                <a16:creationId xmlns:a16="http://schemas.microsoft.com/office/drawing/2014/main" id="{43F13998-05EB-47A5-88D9-30E80A25EFD2}"/>
              </a:ext>
            </a:extLst>
          </p:cNvPr>
          <p:cNvSpPr txBox="1"/>
          <p:nvPr/>
        </p:nvSpPr>
        <p:spPr>
          <a:xfrm>
            <a:off x="3800466" y="5363472"/>
            <a:ext cx="907663" cy="461665"/>
          </a:xfrm>
          <a:prstGeom prst="rect">
            <a:avLst/>
          </a:prstGeom>
          <a:noFill/>
        </p:spPr>
        <p:txBody>
          <a:bodyPr wrap="square" rtlCol="0">
            <a:spAutoFit/>
          </a:bodyPr>
          <a:lstStyle/>
          <a:p>
            <a:r>
              <a:rPr lang="en-US" sz="2400" dirty="0" smtClean="0">
                <a:solidFill>
                  <a:schemeClr val="tx1"/>
                </a:solidFill>
                <a:latin typeface="Calibri" panose="020F0502020204030204" pitchFamily="34" charset="0"/>
                <a:cs typeface="Calibri" panose="020F0502020204030204" pitchFamily="34" charset="0"/>
              </a:rPr>
              <a:t>Kevin</a:t>
            </a:r>
            <a:endParaRPr lang="en-US" sz="2400" dirty="0">
              <a:solidFill>
                <a:schemeClr val="tx1"/>
              </a:solidFill>
              <a:latin typeface="Calibri" panose="020F0502020204030204" pitchFamily="34" charset="0"/>
              <a:cs typeface="Calibri" panose="020F0502020204030204"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232880907"/>
              </p:ext>
            </p:extLst>
          </p:nvPr>
        </p:nvGraphicFramePr>
        <p:xfrm>
          <a:off x="6396827" y="2778460"/>
          <a:ext cx="5290557" cy="2585012"/>
        </p:xfrm>
        <a:graphic>
          <a:graphicData uri="http://schemas.openxmlformats.org/drawingml/2006/table">
            <a:tbl>
              <a:tblPr firstRow="1" bandRow="1">
                <a:tableStyleId>{5C22544A-7EE6-4342-B048-85BDC9FD1C3A}</a:tableStyleId>
              </a:tblPr>
              <a:tblGrid>
                <a:gridCol w="1763519">
                  <a:extLst>
                    <a:ext uri="{9D8B030D-6E8A-4147-A177-3AD203B41FA5}">
                      <a16:colId xmlns:a16="http://schemas.microsoft.com/office/drawing/2014/main" val="252946606"/>
                    </a:ext>
                  </a:extLst>
                </a:gridCol>
                <a:gridCol w="1763519">
                  <a:extLst>
                    <a:ext uri="{9D8B030D-6E8A-4147-A177-3AD203B41FA5}">
                      <a16:colId xmlns:a16="http://schemas.microsoft.com/office/drawing/2014/main" val="3516798481"/>
                    </a:ext>
                  </a:extLst>
                </a:gridCol>
                <a:gridCol w="1763519">
                  <a:extLst>
                    <a:ext uri="{9D8B030D-6E8A-4147-A177-3AD203B41FA5}">
                      <a16:colId xmlns:a16="http://schemas.microsoft.com/office/drawing/2014/main" val="2201029933"/>
                    </a:ext>
                  </a:extLst>
                </a:gridCol>
              </a:tblGrid>
              <a:tr h="756212">
                <a:tc>
                  <a:txBody>
                    <a:bodyPr/>
                    <a:lstStyle/>
                    <a:p>
                      <a:endParaRPr lang="en-US" dirty="0"/>
                    </a:p>
                  </a:txBody>
                  <a:tcPr/>
                </a:tc>
                <a:tc>
                  <a:txBody>
                    <a:bodyPr/>
                    <a:lstStyle/>
                    <a:p>
                      <a:pPr algn="ctr"/>
                      <a:r>
                        <a:rPr lang="en-US" sz="1600" baseline="0" dirty="0" smtClean="0"/>
                        <a:t>Jerry Stays Silent</a:t>
                      </a:r>
                      <a:endParaRPr lang="en-US" sz="1600" dirty="0"/>
                    </a:p>
                  </a:txBody>
                  <a:tcPr/>
                </a:tc>
                <a:tc>
                  <a:txBody>
                    <a:bodyPr/>
                    <a:lstStyle/>
                    <a:p>
                      <a:pPr algn="ctr"/>
                      <a:r>
                        <a:rPr lang="en-US" sz="1600" dirty="0" smtClean="0"/>
                        <a:t>Jerry Betrays</a:t>
                      </a:r>
                      <a:endParaRPr lang="en-US" sz="1600" dirty="0"/>
                    </a:p>
                  </a:txBody>
                  <a:tcPr/>
                </a:tc>
                <a:extLst>
                  <a:ext uri="{0D108BD9-81ED-4DB2-BD59-A6C34878D82A}">
                    <a16:rowId xmlns:a16="http://schemas.microsoft.com/office/drawing/2014/main" val="2989241791"/>
                  </a:ext>
                </a:extLst>
              </a:tr>
              <a:tr h="756212">
                <a:tc>
                  <a:txBody>
                    <a:bodyPr/>
                    <a:lstStyle/>
                    <a:p>
                      <a:pPr algn="ctr"/>
                      <a:r>
                        <a:rPr lang="en-US" sz="1600" b="1" dirty="0" smtClean="0"/>
                        <a:t>Kevin Stays Silent</a:t>
                      </a:r>
                      <a:endParaRPr lang="en-US" sz="1600" b="1"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smtClean="0">
                          <a:ln>
                            <a:noFill/>
                          </a:ln>
                          <a:solidFill>
                            <a:srgbClr val="000000"/>
                          </a:solidFill>
                          <a:effectLst/>
                          <a:uLnTx/>
                          <a:uFillTx/>
                          <a:latin typeface="+mn-lt"/>
                          <a:ea typeface="+mn-ea"/>
                          <a:cs typeface="+mn-cs"/>
                          <a:sym typeface="Arial"/>
                        </a:rPr>
                        <a:t>-1/-1</a:t>
                      </a:r>
                    </a:p>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smtClean="0">
                          <a:ln>
                            <a:noFill/>
                          </a:ln>
                          <a:solidFill>
                            <a:srgbClr val="000000"/>
                          </a:solidFill>
                          <a:effectLst/>
                          <a:uLnTx/>
                          <a:uFillTx/>
                          <a:latin typeface="+mn-lt"/>
                          <a:ea typeface="+mn-ea"/>
                          <a:cs typeface="+mn-cs"/>
                          <a:sym typeface="Arial"/>
                        </a:rPr>
                        <a:t>-3/0</a:t>
                      </a:r>
                    </a:p>
                    <a:p>
                      <a:endParaRPr lang="en-US" dirty="0"/>
                    </a:p>
                  </a:txBody>
                  <a:tcPr/>
                </a:tc>
                <a:extLst>
                  <a:ext uri="{0D108BD9-81ED-4DB2-BD59-A6C34878D82A}">
                    <a16:rowId xmlns:a16="http://schemas.microsoft.com/office/drawing/2014/main" val="2325384927"/>
                  </a:ext>
                </a:extLst>
              </a:tr>
              <a:tr h="756212">
                <a:tc>
                  <a:txBody>
                    <a:bodyPr/>
                    <a:lstStyle/>
                    <a:p>
                      <a:pPr algn="ctr"/>
                      <a:r>
                        <a:rPr lang="en-US" sz="1600" b="1" dirty="0" smtClean="0"/>
                        <a:t>Kevin Betrays</a:t>
                      </a:r>
                      <a:endParaRPr lang="en-US" sz="1600" b="1"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smtClean="0">
                          <a:ln>
                            <a:noFill/>
                          </a:ln>
                          <a:solidFill>
                            <a:srgbClr val="000000"/>
                          </a:solidFill>
                          <a:effectLst/>
                          <a:uLnTx/>
                          <a:uFillTx/>
                          <a:latin typeface="+mn-lt"/>
                          <a:ea typeface="+mn-ea"/>
                          <a:cs typeface="+mn-cs"/>
                          <a:sym typeface="Arial"/>
                        </a:rPr>
                        <a:t>0/-3</a:t>
                      </a:r>
                    </a:p>
                    <a:p>
                      <a:endParaRPr lang="en-US" dirty="0"/>
                    </a:p>
                  </a:txBody>
                  <a:tcPr/>
                </a:tc>
                <a:tc>
                  <a:txBody>
                    <a:bodyPr/>
                    <a:lstStyle/>
                    <a:p>
                      <a:pPr algn="ctr"/>
                      <a:r>
                        <a:rPr lang="en-US" sz="4000" b="1" dirty="0" smtClean="0"/>
                        <a:t>-2/-2</a:t>
                      </a:r>
                      <a:endParaRPr lang="en-US" sz="4000" b="1" dirty="0"/>
                    </a:p>
                  </a:txBody>
                  <a:tcPr/>
                </a:tc>
                <a:extLst>
                  <a:ext uri="{0D108BD9-81ED-4DB2-BD59-A6C34878D82A}">
                    <a16:rowId xmlns:a16="http://schemas.microsoft.com/office/drawing/2014/main" val="1721175937"/>
                  </a:ext>
                </a:extLst>
              </a:tr>
            </a:tbl>
          </a:graphicData>
        </a:graphic>
      </p:graphicFrame>
      <p:sp>
        <p:nvSpPr>
          <p:cNvPr id="27" name="文本框 1">
            <a:extLst>
              <a:ext uri="{FF2B5EF4-FFF2-40B4-BE49-F238E27FC236}">
                <a16:creationId xmlns:a16="http://schemas.microsoft.com/office/drawing/2014/main" id="{43F13998-05EB-47A5-88D9-30E80A25EFD2}"/>
              </a:ext>
            </a:extLst>
          </p:cNvPr>
          <p:cNvSpPr txBox="1"/>
          <p:nvPr/>
        </p:nvSpPr>
        <p:spPr>
          <a:xfrm>
            <a:off x="321104" y="985717"/>
            <a:ext cx="7866386" cy="523220"/>
          </a:xfrm>
          <a:prstGeom prst="rect">
            <a:avLst/>
          </a:prstGeom>
          <a:noFill/>
        </p:spPr>
        <p:txBody>
          <a:bodyPr wrap="square" rtlCol="0">
            <a:spAutoFit/>
          </a:bodyPr>
          <a:lstStyle/>
          <a:p>
            <a:pPr marL="342900" indent="-342900">
              <a:buFont typeface="Wingdings" panose="05000000000000000000" pitchFamily="2" charset="2"/>
              <a:buChar char="Ø"/>
            </a:pPr>
            <a:r>
              <a:rPr lang="en-US" sz="2800" dirty="0" smtClean="0">
                <a:solidFill>
                  <a:schemeClr val="tx1"/>
                </a:solidFill>
                <a:latin typeface="Calibri" panose="020F0502020204030204" pitchFamily="34" charset="0"/>
                <a:cs typeface="Calibri" panose="020F0502020204030204" pitchFamily="34" charset="0"/>
              </a:rPr>
              <a:t>Two-player Decision Making -- Prisoner’s Dilemma</a:t>
            </a:r>
            <a:endParaRPr lang="en-US" sz="2800" dirty="0">
              <a:solidFill>
                <a:schemeClr val="tx1"/>
              </a:solidFill>
              <a:latin typeface="Calibri" panose="020F0502020204030204" pitchFamily="34" charset="0"/>
              <a:cs typeface="Calibri" panose="020F0502020204030204" pitchFamily="34" charset="0"/>
            </a:endParaRPr>
          </a:p>
        </p:txBody>
      </p:sp>
      <p:sp>
        <p:nvSpPr>
          <p:cNvPr id="28" name="Rectangle 27"/>
          <p:cNvSpPr/>
          <p:nvPr/>
        </p:nvSpPr>
        <p:spPr>
          <a:xfrm>
            <a:off x="9896751" y="4437498"/>
            <a:ext cx="1790633" cy="910006"/>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146788" y="3541853"/>
            <a:ext cx="1749963" cy="895644"/>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文本框 1">
            <a:extLst>
              <a:ext uri="{FF2B5EF4-FFF2-40B4-BE49-F238E27FC236}">
                <a16:creationId xmlns:a16="http://schemas.microsoft.com/office/drawing/2014/main" id="{43F13998-05EB-47A5-88D9-30E80A25EFD2}"/>
              </a:ext>
            </a:extLst>
          </p:cNvPr>
          <p:cNvSpPr txBox="1"/>
          <p:nvPr/>
        </p:nvSpPr>
        <p:spPr>
          <a:xfrm>
            <a:off x="9896751" y="5394249"/>
            <a:ext cx="1949809" cy="400110"/>
          </a:xfrm>
          <a:prstGeom prst="rect">
            <a:avLst/>
          </a:prstGeom>
          <a:noFill/>
        </p:spPr>
        <p:txBody>
          <a:bodyPr wrap="square" rtlCol="0">
            <a:spAutoFit/>
          </a:bodyPr>
          <a:lstStyle/>
          <a:p>
            <a:r>
              <a:rPr lang="en-US" sz="2000" dirty="0" smtClean="0">
                <a:solidFill>
                  <a:srgbClr val="C00000"/>
                </a:solidFill>
                <a:latin typeface="Calibri" panose="020F0502020204030204" pitchFamily="34" charset="0"/>
                <a:cs typeface="Calibri" panose="020F0502020204030204" pitchFamily="34" charset="0"/>
              </a:rPr>
              <a:t>Nash Equilibrium</a:t>
            </a:r>
            <a:endParaRPr lang="en-US" sz="20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heel(1)">
                                      <p:cBhvr>
                                        <p:cTn id="1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925" y="5379084"/>
            <a:ext cx="7513320" cy="792480"/>
          </a:xfrm>
          <a:prstGeom prst="rect">
            <a:avLst/>
          </a:prstGeom>
        </p:spPr>
      </p:pic>
      <p:sp>
        <p:nvSpPr>
          <p:cNvPr id="13" name="文本框 12">
            <a:extLst>
              <a:ext uri="{FF2B5EF4-FFF2-40B4-BE49-F238E27FC236}">
                <a16:creationId xmlns:a16="http://schemas.microsoft.com/office/drawing/2014/main" id="{618CA2DA-6FA2-4F29-8AFA-1DAE447DBD3C}"/>
              </a:ext>
            </a:extLst>
          </p:cNvPr>
          <p:cNvSpPr txBox="1"/>
          <p:nvPr/>
        </p:nvSpPr>
        <p:spPr>
          <a:xfrm>
            <a:off x="0" y="135582"/>
            <a:ext cx="761685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Opinion evolution in Social Networks: Connect MFG to GAN</a:t>
            </a:r>
          </a:p>
        </p:txBody>
      </p:sp>
      <p:sp>
        <p:nvSpPr>
          <p:cNvPr id="16" name="TextBox 15"/>
          <p:cNvSpPr txBox="1"/>
          <p:nvPr/>
        </p:nvSpPr>
        <p:spPr>
          <a:xfrm>
            <a:off x="80851" y="1051342"/>
            <a:ext cx="5328703"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smtClean="0">
                <a:latin typeface="Calibri" panose="020F0502020204030204" pitchFamily="34" charset="0"/>
                <a:cs typeface="Calibri" panose="020F0502020204030204" pitchFamily="34" charset="0"/>
              </a:rPr>
              <a:t>Generative Adversarial Network</a:t>
            </a:r>
            <a:endParaRPr lang="en-US" sz="2800" dirty="0">
              <a:latin typeface="Calibri" panose="020F0502020204030204" pitchFamily="34" charset="0"/>
              <a:cs typeface="Calibri" panose="020F0502020204030204" pitchFamily="34" charset="0"/>
            </a:endParaRPr>
          </a:p>
        </p:txBody>
      </p:sp>
      <p:sp>
        <p:nvSpPr>
          <p:cNvPr id="10" name="TextBox 9"/>
          <p:cNvSpPr txBox="1"/>
          <p:nvPr/>
        </p:nvSpPr>
        <p:spPr>
          <a:xfrm>
            <a:off x="823527" y="1797824"/>
            <a:ext cx="3588218" cy="461665"/>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How does GAN work?</a:t>
            </a:r>
            <a:endParaRPr lang="en-US" sz="2400" dirty="0">
              <a:latin typeface="Calibri" panose="020F0502020204030204" pitchFamily="34" charset="0"/>
              <a:cs typeface="Calibri" panose="020F0502020204030204" pitchFamily="34" charset="0"/>
            </a:endParaRPr>
          </a:p>
        </p:txBody>
      </p:sp>
      <p:sp>
        <p:nvSpPr>
          <p:cNvPr id="15" name="Rectangle 14"/>
          <p:cNvSpPr/>
          <p:nvPr/>
        </p:nvSpPr>
        <p:spPr>
          <a:xfrm>
            <a:off x="823527" y="2546046"/>
            <a:ext cx="3136669" cy="2744286"/>
          </a:xfrm>
          <a:prstGeom prst="rect">
            <a:avLst/>
          </a:prstGeom>
          <a:noFill/>
          <a:ln w="76200">
            <a:solidFill>
              <a:schemeClr val="tx1"/>
            </a:solidFill>
          </a:ln>
          <a:effectLst>
            <a:outerShdw blurRad="2159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71611" y="2482751"/>
            <a:ext cx="3254061" cy="2817341"/>
          </a:xfrm>
          <a:prstGeom prst="rect">
            <a:avLst/>
          </a:prstGeom>
          <a:noFill/>
          <a:ln w="76200">
            <a:solidFill>
              <a:schemeClr val="tx1"/>
            </a:solidFill>
          </a:ln>
          <a:effectLst>
            <a:outerShdw blurRad="2159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0" name="TextBox 19"/>
              <p:cNvSpPr txBox="1"/>
              <p:nvPr/>
            </p:nvSpPr>
            <p:spPr>
              <a:xfrm>
                <a:off x="1476356" y="2782886"/>
                <a:ext cx="195052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Generator</a:t>
                </a:r>
                <a:r>
                  <a:rPr lang="en-US" sz="2400" dirty="0">
                    <a:latin typeface="Adobe Caslon Pro" panose="0205050205050A020403" pitchFamily="18" charset="0"/>
                  </a:rPr>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𝐺</m:t>
                        </m:r>
                      </m:e>
                      <m:sub>
                        <m:r>
                          <a:rPr lang="en-US" sz="2400" b="0" i="1" smtClean="0">
                            <a:latin typeface="Cambria Math" panose="02040503050406030204" pitchFamily="18" charset="0"/>
                          </a:rPr>
                          <m:t>𝜃</m:t>
                        </m:r>
                      </m:sub>
                    </m:sSub>
                  </m:oMath>
                </a14:m>
                <a:endParaRPr lang="en-US" sz="2400" dirty="0">
                  <a:latin typeface="Adobe Caslon Pro" panose="0205050205050A020403" pitchFamily="18"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1476356" y="2782886"/>
                <a:ext cx="1950524" cy="461665"/>
              </a:xfrm>
              <a:prstGeom prst="rect">
                <a:avLst/>
              </a:prstGeom>
              <a:blipFill>
                <a:blip r:embed="rId3"/>
                <a:stretch>
                  <a:fillRect l="-4688" t="-21333"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7837471" y="2623277"/>
                <a:ext cx="245214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Discriminator</a:t>
                </a:r>
                <a:r>
                  <a:rPr lang="en-US" sz="2400" dirty="0">
                    <a:latin typeface="Adobe Caslon Pro" panose="0205050205050A020403" pitchFamily="18" charset="0"/>
                  </a:rPr>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𝜔</m:t>
                        </m:r>
                      </m:sub>
                    </m:sSub>
                  </m:oMath>
                </a14:m>
                <a:endParaRPr lang="en-US" sz="2400" dirty="0">
                  <a:latin typeface="Adobe Caslon Pro" panose="0205050205050A020403" pitchFamily="18"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7837471" y="2623277"/>
                <a:ext cx="2452144" cy="461665"/>
              </a:xfrm>
              <a:prstGeom prst="rect">
                <a:avLst/>
              </a:prstGeom>
              <a:blipFill>
                <a:blip r:embed="rId4"/>
                <a:stretch>
                  <a:fillRect l="-3980" t="-21053" b="-18421"/>
                </a:stretch>
              </a:blipFill>
            </p:spPr>
            <p:txBody>
              <a:bodyPr/>
              <a:lstStyle/>
              <a:p>
                <a:r>
                  <a:rPr lang="en-US">
                    <a:noFill/>
                  </a:rPr>
                  <a:t> </a:t>
                </a:r>
              </a:p>
            </p:txBody>
          </p:sp>
        </mc:Fallback>
      </mc:AlternateContent>
      <p:cxnSp>
        <p:nvCxnSpPr>
          <p:cNvPr id="22" name="Straight Arrow Connector 21"/>
          <p:cNvCxnSpPr>
            <a:stCxn id="15" idx="3"/>
            <a:endCxn id="19" idx="1"/>
          </p:cNvCxnSpPr>
          <p:nvPr/>
        </p:nvCxnSpPr>
        <p:spPr>
          <a:xfrm flipV="1">
            <a:off x="3960196" y="3891422"/>
            <a:ext cx="3411415" cy="2676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3210" y="3396506"/>
            <a:ext cx="1465024" cy="1465024"/>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3210" y="3371257"/>
            <a:ext cx="1731886" cy="1689166"/>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2166" y="3013718"/>
            <a:ext cx="1532950" cy="2212888"/>
          </a:xfrm>
          <a:prstGeom prst="rect">
            <a:avLst/>
          </a:prstGeom>
        </p:spPr>
      </p:pic>
      <p:sp>
        <p:nvSpPr>
          <p:cNvPr id="28" name="TextBox 27"/>
          <p:cNvSpPr txBox="1"/>
          <p:nvPr/>
        </p:nvSpPr>
        <p:spPr>
          <a:xfrm>
            <a:off x="8188922" y="3486854"/>
            <a:ext cx="1749241" cy="769441"/>
          </a:xfrm>
          <a:prstGeom prst="rect">
            <a:avLst/>
          </a:prstGeom>
          <a:noFill/>
        </p:spPr>
        <p:txBody>
          <a:bodyPr wrap="square" rtlCol="0">
            <a:spAutoFit/>
          </a:bodyPr>
          <a:lstStyle/>
          <a:p>
            <a:r>
              <a:rPr lang="en-US" sz="4400" dirty="0">
                <a:solidFill>
                  <a:srgbClr val="00B050"/>
                </a:solidFill>
                <a:latin typeface="Adobe Caslon Pro" panose="0205050205050A020403" pitchFamily="18" charset="0"/>
              </a:rPr>
              <a:t>REAL</a:t>
            </a:r>
          </a:p>
        </p:txBody>
      </p:sp>
      <p:sp>
        <p:nvSpPr>
          <p:cNvPr id="29" name="TextBox 28"/>
          <p:cNvSpPr txBox="1"/>
          <p:nvPr/>
        </p:nvSpPr>
        <p:spPr>
          <a:xfrm>
            <a:off x="8188921" y="3506700"/>
            <a:ext cx="1749241" cy="769441"/>
          </a:xfrm>
          <a:prstGeom prst="rect">
            <a:avLst/>
          </a:prstGeom>
          <a:noFill/>
        </p:spPr>
        <p:txBody>
          <a:bodyPr wrap="square" rtlCol="0">
            <a:spAutoFit/>
          </a:bodyPr>
          <a:lstStyle/>
          <a:p>
            <a:r>
              <a:rPr lang="en-US" sz="4400" dirty="0">
                <a:solidFill>
                  <a:srgbClr val="C00000"/>
                </a:solidFill>
                <a:latin typeface="Adobe Caslon Pro" panose="0205050205050A020403" pitchFamily="18" charset="0"/>
              </a:rPr>
              <a:t>FAKE</a:t>
            </a:r>
          </a:p>
        </p:txBody>
      </p:sp>
    </p:spTree>
    <p:extLst>
      <p:ext uri="{BB962C8B-B14F-4D97-AF65-F5344CB8AC3E}">
        <p14:creationId xmlns:p14="http://schemas.microsoft.com/office/powerpoint/2010/main" val="40085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5"/>
                                        </p:tgtEl>
                                      </p:cBhvr>
                                    </p:animEffect>
                                    <p:set>
                                      <p:cBhvr>
                                        <p:cTn id="23" dur="1" fill="hold">
                                          <p:stCondLst>
                                            <p:cond delay="999"/>
                                          </p:stCondLst>
                                        </p:cTn>
                                        <p:tgtEl>
                                          <p:spTgt spid="25"/>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xit" presetSubtype="0" fill="hold" grpId="1" nodeType="withEffect">
                                  <p:stCondLst>
                                    <p:cond delay="0"/>
                                  </p:stCondLst>
                                  <p:childTnLst>
                                    <p:animEffect transition="out" filter="fade">
                                      <p:cBhvr>
                                        <p:cTn id="28" dur="1000"/>
                                        <p:tgtEl>
                                          <p:spTgt spid="29"/>
                                        </p:tgtEl>
                                      </p:cBhvr>
                                    </p:animEffect>
                                    <p:set>
                                      <p:cBhvr>
                                        <p:cTn id="29" dur="1" fill="hold">
                                          <p:stCondLst>
                                            <p:cond delay="999"/>
                                          </p:stCondLst>
                                        </p:cTn>
                                        <p:tgtEl>
                                          <p:spTgt spid="2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26"/>
                                        </p:tgtEl>
                                      </p:cBhvr>
                                    </p:animEffect>
                                    <p:set>
                                      <p:cBhvr>
                                        <p:cTn id="39" dur="1" fill="hold">
                                          <p:stCondLst>
                                            <p:cond delay="999"/>
                                          </p:stCondLst>
                                        </p:cTn>
                                        <p:tgtEl>
                                          <p:spTgt spid="26"/>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childTnLst>
                                </p:cTn>
                              </p:par>
                              <p:par>
                                <p:cTn id="43" presetID="10" presetClass="exit" presetSubtype="0" fill="hold" grpId="1" nodeType="withEffect">
                                  <p:stCondLst>
                                    <p:cond delay="0"/>
                                  </p:stCondLst>
                                  <p:childTnLst>
                                    <p:animEffect transition="out" filter="fade">
                                      <p:cBhvr>
                                        <p:cTn id="44" dur="1000"/>
                                        <p:tgtEl>
                                          <p:spTgt spid="28"/>
                                        </p:tgtEl>
                                      </p:cBhvr>
                                    </p:animEffect>
                                    <p:set>
                                      <p:cBhvr>
                                        <p:cTn id="45"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29"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331" y="4875877"/>
            <a:ext cx="8259546" cy="1505821"/>
          </a:xfrm>
          <a:prstGeom prst="rect">
            <a:avLst/>
          </a:prstGeom>
        </p:spPr>
      </p:pic>
      <p:sp>
        <p:nvSpPr>
          <p:cNvPr id="13" name="文本框 12">
            <a:extLst>
              <a:ext uri="{FF2B5EF4-FFF2-40B4-BE49-F238E27FC236}">
                <a16:creationId xmlns:a16="http://schemas.microsoft.com/office/drawing/2014/main" id="{618CA2DA-6FA2-4F29-8AFA-1DAE447DBD3C}"/>
              </a:ext>
            </a:extLst>
          </p:cNvPr>
          <p:cNvSpPr txBox="1"/>
          <p:nvPr/>
        </p:nvSpPr>
        <p:spPr>
          <a:xfrm>
            <a:off x="0" y="135582"/>
            <a:ext cx="761685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Opinion evolution in Social Networks: Connect MFG to GAN</a:t>
            </a:r>
          </a:p>
        </p:txBody>
      </p:sp>
      <p:sp>
        <p:nvSpPr>
          <p:cNvPr id="16" name="TextBox 15"/>
          <p:cNvSpPr txBox="1"/>
          <p:nvPr/>
        </p:nvSpPr>
        <p:spPr>
          <a:xfrm>
            <a:off x="76041" y="777492"/>
            <a:ext cx="3866764"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smtClean="0">
                <a:latin typeface="Calibri" panose="020F0502020204030204" pitchFamily="34" charset="0"/>
                <a:cs typeface="Calibri" panose="020F0502020204030204" pitchFamily="34" charset="0"/>
              </a:rPr>
              <a:t>GAN-based Approach</a:t>
            </a:r>
            <a:endParaRPr lang="en-US" sz="2800" dirty="0">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148" y="1738326"/>
            <a:ext cx="9151620" cy="1661160"/>
          </a:xfrm>
          <a:prstGeom prst="rect">
            <a:avLst/>
          </a:prstGeom>
        </p:spPr>
      </p:pic>
      <p:sp>
        <p:nvSpPr>
          <p:cNvPr id="23" name="TextBox 22"/>
          <p:cNvSpPr txBox="1"/>
          <p:nvPr/>
        </p:nvSpPr>
        <p:spPr>
          <a:xfrm>
            <a:off x="994891" y="1408347"/>
            <a:ext cx="538705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Mean field game </a:t>
            </a:r>
            <a:r>
              <a:rPr lang="en-US" sz="2800" dirty="0" smtClean="0">
                <a:latin typeface="Calibri" panose="020F0502020204030204" pitchFamily="34" charset="0"/>
                <a:cs typeface="Calibri" panose="020F0502020204030204" pitchFamily="34" charset="0"/>
              </a:rPr>
              <a:t>-- </a:t>
            </a:r>
            <a:r>
              <a:rPr lang="en-US" sz="2800" dirty="0" smtClean="0">
                <a:solidFill>
                  <a:srgbClr val="C00000"/>
                </a:solidFill>
                <a:latin typeface="Calibri" panose="020F0502020204030204" pitchFamily="34" charset="0"/>
                <a:cs typeface="Calibri" panose="020F0502020204030204" pitchFamily="34" charset="0"/>
              </a:rPr>
              <a:t>optimal </a:t>
            </a:r>
            <a:r>
              <a:rPr lang="en-US" sz="2800" dirty="0">
                <a:solidFill>
                  <a:srgbClr val="C00000"/>
                </a:solidFill>
                <a:latin typeface="Calibri" panose="020F0502020204030204" pitchFamily="34" charset="0"/>
                <a:cs typeface="Calibri" panose="020F0502020204030204" pitchFamily="34" charset="0"/>
              </a:rPr>
              <a:t>control</a:t>
            </a:r>
          </a:p>
        </p:txBody>
      </p:sp>
      <p:sp>
        <p:nvSpPr>
          <p:cNvPr id="25" name="Rectangle 24"/>
          <p:cNvSpPr/>
          <p:nvPr/>
        </p:nvSpPr>
        <p:spPr>
          <a:xfrm>
            <a:off x="2278474" y="2795426"/>
            <a:ext cx="6376087"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6" name="Group 25"/>
          <p:cNvGrpSpPr/>
          <p:nvPr/>
        </p:nvGrpSpPr>
        <p:grpSpPr>
          <a:xfrm>
            <a:off x="2009423" y="3676320"/>
            <a:ext cx="2857913" cy="523220"/>
            <a:chOff x="1885855" y="3772760"/>
            <a:chExt cx="2857913" cy="523220"/>
          </a:xfrm>
        </p:grpSpPr>
        <p:sp>
          <p:nvSpPr>
            <p:cNvPr id="27" name="Rectangle 26"/>
            <p:cNvSpPr/>
            <p:nvPr/>
          </p:nvSpPr>
          <p:spPr>
            <a:xfrm>
              <a:off x="1885855" y="3849219"/>
              <a:ext cx="188853" cy="2224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TextBox 27"/>
            <p:cNvSpPr txBox="1"/>
            <p:nvPr/>
          </p:nvSpPr>
          <p:spPr>
            <a:xfrm>
              <a:off x="2391432" y="3772760"/>
              <a:ext cx="2352336"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Running cost</a:t>
              </a:r>
            </a:p>
          </p:txBody>
        </p:sp>
      </p:grpSp>
      <p:sp>
        <p:nvSpPr>
          <p:cNvPr id="29" name="Rectangle 28"/>
          <p:cNvSpPr/>
          <p:nvPr/>
        </p:nvSpPr>
        <p:spPr>
          <a:xfrm flipV="1">
            <a:off x="9293511" y="2601083"/>
            <a:ext cx="1292289" cy="45719"/>
          </a:xfrm>
          <a:prstGeom prst="rect">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4" name="Group 43"/>
          <p:cNvGrpSpPr/>
          <p:nvPr/>
        </p:nvGrpSpPr>
        <p:grpSpPr>
          <a:xfrm>
            <a:off x="1996037" y="4502155"/>
            <a:ext cx="4976263" cy="523220"/>
            <a:chOff x="1885856" y="5817298"/>
            <a:chExt cx="4976263" cy="523220"/>
          </a:xfrm>
        </p:grpSpPr>
        <p:sp>
          <p:nvSpPr>
            <p:cNvPr id="45" name="Rectangle 44"/>
            <p:cNvSpPr/>
            <p:nvPr/>
          </p:nvSpPr>
          <p:spPr>
            <a:xfrm>
              <a:off x="1885856" y="5893757"/>
              <a:ext cx="188853" cy="222422"/>
            </a:xfrm>
            <a:prstGeom prst="rect">
              <a:avLst/>
            </a:prstGeom>
            <a:solidFill>
              <a:srgbClr val="00B050"/>
            </a:solid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Box 45"/>
            <p:cNvSpPr txBox="1"/>
            <p:nvPr/>
          </p:nvSpPr>
          <p:spPr>
            <a:xfrm>
              <a:off x="2391432" y="5817298"/>
              <a:ext cx="4470687"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Differential constraint (FPK)</a:t>
              </a:r>
            </a:p>
          </p:txBody>
        </p:sp>
      </p:grpSp>
      <p:grpSp>
        <p:nvGrpSpPr>
          <p:cNvPr id="47" name="Group 46"/>
          <p:cNvGrpSpPr/>
          <p:nvPr/>
        </p:nvGrpSpPr>
        <p:grpSpPr>
          <a:xfrm>
            <a:off x="7413445" y="3676320"/>
            <a:ext cx="2857913" cy="523220"/>
            <a:chOff x="1885855" y="4644630"/>
            <a:chExt cx="2857913" cy="523220"/>
          </a:xfrm>
        </p:grpSpPr>
        <p:sp>
          <p:nvSpPr>
            <p:cNvPr id="48" name="Rectangle 47"/>
            <p:cNvSpPr/>
            <p:nvPr/>
          </p:nvSpPr>
          <p:spPr>
            <a:xfrm>
              <a:off x="1885855" y="4721089"/>
              <a:ext cx="188853" cy="222422"/>
            </a:xfrm>
            <a:prstGeom prst="rect">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TextBox 48"/>
            <p:cNvSpPr txBox="1"/>
            <p:nvPr/>
          </p:nvSpPr>
          <p:spPr>
            <a:xfrm>
              <a:off x="2391432" y="4644630"/>
              <a:ext cx="2352336"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Terminal cost</a:t>
              </a:r>
            </a:p>
          </p:txBody>
        </p:sp>
      </p:grpSp>
      <p:sp>
        <p:nvSpPr>
          <p:cNvPr id="50" name="Rectangle 49"/>
          <p:cNvSpPr/>
          <p:nvPr/>
        </p:nvSpPr>
        <p:spPr>
          <a:xfrm flipV="1">
            <a:off x="2415709" y="3322539"/>
            <a:ext cx="3649362" cy="45719"/>
          </a:xfrm>
          <a:prstGeom prst="rect">
            <a:avLst/>
          </a:prstGeom>
          <a:solidFill>
            <a:srgbClr val="00B050"/>
          </a:solid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1" name="Group 50"/>
          <p:cNvGrpSpPr/>
          <p:nvPr/>
        </p:nvGrpSpPr>
        <p:grpSpPr>
          <a:xfrm>
            <a:off x="7413445" y="4502155"/>
            <a:ext cx="3254555" cy="523220"/>
            <a:chOff x="1885855" y="3772760"/>
            <a:chExt cx="3254555" cy="523220"/>
          </a:xfrm>
        </p:grpSpPr>
        <p:sp>
          <p:nvSpPr>
            <p:cNvPr id="52" name="Rectangle 51"/>
            <p:cNvSpPr/>
            <p:nvPr/>
          </p:nvSpPr>
          <p:spPr>
            <a:xfrm>
              <a:off x="1885855" y="3849219"/>
              <a:ext cx="188853" cy="222422"/>
            </a:xfrm>
            <a:prstGeom prst="rect">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3" name="TextBox 52"/>
            <p:cNvSpPr txBox="1"/>
            <p:nvPr/>
          </p:nvSpPr>
          <p:spPr>
            <a:xfrm>
              <a:off x="2391432" y="3772760"/>
              <a:ext cx="2748978"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Initial condition</a:t>
              </a:r>
            </a:p>
          </p:txBody>
        </p:sp>
      </p:grpSp>
      <p:sp>
        <p:nvSpPr>
          <p:cNvPr id="54" name="Rectangle 53"/>
          <p:cNvSpPr/>
          <p:nvPr/>
        </p:nvSpPr>
        <p:spPr>
          <a:xfrm flipV="1">
            <a:off x="6629183" y="3319816"/>
            <a:ext cx="2094687" cy="48442"/>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TextBox 54"/>
          <p:cNvSpPr txBox="1"/>
          <p:nvPr/>
        </p:nvSpPr>
        <p:spPr>
          <a:xfrm>
            <a:off x="994891" y="3517482"/>
            <a:ext cx="9498246" cy="1384995"/>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With the Legendre transform, we put the differential constraint into the target function and the mean field game becomes a min-max problem.</a:t>
            </a:r>
          </a:p>
        </p:txBody>
      </p:sp>
      <p:sp>
        <p:nvSpPr>
          <p:cNvPr id="2" name="Rectangle 1"/>
          <p:cNvSpPr/>
          <p:nvPr/>
        </p:nvSpPr>
        <p:spPr>
          <a:xfrm>
            <a:off x="1544331" y="5099901"/>
            <a:ext cx="1717343" cy="612742"/>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48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44"/>
                                        </p:tgtEl>
                                      </p:cBhvr>
                                    </p:animEffect>
                                    <p:set>
                                      <p:cBhvr>
                                        <p:cTn id="42" dur="1" fill="hold">
                                          <p:stCondLst>
                                            <p:cond delay="499"/>
                                          </p:stCondLst>
                                        </p:cTn>
                                        <p:tgtEl>
                                          <p:spTgt spid="4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7"/>
                                        </p:tgtEl>
                                      </p:cBhvr>
                                    </p:animEffect>
                                    <p:set>
                                      <p:cBhvr>
                                        <p:cTn id="45" dur="1" fill="hold">
                                          <p:stCondLst>
                                            <p:cond delay="499"/>
                                          </p:stCondLst>
                                        </p:cTn>
                                        <p:tgtEl>
                                          <p:spTgt spid="4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0"/>
                                        </p:tgtEl>
                                      </p:cBhvr>
                                    </p:animEffect>
                                    <p:set>
                                      <p:cBhvr>
                                        <p:cTn id="48" dur="1" fill="hold">
                                          <p:stCondLst>
                                            <p:cond delay="499"/>
                                          </p:stCondLst>
                                        </p:cTn>
                                        <p:tgtEl>
                                          <p:spTgt spid="5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1"/>
                                        </p:tgtEl>
                                      </p:cBhvr>
                                    </p:animEffect>
                                    <p:set>
                                      <p:cBhvr>
                                        <p:cTn id="51" dur="1" fill="hold">
                                          <p:stCondLst>
                                            <p:cond delay="499"/>
                                          </p:stCondLst>
                                        </p:cTn>
                                        <p:tgtEl>
                                          <p:spTgt spid="5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4"/>
                                        </p:tgtEl>
                                      </p:cBhvr>
                                    </p:animEffect>
                                    <p:set>
                                      <p:cBhvr>
                                        <p:cTn id="54" dur="1" fill="hold">
                                          <p:stCondLst>
                                            <p:cond delay="499"/>
                                          </p:stCondLst>
                                        </p:cTn>
                                        <p:tgtEl>
                                          <p:spTgt spid="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par>
                                <p:cTn id="60" presetID="10"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arn(inVertical)">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9" grpId="0" animBg="1"/>
      <p:bldP spid="29" grpId="1" animBg="1"/>
      <p:bldP spid="50" grpId="0" animBg="1"/>
      <p:bldP spid="50" grpId="1" animBg="1"/>
      <p:bldP spid="54" grpId="0" animBg="1"/>
      <p:bldP spid="54" grpId="1" animBg="1"/>
      <p:bldP spid="55" grpId="0"/>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618CA2DA-6FA2-4F29-8AFA-1DAE447DBD3C}"/>
              </a:ext>
            </a:extLst>
          </p:cNvPr>
          <p:cNvSpPr txBox="1"/>
          <p:nvPr/>
        </p:nvSpPr>
        <p:spPr>
          <a:xfrm>
            <a:off x="0" y="135582"/>
            <a:ext cx="761685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Opinion evolution in Social Networks: Connect MFG to GAN</a:t>
            </a:r>
          </a:p>
        </p:txBody>
      </p:sp>
      <p:sp>
        <p:nvSpPr>
          <p:cNvPr id="16" name="TextBox 15"/>
          <p:cNvSpPr txBox="1"/>
          <p:nvPr/>
        </p:nvSpPr>
        <p:spPr>
          <a:xfrm>
            <a:off x="76041" y="777492"/>
            <a:ext cx="3365024"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smtClean="0">
                <a:latin typeface="Calibri" panose="020F0502020204030204" pitchFamily="34" charset="0"/>
                <a:cs typeface="Calibri" panose="020F0502020204030204" pitchFamily="34" charset="0"/>
              </a:rPr>
              <a:t>Simulation Results</a:t>
            </a:r>
            <a:endParaRPr lang="en-US" sz="2800" dirty="0">
              <a:latin typeface="Calibri" panose="020F0502020204030204" pitchFamily="34" charset="0"/>
              <a:cs typeface="Calibri" panose="020F0502020204030204" pitchFamily="34" charset="0"/>
            </a:endParaRPr>
          </a:p>
        </p:txBody>
      </p:sp>
      <p:sp>
        <p:nvSpPr>
          <p:cNvPr id="7" name="Rectangle 6"/>
          <p:cNvSpPr/>
          <p:nvPr/>
        </p:nvSpPr>
        <p:spPr>
          <a:xfrm>
            <a:off x="7070353" y="1769804"/>
            <a:ext cx="5121647" cy="1200329"/>
          </a:xfrm>
          <a:prstGeom prst="rect">
            <a:avLst/>
          </a:prstGeom>
        </p:spPr>
        <p:txBody>
          <a:bodyPr wrap="square">
            <a:spAutoFit/>
          </a:bodyPr>
          <a:lstStyle/>
          <a:p>
            <a:pPr marL="457200" indent="-457200">
              <a:buFont typeface="Wingdings" panose="05000000000000000000" pitchFamily="2" charset="2"/>
              <a:buChar char="§"/>
            </a:pPr>
            <a:r>
              <a:rPr lang="en-US" sz="2400" dirty="0">
                <a:latin typeface="Calibri" panose="020F0502020204030204" pitchFamily="34" charset="0"/>
                <a:cs typeface="Calibri" panose="020F0502020204030204" pitchFamily="34" charset="0"/>
              </a:rPr>
              <a:t>Eight different colors represent the opinion distribution at eight different time slots. </a:t>
            </a:r>
          </a:p>
        </p:txBody>
      </p:sp>
      <p:sp>
        <p:nvSpPr>
          <p:cNvPr id="8" name="Rectangle 7"/>
          <p:cNvSpPr/>
          <p:nvPr/>
        </p:nvSpPr>
        <p:spPr>
          <a:xfrm>
            <a:off x="7070354" y="3312599"/>
            <a:ext cx="4481146" cy="830997"/>
          </a:xfrm>
          <a:prstGeom prst="rect">
            <a:avLst/>
          </a:prstGeom>
        </p:spPr>
        <p:txBody>
          <a:bodyPr wrap="square">
            <a:spAutoFit/>
          </a:bodyPr>
          <a:lstStyle/>
          <a:p>
            <a:pPr marL="457200" indent="-457200">
              <a:buFont typeface="Wingdings" panose="05000000000000000000" pitchFamily="2" charset="2"/>
              <a:buChar char="§"/>
            </a:pPr>
            <a:r>
              <a:rPr lang="en-US" sz="2400" dirty="0">
                <a:latin typeface="Calibri" panose="020F0502020204030204" pitchFamily="34" charset="0"/>
                <a:cs typeface="Calibri" panose="020F0502020204030204" pitchFamily="34" charset="0"/>
              </a:rPr>
              <a:t>V=0.4 represents the effect of random social issues.</a:t>
            </a:r>
          </a:p>
        </p:txBody>
      </p:sp>
      <mc:AlternateContent xmlns:mc="http://schemas.openxmlformats.org/markup-compatibility/2006">
        <mc:Choice xmlns:a14="http://schemas.microsoft.com/office/drawing/2010/main" Requires="a14">
          <p:sp>
            <p:nvSpPr>
              <p:cNvPr id="9" name="Rectangle 8"/>
              <p:cNvSpPr/>
              <p:nvPr/>
            </p:nvSpPr>
            <p:spPr>
              <a:xfrm>
                <a:off x="7070354" y="4547223"/>
                <a:ext cx="4481146" cy="830997"/>
              </a:xfrm>
              <a:prstGeom prst="rect">
                <a:avLst/>
              </a:prstGeom>
            </p:spPr>
            <p:txBody>
              <a:bodyPr wrap="square">
                <a:spAutoFit/>
              </a:bodyPr>
              <a:lstStyle/>
              <a:p>
                <a:pPr marL="457200" indent="-457200">
                  <a:buFont typeface="Wingdings" panose="05000000000000000000" pitchFamily="2" charset="2"/>
                  <a:buChar char="§"/>
                </a:pPr>
                <a:r>
                  <a:rPr lang="en-US" sz="2400" dirty="0">
                    <a:latin typeface="Calibri" panose="020F0502020204030204" pitchFamily="34" charset="0"/>
                    <a:cs typeface="Calibri" panose="020F0502020204030204" pitchFamily="34" charset="0"/>
                  </a:rPr>
                  <a:t>Opinions reach an agreement at </a:t>
                </a:r>
                <a14:m>
                  <m:oMath xmlns:m="http://schemas.openxmlformats.org/officeDocument/2006/math">
                    <m:r>
                      <a:rPr lang="en-US" sz="2400">
                        <a:latin typeface="Cambria Math" panose="02040503050406030204" pitchFamily="18" charset="0"/>
                        <a:cs typeface="Times New Roman" panose="02020603050405020304" pitchFamily="18" charset="0"/>
                      </a:rPr>
                      <m:t>𝑡</m:t>
                    </m:r>
                    <m:r>
                      <a:rPr lang="en-US" sz="2400">
                        <a:latin typeface="Cambria Math" panose="02040503050406030204" pitchFamily="18" charset="0"/>
                        <a:cs typeface="Times New Roman" panose="02020603050405020304" pitchFamily="18" charset="0"/>
                      </a:rPr>
                      <m:t>=1</m:t>
                    </m:r>
                  </m:oMath>
                </a14:m>
                <a:r>
                  <a:rPr lang="en-US" sz="2400" dirty="0">
                    <a:latin typeface="Calibri" panose="020F0502020204030204" pitchFamily="34" charset="0"/>
                    <a:cs typeface="Calibri" panose="020F0502020204030204" pitchFamily="34" charset="0"/>
                  </a:rPr>
                  <a:t>.</a:t>
                </a:r>
              </a:p>
            </p:txBody>
          </p:sp>
        </mc:Choice>
        <mc:Fallback>
          <p:sp>
            <p:nvSpPr>
              <p:cNvPr id="9" name="Rectangle 8"/>
              <p:cNvSpPr>
                <a:spLocks noRot="1" noChangeAspect="1" noMove="1" noResize="1" noEditPoints="1" noAdjustHandles="1" noChangeArrowheads="1" noChangeShapeType="1" noTextEdit="1"/>
              </p:cNvSpPr>
              <p:nvPr/>
            </p:nvSpPr>
            <p:spPr>
              <a:xfrm>
                <a:off x="7070354" y="4547223"/>
                <a:ext cx="4481146" cy="830997"/>
              </a:xfrm>
              <a:prstGeom prst="rect">
                <a:avLst/>
              </a:prstGeom>
              <a:blipFill>
                <a:blip r:embed="rId2"/>
                <a:stretch>
                  <a:fillRect l="-1905" t="-5882" b="-16176"/>
                </a:stretch>
              </a:blipFill>
            </p:spPr>
            <p:txBody>
              <a:bodyPr/>
              <a:lstStyle/>
              <a:p>
                <a:r>
                  <a:rPr lang="en-US">
                    <a:noFill/>
                  </a:rPr>
                  <a:t> </a:t>
                </a:r>
              </a:p>
            </p:txBody>
          </p:sp>
        </mc:Fallback>
      </mc:AlternateContent>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399" y="1785940"/>
            <a:ext cx="3261360" cy="35509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256" y="1785940"/>
            <a:ext cx="3276600" cy="3581400"/>
          </a:xfrm>
          <a:prstGeom prst="rect">
            <a:avLst/>
          </a:prstGeom>
        </p:spPr>
      </p:pic>
    </p:spTree>
    <p:extLst>
      <p:ext uri="{BB962C8B-B14F-4D97-AF65-F5344CB8AC3E}">
        <p14:creationId xmlns:p14="http://schemas.microsoft.com/office/powerpoint/2010/main" val="36849309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3" name="文本框 2">
            <a:extLst>
              <a:ext uri="{FF2B5EF4-FFF2-40B4-BE49-F238E27FC236}">
                <a16:creationId xmlns:a16="http://schemas.microsoft.com/office/drawing/2014/main" id="{5124D9DE-C879-4D6E-856F-E2F5070D1BCA}"/>
              </a:ext>
            </a:extLst>
          </p:cNvPr>
          <p:cNvSpPr txBox="1"/>
          <p:nvPr/>
        </p:nvSpPr>
        <p:spPr>
          <a:xfrm>
            <a:off x="603115" y="953310"/>
            <a:ext cx="10985770" cy="5032147"/>
          </a:xfrm>
          <a:prstGeom prst="rect">
            <a:avLst/>
          </a:prstGeom>
          <a:noFill/>
        </p:spPr>
        <p:txBody>
          <a:bodyPr wrap="square" rtlCol="0">
            <a:spAutoFit/>
          </a:bodyPr>
          <a:lstStyle/>
          <a:p>
            <a:pPr marL="742950" indent="-742950">
              <a:spcAft>
                <a:spcPts val="600"/>
              </a:spcAft>
              <a:buClrTx/>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Introduction</a:t>
            </a:r>
          </a:p>
          <a:p>
            <a:pPr marL="1234350" lvl="5" indent="-514350">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Game Theory vs Mean Field Game</a:t>
            </a:r>
            <a:endParaRPr lang="en-US" sz="2400" dirty="0">
              <a:solidFill>
                <a:schemeClr val="bg1">
                  <a:lumMod val="75000"/>
                </a:schemeClr>
              </a:solidFill>
              <a:latin typeface="Calibri" panose="020F0502020204030204" pitchFamily="34" charset="0"/>
              <a:cs typeface="Calibri" panose="020F0502020204030204" pitchFamily="34" charset="0"/>
            </a:endParaRPr>
          </a:p>
          <a:p>
            <a:pPr marL="1234350" lvl="5" indent="-514350">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Mathematical Foundations</a:t>
            </a:r>
            <a:endParaRPr lang="en-US" sz="2400" dirty="0">
              <a:solidFill>
                <a:schemeClr val="bg1">
                  <a:lumMod val="75000"/>
                </a:schemeClr>
              </a:solidFill>
              <a:latin typeface="Calibri" panose="020F0502020204030204" pitchFamily="34" charset="0"/>
              <a:cs typeface="Calibri" panose="020F0502020204030204" pitchFamily="34" charset="0"/>
            </a:endParaRPr>
          </a:p>
          <a:p>
            <a:pPr marL="1234350" lvl="5" indent="-514350">
              <a:spcAft>
                <a:spcPts val="600"/>
              </a:spcAft>
              <a:buClr>
                <a:schemeClr val="bg1">
                  <a:lumMod val="75000"/>
                </a:schemeClr>
              </a:buClr>
              <a:buFont typeface="+mj-lt"/>
              <a:buAutoNum type="arabicParenR"/>
            </a:pPr>
            <a:r>
              <a:rPr lang="en-US" sz="2400" dirty="0" smtClean="0">
                <a:solidFill>
                  <a:schemeClr val="bg1">
                    <a:lumMod val="75000"/>
                  </a:schemeClr>
                </a:solidFill>
                <a:latin typeface="Calibri" panose="020F0502020204030204" pitchFamily="34" charset="0"/>
                <a:cs typeface="Calibri" panose="020F0502020204030204" pitchFamily="34" charset="0"/>
              </a:rPr>
              <a:t>My Learning Timeline </a:t>
            </a:r>
            <a:endParaRPr lang="en-US" sz="2400" dirty="0">
              <a:solidFill>
                <a:schemeClr val="bg1">
                  <a:lumMod val="75000"/>
                </a:schemeClr>
              </a:solidFill>
              <a:latin typeface="Calibri" panose="020F0502020204030204" pitchFamily="34" charset="0"/>
              <a:cs typeface="Calibri" panose="020F0502020204030204" pitchFamily="34" charset="0"/>
            </a:endParaRPr>
          </a:p>
          <a:p>
            <a:pPr marL="742950" indent="-742950" algn="just">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Work I: Mean Field Evolutionary Dynamics for Dense-user Multi-access Edge Computing System</a:t>
            </a:r>
          </a:p>
          <a:p>
            <a:pPr marL="742950" indent="-742950" algn="just">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Work II: Energy-Efficient Velocity Control for Massive Numbers of UAVs: A Mean Field Game Approach</a:t>
            </a:r>
          </a:p>
          <a:p>
            <a:pPr marL="742950" indent="-742950" algn="just">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Work III: Opinion Evolution in Social Networks: Connecting Mean Field Game to Generative Adversarial Networks</a:t>
            </a:r>
          </a:p>
          <a:p>
            <a:pPr marL="742950" indent="-742950" algn="just">
              <a:spcAft>
                <a:spcPts val="600"/>
              </a:spcAft>
              <a:buClr>
                <a:schemeClr val="bg1">
                  <a:lumMod val="75000"/>
                </a:schemeClr>
              </a:buClr>
              <a:buFont typeface="+mj-lt"/>
              <a:buAutoNum type="arabicPeriod"/>
            </a:pPr>
            <a:r>
              <a:rPr lang="en-US" sz="2800" b="1" dirty="0">
                <a:solidFill>
                  <a:schemeClr val="tx1"/>
                </a:solidFill>
                <a:latin typeface="Calibri" panose="020F0502020204030204" pitchFamily="34" charset="0"/>
                <a:cs typeface="Calibri" panose="020F0502020204030204" pitchFamily="34" charset="0"/>
              </a:rPr>
              <a:t>Conclusion and Future Work</a:t>
            </a:r>
          </a:p>
        </p:txBody>
      </p:sp>
    </p:spTree>
    <p:extLst>
      <p:ext uri="{BB962C8B-B14F-4D97-AF65-F5344CB8AC3E}">
        <p14:creationId xmlns:p14="http://schemas.microsoft.com/office/powerpoint/2010/main" val="246523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283933" y="142664"/>
            <a:ext cx="1676947" cy="461665"/>
          </a:xfrm>
          <a:prstGeom prst="rect">
            <a:avLst/>
          </a:prstGeom>
          <a:noFill/>
        </p:spPr>
        <p:txBody>
          <a:bodyPr wrap="square" rtlCol="0">
            <a:spAutoFit/>
          </a:bodyPr>
          <a:lstStyle/>
          <a:p>
            <a:r>
              <a:rPr lang="en-US" sz="2400" dirty="0" smtClean="0">
                <a:solidFill>
                  <a:srgbClr val="C00000"/>
                </a:solidFill>
                <a:latin typeface="Calibri" panose="020F0502020204030204" pitchFamily="34" charset="0"/>
                <a:cs typeface="Calibri" panose="020F0502020204030204" pitchFamily="34" charset="0"/>
              </a:rPr>
              <a:t>Conclusions</a:t>
            </a:r>
            <a:endParaRPr lang="en-US" sz="2400" dirty="0">
              <a:solidFill>
                <a:srgbClr val="C00000"/>
              </a:solidFill>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5968696D-4698-4F4F-B190-D98963B9F877}"/>
              </a:ext>
            </a:extLst>
          </p:cNvPr>
          <p:cNvSpPr txBox="1"/>
          <p:nvPr/>
        </p:nvSpPr>
        <p:spPr>
          <a:xfrm>
            <a:off x="297140" y="2209105"/>
            <a:ext cx="9357907" cy="412934"/>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Work I: </a:t>
            </a:r>
            <a:r>
              <a:rPr lang="en-US" sz="1800" b="1" i="1" dirty="0" smtClean="0">
                <a:solidFill>
                  <a:srgbClr val="C00000"/>
                </a:solidFill>
                <a:latin typeface="Calibri" panose="020F0502020204030204" pitchFamily="34" charset="0"/>
                <a:cs typeface="Calibri" panose="020F0502020204030204" pitchFamily="34" charset="0"/>
              </a:rPr>
              <a:t>MFG on Graph</a:t>
            </a:r>
            <a:r>
              <a:rPr lang="en-US" sz="1800" dirty="0" smtClean="0">
                <a:solidFill>
                  <a:schemeClr val="tx1"/>
                </a:solidFill>
                <a:latin typeface="Calibri" panose="020F0502020204030204" pitchFamily="34" charset="0"/>
                <a:cs typeface="Calibri" panose="020F0502020204030204" pitchFamily="34" charset="0"/>
              </a:rPr>
              <a:t> – discrete Fokker-Planck equation for load balance in MEC</a:t>
            </a:r>
            <a:endParaRPr lang="en-US" sz="1800" dirty="0">
              <a:solidFill>
                <a:schemeClr val="tx1"/>
              </a:solidFill>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063292C0-F33E-42AB-BDD5-C4A80182E9A3}"/>
              </a:ext>
            </a:extLst>
          </p:cNvPr>
          <p:cNvSpPr txBox="1"/>
          <p:nvPr/>
        </p:nvSpPr>
        <p:spPr>
          <a:xfrm>
            <a:off x="603476" y="2554117"/>
            <a:ext cx="10148851" cy="646331"/>
          </a:xfrm>
          <a:prstGeom prst="rect">
            <a:avLst/>
          </a:prstGeom>
          <a:noFill/>
        </p:spPr>
        <p:txBody>
          <a:bodyPr wrap="square">
            <a:spAutoFit/>
          </a:bodyPr>
          <a:lstStyle/>
          <a:p>
            <a:pPr marL="285750" indent="-285750">
              <a:buFont typeface="Wingdings" panose="05000000000000000000" pitchFamily="2" charset="2"/>
              <a:buChar char="ü"/>
            </a:pPr>
            <a:r>
              <a:rPr lang="en-US" sz="1800" dirty="0">
                <a:latin typeface="Calibri" panose="020F0502020204030204" pitchFamily="34" charset="0"/>
                <a:cs typeface="Calibri" panose="020F0502020204030204" pitchFamily="34" charset="0"/>
              </a:rPr>
              <a:t>The </a:t>
            </a:r>
            <a:r>
              <a:rPr lang="en-US" sz="1800" dirty="0" smtClean="0">
                <a:latin typeface="Calibri" panose="020F0502020204030204" pitchFamily="34" charset="0"/>
                <a:cs typeface="Calibri" panose="020F0502020204030204" pitchFamily="34" charset="0"/>
              </a:rPr>
              <a:t>discrete Fokker-Planck equation is an efficient gradient to update the load distribution</a:t>
            </a:r>
            <a:endParaRPr lang="en-US" sz="18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1800" dirty="0">
                <a:latin typeface="Calibri" panose="020F0502020204030204" pitchFamily="34" charset="0"/>
                <a:cs typeface="Calibri" panose="020F0502020204030204" pitchFamily="34" charset="0"/>
              </a:rPr>
              <a:t>The </a:t>
            </a:r>
            <a:r>
              <a:rPr lang="en-US" sz="1800" dirty="0" smtClean="0">
                <a:latin typeface="Calibri" panose="020F0502020204030204" pitchFamily="34" charset="0"/>
                <a:cs typeface="Calibri" panose="020F0502020204030204" pitchFamily="34" charset="0"/>
              </a:rPr>
              <a:t>overall response time, individual response time and the fairness of users are significantly improved </a:t>
            </a:r>
            <a:endParaRPr lang="en-US" sz="1800"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337B5A72-E476-418B-8214-89BE6181EC98}"/>
              </a:ext>
            </a:extLst>
          </p:cNvPr>
          <p:cNvSpPr txBox="1"/>
          <p:nvPr/>
        </p:nvSpPr>
        <p:spPr>
          <a:xfrm>
            <a:off x="297140" y="4278994"/>
            <a:ext cx="10942997" cy="733534"/>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Work </a:t>
            </a:r>
            <a:r>
              <a:rPr lang="en-US" sz="1800" dirty="0" smtClean="0">
                <a:solidFill>
                  <a:schemeClr val="tx1"/>
                </a:solidFill>
                <a:latin typeface="Calibri" panose="020F0502020204030204" pitchFamily="34" charset="0"/>
                <a:cs typeface="Calibri" panose="020F0502020204030204" pitchFamily="34" charset="0"/>
              </a:rPr>
              <a:t>III: </a:t>
            </a:r>
            <a:r>
              <a:rPr lang="en-US" sz="1800" b="1" i="1" dirty="0" smtClean="0">
                <a:solidFill>
                  <a:srgbClr val="C00000"/>
                </a:solidFill>
                <a:latin typeface="Calibri" panose="020F0502020204030204" pitchFamily="34" charset="0"/>
                <a:cs typeface="Calibri" panose="020F0502020204030204" pitchFamily="34" charset="0"/>
              </a:rPr>
              <a:t>Connect MFG to GAN </a:t>
            </a:r>
            <a:r>
              <a:rPr lang="en-US" sz="1800" dirty="0" smtClean="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 </a:t>
            </a:r>
            <a:r>
              <a:rPr lang="en-US" sz="1800" dirty="0" smtClean="0">
                <a:solidFill>
                  <a:schemeClr val="tx1"/>
                </a:solidFill>
                <a:latin typeface="Calibri" panose="020F0502020204030204" pitchFamily="34" charset="0"/>
                <a:cs typeface="Calibri" panose="020F0502020204030204" pitchFamily="34" charset="0"/>
              </a:rPr>
              <a:t>High-dimensional MFG approach for modeling opinion evolution  in social networks. </a:t>
            </a:r>
            <a:endParaRPr lang="en-US" sz="1800" dirty="0">
              <a:solidFill>
                <a:schemeClr val="tx1"/>
              </a:solidFill>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EFD33BB4-A217-43B2-9984-4401F164C167}"/>
              </a:ext>
            </a:extLst>
          </p:cNvPr>
          <p:cNvSpPr txBox="1"/>
          <p:nvPr/>
        </p:nvSpPr>
        <p:spPr>
          <a:xfrm>
            <a:off x="603477" y="4949933"/>
            <a:ext cx="6786555" cy="646331"/>
          </a:xfrm>
          <a:prstGeom prst="rect">
            <a:avLst/>
          </a:prstGeom>
          <a:noFill/>
        </p:spPr>
        <p:txBody>
          <a:bodyPr wrap="square">
            <a:spAutoFit/>
          </a:bodyPr>
          <a:lstStyle/>
          <a:p>
            <a:pPr marL="285750" indent="-285750">
              <a:buFont typeface="Wingdings" panose="05000000000000000000" pitchFamily="2" charset="2"/>
              <a:buChar char="ü"/>
            </a:pPr>
            <a:r>
              <a:rPr lang="en-US" sz="1800" dirty="0" smtClean="0">
                <a:latin typeface="Calibri" panose="020F0502020204030204" pitchFamily="34" charset="0"/>
                <a:cs typeface="Calibri" panose="020F0502020204030204" pitchFamily="34" charset="0"/>
              </a:rPr>
              <a:t>Efficiently solve MFG up to 100 dimensions</a:t>
            </a:r>
            <a:endParaRPr lang="en-US" sz="18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1800" dirty="0" smtClean="0">
                <a:latin typeface="Calibri" panose="020F0502020204030204" pitchFamily="34" charset="0"/>
                <a:cs typeface="Calibri" panose="020F0502020204030204" pitchFamily="34" charset="0"/>
              </a:rPr>
              <a:t>Modeling the opinion diffusion of stubborn and non-stubborn users</a:t>
            </a:r>
            <a:endParaRPr lang="en-US" sz="18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50BE8991-A070-4E79-97ED-07ED6CB65E15}"/>
              </a:ext>
            </a:extLst>
          </p:cNvPr>
          <p:cNvSpPr txBox="1"/>
          <p:nvPr/>
        </p:nvSpPr>
        <p:spPr>
          <a:xfrm>
            <a:off x="283932" y="1062637"/>
            <a:ext cx="10090092" cy="412934"/>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sz="1800" b="1" i="1" dirty="0" smtClean="0">
                <a:solidFill>
                  <a:srgbClr val="C00000"/>
                </a:solidFill>
                <a:latin typeface="Calibri" panose="020F0502020204030204" pitchFamily="34" charset="0"/>
                <a:cs typeface="Calibri" panose="020F0502020204030204" pitchFamily="34" charset="0"/>
              </a:rPr>
              <a:t>Mean Field Game </a:t>
            </a:r>
            <a:r>
              <a:rPr lang="en-US" sz="1800" dirty="0">
                <a:solidFill>
                  <a:schemeClr val="tx1"/>
                </a:solidFill>
                <a:latin typeface="Calibri" panose="020F0502020204030204" pitchFamily="34" charset="0"/>
                <a:cs typeface="Calibri" panose="020F0502020204030204" pitchFamily="34" charset="0"/>
              </a:rPr>
              <a:t> studies the decision making by small interacting players in a very large populations. </a:t>
            </a:r>
          </a:p>
        </p:txBody>
      </p:sp>
      <p:sp>
        <p:nvSpPr>
          <p:cNvPr id="10" name="文本框 7">
            <a:extLst>
              <a:ext uri="{FF2B5EF4-FFF2-40B4-BE49-F238E27FC236}">
                <a16:creationId xmlns:a16="http://schemas.microsoft.com/office/drawing/2014/main" id="{50BE8991-A070-4E79-97ED-07ED6CB65E15}"/>
              </a:ext>
            </a:extLst>
          </p:cNvPr>
          <p:cNvSpPr txBox="1"/>
          <p:nvPr/>
        </p:nvSpPr>
        <p:spPr>
          <a:xfrm>
            <a:off x="283932" y="1475571"/>
            <a:ext cx="10090092" cy="733534"/>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By reducing the differential game for a large number of players to an optimal control problem for a single player, MFG can significantly reduce the </a:t>
            </a:r>
            <a:r>
              <a:rPr lang="en-US" sz="1800" b="1" i="1" dirty="0">
                <a:solidFill>
                  <a:srgbClr val="C00000"/>
                </a:solidFill>
                <a:latin typeface="Calibri" panose="020F0502020204030204" pitchFamily="34" charset="0"/>
                <a:cs typeface="Calibri" panose="020F0502020204030204" pitchFamily="34" charset="0"/>
              </a:rPr>
              <a:t>computational complexity</a:t>
            </a:r>
            <a:r>
              <a:rPr lang="en-US" sz="1800" dirty="0">
                <a:solidFill>
                  <a:schemeClr val="tx1"/>
                </a:solidFill>
                <a:latin typeface="Calibri" panose="020F0502020204030204" pitchFamily="34" charset="0"/>
                <a:cs typeface="Calibri" panose="020F0502020204030204" pitchFamily="34" charset="0"/>
              </a:rPr>
              <a:t>. </a:t>
            </a:r>
          </a:p>
        </p:txBody>
      </p:sp>
      <p:sp>
        <p:nvSpPr>
          <p:cNvPr id="15" name="文本框 8">
            <a:extLst>
              <a:ext uri="{FF2B5EF4-FFF2-40B4-BE49-F238E27FC236}">
                <a16:creationId xmlns:a16="http://schemas.microsoft.com/office/drawing/2014/main" id="{5968696D-4698-4F4F-B190-D98963B9F877}"/>
              </a:ext>
            </a:extLst>
          </p:cNvPr>
          <p:cNvSpPr txBox="1"/>
          <p:nvPr/>
        </p:nvSpPr>
        <p:spPr>
          <a:xfrm>
            <a:off x="283932" y="3226217"/>
            <a:ext cx="9357907" cy="3936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Work </a:t>
            </a:r>
            <a:r>
              <a:rPr lang="en-US" sz="1800" dirty="0" smtClean="0">
                <a:solidFill>
                  <a:schemeClr val="tx1"/>
                </a:solidFill>
                <a:latin typeface="Calibri" panose="020F0502020204030204" pitchFamily="34" charset="0"/>
                <a:cs typeface="Calibri" panose="020F0502020204030204" pitchFamily="34" charset="0"/>
              </a:rPr>
              <a:t>II: </a:t>
            </a:r>
            <a:r>
              <a:rPr lang="en-US" sz="1800" b="1" i="1" dirty="0" smtClean="0">
                <a:solidFill>
                  <a:srgbClr val="C00000"/>
                </a:solidFill>
                <a:latin typeface="Calibri" panose="020F0502020204030204" pitchFamily="34" charset="0"/>
                <a:cs typeface="Calibri" panose="020F0502020204030204" pitchFamily="34" charset="0"/>
              </a:rPr>
              <a:t>Continuous MFG </a:t>
            </a:r>
            <a:r>
              <a:rPr lang="en-US" sz="1800" dirty="0" smtClean="0">
                <a:solidFill>
                  <a:schemeClr val="tx1"/>
                </a:solidFill>
                <a:latin typeface="Calibri" panose="020F0502020204030204" pitchFamily="34" charset="0"/>
                <a:cs typeface="Calibri" panose="020F0502020204030204" pitchFamily="34" charset="0"/>
              </a:rPr>
              <a:t>– energy-efficient velocity control for massive number of UAVs  </a:t>
            </a:r>
            <a:endParaRPr lang="en-US" sz="1800" dirty="0">
              <a:solidFill>
                <a:schemeClr val="tx1"/>
              </a:solidFill>
              <a:latin typeface="Calibri" panose="020F0502020204030204" pitchFamily="34" charset="0"/>
              <a:cs typeface="Calibri" panose="020F0502020204030204" pitchFamily="34" charset="0"/>
            </a:endParaRPr>
          </a:p>
        </p:txBody>
      </p:sp>
      <p:sp>
        <p:nvSpPr>
          <p:cNvPr id="16" name="文本框 11">
            <a:extLst>
              <a:ext uri="{FF2B5EF4-FFF2-40B4-BE49-F238E27FC236}">
                <a16:creationId xmlns:a16="http://schemas.microsoft.com/office/drawing/2014/main" id="{063292C0-F33E-42AB-BDD5-C4A80182E9A3}"/>
              </a:ext>
            </a:extLst>
          </p:cNvPr>
          <p:cNvSpPr txBox="1"/>
          <p:nvPr/>
        </p:nvSpPr>
        <p:spPr>
          <a:xfrm>
            <a:off x="603476" y="3577762"/>
            <a:ext cx="10148851" cy="646331"/>
          </a:xfrm>
          <a:prstGeom prst="rect">
            <a:avLst/>
          </a:prstGeom>
          <a:noFill/>
        </p:spPr>
        <p:txBody>
          <a:bodyPr wrap="square">
            <a:spAutoFit/>
          </a:bodyPr>
          <a:lstStyle/>
          <a:p>
            <a:pPr marL="285750" indent="-285750">
              <a:buFont typeface="Wingdings" panose="05000000000000000000" pitchFamily="2" charset="2"/>
              <a:buChar char="ü"/>
            </a:pPr>
            <a:r>
              <a:rPr lang="en-US" sz="1800" dirty="0" smtClean="0">
                <a:latin typeface="Calibri" panose="020F0502020204030204" pitchFamily="34" charset="0"/>
                <a:cs typeface="Calibri" panose="020F0502020204030204" pitchFamily="34" charset="0"/>
              </a:rPr>
              <a:t>Develop an scalable velocity control algorithm for a large number of UAVs</a:t>
            </a:r>
            <a:endParaRPr lang="en-US" sz="18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1800" dirty="0" smtClean="0">
                <a:latin typeface="Calibri" panose="020F0502020204030204" pitchFamily="34" charset="0"/>
                <a:cs typeface="Calibri" panose="020F0502020204030204" pitchFamily="34" charset="0"/>
              </a:rPr>
              <a:t>Propose proximal dual hybrid gradient (PDHG) to solve the low-dimensional MFGs </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139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0"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48491C76-0CC3-4A09-BF23-64F40544AD45}"/>
              </a:ext>
            </a:extLst>
          </p:cNvPr>
          <p:cNvSpPr txBox="1"/>
          <p:nvPr/>
        </p:nvSpPr>
        <p:spPr>
          <a:xfrm>
            <a:off x="0" y="135582"/>
            <a:ext cx="1818640" cy="461665"/>
          </a:xfrm>
          <a:prstGeom prst="rect">
            <a:avLst/>
          </a:prstGeom>
          <a:noFill/>
        </p:spPr>
        <p:txBody>
          <a:bodyPr wrap="square" rtlCol="0">
            <a:spAutoFit/>
          </a:bodyPr>
          <a:lstStyle/>
          <a:p>
            <a:pPr algn="just"/>
            <a:r>
              <a:rPr lang="en-US" sz="2400" dirty="0" smtClean="0">
                <a:solidFill>
                  <a:srgbClr val="C00000"/>
                </a:solidFill>
                <a:latin typeface="Calibri" panose="020F0502020204030204" pitchFamily="34" charset="0"/>
                <a:cs typeface="Calibri" panose="020F0502020204030204" pitchFamily="34" charset="0"/>
              </a:rPr>
              <a:t>Future </a:t>
            </a:r>
            <a:r>
              <a:rPr lang="en-US" sz="2400" dirty="0">
                <a:solidFill>
                  <a:srgbClr val="C00000"/>
                </a:solidFill>
                <a:latin typeface="Calibri" panose="020F0502020204030204" pitchFamily="34" charset="0"/>
                <a:cs typeface="Calibri" panose="020F0502020204030204" pitchFamily="34" charset="0"/>
              </a:rPr>
              <a:t>W</a:t>
            </a:r>
            <a:r>
              <a:rPr lang="en-US" sz="2400" dirty="0" smtClean="0">
                <a:solidFill>
                  <a:srgbClr val="C00000"/>
                </a:solidFill>
                <a:latin typeface="Calibri" panose="020F0502020204030204" pitchFamily="34" charset="0"/>
                <a:cs typeface="Calibri" panose="020F0502020204030204" pitchFamily="34" charset="0"/>
              </a:rPr>
              <a:t>ork</a:t>
            </a:r>
            <a:endParaRPr lang="en-US" sz="2400" dirty="0">
              <a:solidFill>
                <a:srgbClr val="C00000"/>
              </a:solidFill>
              <a:latin typeface="Calibri" panose="020F0502020204030204" pitchFamily="34" charset="0"/>
              <a:cs typeface="Calibri" panose="020F0502020204030204" pitchFamily="34" charset="0"/>
            </a:endParaRPr>
          </a:p>
        </p:txBody>
      </p:sp>
      <p:sp>
        <p:nvSpPr>
          <p:cNvPr id="35" name="Rectangle 34"/>
          <p:cNvSpPr/>
          <p:nvPr/>
        </p:nvSpPr>
        <p:spPr>
          <a:xfrm>
            <a:off x="77492" y="905023"/>
            <a:ext cx="9320508" cy="461665"/>
          </a:xfrm>
          <a:prstGeom prst="rect">
            <a:avLst/>
          </a:prstGeom>
        </p:spPr>
        <p:txBody>
          <a:bodyPr wrap="square">
            <a:spAutoFit/>
          </a:bodyPr>
          <a:lstStyle/>
          <a:p>
            <a:pPr marL="342900" lvl="0" indent="-342900">
              <a:spcBef>
                <a:spcPts val="600"/>
              </a:spcBef>
              <a:spcAft>
                <a:spcPts val="600"/>
              </a:spcAft>
              <a:buSzPct val="70000"/>
              <a:buFont typeface="Wingdings" panose="05000000000000000000" pitchFamily="2" charset="2"/>
              <a:buChar char="Ø"/>
            </a:pPr>
            <a:r>
              <a:rPr lang="en-US" altLang="zh-CN" sz="2400" dirty="0" smtClean="0">
                <a:latin typeface="Calibri" panose="020F0502020204030204" pitchFamily="34" charset="0"/>
                <a:cs typeface="Calibri" panose="020F0502020204030204" pitchFamily="34" charset="0"/>
              </a:rPr>
              <a:t>MFGs for swarm robotics</a:t>
            </a:r>
          </a:p>
        </p:txBody>
      </p:sp>
      <p:sp>
        <p:nvSpPr>
          <p:cNvPr id="36" name="Rectangle 35"/>
          <p:cNvSpPr/>
          <p:nvPr/>
        </p:nvSpPr>
        <p:spPr>
          <a:xfrm>
            <a:off x="402061" y="3990697"/>
            <a:ext cx="10758586" cy="400110"/>
          </a:xfrm>
          <a:prstGeom prst="rect">
            <a:avLst/>
          </a:prstGeom>
        </p:spPr>
        <p:txBody>
          <a:bodyPr wrap="square">
            <a:spAutoFit/>
          </a:bodyPr>
          <a:lstStyle/>
          <a:p>
            <a:pPr marL="285750" indent="-28575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forecasting renewable energy generation</a:t>
            </a:r>
            <a:endParaRPr lang="en-US" sz="2000" dirty="0">
              <a:latin typeface="Calibri" panose="020F0502020204030204" pitchFamily="34" charset="0"/>
              <a:cs typeface="Calibri" panose="020F0502020204030204" pitchFamily="34" charset="0"/>
            </a:endParaRPr>
          </a:p>
        </p:txBody>
      </p:sp>
      <p:sp>
        <p:nvSpPr>
          <p:cNvPr id="37" name="Rectangle 36"/>
          <p:cNvSpPr/>
          <p:nvPr/>
        </p:nvSpPr>
        <p:spPr>
          <a:xfrm>
            <a:off x="402061" y="4448166"/>
            <a:ext cx="8538739" cy="400110"/>
          </a:xfrm>
          <a:prstGeom prst="rect">
            <a:avLst/>
          </a:prstGeom>
        </p:spPr>
        <p:txBody>
          <a:bodyPr wrap="square">
            <a:spAutoFit/>
          </a:bodyPr>
          <a:lstStyle/>
          <a:p>
            <a:pPr marL="285750" indent="-28575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optimize power plant configuration, location, and size. </a:t>
            </a:r>
            <a:endParaRPr lang="en-US" sz="2000" dirty="0">
              <a:latin typeface="Calibri" panose="020F0502020204030204" pitchFamily="34" charset="0"/>
              <a:cs typeface="Calibri" panose="020F0502020204030204" pitchFamily="34" charset="0"/>
            </a:endParaRPr>
          </a:p>
        </p:txBody>
      </p:sp>
      <p:sp>
        <p:nvSpPr>
          <p:cNvPr id="38" name="Rectangle 37"/>
          <p:cNvSpPr/>
          <p:nvPr/>
        </p:nvSpPr>
        <p:spPr>
          <a:xfrm>
            <a:off x="402061" y="4905635"/>
            <a:ext cx="9782055" cy="400110"/>
          </a:xfrm>
          <a:prstGeom prst="rect">
            <a:avLst/>
          </a:prstGeom>
        </p:spPr>
        <p:txBody>
          <a:bodyPr wrap="square">
            <a:spAutoFit/>
          </a:bodyPr>
          <a:lstStyle/>
          <a:p>
            <a:pPr marL="285750" indent="-28575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renewable energy operation management</a:t>
            </a:r>
            <a:endParaRPr lang="en-US" sz="2000" dirty="0"/>
          </a:p>
        </p:txBody>
      </p:sp>
      <p:sp>
        <p:nvSpPr>
          <p:cNvPr id="46" name="Rectangle 45"/>
          <p:cNvSpPr/>
          <p:nvPr/>
        </p:nvSpPr>
        <p:spPr>
          <a:xfrm>
            <a:off x="77492" y="2244763"/>
            <a:ext cx="6922748" cy="461665"/>
          </a:xfrm>
          <a:prstGeom prst="rect">
            <a:avLst/>
          </a:prstGeom>
        </p:spPr>
        <p:txBody>
          <a:bodyPr wrap="square">
            <a:spAutoFit/>
          </a:bodyPr>
          <a:lstStyle/>
          <a:p>
            <a:pPr marL="342900" lvl="0" indent="-342900">
              <a:spcBef>
                <a:spcPts val="600"/>
              </a:spcBef>
              <a:spcAft>
                <a:spcPts val="600"/>
              </a:spcAft>
              <a:buSzPct val="70000"/>
              <a:buFont typeface="Wingdings" panose="05000000000000000000" pitchFamily="2" charset="2"/>
              <a:buChar char="Ø"/>
            </a:pPr>
            <a:r>
              <a:rPr lang="en-US" altLang="zh-CN" sz="2400" dirty="0" smtClean="0">
                <a:latin typeface="Calibri" panose="020F0502020204030204" pitchFamily="34" charset="0"/>
                <a:cs typeface="Calibri" panose="020F0502020204030204" pitchFamily="34" charset="0"/>
              </a:rPr>
              <a:t>Learning equilibrium in MFGs using model-free DRL</a:t>
            </a:r>
            <a:endParaRPr lang="en-US" altLang="zh-CN" sz="2400" dirty="0">
              <a:latin typeface="Calibri" panose="020F0502020204030204" pitchFamily="34" charset="0"/>
              <a:cs typeface="Calibri" panose="020F0502020204030204" pitchFamily="34" charset="0"/>
            </a:endParaRPr>
          </a:p>
        </p:txBody>
      </p:sp>
      <p:sp>
        <p:nvSpPr>
          <p:cNvPr id="15" name="Rectangle 14"/>
          <p:cNvSpPr/>
          <p:nvPr/>
        </p:nvSpPr>
        <p:spPr>
          <a:xfrm>
            <a:off x="402061" y="1424047"/>
            <a:ext cx="6328677" cy="707886"/>
          </a:xfrm>
          <a:prstGeom prst="rect">
            <a:avLst/>
          </a:prstGeom>
        </p:spPr>
        <p:txBody>
          <a:bodyPr wrap="square">
            <a:spAutoFit/>
          </a:bodyPr>
          <a:lstStyle/>
          <a:p>
            <a:pPr marL="285750" indent="-28575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capture microscopic effects between agents</a:t>
            </a:r>
          </a:p>
          <a:p>
            <a:pPr marL="285750" indent="-28575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quantitative error analysis on the MFG approximation</a:t>
            </a:r>
          </a:p>
        </p:txBody>
      </p:sp>
      <p:sp>
        <p:nvSpPr>
          <p:cNvPr id="17" name="Rectangle 16"/>
          <p:cNvSpPr/>
          <p:nvPr/>
        </p:nvSpPr>
        <p:spPr>
          <a:xfrm>
            <a:off x="77492" y="3471673"/>
            <a:ext cx="10858490" cy="461665"/>
          </a:xfrm>
          <a:prstGeom prst="rect">
            <a:avLst/>
          </a:prstGeom>
        </p:spPr>
        <p:txBody>
          <a:bodyPr wrap="square">
            <a:spAutoFit/>
          </a:bodyPr>
          <a:lstStyle/>
          <a:p>
            <a:pPr marL="342900" lvl="0" indent="-342900">
              <a:spcBef>
                <a:spcPts val="600"/>
              </a:spcBef>
              <a:spcAft>
                <a:spcPts val="600"/>
              </a:spcAft>
              <a:buSzPct val="70000"/>
              <a:buFont typeface="Wingdings" panose="05000000000000000000" pitchFamily="2" charset="2"/>
              <a:buChar char="Ø"/>
            </a:pPr>
            <a:r>
              <a:rPr lang="en-US" altLang="zh-CN" sz="2400" dirty="0">
                <a:latin typeface="Calibri" panose="020F0502020204030204" pitchFamily="34" charset="0"/>
                <a:cs typeface="Calibri" panose="020F0502020204030204" pitchFamily="34" charset="0"/>
              </a:rPr>
              <a:t>Machine Learning Techniques for Renewable Energy Generation and </a:t>
            </a:r>
            <a:r>
              <a:rPr lang="en-US" altLang="zh-CN" sz="2400" dirty="0" smtClean="0">
                <a:latin typeface="Calibri" panose="020F0502020204030204" pitchFamily="34" charset="0"/>
                <a:cs typeface="Calibri" panose="020F0502020204030204" pitchFamily="34" charset="0"/>
              </a:rPr>
              <a:t>Integration </a:t>
            </a:r>
            <a:endParaRPr lang="en-US" altLang="zh-CN" sz="2400" dirty="0">
              <a:latin typeface="Calibri" panose="020F0502020204030204" pitchFamily="34" charset="0"/>
              <a:cs typeface="Calibri" panose="020F0502020204030204" pitchFamily="34" charset="0"/>
            </a:endParaRPr>
          </a:p>
        </p:txBody>
      </p:sp>
      <p:sp>
        <p:nvSpPr>
          <p:cNvPr id="18" name="Rectangle 17"/>
          <p:cNvSpPr/>
          <p:nvPr/>
        </p:nvSpPr>
        <p:spPr>
          <a:xfrm>
            <a:off x="402061" y="2706428"/>
            <a:ext cx="7502419" cy="707886"/>
          </a:xfrm>
          <a:prstGeom prst="rect">
            <a:avLst/>
          </a:prstGeom>
        </p:spPr>
        <p:txBody>
          <a:bodyPr wrap="square">
            <a:spAutoFit/>
          </a:bodyPr>
          <a:lstStyle/>
          <a:p>
            <a:pPr marL="285750" indent="-28575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connect MFGs with DRL via the fixed point approach</a:t>
            </a:r>
          </a:p>
          <a:p>
            <a:pPr marL="285750" indent="-285750">
              <a:buFont typeface="Wingdings" panose="05000000000000000000" pitchFamily="2" charset="2"/>
              <a:buChar char="§"/>
            </a:pPr>
            <a:r>
              <a:rPr lang="en-US" sz="2000" dirty="0" smtClean="0">
                <a:latin typeface="Calibri" panose="020F0502020204030204" pitchFamily="34" charset="0"/>
                <a:cs typeface="Calibri" panose="020F0502020204030204" pitchFamily="34" charset="0"/>
              </a:rPr>
              <a:t>give real-time estimation on the state distribution and its variation</a:t>
            </a:r>
          </a:p>
        </p:txBody>
      </p:sp>
    </p:spTree>
    <p:extLst>
      <p:ext uri="{BB962C8B-B14F-4D97-AF65-F5344CB8AC3E}">
        <p14:creationId xmlns:p14="http://schemas.microsoft.com/office/powerpoint/2010/main" val="31068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78B81D8-4645-42B7-92DB-E65BD602CFB0}"/>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Publications</a:t>
            </a:r>
          </a:p>
        </p:txBody>
      </p:sp>
      <p:sp>
        <p:nvSpPr>
          <p:cNvPr id="4" name="文本框 3">
            <a:extLst>
              <a:ext uri="{FF2B5EF4-FFF2-40B4-BE49-F238E27FC236}">
                <a16:creationId xmlns:a16="http://schemas.microsoft.com/office/drawing/2014/main" id="{25B14C0C-D9D4-4CF5-8248-A2B470D86A83}"/>
              </a:ext>
            </a:extLst>
          </p:cNvPr>
          <p:cNvSpPr txBox="1"/>
          <p:nvPr/>
        </p:nvSpPr>
        <p:spPr>
          <a:xfrm>
            <a:off x="311283" y="727341"/>
            <a:ext cx="1403217"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cs typeface="Calibri" panose="020F0502020204030204" pitchFamily="34" charset="0"/>
              </a:rPr>
              <a:t>Journal</a:t>
            </a:r>
            <a:endParaRPr lang="en-US" sz="2000"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FD70C30E-1E8B-4FF2-A47E-FBBA8C6F4FFD}"/>
              </a:ext>
            </a:extLst>
          </p:cNvPr>
          <p:cNvSpPr txBox="1"/>
          <p:nvPr/>
        </p:nvSpPr>
        <p:spPr>
          <a:xfrm>
            <a:off x="311283" y="3440988"/>
            <a:ext cx="1755640"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cs typeface="Calibri" panose="020F0502020204030204" pitchFamily="34" charset="0"/>
              </a:rPr>
              <a:t>Conference</a:t>
            </a:r>
            <a:endParaRPr lang="en-US" sz="20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4759305C-612F-4D8B-9C6E-FDB7F9130ED5}"/>
              </a:ext>
            </a:extLst>
          </p:cNvPr>
          <p:cNvSpPr txBox="1"/>
          <p:nvPr/>
        </p:nvSpPr>
        <p:spPr>
          <a:xfrm>
            <a:off x="311283" y="1093467"/>
            <a:ext cx="11569430" cy="2308324"/>
          </a:xfrm>
          <a:prstGeom prst="rect">
            <a:avLst/>
          </a:prstGeom>
          <a:noFill/>
        </p:spPr>
        <p:txBody>
          <a:bodyPr wrap="square">
            <a:spAutoFit/>
          </a:bodyPr>
          <a:lstStyle/>
          <a:p>
            <a:pPr marL="342900" indent="-342900" algn="just">
              <a:buFont typeface="+mj-lt"/>
              <a:buAutoNum type="arabicPeriod"/>
            </a:pPr>
            <a:r>
              <a:rPr lang="en-US" sz="1200" b="1" i="1" dirty="0">
                <a:latin typeface="Calibri" panose="020F0502020204030204" pitchFamily="34" charset="0"/>
              </a:rPr>
              <a:t>H. Gao</a:t>
            </a:r>
            <a:r>
              <a:rPr lang="en-US" sz="1200" i="1" dirty="0">
                <a:latin typeface="Calibri" panose="020F0502020204030204" pitchFamily="34" charset="0"/>
              </a:rPr>
              <a:t>, W. Li, R. A. </a:t>
            </a:r>
            <a:r>
              <a:rPr lang="en-US" sz="1200" i="1" dirty="0" err="1">
                <a:latin typeface="Calibri" panose="020F0502020204030204" pitchFamily="34" charset="0"/>
              </a:rPr>
              <a:t>Banez</a:t>
            </a:r>
            <a:r>
              <a:rPr lang="en-US" sz="1200" i="1" dirty="0">
                <a:latin typeface="Calibri" panose="020F0502020204030204" pitchFamily="34" charset="0"/>
              </a:rPr>
              <a:t>, Z. Han and H. V. Poor, "Mean Field Evolutionary Dynamics in Dense-User Multi-Access Edge Computing Systems," in IEEE Transactions on Wireless Communications, vol. 19, no. 12, pp. 7825-7835, Dec. 2020, </a:t>
            </a:r>
            <a:r>
              <a:rPr lang="en-US" sz="1200" i="1" dirty="0" err="1">
                <a:latin typeface="Calibri" panose="020F0502020204030204" pitchFamily="34" charset="0"/>
              </a:rPr>
              <a:t>doi</a:t>
            </a:r>
            <a:r>
              <a:rPr lang="en-US" sz="1200" i="1" dirty="0">
                <a:latin typeface="Calibri" panose="020F0502020204030204" pitchFamily="34" charset="0"/>
              </a:rPr>
              <a:t>: 10.1109/TWC.2020.3016695</a:t>
            </a:r>
            <a:r>
              <a:rPr lang="en-US" sz="1200" i="1" dirty="0" smtClean="0">
                <a:latin typeface="Calibri" panose="020F0502020204030204" pitchFamily="34" charset="0"/>
              </a:rPr>
              <a:t>.</a:t>
            </a:r>
            <a:endParaRPr lang="en-US" sz="1200" b="1" i="1" u="sng" dirty="0">
              <a:latin typeface="Calibri" panose="020F0502020204030204" pitchFamily="34" charset="0"/>
            </a:endParaRPr>
          </a:p>
          <a:p>
            <a:pPr marL="342900" indent="-342900" algn="just">
              <a:buFont typeface="+mj-lt"/>
              <a:buAutoNum type="arabicPeriod"/>
            </a:pPr>
            <a:r>
              <a:rPr lang="en-US" sz="1200" b="1" i="1" dirty="0">
                <a:latin typeface="Calibri" panose="020F0502020204030204" pitchFamily="34" charset="0"/>
              </a:rPr>
              <a:t>H. Gao, </a:t>
            </a:r>
            <a:r>
              <a:rPr lang="en-US" sz="1200" i="1" dirty="0">
                <a:latin typeface="Calibri" panose="020F0502020204030204" pitchFamily="34" charset="0"/>
              </a:rPr>
              <a:t>W. Li, M. Pan, Z. Han and H. V. Poor, "Modeling COVID-19 with mean field evolutionary dynamics: Social distancing and seasonality," in Journal of Communications and Networks, vol. 23, no. 5, pp. 314-325, Oct. 2021, </a:t>
            </a:r>
            <a:r>
              <a:rPr lang="en-US" sz="1200" i="1" dirty="0" err="1">
                <a:latin typeface="Calibri" panose="020F0502020204030204" pitchFamily="34" charset="0"/>
              </a:rPr>
              <a:t>doi</a:t>
            </a:r>
            <a:r>
              <a:rPr lang="en-US" sz="1200" i="1" dirty="0">
                <a:latin typeface="Calibri" panose="020F0502020204030204" pitchFamily="34" charset="0"/>
              </a:rPr>
              <a:t>: 10.23919/JCN.2021.000032</a:t>
            </a:r>
            <a:r>
              <a:rPr lang="en-US" sz="1200" i="1" dirty="0" smtClean="0">
                <a:latin typeface="Calibri" panose="020F0502020204030204" pitchFamily="34" charset="0"/>
              </a:rPr>
              <a:t>.</a:t>
            </a:r>
          </a:p>
          <a:p>
            <a:pPr marL="342900" indent="-342900" algn="just">
              <a:buFont typeface="+mj-lt"/>
              <a:buAutoNum type="arabicPeriod"/>
            </a:pPr>
            <a:r>
              <a:rPr lang="en-US" sz="1200" b="1" i="1" dirty="0">
                <a:latin typeface="Calibri" panose="020F0502020204030204" pitchFamily="34" charset="0"/>
              </a:rPr>
              <a:t>H. </a:t>
            </a:r>
            <a:r>
              <a:rPr lang="en-US" sz="1200" b="1" i="1" dirty="0" smtClean="0">
                <a:latin typeface="Calibri" panose="020F0502020204030204" pitchFamily="34" charset="0"/>
              </a:rPr>
              <a:t>Gao, </a:t>
            </a:r>
            <a:r>
              <a:rPr lang="en-US" sz="1200" i="1" dirty="0" smtClean="0">
                <a:latin typeface="Calibri" panose="020F0502020204030204" pitchFamily="34" charset="0"/>
              </a:rPr>
              <a:t>W. Li, Y. Kang, W. Li, Z. Han, S. </a:t>
            </a:r>
            <a:r>
              <a:rPr lang="en-US" sz="1200" i="1" dirty="0" err="1" smtClean="0">
                <a:latin typeface="Calibri" panose="020F0502020204030204" pitchFamily="34" charset="0"/>
              </a:rPr>
              <a:t>Osher</a:t>
            </a:r>
            <a:r>
              <a:rPr lang="en-US" sz="1200" i="1" dirty="0" smtClean="0">
                <a:latin typeface="Calibri" panose="020F0502020204030204" pitchFamily="34" charset="0"/>
              </a:rPr>
              <a:t>, and H. V. Poor, </a:t>
            </a:r>
            <a:r>
              <a:rPr lang="en-US" sz="1200" i="1" dirty="0">
                <a:latin typeface="Calibri" panose="020F0502020204030204" pitchFamily="34" charset="0"/>
              </a:rPr>
              <a:t>"Energy-Efficient Velocity Control for Massive Numbers of UAVs: A Mean Field Game Approach," in IEEE Transactions on Vehicular Technology, </a:t>
            </a:r>
            <a:r>
              <a:rPr lang="en-US" sz="1200" i="1" dirty="0" err="1">
                <a:latin typeface="Calibri" panose="020F0502020204030204" pitchFamily="34" charset="0"/>
              </a:rPr>
              <a:t>doi</a:t>
            </a:r>
            <a:r>
              <a:rPr lang="en-US" sz="1200" i="1" dirty="0">
                <a:latin typeface="Calibri" panose="020F0502020204030204" pitchFamily="34" charset="0"/>
              </a:rPr>
              <a:t>: 10.1109/TVT.2022.3158896</a:t>
            </a:r>
            <a:r>
              <a:rPr lang="en-US" sz="1200" i="1" dirty="0" smtClean="0">
                <a:latin typeface="Calibri" panose="020F0502020204030204" pitchFamily="34" charset="0"/>
              </a:rPr>
              <a:t>.</a:t>
            </a:r>
          </a:p>
          <a:p>
            <a:pPr marL="342900" indent="-342900" algn="just">
              <a:buFont typeface="+mj-lt"/>
              <a:buAutoNum type="arabicPeriod"/>
            </a:pPr>
            <a:r>
              <a:rPr lang="en-US" sz="1200" b="1" i="1" dirty="0" smtClean="0">
                <a:latin typeface="Calibri" panose="020F0502020204030204" pitchFamily="34" charset="0"/>
              </a:rPr>
              <a:t>H. Gao</a:t>
            </a:r>
            <a:r>
              <a:rPr lang="en-US" sz="1200" i="0" u="none" strike="noStrike" baseline="0" dirty="0" smtClean="0">
                <a:solidFill>
                  <a:srgbClr val="000000"/>
                </a:solidFill>
                <a:latin typeface="Calibri" panose="020F0502020204030204" pitchFamily="34" charset="0"/>
              </a:rPr>
              <a:t>, A.</a:t>
            </a:r>
            <a:r>
              <a:rPr lang="en-US" sz="1200" i="0" u="none" strike="noStrike" dirty="0" smtClean="0">
                <a:solidFill>
                  <a:srgbClr val="000000"/>
                </a:solidFill>
                <a:latin typeface="Calibri" panose="020F0502020204030204" pitchFamily="34" charset="0"/>
              </a:rPr>
              <a:t> Lin</a:t>
            </a:r>
            <a:r>
              <a:rPr lang="en-US" sz="1200" i="0" u="none" strike="noStrike" baseline="0" dirty="0" smtClean="0">
                <a:solidFill>
                  <a:srgbClr val="000000"/>
                </a:solidFill>
                <a:latin typeface="Calibri" panose="020F0502020204030204" pitchFamily="34" charset="0"/>
              </a:rPr>
              <a:t>, R.</a:t>
            </a:r>
            <a:r>
              <a:rPr lang="en-US" sz="1200" i="0" u="none" strike="noStrike" dirty="0" smtClean="0">
                <a:solidFill>
                  <a:srgbClr val="000000"/>
                </a:solidFill>
                <a:latin typeface="Calibri" panose="020F0502020204030204" pitchFamily="34" charset="0"/>
              </a:rPr>
              <a:t> A. </a:t>
            </a:r>
            <a:r>
              <a:rPr lang="en-US" sz="1200" i="0" u="none" strike="noStrike" dirty="0" err="1" smtClean="0">
                <a:solidFill>
                  <a:srgbClr val="000000"/>
                </a:solidFill>
                <a:latin typeface="Calibri" panose="020F0502020204030204" pitchFamily="34" charset="0"/>
              </a:rPr>
              <a:t>Banez</a:t>
            </a:r>
            <a:r>
              <a:rPr lang="en-US" sz="1200" i="0" u="none" strike="noStrike" baseline="0" dirty="0" smtClean="0">
                <a:solidFill>
                  <a:srgbClr val="000000"/>
                </a:solidFill>
                <a:latin typeface="Calibri" panose="020F0502020204030204" pitchFamily="34" charset="0"/>
              </a:rPr>
              <a:t>, W.</a:t>
            </a:r>
            <a:r>
              <a:rPr lang="en-US" sz="1200" i="0" u="none" strike="noStrike" dirty="0" smtClean="0">
                <a:solidFill>
                  <a:srgbClr val="000000"/>
                </a:solidFill>
                <a:latin typeface="Calibri" panose="020F0502020204030204" pitchFamily="34" charset="0"/>
              </a:rPr>
              <a:t> Li</a:t>
            </a:r>
            <a:r>
              <a:rPr lang="en-US" sz="1200" i="0" u="none" strike="noStrike" baseline="0" dirty="0" smtClean="0">
                <a:solidFill>
                  <a:srgbClr val="000000"/>
                </a:solidFill>
                <a:latin typeface="Calibri" panose="020F0502020204030204" pitchFamily="34" charset="0"/>
              </a:rPr>
              <a:t>, Z.</a:t>
            </a:r>
            <a:r>
              <a:rPr lang="en-US" sz="1200" i="0" u="none" strike="noStrike" dirty="0" smtClean="0">
                <a:solidFill>
                  <a:srgbClr val="000000"/>
                </a:solidFill>
                <a:latin typeface="Calibri" panose="020F0502020204030204" pitchFamily="34" charset="0"/>
              </a:rPr>
              <a:t> Han</a:t>
            </a:r>
            <a:r>
              <a:rPr lang="en-US" sz="1200" dirty="0" smtClean="0">
                <a:latin typeface="Calibri" panose="020F0502020204030204" pitchFamily="34" charset="0"/>
              </a:rPr>
              <a:t>, S. </a:t>
            </a:r>
            <a:r>
              <a:rPr lang="en-US" sz="1200" dirty="0" err="1" smtClean="0">
                <a:latin typeface="Calibri" panose="020F0502020204030204" pitchFamily="34" charset="0"/>
              </a:rPr>
              <a:t>Osher</a:t>
            </a:r>
            <a:r>
              <a:rPr lang="en-US" sz="1200" dirty="0" smtClean="0">
                <a:latin typeface="Calibri" panose="020F0502020204030204" pitchFamily="34" charset="0"/>
              </a:rPr>
              <a:t>, H. V. Poor, ’’Opinion Evolution in Social Networks: Connecting Mean Field Games to Generative Adversarial Nets’’, IEEE Transactions on Network Science and Engineering</a:t>
            </a:r>
            <a:r>
              <a:rPr lang="en-US" sz="1200" i="0" u="none" strike="noStrike" baseline="0" dirty="0" smtClean="0">
                <a:solidFill>
                  <a:srgbClr val="000000"/>
                </a:solidFill>
                <a:latin typeface="Calibri" panose="020F0502020204030204" pitchFamily="34" charset="0"/>
              </a:rPr>
              <a:t>.</a:t>
            </a:r>
          </a:p>
          <a:p>
            <a:pPr marL="342900" indent="-342900" algn="just">
              <a:buClr>
                <a:schemeClr val="tx1"/>
              </a:buClr>
              <a:buFont typeface="+mj-lt"/>
              <a:buAutoNum type="arabicPeriod"/>
            </a:pPr>
            <a:r>
              <a:rPr lang="en-US" sz="1200" dirty="0">
                <a:latin typeface="Calibri" panose="020F0502020204030204" pitchFamily="34" charset="0"/>
              </a:rPr>
              <a:t>D. Shi, </a:t>
            </a:r>
            <a:r>
              <a:rPr lang="en-US" sz="1200" b="1" dirty="0">
                <a:latin typeface="Calibri" panose="020F0502020204030204" pitchFamily="34" charset="0"/>
              </a:rPr>
              <a:t>H. Gao</a:t>
            </a:r>
            <a:r>
              <a:rPr lang="en-US" sz="1200" dirty="0">
                <a:latin typeface="Calibri" panose="020F0502020204030204" pitchFamily="34" charset="0"/>
              </a:rPr>
              <a:t>, L. Wang, M. Pan, Z. Han and H. V. Poor, "Mean Field Game Guided Deep Reinforcement Learning for Task Placement in Cooperative </a:t>
            </a:r>
            <a:r>
              <a:rPr lang="en-US" sz="1200" dirty="0" smtClean="0">
                <a:latin typeface="Calibri" panose="020F0502020204030204" pitchFamily="34" charset="0"/>
              </a:rPr>
              <a:t>Multi-access </a:t>
            </a:r>
            <a:r>
              <a:rPr lang="en-US" sz="1200" dirty="0">
                <a:latin typeface="Calibri" panose="020F0502020204030204" pitchFamily="34" charset="0"/>
              </a:rPr>
              <a:t>Edge Computing," in IEEE Internet of Things Journal, vol. 7, no. 10, pp. 9330-9340, Oct. 2020, </a:t>
            </a:r>
            <a:r>
              <a:rPr lang="en-US" sz="1200" dirty="0" err="1">
                <a:latin typeface="Calibri" panose="020F0502020204030204" pitchFamily="34" charset="0"/>
              </a:rPr>
              <a:t>doi</a:t>
            </a:r>
            <a:r>
              <a:rPr lang="en-US" sz="1200" dirty="0">
                <a:latin typeface="Calibri" panose="020F0502020204030204" pitchFamily="34" charset="0"/>
              </a:rPr>
              <a:t>: 10.1109/JIOT.2020.2983741</a:t>
            </a:r>
            <a:r>
              <a:rPr lang="en-US" sz="1200" dirty="0" smtClean="0">
                <a:latin typeface="Calibri" panose="020F0502020204030204" pitchFamily="34" charset="0"/>
              </a:rPr>
              <a:t>.</a:t>
            </a:r>
          </a:p>
          <a:p>
            <a:pPr marL="342900" indent="-342900" algn="just">
              <a:buClr>
                <a:schemeClr val="tx1"/>
              </a:buClr>
              <a:buFont typeface="+mj-lt"/>
              <a:buAutoNum type="arabicPeriod"/>
            </a:pPr>
            <a:r>
              <a:rPr lang="en-US" sz="1200" dirty="0">
                <a:latin typeface="Calibri" panose="020F0502020204030204" pitchFamily="34" charset="0"/>
              </a:rPr>
              <a:t>R. </a:t>
            </a:r>
            <a:r>
              <a:rPr lang="en-US" sz="1200" dirty="0" err="1">
                <a:latin typeface="Calibri" panose="020F0502020204030204" pitchFamily="34" charset="0"/>
              </a:rPr>
              <a:t>Banez</a:t>
            </a:r>
            <a:r>
              <a:rPr lang="en-US" sz="1200" dirty="0">
                <a:latin typeface="Calibri" panose="020F0502020204030204" pitchFamily="34" charset="0"/>
              </a:rPr>
              <a:t>, </a:t>
            </a:r>
            <a:r>
              <a:rPr lang="en-US" sz="1200" b="1" dirty="0">
                <a:latin typeface="Calibri" panose="020F0502020204030204" pitchFamily="34" charset="0"/>
              </a:rPr>
              <a:t>H. Gao</a:t>
            </a:r>
            <a:r>
              <a:rPr lang="en-US" sz="1200" dirty="0">
                <a:latin typeface="Calibri" panose="020F0502020204030204" pitchFamily="34" charset="0"/>
              </a:rPr>
              <a:t>, L. Li, T. C. G. Yang, Z. Han and H. V. Poor, "Modeling and Analysis of Opinion Dynamics in Social Networks Using Multiple-Population Mean Field Games," in IEEE Transactions on Signal and Information Processing over Networks, </a:t>
            </a:r>
            <a:r>
              <a:rPr lang="en-US" sz="1200" dirty="0" err="1">
                <a:latin typeface="Calibri" panose="020F0502020204030204" pitchFamily="34" charset="0"/>
              </a:rPr>
              <a:t>doi</a:t>
            </a:r>
            <a:r>
              <a:rPr lang="en-US" sz="1200" dirty="0">
                <a:latin typeface="Calibri" panose="020F0502020204030204" pitchFamily="34" charset="0"/>
              </a:rPr>
              <a:t>: 10.1109/TSIPN.2022.3166102.</a:t>
            </a:r>
            <a:endParaRPr lang="en-US" sz="1200" i="0" u="none" strike="noStrike" baseline="0" dirty="0">
              <a:solidFill>
                <a:srgbClr val="000000"/>
              </a:solidFill>
              <a:latin typeface="Calibri" panose="020F0502020204030204" pitchFamily="34" charset="0"/>
            </a:endParaRPr>
          </a:p>
        </p:txBody>
      </p:sp>
      <p:sp>
        <p:nvSpPr>
          <p:cNvPr id="14" name="文本框 13">
            <a:extLst>
              <a:ext uri="{FF2B5EF4-FFF2-40B4-BE49-F238E27FC236}">
                <a16:creationId xmlns:a16="http://schemas.microsoft.com/office/drawing/2014/main" id="{53EDC834-8493-4D1B-9E68-340E4F2ED152}"/>
              </a:ext>
            </a:extLst>
          </p:cNvPr>
          <p:cNvSpPr txBox="1"/>
          <p:nvPr/>
        </p:nvSpPr>
        <p:spPr>
          <a:xfrm>
            <a:off x="311283" y="3880295"/>
            <a:ext cx="11569430" cy="2308324"/>
          </a:xfrm>
          <a:prstGeom prst="rect">
            <a:avLst/>
          </a:prstGeom>
          <a:noFill/>
        </p:spPr>
        <p:txBody>
          <a:bodyPr wrap="square">
            <a:spAutoFit/>
          </a:bodyPr>
          <a:lstStyle/>
          <a:p>
            <a:pPr marL="342900" indent="-342900" algn="just">
              <a:buFont typeface="+mj-lt"/>
              <a:buAutoNum type="arabicPeriod"/>
            </a:pPr>
            <a:r>
              <a:rPr lang="en-US" sz="1200" b="1" i="1" dirty="0">
                <a:latin typeface="Calibri" panose="020F0502020204030204" pitchFamily="34" charset="0"/>
                <a:cs typeface="Calibri" panose="020F0502020204030204" pitchFamily="34" charset="0"/>
              </a:rPr>
              <a:t>H. Gao, </a:t>
            </a:r>
            <a:r>
              <a:rPr lang="en-US" sz="1200" i="1" dirty="0">
                <a:latin typeface="Calibri" panose="020F0502020204030204" pitchFamily="34" charset="0"/>
                <a:cs typeface="Calibri" panose="020F0502020204030204" pitchFamily="34" charset="0"/>
              </a:rPr>
              <a:t>W. Li, M. Pan, Z. Han and H. V. Poor, "Analyzing Social Distancing and Seasonality of COVID-19 with Mean Field Evolutionary Dynamics," 2020 IEEE </a:t>
            </a:r>
            <a:r>
              <a:rPr lang="en-US" sz="1200" i="1" dirty="0" err="1">
                <a:latin typeface="Calibri" panose="020F0502020204030204" pitchFamily="34" charset="0"/>
                <a:cs typeface="Calibri" panose="020F0502020204030204" pitchFamily="34" charset="0"/>
              </a:rPr>
              <a:t>Globecom</a:t>
            </a:r>
            <a:r>
              <a:rPr lang="en-US" sz="1200" i="1" dirty="0">
                <a:latin typeface="Calibri" panose="020F0502020204030204" pitchFamily="34" charset="0"/>
                <a:cs typeface="Calibri" panose="020F0502020204030204" pitchFamily="34" charset="0"/>
              </a:rPr>
              <a:t> Workshops (GC </a:t>
            </a:r>
            <a:r>
              <a:rPr lang="en-US" sz="1200" i="1" dirty="0" err="1">
                <a:latin typeface="Calibri" panose="020F0502020204030204" pitchFamily="34" charset="0"/>
                <a:cs typeface="Calibri" panose="020F0502020204030204" pitchFamily="34" charset="0"/>
              </a:rPr>
              <a:t>Wkshps</a:t>
            </a:r>
            <a:r>
              <a:rPr lang="en-US" sz="1200" i="1" dirty="0">
                <a:latin typeface="Calibri" panose="020F0502020204030204" pitchFamily="34" charset="0"/>
                <a:cs typeface="Calibri" panose="020F0502020204030204" pitchFamily="34" charset="0"/>
              </a:rPr>
              <a:t>, 2020, pp. 1-6, </a:t>
            </a:r>
            <a:r>
              <a:rPr lang="en-US" sz="1200" i="1" dirty="0" err="1">
                <a:latin typeface="Calibri" panose="020F0502020204030204" pitchFamily="34" charset="0"/>
                <a:cs typeface="Calibri" panose="020F0502020204030204" pitchFamily="34" charset="0"/>
              </a:rPr>
              <a:t>doi</a:t>
            </a:r>
            <a:r>
              <a:rPr lang="en-US" sz="1200" i="1" dirty="0">
                <a:latin typeface="Calibri" panose="020F0502020204030204" pitchFamily="34" charset="0"/>
                <a:cs typeface="Calibri" panose="020F0502020204030204" pitchFamily="34" charset="0"/>
              </a:rPr>
              <a:t>: 10.1109/GCWkshps50303.2020.9367567</a:t>
            </a:r>
            <a:r>
              <a:rPr lang="en-US" sz="1200" i="1" dirty="0" smtClean="0">
                <a:latin typeface="Calibri" panose="020F0502020204030204" pitchFamily="34" charset="0"/>
                <a:cs typeface="Calibri" panose="020F0502020204030204" pitchFamily="34" charset="0"/>
              </a:rPr>
              <a:t>.</a:t>
            </a:r>
          </a:p>
          <a:p>
            <a:pPr marL="342900" indent="-342900" algn="just">
              <a:buFont typeface="+mj-lt"/>
              <a:buAutoNum type="arabicPeriod"/>
            </a:pPr>
            <a:r>
              <a:rPr lang="en-US" sz="1200" b="1" i="1" dirty="0">
                <a:solidFill>
                  <a:schemeClr val="tx1"/>
                </a:solidFill>
                <a:latin typeface="Calibri" panose="020F0502020204030204" pitchFamily="34" charset="0"/>
                <a:cs typeface="Calibri" panose="020F0502020204030204" pitchFamily="34" charset="0"/>
              </a:rPr>
              <a:t>H. Gao, </a:t>
            </a:r>
            <a:r>
              <a:rPr lang="en-US" sz="1200" i="1" dirty="0">
                <a:latin typeface="Calibri" panose="020F0502020204030204" pitchFamily="34" charset="0"/>
                <a:cs typeface="Calibri" panose="020F0502020204030204" pitchFamily="34" charset="0"/>
              </a:rPr>
              <a:t>W. Li, R. A. </a:t>
            </a:r>
            <a:r>
              <a:rPr lang="en-US" sz="1200" i="1" dirty="0" err="1">
                <a:latin typeface="Calibri" panose="020F0502020204030204" pitchFamily="34" charset="0"/>
                <a:cs typeface="Calibri" panose="020F0502020204030204" pitchFamily="34" charset="0"/>
              </a:rPr>
              <a:t>Banez</a:t>
            </a:r>
            <a:r>
              <a:rPr lang="en-US" sz="1200" i="1" dirty="0">
                <a:latin typeface="Calibri" panose="020F0502020204030204" pitchFamily="34" charset="0"/>
                <a:cs typeface="Calibri" panose="020F0502020204030204" pitchFamily="34" charset="0"/>
              </a:rPr>
              <a:t>, Z. Han and H. V. Poor, "Mean Field Evolutionary Dynamics in Ultra Dense Mobile Edge Computing Systems," 2019 IEEE Global Communications Conference (GLOBECOM), 2019, pp. 1-6, </a:t>
            </a:r>
            <a:r>
              <a:rPr lang="en-US" sz="1200" i="1" dirty="0" err="1">
                <a:latin typeface="Calibri" panose="020F0502020204030204" pitchFamily="34" charset="0"/>
                <a:cs typeface="Calibri" panose="020F0502020204030204" pitchFamily="34" charset="0"/>
              </a:rPr>
              <a:t>doi</a:t>
            </a:r>
            <a:r>
              <a:rPr lang="en-US" sz="1200" i="1" dirty="0">
                <a:latin typeface="Calibri" panose="020F0502020204030204" pitchFamily="34" charset="0"/>
                <a:cs typeface="Calibri" panose="020F0502020204030204" pitchFamily="34" charset="0"/>
              </a:rPr>
              <a:t>: 10.1109/GLOBECOM38437.2019.9013572</a:t>
            </a:r>
            <a:r>
              <a:rPr lang="en-US" sz="1200" i="1" dirty="0" smtClean="0">
                <a:latin typeface="Calibri" panose="020F0502020204030204" pitchFamily="34" charset="0"/>
                <a:cs typeface="Calibri" panose="020F0502020204030204" pitchFamily="34" charset="0"/>
              </a:rPr>
              <a:t>.</a:t>
            </a:r>
          </a:p>
          <a:p>
            <a:pPr marL="342900" indent="-342900" algn="just">
              <a:buFont typeface="+mj-lt"/>
              <a:buAutoNum type="arabicPeriod"/>
            </a:pPr>
            <a:r>
              <a:rPr lang="en-US" sz="1200" b="1" dirty="0">
                <a:latin typeface="Calibri" panose="020F0502020204030204" pitchFamily="34" charset="0"/>
                <a:cs typeface="Calibri" panose="020F0502020204030204" pitchFamily="34" charset="0"/>
              </a:rPr>
              <a:t>H. Gao, </a:t>
            </a:r>
            <a:r>
              <a:rPr lang="en-US" sz="1200" dirty="0">
                <a:latin typeface="Calibri" panose="020F0502020204030204" pitchFamily="34" charset="0"/>
                <a:cs typeface="Calibri" panose="020F0502020204030204" pitchFamily="34" charset="0"/>
              </a:rPr>
              <a:t>W. Lee, W. Li, Z. Han, S. </a:t>
            </a:r>
            <a:r>
              <a:rPr lang="en-US" sz="1200" dirty="0" err="1">
                <a:latin typeface="Calibri" panose="020F0502020204030204" pitchFamily="34" charset="0"/>
                <a:cs typeface="Calibri" panose="020F0502020204030204" pitchFamily="34" charset="0"/>
              </a:rPr>
              <a:t>Osher</a:t>
            </a:r>
            <a:r>
              <a:rPr lang="en-US" sz="1200" dirty="0">
                <a:latin typeface="Calibri" panose="020F0502020204030204" pitchFamily="34" charset="0"/>
                <a:cs typeface="Calibri" panose="020F0502020204030204" pitchFamily="34" charset="0"/>
              </a:rPr>
              <a:t> and H. V. Poor, "Energy-Efficient Velocity Control for Massive Numbers of Rotary-Wing UAVs: A Mean Field Game Approach," GLOBECOM 2020 - 2020 IEEE Global Communications Conference, 2020, pp. 1-6, </a:t>
            </a:r>
            <a:r>
              <a:rPr lang="en-US" sz="1200" dirty="0" err="1">
                <a:latin typeface="Calibri" panose="020F0502020204030204" pitchFamily="34" charset="0"/>
                <a:cs typeface="Calibri" panose="020F0502020204030204" pitchFamily="34" charset="0"/>
              </a:rPr>
              <a:t>doi</a:t>
            </a:r>
            <a:r>
              <a:rPr lang="en-US" sz="1200" dirty="0">
                <a:latin typeface="Calibri" panose="020F0502020204030204" pitchFamily="34" charset="0"/>
                <a:cs typeface="Calibri" panose="020F0502020204030204" pitchFamily="34" charset="0"/>
              </a:rPr>
              <a:t>: 10.1109/GLOBECOM42002.2020.9322391</a:t>
            </a:r>
            <a:r>
              <a:rPr lang="en-US" sz="1200" dirty="0" smtClean="0">
                <a:latin typeface="Calibri" panose="020F0502020204030204" pitchFamily="34" charset="0"/>
                <a:cs typeface="Calibri" panose="020F0502020204030204" pitchFamily="34" charset="0"/>
              </a:rPr>
              <a:t>.</a:t>
            </a:r>
          </a:p>
          <a:p>
            <a:pPr marL="342900" indent="-342900" algn="just">
              <a:buFont typeface="+mj-lt"/>
              <a:buAutoNum type="arabicPeriod"/>
            </a:pPr>
            <a:r>
              <a:rPr lang="en-US" sz="1200" b="1" dirty="0">
                <a:latin typeface="Calibri" panose="020F0502020204030204" pitchFamily="34" charset="0"/>
                <a:cs typeface="Calibri" panose="020F0502020204030204" pitchFamily="34" charset="0"/>
              </a:rPr>
              <a:t>H. Gao </a:t>
            </a:r>
            <a:r>
              <a:rPr lang="en-US" sz="1200" dirty="0">
                <a:latin typeface="Calibri" panose="020F0502020204030204" pitchFamily="34" charset="0"/>
                <a:cs typeface="Calibri" panose="020F0502020204030204" pitchFamily="34" charset="0"/>
              </a:rPr>
              <a:t>et al., "Belief and Opinion Evolution in Social Networks: A High-Dimensional Mean Field Game Approach," ICC 2021 - IEEE International Conference on Communications, 2021, pp. 1-6, </a:t>
            </a:r>
            <a:r>
              <a:rPr lang="en-US" sz="1200" dirty="0" err="1">
                <a:latin typeface="Calibri" panose="020F0502020204030204" pitchFamily="34" charset="0"/>
                <a:cs typeface="Calibri" panose="020F0502020204030204" pitchFamily="34" charset="0"/>
              </a:rPr>
              <a:t>doi</a:t>
            </a:r>
            <a:r>
              <a:rPr lang="en-US" sz="1200" dirty="0">
                <a:latin typeface="Calibri" panose="020F0502020204030204" pitchFamily="34" charset="0"/>
                <a:cs typeface="Calibri" panose="020F0502020204030204" pitchFamily="34" charset="0"/>
              </a:rPr>
              <a:t>: 10.1109/ICC42927.2021.9500884</a:t>
            </a:r>
            <a:r>
              <a:rPr lang="en-US" sz="1200" dirty="0" smtClean="0">
                <a:latin typeface="Calibri" panose="020F0502020204030204" pitchFamily="34" charset="0"/>
                <a:cs typeface="Calibri" panose="020F0502020204030204" pitchFamily="34" charset="0"/>
              </a:rPr>
              <a:t>.</a:t>
            </a:r>
          </a:p>
          <a:p>
            <a:pPr marL="342900" indent="-342900" algn="just">
              <a:buFont typeface="+mj-lt"/>
              <a:buAutoNum type="arabicPeriod"/>
            </a:pPr>
            <a:r>
              <a:rPr lang="en-US" sz="1200" b="1" dirty="0" smtClean="0">
                <a:solidFill>
                  <a:schemeClr val="tx1"/>
                </a:solidFill>
                <a:latin typeface="Calibri" panose="020F0502020204030204" pitchFamily="34" charset="0"/>
                <a:cs typeface="Calibri" panose="020F0502020204030204" pitchFamily="34" charset="0"/>
              </a:rPr>
              <a:t>H. Gao </a:t>
            </a:r>
            <a:r>
              <a:rPr lang="en-US" sz="1200" dirty="0" smtClean="0">
                <a:latin typeface="Calibri" panose="020F0502020204030204" pitchFamily="34" charset="0"/>
                <a:cs typeface="Calibri" panose="020F0502020204030204" pitchFamily="34" charset="0"/>
              </a:rPr>
              <a:t>et al., “Hierarchical Federated Learning with Mean Field Game Device Selection for Connected Vehicle Applications”, accepted by workshop on internet of things in intelligent transportation systems in 2023 IEEE Intelligent Vehicles Symposium.</a:t>
            </a:r>
          </a:p>
          <a:p>
            <a:pPr marL="342900" indent="-342900" algn="just">
              <a:buFont typeface="+mj-lt"/>
              <a:buAutoNum type="arabicPeriod"/>
            </a:pPr>
            <a:r>
              <a:rPr lang="en-US" sz="1200" dirty="0">
                <a:latin typeface="Calibri" panose="020F0502020204030204" pitchFamily="34" charset="0"/>
                <a:cs typeface="Calibri" panose="020F0502020204030204" pitchFamily="34" charset="0"/>
              </a:rPr>
              <a:t>R. A. </a:t>
            </a:r>
            <a:r>
              <a:rPr lang="en-US" sz="1200" dirty="0" err="1">
                <a:latin typeface="Calibri" panose="020F0502020204030204" pitchFamily="34" charset="0"/>
                <a:cs typeface="Calibri" panose="020F0502020204030204" pitchFamily="34" charset="0"/>
              </a:rPr>
              <a:t>Banez</a:t>
            </a:r>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H. Gao</a:t>
            </a:r>
            <a:r>
              <a:rPr lang="en-US" sz="1200" dirty="0">
                <a:latin typeface="Calibri" panose="020F0502020204030204" pitchFamily="34" charset="0"/>
                <a:cs typeface="Calibri" panose="020F0502020204030204" pitchFamily="34" charset="0"/>
              </a:rPr>
              <a:t>, L. Li, C. Yang, Z. Han and H. V. Poor, "Belief and Opinion Evolution in Social Networks Based on a Multi-Population Mean Field Game Approach," ICC 2020 - 2020 IEEE International Conference on Communications (ICC), 2020, pp. 1-6, </a:t>
            </a:r>
            <a:r>
              <a:rPr lang="en-US" sz="1200" dirty="0" err="1">
                <a:latin typeface="Calibri" panose="020F0502020204030204" pitchFamily="34" charset="0"/>
                <a:cs typeface="Calibri" panose="020F0502020204030204" pitchFamily="34" charset="0"/>
              </a:rPr>
              <a:t>doi</a:t>
            </a:r>
            <a:r>
              <a:rPr lang="en-US" sz="1200" dirty="0">
                <a:latin typeface="Calibri" panose="020F0502020204030204" pitchFamily="34" charset="0"/>
                <a:cs typeface="Calibri" panose="020F0502020204030204" pitchFamily="34" charset="0"/>
              </a:rPr>
              <a:t>: 10.1109/ICC40277.2020.9148985.</a:t>
            </a:r>
          </a:p>
        </p:txBody>
      </p:sp>
    </p:spTree>
    <p:extLst>
      <p:ext uri="{BB962C8B-B14F-4D97-AF65-F5344CB8AC3E}">
        <p14:creationId xmlns:p14="http://schemas.microsoft.com/office/powerpoint/2010/main" val="6339158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6;p1">
            <a:extLst>
              <a:ext uri="{FF2B5EF4-FFF2-40B4-BE49-F238E27FC236}">
                <a16:creationId xmlns:a16="http://schemas.microsoft.com/office/drawing/2014/main" id="{20AF877E-4D79-4644-85C1-F6AD86FD36FA}"/>
              </a:ext>
            </a:extLst>
          </p:cNvPr>
          <p:cNvSpPr/>
          <p:nvPr/>
        </p:nvSpPr>
        <p:spPr>
          <a:xfrm>
            <a:off x="2752436" y="1976582"/>
            <a:ext cx="6567056" cy="1129251"/>
          </a:xfrm>
          <a:prstGeom prst="roundRect">
            <a:avLst>
              <a:gd name="adj" fmla="val 16667"/>
            </a:avLst>
          </a:prstGeom>
          <a:solidFill>
            <a:srgbClr val="D8D8D8"/>
          </a:solidFill>
          <a:ln w="12700" cap="flat" cmpd="sng">
            <a:solidFill>
              <a:srgbClr val="D8D8D8"/>
            </a:solidFill>
            <a:prstDash val="solid"/>
            <a:miter lim="800000"/>
            <a:headEnd type="none" w="sm" len="sm"/>
            <a:tailEnd type="none" w="sm" len="sm"/>
          </a:ln>
          <a:effectLst>
            <a:outerShdw blurRad="101600" dist="241300" dir="2700000" sx="99000" sy="99000" algn="tl"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a:solidFill>
                  <a:srgbClr val="C00000"/>
                </a:solidFill>
                <a:latin typeface="Calibri"/>
                <a:ea typeface="Calibri"/>
                <a:cs typeface="Calibri"/>
                <a:sym typeface="Calibri"/>
              </a:rPr>
              <a:t>T</a:t>
            </a:r>
            <a:r>
              <a:rPr lang="en-US" altLang="zh-CN" sz="4800" b="0" i="0" u="none" strike="noStrike" cap="none" dirty="0">
                <a:solidFill>
                  <a:srgbClr val="C00000"/>
                </a:solidFill>
                <a:latin typeface="Calibri"/>
                <a:ea typeface="Calibri"/>
                <a:cs typeface="Calibri"/>
                <a:sym typeface="Calibri"/>
              </a:rPr>
              <a:t>hank You</a:t>
            </a:r>
            <a:endParaRPr lang="en-US" sz="4800" b="0" i="0" u="none" strike="noStrike" cap="none" dirty="0">
              <a:solidFill>
                <a:srgbClr val="C00000"/>
              </a:solidFill>
              <a:latin typeface="Calibri"/>
              <a:ea typeface="Calibri"/>
              <a:cs typeface="Calibri"/>
              <a:sym typeface="Calibri"/>
            </a:endParaRPr>
          </a:p>
        </p:txBody>
      </p:sp>
      <p:sp>
        <p:nvSpPr>
          <p:cNvPr id="6" name="文本框 5">
            <a:extLst>
              <a:ext uri="{FF2B5EF4-FFF2-40B4-BE49-F238E27FC236}">
                <a16:creationId xmlns:a16="http://schemas.microsoft.com/office/drawing/2014/main" id="{CA88F05B-AF83-457D-B298-C7D7D90A0F15}"/>
              </a:ext>
            </a:extLst>
          </p:cNvPr>
          <p:cNvSpPr txBox="1"/>
          <p:nvPr/>
        </p:nvSpPr>
        <p:spPr>
          <a:xfrm>
            <a:off x="3038764" y="3598279"/>
            <a:ext cx="6114472" cy="646331"/>
          </a:xfrm>
          <a:prstGeom prst="rect">
            <a:avLst/>
          </a:prstGeom>
          <a:noFill/>
        </p:spPr>
        <p:txBody>
          <a:bodyPr wrap="square">
            <a:spAutoFit/>
          </a:bodyPr>
          <a:lstStyle/>
          <a:p>
            <a:pPr marL="0" marR="0" lvl="0" indent="0" algn="ctr" rtl="0">
              <a:spcBef>
                <a:spcPts val="0"/>
              </a:spcBef>
              <a:spcAft>
                <a:spcPts val="0"/>
              </a:spcAft>
              <a:buNone/>
            </a:pPr>
            <a:r>
              <a:rPr lang="en-US" sz="3600" b="0" i="0" u="none" strike="noStrike" cap="none" dirty="0">
                <a:solidFill>
                  <a:srgbClr val="C00000"/>
                </a:solidFill>
                <a:effectLst>
                  <a:outerShdw blurRad="38100" dist="38100" dir="2700000" algn="tl">
                    <a:srgbClr val="000000">
                      <a:alpha val="43137"/>
                    </a:srgbClr>
                  </a:outerShdw>
                </a:effectLst>
                <a:latin typeface="Calibri"/>
                <a:ea typeface="Calibri"/>
                <a:cs typeface="Calibri"/>
                <a:sym typeface="Calibri"/>
              </a:rPr>
              <a:t>Q &amp; A</a:t>
            </a:r>
          </a:p>
        </p:txBody>
      </p:sp>
    </p:spTree>
    <p:extLst>
      <p:ext uri="{BB962C8B-B14F-4D97-AF65-F5344CB8AC3E}">
        <p14:creationId xmlns:p14="http://schemas.microsoft.com/office/powerpoint/2010/main" val="1584524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a:t>
            </a:r>
            <a:r>
              <a:rPr lang="en-US" sz="4000" dirty="0" smtClean="0">
                <a:solidFill>
                  <a:srgbClr val="C00000"/>
                </a:solidFill>
                <a:latin typeface="Calibri" panose="020F0502020204030204" pitchFamily="34" charset="0"/>
                <a:cs typeface="Calibri" panose="020F0502020204030204" pitchFamily="34" charset="0"/>
              </a:rPr>
              <a:t>MFG</a:t>
            </a:r>
            <a:endParaRPr lang="en-US" sz="4000" dirty="0">
              <a:solidFill>
                <a:srgbClr val="C00000"/>
              </a:solidFill>
              <a:latin typeface="Calibri" panose="020F0502020204030204" pitchFamily="34" charset="0"/>
              <a:cs typeface="Calibri" panose="020F0502020204030204" pitchFamily="34" charset="0"/>
            </a:endParaRPr>
          </a:p>
        </p:txBody>
      </p:sp>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5337617"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Mean Field Game (MFG) in Real World</a:t>
            </a:r>
            <a:endParaRPr lang="en-US" sz="2400" dirty="0">
              <a:latin typeface="Calibri" panose="020F0502020204030204" pitchFamily="34" charset="0"/>
              <a:cs typeface="Calibri" panose="020F0502020204030204" pitchFamily="34" charset="0"/>
            </a:endParaRPr>
          </a:p>
        </p:txBody>
      </p:sp>
      <p:sp>
        <p:nvSpPr>
          <p:cNvPr id="4" name="矩形 1">
            <a:extLst>
              <a:ext uri="{FF2B5EF4-FFF2-40B4-BE49-F238E27FC236}">
                <a16:creationId xmlns:a16="http://schemas.microsoft.com/office/drawing/2014/main" id="{E53B533B-F3A7-441C-BE69-4934A12A6D20}"/>
              </a:ext>
            </a:extLst>
          </p:cNvPr>
          <p:cNvSpPr/>
          <p:nvPr/>
        </p:nvSpPr>
        <p:spPr>
          <a:xfrm>
            <a:off x="311285" y="1542949"/>
            <a:ext cx="11569430" cy="707886"/>
          </a:xfrm>
          <a:prstGeom prst="rect">
            <a:avLst/>
          </a:prstGeom>
          <a:solidFill>
            <a:schemeClr val="lt1"/>
          </a:solidFill>
        </p:spPr>
        <p:txBody>
          <a:bodyPr wrap="square">
            <a:spAutoFit/>
          </a:bodyPr>
          <a:lstStyle/>
          <a:p>
            <a:pPr algn="just"/>
            <a:r>
              <a:rPr lang="en-US" sz="2000" dirty="0">
                <a:latin typeface="Calibri" panose="020F0502020204030204" pitchFamily="34" charset="0"/>
                <a:cs typeface="Calibri" panose="020F0502020204030204" pitchFamily="34" charset="0"/>
              </a:rPr>
              <a:t>A </a:t>
            </a:r>
            <a:r>
              <a:rPr lang="en-US" sz="2000" dirty="0" smtClean="0">
                <a:latin typeface="Calibri" panose="020F0502020204030204" pitchFamily="34" charset="0"/>
                <a:cs typeface="Calibri" panose="020F0502020204030204" pitchFamily="34" charset="0"/>
              </a:rPr>
              <a:t>population of fish or sheep moving based on some shared rules. From the perspective of MFG, each fish or sheep is a player and the entire group of players is called “mean field”. </a:t>
            </a:r>
            <a:endParaRPr lang="en-US" sz="2000" dirty="0">
              <a:latin typeface="Calibri" panose="020F0502020204030204" pitchFamily="34" charset="0"/>
              <a:cs typeface="Calibri" panose="020F0502020204030204" pitchFamily="34" charset="0"/>
            </a:endParaRPr>
          </a:p>
        </p:txBody>
      </p:sp>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472" y="2565070"/>
            <a:ext cx="4583430" cy="2676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068" y="2565070"/>
            <a:ext cx="4583430" cy="2676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矩形 1">
            <a:extLst>
              <a:ext uri="{FF2B5EF4-FFF2-40B4-BE49-F238E27FC236}">
                <a16:creationId xmlns:a16="http://schemas.microsoft.com/office/drawing/2014/main" id="{E53B533B-F3A7-441C-BE69-4934A12A6D20}"/>
              </a:ext>
            </a:extLst>
          </p:cNvPr>
          <p:cNvSpPr/>
          <p:nvPr/>
        </p:nvSpPr>
        <p:spPr>
          <a:xfrm>
            <a:off x="7360613" y="5406467"/>
            <a:ext cx="3546340" cy="400110"/>
          </a:xfrm>
          <a:prstGeom prst="rect">
            <a:avLst/>
          </a:prstGeom>
          <a:noFill/>
        </p:spPr>
        <p:txBody>
          <a:bodyPr wrap="square">
            <a:spAutoFit/>
          </a:bodyPr>
          <a:lstStyle/>
          <a:p>
            <a:pPr algn="just"/>
            <a:r>
              <a:rPr lang="en-US" sz="2000" dirty="0" smtClean="0">
                <a:latin typeface="Calibri" panose="020F0502020204030204" pitchFamily="34" charset="0"/>
                <a:cs typeface="Calibri" panose="020F0502020204030204" pitchFamily="34" charset="0"/>
              </a:rPr>
              <a:t>Sheep running in fear of a drone</a:t>
            </a:r>
            <a:endParaRPr lang="en-US" sz="2000" dirty="0">
              <a:latin typeface="Calibri" panose="020F0502020204030204" pitchFamily="34" charset="0"/>
              <a:cs typeface="Calibri" panose="020F0502020204030204" pitchFamily="34" charset="0"/>
            </a:endParaRPr>
          </a:p>
        </p:txBody>
      </p:sp>
      <p:sp>
        <p:nvSpPr>
          <p:cNvPr id="44" name="矩形 1">
            <a:extLst>
              <a:ext uri="{FF2B5EF4-FFF2-40B4-BE49-F238E27FC236}">
                <a16:creationId xmlns:a16="http://schemas.microsoft.com/office/drawing/2014/main" id="{E53B533B-F3A7-441C-BE69-4934A12A6D20}"/>
              </a:ext>
            </a:extLst>
          </p:cNvPr>
          <p:cNvSpPr/>
          <p:nvPr/>
        </p:nvSpPr>
        <p:spPr>
          <a:xfrm>
            <a:off x="1584017" y="5405741"/>
            <a:ext cx="3740458" cy="400110"/>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R</a:t>
            </a:r>
            <a:r>
              <a:rPr lang="en-US" sz="2000" dirty="0" smtClean="0">
                <a:latin typeface="Calibri" panose="020F0502020204030204" pitchFamily="34" charset="0"/>
                <a:cs typeface="Calibri" panose="020F0502020204030204" pitchFamily="34" charset="0"/>
              </a:rPr>
              <a:t>eef fish swimming like hurricane</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6767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2441342"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One Definition</a:t>
            </a:r>
            <a:endParaRPr lang="en-US" sz="2400" dirty="0">
              <a:latin typeface="Calibri" panose="020F0502020204030204" pitchFamily="34" charset="0"/>
              <a:cs typeface="Calibri" panose="020F0502020204030204" pitchFamily="34" charset="0"/>
            </a:endParaRPr>
          </a:p>
        </p:txBody>
      </p:sp>
      <p:sp>
        <p:nvSpPr>
          <p:cNvPr id="14" name="Rectangle 3">
            <a:extLst>
              <a:ext uri="{FF2B5EF4-FFF2-40B4-BE49-F238E27FC236}">
                <a16:creationId xmlns:a16="http://schemas.microsoft.com/office/drawing/2014/main" id="{BA0AC6CD-AF39-4CE4-827F-B8BAADA886FA}"/>
              </a:ext>
            </a:extLst>
          </p:cNvPr>
          <p:cNvSpPr/>
          <p:nvPr/>
        </p:nvSpPr>
        <p:spPr>
          <a:xfrm>
            <a:off x="311284" y="1501333"/>
            <a:ext cx="11118715" cy="707886"/>
          </a:xfrm>
          <a:prstGeom prst="rect">
            <a:avLst/>
          </a:prstGeom>
        </p:spPr>
        <p:txBody>
          <a:bodyPr wrap="square">
            <a:spAutoFit/>
          </a:bodyPr>
          <a:lstStyle/>
          <a:p>
            <a:pPr marL="342900" indent="-342900">
              <a:lnSpc>
                <a:spcPts val="2400"/>
              </a:lnSpc>
              <a:buFont typeface="Wingdings" panose="05000000000000000000" pitchFamily="2" charset="2"/>
              <a:buChar char="§"/>
            </a:pPr>
            <a:r>
              <a:rPr lang="en-US" altLang="zh-CN" sz="2000" b="1" dirty="0" smtClean="0">
                <a:latin typeface="Calibri" panose="020F0502020204030204" pitchFamily="34" charset="0"/>
                <a:cs typeface="Calibri" panose="020F0502020204030204" pitchFamily="34" charset="0"/>
              </a:rPr>
              <a:t>Definition: </a:t>
            </a:r>
            <a:r>
              <a:rPr lang="en-US" altLang="zh-CN" sz="2000" dirty="0" smtClean="0">
                <a:latin typeface="Calibri" panose="020F0502020204030204" pitchFamily="34" charset="0"/>
                <a:cs typeface="Calibri" panose="020F0502020204030204" pitchFamily="34" charset="0"/>
              </a:rPr>
              <a:t>a game-theoretic framework studies the decision making by small interacting players in a very large populations. </a:t>
            </a:r>
            <a:endParaRPr lang="en-US" altLang="zh-CN" sz="2000" dirty="0">
              <a:latin typeface="Calibri" panose="020F0502020204030204" pitchFamily="34" charset="0"/>
              <a:cs typeface="Calibri" panose="020F0502020204030204" pitchFamily="34" charset="0"/>
            </a:endParaRPr>
          </a:p>
        </p:txBody>
      </p:sp>
      <p:sp>
        <p:nvSpPr>
          <p:cNvPr id="15" name="Rectangle 2">
            <a:extLst>
              <a:ext uri="{FF2B5EF4-FFF2-40B4-BE49-F238E27FC236}">
                <a16:creationId xmlns:a16="http://schemas.microsoft.com/office/drawing/2014/main" id="{B52D43E8-AE66-4EDC-8FDC-2A6C7C8143D5}"/>
              </a:ext>
            </a:extLst>
          </p:cNvPr>
          <p:cNvSpPr/>
          <p:nvPr/>
        </p:nvSpPr>
        <p:spPr>
          <a:xfrm>
            <a:off x="311285" y="4461839"/>
            <a:ext cx="7503537" cy="400110"/>
          </a:xfrm>
          <a:prstGeom prst="rect">
            <a:avLst/>
          </a:prstGeom>
        </p:spPr>
        <p:txBody>
          <a:bodyPr wrap="square">
            <a:spAutoFit/>
          </a:bodyPr>
          <a:lstStyle/>
          <a:p>
            <a:pPr marL="342900" indent="-342900" algn="just">
              <a:buFont typeface="Wingdings" panose="05000000000000000000" pitchFamily="2" charset="2"/>
              <a:buChar char="§"/>
            </a:pPr>
            <a:r>
              <a:rPr lang="en-US" altLang="zh-CN" sz="2000" b="1" dirty="0">
                <a:latin typeface="Calibri" panose="020F0502020204030204" pitchFamily="34" charset="0"/>
                <a:cs typeface="Calibri" panose="020F0502020204030204" pitchFamily="34" charset="0"/>
              </a:rPr>
              <a:t>Indistinguishable – </a:t>
            </a:r>
            <a:r>
              <a:rPr lang="en-US" altLang="zh-CN" sz="2000" dirty="0">
                <a:latin typeface="Calibri" panose="020F0502020204030204" pitchFamily="34" charset="0"/>
                <a:cs typeface="Calibri" panose="020F0502020204030204" pitchFamily="34" charset="0"/>
              </a:rPr>
              <a:t>players share common structures of the model</a:t>
            </a:r>
          </a:p>
        </p:txBody>
      </p:sp>
      <p:sp>
        <p:nvSpPr>
          <p:cNvPr id="13" name="文本框 12">
            <a:extLst>
              <a:ext uri="{FF2B5EF4-FFF2-40B4-BE49-F238E27FC236}">
                <a16:creationId xmlns:a16="http://schemas.microsoft.com/office/drawing/2014/main" id="{CD276549-0555-45AA-AEB1-86CAA687DA40}"/>
              </a:ext>
            </a:extLst>
          </p:cNvPr>
          <p:cNvSpPr txBox="1"/>
          <p:nvPr/>
        </p:nvSpPr>
        <p:spPr>
          <a:xfrm>
            <a:off x="311284" y="4967763"/>
            <a:ext cx="7692074" cy="400110"/>
          </a:xfrm>
          <a:prstGeom prst="rect">
            <a:avLst/>
          </a:prstGeom>
          <a:noFill/>
        </p:spPr>
        <p:txBody>
          <a:bodyPr wrap="square">
            <a:spAutoFit/>
          </a:bodyPr>
          <a:lstStyle/>
          <a:p>
            <a:pPr marL="342900" indent="-342900">
              <a:buFont typeface="Wingdings" panose="05000000000000000000" pitchFamily="2" charset="2"/>
              <a:buChar char="§"/>
            </a:pPr>
            <a:r>
              <a:rPr lang="en-US" altLang="zh-CN" sz="2000" b="1" dirty="0">
                <a:latin typeface="Calibri" panose="020F0502020204030204" pitchFamily="34" charset="0"/>
                <a:cs typeface="Calibri" panose="020F0502020204030204" pitchFamily="34" charset="0"/>
              </a:rPr>
              <a:t>Rationality – </a:t>
            </a:r>
            <a:r>
              <a:rPr lang="en-US" altLang="zh-CN" sz="2000" dirty="0">
                <a:latin typeface="Calibri" panose="020F0502020204030204" pitchFamily="34" charset="0"/>
                <a:cs typeface="Calibri" panose="020F0502020204030204" pitchFamily="34" charset="0"/>
              </a:rPr>
              <a:t>players act optimally (maximize utility / minimize cost)</a:t>
            </a:r>
          </a:p>
        </p:txBody>
      </p:sp>
      <p:sp>
        <p:nvSpPr>
          <p:cNvPr id="16" name="文本框 15">
            <a:extLst>
              <a:ext uri="{FF2B5EF4-FFF2-40B4-BE49-F238E27FC236}">
                <a16:creationId xmlns:a16="http://schemas.microsoft.com/office/drawing/2014/main" id="{5807EC96-D788-4A09-8212-59A66946A6E0}"/>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a:t>
            </a:r>
            <a:r>
              <a:rPr lang="en-US" sz="4000" dirty="0" smtClean="0">
                <a:solidFill>
                  <a:srgbClr val="C00000"/>
                </a:solidFill>
                <a:latin typeface="Calibri" panose="020F0502020204030204" pitchFamily="34" charset="0"/>
                <a:cs typeface="Calibri" panose="020F0502020204030204" pitchFamily="34" charset="0"/>
              </a:rPr>
              <a:t>MFG</a:t>
            </a:r>
            <a:endParaRPr lang="en-US" sz="4000" dirty="0">
              <a:solidFill>
                <a:srgbClr val="C00000"/>
              </a:solidFill>
              <a:latin typeface="Calibri" panose="020F0502020204030204" pitchFamily="34" charset="0"/>
              <a:cs typeface="Calibri" panose="020F0502020204030204" pitchFamily="34" charset="0"/>
            </a:endParaRPr>
          </a:p>
        </p:txBody>
      </p:sp>
      <p:sp>
        <p:nvSpPr>
          <p:cNvPr id="18" name="文本框 2">
            <a:extLst>
              <a:ext uri="{FF2B5EF4-FFF2-40B4-BE49-F238E27FC236}">
                <a16:creationId xmlns:a16="http://schemas.microsoft.com/office/drawing/2014/main" id="{A0E1CF79-8028-4B5F-BBAA-48F1ED1AF177}"/>
              </a:ext>
            </a:extLst>
          </p:cNvPr>
          <p:cNvSpPr txBox="1"/>
          <p:nvPr/>
        </p:nvSpPr>
        <p:spPr>
          <a:xfrm>
            <a:off x="311284" y="3894360"/>
            <a:ext cx="316720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Three Characteristics</a:t>
            </a:r>
            <a:endParaRPr lang="en-US" sz="2400" dirty="0">
              <a:latin typeface="Calibri" panose="020F0502020204030204" pitchFamily="34" charset="0"/>
              <a:cs typeface="Calibri" panose="020F0502020204030204" pitchFamily="34" charset="0"/>
            </a:endParaRPr>
          </a:p>
        </p:txBody>
      </p:sp>
      <p:sp>
        <p:nvSpPr>
          <p:cNvPr id="20" name="文本框 12">
            <a:extLst>
              <a:ext uri="{FF2B5EF4-FFF2-40B4-BE49-F238E27FC236}">
                <a16:creationId xmlns:a16="http://schemas.microsoft.com/office/drawing/2014/main" id="{CD276549-0555-45AA-AEB1-86CAA687DA40}"/>
              </a:ext>
            </a:extLst>
          </p:cNvPr>
          <p:cNvSpPr txBox="1"/>
          <p:nvPr/>
        </p:nvSpPr>
        <p:spPr>
          <a:xfrm>
            <a:off x="311284" y="5473683"/>
            <a:ext cx="6466588" cy="400110"/>
          </a:xfrm>
          <a:prstGeom prst="rect">
            <a:avLst/>
          </a:prstGeom>
          <a:noFill/>
        </p:spPr>
        <p:txBody>
          <a:bodyPr wrap="square">
            <a:spAutoFit/>
          </a:bodyPr>
          <a:lstStyle/>
          <a:p>
            <a:pPr marL="342900" indent="-342900">
              <a:buFont typeface="Wingdings" panose="05000000000000000000" pitchFamily="2" charset="2"/>
              <a:buChar char="§"/>
            </a:pPr>
            <a:r>
              <a:rPr lang="en-US" altLang="zh-CN" sz="2000" b="1" dirty="0">
                <a:latin typeface="Calibri" panose="020F0502020204030204" pitchFamily="34" charset="0"/>
                <a:cs typeface="Calibri" panose="020F0502020204030204" pitchFamily="34" charset="0"/>
              </a:rPr>
              <a:t>Heterogeneity – </a:t>
            </a:r>
            <a:r>
              <a:rPr lang="en-US" altLang="zh-CN" sz="2000" dirty="0">
                <a:latin typeface="Calibri" panose="020F0502020204030204" pitchFamily="34" charset="0"/>
                <a:cs typeface="Calibri" panose="020F0502020204030204" pitchFamily="34" charset="0"/>
              </a:rPr>
              <a:t>players can have heterogeneous states</a:t>
            </a:r>
          </a:p>
        </p:txBody>
      </p:sp>
      <p:sp>
        <p:nvSpPr>
          <p:cNvPr id="21" name="文本框 2">
            <a:extLst>
              <a:ext uri="{FF2B5EF4-FFF2-40B4-BE49-F238E27FC236}">
                <a16:creationId xmlns:a16="http://schemas.microsoft.com/office/drawing/2014/main" id="{A0E1CF79-8028-4B5F-BBAA-48F1ED1AF177}"/>
              </a:ext>
            </a:extLst>
          </p:cNvPr>
          <p:cNvSpPr txBox="1"/>
          <p:nvPr/>
        </p:nvSpPr>
        <p:spPr>
          <a:xfrm>
            <a:off x="311285" y="2315033"/>
            <a:ext cx="2309367"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Two Equations</a:t>
            </a:r>
            <a:endParaRPr lang="en-US" sz="2400" dirty="0">
              <a:latin typeface="Calibri" panose="020F0502020204030204" pitchFamily="34" charset="0"/>
              <a:cs typeface="Calibri" panose="020F0502020204030204" pitchFamily="34" charset="0"/>
            </a:endParaRPr>
          </a:p>
        </p:txBody>
      </p:sp>
      <p:sp>
        <p:nvSpPr>
          <p:cNvPr id="22" name="Rectangle 3">
            <a:extLst>
              <a:ext uri="{FF2B5EF4-FFF2-40B4-BE49-F238E27FC236}">
                <a16:creationId xmlns:a16="http://schemas.microsoft.com/office/drawing/2014/main" id="{BA0AC6CD-AF39-4CE4-827F-B8BAADA886FA}"/>
              </a:ext>
            </a:extLst>
          </p:cNvPr>
          <p:cNvSpPr/>
          <p:nvPr/>
        </p:nvSpPr>
        <p:spPr>
          <a:xfrm>
            <a:off x="311284" y="2882512"/>
            <a:ext cx="9256921" cy="400110"/>
          </a:xfrm>
          <a:prstGeom prst="rect">
            <a:avLst/>
          </a:prstGeom>
        </p:spPr>
        <p:txBody>
          <a:bodyPr wrap="square">
            <a:spAutoFit/>
          </a:bodyPr>
          <a:lstStyle/>
          <a:p>
            <a:pPr marL="342900" indent="-342900">
              <a:lnSpc>
                <a:spcPts val="2400"/>
              </a:lnSpc>
              <a:buFont typeface="Wingdings" panose="05000000000000000000" pitchFamily="2" charset="2"/>
              <a:buChar char="§"/>
            </a:pPr>
            <a:r>
              <a:rPr lang="en-US" altLang="zh-CN" sz="2000" b="1" dirty="0" smtClean="0">
                <a:latin typeface="Calibri" panose="020F0502020204030204" pitchFamily="34" charset="0"/>
                <a:cs typeface="Calibri" panose="020F0502020204030204" pitchFamily="34" charset="0"/>
              </a:rPr>
              <a:t>Hamilton-Jacobi-Bellman (HJB) Equations: </a:t>
            </a:r>
            <a:r>
              <a:rPr lang="en-US" altLang="zh-CN" sz="2000" dirty="0" smtClean="0">
                <a:latin typeface="Calibri" panose="020F0502020204030204" pitchFamily="34" charset="0"/>
                <a:cs typeface="Calibri" panose="020F0502020204030204" pitchFamily="34" charset="0"/>
              </a:rPr>
              <a:t>find the optimal control for each player</a:t>
            </a:r>
            <a:endParaRPr lang="en-US" altLang="zh-CN" sz="2000" dirty="0">
              <a:latin typeface="Calibri" panose="020F0502020204030204" pitchFamily="34" charset="0"/>
              <a:cs typeface="Calibri" panose="020F0502020204030204" pitchFamily="34" charset="0"/>
            </a:endParaRPr>
          </a:p>
        </p:txBody>
      </p:sp>
      <p:sp>
        <p:nvSpPr>
          <p:cNvPr id="23" name="Rectangle 3">
            <a:extLst>
              <a:ext uri="{FF2B5EF4-FFF2-40B4-BE49-F238E27FC236}">
                <a16:creationId xmlns:a16="http://schemas.microsoft.com/office/drawing/2014/main" id="{BA0AC6CD-AF39-4CE4-827F-B8BAADA886FA}"/>
              </a:ext>
            </a:extLst>
          </p:cNvPr>
          <p:cNvSpPr/>
          <p:nvPr/>
        </p:nvSpPr>
        <p:spPr>
          <a:xfrm>
            <a:off x="311283" y="3388436"/>
            <a:ext cx="9106093" cy="400110"/>
          </a:xfrm>
          <a:prstGeom prst="rect">
            <a:avLst/>
          </a:prstGeom>
        </p:spPr>
        <p:txBody>
          <a:bodyPr wrap="square">
            <a:spAutoFit/>
          </a:bodyPr>
          <a:lstStyle/>
          <a:p>
            <a:pPr marL="342900" indent="-342900">
              <a:lnSpc>
                <a:spcPts val="2400"/>
              </a:lnSpc>
              <a:buFont typeface="Wingdings" panose="05000000000000000000" pitchFamily="2" charset="2"/>
              <a:buChar char="§"/>
            </a:pPr>
            <a:r>
              <a:rPr lang="en-US" altLang="zh-CN" sz="2000" b="1" dirty="0" smtClean="0">
                <a:latin typeface="Calibri" panose="020F0502020204030204" pitchFamily="34" charset="0"/>
                <a:cs typeface="Calibri" panose="020F0502020204030204" pitchFamily="34" charset="0"/>
              </a:rPr>
              <a:t>Fokker-Planck-Kolmogorov (FPK) Equations: </a:t>
            </a:r>
            <a:r>
              <a:rPr lang="en-US" altLang="zh-CN" sz="2000" dirty="0" smtClean="0">
                <a:latin typeface="Calibri" panose="020F0502020204030204" pitchFamily="34" charset="0"/>
                <a:cs typeface="Calibri" panose="020F0502020204030204" pitchFamily="34" charset="0"/>
              </a:rPr>
              <a:t>describe the evolution of mean field </a:t>
            </a:r>
            <a:endParaRPr lang="en-US" altLang="zh-C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15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874407"/>
            <a:ext cx="5250530"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MFG – An Optimal Control Perspective </a:t>
            </a:r>
            <a:endParaRPr lang="en-US" sz="2400" dirty="0">
              <a:latin typeface="Calibri" panose="020F0502020204030204" pitchFamily="34" charset="0"/>
              <a:cs typeface="Calibri" panose="020F0502020204030204" pitchFamily="34" charset="0"/>
            </a:endParaRPr>
          </a:p>
        </p:txBody>
      </p:sp>
      <p:sp>
        <p:nvSpPr>
          <p:cNvPr id="28" name="文本框 27">
            <a:extLst>
              <a:ext uri="{FF2B5EF4-FFF2-40B4-BE49-F238E27FC236}">
                <a16:creationId xmlns:a16="http://schemas.microsoft.com/office/drawing/2014/main" id="{6C7E573C-A15F-4C08-ADFC-E7FE2A05BC76}"/>
              </a:ext>
            </a:extLst>
          </p:cNvPr>
          <p:cNvSpPr txBox="1"/>
          <p:nvPr/>
        </p:nvSpPr>
        <p:spPr>
          <a:xfrm>
            <a:off x="311285" y="19455"/>
            <a:ext cx="41708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a:t>
            </a:r>
            <a:r>
              <a:rPr lang="en-US" sz="4000" dirty="0" smtClean="0">
                <a:solidFill>
                  <a:srgbClr val="C00000"/>
                </a:solidFill>
                <a:latin typeface="Calibri" panose="020F0502020204030204" pitchFamily="34" charset="0"/>
                <a:cs typeface="Calibri" panose="020F0502020204030204" pitchFamily="34" charset="0"/>
              </a:rPr>
              <a:t>MFG</a:t>
            </a:r>
            <a:endParaRPr lang="en-US" sz="4000" dirty="0">
              <a:solidFill>
                <a:srgbClr val="C00000"/>
              </a:solidFill>
              <a:latin typeface="Calibri" panose="020F0502020204030204" pitchFamily="34" charset="0"/>
              <a:cs typeface="Calibri" panose="020F0502020204030204" pitchFamily="34" charset="0"/>
            </a:endParaRPr>
          </a:p>
        </p:txBody>
      </p:sp>
      <p:sp>
        <p:nvSpPr>
          <p:cNvPr id="29" name="Rectangle 28"/>
          <p:cNvSpPr/>
          <p:nvPr/>
        </p:nvSpPr>
        <p:spPr>
          <a:xfrm>
            <a:off x="482720" y="2868997"/>
            <a:ext cx="5486400" cy="1600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800" dirty="0"/>
              <a:t>Optimal Control Problem</a:t>
            </a:r>
          </a:p>
          <a:p>
            <a:pPr algn="ctr"/>
            <a:endParaRPr lang="en-US" sz="2800" dirty="0"/>
          </a:p>
          <a:p>
            <a:pPr algn="ctr"/>
            <a:endParaRPr lang="en-US" sz="2800" dirty="0"/>
          </a:p>
          <a:p>
            <a:pPr algn="ctr"/>
            <a:endParaRPr lang="en-US" sz="2800" dirty="0"/>
          </a:p>
        </p:txBody>
      </p:sp>
      <p:sp>
        <p:nvSpPr>
          <p:cNvPr id="30" name="Rectangle 29"/>
          <p:cNvSpPr/>
          <p:nvPr/>
        </p:nvSpPr>
        <p:spPr>
          <a:xfrm>
            <a:off x="6251908" y="1530108"/>
            <a:ext cx="5486400" cy="11430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800" dirty="0"/>
              <a:t>Game Theory</a:t>
            </a:r>
          </a:p>
          <a:p>
            <a:pPr algn="ctr"/>
            <a:endParaRPr lang="en-US" sz="2800" dirty="0"/>
          </a:p>
          <a:p>
            <a:pPr algn="ctr"/>
            <a:endParaRPr lang="en-US" sz="2800" dirty="0"/>
          </a:p>
        </p:txBody>
      </p:sp>
      <p:sp>
        <p:nvSpPr>
          <p:cNvPr id="31" name="Rectangle 30"/>
          <p:cNvSpPr/>
          <p:nvPr/>
        </p:nvSpPr>
        <p:spPr>
          <a:xfrm>
            <a:off x="482720" y="1530108"/>
            <a:ext cx="5486400" cy="11430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800" dirty="0"/>
              <a:t>Optimization Problem</a:t>
            </a:r>
          </a:p>
          <a:p>
            <a:pPr algn="ctr"/>
            <a:endParaRPr lang="en-US" sz="2800" dirty="0"/>
          </a:p>
          <a:p>
            <a:pPr algn="ctr"/>
            <a:endParaRPr lang="en-US" sz="2800" dirty="0"/>
          </a:p>
        </p:txBody>
      </p:sp>
      <p:sp>
        <p:nvSpPr>
          <p:cNvPr id="32" name="Content Placeholder 2"/>
          <p:cNvSpPr txBox="1">
            <a:spLocks/>
          </p:cNvSpPr>
          <p:nvPr/>
        </p:nvSpPr>
        <p:spPr>
          <a:xfrm>
            <a:off x="852714" y="1258546"/>
            <a:ext cx="10515600" cy="4351338"/>
          </a:xfrm>
          <a:prstGeom prst="rect">
            <a:avLst/>
          </a:prstGeom>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dirty="0"/>
          </a:p>
        </p:txBody>
      </p:sp>
      <p:pic>
        <p:nvPicPr>
          <p:cNvPr id="33" name="Picture 32"/>
          <p:cNvPicPr>
            <a:picLocks noChangeAspect="1"/>
          </p:cNvPicPr>
          <p:nvPr>
            <p:custDataLst>
              <p:tags r:id="rId1"/>
            </p:custDataLst>
          </p:nvPr>
        </p:nvPicPr>
        <p:blipFill>
          <a:blip r:embed="rId9" cstate="hqprint">
            <a:extLst>
              <a:ext uri="{28A0092B-C50C-407E-A947-70E740481C1C}">
                <a14:useLocalDpi xmlns:a14="http://schemas.microsoft.com/office/drawing/2010/main" val="0"/>
              </a:ext>
            </a:extLst>
          </a:blip>
          <a:stretch>
            <a:fillRect/>
          </a:stretch>
        </p:blipFill>
        <p:spPr>
          <a:xfrm>
            <a:off x="2190819" y="2128553"/>
            <a:ext cx="2070202" cy="440741"/>
          </a:xfrm>
          <a:prstGeom prst="rect">
            <a:avLst/>
          </a:prstGeom>
        </p:spPr>
      </p:pic>
      <p:pic>
        <p:nvPicPr>
          <p:cNvPr id="34" name="Picture 33"/>
          <p:cNvPicPr>
            <a:picLocks noChangeAspect="1"/>
          </p:cNvPicPr>
          <p:nvPr>
            <p:custDataLst>
              <p:tags r:id="rId2"/>
            </p:custDataLst>
          </p:nvPr>
        </p:nvPicPr>
        <p:blipFill>
          <a:blip r:embed="rId10" cstate="hqprint">
            <a:extLst>
              <a:ext uri="{28A0092B-C50C-407E-A947-70E740481C1C}">
                <a14:useLocalDpi xmlns:a14="http://schemas.microsoft.com/office/drawing/2010/main" val="0"/>
              </a:ext>
            </a:extLst>
          </a:blip>
          <a:stretch>
            <a:fillRect/>
          </a:stretch>
        </p:blipFill>
        <p:spPr>
          <a:xfrm>
            <a:off x="6447649" y="3689734"/>
            <a:ext cx="2329891" cy="457200"/>
          </a:xfrm>
          <a:prstGeom prst="rect">
            <a:avLst/>
          </a:prstGeom>
        </p:spPr>
      </p:pic>
      <p:pic>
        <p:nvPicPr>
          <p:cNvPr id="59" name="Picture 58"/>
          <p:cNvPicPr>
            <a:picLocks noChangeAspect="1"/>
          </p:cNvPicPr>
          <p:nvPr>
            <p:custDataLst>
              <p:tags r:id="rId3"/>
            </p:custDataLst>
          </p:nvPr>
        </p:nvPicPr>
        <p:blipFill>
          <a:blip r:embed="rId11" cstate="hqprint">
            <a:extLst>
              <a:ext uri="{28A0092B-C50C-407E-A947-70E740481C1C}">
                <a14:useLocalDpi xmlns:a14="http://schemas.microsoft.com/office/drawing/2010/main" val="0"/>
              </a:ext>
            </a:extLst>
          </a:blip>
          <a:stretch>
            <a:fillRect/>
          </a:stretch>
        </p:blipFill>
        <p:spPr>
          <a:xfrm>
            <a:off x="7630197" y="2128553"/>
            <a:ext cx="2862072" cy="457200"/>
          </a:xfrm>
          <a:prstGeom prst="rect">
            <a:avLst/>
          </a:prstGeom>
        </p:spPr>
      </p:pic>
      <p:pic>
        <p:nvPicPr>
          <p:cNvPr id="60" name="Picture 59"/>
          <p:cNvPicPr>
            <a:picLocks noChangeAspect="1"/>
          </p:cNvPicPr>
          <p:nvPr>
            <p:custDataLst>
              <p:tags r:id="rId4"/>
            </p:custDataLst>
          </p:nvPr>
        </p:nvPicPr>
        <p:blipFill>
          <a:blip r:embed="rId12" cstate="hqprint">
            <a:extLst>
              <a:ext uri="{28A0092B-C50C-407E-A947-70E740481C1C}">
                <a14:useLocalDpi xmlns:a14="http://schemas.microsoft.com/office/drawing/2010/main" val="0"/>
              </a:ext>
            </a:extLst>
          </a:blip>
          <a:stretch>
            <a:fillRect/>
          </a:stretch>
        </p:blipFill>
        <p:spPr>
          <a:xfrm>
            <a:off x="1584463" y="3456562"/>
            <a:ext cx="3311957" cy="923544"/>
          </a:xfrm>
          <a:prstGeom prst="rect">
            <a:avLst/>
          </a:prstGeom>
        </p:spPr>
      </p:pic>
      <p:sp>
        <p:nvSpPr>
          <p:cNvPr id="61" name="Rectangle 60"/>
          <p:cNvSpPr/>
          <p:nvPr/>
        </p:nvSpPr>
        <p:spPr>
          <a:xfrm>
            <a:off x="6251908" y="2868997"/>
            <a:ext cx="5486400" cy="1600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800" dirty="0"/>
              <a:t>Differential Game</a:t>
            </a:r>
          </a:p>
          <a:p>
            <a:pPr algn="ctr"/>
            <a:endParaRPr lang="en-US" sz="2800" dirty="0"/>
          </a:p>
          <a:p>
            <a:pPr algn="ctr"/>
            <a:endParaRPr lang="en-US" sz="2800" dirty="0"/>
          </a:p>
          <a:p>
            <a:pPr algn="ctr"/>
            <a:endParaRPr lang="en-US" sz="2800" dirty="0"/>
          </a:p>
        </p:txBody>
      </p:sp>
      <p:pic>
        <p:nvPicPr>
          <p:cNvPr id="62" name="Picture 61"/>
          <p:cNvPicPr>
            <a:picLocks noChangeAspect="1"/>
          </p:cNvPicPr>
          <p:nvPr>
            <p:custDataLst>
              <p:tags r:id="rId5"/>
            </p:custDataLst>
          </p:nvPr>
        </p:nvPicPr>
        <p:blipFill>
          <a:blip r:embed="rId13" cstate="hqprint">
            <a:extLst>
              <a:ext uri="{28A0092B-C50C-407E-A947-70E740481C1C}">
                <a14:useLocalDpi xmlns:a14="http://schemas.microsoft.com/office/drawing/2010/main" val="0"/>
              </a:ext>
            </a:extLst>
          </a:blip>
          <a:stretch>
            <a:fillRect/>
          </a:stretch>
        </p:blipFill>
        <p:spPr>
          <a:xfrm>
            <a:off x="7048798" y="3456562"/>
            <a:ext cx="4032505" cy="938174"/>
          </a:xfrm>
          <a:prstGeom prst="rect">
            <a:avLst/>
          </a:prstGeom>
        </p:spPr>
      </p:pic>
      <p:sp>
        <p:nvSpPr>
          <p:cNvPr id="63" name="Rectangle 62"/>
          <p:cNvSpPr/>
          <p:nvPr/>
        </p:nvSpPr>
        <p:spPr>
          <a:xfrm>
            <a:off x="3366655" y="4702369"/>
            <a:ext cx="5486400" cy="1600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800" dirty="0"/>
              <a:t>Mean Field Game</a:t>
            </a:r>
          </a:p>
          <a:p>
            <a:pPr algn="ctr"/>
            <a:endParaRPr lang="en-US" sz="2800" dirty="0"/>
          </a:p>
          <a:p>
            <a:pPr algn="ctr"/>
            <a:endParaRPr lang="en-US" sz="2800" dirty="0"/>
          </a:p>
          <a:p>
            <a:pPr algn="ctr"/>
            <a:endParaRPr lang="en-US" sz="2800" dirty="0"/>
          </a:p>
        </p:txBody>
      </p:sp>
      <p:pic>
        <p:nvPicPr>
          <p:cNvPr id="64" name="Picture 63"/>
          <p:cNvPicPr>
            <a:picLocks noChangeAspect="1"/>
          </p:cNvPicPr>
          <p:nvPr>
            <p:custDataLst>
              <p:tags r:id="rId6"/>
            </p:custDataLst>
          </p:nvPr>
        </p:nvPicPr>
        <p:blipFill>
          <a:blip r:embed="rId14" cstate="hqprint">
            <a:extLst>
              <a:ext uri="{28A0092B-C50C-407E-A947-70E740481C1C}">
                <a14:useLocalDpi xmlns:a14="http://schemas.microsoft.com/office/drawing/2010/main" val="0"/>
              </a:ext>
            </a:extLst>
          </a:blip>
          <a:stretch>
            <a:fillRect/>
          </a:stretch>
        </p:blipFill>
        <p:spPr>
          <a:xfrm>
            <a:off x="4466804" y="5283171"/>
            <a:ext cx="3311957" cy="923544"/>
          </a:xfrm>
          <a:prstGeom prst="rect">
            <a:avLst/>
          </a:prstGeom>
        </p:spPr>
      </p:pic>
      <p:pic>
        <p:nvPicPr>
          <p:cNvPr id="65" name="Picture 64"/>
          <p:cNvPicPr>
            <a:picLocks noChangeAspect="1"/>
          </p:cNvPicPr>
          <p:nvPr>
            <p:custDataLst>
              <p:tags r:id="rId7"/>
            </p:custDataLst>
          </p:nvPr>
        </p:nvPicPr>
        <p:blipFill>
          <a:blip r:embed="rId15" cstate="hqprint">
            <a:extLst>
              <a:ext uri="{28A0092B-C50C-407E-A947-70E740481C1C}">
                <a14:useLocalDpi xmlns:a14="http://schemas.microsoft.com/office/drawing/2010/main" val="0"/>
              </a:ext>
            </a:extLst>
          </a:blip>
          <a:stretch>
            <a:fillRect/>
          </a:stretch>
        </p:blipFill>
        <p:spPr>
          <a:xfrm>
            <a:off x="9165105" y="4820757"/>
            <a:ext cx="2713939" cy="1305763"/>
          </a:xfrm>
          <a:prstGeom prst="rect">
            <a:avLst/>
          </a:prstGeom>
        </p:spPr>
      </p:pic>
      <p:cxnSp>
        <p:nvCxnSpPr>
          <p:cNvPr id="66" name="Straight Arrow Connector 65"/>
          <p:cNvCxnSpPr>
            <a:stCxn id="31" idx="2"/>
            <a:endCxn id="29" idx="0"/>
          </p:cNvCxnSpPr>
          <p:nvPr/>
        </p:nvCxnSpPr>
        <p:spPr>
          <a:xfrm>
            <a:off x="3225920" y="2673108"/>
            <a:ext cx="0" cy="19588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67" name="Straight Arrow Connector 66"/>
          <p:cNvCxnSpPr>
            <a:stCxn id="30" idx="2"/>
            <a:endCxn id="61" idx="0"/>
          </p:cNvCxnSpPr>
          <p:nvPr/>
        </p:nvCxnSpPr>
        <p:spPr>
          <a:xfrm>
            <a:off x="8995108" y="2673108"/>
            <a:ext cx="0" cy="19588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68" name="Elbow Connector 67"/>
          <p:cNvCxnSpPr>
            <a:stCxn id="29" idx="2"/>
            <a:endCxn id="63" idx="1"/>
          </p:cNvCxnSpPr>
          <p:nvPr/>
        </p:nvCxnSpPr>
        <p:spPr>
          <a:xfrm rot="16200000" flipH="1">
            <a:off x="2779651" y="4915465"/>
            <a:ext cx="1033272" cy="140735"/>
          </a:xfrm>
          <a:prstGeom prst="bentConnector2">
            <a:avLst/>
          </a:prstGeom>
          <a:ln w="38100">
            <a:headEnd type="triangle"/>
            <a:tailEnd type="none"/>
          </a:ln>
        </p:spPr>
        <p:style>
          <a:lnRef idx="3">
            <a:schemeClr val="accent2"/>
          </a:lnRef>
          <a:fillRef idx="0">
            <a:schemeClr val="accent2"/>
          </a:fillRef>
          <a:effectRef idx="2">
            <a:schemeClr val="accent2"/>
          </a:effectRef>
          <a:fontRef idx="minor">
            <a:schemeClr val="tx1"/>
          </a:fontRef>
        </p:style>
      </p:cxnSp>
      <p:cxnSp>
        <p:nvCxnSpPr>
          <p:cNvPr id="69" name="Elbow Connector 68"/>
          <p:cNvCxnSpPr>
            <a:stCxn id="61" idx="2"/>
            <a:endCxn id="63" idx="3"/>
          </p:cNvCxnSpPr>
          <p:nvPr/>
        </p:nvCxnSpPr>
        <p:spPr>
          <a:xfrm rot="5400000">
            <a:off x="8407446" y="4914807"/>
            <a:ext cx="1033272" cy="142053"/>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13210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7088756"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MFG – A System of Two Partial Differential Equations </a:t>
            </a:r>
            <a:endParaRPr lang="en-US" sz="2400" dirty="0">
              <a:latin typeface="Calibri" panose="020F0502020204030204" pitchFamily="34" charset="0"/>
              <a:cs typeface="Calibri" panose="020F0502020204030204" pitchFamily="34" charset="0"/>
            </a:endParaRPr>
          </a:p>
        </p:txBody>
      </p:sp>
      <p:sp>
        <p:nvSpPr>
          <p:cNvPr id="47" name="文本框 46">
            <a:extLst>
              <a:ext uri="{FF2B5EF4-FFF2-40B4-BE49-F238E27FC236}">
                <a16:creationId xmlns:a16="http://schemas.microsoft.com/office/drawing/2014/main" id="{DAE1D9B4-47AB-4163-9ACA-3E43791C69B7}"/>
              </a:ext>
            </a:extLst>
          </p:cNvPr>
          <p:cNvSpPr txBox="1"/>
          <p:nvPr/>
        </p:nvSpPr>
        <p:spPr>
          <a:xfrm>
            <a:off x="311285" y="1521969"/>
            <a:ext cx="11032990" cy="646331"/>
          </a:xfrm>
          <a:prstGeom prst="rect">
            <a:avLst/>
          </a:prstGeom>
          <a:noFill/>
        </p:spPr>
        <p:txBody>
          <a:bodyPr wrap="square">
            <a:spAutoFit/>
          </a:bodyPr>
          <a:lstStyle/>
          <a:p>
            <a:pPr marL="342900" indent="-342900" algn="just">
              <a:buFont typeface="Wingdings" panose="05000000000000000000" pitchFamily="2" charset="2"/>
              <a:buChar char="§"/>
            </a:pPr>
            <a:r>
              <a:rPr lang="en-US" sz="1800" dirty="0">
                <a:solidFill>
                  <a:srgbClr val="202124"/>
                </a:solidFill>
                <a:latin typeface="Calibri" panose="020F0502020204030204" pitchFamily="34" charset="0"/>
                <a:cs typeface="Calibri" panose="020F0502020204030204" pitchFamily="34" charset="0"/>
              </a:rPr>
              <a:t>The proposed MFG is usually transformed to a system of two partial differential equations, named Hamilton-Jacobi-Bellman (HJB) equation and Fokker-Planck-Kolmogorov (FPK) equation. </a:t>
            </a:r>
          </a:p>
        </p:txBody>
      </p:sp>
      <p:sp>
        <p:nvSpPr>
          <p:cNvPr id="14" name="文本框 13">
            <a:extLst>
              <a:ext uri="{FF2B5EF4-FFF2-40B4-BE49-F238E27FC236}">
                <a16:creationId xmlns:a16="http://schemas.microsoft.com/office/drawing/2014/main" id="{39638FDA-8C24-4708-8C6C-F9EEF461C8D7}"/>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a:t>
            </a:r>
            <a:r>
              <a:rPr lang="en-US" sz="4000" dirty="0" smtClean="0">
                <a:solidFill>
                  <a:srgbClr val="C00000"/>
                </a:solidFill>
                <a:latin typeface="Calibri" panose="020F0502020204030204" pitchFamily="34" charset="0"/>
                <a:cs typeface="Calibri" panose="020F0502020204030204" pitchFamily="34" charset="0"/>
              </a:rPr>
              <a:t>MFG</a:t>
            </a:r>
            <a:endParaRPr lang="en-US" sz="4000" dirty="0">
              <a:solidFill>
                <a:srgbClr val="C00000"/>
              </a:solidFill>
              <a:latin typeface="Calibri" panose="020F0502020204030204" pitchFamily="34" charset="0"/>
              <a:cs typeface="Calibri" panose="020F0502020204030204" pitchFamily="34" charset="0"/>
            </a:endParaRPr>
          </a:p>
        </p:txBody>
      </p:sp>
      <p:sp>
        <p:nvSpPr>
          <p:cNvPr id="53" name="Rectangle 52"/>
          <p:cNvSpPr/>
          <p:nvPr/>
        </p:nvSpPr>
        <p:spPr>
          <a:xfrm>
            <a:off x="3541780" y="3358934"/>
            <a:ext cx="4572000" cy="109728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400" dirty="0">
                <a:solidFill>
                  <a:srgbClr val="202124"/>
                </a:solidFill>
                <a:latin typeface="Calibri" panose="020F0502020204030204" pitchFamily="34" charset="0"/>
                <a:ea typeface="Arial"/>
                <a:cs typeface="Calibri" panose="020F0502020204030204" pitchFamily="34" charset="0"/>
              </a:rPr>
              <a:t>Phase1: HJB equation</a:t>
            </a:r>
          </a:p>
          <a:p>
            <a:pPr algn="ctr"/>
            <a:endParaRPr lang="en-US" sz="2800" dirty="0"/>
          </a:p>
          <a:p>
            <a:pPr algn="ctr"/>
            <a:endParaRPr lang="en-US" sz="2800" dirty="0"/>
          </a:p>
        </p:txBody>
      </p:sp>
      <p:sp>
        <p:nvSpPr>
          <p:cNvPr id="54" name="Rectangle 53"/>
          <p:cNvSpPr/>
          <p:nvPr/>
        </p:nvSpPr>
        <p:spPr>
          <a:xfrm>
            <a:off x="3541780" y="4699011"/>
            <a:ext cx="4572000" cy="109728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400" dirty="0">
                <a:solidFill>
                  <a:srgbClr val="202124"/>
                </a:solidFill>
                <a:latin typeface="Calibri" panose="020F0502020204030204" pitchFamily="34" charset="0"/>
                <a:ea typeface="Arial"/>
                <a:cs typeface="Calibri" panose="020F0502020204030204" pitchFamily="34" charset="0"/>
              </a:rPr>
              <a:t>Phase2: FPK equation</a:t>
            </a:r>
          </a:p>
          <a:p>
            <a:pPr algn="ctr"/>
            <a:endParaRPr lang="en-US" sz="2800" dirty="0"/>
          </a:p>
          <a:p>
            <a:pPr algn="ctr"/>
            <a:endParaRPr lang="en-US" sz="2800" dirty="0"/>
          </a:p>
        </p:txBody>
      </p:sp>
      <p:sp>
        <p:nvSpPr>
          <p:cNvPr id="55" name="Rectangle 54"/>
          <p:cNvSpPr/>
          <p:nvPr/>
        </p:nvSpPr>
        <p:spPr>
          <a:xfrm>
            <a:off x="2507251" y="4336868"/>
            <a:ext cx="914400" cy="457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endParaRPr lang="en-US" sz="2800" dirty="0"/>
          </a:p>
        </p:txBody>
      </p:sp>
      <p:sp>
        <p:nvSpPr>
          <p:cNvPr id="56" name="Rectangle 55"/>
          <p:cNvSpPr/>
          <p:nvPr/>
        </p:nvSpPr>
        <p:spPr>
          <a:xfrm>
            <a:off x="8244025" y="4336868"/>
            <a:ext cx="914400" cy="457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endParaRPr lang="en-US" sz="2800" dirty="0"/>
          </a:p>
        </p:txBody>
      </p:sp>
      <p:cxnSp>
        <p:nvCxnSpPr>
          <p:cNvPr id="57" name="Elbow Connector 56"/>
          <p:cNvCxnSpPr>
            <a:stCxn id="53" idx="1"/>
            <a:endCxn id="55" idx="0"/>
          </p:cNvCxnSpPr>
          <p:nvPr/>
        </p:nvCxnSpPr>
        <p:spPr>
          <a:xfrm rot="10800000" flipV="1">
            <a:off x="2964452" y="3907574"/>
            <a:ext cx="577329" cy="429294"/>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58" name="Elbow Connector 57"/>
          <p:cNvCxnSpPr>
            <a:stCxn id="55" idx="2"/>
            <a:endCxn id="54" idx="1"/>
          </p:cNvCxnSpPr>
          <p:nvPr/>
        </p:nvCxnSpPr>
        <p:spPr>
          <a:xfrm rot="16200000" flipH="1">
            <a:off x="3026324" y="4732194"/>
            <a:ext cx="453583" cy="577329"/>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59" name="Elbow Connector 58"/>
          <p:cNvCxnSpPr>
            <a:stCxn id="54" idx="3"/>
            <a:endCxn id="56" idx="2"/>
          </p:cNvCxnSpPr>
          <p:nvPr/>
        </p:nvCxnSpPr>
        <p:spPr>
          <a:xfrm flipV="1">
            <a:off x="8113780" y="4794068"/>
            <a:ext cx="587445" cy="453583"/>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60" name="Elbow Connector 59"/>
          <p:cNvCxnSpPr>
            <a:stCxn id="56" idx="0"/>
            <a:endCxn id="53" idx="3"/>
          </p:cNvCxnSpPr>
          <p:nvPr/>
        </p:nvCxnSpPr>
        <p:spPr>
          <a:xfrm rot="16200000" flipV="1">
            <a:off x="8192856" y="3828498"/>
            <a:ext cx="429294" cy="587445"/>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61" name="TextBox 60"/>
          <p:cNvSpPr txBox="1"/>
          <p:nvPr/>
        </p:nvSpPr>
        <p:spPr>
          <a:xfrm>
            <a:off x="772048" y="4468178"/>
            <a:ext cx="1657930" cy="369332"/>
          </a:xfrm>
          <a:prstGeom prst="rect">
            <a:avLst/>
          </a:prstGeom>
          <a:noFill/>
        </p:spPr>
        <p:txBody>
          <a:bodyPr wrap="square" rtlCol="0">
            <a:spAutoFit/>
          </a:bodyPr>
          <a:lstStyle/>
          <a:p>
            <a:r>
              <a:rPr lang="en-US" sz="1800" dirty="0">
                <a:solidFill>
                  <a:srgbClr val="202124"/>
                </a:solidFill>
                <a:latin typeface="Calibri" panose="020F0502020204030204" pitchFamily="34" charset="0"/>
                <a:cs typeface="Calibri" panose="020F0502020204030204" pitchFamily="34" charset="0"/>
              </a:rPr>
              <a:t>Best control</a:t>
            </a:r>
          </a:p>
        </p:txBody>
      </p:sp>
      <p:sp>
        <p:nvSpPr>
          <p:cNvPr id="62" name="TextBox 61"/>
          <p:cNvSpPr txBox="1"/>
          <p:nvPr/>
        </p:nvSpPr>
        <p:spPr>
          <a:xfrm>
            <a:off x="9452978" y="4356110"/>
            <a:ext cx="2198595" cy="369332"/>
          </a:xfrm>
          <a:prstGeom prst="rect">
            <a:avLst/>
          </a:prstGeom>
          <a:noFill/>
        </p:spPr>
        <p:txBody>
          <a:bodyPr wrap="square" rtlCol="0">
            <a:spAutoFit/>
          </a:bodyPr>
          <a:lstStyle/>
          <a:p>
            <a:r>
              <a:rPr lang="en-US" sz="1800" dirty="0">
                <a:solidFill>
                  <a:srgbClr val="202124"/>
                </a:solidFill>
                <a:latin typeface="Calibri" panose="020F0502020204030204" pitchFamily="34" charset="0"/>
                <a:cs typeface="Calibri" panose="020F0502020204030204" pitchFamily="34" charset="0"/>
              </a:rPr>
              <a:t>New distribution</a:t>
            </a:r>
          </a:p>
        </p:txBody>
      </p:sp>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616" y="3731259"/>
            <a:ext cx="4396327" cy="624851"/>
          </a:xfrm>
          <a:prstGeom prst="rect">
            <a:avLst/>
          </a:prstGeom>
        </p:spPr>
      </p:pic>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476" y="5128688"/>
            <a:ext cx="4364467" cy="596097"/>
          </a:xfrm>
          <a:prstGeom prst="rect">
            <a:avLst/>
          </a:prstGeom>
        </p:spPr>
      </p:pic>
      <p:pic>
        <p:nvPicPr>
          <p:cNvPr id="65" name="Picture 6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7129" y="4387231"/>
            <a:ext cx="788192" cy="399422"/>
          </a:xfrm>
          <a:prstGeom prst="rect">
            <a:avLst/>
          </a:prstGeom>
        </p:spPr>
      </p:pic>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9000" y="4377661"/>
            <a:ext cx="805378" cy="389175"/>
          </a:xfrm>
          <a:prstGeom prst="rect">
            <a:avLst/>
          </a:prstGeom>
        </p:spPr>
      </p:pic>
      <p:sp>
        <p:nvSpPr>
          <p:cNvPr id="67" name="文本框 46">
            <a:extLst>
              <a:ext uri="{FF2B5EF4-FFF2-40B4-BE49-F238E27FC236}">
                <a16:creationId xmlns:a16="http://schemas.microsoft.com/office/drawing/2014/main" id="{DAE1D9B4-47AB-4163-9ACA-3E43791C69B7}"/>
              </a:ext>
            </a:extLst>
          </p:cNvPr>
          <p:cNvSpPr txBox="1"/>
          <p:nvPr/>
        </p:nvSpPr>
        <p:spPr>
          <a:xfrm>
            <a:off x="311285" y="2294749"/>
            <a:ext cx="11032990" cy="646331"/>
          </a:xfrm>
          <a:prstGeom prst="rect">
            <a:avLst/>
          </a:prstGeom>
          <a:noFill/>
        </p:spPr>
        <p:txBody>
          <a:bodyPr wrap="square">
            <a:spAutoFit/>
          </a:bodyPr>
          <a:lstStyle/>
          <a:p>
            <a:pPr marL="342900" indent="-342900" algn="just">
              <a:buFont typeface="Wingdings" panose="05000000000000000000" pitchFamily="2" charset="2"/>
              <a:buChar char="§"/>
            </a:pPr>
            <a:r>
              <a:rPr lang="en-US" sz="1800" dirty="0">
                <a:solidFill>
                  <a:srgbClr val="202124"/>
                </a:solidFill>
                <a:latin typeface="Calibri" panose="020F0502020204030204" pitchFamily="34" charset="0"/>
                <a:cs typeface="Calibri" panose="020F0502020204030204" pitchFamily="34" charset="0"/>
              </a:rPr>
              <a:t>HJB find the best control 𝑢 to optimize the utility function 𝐹 given current distribution 𝜌, while FPK evolves the state distribution of agents given the control 𝑢. </a:t>
            </a:r>
          </a:p>
        </p:txBody>
      </p:sp>
    </p:spTree>
    <p:extLst>
      <p:ext uri="{BB962C8B-B14F-4D97-AF65-F5344CB8AC3E}">
        <p14:creationId xmlns:p14="http://schemas.microsoft.com/office/powerpoint/2010/main" val="677205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8">
            <a:extLst>
              <a:ext uri="{FF2B5EF4-FFF2-40B4-BE49-F238E27FC236}">
                <a16:creationId xmlns:a16="http://schemas.microsoft.com/office/drawing/2014/main" id="{8D57C991-F5A7-412F-9450-A6099106A6CA}"/>
              </a:ext>
            </a:extLst>
          </p:cNvPr>
          <p:cNvSpPr/>
          <p:nvPr/>
        </p:nvSpPr>
        <p:spPr>
          <a:xfrm>
            <a:off x="10106362" y="1828633"/>
            <a:ext cx="45719" cy="2080800"/>
          </a:xfrm>
          <a:prstGeom prst="rect">
            <a:avLst/>
          </a:prstGeom>
          <a:solidFill>
            <a:srgbClr val="8EB4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2">
            <a:extLst>
              <a:ext uri="{FF2B5EF4-FFF2-40B4-BE49-F238E27FC236}">
                <a16:creationId xmlns:a16="http://schemas.microsoft.com/office/drawing/2014/main" id="{2E1223B6-F008-454A-958F-E3961EF9B166}"/>
              </a:ext>
            </a:extLst>
          </p:cNvPr>
          <p:cNvSpPr/>
          <p:nvPr/>
        </p:nvSpPr>
        <p:spPr>
          <a:xfrm>
            <a:off x="1989166" y="1831570"/>
            <a:ext cx="45719" cy="2031325"/>
          </a:xfrm>
          <a:prstGeom prst="rect">
            <a:avLst/>
          </a:prstGeom>
          <a:solidFill>
            <a:srgbClr val="7671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11">
            <a:extLst>
              <a:ext uri="{FF2B5EF4-FFF2-40B4-BE49-F238E27FC236}">
                <a16:creationId xmlns:a16="http://schemas.microsoft.com/office/drawing/2014/main" id="{C6F5358B-C080-4ACD-BCF9-5BCDB4CF7F51}"/>
              </a:ext>
            </a:extLst>
          </p:cNvPr>
          <p:cNvSpPr txBox="1"/>
          <p:nvPr/>
        </p:nvSpPr>
        <p:spPr>
          <a:xfrm>
            <a:off x="5914304" y="4364236"/>
            <a:ext cx="2046262" cy="954107"/>
          </a:xfrm>
          <a:prstGeom prst="rect">
            <a:avLst/>
          </a:prstGeom>
          <a:noFill/>
        </p:spPr>
        <p:txBody>
          <a:bodyPr wrap="square" rtlCol="0">
            <a:spAutoFit/>
          </a:bodyPr>
          <a:lstStyle/>
          <a:p>
            <a:pPr algn="r"/>
            <a:r>
              <a:rPr lang="en-US" b="1" dirty="0" smtClean="0"/>
              <a:t>2021 </a:t>
            </a:r>
            <a:r>
              <a:rPr lang="en-US" dirty="0" smtClean="0"/>
              <a:t>– MFG and GAN (Phase1 + Phase2 + ML). Opinion Evolution in Social Networks</a:t>
            </a:r>
            <a:endParaRPr lang="en-US" dirty="0"/>
          </a:p>
        </p:txBody>
      </p:sp>
      <p:sp>
        <p:nvSpPr>
          <p:cNvPr id="53" name="Rectangle 23">
            <a:extLst>
              <a:ext uri="{FF2B5EF4-FFF2-40B4-BE49-F238E27FC236}">
                <a16:creationId xmlns:a16="http://schemas.microsoft.com/office/drawing/2014/main" id="{71EB8DC8-0A0C-4B8A-9906-4A989694871F}"/>
              </a:ext>
            </a:extLst>
          </p:cNvPr>
          <p:cNvSpPr/>
          <p:nvPr/>
        </p:nvSpPr>
        <p:spPr>
          <a:xfrm>
            <a:off x="8071891" y="4018781"/>
            <a:ext cx="45719" cy="2031325"/>
          </a:xfrm>
          <a:prstGeom prst="rect">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Arrow: Pentagon 31">
            <a:extLst>
              <a:ext uri="{FF2B5EF4-FFF2-40B4-BE49-F238E27FC236}">
                <a16:creationId xmlns:a16="http://schemas.microsoft.com/office/drawing/2014/main" id="{C0FA607E-3509-4CF1-B2C4-5B161CAF33A8}"/>
              </a:ext>
            </a:extLst>
          </p:cNvPr>
          <p:cNvSpPr/>
          <p:nvPr/>
        </p:nvSpPr>
        <p:spPr>
          <a:xfrm rot="10800000">
            <a:off x="7849241" y="5936787"/>
            <a:ext cx="268369" cy="284983"/>
          </a:xfrm>
          <a:prstGeom prst="homePlate">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A0E1CF79-8028-4B5F-BBAA-48F1ED1AF177}"/>
              </a:ext>
            </a:extLst>
          </p:cNvPr>
          <p:cNvSpPr txBox="1"/>
          <p:nvPr/>
        </p:nvSpPr>
        <p:spPr>
          <a:xfrm>
            <a:off x="311285" y="852753"/>
            <a:ext cx="3883643"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Calibri" panose="020F0502020204030204" pitchFamily="34" charset="0"/>
                <a:cs typeface="Calibri" panose="020F0502020204030204" pitchFamily="34" charset="0"/>
              </a:rPr>
              <a:t>My MFG Learning Timeline</a:t>
            </a:r>
            <a:endParaRPr lang="en-US" sz="2400" dirty="0">
              <a:latin typeface="Calibri" panose="020F0502020204030204" pitchFamily="34" charset="0"/>
              <a:cs typeface="Calibri" panose="020F0502020204030204" pitchFamily="34" charset="0"/>
            </a:endParaRPr>
          </a:p>
        </p:txBody>
      </p:sp>
      <p:sp>
        <p:nvSpPr>
          <p:cNvPr id="35" name="Rectangle 22">
            <a:extLst>
              <a:ext uri="{FF2B5EF4-FFF2-40B4-BE49-F238E27FC236}">
                <a16:creationId xmlns:a16="http://schemas.microsoft.com/office/drawing/2014/main" id="{4FF0FA0E-E831-4BCC-9E37-21CA30A7FCE1}"/>
              </a:ext>
            </a:extLst>
          </p:cNvPr>
          <p:cNvSpPr/>
          <p:nvPr/>
        </p:nvSpPr>
        <p:spPr>
          <a:xfrm>
            <a:off x="6086475" y="1803560"/>
            <a:ext cx="45719" cy="2088000"/>
          </a:xfrm>
          <a:prstGeom prst="rect">
            <a:avLst/>
          </a:prstGeom>
          <a:solidFill>
            <a:srgbClr val="376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10">
            <a:extLst>
              <a:ext uri="{FF2B5EF4-FFF2-40B4-BE49-F238E27FC236}">
                <a16:creationId xmlns:a16="http://schemas.microsoft.com/office/drawing/2014/main" id="{E2A1EA61-C2B4-40B3-BB42-1E4D2D149431}"/>
              </a:ext>
            </a:extLst>
          </p:cNvPr>
          <p:cNvSpPr txBox="1"/>
          <p:nvPr/>
        </p:nvSpPr>
        <p:spPr>
          <a:xfrm>
            <a:off x="3854571" y="3039738"/>
            <a:ext cx="2179861" cy="738664"/>
          </a:xfrm>
          <a:prstGeom prst="rect">
            <a:avLst/>
          </a:prstGeom>
          <a:noFill/>
        </p:spPr>
        <p:txBody>
          <a:bodyPr wrap="square" rtlCol="0">
            <a:spAutoFit/>
          </a:bodyPr>
          <a:lstStyle/>
          <a:p>
            <a:pPr algn="r"/>
            <a:r>
              <a:rPr lang="en-US" b="1" dirty="0" smtClean="0"/>
              <a:t>2020 </a:t>
            </a:r>
            <a:r>
              <a:rPr lang="en-US" dirty="0" smtClean="0"/>
              <a:t>– MFG on Graph. Discrete FPK (Phase 1). COVID-19 Modeling</a:t>
            </a:r>
            <a:endParaRPr lang="en-US" dirty="0"/>
          </a:p>
        </p:txBody>
      </p:sp>
      <p:sp>
        <p:nvSpPr>
          <p:cNvPr id="39" name="TextBox 12">
            <a:extLst>
              <a:ext uri="{FF2B5EF4-FFF2-40B4-BE49-F238E27FC236}">
                <a16:creationId xmlns:a16="http://schemas.microsoft.com/office/drawing/2014/main" id="{ECFC3769-DDB1-43BD-A47D-3369CF95CE61}"/>
              </a:ext>
            </a:extLst>
          </p:cNvPr>
          <p:cNvSpPr txBox="1"/>
          <p:nvPr/>
        </p:nvSpPr>
        <p:spPr>
          <a:xfrm>
            <a:off x="-144432" y="3039885"/>
            <a:ext cx="2170603" cy="738664"/>
          </a:xfrm>
          <a:prstGeom prst="rect">
            <a:avLst/>
          </a:prstGeom>
          <a:noFill/>
        </p:spPr>
        <p:txBody>
          <a:bodyPr wrap="square" rtlCol="0">
            <a:spAutoFit/>
          </a:bodyPr>
          <a:lstStyle/>
          <a:p>
            <a:pPr algn="r"/>
            <a:r>
              <a:rPr lang="en-US" b="1" dirty="0" smtClean="0"/>
              <a:t>2018</a:t>
            </a:r>
            <a:r>
              <a:rPr lang="en-US" dirty="0" smtClean="0"/>
              <a:t>-MFG on Graph. Discrete FPK(Phase 1). Mobile edge computing</a:t>
            </a:r>
            <a:endParaRPr lang="en-US" dirty="0"/>
          </a:p>
        </p:txBody>
      </p:sp>
      <p:sp>
        <p:nvSpPr>
          <p:cNvPr id="40" name="TextBox 13">
            <a:extLst>
              <a:ext uri="{FF2B5EF4-FFF2-40B4-BE49-F238E27FC236}">
                <a16:creationId xmlns:a16="http://schemas.microsoft.com/office/drawing/2014/main" id="{9DE37E0D-5CB2-4CD6-983E-8F91D26B5E42}"/>
              </a:ext>
            </a:extLst>
          </p:cNvPr>
          <p:cNvSpPr txBox="1"/>
          <p:nvPr/>
        </p:nvSpPr>
        <p:spPr>
          <a:xfrm>
            <a:off x="1996867" y="4364236"/>
            <a:ext cx="1925200" cy="1169551"/>
          </a:xfrm>
          <a:prstGeom prst="rect">
            <a:avLst/>
          </a:prstGeom>
          <a:noFill/>
        </p:spPr>
        <p:txBody>
          <a:bodyPr wrap="square" rtlCol="0">
            <a:spAutoFit/>
          </a:bodyPr>
          <a:lstStyle/>
          <a:p>
            <a:pPr algn="r"/>
            <a:r>
              <a:rPr lang="en-US" b="1" dirty="0" smtClean="0"/>
              <a:t>2019 </a:t>
            </a:r>
            <a:r>
              <a:rPr lang="en-US" dirty="0" smtClean="0"/>
              <a:t>– MFG in Continuous time and Continuous Space </a:t>
            </a:r>
          </a:p>
          <a:p>
            <a:pPr algn="r"/>
            <a:r>
              <a:rPr lang="en-US" dirty="0" smtClean="0"/>
              <a:t>(Phase1 + Phase2). Velocity Control UAV</a:t>
            </a:r>
            <a:endParaRPr lang="en-US" dirty="0"/>
          </a:p>
        </p:txBody>
      </p:sp>
      <p:sp>
        <p:nvSpPr>
          <p:cNvPr id="43" name="TextBox 16">
            <a:extLst>
              <a:ext uri="{FF2B5EF4-FFF2-40B4-BE49-F238E27FC236}">
                <a16:creationId xmlns:a16="http://schemas.microsoft.com/office/drawing/2014/main" id="{68220045-99B1-46BF-B79A-50E12020A186}"/>
              </a:ext>
            </a:extLst>
          </p:cNvPr>
          <p:cNvSpPr txBox="1"/>
          <p:nvPr/>
        </p:nvSpPr>
        <p:spPr>
          <a:xfrm>
            <a:off x="7692272" y="2828336"/>
            <a:ext cx="2368351" cy="954107"/>
          </a:xfrm>
          <a:prstGeom prst="rect">
            <a:avLst/>
          </a:prstGeom>
          <a:noFill/>
        </p:spPr>
        <p:txBody>
          <a:bodyPr wrap="square" rtlCol="0">
            <a:spAutoFit/>
          </a:bodyPr>
          <a:lstStyle/>
          <a:p>
            <a:pPr algn="r"/>
            <a:r>
              <a:rPr lang="en-US" b="1" dirty="0" smtClean="0"/>
              <a:t>2022</a:t>
            </a:r>
            <a:r>
              <a:rPr lang="en-US" dirty="0" smtClean="0"/>
              <a:t>-Neural Architecture Search with MFG </a:t>
            </a:r>
            <a:r>
              <a:rPr lang="en-US" dirty="0"/>
              <a:t>selection (Phase1 + Phase2 + ML</a:t>
            </a:r>
            <a:r>
              <a:rPr lang="en-US" dirty="0" smtClean="0"/>
              <a:t>).</a:t>
            </a:r>
          </a:p>
          <a:p>
            <a:pPr algn="r"/>
            <a:r>
              <a:rPr lang="en-US" dirty="0" smtClean="0"/>
              <a:t>Auto Machine Learning</a:t>
            </a:r>
            <a:endParaRPr lang="en-US" dirty="0"/>
          </a:p>
        </p:txBody>
      </p:sp>
      <p:sp>
        <p:nvSpPr>
          <p:cNvPr id="44" name="Rectangle 19">
            <a:extLst>
              <a:ext uri="{FF2B5EF4-FFF2-40B4-BE49-F238E27FC236}">
                <a16:creationId xmlns:a16="http://schemas.microsoft.com/office/drawing/2014/main" id="{28BD73F0-DCE3-41CB-9762-FB3C7E9B547E}"/>
              </a:ext>
            </a:extLst>
          </p:cNvPr>
          <p:cNvSpPr/>
          <p:nvPr/>
        </p:nvSpPr>
        <p:spPr>
          <a:xfrm>
            <a:off x="2026171" y="3862896"/>
            <a:ext cx="2034000" cy="284984"/>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2019</a:t>
            </a:r>
            <a:endParaRPr lang="en-US" b="1" dirty="0"/>
          </a:p>
        </p:txBody>
      </p:sp>
      <p:sp>
        <p:nvSpPr>
          <p:cNvPr id="45" name="Rectangle 20">
            <a:extLst>
              <a:ext uri="{FF2B5EF4-FFF2-40B4-BE49-F238E27FC236}">
                <a16:creationId xmlns:a16="http://schemas.microsoft.com/office/drawing/2014/main" id="{C1E1D489-50C1-42C7-84BD-BD80A8BEA9AF}"/>
              </a:ext>
            </a:extLst>
          </p:cNvPr>
          <p:cNvSpPr/>
          <p:nvPr/>
        </p:nvSpPr>
        <p:spPr>
          <a:xfrm>
            <a:off x="4054810" y="3863188"/>
            <a:ext cx="2034000" cy="28440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2020</a:t>
            </a:r>
            <a:endParaRPr lang="en-US" b="1" dirty="0"/>
          </a:p>
        </p:txBody>
      </p:sp>
      <p:sp>
        <p:nvSpPr>
          <p:cNvPr id="46" name="TextBox 21">
            <a:extLst>
              <a:ext uri="{FF2B5EF4-FFF2-40B4-BE49-F238E27FC236}">
                <a16:creationId xmlns:a16="http://schemas.microsoft.com/office/drawing/2014/main" id="{240664CA-FEDF-4EC5-81B2-19ACDEDC3986}"/>
              </a:ext>
            </a:extLst>
          </p:cNvPr>
          <p:cNvSpPr txBox="1"/>
          <p:nvPr/>
        </p:nvSpPr>
        <p:spPr>
          <a:xfrm>
            <a:off x="8999217" y="4364236"/>
            <a:ext cx="2876433" cy="523220"/>
          </a:xfrm>
          <a:prstGeom prst="rect">
            <a:avLst/>
          </a:prstGeom>
          <a:solidFill>
            <a:schemeClr val="bg1"/>
          </a:solidFill>
          <a:ln w="12700">
            <a:solidFill>
              <a:srgbClr val="4F81BD"/>
            </a:solidFill>
          </a:ln>
          <a:effectLst>
            <a:outerShdw blurRad="50800" dist="38100" dir="2700000" algn="tl" rotWithShape="0">
              <a:prstClr val="black">
                <a:alpha val="40000"/>
              </a:prstClr>
            </a:outerShdw>
          </a:effectLst>
        </p:spPr>
        <p:txBody>
          <a:bodyPr wrap="square" rtlCol="0">
            <a:spAutoFit/>
          </a:bodyPr>
          <a:lstStyle/>
          <a:p>
            <a:pPr algn="just"/>
            <a:r>
              <a:rPr lang="en-US" b="1" dirty="0" smtClean="0"/>
              <a:t>2023 – </a:t>
            </a:r>
            <a:r>
              <a:rPr lang="en-US" dirty="0" smtClean="0"/>
              <a:t>MFG and Federated Learning</a:t>
            </a:r>
            <a:endParaRPr lang="en-US" i="1" dirty="0"/>
          </a:p>
        </p:txBody>
      </p:sp>
      <p:sp>
        <p:nvSpPr>
          <p:cNvPr id="47" name="Rectangle 24">
            <a:extLst>
              <a:ext uri="{FF2B5EF4-FFF2-40B4-BE49-F238E27FC236}">
                <a16:creationId xmlns:a16="http://schemas.microsoft.com/office/drawing/2014/main" id="{F0BFF274-2AE4-4BE8-AE1F-5A3467CA5E2D}"/>
              </a:ext>
            </a:extLst>
          </p:cNvPr>
          <p:cNvSpPr/>
          <p:nvPr/>
        </p:nvSpPr>
        <p:spPr>
          <a:xfrm>
            <a:off x="0" y="3862897"/>
            <a:ext cx="2034000" cy="284983"/>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2018</a:t>
            </a:r>
            <a:endParaRPr lang="en-US" b="1" dirty="0"/>
          </a:p>
        </p:txBody>
      </p:sp>
      <p:sp>
        <p:nvSpPr>
          <p:cNvPr id="48" name="Rectangle 25">
            <a:extLst>
              <a:ext uri="{FF2B5EF4-FFF2-40B4-BE49-F238E27FC236}">
                <a16:creationId xmlns:a16="http://schemas.microsoft.com/office/drawing/2014/main" id="{E8B5545D-B64A-4DC5-9FE2-13DFB7BF7864}"/>
              </a:ext>
            </a:extLst>
          </p:cNvPr>
          <p:cNvSpPr/>
          <p:nvPr/>
        </p:nvSpPr>
        <p:spPr>
          <a:xfrm>
            <a:off x="6090360" y="3863188"/>
            <a:ext cx="2034000" cy="28440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2021</a:t>
            </a:r>
            <a:endParaRPr lang="en-US" b="1" dirty="0"/>
          </a:p>
        </p:txBody>
      </p:sp>
      <p:sp>
        <p:nvSpPr>
          <p:cNvPr id="50" name="Rectangle 27">
            <a:extLst>
              <a:ext uri="{FF2B5EF4-FFF2-40B4-BE49-F238E27FC236}">
                <a16:creationId xmlns:a16="http://schemas.microsoft.com/office/drawing/2014/main" id="{C66CE30E-812D-4559-9FF5-A9FA8FE9FD54}"/>
              </a:ext>
            </a:extLst>
          </p:cNvPr>
          <p:cNvSpPr/>
          <p:nvPr/>
        </p:nvSpPr>
        <p:spPr>
          <a:xfrm>
            <a:off x="10114191" y="3862896"/>
            <a:ext cx="2070194" cy="26347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2023</a:t>
            </a:r>
            <a:endParaRPr lang="en-US" b="1" dirty="0">
              <a:solidFill>
                <a:schemeClr val="tx1"/>
              </a:solidFill>
            </a:endParaRPr>
          </a:p>
        </p:txBody>
      </p:sp>
      <p:sp>
        <p:nvSpPr>
          <p:cNvPr id="52" name="Rectangle 18">
            <a:extLst>
              <a:ext uri="{FF2B5EF4-FFF2-40B4-BE49-F238E27FC236}">
                <a16:creationId xmlns:a16="http://schemas.microsoft.com/office/drawing/2014/main" id="{643BA74C-BF85-40DC-B20F-56EC7A216C2C}"/>
              </a:ext>
            </a:extLst>
          </p:cNvPr>
          <p:cNvSpPr/>
          <p:nvPr/>
        </p:nvSpPr>
        <p:spPr>
          <a:xfrm>
            <a:off x="4054664" y="4144359"/>
            <a:ext cx="45719" cy="2031325"/>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Arrow: Pentagon 3">
            <a:extLst>
              <a:ext uri="{FF2B5EF4-FFF2-40B4-BE49-F238E27FC236}">
                <a16:creationId xmlns:a16="http://schemas.microsoft.com/office/drawing/2014/main" id="{75E1AFD6-B433-426B-B2AA-78E1FD7113C8}"/>
              </a:ext>
            </a:extLst>
          </p:cNvPr>
          <p:cNvSpPr/>
          <p:nvPr/>
        </p:nvSpPr>
        <p:spPr>
          <a:xfrm>
            <a:off x="1989166" y="1580747"/>
            <a:ext cx="268369" cy="284983"/>
          </a:xfrm>
          <a:prstGeom prst="homePlate">
            <a:avLst/>
          </a:prstGeom>
          <a:solidFill>
            <a:srgbClr val="7671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Arrow: Pentagon 29">
            <a:extLst>
              <a:ext uri="{FF2B5EF4-FFF2-40B4-BE49-F238E27FC236}">
                <a16:creationId xmlns:a16="http://schemas.microsoft.com/office/drawing/2014/main" id="{B4E89E80-F7F0-4452-997C-E3786D8A80A5}"/>
              </a:ext>
            </a:extLst>
          </p:cNvPr>
          <p:cNvSpPr/>
          <p:nvPr/>
        </p:nvSpPr>
        <p:spPr>
          <a:xfrm rot="10800000">
            <a:off x="3829192" y="5936786"/>
            <a:ext cx="268369" cy="284983"/>
          </a:xfrm>
          <a:prstGeom prst="homePlate">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Arrow: Pentagon 30">
            <a:extLst>
              <a:ext uri="{FF2B5EF4-FFF2-40B4-BE49-F238E27FC236}">
                <a16:creationId xmlns:a16="http://schemas.microsoft.com/office/drawing/2014/main" id="{9D96764F-CF21-42D0-81FE-586B53C0CC85}"/>
              </a:ext>
            </a:extLst>
          </p:cNvPr>
          <p:cNvSpPr/>
          <p:nvPr/>
        </p:nvSpPr>
        <p:spPr>
          <a:xfrm>
            <a:off x="6086475" y="1580747"/>
            <a:ext cx="268369" cy="284983"/>
          </a:xfrm>
          <a:prstGeom prst="homePlate">
            <a:avLst/>
          </a:prstGeom>
          <a:solidFill>
            <a:srgbClr val="376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Arrow: Pentagon 32">
            <a:extLst>
              <a:ext uri="{FF2B5EF4-FFF2-40B4-BE49-F238E27FC236}">
                <a16:creationId xmlns:a16="http://schemas.microsoft.com/office/drawing/2014/main" id="{61DE3930-6B05-4618-BA4D-EEEA165CDA68}"/>
              </a:ext>
            </a:extLst>
          </p:cNvPr>
          <p:cNvSpPr/>
          <p:nvPr/>
        </p:nvSpPr>
        <p:spPr>
          <a:xfrm>
            <a:off x="10106362" y="1582227"/>
            <a:ext cx="268369" cy="284983"/>
          </a:xfrm>
          <a:prstGeom prst="homePlate">
            <a:avLst/>
          </a:prstGeom>
          <a:solidFill>
            <a:srgbClr val="8EB4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6">
            <a:extLst>
              <a:ext uri="{FF2B5EF4-FFF2-40B4-BE49-F238E27FC236}">
                <a16:creationId xmlns:a16="http://schemas.microsoft.com/office/drawing/2014/main" id="{006532CA-A301-4022-BA12-E4B6CCA11681}"/>
              </a:ext>
            </a:extLst>
          </p:cNvPr>
          <p:cNvSpPr/>
          <p:nvPr/>
        </p:nvSpPr>
        <p:spPr>
          <a:xfrm>
            <a:off x="8116531" y="3862896"/>
            <a:ext cx="2034000" cy="284400"/>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2022</a:t>
            </a:r>
            <a:endParaRPr lang="en-US" b="1" dirty="0"/>
          </a:p>
        </p:txBody>
      </p:sp>
      <p:sp>
        <p:nvSpPr>
          <p:cNvPr id="28" name="文本框 27">
            <a:extLst>
              <a:ext uri="{FF2B5EF4-FFF2-40B4-BE49-F238E27FC236}">
                <a16:creationId xmlns:a16="http://schemas.microsoft.com/office/drawing/2014/main" id="{6C7E573C-A15F-4C08-ADFC-E7FE2A05BC76}"/>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a:t>
            </a:r>
            <a:r>
              <a:rPr lang="en-US" sz="4000" dirty="0" smtClean="0">
                <a:solidFill>
                  <a:srgbClr val="C00000"/>
                </a:solidFill>
                <a:latin typeface="Calibri" panose="020F0502020204030204" pitchFamily="34" charset="0"/>
                <a:cs typeface="Calibri" panose="020F0502020204030204" pitchFamily="34" charset="0"/>
              </a:rPr>
              <a:t>MFG</a:t>
            </a:r>
            <a:endParaRPr lang="en-US" sz="40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72146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80.75"/>
  <p:tag name="ORIGINALWIDTH" val="849"/>
  <p:tag name="LATEXADDIN" val="\documentclass{article}&#10;\usepackage{amsmath}&#10;\usepackage{amssymb}&#10;\pagestyle{empty}&#10;\begin{document}&#10;&#10;\begin{equation*}&#10;\begin{aligned}&#10;&amp; \underset{u \in \mathcal{U}}{\text{minimize}}&#10;&amp; &amp; J(u) &#10;\end{aligned}&#10;\end{equation*}&#10;&#10;\end{document}"/>
  <p:tag name="IGUANATEXSIZE" val="24"/>
  <p:tag name="IGUANATEXCURSOR" val="151"/>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87.5"/>
  <p:tag name="ORIGINALWIDTH" val="955.5"/>
  <p:tag name="LATEXADDIN" val="\documentclass{article}&#10;\usepackage{amsmath}&#10;\usepackage{amssymb}&#10;\pagestyle{empty}&#10;\begin{document}&#10;&#10;\begin{equation*}&#10;\min_{u_i \in \mathcal{U}} J_i(u_1,...,u_N)&#10;\end{equation*}&#10;&#10;\end{document}"/>
  <p:tag name="IGUANATEXSIZE" val="24"/>
  <p:tag name="IGUANATEXCURSOR" val="129"/>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87.5"/>
  <p:tag name="ORIGINALWIDTH" val="1173.75"/>
  <p:tag name="LATEXADDIN" val="\documentclass{article}&#10;\usepackage{amsmath}&#10;\usepackage{amssymb}&#10;\pagestyle{empty}&#10;\begin{document}&#10;&#10;\begin{equation*}&#10;\begin{aligned}&#10;&amp; \underset{u_i \in \mathcal{U}_i}{\text{minimize}}&#10;&amp; &amp; J_i(u_i,\mathbf{u}_{-i}) &#10;\end{aligned}&#10;\end{equation*}&#10;&#10;\end{document}"/>
  <p:tag name="IGUANATEXSIZE" val="24"/>
  <p:tag name="IGUANATEXCURSOR" val="214"/>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78.75"/>
  <p:tag name="ORIGINALWIDTH" val="1358.25"/>
  <p:tag name="LATEXADDIN" val="\documentclass{article}&#10;\usepackage{amsmath}&#10;\usepackage{amssymb}&#10;\pagestyle{empty}&#10;\begin{document}&#10;&#10;\begin{equation*}&#10;\begin{aligned}&#10;&amp; \underset{u \in \mathcal{U}}{\text{minimize}}&#10;&amp; &amp; J(u) \\&#10;&amp; \text{subject to}&#10;&amp; &amp; \dot{x} = f(t,x,u)&#10;\end{aligned}&#10;\end{equation*}&#10;&#10;\end{document}"/>
  <p:tag name="IGUANATEXSIZE" val="24"/>
  <p:tag name="IGUANATEXCURSOR" val="238"/>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384.75"/>
  <p:tag name="ORIGINALWIDTH" val="1653.75"/>
  <p:tag name="LATEXADDIN" val="\documentclass{article}&#10;\usepackage{amsmath}&#10;\usepackage{amssymb}&#10;\usepackage{bm}&#10;\pagestyle{empty}&#10;\begin{document}&#10;&#10;\begin{equation*}&#10;\begin{aligned}&#10;&amp; \underset{u_i \in \mathcal{U}_i}{\text{minimize}}&#10;&amp; &amp; J_i(u_i,\mathbf{u}_{-i}) \\&#10;&amp; \text{subject to}&#10;&amp; &amp; \dot{x} = f(t,x,u_i,\mathbf{u}_{-i})&#10;\end{aligned}&#10;\end{equation*}&#10;&#10;\end{document}"/>
  <p:tag name="IGUANATEXSIZE" val="24"/>
  <p:tag name="IGUANATEXCURSOR" val="261"/>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378.75"/>
  <p:tag name="ORIGINALWIDTH" val="1358.25"/>
  <p:tag name="LATEXADDIN" val="\documentclass{article}&#10;\usepackage{amsmath}&#10;\usepackage{amssymb}&#10;\pagestyle{empty}&#10;\begin{document}&#10;&#10;\begin{equation*}&#10;\begin{aligned}&#10;&amp; \underset{u \in \mathcal{U}}{\text{minimize}}&#10;&amp; &amp; J(u,m) \\&#10;&amp; \text{subject to}&#10;&amp; &amp; \dot{x} = f(t,x,u)&#10;\end{aligned}&#10;\end{equation*}&#10;&#10;\end{document}"/>
  <p:tag name="IGUANATEXSIZE" val="24"/>
  <p:tag name="IGUANATEXCURSOR" val="240"/>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535.5"/>
  <p:tag name="ORIGINALWIDTH" val="1113"/>
  <p:tag name="LATEXADDIN" val="\documentclass{article}&#10;\usepackage{amsmath}&#10;\usepackage{amssymb}&#10;\pagestyle{empty}&#10;\begin{document}&#10;&#10;\bf{&#10;\noindent $J$ = cost function\\&#10;$x$ = state variable\\&#10;$u$ = control\\&#10;$m$ = mean field&#10;&#10;}&#10;&#10;&#10;\end{document}"/>
  <p:tag name="IGUANATEXSIZE" val="24"/>
  <p:tag name="IGUANATEXCURSOR" val="197"/>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UH-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103-seminar (1)" id="{0344C1A6-66B3-4154-B106-D789E9D5743B}" vid="{0052D562-6648-4CA8-9E94-D38A3FAE9EB7}"/>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UH-Template</Template>
  <TotalTime>15259</TotalTime>
  <Words>3386</Words>
  <Application>Microsoft Office PowerPoint</Application>
  <PresentationFormat>Widescreen</PresentationFormat>
  <Paragraphs>415</Paragraphs>
  <Slides>47</Slides>
  <Notes>0</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47</vt:i4>
      </vt:variant>
    </vt:vector>
  </HeadingPairs>
  <TitlesOfParts>
    <vt:vector size="64" baseType="lpstr">
      <vt:lpstr>Adobe Ming Std L</vt:lpstr>
      <vt:lpstr>Microsoft YaHei</vt:lpstr>
      <vt:lpstr>等线</vt:lpstr>
      <vt:lpstr>Adobe Caslon Pro</vt:lpstr>
      <vt:lpstr>Algerian</vt:lpstr>
      <vt:lpstr>Arial</vt:lpstr>
      <vt:lpstr>Baskerville Old Face</vt:lpstr>
      <vt:lpstr>Bauhaus 93</vt:lpstr>
      <vt:lpstr>Berlin Sans FB Demi</vt:lpstr>
      <vt:lpstr>Blackoak Std</vt:lpstr>
      <vt:lpstr>Bookman Old Style</vt:lpstr>
      <vt:lpstr>Calibri</vt:lpstr>
      <vt:lpstr>Cambria Math</vt:lpstr>
      <vt:lpstr>Castellar</vt:lpstr>
      <vt:lpstr>Times New Roman</vt:lpstr>
      <vt:lpstr>Wingdings</vt:lpstr>
      <vt:lpstr>UH-Template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 Jing</dc:creator>
  <cp:lastModifiedBy>Hao Gao</cp:lastModifiedBy>
  <cp:revision>144</cp:revision>
  <dcterms:created xsi:type="dcterms:W3CDTF">2021-11-03T22:55:55Z</dcterms:created>
  <dcterms:modified xsi:type="dcterms:W3CDTF">2023-04-17T02:39:12Z</dcterms:modified>
</cp:coreProperties>
</file>