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5" r:id="rId2"/>
    <p:sldId id="286" r:id="rId3"/>
    <p:sldId id="288" r:id="rId4"/>
    <p:sldId id="289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4660"/>
  </p:normalViewPr>
  <p:slideViewPr>
    <p:cSldViewPr>
      <p:cViewPr varScale="1">
        <p:scale>
          <a:sx n="150" d="100"/>
          <a:sy n="150" d="100"/>
        </p:scale>
        <p:origin x="666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57E85-1E86-4152-AD46-5C7132B69085}" type="datetimeFigureOut">
              <a:rPr lang="zh-CN" altLang="en-US" smtClean="0"/>
              <a:t>2023/10/6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D3C4-00D1-4646-986A-3C231FF66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92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898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96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004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82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628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959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296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3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390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6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7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84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40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268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00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66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6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678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DD3C4-00D1-4646-986A-3C231FF6693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26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0844" y="3814209"/>
            <a:ext cx="5229860" cy="115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63D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0844" y="3814209"/>
            <a:ext cx="5229860" cy="115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Copyright</a:t>
            </a:r>
            <a:r>
              <a:rPr spc="-40" dirty="0"/>
              <a:t> </a:t>
            </a:r>
            <a:r>
              <a:rPr dirty="0"/>
              <a:t>2017,</a:t>
            </a:r>
            <a:r>
              <a:rPr spc="-60" dirty="0"/>
              <a:t> </a:t>
            </a:r>
            <a:r>
              <a:rPr dirty="0"/>
              <a:t>Gurobi</a:t>
            </a:r>
            <a:r>
              <a:rPr spc="-55" dirty="0"/>
              <a:t> </a:t>
            </a:r>
            <a:r>
              <a:rPr dirty="0"/>
              <a:t>Optimization,</a:t>
            </a:r>
            <a:r>
              <a:rPr spc="-45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63D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Copyright</a:t>
            </a:r>
            <a:r>
              <a:rPr spc="-40" dirty="0"/>
              <a:t> </a:t>
            </a:r>
            <a:r>
              <a:rPr dirty="0"/>
              <a:t>2017,</a:t>
            </a:r>
            <a:r>
              <a:rPr spc="-60" dirty="0"/>
              <a:t> </a:t>
            </a:r>
            <a:r>
              <a:rPr dirty="0"/>
              <a:t>Gurobi</a:t>
            </a:r>
            <a:r>
              <a:rPr spc="-55" dirty="0"/>
              <a:t> </a:t>
            </a:r>
            <a:r>
              <a:rPr dirty="0"/>
              <a:t>Optimization,</a:t>
            </a:r>
            <a:r>
              <a:rPr spc="-45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63D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Copyright</a:t>
            </a:r>
            <a:r>
              <a:rPr spc="-40" dirty="0"/>
              <a:t> </a:t>
            </a:r>
            <a:r>
              <a:rPr dirty="0"/>
              <a:t>2017,</a:t>
            </a:r>
            <a:r>
              <a:rPr spc="-60" dirty="0"/>
              <a:t> </a:t>
            </a:r>
            <a:r>
              <a:rPr dirty="0"/>
              <a:t>Gurobi</a:t>
            </a:r>
            <a:r>
              <a:rPr spc="-55" dirty="0"/>
              <a:t> </a:t>
            </a:r>
            <a:r>
              <a:rPr dirty="0"/>
              <a:t>Optimization,</a:t>
            </a:r>
            <a:r>
              <a:rPr spc="-45" dirty="0"/>
              <a:t> </a:t>
            </a:r>
            <a:r>
              <a:rPr spc="-20" dirty="0"/>
              <a:t>Inc.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63D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Copyright</a:t>
            </a:r>
            <a:r>
              <a:rPr spc="-40" dirty="0"/>
              <a:t> </a:t>
            </a:r>
            <a:r>
              <a:rPr dirty="0"/>
              <a:t>2017,</a:t>
            </a:r>
            <a:r>
              <a:rPr spc="-60" dirty="0"/>
              <a:t> </a:t>
            </a:r>
            <a:r>
              <a:rPr dirty="0"/>
              <a:t>Gurobi</a:t>
            </a:r>
            <a:r>
              <a:rPr spc="-55" dirty="0"/>
              <a:t> </a:t>
            </a:r>
            <a:r>
              <a:rPr dirty="0"/>
              <a:t>Optimization,</a:t>
            </a:r>
            <a:r>
              <a:rPr spc="-45" dirty="0"/>
              <a:t> </a:t>
            </a:r>
            <a:r>
              <a:rPr spc="-20" dirty="0"/>
              <a:t>Inc.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Copyright</a:t>
            </a:r>
            <a:r>
              <a:rPr spc="-40" dirty="0"/>
              <a:t> </a:t>
            </a:r>
            <a:r>
              <a:rPr dirty="0"/>
              <a:t>2017,</a:t>
            </a:r>
            <a:r>
              <a:rPr spc="-60" dirty="0"/>
              <a:t> </a:t>
            </a:r>
            <a:r>
              <a:rPr dirty="0"/>
              <a:t>Gurobi</a:t>
            </a:r>
            <a:r>
              <a:rPr spc="-55" dirty="0"/>
              <a:t> </a:t>
            </a:r>
            <a:r>
              <a:rPr dirty="0"/>
              <a:t>Optimization,</a:t>
            </a:r>
            <a:r>
              <a:rPr spc="-45" dirty="0"/>
              <a:t> </a:t>
            </a:r>
            <a:r>
              <a:rPr spc="-20" dirty="0"/>
              <a:t>Inc.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81332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463540" y="3700271"/>
            <a:ext cx="6728459" cy="3157855"/>
          </a:xfrm>
          <a:custGeom>
            <a:avLst/>
            <a:gdLst/>
            <a:ahLst/>
            <a:cxnLst/>
            <a:rect l="l" t="t" r="r" b="b"/>
            <a:pathLst>
              <a:path w="6728459" h="3157854">
                <a:moveTo>
                  <a:pt x="6728459" y="0"/>
                </a:moveTo>
                <a:lnTo>
                  <a:pt x="0" y="0"/>
                </a:lnTo>
                <a:lnTo>
                  <a:pt x="0" y="3157728"/>
                </a:lnTo>
                <a:lnTo>
                  <a:pt x="6728459" y="3157728"/>
                </a:lnTo>
                <a:lnTo>
                  <a:pt x="6728459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91343" y="231647"/>
            <a:ext cx="2065020" cy="6141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141" y="136601"/>
            <a:ext cx="907605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63D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512" y="1148333"/>
            <a:ext cx="11229340" cy="424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88585" y="6446122"/>
            <a:ext cx="281368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Copyright</a:t>
            </a:r>
            <a:r>
              <a:rPr spc="-40" dirty="0"/>
              <a:t> </a:t>
            </a:r>
            <a:r>
              <a:rPr dirty="0"/>
              <a:t>2017,</a:t>
            </a:r>
            <a:r>
              <a:rPr spc="-60" dirty="0"/>
              <a:t> </a:t>
            </a:r>
            <a:r>
              <a:rPr dirty="0"/>
              <a:t>Gurobi</a:t>
            </a:r>
            <a:r>
              <a:rPr spc="-55" dirty="0"/>
              <a:t> </a:t>
            </a:r>
            <a:r>
              <a:rPr dirty="0"/>
              <a:t>Optimization,</a:t>
            </a:r>
            <a:r>
              <a:rPr spc="-45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3571" y="6446122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hyperlink" Target="http://conda.anaconda.org/gurobi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www.gurobi.com/documentation/current/refman/attributes.html" TargetMode="External"/><Relationship Id="rId5" Type="http://schemas.openxmlformats.org/officeDocument/2006/relationships/hyperlink" Target="http://www.gurobi.com/documentation/6.5/current/parameters.html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pPr/>
              <a:t>1</a:t>
            </a:fld>
            <a:endParaRPr lang="en-US"/>
          </a:p>
        </p:txBody>
      </p:sp>
      <p:pic>
        <p:nvPicPr>
          <p:cNvPr id="3" name="Picture 6" descr="building samp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63" y="1917169"/>
            <a:ext cx="4279392" cy="2023872"/>
          </a:xfrm>
          <a:prstGeom prst="rect">
            <a:avLst/>
          </a:prstGeom>
        </p:spPr>
      </p:pic>
      <p:pic>
        <p:nvPicPr>
          <p:cNvPr id="6" name="Picture 5" descr="cougar sam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8" y="1917169"/>
            <a:ext cx="4206240" cy="20238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1364932" y="4495800"/>
            <a:ext cx="9462135" cy="99250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 fontScale="70000" lnSpcReduction="2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ea typeface="方正鲁迅行书 简" panose="02000500000000000000" charset="-122"/>
                <a:cs typeface="Times New Roman" panose="02020603050405020304" pitchFamily="18" charset="0"/>
              </a:rPr>
              <a:t>Intro to Python-</a:t>
            </a:r>
            <a:r>
              <a:rPr lang="en-US" dirty="0" err="1">
                <a:latin typeface="Times New Roman" panose="02020603050405020304" pitchFamily="18" charset="0"/>
                <a:ea typeface="方正鲁迅行书 简" panose="02000500000000000000" charset="-122"/>
                <a:cs typeface="Times New Roman" panose="02020603050405020304" pitchFamily="18" charset="0"/>
              </a:rPr>
              <a:t>Gurobi</a:t>
            </a:r>
            <a:r>
              <a:rPr lang="en-US" dirty="0">
                <a:latin typeface="Times New Roman" panose="02020603050405020304" pitchFamily="18" charset="0"/>
                <a:ea typeface="方正鲁迅行书 简" panose="02000500000000000000" charset="-122"/>
                <a:cs typeface="Times New Roman" panose="02020603050405020304" pitchFamily="18" charset="0"/>
              </a:rPr>
              <a:t> Modelling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9F956E3-8392-5818-5924-35A95F69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Examples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322C1B6-77A4-FBEA-2947-A8BC6D630920}"/>
              </a:ext>
            </a:extLst>
          </p:cNvPr>
          <p:cNvSpPr txBox="1"/>
          <p:nvPr/>
        </p:nvSpPr>
        <p:spPr>
          <a:xfrm>
            <a:off x="914400" y="1578527"/>
            <a:ext cx="5006340" cy="29464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9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Open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Jupyter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Notebook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0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Follow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Practices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09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Create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decision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variables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0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Set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490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Create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expressions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create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constraints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0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Call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optimize()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Print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71FB71D-6FB0-2397-10D1-CB7FBF1173CF}"/>
              </a:ext>
            </a:extLst>
          </p:cNvPr>
          <p:cNvSpPr txBox="1"/>
          <p:nvPr/>
        </p:nvSpPr>
        <p:spPr>
          <a:xfrm>
            <a:off x="914400" y="5491169"/>
            <a:ext cx="5104765" cy="848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mip1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example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find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Courier New"/>
                <a:cs typeface="Courier New"/>
              </a:rPr>
              <a:t>examples</a:t>
            </a:r>
            <a:r>
              <a:rPr sz="1600" b="1" spc="-445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directory 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Gurobi installation.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576C119-F2EE-07DE-A67C-71C2ADD42072}"/>
              </a:ext>
            </a:extLst>
          </p:cNvPr>
          <p:cNvSpPr txBox="1"/>
          <p:nvPr/>
        </p:nvSpPr>
        <p:spPr>
          <a:xfrm>
            <a:off x="7257288" y="1579194"/>
            <a:ext cx="4391660" cy="472630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#</a:t>
            </a:r>
            <a:r>
              <a:rPr sz="1400" spc="-15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Create</a:t>
            </a:r>
            <a:r>
              <a:rPr sz="1400" spc="-40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a</a:t>
            </a:r>
            <a:r>
              <a:rPr sz="1400" spc="-15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new</a:t>
            </a:r>
            <a:r>
              <a:rPr sz="1400" spc="-25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Courier New"/>
                <a:cs typeface="Courier New"/>
              </a:rPr>
              <a:t>model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dirty="0">
                <a:latin typeface="Courier New"/>
                <a:cs typeface="Courier New"/>
              </a:rPr>
              <a:t>m</a:t>
            </a:r>
            <a:r>
              <a:rPr sz="1400" spc="-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=</a:t>
            </a:r>
            <a:r>
              <a:rPr sz="1400" spc="-20" dirty="0">
                <a:latin typeface="Courier New"/>
                <a:cs typeface="Courier New"/>
              </a:rPr>
              <a:t> </a:t>
            </a:r>
            <a:r>
              <a:rPr sz="1400" spc="-10" dirty="0">
                <a:latin typeface="Courier New"/>
                <a:cs typeface="Courier New"/>
              </a:rPr>
              <a:t>Model()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#</a:t>
            </a:r>
            <a:r>
              <a:rPr sz="1400" spc="-10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Add</a:t>
            </a:r>
            <a:r>
              <a:rPr sz="1400" spc="-20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Courier New"/>
                <a:cs typeface="Courier New"/>
              </a:rPr>
              <a:t>variables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dirty="0">
                <a:latin typeface="Courier New"/>
                <a:cs typeface="Courier New"/>
              </a:rPr>
              <a:t>x</a:t>
            </a:r>
            <a:r>
              <a:rPr sz="1400" spc="-6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=</a:t>
            </a:r>
            <a:r>
              <a:rPr sz="1400" spc="-6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m.addVar(vtype=GRB.BINARY,</a:t>
            </a:r>
            <a:r>
              <a:rPr sz="1400" spc="-85" dirty="0">
                <a:latin typeface="Courier New"/>
                <a:cs typeface="Courier New"/>
              </a:rPr>
              <a:t> </a:t>
            </a:r>
            <a:r>
              <a:rPr sz="1400" spc="-10" dirty="0">
                <a:latin typeface="Courier New"/>
                <a:cs typeface="Courier New"/>
              </a:rPr>
              <a:t>name="x")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00" dirty="0">
                <a:latin typeface="Courier New"/>
                <a:cs typeface="Courier New"/>
              </a:rPr>
              <a:t>y</a:t>
            </a:r>
            <a:r>
              <a:rPr sz="1400" spc="-6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=</a:t>
            </a:r>
            <a:r>
              <a:rPr sz="1400" spc="-6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m.addVar(vtype=GRB.BINARY,</a:t>
            </a:r>
            <a:r>
              <a:rPr sz="1400" spc="-85" dirty="0">
                <a:latin typeface="Courier New"/>
                <a:cs typeface="Courier New"/>
              </a:rPr>
              <a:t> </a:t>
            </a:r>
            <a:r>
              <a:rPr sz="1400" spc="-10" dirty="0">
                <a:latin typeface="Courier New"/>
                <a:cs typeface="Courier New"/>
              </a:rPr>
              <a:t>name="y")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dirty="0">
                <a:latin typeface="Courier New"/>
                <a:cs typeface="Courier New"/>
              </a:rPr>
              <a:t>z</a:t>
            </a:r>
            <a:r>
              <a:rPr sz="1400" spc="1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=</a:t>
            </a:r>
            <a:r>
              <a:rPr sz="1400" spc="15" dirty="0">
                <a:latin typeface="Courier New"/>
                <a:cs typeface="Courier New"/>
              </a:rPr>
              <a:t> </a:t>
            </a:r>
            <a:r>
              <a:rPr sz="1400" spc="-10" dirty="0">
                <a:latin typeface="Courier New"/>
                <a:cs typeface="Courier New"/>
              </a:rPr>
              <a:t>m.addVar(vtype=GRB.BINARY, name="z")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400">
              <a:latin typeface="Courier New"/>
              <a:cs typeface="Courier New"/>
            </a:endParaRPr>
          </a:p>
          <a:p>
            <a:pPr marL="12700" marR="5080">
              <a:lnSpc>
                <a:spcPct val="129299"/>
              </a:lnSpc>
            </a:pP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#</a:t>
            </a:r>
            <a:r>
              <a:rPr sz="1400" spc="-25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Set</a:t>
            </a:r>
            <a:r>
              <a:rPr sz="1400" spc="-30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objective</a:t>
            </a:r>
            <a:r>
              <a:rPr sz="1400" spc="-45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Courier New"/>
                <a:cs typeface="Courier New"/>
              </a:rPr>
              <a:t>function</a:t>
            </a:r>
            <a:r>
              <a:rPr sz="1400" spc="500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m.setObjective(x</a:t>
            </a:r>
            <a:r>
              <a:rPr sz="1400" spc="-8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+</a:t>
            </a:r>
            <a:r>
              <a:rPr sz="1400" spc="-2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y</a:t>
            </a:r>
            <a:r>
              <a:rPr sz="1400" spc="-2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+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2*z,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spc="-10" dirty="0">
                <a:latin typeface="Courier New"/>
                <a:cs typeface="Courier New"/>
              </a:rPr>
              <a:t>GRB.MAXIMIZE)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#</a:t>
            </a:r>
            <a:r>
              <a:rPr sz="1400" spc="-10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Add</a:t>
            </a:r>
            <a:r>
              <a:rPr sz="1400" spc="-20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Courier New"/>
                <a:cs typeface="Courier New"/>
              </a:rPr>
              <a:t>constraints</a:t>
            </a:r>
            <a:endParaRPr sz="1400">
              <a:latin typeface="Courier New"/>
              <a:cs typeface="Courier New"/>
            </a:endParaRPr>
          </a:p>
          <a:p>
            <a:pPr marL="12700" marR="539750">
              <a:lnSpc>
                <a:spcPts val="2180"/>
              </a:lnSpc>
              <a:spcBef>
                <a:spcPts val="145"/>
              </a:spcBef>
            </a:pPr>
            <a:r>
              <a:rPr sz="1400" dirty="0">
                <a:latin typeface="Courier New"/>
                <a:cs typeface="Courier New"/>
              </a:rPr>
              <a:t>c1</a:t>
            </a:r>
            <a:r>
              <a:rPr sz="1400" spc="-3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=</a:t>
            </a:r>
            <a:r>
              <a:rPr sz="1400" spc="-1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m.addConstr(x</a:t>
            </a:r>
            <a:r>
              <a:rPr sz="1400" spc="-5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+</a:t>
            </a:r>
            <a:r>
              <a:rPr sz="1400" spc="-1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2*y</a:t>
            </a:r>
            <a:r>
              <a:rPr sz="1400" spc="-3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+</a:t>
            </a:r>
            <a:r>
              <a:rPr sz="1400" spc="-2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3*z</a:t>
            </a:r>
            <a:r>
              <a:rPr sz="1400" spc="-1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&lt;=</a:t>
            </a:r>
            <a:r>
              <a:rPr sz="1400" spc="-30" dirty="0">
                <a:latin typeface="Courier New"/>
                <a:cs typeface="Courier New"/>
              </a:rPr>
              <a:t> </a:t>
            </a:r>
            <a:r>
              <a:rPr sz="1400" spc="-25" dirty="0">
                <a:latin typeface="Courier New"/>
                <a:cs typeface="Courier New"/>
              </a:rPr>
              <a:t>4) </a:t>
            </a:r>
            <a:r>
              <a:rPr sz="1400" dirty="0">
                <a:latin typeface="Courier New"/>
                <a:cs typeface="Courier New"/>
              </a:rPr>
              <a:t>c2</a:t>
            </a:r>
            <a:r>
              <a:rPr sz="1400" spc="-4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=</a:t>
            </a:r>
            <a:r>
              <a:rPr sz="1400" spc="-1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m.addConstr(x</a:t>
            </a:r>
            <a:r>
              <a:rPr sz="1400" spc="-5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+</a:t>
            </a:r>
            <a:r>
              <a:rPr sz="1400" spc="-20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y</a:t>
            </a:r>
            <a:r>
              <a:rPr sz="1400" spc="-25" dirty="0">
                <a:latin typeface="Courier New"/>
                <a:cs typeface="Courier New"/>
              </a:rPr>
              <a:t> </a:t>
            </a:r>
            <a:r>
              <a:rPr sz="1400" dirty="0">
                <a:latin typeface="Courier New"/>
                <a:cs typeface="Courier New"/>
              </a:rPr>
              <a:t>&gt;=</a:t>
            </a:r>
            <a:r>
              <a:rPr sz="1400" spc="-15" dirty="0">
                <a:latin typeface="Courier New"/>
                <a:cs typeface="Courier New"/>
              </a:rPr>
              <a:t> </a:t>
            </a:r>
            <a:r>
              <a:rPr sz="1400" spc="-25" dirty="0">
                <a:latin typeface="Courier New"/>
                <a:cs typeface="Courier New"/>
              </a:rPr>
              <a:t>1)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#</a:t>
            </a:r>
            <a:r>
              <a:rPr sz="1400" spc="-20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7E7E7E"/>
                </a:solidFill>
                <a:latin typeface="Courier New"/>
                <a:cs typeface="Courier New"/>
              </a:rPr>
              <a:t>Solve</a:t>
            </a:r>
            <a:r>
              <a:rPr sz="1400" spc="-35" dirty="0">
                <a:solidFill>
                  <a:srgbClr val="7E7E7E"/>
                </a:solidFill>
                <a:latin typeface="Courier New"/>
                <a:cs typeface="Courier New"/>
              </a:rPr>
              <a:t> </a:t>
            </a:r>
            <a:r>
              <a:rPr sz="1400" spc="-10" dirty="0">
                <a:solidFill>
                  <a:srgbClr val="7E7E7E"/>
                </a:solidFill>
                <a:latin typeface="Courier New"/>
                <a:cs typeface="Courier New"/>
              </a:rPr>
              <a:t>model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400" spc="-10" dirty="0">
                <a:latin typeface="Courier New"/>
                <a:cs typeface="Courier New"/>
              </a:rPr>
              <a:t>m.optimize()</a:t>
            </a:r>
            <a:endParaRPr sz="14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8653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Examples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DCD7EFC-7948-9E15-0B69-48186DC87447}"/>
              </a:ext>
            </a:extLst>
          </p:cNvPr>
          <p:cNvSpPr txBox="1"/>
          <p:nvPr/>
        </p:nvSpPr>
        <p:spPr>
          <a:xfrm>
            <a:off x="1066547" y="1746751"/>
            <a:ext cx="7386955" cy="1076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Courier New"/>
                <a:cs typeface="Courier New"/>
              </a:rPr>
              <a:t>help()</a:t>
            </a:r>
            <a:r>
              <a:rPr sz="2000" spc="-655" dirty="0">
                <a:latin typeface="Courier New"/>
                <a:cs typeface="Courier New"/>
              </a:rPr>
              <a:t> </a:t>
            </a:r>
            <a:r>
              <a:rPr sz="2000" dirty="0">
                <a:latin typeface="Arial"/>
                <a:cs typeface="Arial"/>
              </a:rPr>
              <a:t>function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arguments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help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</a:tabLst>
            </a:pPr>
            <a:r>
              <a:rPr sz="2000" spc="-45" dirty="0">
                <a:latin typeface="Arial"/>
                <a:cs typeface="Arial"/>
              </a:rPr>
              <a:t>You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specific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Gurobi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objects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FE63FE7-55DA-7AAF-F5BB-FA0FC74709AD}"/>
              </a:ext>
            </a:extLst>
          </p:cNvPr>
          <p:cNvSpPr txBox="1"/>
          <p:nvPr/>
        </p:nvSpPr>
        <p:spPr>
          <a:xfrm>
            <a:off x="1523746" y="2803136"/>
            <a:ext cx="189293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latin typeface="Courier New"/>
                <a:cs typeface="Courier New"/>
              </a:rPr>
              <a:t>help(Model)</a:t>
            </a:r>
            <a:endParaRPr sz="1800">
              <a:latin typeface="Courier New"/>
              <a:cs typeface="Courier New"/>
            </a:endParaRPr>
          </a:p>
          <a:p>
            <a:pPr marL="240665" indent="-22796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latin typeface="Courier New"/>
                <a:cs typeface="Courier New"/>
              </a:rPr>
              <a:t>help(Var)</a:t>
            </a:r>
            <a:endParaRPr sz="1800">
              <a:latin typeface="Courier New"/>
              <a:cs typeface="Courier New"/>
            </a:endParaRPr>
          </a:p>
          <a:p>
            <a:pPr marL="240665" indent="-227965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latin typeface="Courier New"/>
                <a:cs typeface="Courier New"/>
              </a:rPr>
              <a:t>help(Constr)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A20976A-74B9-55B6-1C34-DCE8D908ECF5}"/>
              </a:ext>
            </a:extLst>
          </p:cNvPr>
          <p:cNvSpPr txBox="1"/>
          <p:nvPr/>
        </p:nvSpPr>
        <p:spPr>
          <a:xfrm>
            <a:off x="3810000" y="2803136"/>
            <a:ext cx="5727065" cy="8667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Gurobi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 object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help(m)</a:t>
            </a:r>
            <a:r>
              <a:rPr sz="1800" spc="-615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Courier New"/>
                <a:cs typeface="Courier New"/>
              </a:rPr>
              <a:t>m</a:t>
            </a:r>
            <a:r>
              <a:rPr sz="1800" spc="-590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model)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Gurobi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help(v)</a:t>
            </a:r>
            <a:r>
              <a:rPr sz="1800" spc="-615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Courier New"/>
                <a:cs typeface="Courier New"/>
              </a:rPr>
              <a:t>v</a:t>
            </a:r>
            <a:r>
              <a:rPr sz="1800" spc="-580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variable) </a:t>
            </a:r>
            <a:r>
              <a:rPr sz="1800" dirty="0">
                <a:latin typeface="Arial"/>
                <a:cs typeface="Arial"/>
              </a:rPr>
              <a:t>Gurobi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constraint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 (or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help(c)</a:t>
            </a:r>
            <a:r>
              <a:rPr sz="1800" spc="-615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Courier New"/>
                <a:cs typeface="Courier New"/>
              </a:rPr>
              <a:t>c</a:t>
            </a:r>
            <a:r>
              <a:rPr sz="1800" spc="-580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constraint)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7BC1E02-50A8-5E3C-F0D2-56264A19C3B8}"/>
              </a:ext>
            </a:extLst>
          </p:cNvPr>
          <p:cNvSpPr txBox="1"/>
          <p:nvPr/>
        </p:nvSpPr>
        <p:spPr>
          <a:xfrm>
            <a:off x="1066547" y="3652259"/>
            <a:ext cx="5831840" cy="263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8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7865" algn="l"/>
              </a:tabLst>
            </a:pPr>
            <a:r>
              <a:rPr sz="1800" dirty="0">
                <a:latin typeface="Courier New"/>
                <a:cs typeface="Courier New"/>
              </a:rPr>
              <a:t>help(GRB.attr)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Gurobi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attributes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000" spc="-45" dirty="0">
                <a:latin typeface="Arial"/>
                <a:cs typeface="Arial"/>
              </a:rPr>
              <a:t>You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specific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functions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Ex: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help(read)</a:t>
            </a:r>
            <a:endParaRPr sz="1800">
              <a:latin typeface="Courier New"/>
              <a:cs typeface="Courier New"/>
            </a:endParaRPr>
          </a:p>
          <a:p>
            <a:pPr marL="697865" lvl="1" indent="-227965">
              <a:lnSpc>
                <a:spcPct val="100000"/>
              </a:lnSpc>
              <a:spcBef>
                <a:spcPts val="6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Ex: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help(Model.printAttr)</a:t>
            </a:r>
            <a:endParaRPr sz="1800">
              <a:latin typeface="Courier New"/>
              <a:cs typeface="Courier New"/>
            </a:endParaRPr>
          </a:p>
          <a:p>
            <a:pPr lvl="1">
              <a:lnSpc>
                <a:spcPct val="100000"/>
              </a:lnSpc>
              <a:spcBef>
                <a:spcPts val="1420"/>
              </a:spcBef>
              <a:buFont typeface="Arial"/>
              <a:buChar char="•"/>
            </a:pPr>
            <a:endParaRPr sz="1800">
              <a:latin typeface="Courier New"/>
              <a:cs typeface="Courier New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000" spc="-45" dirty="0">
                <a:latin typeface="Arial"/>
                <a:cs typeface="Arial"/>
              </a:rPr>
              <a:t>You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parameter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Ex: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paramHelp('Method')</a:t>
            </a:r>
            <a:endParaRPr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819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Examples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DCD7EFC-7948-9E15-0B69-48186DC87447}"/>
              </a:ext>
            </a:extLst>
          </p:cNvPr>
          <p:cNvSpPr txBox="1"/>
          <p:nvPr/>
        </p:nvSpPr>
        <p:spPr>
          <a:xfrm>
            <a:off x="1066547" y="1746751"/>
            <a:ext cx="7386955" cy="1076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Courier New"/>
                <a:cs typeface="Courier New"/>
              </a:rPr>
              <a:t>help()</a:t>
            </a:r>
            <a:r>
              <a:rPr sz="2000" spc="-655" dirty="0">
                <a:latin typeface="Courier New"/>
                <a:cs typeface="Courier New"/>
              </a:rPr>
              <a:t> </a:t>
            </a:r>
            <a:r>
              <a:rPr sz="2000" dirty="0">
                <a:latin typeface="Arial"/>
                <a:cs typeface="Arial"/>
              </a:rPr>
              <a:t>function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arguments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help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6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</a:tabLst>
            </a:pPr>
            <a:r>
              <a:rPr sz="2000" spc="-45" dirty="0">
                <a:latin typeface="Arial"/>
                <a:cs typeface="Arial"/>
              </a:rPr>
              <a:t>You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specific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Gurobi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objects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FE63FE7-55DA-7AAF-F5BB-FA0FC74709AD}"/>
              </a:ext>
            </a:extLst>
          </p:cNvPr>
          <p:cNvSpPr txBox="1"/>
          <p:nvPr/>
        </p:nvSpPr>
        <p:spPr>
          <a:xfrm>
            <a:off x="1523746" y="2803136"/>
            <a:ext cx="189293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latin typeface="Courier New"/>
                <a:cs typeface="Courier New"/>
              </a:rPr>
              <a:t>help(Model)</a:t>
            </a:r>
            <a:endParaRPr sz="1800">
              <a:latin typeface="Courier New"/>
              <a:cs typeface="Courier New"/>
            </a:endParaRPr>
          </a:p>
          <a:p>
            <a:pPr marL="240665" indent="-22796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latin typeface="Courier New"/>
                <a:cs typeface="Courier New"/>
              </a:rPr>
              <a:t>help(Var)</a:t>
            </a:r>
            <a:endParaRPr sz="1800">
              <a:latin typeface="Courier New"/>
              <a:cs typeface="Courier New"/>
            </a:endParaRPr>
          </a:p>
          <a:p>
            <a:pPr marL="240665" indent="-227965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0665" algn="l"/>
              </a:tabLst>
            </a:pPr>
            <a:r>
              <a:rPr sz="1800" spc="-10" dirty="0">
                <a:latin typeface="Courier New"/>
                <a:cs typeface="Courier New"/>
              </a:rPr>
              <a:t>help(Constr)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A20976A-74B9-55B6-1C34-DCE8D908ECF5}"/>
              </a:ext>
            </a:extLst>
          </p:cNvPr>
          <p:cNvSpPr txBox="1"/>
          <p:nvPr/>
        </p:nvSpPr>
        <p:spPr>
          <a:xfrm>
            <a:off x="3810000" y="2803136"/>
            <a:ext cx="5727065" cy="8667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Gurobi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 object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help(m)</a:t>
            </a:r>
            <a:r>
              <a:rPr sz="1800" spc="-615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Courier New"/>
                <a:cs typeface="Courier New"/>
              </a:rPr>
              <a:t>m</a:t>
            </a:r>
            <a:r>
              <a:rPr sz="1800" spc="-590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model)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Gurobi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help(v)</a:t>
            </a:r>
            <a:r>
              <a:rPr sz="1800" spc="-615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Courier New"/>
                <a:cs typeface="Courier New"/>
              </a:rPr>
              <a:t>v</a:t>
            </a:r>
            <a:r>
              <a:rPr sz="1800" spc="-580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variable) </a:t>
            </a:r>
            <a:r>
              <a:rPr sz="1800" dirty="0">
                <a:latin typeface="Arial"/>
                <a:cs typeface="Arial"/>
              </a:rPr>
              <a:t>Gurobi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constraint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object (or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help(c)</a:t>
            </a:r>
            <a:r>
              <a:rPr sz="1800" spc="-615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Courier New"/>
                <a:cs typeface="Courier New"/>
              </a:rPr>
              <a:t>c</a:t>
            </a:r>
            <a:r>
              <a:rPr sz="1800" spc="-580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constraint)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7BC1E02-50A8-5E3C-F0D2-56264A19C3B8}"/>
              </a:ext>
            </a:extLst>
          </p:cNvPr>
          <p:cNvSpPr txBox="1"/>
          <p:nvPr/>
        </p:nvSpPr>
        <p:spPr>
          <a:xfrm>
            <a:off x="1066547" y="3652259"/>
            <a:ext cx="5831840" cy="263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865" indent="-2279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7865" algn="l"/>
              </a:tabLst>
            </a:pPr>
            <a:r>
              <a:rPr sz="1800" dirty="0">
                <a:latin typeface="Courier New"/>
                <a:cs typeface="Courier New"/>
              </a:rPr>
              <a:t>help(GRB.attr)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Arial"/>
                <a:cs typeface="Arial"/>
              </a:rPr>
              <a:t>Gurobi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attributes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000" spc="-45" dirty="0">
                <a:latin typeface="Arial"/>
                <a:cs typeface="Arial"/>
              </a:rPr>
              <a:t>You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specific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functions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Ex: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help(read)</a:t>
            </a:r>
            <a:endParaRPr sz="1800">
              <a:latin typeface="Courier New"/>
              <a:cs typeface="Courier New"/>
            </a:endParaRPr>
          </a:p>
          <a:p>
            <a:pPr marL="697865" lvl="1" indent="-227965">
              <a:lnSpc>
                <a:spcPct val="100000"/>
              </a:lnSpc>
              <a:spcBef>
                <a:spcPts val="6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Ex: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help(Model.printAttr)</a:t>
            </a:r>
            <a:endParaRPr sz="1800">
              <a:latin typeface="Courier New"/>
              <a:cs typeface="Courier New"/>
            </a:endParaRPr>
          </a:p>
          <a:p>
            <a:pPr lvl="1">
              <a:lnSpc>
                <a:spcPct val="100000"/>
              </a:lnSpc>
              <a:spcBef>
                <a:spcPts val="1420"/>
              </a:spcBef>
              <a:buFont typeface="Arial"/>
              <a:buChar char="•"/>
            </a:pPr>
            <a:endParaRPr sz="1800">
              <a:latin typeface="Courier New"/>
              <a:cs typeface="Courier New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000" spc="-45" dirty="0">
                <a:latin typeface="Arial"/>
                <a:cs typeface="Arial"/>
              </a:rPr>
              <a:t>You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parameter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Ex: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paramHelp('Method')</a:t>
            </a:r>
            <a:endParaRPr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1243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Examples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986757E-5BFD-8547-6611-A8844DBE8E31}"/>
              </a:ext>
            </a:extLst>
          </p:cNvPr>
          <p:cNvSpPr txBox="1"/>
          <p:nvPr/>
        </p:nvSpPr>
        <p:spPr>
          <a:xfrm>
            <a:off x="1143000" y="1701800"/>
            <a:ext cx="4578350" cy="9766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Gurobi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class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store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lists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tuples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29"/>
              </a:spcBef>
            </a:pPr>
            <a:r>
              <a:rPr sz="1800" dirty="0">
                <a:latin typeface="Courier New"/>
                <a:cs typeface="Courier New"/>
              </a:rPr>
              <a:t>Cities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['A','B','C','D']</a:t>
            </a:r>
            <a:endParaRPr sz="18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latin typeface="Courier New"/>
                <a:cs typeface="Courier New"/>
              </a:rPr>
              <a:t>Routes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tuplelist([('A','B'),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D88C0B3-B512-9DE7-A916-7248EDA32DA8}"/>
              </a:ext>
            </a:extLst>
          </p:cNvPr>
          <p:cNvSpPr txBox="1"/>
          <p:nvPr/>
        </p:nvSpPr>
        <p:spPr>
          <a:xfrm>
            <a:off x="5832409" y="2378217"/>
            <a:ext cx="6032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('A','C'),</a:t>
            </a:r>
            <a:r>
              <a:rPr sz="1800" spc="-10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('B','C'),</a:t>
            </a:r>
            <a:r>
              <a:rPr sz="1800" spc="-10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('B','D'),</a:t>
            </a:r>
            <a:r>
              <a:rPr sz="1800" spc="-10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('C','D')])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119FB92-32EA-8382-D98D-81E723723627}"/>
              </a:ext>
            </a:extLst>
          </p:cNvPr>
          <p:cNvSpPr txBox="1"/>
          <p:nvPr/>
        </p:nvSpPr>
        <p:spPr>
          <a:xfrm>
            <a:off x="1143000" y="3124200"/>
            <a:ext cx="6903084" cy="97663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59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What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special: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select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efficient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filtering</a:t>
            </a:r>
            <a:endParaRPr sz="2000">
              <a:latin typeface="Arial"/>
              <a:cs typeface="Arial"/>
            </a:endParaRPr>
          </a:p>
          <a:p>
            <a:pPr marL="742950" marR="2465705" indent="-273050">
              <a:lnSpc>
                <a:spcPts val="2430"/>
              </a:lnSpc>
              <a:spcBef>
                <a:spcPts val="65"/>
              </a:spcBef>
            </a:pPr>
            <a:r>
              <a:rPr sz="1800" dirty="0">
                <a:latin typeface="Courier New"/>
                <a:cs typeface="Courier New"/>
              </a:rPr>
              <a:t>for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c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in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Cities: print(Routes.select(c,'*'))</a:t>
            </a:r>
            <a:endParaRPr sz="1800">
              <a:latin typeface="Courier New"/>
              <a:cs typeface="Courier New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E3ACC03C-EE7E-E3E8-D520-E29B267E1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28347"/>
              </p:ext>
            </p:extLst>
          </p:nvPr>
        </p:nvGraphicFramePr>
        <p:xfrm>
          <a:off x="6610350" y="3560604"/>
          <a:ext cx="3339463" cy="1161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965">
                <a:tc>
                  <a:txBody>
                    <a:bodyPr/>
                    <a:lstStyle/>
                    <a:p>
                      <a:pPr marR="27940" algn="ctr">
                        <a:lnSpc>
                          <a:spcPts val="1700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#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700"/>
                        </a:lnSpc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[('A','B'),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700"/>
                        </a:lnSpc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('A','C')]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#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[('B','C'),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('B','D')]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R="27940" algn="ctr">
                        <a:lnSpc>
                          <a:spcPts val="2050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#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[('C','D')]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R="27940" algn="ctr">
                        <a:lnSpc>
                          <a:spcPts val="2014"/>
                        </a:lnSpc>
                      </a:pPr>
                      <a:r>
                        <a:rPr sz="1800" spc="-50" dirty="0">
                          <a:latin typeface="Courier New"/>
                          <a:cs typeface="Courier New"/>
                        </a:rPr>
                        <a:t>#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2014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[]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7">
            <a:extLst>
              <a:ext uri="{FF2B5EF4-FFF2-40B4-BE49-F238E27FC236}">
                <a16:creationId xmlns:a16="http://schemas.microsoft.com/office/drawing/2014/main" id="{E3F51839-1EFD-CFAC-0168-C3D5F32A3926}"/>
              </a:ext>
            </a:extLst>
          </p:cNvPr>
          <p:cNvSpPr txBox="1"/>
          <p:nvPr/>
        </p:nvSpPr>
        <p:spPr>
          <a:xfrm>
            <a:off x="1143000" y="5193427"/>
            <a:ext cx="60401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tuplelist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indexed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Courier New"/>
                <a:cs typeface="Courier New"/>
              </a:rPr>
              <a:t>select()</a:t>
            </a:r>
            <a:r>
              <a:rPr sz="2000" spc="-655" dirty="0">
                <a:latin typeface="Courier New"/>
                <a:cs typeface="Courier New"/>
              </a:rPr>
              <a:t> </a:t>
            </a:r>
            <a:r>
              <a:rPr sz="2000" spc="-10" dirty="0">
                <a:latin typeface="Arial"/>
                <a:cs typeface="Arial"/>
              </a:rPr>
              <a:t>efficient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3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Examples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CC777D8-0BE0-B30B-8222-5028A387C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31516"/>
              </p:ext>
            </p:extLst>
          </p:nvPr>
        </p:nvGraphicFramePr>
        <p:xfrm>
          <a:off x="914400" y="1676400"/>
          <a:ext cx="9258299" cy="2508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4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259715" indent="-227965">
                        <a:lnSpc>
                          <a:spcPts val="2210"/>
                        </a:lnSpc>
                        <a:buChar char="•"/>
                        <a:tabLst>
                          <a:tab pos="259715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Using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integers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marL="488950">
                        <a:lnSpc>
                          <a:spcPts val="193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1800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800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m.addVars(2,</a:t>
                      </a:r>
                      <a:r>
                        <a:rPr sz="1800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3,</a:t>
                      </a:r>
                      <a:r>
                        <a:rPr sz="1800" spc="-4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10" dirty="0">
                          <a:latin typeface="Courier New"/>
                          <a:cs typeface="Courier New"/>
                        </a:rPr>
                        <a:t>name="x")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488950">
                        <a:lnSpc>
                          <a:spcPts val="204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#</a:t>
                      </a:r>
                      <a:r>
                        <a:rPr sz="18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x[0,0],</a:t>
                      </a:r>
                      <a:r>
                        <a:rPr sz="18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x[0,1],</a:t>
                      </a:r>
                      <a:r>
                        <a:rPr sz="18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x[0,2],</a:t>
                      </a:r>
                      <a:r>
                        <a:rPr sz="18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x[1,0],</a:t>
                      </a:r>
                      <a:r>
                        <a:rPr sz="18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10" dirty="0">
                          <a:latin typeface="Courier New"/>
                          <a:cs typeface="Courier New"/>
                        </a:rPr>
                        <a:t>x[1,1],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814"/>
                        </a:spcBef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x[1,2]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30504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marL="259715" indent="-227965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59715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Using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lists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scalars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488950" marR="60325">
                        <a:lnSpc>
                          <a:spcPts val="193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y</a:t>
                      </a:r>
                      <a:r>
                        <a:rPr sz="1800" spc="-8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r>
                        <a:rPr sz="18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m.addVars(Cities,</a:t>
                      </a:r>
                      <a:r>
                        <a:rPr sz="18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Cities,</a:t>
                      </a:r>
                      <a:r>
                        <a:rPr sz="18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10" dirty="0">
                          <a:latin typeface="Courier New"/>
                          <a:cs typeface="Courier New"/>
                        </a:rPr>
                        <a:t>name="y") 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#</a:t>
                      </a:r>
                      <a:r>
                        <a:rPr sz="18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y[A,A],</a:t>
                      </a:r>
                      <a:r>
                        <a:rPr sz="18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y[A,B],</a:t>
                      </a:r>
                      <a:r>
                        <a:rPr sz="18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y[A,C],</a:t>
                      </a:r>
                      <a:r>
                        <a:rPr sz="1800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y[A,D],</a:t>
                      </a:r>
                      <a:r>
                        <a:rPr sz="18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10" dirty="0">
                          <a:latin typeface="Courier New"/>
                          <a:cs typeface="Courier New"/>
                        </a:rPr>
                        <a:t>y[B,A],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50"/>
                        </a:spcBef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y[B,B],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60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50"/>
                        </a:spcBef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y[B,C],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60350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2050"/>
                        </a:spcBef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y[B,D]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260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L="488950">
                        <a:lnSpc>
                          <a:spcPts val="18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#</a:t>
                      </a:r>
                      <a:r>
                        <a:rPr sz="18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y[C,A],</a:t>
                      </a:r>
                      <a:r>
                        <a:rPr sz="18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y[C,B],</a:t>
                      </a:r>
                      <a:r>
                        <a:rPr sz="18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y[C,C],</a:t>
                      </a:r>
                      <a:r>
                        <a:rPr sz="1800" spc="-6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dirty="0">
                          <a:latin typeface="Courier New"/>
                          <a:cs typeface="Courier New"/>
                        </a:rPr>
                        <a:t>y[C,D],</a:t>
                      </a:r>
                      <a:r>
                        <a:rPr sz="1800" spc="-5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spc="-10" dirty="0">
                          <a:latin typeface="Courier New"/>
                          <a:cs typeface="Courier New"/>
                        </a:rPr>
                        <a:t>y[D,A],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00"/>
                        </a:lnSpc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y[D,B],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y[D,C],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800"/>
                        </a:lnSpc>
                      </a:pPr>
                      <a:r>
                        <a:rPr sz="1800" spc="-10" dirty="0">
                          <a:latin typeface="Courier New"/>
                          <a:cs typeface="Courier New"/>
                        </a:rPr>
                        <a:t>y[D,D]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259715" indent="-227965">
                        <a:lnSpc>
                          <a:spcPts val="2325"/>
                        </a:lnSpc>
                        <a:spcBef>
                          <a:spcPts val="265"/>
                        </a:spcBef>
                        <a:buChar char="•"/>
                        <a:tabLst>
                          <a:tab pos="259715" algn="l"/>
                        </a:tabLst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Using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tuplelist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4">
            <a:extLst>
              <a:ext uri="{FF2B5EF4-FFF2-40B4-BE49-F238E27FC236}">
                <a16:creationId xmlns:a16="http://schemas.microsoft.com/office/drawing/2014/main" id="{B3E9C85B-ED0F-5E5C-9B82-D93240485448}"/>
              </a:ext>
            </a:extLst>
          </p:cNvPr>
          <p:cNvSpPr txBox="1"/>
          <p:nvPr/>
        </p:nvSpPr>
        <p:spPr>
          <a:xfrm>
            <a:off x="933450" y="4264284"/>
            <a:ext cx="8128000" cy="156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ts val="2045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z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m.addVars(Routes,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name="z")</a:t>
            </a:r>
            <a:endParaRPr sz="1800">
              <a:latin typeface="Courier New"/>
              <a:cs typeface="Courier New"/>
            </a:endParaRPr>
          </a:p>
          <a:p>
            <a:pPr marL="469900">
              <a:lnSpc>
                <a:spcPts val="2045"/>
              </a:lnSpc>
            </a:pPr>
            <a:r>
              <a:rPr sz="1800" dirty="0">
                <a:latin typeface="Courier New"/>
                <a:cs typeface="Courier New"/>
              </a:rPr>
              <a:t>#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z[A,B],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z[A,C],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z[B,C],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z[B,D],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z[C,D]</a:t>
            </a:r>
            <a:endParaRPr sz="1800">
              <a:latin typeface="Courier New"/>
              <a:cs typeface="Courier New"/>
            </a:endParaRPr>
          </a:p>
          <a:p>
            <a:pPr marL="240665" indent="-227965">
              <a:lnSpc>
                <a:spcPct val="100000"/>
              </a:lnSpc>
              <a:spcBef>
                <a:spcPts val="840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Using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generator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expression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(!)</a:t>
            </a:r>
            <a:endParaRPr sz="2000">
              <a:latin typeface="Arial"/>
              <a:cs typeface="Arial"/>
            </a:endParaRPr>
          </a:p>
          <a:p>
            <a:pPr marL="469900" marR="5080">
              <a:lnSpc>
                <a:spcPts val="1970"/>
              </a:lnSpc>
              <a:spcBef>
                <a:spcPts val="919"/>
              </a:spcBef>
            </a:pPr>
            <a:r>
              <a:rPr sz="1800" dirty="0">
                <a:latin typeface="Courier New"/>
                <a:cs typeface="Courier New"/>
              </a:rPr>
              <a:t>w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m.addVars((i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for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in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range(5)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if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!=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2),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name="w") </a:t>
            </a:r>
            <a:r>
              <a:rPr sz="1800" dirty="0">
                <a:latin typeface="Courier New"/>
                <a:cs typeface="Courier New"/>
              </a:rPr>
              <a:t>#</a:t>
            </a:r>
            <a:r>
              <a:rPr sz="1800" spc="-5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w[0],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w[1],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w[3],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spc="-20" dirty="0">
                <a:latin typeface="Courier New"/>
                <a:cs typeface="Courier New"/>
              </a:rPr>
              <a:t>w[4]</a:t>
            </a:r>
            <a:endParaRPr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5620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Constraints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E73B644-4C05-B816-29F2-9ABC8A96F713}"/>
              </a:ext>
            </a:extLst>
          </p:cNvPr>
          <p:cNvSpPr txBox="1"/>
          <p:nvPr/>
        </p:nvSpPr>
        <p:spPr>
          <a:xfrm>
            <a:off x="914400" y="1237059"/>
            <a:ext cx="9902825" cy="129222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1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Uses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generator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expression</a:t>
            </a:r>
            <a:endParaRPr sz="2000">
              <a:latin typeface="Arial"/>
              <a:cs typeface="Arial"/>
            </a:endParaRPr>
          </a:p>
          <a:p>
            <a:pPr marL="469900" marR="5192395">
              <a:lnSpc>
                <a:spcPts val="1930"/>
              </a:lnSpc>
              <a:spcBef>
                <a:spcPts val="990"/>
              </a:spcBef>
            </a:pPr>
            <a:r>
              <a:rPr sz="1800" dirty="0">
                <a:latin typeface="Courier New"/>
                <a:cs typeface="Courier New"/>
              </a:rPr>
              <a:t>x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m.addVars(Routes,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name="x") </a:t>
            </a:r>
            <a:r>
              <a:rPr sz="1800" dirty="0">
                <a:latin typeface="Courier New"/>
                <a:cs typeface="Courier New"/>
              </a:rPr>
              <a:t>y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m.addVars(Routes,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name="y")</a:t>
            </a:r>
            <a:endParaRPr sz="1800">
              <a:latin typeface="Courier New"/>
              <a:cs typeface="Courier New"/>
            </a:endParaRPr>
          </a:p>
          <a:p>
            <a:pPr marL="469900">
              <a:lnSpc>
                <a:spcPts val="1910"/>
              </a:lnSpc>
            </a:pPr>
            <a:r>
              <a:rPr sz="1800" dirty="0">
                <a:latin typeface="Courier New"/>
                <a:cs typeface="Courier New"/>
              </a:rPr>
              <a:t>m.addConstrs((x[i,j]+y[i,j]</a:t>
            </a:r>
            <a:r>
              <a:rPr sz="1800" spc="-7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&lt;=</a:t>
            </a:r>
            <a:r>
              <a:rPr sz="1800" spc="-7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2</a:t>
            </a:r>
            <a:r>
              <a:rPr sz="1800" spc="-7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for</a:t>
            </a:r>
            <a:r>
              <a:rPr sz="1800" spc="-6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i,j</a:t>
            </a:r>
            <a:r>
              <a:rPr sz="1800" spc="-7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in</a:t>
            </a:r>
            <a:r>
              <a:rPr sz="1800" spc="-7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Routes),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name="capacity")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FC364BB-1C98-3379-2E2E-0F142EE2C607}"/>
              </a:ext>
            </a:extLst>
          </p:cNvPr>
          <p:cNvSpPr txBox="1"/>
          <p:nvPr/>
        </p:nvSpPr>
        <p:spPr>
          <a:xfrm>
            <a:off x="914400" y="3005839"/>
            <a:ext cx="10737215" cy="160337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generator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expression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inside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quicksum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function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70"/>
              </a:spcBef>
            </a:pPr>
            <a:r>
              <a:rPr sz="1600" dirty="0">
                <a:latin typeface="Courier New"/>
                <a:cs typeface="Courier New"/>
              </a:rPr>
              <a:t>obj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=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quicksum(cost[i,j]*x[i,j]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for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i,j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in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spc="-10" dirty="0">
                <a:latin typeface="Courier New"/>
                <a:cs typeface="Courier New"/>
              </a:rPr>
              <a:t>arcs)</a:t>
            </a:r>
            <a:endParaRPr sz="16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6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600" dirty="0">
              <a:latin typeface="Courier New"/>
              <a:cs typeface="Courier New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quicksum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just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like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Python’s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function,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efficient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optimization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models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19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Parameters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F3646-EF4B-C518-BE4E-31CC4F92B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371600"/>
            <a:ext cx="7587162" cy="49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0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Parameters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C7714-1A91-5F0C-6EF3-D450CBE50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286000"/>
            <a:ext cx="9112885" cy="29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74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Gurobi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 VS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Matlab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EA070-66E8-CFDB-9B61-4BB27221C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1921331"/>
            <a:ext cx="5358337" cy="301533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3CE761-082D-867D-7D7D-36F4D3023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28698"/>
              </p:ext>
            </p:extLst>
          </p:nvPr>
        </p:nvGraphicFramePr>
        <p:xfrm>
          <a:off x="355599" y="1237059"/>
          <a:ext cx="7416801" cy="5803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1">
                  <a:extLst>
                    <a:ext uri="{9D8B030D-6E8A-4147-A177-3AD203B41FA5}">
                      <a16:colId xmlns:a16="http://schemas.microsoft.com/office/drawing/2014/main" val="143370869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67949334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94083555"/>
                    </a:ext>
                  </a:extLst>
                </a:gridCol>
              </a:tblGrid>
              <a:tr h="356546"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>
                          <a:effectLst/>
                          <a:latin typeface="Nunito Sans" panose="020F0502020204030204" pitchFamily="2" charset="0"/>
                        </a:rPr>
                        <a:t>Gurobi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>
                          <a:effectLst/>
                          <a:latin typeface="Nunito Sans" panose="020F0502020204030204" pitchFamily="2" charset="0"/>
                        </a:rPr>
                        <a:t>Matlab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704740"/>
                  </a:ext>
                </a:extLst>
              </a:tr>
              <a:tr h="356546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 dirty="0">
                          <a:effectLst/>
                        </a:rPr>
                        <a:t>Primary Purpose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Linear Programming (LP)</a:t>
                      </a:r>
                    </a:p>
                    <a:p>
                      <a:r>
                        <a:rPr lang="en-US" altLang="zh-CN" sz="1600" dirty="0"/>
                        <a:t>Mixed-Integer Linear, Programming (MILP)</a:t>
                      </a:r>
                    </a:p>
                    <a:p>
                      <a:r>
                        <a:rPr lang="en-US" altLang="zh-CN" sz="1600" dirty="0"/>
                        <a:t>Quadratic Programming (QP)</a:t>
                      </a:r>
                    </a:p>
                    <a:p>
                      <a:r>
                        <a:rPr lang="en-US" altLang="zh-CN" sz="1600" dirty="0"/>
                        <a:t>Mixed-Integer Quadratic Programming (MIQP), Quadratically Constrained Programming (QCP), Mixed-Integer Quadratically Constrained Programming (MIQCP)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 programming (LP), mixed-integer linear programming (MILP), quadratic programming (QP), second-order cone programming (SOCP), nonlinear programming (NLP)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659567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 dirty="0">
                          <a:effectLst/>
                        </a:rPr>
                        <a:t>Performance</a:t>
                      </a:r>
                      <a:endParaRPr lang="en-US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of the fastest solvers, especially for MILP problems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Efficient for linear and integer problems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671540"/>
                  </a:ext>
                </a:extLst>
              </a:tr>
              <a:tr h="356546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Offers a dedicated MATLAB interface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Natively integrates with MATLAB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007287"/>
                  </a:ext>
                </a:extLst>
              </a:tr>
              <a:tr h="40886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free academic license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requires a license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380458"/>
                  </a:ext>
                </a:extLst>
              </a:tr>
              <a:tr h="356546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1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Scalability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large-scale optimization problem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Suitable for a wide range of problem sizes, but might not be as scalable as </a:t>
                      </a:r>
                      <a:r>
                        <a:rPr lang="en-US" altLang="zh-CN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Gurobi</a:t>
                      </a:r>
                      <a:r>
                        <a:rPr lang="en-US" altLang="zh-CN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very large-scale problems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36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99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Mathematica VS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Matlab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15C44A-DBB6-32F8-B1DC-7F156B5C6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90633"/>
              </p:ext>
            </p:extLst>
          </p:nvPr>
        </p:nvGraphicFramePr>
        <p:xfrm>
          <a:off x="762000" y="1182290"/>
          <a:ext cx="10515600" cy="563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67949334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3294083555"/>
                    </a:ext>
                  </a:extLst>
                </a:gridCol>
              </a:tblGrid>
              <a:tr h="356546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  <a:latin typeface="Nunito Sans" panose="020F0502020204030204" pitchFamily="2" charset="0"/>
                        </a:rPr>
                        <a:t>Mathematica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  <a:latin typeface="Nunito Sans" panose="020F0502020204030204" pitchFamily="2" charset="0"/>
                        </a:rPr>
                        <a:t>Matlab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704740"/>
                  </a:ext>
                </a:extLst>
              </a:tr>
              <a:tr h="356546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Development is fast.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Development is not fast.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659567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The program can be written in a simple manner using Mathematica.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Coding in </a:t>
                      </a:r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 is not going to be easy and simple.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3671540"/>
                  </a:ext>
                </a:extLst>
              </a:tr>
              <a:tr h="356546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Code compilation is slow.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Code compiles faster in Matlab.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007287"/>
                  </a:ext>
                </a:extLst>
              </a:tr>
              <a:tr h="879154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Mathematica provides a notebook interface that literally looks like a notebook.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 does not provide a notebook interface.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380458"/>
                  </a:ext>
                </a:extLst>
              </a:tr>
              <a:tr h="879154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Mathematica has a central database along with Alpha to perform complex queries.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 performs complex queries by itself.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236910"/>
                  </a:ext>
                </a:extLst>
              </a:tr>
              <a:tr h="879154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Mathematica is developed to write mathematical functions in simple and convenient syntax.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Matlab is designed to do parallel computation to do operations in vectored form.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2055945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Mathematica uses a computer algebra system.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Matlab uses two-dimensional array systems.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676305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Mathematica packages are built centrally and are not available to use freely.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Many </a:t>
                      </a:r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 packages are available free to use.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5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95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Why Python?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pPr/>
              <a:t>2</a:t>
            </a:fld>
            <a:endParaRPr lang="en-US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7EB121F0-2974-0FAD-5581-0CE86FBFCD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8990" y="3240836"/>
            <a:ext cx="2200655" cy="880872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13979BCC-FC5D-6833-847D-307FDFE04754}"/>
              </a:ext>
            </a:extLst>
          </p:cNvPr>
          <p:cNvSpPr txBox="1"/>
          <p:nvPr/>
        </p:nvSpPr>
        <p:spPr>
          <a:xfrm>
            <a:off x="982371" y="1387540"/>
            <a:ext cx="9562465" cy="46837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Different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Gurobi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customers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different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interfaces</a:t>
            </a:r>
            <a:endParaRPr sz="20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95"/>
              </a:spcBef>
              <a:buChar char="•"/>
              <a:tabLst>
                <a:tab pos="697865" algn="l"/>
              </a:tabLst>
            </a:pPr>
            <a:r>
              <a:rPr sz="1800" spc="-10" dirty="0">
                <a:latin typeface="Arial"/>
                <a:cs typeface="Arial"/>
              </a:rPr>
              <a:t>Python</a:t>
            </a:r>
            <a:endParaRPr sz="18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75"/>
              </a:spcBef>
              <a:buChar char="•"/>
              <a:tabLst>
                <a:tab pos="697865" algn="l"/>
              </a:tabLst>
            </a:pPr>
            <a:r>
              <a:rPr sz="1800" spc="-20" dirty="0">
                <a:latin typeface="Arial"/>
                <a:cs typeface="Arial"/>
              </a:rPr>
              <a:t>Java</a:t>
            </a:r>
            <a:endParaRPr sz="18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</a:tabLst>
            </a:pPr>
            <a:r>
              <a:rPr sz="1800" spc="-25" dirty="0">
                <a:latin typeface="Arial"/>
                <a:cs typeface="Arial"/>
              </a:rPr>
              <a:t>C++</a:t>
            </a:r>
            <a:endParaRPr sz="18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.NET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(C#,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Visual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Basic,</a:t>
            </a:r>
            <a:r>
              <a:rPr sz="1800" spc="-25" dirty="0">
                <a:latin typeface="Arial"/>
                <a:cs typeface="Arial"/>
              </a:rPr>
              <a:t> …)</a:t>
            </a:r>
            <a:endParaRPr sz="18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75"/>
              </a:spcBef>
              <a:buChar char="•"/>
              <a:tabLst>
                <a:tab pos="697865" algn="l"/>
              </a:tabLst>
            </a:pPr>
            <a:r>
              <a:rPr sz="1800" spc="-10" dirty="0">
                <a:latin typeface="Arial"/>
                <a:cs typeface="Arial"/>
              </a:rPr>
              <a:t>MATLAB,</a:t>
            </a:r>
            <a:endParaRPr sz="18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</a:tabLst>
            </a:pPr>
            <a:r>
              <a:rPr sz="1800" spc="-50" dirty="0">
                <a:latin typeface="Arial"/>
                <a:cs typeface="Arial"/>
              </a:rPr>
              <a:t>R</a:t>
            </a:r>
            <a:endParaRPr sz="18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85"/>
              </a:spcBef>
              <a:buChar char="•"/>
              <a:tabLst>
                <a:tab pos="697865" algn="l"/>
              </a:tabLst>
            </a:pPr>
            <a:r>
              <a:rPr sz="1800" spc="-25" dirty="0">
                <a:latin typeface="Arial"/>
                <a:cs typeface="Arial"/>
              </a:rPr>
              <a:t>...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30"/>
              </a:spcBef>
              <a:buFont typeface="Arial"/>
              <a:buChar char="•"/>
            </a:pP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Gurobi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committed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interfaces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This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presentation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focuses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Python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since</a:t>
            </a:r>
            <a:endParaRPr sz="20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9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Python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simple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learn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Gurobi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users</a:t>
            </a:r>
            <a:endParaRPr sz="18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Python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features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easy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maintain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optimization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models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14412350-0C87-B19F-FD24-76FE125C7578}"/>
              </a:ext>
            </a:extLst>
          </p:cNvPr>
          <p:cNvGrpSpPr/>
          <p:nvPr/>
        </p:nvGrpSpPr>
        <p:grpSpPr>
          <a:xfrm>
            <a:off x="8654694" y="1782369"/>
            <a:ext cx="2976880" cy="3154680"/>
            <a:chOff x="8212835" y="1470660"/>
            <a:chExt cx="2976880" cy="3154680"/>
          </a:xfrm>
        </p:grpSpPr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14534900-2BCA-135E-90B5-1E535DF186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86671" y="2310384"/>
              <a:ext cx="2002535" cy="676656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05DA5ED7-AE25-0D54-0F7F-3FC867D6236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55507" y="1908048"/>
              <a:ext cx="996696" cy="996696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B95587F5-F4FF-87C4-4209-AB4968FFB15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12835" y="3093720"/>
              <a:ext cx="760476" cy="760476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E279D674-2FF8-CB82-0FC7-8132562937F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48699" y="3802380"/>
              <a:ext cx="2173224" cy="822960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1669022F-79AB-B3B3-1E34-59667FA3DA0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59823" y="1470660"/>
              <a:ext cx="784859" cy="608076"/>
            </a:xfrm>
            <a:prstGeom prst="rect">
              <a:avLst/>
            </a:prstGeom>
          </p:spPr>
        </p:pic>
      </p:grp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Mathematica VS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Matlab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15C44A-DBB6-32F8-B1DC-7F156B5C6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39673"/>
              </p:ext>
            </p:extLst>
          </p:nvPr>
        </p:nvGraphicFramePr>
        <p:xfrm>
          <a:off x="762000" y="1371600"/>
          <a:ext cx="10515600" cy="544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67949334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3294083555"/>
                    </a:ext>
                  </a:extLst>
                </a:gridCol>
              </a:tblGrid>
              <a:tr h="356546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  <a:latin typeface="Nunito Sans" panose="020F0502020204030204" pitchFamily="2" charset="0"/>
                        </a:rPr>
                        <a:t>Mathematica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  <a:latin typeface="Nunito Sans" panose="020F0502020204030204" pitchFamily="2" charset="0"/>
                        </a:rPr>
                        <a:t>Matlab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704740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Mathematica is not that great for simulations.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It is easy to work with </a:t>
                      </a:r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 for simulations.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091617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We cannot share the code and the code is complex in Mathematica.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In </a:t>
                      </a:r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, we are able to share the code and are more readable.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715316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Data science, machine learning analysis can be done.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Data science cannot be done using </a:t>
                      </a:r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833574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Web applications can be written using Mathematica.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Web applications cannot be written using Matlab.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818848"/>
                  </a:ext>
                </a:extLst>
              </a:tr>
              <a:tr h="356546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Debugging is not done in Mathematica.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The code does debugging in Matlab.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94198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Code visualization cannot be done in mathematica.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Code visualization can be done in Matlab.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6590263"/>
                  </a:ext>
                </a:extLst>
              </a:tr>
              <a:tr h="356546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Hardware options are really good.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Hardware options are very limited.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222767"/>
                  </a:ext>
                </a:extLst>
              </a:tr>
              <a:tr h="356546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User support is not good in Mathematica.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User support is really good in </a:t>
                      </a:r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246324"/>
                  </a:ext>
                </a:extLst>
              </a:tr>
              <a:tr h="879154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Mathematica is not easy to master but once mastered, you can solve any complex problems within seconds.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 is easy to master due to the documentation and user support.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954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57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Mathematica VS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Matlab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15C44A-DBB6-32F8-B1DC-7F156B5C6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18277"/>
              </p:ext>
            </p:extLst>
          </p:nvPr>
        </p:nvGraphicFramePr>
        <p:xfrm>
          <a:off x="762000" y="1419523"/>
          <a:ext cx="10515600" cy="513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367949334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3294083555"/>
                    </a:ext>
                  </a:extLst>
                </a:gridCol>
              </a:tblGrid>
              <a:tr h="356546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  <a:latin typeface="Nunito Sans" panose="020F0502020204030204" pitchFamily="2" charset="0"/>
                        </a:rPr>
                        <a:t>Mathematica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>
                          <a:effectLst/>
                          <a:latin typeface="Nunito Sans" panose="020F0502020204030204" pitchFamily="2" charset="0"/>
                        </a:rPr>
                        <a:t>Matlab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704740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Mathematica’s scope is more.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 can be used only for a few applications.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28393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Mathematica is not good at prototyping.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Matlab is good at prototyping programs or algorithms.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031783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Mathematica is not used in big data analytics.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 is used in AI and big data.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4252539"/>
                  </a:ext>
                </a:extLst>
              </a:tr>
              <a:tr h="356546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Data for setup is not readily available.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Matlab setup is easy.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4037249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No alternatives are available for Mathematica.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Many alternatives are available for Matlab.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27461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We cannot call any languages or programs through Mathematica.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We can use other programs and languages through Matlab.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499398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Mathematica is aimed for experienced users and scientists.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Matlab can be used by students, industrial workers, designers and so 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934786"/>
                  </a:ext>
                </a:extLst>
              </a:tr>
              <a:tr h="61540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Mathematica is written in C/C++ and Java.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Along with these languages. </a:t>
                      </a:r>
                      <a:r>
                        <a:rPr lang="en-US" dirty="0" err="1">
                          <a:effectLst/>
                        </a:rPr>
                        <a:t>Matlab</a:t>
                      </a:r>
                      <a:r>
                        <a:rPr lang="en-US" dirty="0">
                          <a:effectLst/>
                        </a:rPr>
                        <a:t> is written by itself.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88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64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Installation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pPr/>
              <a:t>3</a:t>
            </a:fld>
            <a:endParaRPr lang="en-US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4A21855-2B8B-6731-97AD-F9CFBDDFEEA4}"/>
              </a:ext>
            </a:extLst>
          </p:cNvPr>
          <p:cNvSpPr txBox="1"/>
          <p:nvPr/>
        </p:nvSpPr>
        <p:spPr>
          <a:xfrm>
            <a:off x="685800" y="1524000"/>
            <a:ext cx="6303645" cy="2085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Python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first-class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citizen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Gurobi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5"/>
              </a:spcBef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2000" spc="-105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Gurobi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Python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install</a:t>
            </a:r>
            <a:r>
              <a:rPr sz="2000" spc="-25" dirty="0">
                <a:latin typeface="Arial"/>
                <a:cs typeface="Arial"/>
              </a:rPr>
              <a:t> the</a:t>
            </a:r>
            <a:endParaRPr sz="20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ourier New"/>
                <a:cs typeface="Courier New"/>
              </a:rPr>
              <a:t>gurobipy</a:t>
            </a:r>
            <a:r>
              <a:rPr sz="1800" b="1" spc="-575" dirty="0">
                <a:latin typeface="Courier New"/>
                <a:cs typeface="Courier New"/>
              </a:rPr>
              <a:t> </a:t>
            </a:r>
            <a:r>
              <a:rPr sz="2000" dirty="0">
                <a:latin typeface="Arial"/>
                <a:cs typeface="Arial"/>
              </a:rPr>
              <a:t>module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(included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Gurobi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installation).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Automatic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installation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Anaconda: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048B2E6-2E68-E0F0-DA0D-D91F784C1A96}"/>
              </a:ext>
            </a:extLst>
          </p:cNvPr>
          <p:cNvSpPr txBox="1"/>
          <p:nvPr/>
        </p:nvSpPr>
        <p:spPr>
          <a:xfrm>
            <a:off x="914400" y="3835019"/>
            <a:ext cx="6898640" cy="55143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36144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latin typeface="Courier New"/>
                <a:cs typeface="Courier New"/>
              </a:rPr>
              <a:t>conda</a:t>
            </a:r>
            <a:r>
              <a:rPr sz="1200" spc="-4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config</a:t>
            </a:r>
            <a:r>
              <a:rPr sz="1200" spc="-25" dirty="0">
                <a:latin typeface="Courier New"/>
                <a:cs typeface="Courier New"/>
              </a:rPr>
              <a:t> </a:t>
            </a:r>
            <a:r>
              <a:rPr sz="1200" spc="-20" dirty="0">
                <a:latin typeface="Courier New"/>
                <a:cs typeface="Courier New"/>
              </a:rPr>
              <a:t>--</a:t>
            </a:r>
            <a:r>
              <a:rPr sz="1200" dirty="0">
                <a:latin typeface="Courier New"/>
                <a:cs typeface="Courier New"/>
              </a:rPr>
              <a:t>add</a:t>
            </a:r>
            <a:r>
              <a:rPr sz="1200" spc="-2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channels</a:t>
            </a:r>
            <a:r>
              <a:rPr sz="1200" spc="-15" dirty="0">
                <a:latin typeface="Courier New"/>
                <a:cs typeface="Courier New"/>
              </a:rPr>
              <a:t> </a:t>
            </a:r>
            <a:r>
              <a:rPr sz="1200" spc="-10" dirty="0">
                <a:latin typeface="Courier New"/>
                <a:cs typeface="Courier New"/>
                <a:hlinkClick r:id="rId5"/>
              </a:rPr>
              <a:t>http://conda.anaconda.org/gurobi</a:t>
            </a:r>
            <a:r>
              <a:rPr sz="1200" spc="-1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conda</a:t>
            </a:r>
            <a:r>
              <a:rPr sz="1200" spc="-50" dirty="0">
                <a:latin typeface="Courier New"/>
                <a:cs typeface="Courier New"/>
              </a:rPr>
              <a:t> </a:t>
            </a:r>
            <a:r>
              <a:rPr sz="1200" dirty="0">
                <a:latin typeface="Courier New"/>
                <a:cs typeface="Courier New"/>
              </a:rPr>
              <a:t>install</a:t>
            </a:r>
            <a:r>
              <a:rPr sz="1200" spc="-25" dirty="0">
                <a:latin typeface="Courier New"/>
                <a:cs typeface="Courier New"/>
              </a:rPr>
              <a:t> </a:t>
            </a:r>
            <a:r>
              <a:rPr sz="1200" spc="-10" dirty="0">
                <a:latin typeface="Courier New"/>
                <a:cs typeface="Courier New"/>
              </a:rPr>
              <a:t>gurobi</a:t>
            </a:r>
            <a:endParaRPr sz="1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200" dirty="0">
              <a:latin typeface="Courier New"/>
              <a:cs typeface="Courier New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9C0A58-257D-86DA-60E8-F2664721B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445" y="1308253"/>
            <a:ext cx="4751835" cy="30188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C13CFB-9D51-E220-7EBC-6E4A48E9E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4386452"/>
            <a:ext cx="7010400" cy="24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7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Optimization Workflow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497DA5-0EE5-B880-AD9F-22A0E1410152}"/>
              </a:ext>
            </a:extLst>
          </p:cNvPr>
          <p:cNvSpPr txBox="1"/>
          <p:nvPr/>
        </p:nvSpPr>
        <p:spPr>
          <a:xfrm>
            <a:off x="6315702" y="1677416"/>
            <a:ext cx="499935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real-</a:t>
            </a:r>
            <a:r>
              <a:rPr sz="2000" dirty="0">
                <a:latin typeface="Arial"/>
                <a:cs typeface="Arial"/>
              </a:rPr>
              <a:t>world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problem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instance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usually </a:t>
            </a:r>
            <a:r>
              <a:rPr sz="2000" dirty="0">
                <a:latin typeface="Arial"/>
                <a:cs typeface="Arial"/>
              </a:rPr>
              <a:t>derived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specific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planning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problem.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F69DA2F-3CF9-3285-EEDD-E5D8A761B4C5}"/>
              </a:ext>
            </a:extLst>
          </p:cNvPr>
          <p:cNvSpPr txBox="1"/>
          <p:nvPr/>
        </p:nvSpPr>
        <p:spPr>
          <a:xfrm>
            <a:off x="6315702" y="2626563"/>
            <a:ext cx="526986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2280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configurable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generator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build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instance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sources.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FFB7700-5720-5F3A-02F4-FD58016E620C}"/>
              </a:ext>
            </a:extLst>
          </p:cNvPr>
          <p:cNvSpPr txBox="1"/>
          <p:nvPr/>
        </p:nvSpPr>
        <p:spPr>
          <a:xfrm>
            <a:off x="6315702" y="3578098"/>
            <a:ext cx="512254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2280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Gurobi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optimal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solution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instance.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ADE2962-66F5-D598-C78B-573279BF2168}"/>
              </a:ext>
            </a:extLst>
          </p:cNvPr>
          <p:cNvSpPr txBox="1"/>
          <p:nvPr/>
        </p:nvSpPr>
        <p:spPr>
          <a:xfrm>
            <a:off x="6315702" y="4527803"/>
            <a:ext cx="449961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solution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transferred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back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the </a:t>
            </a:r>
            <a:r>
              <a:rPr sz="2000" dirty="0">
                <a:latin typeface="Arial"/>
                <a:cs typeface="Arial"/>
              </a:rPr>
              <a:t>planning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further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analysis.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DE1A8A75-7BEB-BCE4-6ECC-4DC18773827C}"/>
              </a:ext>
            </a:extLst>
          </p:cNvPr>
          <p:cNvSpPr txBox="1"/>
          <p:nvPr/>
        </p:nvSpPr>
        <p:spPr>
          <a:xfrm>
            <a:off x="6315702" y="5477637"/>
            <a:ext cx="532447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cycle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repeats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until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satisfying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real-world </a:t>
            </a:r>
            <a:r>
              <a:rPr sz="2000" dirty="0">
                <a:latin typeface="Arial"/>
                <a:cs typeface="Arial"/>
              </a:rPr>
              <a:t>solution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found.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9">
            <a:extLst>
              <a:ext uri="{FF2B5EF4-FFF2-40B4-BE49-F238E27FC236}">
                <a16:creationId xmlns:a16="http://schemas.microsoft.com/office/drawing/2014/main" id="{A13A0628-AA90-E879-E157-8BA1FFD53FFB}"/>
              </a:ext>
            </a:extLst>
          </p:cNvPr>
          <p:cNvGrpSpPr/>
          <p:nvPr/>
        </p:nvGrpSpPr>
        <p:grpSpPr>
          <a:xfrm>
            <a:off x="990600" y="1676400"/>
            <a:ext cx="4298315" cy="4427220"/>
            <a:chOff x="1021850" y="1276858"/>
            <a:chExt cx="4298315" cy="4427220"/>
          </a:xfrm>
        </p:grpSpPr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AAB8F825-5F48-CECA-A6F4-E03D697A560F}"/>
                </a:ext>
              </a:extLst>
            </p:cNvPr>
            <p:cNvSpPr/>
            <p:nvPr/>
          </p:nvSpPr>
          <p:spPr>
            <a:xfrm>
              <a:off x="1021850" y="1483995"/>
              <a:ext cx="4298315" cy="4219575"/>
            </a:xfrm>
            <a:custGeom>
              <a:avLst/>
              <a:gdLst/>
              <a:ahLst/>
              <a:cxnLst/>
              <a:rect l="l" t="t" r="r" b="b"/>
              <a:pathLst>
                <a:path w="4298315" h="4219575">
                  <a:moveTo>
                    <a:pt x="2715505" y="0"/>
                  </a:moveTo>
                  <a:lnTo>
                    <a:pt x="2652132" y="231647"/>
                  </a:lnTo>
                  <a:lnTo>
                    <a:pt x="2700362" y="245519"/>
                  </a:lnTo>
                  <a:lnTo>
                    <a:pt x="2748103" y="260617"/>
                  </a:lnTo>
                  <a:lnTo>
                    <a:pt x="2795333" y="276926"/>
                  </a:lnTo>
                  <a:lnTo>
                    <a:pt x="2842032" y="294431"/>
                  </a:lnTo>
                  <a:lnTo>
                    <a:pt x="2888181" y="313118"/>
                  </a:lnTo>
                  <a:lnTo>
                    <a:pt x="2933757" y="332971"/>
                  </a:lnTo>
                  <a:lnTo>
                    <a:pt x="2978742" y="353976"/>
                  </a:lnTo>
                  <a:lnTo>
                    <a:pt x="3023114" y="376118"/>
                  </a:lnTo>
                  <a:lnTo>
                    <a:pt x="3066853" y="399381"/>
                  </a:lnTo>
                  <a:lnTo>
                    <a:pt x="3109938" y="423752"/>
                  </a:lnTo>
                  <a:lnTo>
                    <a:pt x="3152350" y="449214"/>
                  </a:lnTo>
                  <a:lnTo>
                    <a:pt x="3194067" y="475753"/>
                  </a:lnTo>
                  <a:lnTo>
                    <a:pt x="3235069" y="503354"/>
                  </a:lnTo>
                  <a:lnTo>
                    <a:pt x="3275336" y="532002"/>
                  </a:lnTo>
                  <a:lnTo>
                    <a:pt x="3314848" y="561683"/>
                  </a:lnTo>
                  <a:lnTo>
                    <a:pt x="3353583" y="592381"/>
                  </a:lnTo>
                  <a:lnTo>
                    <a:pt x="3391522" y="624081"/>
                  </a:lnTo>
                  <a:lnTo>
                    <a:pt x="3428644" y="656769"/>
                  </a:lnTo>
                  <a:lnTo>
                    <a:pt x="3464928" y="690429"/>
                  </a:lnTo>
                  <a:lnTo>
                    <a:pt x="3500355" y="725046"/>
                  </a:lnTo>
                  <a:lnTo>
                    <a:pt x="3534903" y="760606"/>
                  </a:lnTo>
                  <a:lnTo>
                    <a:pt x="3568552" y="797094"/>
                  </a:lnTo>
                  <a:lnTo>
                    <a:pt x="3601282" y="834495"/>
                  </a:lnTo>
                  <a:lnTo>
                    <a:pt x="3633072" y="872794"/>
                  </a:lnTo>
                  <a:lnTo>
                    <a:pt x="3663902" y="911975"/>
                  </a:lnTo>
                  <a:lnTo>
                    <a:pt x="3693752" y="952025"/>
                  </a:lnTo>
                  <a:lnTo>
                    <a:pt x="3722600" y="992928"/>
                  </a:lnTo>
                  <a:lnTo>
                    <a:pt x="3750428" y="1034668"/>
                  </a:lnTo>
                  <a:lnTo>
                    <a:pt x="3776283" y="1075684"/>
                  </a:lnTo>
                  <a:lnTo>
                    <a:pt x="3800971" y="1117101"/>
                  </a:lnTo>
                  <a:lnTo>
                    <a:pt x="3824495" y="1158900"/>
                  </a:lnTo>
                  <a:lnTo>
                    <a:pt x="3846858" y="1201062"/>
                  </a:lnTo>
                  <a:lnTo>
                    <a:pt x="3868067" y="1243565"/>
                  </a:lnTo>
                  <a:lnTo>
                    <a:pt x="3888124" y="1286392"/>
                  </a:lnTo>
                  <a:lnTo>
                    <a:pt x="3907033" y="1329521"/>
                  </a:lnTo>
                  <a:lnTo>
                    <a:pt x="3924800" y="1372933"/>
                  </a:lnTo>
                  <a:lnTo>
                    <a:pt x="3941429" y="1416608"/>
                  </a:lnTo>
                  <a:lnTo>
                    <a:pt x="3956923" y="1460527"/>
                  </a:lnTo>
                  <a:lnTo>
                    <a:pt x="3971287" y="1504670"/>
                  </a:lnTo>
                  <a:lnTo>
                    <a:pt x="3984525" y="1549017"/>
                  </a:lnTo>
                  <a:lnTo>
                    <a:pt x="3996641" y="1593548"/>
                  </a:lnTo>
                  <a:lnTo>
                    <a:pt x="4007640" y="1638243"/>
                  </a:lnTo>
                  <a:lnTo>
                    <a:pt x="4017525" y="1683083"/>
                  </a:lnTo>
                  <a:lnTo>
                    <a:pt x="4026302" y="1728048"/>
                  </a:lnTo>
                  <a:lnTo>
                    <a:pt x="4033974" y="1773118"/>
                  </a:lnTo>
                  <a:lnTo>
                    <a:pt x="4040545" y="1818273"/>
                  </a:lnTo>
                  <a:lnTo>
                    <a:pt x="4046020" y="1863494"/>
                  </a:lnTo>
                  <a:lnTo>
                    <a:pt x="4050404" y="1908760"/>
                  </a:lnTo>
                  <a:lnTo>
                    <a:pt x="4053699" y="1954053"/>
                  </a:lnTo>
                  <a:lnTo>
                    <a:pt x="4055911" y="1999351"/>
                  </a:lnTo>
                  <a:lnTo>
                    <a:pt x="4057043" y="2044636"/>
                  </a:lnTo>
                  <a:lnTo>
                    <a:pt x="4057100" y="2089888"/>
                  </a:lnTo>
                  <a:lnTo>
                    <a:pt x="4056087" y="2135087"/>
                  </a:lnTo>
                  <a:lnTo>
                    <a:pt x="4054006" y="2180213"/>
                  </a:lnTo>
                  <a:lnTo>
                    <a:pt x="4050864" y="2225246"/>
                  </a:lnTo>
                  <a:lnTo>
                    <a:pt x="4046663" y="2270166"/>
                  </a:lnTo>
                  <a:lnTo>
                    <a:pt x="4041408" y="2314955"/>
                  </a:lnTo>
                  <a:lnTo>
                    <a:pt x="4035104" y="2359591"/>
                  </a:lnTo>
                  <a:lnTo>
                    <a:pt x="4027754" y="2404056"/>
                  </a:lnTo>
                  <a:lnTo>
                    <a:pt x="4019363" y="2448329"/>
                  </a:lnTo>
                  <a:lnTo>
                    <a:pt x="4009935" y="2492391"/>
                  </a:lnTo>
                  <a:lnTo>
                    <a:pt x="3999474" y="2536222"/>
                  </a:lnTo>
                  <a:lnTo>
                    <a:pt x="3987984" y="2579801"/>
                  </a:lnTo>
                  <a:lnTo>
                    <a:pt x="3975471" y="2623111"/>
                  </a:lnTo>
                  <a:lnTo>
                    <a:pt x="3961937" y="2666130"/>
                  </a:lnTo>
                  <a:lnTo>
                    <a:pt x="3947387" y="2708838"/>
                  </a:lnTo>
                  <a:lnTo>
                    <a:pt x="3931826" y="2751217"/>
                  </a:lnTo>
                  <a:lnTo>
                    <a:pt x="3915258" y="2793246"/>
                  </a:lnTo>
                  <a:lnTo>
                    <a:pt x="3897686" y="2834905"/>
                  </a:lnTo>
                  <a:lnTo>
                    <a:pt x="3879116" y="2876175"/>
                  </a:lnTo>
                  <a:lnTo>
                    <a:pt x="3859550" y="2917036"/>
                  </a:lnTo>
                  <a:lnTo>
                    <a:pt x="3838995" y="2957468"/>
                  </a:lnTo>
                  <a:lnTo>
                    <a:pt x="3817453" y="2997452"/>
                  </a:lnTo>
                  <a:lnTo>
                    <a:pt x="3794929" y="3036967"/>
                  </a:lnTo>
                  <a:lnTo>
                    <a:pt x="3771428" y="3075994"/>
                  </a:lnTo>
                  <a:lnTo>
                    <a:pt x="3746953" y="3114513"/>
                  </a:lnTo>
                  <a:lnTo>
                    <a:pt x="3721509" y="3152504"/>
                  </a:lnTo>
                  <a:lnTo>
                    <a:pt x="3695100" y="3189948"/>
                  </a:lnTo>
                  <a:lnTo>
                    <a:pt x="3667730" y="3226825"/>
                  </a:lnTo>
                  <a:lnTo>
                    <a:pt x="3639403" y="3263114"/>
                  </a:lnTo>
                  <a:lnTo>
                    <a:pt x="3610124" y="3298797"/>
                  </a:lnTo>
                  <a:lnTo>
                    <a:pt x="3579897" y="3333853"/>
                  </a:lnTo>
                  <a:lnTo>
                    <a:pt x="3548727" y="3368263"/>
                  </a:lnTo>
                  <a:lnTo>
                    <a:pt x="3516616" y="3402006"/>
                  </a:lnTo>
                  <a:lnTo>
                    <a:pt x="3483571" y="3435064"/>
                  </a:lnTo>
                  <a:lnTo>
                    <a:pt x="3449594" y="3467416"/>
                  </a:lnTo>
                  <a:lnTo>
                    <a:pt x="3414690" y="3499042"/>
                  </a:lnTo>
                  <a:lnTo>
                    <a:pt x="3378864" y="3529923"/>
                  </a:lnTo>
                  <a:lnTo>
                    <a:pt x="3342119" y="3560040"/>
                  </a:lnTo>
                  <a:lnTo>
                    <a:pt x="3304460" y="3589371"/>
                  </a:lnTo>
                  <a:lnTo>
                    <a:pt x="3265891" y="3617898"/>
                  </a:lnTo>
                  <a:lnTo>
                    <a:pt x="3226416" y="3645600"/>
                  </a:lnTo>
                  <a:lnTo>
                    <a:pt x="3186040" y="3672458"/>
                  </a:lnTo>
                  <a:lnTo>
                    <a:pt x="3145006" y="3698302"/>
                  </a:lnTo>
                  <a:lnTo>
                    <a:pt x="3103571" y="3722977"/>
                  </a:lnTo>
                  <a:lnTo>
                    <a:pt x="3061754" y="3746490"/>
                  </a:lnTo>
                  <a:lnTo>
                    <a:pt x="3019575" y="3768843"/>
                  </a:lnTo>
                  <a:lnTo>
                    <a:pt x="2977053" y="3790041"/>
                  </a:lnTo>
                  <a:lnTo>
                    <a:pt x="2934208" y="3810088"/>
                  </a:lnTo>
                  <a:lnTo>
                    <a:pt x="2891060" y="3828989"/>
                  </a:lnTo>
                  <a:lnTo>
                    <a:pt x="2847630" y="3846747"/>
                  </a:lnTo>
                  <a:lnTo>
                    <a:pt x="2803935" y="3863368"/>
                  </a:lnTo>
                  <a:lnTo>
                    <a:pt x="2759998" y="3878855"/>
                  </a:lnTo>
                  <a:lnTo>
                    <a:pt x="2715836" y="3893212"/>
                  </a:lnTo>
                  <a:lnTo>
                    <a:pt x="2671470" y="3906444"/>
                  </a:lnTo>
                  <a:lnTo>
                    <a:pt x="2626921" y="3918554"/>
                  </a:lnTo>
                  <a:lnTo>
                    <a:pt x="2582206" y="3929548"/>
                  </a:lnTo>
                  <a:lnTo>
                    <a:pt x="2537347" y="3939429"/>
                  </a:lnTo>
                  <a:lnTo>
                    <a:pt x="2492363" y="3948202"/>
                  </a:lnTo>
                  <a:lnTo>
                    <a:pt x="2447275" y="3955871"/>
                  </a:lnTo>
                  <a:lnTo>
                    <a:pt x="2402100" y="3962439"/>
                  </a:lnTo>
                  <a:lnTo>
                    <a:pt x="2356861" y="3967912"/>
                  </a:lnTo>
                  <a:lnTo>
                    <a:pt x="2311575" y="3972293"/>
                  </a:lnTo>
                  <a:lnTo>
                    <a:pt x="2266264" y="3975587"/>
                  </a:lnTo>
                  <a:lnTo>
                    <a:pt x="2220946" y="3977798"/>
                  </a:lnTo>
                  <a:lnTo>
                    <a:pt x="2175642" y="3978930"/>
                  </a:lnTo>
                  <a:lnTo>
                    <a:pt x="2130372" y="3978988"/>
                  </a:lnTo>
                  <a:lnTo>
                    <a:pt x="2085154" y="3977975"/>
                  </a:lnTo>
                  <a:lnTo>
                    <a:pt x="2040010" y="3975896"/>
                  </a:lnTo>
                  <a:lnTo>
                    <a:pt x="1994958" y="3972755"/>
                  </a:lnTo>
                  <a:lnTo>
                    <a:pt x="1950019" y="3968557"/>
                  </a:lnTo>
                  <a:lnTo>
                    <a:pt x="1905213" y="3963305"/>
                  </a:lnTo>
                  <a:lnTo>
                    <a:pt x="1860558" y="3957004"/>
                  </a:lnTo>
                  <a:lnTo>
                    <a:pt x="1816075" y="3949658"/>
                  </a:lnTo>
                  <a:lnTo>
                    <a:pt x="1771785" y="3941271"/>
                  </a:lnTo>
                  <a:lnTo>
                    <a:pt x="1727705" y="3931847"/>
                  </a:lnTo>
                  <a:lnTo>
                    <a:pt x="1683857" y="3921392"/>
                  </a:lnTo>
                  <a:lnTo>
                    <a:pt x="1640260" y="3909908"/>
                  </a:lnTo>
                  <a:lnTo>
                    <a:pt x="1596934" y="3897400"/>
                  </a:lnTo>
                  <a:lnTo>
                    <a:pt x="1553898" y="3883873"/>
                  </a:lnTo>
                  <a:lnTo>
                    <a:pt x="1511173" y="3869330"/>
                  </a:lnTo>
                  <a:lnTo>
                    <a:pt x="1468778" y="3853777"/>
                  </a:lnTo>
                  <a:lnTo>
                    <a:pt x="1426733" y="3837216"/>
                  </a:lnTo>
                  <a:lnTo>
                    <a:pt x="1385058" y="3819653"/>
                  </a:lnTo>
                  <a:lnTo>
                    <a:pt x="1343772" y="3801091"/>
                  </a:lnTo>
                  <a:lnTo>
                    <a:pt x="1302896" y="3781535"/>
                  </a:lnTo>
                  <a:lnTo>
                    <a:pt x="1262449" y="3760989"/>
                  </a:lnTo>
                  <a:lnTo>
                    <a:pt x="1222451" y="3739457"/>
                  </a:lnTo>
                  <a:lnTo>
                    <a:pt x="1182921" y="3716944"/>
                  </a:lnTo>
                  <a:lnTo>
                    <a:pt x="1143881" y="3693453"/>
                  </a:lnTo>
                  <a:lnTo>
                    <a:pt x="1105348" y="3668990"/>
                  </a:lnTo>
                  <a:lnTo>
                    <a:pt x="1067343" y="3643557"/>
                  </a:lnTo>
                  <a:lnTo>
                    <a:pt x="1029887" y="3617160"/>
                  </a:lnTo>
                  <a:lnTo>
                    <a:pt x="992997" y="3589802"/>
                  </a:lnTo>
                  <a:lnTo>
                    <a:pt x="956696" y="3561489"/>
                  </a:lnTo>
                  <a:lnTo>
                    <a:pt x="921001" y="3532223"/>
                  </a:lnTo>
                  <a:lnTo>
                    <a:pt x="885934" y="3502010"/>
                  </a:lnTo>
                  <a:lnTo>
                    <a:pt x="851513" y="3470853"/>
                  </a:lnTo>
                  <a:lnTo>
                    <a:pt x="817759" y="3438757"/>
                  </a:lnTo>
                  <a:lnTo>
                    <a:pt x="784692" y="3405726"/>
                  </a:lnTo>
                  <a:lnTo>
                    <a:pt x="752330" y="3371764"/>
                  </a:lnTo>
                  <a:lnTo>
                    <a:pt x="720694" y="3336875"/>
                  </a:lnTo>
                  <a:lnTo>
                    <a:pt x="689805" y="3301065"/>
                  </a:lnTo>
                  <a:lnTo>
                    <a:pt x="659680" y="3264336"/>
                  </a:lnTo>
                  <a:lnTo>
                    <a:pt x="630341" y="3226693"/>
                  </a:lnTo>
                  <a:lnTo>
                    <a:pt x="601807" y="3188141"/>
                  </a:lnTo>
                  <a:lnTo>
                    <a:pt x="574098" y="3148683"/>
                  </a:lnTo>
                  <a:lnTo>
                    <a:pt x="547234" y="3108324"/>
                  </a:lnTo>
                  <a:lnTo>
                    <a:pt x="521380" y="3067309"/>
                  </a:lnTo>
                  <a:lnTo>
                    <a:pt x="496695" y="3025892"/>
                  </a:lnTo>
                  <a:lnTo>
                    <a:pt x="473173" y="2984093"/>
                  </a:lnTo>
                  <a:lnTo>
                    <a:pt x="450811" y="2941931"/>
                  </a:lnTo>
                  <a:lnTo>
                    <a:pt x="429605" y="2899428"/>
                  </a:lnTo>
                  <a:lnTo>
                    <a:pt x="409549" y="2856601"/>
                  </a:lnTo>
                  <a:lnTo>
                    <a:pt x="390641" y="2813472"/>
                  </a:lnTo>
                  <a:lnTo>
                    <a:pt x="372876" y="2770060"/>
                  </a:lnTo>
                  <a:lnTo>
                    <a:pt x="356249" y="2726385"/>
                  </a:lnTo>
                  <a:lnTo>
                    <a:pt x="340756" y="2682466"/>
                  </a:lnTo>
                  <a:lnTo>
                    <a:pt x="326393" y="2638323"/>
                  </a:lnTo>
                  <a:lnTo>
                    <a:pt x="313156" y="2593976"/>
                  </a:lnTo>
                  <a:lnTo>
                    <a:pt x="301041" y="2549445"/>
                  </a:lnTo>
                  <a:lnTo>
                    <a:pt x="290043" y="2504750"/>
                  </a:lnTo>
                  <a:lnTo>
                    <a:pt x="280158" y="2459910"/>
                  </a:lnTo>
                  <a:lnTo>
                    <a:pt x="271382" y="2414945"/>
                  </a:lnTo>
                  <a:lnTo>
                    <a:pt x="263711" y="2369875"/>
                  </a:lnTo>
                  <a:lnTo>
                    <a:pt x="257140" y="2324720"/>
                  </a:lnTo>
                  <a:lnTo>
                    <a:pt x="251665" y="2279499"/>
                  </a:lnTo>
                  <a:lnTo>
                    <a:pt x="247283" y="2234233"/>
                  </a:lnTo>
                  <a:lnTo>
                    <a:pt x="243988" y="2188940"/>
                  </a:lnTo>
                  <a:lnTo>
                    <a:pt x="241776" y="2143642"/>
                  </a:lnTo>
                  <a:lnTo>
                    <a:pt x="240644" y="2098357"/>
                  </a:lnTo>
                  <a:lnTo>
                    <a:pt x="240587" y="2053105"/>
                  </a:lnTo>
                  <a:lnTo>
                    <a:pt x="241600" y="2007906"/>
                  </a:lnTo>
                  <a:lnTo>
                    <a:pt x="243680" y="1962780"/>
                  </a:lnTo>
                  <a:lnTo>
                    <a:pt x="246823" y="1917747"/>
                  </a:lnTo>
                  <a:lnTo>
                    <a:pt x="251024" y="1872827"/>
                  </a:lnTo>
                  <a:lnTo>
                    <a:pt x="256278" y="1828038"/>
                  </a:lnTo>
                  <a:lnTo>
                    <a:pt x="262582" y="1783402"/>
                  </a:lnTo>
                  <a:lnTo>
                    <a:pt x="269932" y="1738937"/>
                  </a:lnTo>
                  <a:lnTo>
                    <a:pt x="278322" y="1694664"/>
                  </a:lnTo>
                  <a:lnTo>
                    <a:pt x="287750" y="1650602"/>
                  </a:lnTo>
                  <a:lnTo>
                    <a:pt x="298210" y="1606771"/>
                  </a:lnTo>
                  <a:lnTo>
                    <a:pt x="309699" y="1563192"/>
                  </a:lnTo>
                  <a:lnTo>
                    <a:pt x="322212" y="1519882"/>
                  </a:lnTo>
                  <a:lnTo>
                    <a:pt x="335746" y="1476863"/>
                  </a:lnTo>
                  <a:lnTo>
                    <a:pt x="350295" y="1434155"/>
                  </a:lnTo>
                  <a:lnTo>
                    <a:pt x="365855" y="1391776"/>
                  </a:lnTo>
                  <a:lnTo>
                    <a:pt x="382423" y="1349747"/>
                  </a:lnTo>
                  <a:lnTo>
                    <a:pt x="399994" y="1308088"/>
                  </a:lnTo>
                  <a:lnTo>
                    <a:pt x="418564" y="1266818"/>
                  </a:lnTo>
                  <a:lnTo>
                    <a:pt x="438128" y="1225957"/>
                  </a:lnTo>
                  <a:lnTo>
                    <a:pt x="458683" y="1185525"/>
                  </a:lnTo>
                  <a:lnTo>
                    <a:pt x="480224" y="1145541"/>
                  </a:lnTo>
                  <a:lnTo>
                    <a:pt x="502747" y="1106026"/>
                  </a:lnTo>
                  <a:lnTo>
                    <a:pt x="526247" y="1066999"/>
                  </a:lnTo>
                  <a:lnTo>
                    <a:pt x="550721" y="1028480"/>
                  </a:lnTo>
                  <a:lnTo>
                    <a:pt x="576165" y="990489"/>
                  </a:lnTo>
                  <a:lnTo>
                    <a:pt x="602573" y="953045"/>
                  </a:lnTo>
                  <a:lnTo>
                    <a:pt x="629942" y="916168"/>
                  </a:lnTo>
                  <a:lnTo>
                    <a:pt x="658268" y="879879"/>
                  </a:lnTo>
                  <a:lnTo>
                    <a:pt x="687546" y="844196"/>
                  </a:lnTo>
                  <a:lnTo>
                    <a:pt x="717772" y="809140"/>
                  </a:lnTo>
                  <a:lnTo>
                    <a:pt x="748942" y="774730"/>
                  </a:lnTo>
                  <a:lnTo>
                    <a:pt x="781051" y="740987"/>
                  </a:lnTo>
                  <a:lnTo>
                    <a:pt x="814096" y="707929"/>
                  </a:lnTo>
                  <a:lnTo>
                    <a:pt x="848072" y="675577"/>
                  </a:lnTo>
                  <a:lnTo>
                    <a:pt x="882975" y="643951"/>
                  </a:lnTo>
                  <a:lnTo>
                    <a:pt x="918801" y="613070"/>
                  </a:lnTo>
                  <a:lnTo>
                    <a:pt x="955545" y="582953"/>
                  </a:lnTo>
                  <a:lnTo>
                    <a:pt x="993203" y="553622"/>
                  </a:lnTo>
                  <a:lnTo>
                    <a:pt x="1031772" y="525095"/>
                  </a:lnTo>
                  <a:lnTo>
                    <a:pt x="1071246" y="497393"/>
                  </a:lnTo>
                  <a:lnTo>
                    <a:pt x="1111622" y="470534"/>
                  </a:lnTo>
                  <a:lnTo>
                    <a:pt x="1170931" y="584834"/>
                  </a:lnTo>
                  <a:lnTo>
                    <a:pt x="1215762" y="271271"/>
                  </a:lnTo>
                  <a:lnTo>
                    <a:pt x="941315" y="141985"/>
                  </a:lnTo>
                  <a:lnTo>
                    <a:pt x="1000624" y="256412"/>
                  </a:lnTo>
                  <a:lnTo>
                    <a:pt x="958518" y="283724"/>
                  </a:lnTo>
                  <a:lnTo>
                    <a:pt x="917147" y="311952"/>
                  </a:lnTo>
                  <a:lnTo>
                    <a:pt x="876523" y="341079"/>
                  </a:lnTo>
                  <a:lnTo>
                    <a:pt x="836657" y="371089"/>
                  </a:lnTo>
                  <a:lnTo>
                    <a:pt x="797563" y="401967"/>
                  </a:lnTo>
                  <a:lnTo>
                    <a:pt x="759251" y="433696"/>
                  </a:lnTo>
                  <a:lnTo>
                    <a:pt x="721733" y="466261"/>
                  </a:lnTo>
                  <a:lnTo>
                    <a:pt x="685022" y="499645"/>
                  </a:lnTo>
                  <a:lnTo>
                    <a:pt x="649128" y="533833"/>
                  </a:lnTo>
                  <a:lnTo>
                    <a:pt x="614065" y="568807"/>
                  </a:lnTo>
                  <a:lnTo>
                    <a:pt x="579843" y="604553"/>
                  </a:lnTo>
                  <a:lnTo>
                    <a:pt x="546475" y="641054"/>
                  </a:lnTo>
                  <a:lnTo>
                    <a:pt x="513973" y="678294"/>
                  </a:lnTo>
                  <a:lnTo>
                    <a:pt x="482348" y="716258"/>
                  </a:lnTo>
                  <a:lnTo>
                    <a:pt x="451612" y="754928"/>
                  </a:lnTo>
                  <a:lnTo>
                    <a:pt x="421777" y="794289"/>
                  </a:lnTo>
                  <a:lnTo>
                    <a:pt x="392855" y="834325"/>
                  </a:lnTo>
                  <a:lnTo>
                    <a:pt x="364857" y="875021"/>
                  </a:lnTo>
                  <a:lnTo>
                    <a:pt x="337797" y="916358"/>
                  </a:lnTo>
                  <a:lnTo>
                    <a:pt x="311685" y="958323"/>
                  </a:lnTo>
                  <a:lnTo>
                    <a:pt x="286533" y="1000899"/>
                  </a:lnTo>
                  <a:lnTo>
                    <a:pt x="262353" y="1044069"/>
                  </a:lnTo>
                  <a:lnTo>
                    <a:pt x="239157" y="1087818"/>
                  </a:lnTo>
                  <a:lnTo>
                    <a:pt x="216958" y="1132129"/>
                  </a:lnTo>
                  <a:lnTo>
                    <a:pt x="195766" y="1176987"/>
                  </a:lnTo>
                  <a:lnTo>
                    <a:pt x="175593" y="1222376"/>
                  </a:lnTo>
                  <a:lnTo>
                    <a:pt x="156453" y="1268279"/>
                  </a:lnTo>
                  <a:lnTo>
                    <a:pt x="138355" y="1314680"/>
                  </a:lnTo>
                  <a:lnTo>
                    <a:pt x="121313" y="1361564"/>
                  </a:lnTo>
                  <a:lnTo>
                    <a:pt x="105337" y="1408914"/>
                  </a:lnTo>
                  <a:lnTo>
                    <a:pt x="90441" y="1456715"/>
                  </a:lnTo>
                  <a:lnTo>
                    <a:pt x="76635" y="1504950"/>
                  </a:lnTo>
                  <a:lnTo>
                    <a:pt x="64327" y="1551982"/>
                  </a:lnTo>
                  <a:lnTo>
                    <a:pt x="53122" y="1599043"/>
                  </a:lnTo>
                  <a:lnTo>
                    <a:pt x="43012" y="1646118"/>
                  </a:lnTo>
                  <a:lnTo>
                    <a:pt x="33990" y="1693192"/>
                  </a:lnTo>
                  <a:lnTo>
                    <a:pt x="26047" y="1740252"/>
                  </a:lnTo>
                  <a:lnTo>
                    <a:pt x="19175" y="1787285"/>
                  </a:lnTo>
                  <a:lnTo>
                    <a:pt x="13367" y="1834275"/>
                  </a:lnTo>
                  <a:lnTo>
                    <a:pt x="8614" y="1881209"/>
                  </a:lnTo>
                  <a:lnTo>
                    <a:pt x="4909" y="1928073"/>
                  </a:lnTo>
                  <a:lnTo>
                    <a:pt x="2244" y="1974854"/>
                  </a:lnTo>
                  <a:lnTo>
                    <a:pt x="610" y="2021536"/>
                  </a:lnTo>
                  <a:lnTo>
                    <a:pt x="0" y="2068107"/>
                  </a:lnTo>
                  <a:lnTo>
                    <a:pt x="405" y="2114552"/>
                  </a:lnTo>
                  <a:lnTo>
                    <a:pt x="1818" y="2160857"/>
                  </a:lnTo>
                  <a:lnTo>
                    <a:pt x="4231" y="2207008"/>
                  </a:lnTo>
                  <a:lnTo>
                    <a:pt x="7636" y="2252992"/>
                  </a:lnTo>
                  <a:lnTo>
                    <a:pt x="12024" y="2298794"/>
                  </a:lnTo>
                  <a:lnTo>
                    <a:pt x="17388" y="2344400"/>
                  </a:lnTo>
                  <a:lnTo>
                    <a:pt x="23720" y="2389797"/>
                  </a:lnTo>
                  <a:lnTo>
                    <a:pt x="31012" y="2434970"/>
                  </a:lnTo>
                  <a:lnTo>
                    <a:pt x="39256" y="2479906"/>
                  </a:lnTo>
                  <a:lnTo>
                    <a:pt x="48444" y="2524590"/>
                  </a:lnTo>
                  <a:lnTo>
                    <a:pt x="58569" y="2569009"/>
                  </a:lnTo>
                  <a:lnTo>
                    <a:pt x="69621" y="2613149"/>
                  </a:lnTo>
                  <a:lnTo>
                    <a:pt x="81593" y="2656995"/>
                  </a:lnTo>
                  <a:lnTo>
                    <a:pt x="94477" y="2700534"/>
                  </a:lnTo>
                  <a:lnTo>
                    <a:pt x="108265" y="2743751"/>
                  </a:lnTo>
                  <a:lnTo>
                    <a:pt x="122950" y="2786634"/>
                  </a:lnTo>
                  <a:lnTo>
                    <a:pt x="138523" y="2829167"/>
                  </a:lnTo>
                  <a:lnTo>
                    <a:pt x="154976" y="2871337"/>
                  </a:lnTo>
                  <a:lnTo>
                    <a:pt x="172301" y="2913129"/>
                  </a:lnTo>
                  <a:lnTo>
                    <a:pt x="190491" y="2954531"/>
                  </a:lnTo>
                  <a:lnTo>
                    <a:pt x="209537" y="2995528"/>
                  </a:lnTo>
                  <a:lnTo>
                    <a:pt x="229432" y="3036105"/>
                  </a:lnTo>
                  <a:lnTo>
                    <a:pt x="250167" y="3076250"/>
                  </a:lnTo>
                  <a:lnTo>
                    <a:pt x="271734" y="3115948"/>
                  </a:lnTo>
                  <a:lnTo>
                    <a:pt x="294126" y="3155185"/>
                  </a:lnTo>
                  <a:lnTo>
                    <a:pt x="317334" y="3193947"/>
                  </a:lnTo>
                  <a:lnTo>
                    <a:pt x="341351" y="3232220"/>
                  </a:lnTo>
                  <a:lnTo>
                    <a:pt x="366169" y="3269990"/>
                  </a:lnTo>
                  <a:lnTo>
                    <a:pt x="391779" y="3307244"/>
                  </a:lnTo>
                  <a:lnTo>
                    <a:pt x="418174" y="3343966"/>
                  </a:lnTo>
                  <a:lnTo>
                    <a:pt x="445346" y="3380145"/>
                  </a:lnTo>
                  <a:lnTo>
                    <a:pt x="473286" y="3415764"/>
                  </a:lnTo>
                  <a:lnTo>
                    <a:pt x="501987" y="3450811"/>
                  </a:lnTo>
                  <a:lnTo>
                    <a:pt x="531441" y="3485271"/>
                  </a:lnTo>
                  <a:lnTo>
                    <a:pt x="561640" y="3519131"/>
                  </a:lnTo>
                  <a:lnTo>
                    <a:pt x="592576" y="3552376"/>
                  </a:lnTo>
                  <a:lnTo>
                    <a:pt x="624241" y="3584993"/>
                  </a:lnTo>
                  <a:lnTo>
                    <a:pt x="656626" y="3616968"/>
                  </a:lnTo>
                  <a:lnTo>
                    <a:pt x="689725" y="3648286"/>
                  </a:lnTo>
                  <a:lnTo>
                    <a:pt x="723528" y="3678933"/>
                  </a:lnTo>
                  <a:lnTo>
                    <a:pt x="758029" y="3708897"/>
                  </a:lnTo>
                  <a:lnTo>
                    <a:pt x="793219" y="3738162"/>
                  </a:lnTo>
                  <a:lnTo>
                    <a:pt x="829089" y="3766714"/>
                  </a:lnTo>
                  <a:lnTo>
                    <a:pt x="865633" y="3794541"/>
                  </a:lnTo>
                  <a:lnTo>
                    <a:pt x="902843" y="3821628"/>
                  </a:lnTo>
                  <a:lnTo>
                    <a:pt x="940709" y="3847960"/>
                  </a:lnTo>
                  <a:lnTo>
                    <a:pt x="979225" y="3873524"/>
                  </a:lnTo>
                  <a:lnTo>
                    <a:pt x="1018382" y="3898306"/>
                  </a:lnTo>
                  <a:lnTo>
                    <a:pt x="1058172" y="3922293"/>
                  </a:lnTo>
                  <a:lnTo>
                    <a:pt x="1098588" y="3945469"/>
                  </a:lnTo>
                  <a:lnTo>
                    <a:pt x="1139621" y="3967821"/>
                  </a:lnTo>
                  <a:lnTo>
                    <a:pt x="1181263" y="3989335"/>
                  </a:lnTo>
                  <a:lnTo>
                    <a:pt x="1223507" y="4009998"/>
                  </a:lnTo>
                  <a:lnTo>
                    <a:pt x="1266345" y="4029795"/>
                  </a:lnTo>
                  <a:lnTo>
                    <a:pt x="1309768" y="4048712"/>
                  </a:lnTo>
                  <a:lnTo>
                    <a:pt x="1353769" y="4066735"/>
                  </a:lnTo>
                  <a:lnTo>
                    <a:pt x="1398339" y="4083850"/>
                  </a:lnTo>
                  <a:lnTo>
                    <a:pt x="1443471" y="4100044"/>
                  </a:lnTo>
                  <a:lnTo>
                    <a:pt x="1489156" y="4115302"/>
                  </a:lnTo>
                  <a:lnTo>
                    <a:pt x="1535388" y="4129610"/>
                  </a:lnTo>
                  <a:lnTo>
                    <a:pt x="1582157" y="4142955"/>
                  </a:lnTo>
                  <a:lnTo>
                    <a:pt x="1629205" y="4155259"/>
                  </a:lnTo>
                  <a:lnTo>
                    <a:pt x="1676281" y="4166460"/>
                  </a:lnTo>
                  <a:lnTo>
                    <a:pt x="1723372" y="4176566"/>
                  </a:lnTo>
                  <a:lnTo>
                    <a:pt x="1770462" y="4185585"/>
                  </a:lnTo>
                  <a:lnTo>
                    <a:pt x="1817538" y="4193525"/>
                  </a:lnTo>
                  <a:lnTo>
                    <a:pt x="1864585" y="4200394"/>
                  </a:lnTo>
                  <a:lnTo>
                    <a:pt x="1911591" y="4206200"/>
                  </a:lnTo>
                  <a:lnTo>
                    <a:pt x="1958541" y="4210951"/>
                  </a:lnTo>
                  <a:lnTo>
                    <a:pt x="2005421" y="4214654"/>
                  </a:lnTo>
                  <a:lnTo>
                    <a:pt x="2052217" y="4217318"/>
                  </a:lnTo>
                  <a:lnTo>
                    <a:pt x="2098915" y="4218951"/>
                  </a:lnTo>
                  <a:lnTo>
                    <a:pt x="2145501" y="4219561"/>
                  </a:lnTo>
                  <a:lnTo>
                    <a:pt x="2191961" y="4219156"/>
                  </a:lnTo>
                  <a:lnTo>
                    <a:pt x="2238281" y="4217743"/>
                  </a:lnTo>
                  <a:lnTo>
                    <a:pt x="2284448" y="4215331"/>
                  </a:lnTo>
                  <a:lnTo>
                    <a:pt x="2330447" y="4211927"/>
                  </a:lnTo>
                  <a:lnTo>
                    <a:pt x="2376264" y="4207540"/>
                  </a:lnTo>
                  <a:lnTo>
                    <a:pt x="2421886" y="4202177"/>
                  </a:lnTo>
                  <a:lnTo>
                    <a:pt x="2467298" y="4195847"/>
                  </a:lnTo>
                  <a:lnTo>
                    <a:pt x="2512486" y="4188558"/>
                  </a:lnTo>
                  <a:lnTo>
                    <a:pt x="2557437" y="4180316"/>
                  </a:lnTo>
                  <a:lnTo>
                    <a:pt x="2602136" y="4171132"/>
                  </a:lnTo>
                  <a:lnTo>
                    <a:pt x="2646570" y="4161011"/>
                  </a:lnTo>
                  <a:lnTo>
                    <a:pt x="2690724" y="4149963"/>
                  </a:lnTo>
                  <a:lnTo>
                    <a:pt x="2734585" y="4137995"/>
                  </a:lnTo>
                  <a:lnTo>
                    <a:pt x="2778138" y="4125115"/>
                  </a:lnTo>
                  <a:lnTo>
                    <a:pt x="2821370" y="4111332"/>
                  </a:lnTo>
                  <a:lnTo>
                    <a:pt x="2864267" y="4096652"/>
                  </a:lnTo>
                  <a:lnTo>
                    <a:pt x="2906814" y="4081085"/>
                  </a:lnTo>
                  <a:lnTo>
                    <a:pt x="2948998" y="4064638"/>
                  </a:lnTo>
                  <a:lnTo>
                    <a:pt x="2990805" y="4047319"/>
                  </a:lnTo>
                  <a:lnTo>
                    <a:pt x="3032221" y="4029136"/>
                  </a:lnTo>
                  <a:lnTo>
                    <a:pt x="3073232" y="4010097"/>
                  </a:lnTo>
                  <a:lnTo>
                    <a:pt x="3113823" y="3990210"/>
                  </a:lnTo>
                  <a:lnTo>
                    <a:pt x="3153981" y="3969483"/>
                  </a:lnTo>
                  <a:lnTo>
                    <a:pt x="3193693" y="3947924"/>
                  </a:lnTo>
                  <a:lnTo>
                    <a:pt x="3232943" y="3925540"/>
                  </a:lnTo>
                  <a:lnTo>
                    <a:pt x="3271718" y="3902341"/>
                  </a:lnTo>
                  <a:lnTo>
                    <a:pt x="3310004" y="3878333"/>
                  </a:lnTo>
                  <a:lnTo>
                    <a:pt x="3347788" y="3853525"/>
                  </a:lnTo>
                  <a:lnTo>
                    <a:pt x="3385054" y="3827924"/>
                  </a:lnTo>
                  <a:lnTo>
                    <a:pt x="3421790" y="3801540"/>
                  </a:lnTo>
                  <a:lnTo>
                    <a:pt x="3457981" y="3774379"/>
                  </a:lnTo>
                  <a:lnTo>
                    <a:pt x="3493613" y="3746449"/>
                  </a:lnTo>
                  <a:lnTo>
                    <a:pt x="3528672" y="3717759"/>
                  </a:lnTo>
                  <a:lnTo>
                    <a:pt x="3563145" y="3688317"/>
                  </a:lnTo>
                  <a:lnTo>
                    <a:pt x="3597016" y="3658130"/>
                  </a:lnTo>
                  <a:lnTo>
                    <a:pt x="3630274" y="3627207"/>
                  </a:lnTo>
                  <a:lnTo>
                    <a:pt x="3662902" y="3595555"/>
                  </a:lnTo>
                  <a:lnTo>
                    <a:pt x="3694888" y="3563182"/>
                  </a:lnTo>
                  <a:lnTo>
                    <a:pt x="3726218" y="3530097"/>
                  </a:lnTo>
                  <a:lnTo>
                    <a:pt x="3756876" y="3496307"/>
                  </a:lnTo>
                  <a:lnTo>
                    <a:pt x="3786851" y="3461820"/>
                  </a:lnTo>
                  <a:lnTo>
                    <a:pt x="3816127" y="3426645"/>
                  </a:lnTo>
                  <a:lnTo>
                    <a:pt x="3844690" y="3390789"/>
                  </a:lnTo>
                  <a:lnTo>
                    <a:pt x="3872528" y="3354260"/>
                  </a:lnTo>
                  <a:lnTo>
                    <a:pt x="3899624" y="3317066"/>
                  </a:lnTo>
                  <a:lnTo>
                    <a:pt x="3925967" y="3279215"/>
                  </a:lnTo>
                  <a:lnTo>
                    <a:pt x="3951541" y="3240715"/>
                  </a:lnTo>
                  <a:lnTo>
                    <a:pt x="3976333" y="3201575"/>
                  </a:lnTo>
                  <a:lnTo>
                    <a:pt x="4000329" y="3161801"/>
                  </a:lnTo>
                  <a:lnTo>
                    <a:pt x="4023514" y="3121403"/>
                  </a:lnTo>
                  <a:lnTo>
                    <a:pt x="4045876" y="3080387"/>
                  </a:lnTo>
                  <a:lnTo>
                    <a:pt x="4067399" y="3038762"/>
                  </a:lnTo>
                  <a:lnTo>
                    <a:pt x="4088070" y="2996536"/>
                  </a:lnTo>
                  <a:lnTo>
                    <a:pt x="4107876" y="2953717"/>
                  </a:lnTo>
                  <a:lnTo>
                    <a:pt x="4126801" y="2910313"/>
                  </a:lnTo>
                  <a:lnTo>
                    <a:pt x="4144832" y="2866331"/>
                  </a:lnTo>
                  <a:lnTo>
                    <a:pt x="4161955" y="2821780"/>
                  </a:lnTo>
                  <a:lnTo>
                    <a:pt x="4178157" y="2776668"/>
                  </a:lnTo>
                  <a:lnTo>
                    <a:pt x="4193422" y="2731003"/>
                  </a:lnTo>
                  <a:lnTo>
                    <a:pt x="4207738" y="2684792"/>
                  </a:lnTo>
                  <a:lnTo>
                    <a:pt x="4221090" y="2638043"/>
                  </a:lnTo>
                  <a:lnTo>
                    <a:pt x="4233395" y="2591011"/>
                  </a:lnTo>
                  <a:lnTo>
                    <a:pt x="4244598" y="2543950"/>
                  </a:lnTo>
                  <a:lnTo>
                    <a:pt x="4254705" y="2496875"/>
                  </a:lnTo>
                  <a:lnTo>
                    <a:pt x="4263725" y="2449801"/>
                  </a:lnTo>
                  <a:lnTo>
                    <a:pt x="4271666" y="2402741"/>
                  </a:lnTo>
                  <a:lnTo>
                    <a:pt x="4278535" y="2355708"/>
                  </a:lnTo>
                  <a:lnTo>
                    <a:pt x="4284341" y="2308718"/>
                  </a:lnTo>
                  <a:lnTo>
                    <a:pt x="4289092" y="2261784"/>
                  </a:lnTo>
                  <a:lnTo>
                    <a:pt x="4292795" y="2214920"/>
                  </a:lnTo>
                  <a:lnTo>
                    <a:pt x="4295458" y="2168139"/>
                  </a:lnTo>
                  <a:lnTo>
                    <a:pt x="4297090" y="2121457"/>
                  </a:lnTo>
                  <a:lnTo>
                    <a:pt x="4297699" y="2074886"/>
                  </a:lnTo>
                  <a:lnTo>
                    <a:pt x="4297292" y="2028441"/>
                  </a:lnTo>
                  <a:lnTo>
                    <a:pt x="4295877" y="1982136"/>
                  </a:lnTo>
                  <a:lnTo>
                    <a:pt x="4293462" y="1935985"/>
                  </a:lnTo>
                  <a:lnTo>
                    <a:pt x="4290056" y="1890001"/>
                  </a:lnTo>
                  <a:lnTo>
                    <a:pt x="4285666" y="1844199"/>
                  </a:lnTo>
                  <a:lnTo>
                    <a:pt x="4280300" y="1798592"/>
                  </a:lnTo>
                  <a:lnTo>
                    <a:pt x="4273966" y="1753195"/>
                  </a:lnTo>
                  <a:lnTo>
                    <a:pt x="4266673" y="1708022"/>
                  </a:lnTo>
                  <a:lnTo>
                    <a:pt x="4258428" y="1663086"/>
                  </a:lnTo>
                  <a:lnTo>
                    <a:pt x="4249238" y="1618402"/>
                  </a:lnTo>
                  <a:lnTo>
                    <a:pt x="4239113" y="1573983"/>
                  </a:lnTo>
                  <a:lnTo>
                    <a:pt x="4228060" y="1529843"/>
                  </a:lnTo>
                  <a:lnTo>
                    <a:pt x="4216086" y="1485997"/>
                  </a:lnTo>
                  <a:lnTo>
                    <a:pt x="4203201" y="1442458"/>
                  </a:lnTo>
                  <a:lnTo>
                    <a:pt x="4189412" y="1399240"/>
                  </a:lnTo>
                  <a:lnTo>
                    <a:pt x="4174726" y="1356357"/>
                  </a:lnTo>
                  <a:lnTo>
                    <a:pt x="4159152" y="1313824"/>
                  </a:lnTo>
                  <a:lnTo>
                    <a:pt x="4142698" y="1271654"/>
                  </a:lnTo>
                  <a:lnTo>
                    <a:pt x="4125372" y="1229861"/>
                  </a:lnTo>
                  <a:lnTo>
                    <a:pt x="4107181" y="1188459"/>
                  </a:lnTo>
                  <a:lnTo>
                    <a:pt x="4088134" y="1147462"/>
                  </a:lnTo>
                  <a:lnTo>
                    <a:pt x="4068239" y="1106884"/>
                  </a:lnTo>
                  <a:lnTo>
                    <a:pt x="4047503" y="1066739"/>
                  </a:lnTo>
                  <a:lnTo>
                    <a:pt x="4025935" y="1027041"/>
                  </a:lnTo>
                  <a:lnTo>
                    <a:pt x="4003543" y="987803"/>
                  </a:lnTo>
                  <a:lnTo>
                    <a:pt x="3980334" y="949041"/>
                  </a:lnTo>
                  <a:lnTo>
                    <a:pt x="3956316" y="910767"/>
                  </a:lnTo>
                  <a:lnTo>
                    <a:pt x="3931498" y="872997"/>
                  </a:lnTo>
                  <a:lnTo>
                    <a:pt x="3905887" y="835743"/>
                  </a:lnTo>
                  <a:lnTo>
                    <a:pt x="3879492" y="799019"/>
                  </a:lnTo>
                  <a:lnTo>
                    <a:pt x="3852320" y="762841"/>
                  </a:lnTo>
                  <a:lnTo>
                    <a:pt x="3824379" y="727221"/>
                  </a:lnTo>
                  <a:lnTo>
                    <a:pt x="3795677" y="692173"/>
                  </a:lnTo>
                  <a:lnTo>
                    <a:pt x="3766223" y="657712"/>
                  </a:lnTo>
                  <a:lnTo>
                    <a:pt x="3736024" y="623852"/>
                  </a:lnTo>
                  <a:lnTo>
                    <a:pt x="3705088" y="590606"/>
                  </a:lnTo>
                  <a:lnTo>
                    <a:pt x="3673423" y="557988"/>
                  </a:lnTo>
                  <a:lnTo>
                    <a:pt x="3641037" y="526013"/>
                  </a:lnTo>
                  <a:lnTo>
                    <a:pt x="3607938" y="494694"/>
                  </a:lnTo>
                  <a:lnTo>
                    <a:pt x="3574134" y="464046"/>
                  </a:lnTo>
                  <a:lnTo>
                    <a:pt x="3539634" y="434082"/>
                  </a:lnTo>
                  <a:lnTo>
                    <a:pt x="3504444" y="404816"/>
                  </a:lnTo>
                  <a:lnTo>
                    <a:pt x="3468573" y="376262"/>
                  </a:lnTo>
                  <a:lnTo>
                    <a:pt x="3432028" y="348435"/>
                  </a:lnTo>
                  <a:lnTo>
                    <a:pt x="3394819" y="321347"/>
                  </a:lnTo>
                  <a:lnTo>
                    <a:pt x="3356953" y="295014"/>
                  </a:lnTo>
                  <a:lnTo>
                    <a:pt x="3318437" y="269449"/>
                  </a:lnTo>
                  <a:lnTo>
                    <a:pt x="3279280" y="244665"/>
                  </a:lnTo>
                  <a:lnTo>
                    <a:pt x="3239489" y="220678"/>
                  </a:lnTo>
                  <a:lnTo>
                    <a:pt x="3199074" y="197501"/>
                  </a:lnTo>
                  <a:lnTo>
                    <a:pt x="3158040" y="175147"/>
                  </a:lnTo>
                  <a:lnTo>
                    <a:pt x="3116398" y="153632"/>
                  </a:lnTo>
                  <a:lnTo>
                    <a:pt x="3074154" y="132968"/>
                  </a:lnTo>
                  <a:lnTo>
                    <a:pt x="3031316" y="113170"/>
                  </a:lnTo>
                  <a:lnTo>
                    <a:pt x="2987893" y="94252"/>
                  </a:lnTo>
                  <a:lnTo>
                    <a:pt x="2943893" y="76227"/>
                  </a:lnTo>
                  <a:lnTo>
                    <a:pt x="2899322" y="59111"/>
                  </a:lnTo>
                  <a:lnTo>
                    <a:pt x="2854190" y="42916"/>
                  </a:lnTo>
                  <a:lnTo>
                    <a:pt x="2808505" y="27656"/>
                  </a:lnTo>
                  <a:lnTo>
                    <a:pt x="2762274" y="13346"/>
                  </a:lnTo>
                  <a:lnTo>
                    <a:pt x="2715505" y="0"/>
                  </a:lnTo>
                  <a:close/>
                </a:path>
              </a:pathLst>
            </a:custGeom>
            <a:solidFill>
              <a:srgbClr val="CFD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690550A7-AB9E-C33B-91EE-E28D79B9B0CA}"/>
                </a:ext>
              </a:extLst>
            </p:cNvPr>
            <p:cNvSpPr/>
            <p:nvPr/>
          </p:nvSpPr>
          <p:spPr>
            <a:xfrm>
              <a:off x="2311908" y="1283208"/>
              <a:ext cx="1717675" cy="859790"/>
            </a:xfrm>
            <a:custGeom>
              <a:avLst/>
              <a:gdLst/>
              <a:ahLst/>
              <a:cxnLst/>
              <a:rect l="l" t="t" r="r" b="b"/>
              <a:pathLst>
                <a:path w="1717675" h="859789">
                  <a:moveTo>
                    <a:pt x="1574292" y="0"/>
                  </a:moveTo>
                  <a:lnTo>
                    <a:pt x="143256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5"/>
                  </a:lnTo>
                  <a:lnTo>
                    <a:pt x="0" y="716279"/>
                  </a:lnTo>
                  <a:lnTo>
                    <a:pt x="7303" y="761561"/>
                  </a:lnTo>
                  <a:lnTo>
                    <a:pt x="27639" y="800886"/>
                  </a:lnTo>
                  <a:lnTo>
                    <a:pt x="58649" y="831896"/>
                  </a:lnTo>
                  <a:lnTo>
                    <a:pt x="97974" y="852232"/>
                  </a:lnTo>
                  <a:lnTo>
                    <a:pt x="143256" y="859536"/>
                  </a:lnTo>
                  <a:lnTo>
                    <a:pt x="1574292" y="859536"/>
                  </a:lnTo>
                  <a:lnTo>
                    <a:pt x="1619573" y="852232"/>
                  </a:lnTo>
                  <a:lnTo>
                    <a:pt x="1658898" y="831896"/>
                  </a:lnTo>
                  <a:lnTo>
                    <a:pt x="1689908" y="800886"/>
                  </a:lnTo>
                  <a:lnTo>
                    <a:pt x="1710244" y="761561"/>
                  </a:lnTo>
                  <a:lnTo>
                    <a:pt x="1717547" y="716279"/>
                  </a:lnTo>
                  <a:lnTo>
                    <a:pt x="1717547" y="143255"/>
                  </a:lnTo>
                  <a:lnTo>
                    <a:pt x="1710244" y="97974"/>
                  </a:lnTo>
                  <a:lnTo>
                    <a:pt x="1689908" y="58649"/>
                  </a:lnTo>
                  <a:lnTo>
                    <a:pt x="1658898" y="27639"/>
                  </a:lnTo>
                  <a:lnTo>
                    <a:pt x="1619573" y="7303"/>
                  </a:lnTo>
                  <a:lnTo>
                    <a:pt x="157429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B85CB2EC-51BA-0175-A817-2179192BA143}"/>
                </a:ext>
              </a:extLst>
            </p:cNvPr>
            <p:cNvSpPr/>
            <p:nvPr/>
          </p:nvSpPr>
          <p:spPr>
            <a:xfrm>
              <a:off x="2311908" y="1283208"/>
              <a:ext cx="1717675" cy="859790"/>
            </a:xfrm>
            <a:custGeom>
              <a:avLst/>
              <a:gdLst/>
              <a:ahLst/>
              <a:cxnLst/>
              <a:rect l="l" t="t" r="r" b="b"/>
              <a:pathLst>
                <a:path w="1717675" h="859789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1574292" y="0"/>
                  </a:lnTo>
                  <a:lnTo>
                    <a:pt x="1619573" y="7303"/>
                  </a:lnTo>
                  <a:lnTo>
                    <a:pt x="1658898" y="27639"/>
                  </a:lnTo>
                  <a:lnTo>
                    <a:pt x="1689908" y="58649"/>
                  </a:lnTo>
                  <a:lnTo>
                    <a:pt x="1710244" y="97974"/>
                  </a:lnTo>
                  <a:lnTo>
                    <a:pt x="1717547" y="143255"/>
                  </a:lnTo>
                  <a:lnTo>
                    <a:pt x="1717547" y="716279"/>
                  </a:lnTo>
                  <a:lnTo>
                    <a:pt x="1710244" y="761561"/>
                  </a:lnTo>
                  <a:lnTo>
                    <a:pt x="1689908" y="800886"/>
                  </a:lnTo>
                  <a:lnTo>
                    <a:pt x="1658898" y="831896"/>
                  </a:lnTo>
                  <a:lnTo>
                    <a:pt x="1619573" y="852232"/>
                  </a:lnTo>
                  <a:lnTo>
                    <a:pt x="1574292" y="859536"/>
                  </a:lnTo>
                  <a:lnTo>
                    <a:pt x="143256" y="859536"/>
                  </a:lnTo>
                  <a:lnTo>
                    <a:pt x="97974" y="852232"/>
                  </a:lnTo>
                  <a:lnTo>
                    <a:pt x="58649" y="831896"/>
                  </a:lnTo>
                  <a:lnTo>
                    <a:pt x="27639" y="800886"/>
                  </a:lnTo>
                  <a:lnTo>
                    <a:pt x="7303" y="761561"/>
                  </a:lnTo>
                  <a:lnTo>
                    <a:pt x="0" y="716279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3">
            <a:extLst>
              <a:ext uri="{FF2B5EF4-FFF2-40B4-BE49-F238E27FC236}">
                <a16:creationId xmlns:a16="http://schemas.microsoft.com/office/drawing/2014/main" id="{A15CD1DA-C334-2903-6764-B1FC0F10C839}"/>
              </a:ext>
            </a:extLst>
          </p:cNvPr>
          <p:cNvSpPr txBox="1"/>
          <p:nvPr/>
        </p:nvSpPr>
        <p:spPr>
          <a:xfrm>
            <a:off x="2597142" y="1761820"/>
            <a:ext cx="108140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246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460"/>
              </a:lnSpc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Instance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28" name="object 14">
            <a:extLst>
              <a:ext uri="{FF2B5EF4-FFF2-40B4-BE49-F238E27FC236}">
                <a16:creationId xmlns:a16="http://schemas.microsoft.com/office/drawing/2014/main" id="{51CC4E55-8236-C869-F2CF-04F0548C317F}"/>
              </a:ext>
            </a:extLst>
          </p:cNvPr>
          <p:cNvGrpSpPr/>
          <p:nvPr/>
        </p:nvGrpSpPr>
        <p:grpSpPr>
          <a:xfrm>
            <a:off x="4322564" y="2802636"/>
            <a:ext cx="1729105" cy="872490"/>
            <a:chOff x="4353814" y="2403094"/>
            <a:chExt cx="1729105" cy="872490"/>
          </a:xfrm>
        </p:grpSpPr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2D689C63-F921-F77D-B59F-EF43536ED84B}"/>
                </a:ext>
              </a:extLst>
            </p:cNvPr>
            <p:cNvSpPr/>
            <p:nvPr/>
          </p:nvSpPr>
          <p:spPr>
            <a:xfrm>
              <a:off x="4360164" y="2409444"/>
              <a:ext cx="1716405" cy="859790"/>
            </a:xfrm>
            <a:custGeom>
              <a:avLst/>
              <a:gdLst/>
              <a:ahLst/>
              <a:cxnLst/>
              <a:rect l="l" t="t" r="r" b="b"/>
              <a:pathLst>
                <a:path w="1716404" h="859789">
                  <a:moveTo>
                    <a:pt x="1572768" y="0"/>
                  </a:moveTo>
                  <a:lnTo>
                    <a:pt x="143256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5"/>
                  </a:lnTo>
                  <a:lnTo>
                    <a:pt x="0" y="716279"/>
                  </a:lnTo>
                  <a:lnTo>
                    <a:pt x="7303" y="761561"/>
                  </a:lnTo>
                  <a:lnTo>
                    <a:pt x="27639" y="800886"/>
                  </a:lnTo>
                  <a:lnTo>
                    <a:pt x="58649" y="831896"/>
                  </a:lnTo>
                  <a:lnTo>
                    <a:pt x="97974" y="852232"/>
                  </a:lnTo>
                  <a:lnTo>
                    <a:pt x="143256" y="859535"/>
                  </a:lnTo>
                  <a:lnTo>
                    <a:pt x="1572768" y="859535"/>
                  </a:lnTo>
                  <a:lnTo>
                    <a:pt x="1618049" y="852232"/>
                  </a:lnTo>
                  <a:lnTo>
                    <a:pt x="1657374" y="831896"/>
                  </a:lnTo>
                  <a:lnTo>
                    <a:pt x="1688384" y="800886"/>
                  </a:lnTo>
                  <a:lnTo>
                    <a:pt x="1708720" y="761561"/>
                  </a:lnTo>
                  <a:lnTo>
                    <a:pt x="1716024" y="716279"/>
                  </a:lnTo>
                  <a:lnTo>
                    <a:pt x="1716024" y="143255"/>
                  </a:lnTo>
                  <a:lnTo>
                    <a:pt x="1708720" y="97974"/>
                  </a:lnTo>
                  <a:lnTo>
                    <a:pt x="1688384" y="58649"/>
                  </a:lnTo>
                  <a:lnTo>
                    <a:pt x="1657374" y="27639"/>
                  </a:lnTo>
                  <a:lnTo>
                    <a:pt x="1618049" y="7303"/>
                  </a:lnTo>
                  <a:lnTo>
                    <a:pt x="157276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E84A6991-FC97-480C-1CCE-8BACAAB199DE}"/>
                </a:ext>
              </a:extLst>
            </p:cNvPr>
            <p:cNvSpPr/>
            <p:nvPr/>
          </p:nvSpPr>
          <p:spPr>
            <a:xfrm>
              <a:off x="4360164" y="2409444"/>
              <a:ext cx="1716405" cy="859790"/>
            </a:xfrm>
            <a:custGeom>
              <a:avLst/>
              <a:gdLst/>
              <a:ahLst/>
              <a:cxnLst/>
              <a:rect l="l" t="t" r="r" b="b"/>
              <a:pathLst>
                <a:path w="1716404" h="859789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1572768" y="0"/>
                  </a:lnTo>
                  <a:lnTo>
                    <a:pt x="1618049" y="7303"/>
                  </a:lnTo>
                  <a:lnTo>
                    <a:pt x="1657374" y="27639"/>
                  </a:lnTo>
                  <a:lnTo>
                    <a:pt x="1688384" y="58649"/>
                  </a:lnTo>
                  <a:lnTo>
                    <a:pt x="1708720" y="97974"/>
                  </a:lnTo>
                  <a:lnTo>
                    <a:pt x="1716024" y="143255"/>
                  </a:lnTo>
                  <a:lnTo>
                    <a:pt x="1716024" y="716279"/>
                  </a:lnTo>
                  <a:lnTo>
                    <a:pt x="1708720" y="761561"/>
                  </a:lnTo>
                  <a:lnTo>
                    <a:pt x="1688384" y="800886"/>
                  </a:lnTo>
                  <a:lnTo>
                    <a:pt x="1657374" y="831896"/>
                  </a:lnTo>
                  <a:lnTo>
                    <a:pt x="1618049" y="852232"/>
                  </a:lnTo>
                  <a:lnTo>
                    <a:pt x="1572768" y="859535"/>
                  </a:lnTo>
                  <a:lnTo>
                    <a:pt x="143256" y="859535"/>
                  </a:lnTo>
                  <a:lnTo>
                    <a:pt x="97974" y="852232"/>
                  </a:lnTo>
                  <a:lnTo>
                    <a:pt x="58649" y="831896"/>
                  </a:lnTo>
                  <a:lnTo>
                    <a:pt x="27639" y="800886"/>
                  </a:lnTo>
                  <a:lnTo>
                    <a:pt x="7303" y="761561"/>
                  </a:lnTo>
                  <a:lnTo>
                    <a:pt x="0" y="716279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7">
            <a:extLst>
              <a:ext uri="{FF2B5EF4-FFF2-40B4-BE49-F238E27FC236}">
                <a16:creationId xmlns:a16="http://schemas.microsoft.com/office/drawing/2014/main" id="{89B08663-1CE4-AA3A-66EC-7ABC4C1D58AD}"/>
              </a:ext>
            </a:extLst>
          </p:cNvPr>
          <p:cNvSpPr txBox="1"/>
          <p:nvPr/>
        </p:nvSpPr>
        <p:spPr>
          <a:xfrm>
            <a:off x="4545703" y="2888310"/>
            <a:ext cx="1282065" cy="650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46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ts val="2460"/>
              </a:lnSpc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Generator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2" name="object 18">
            <a:extLst>
              <a:ext uri="{FF2B5EF4-FFF2-40B4-BE49-F238E27FC236}">
                <a16:creationId xmlns:a16="http://schemas.microsoft.com/office/drawing/2014/main" id="{3E607295-70E5-2D7D-C5B9-473C53EB285C}"/>
              </a:ext>
            </a:extLst>
          </p:cNvPr>
          <p:cNvGrpSpPr/>
          <p:nvPr/>
        </p:nvGrpSpPr>
        <p:grpSpPr>
          <a:xfrm>
            <a:off x="4322564" y="4236720"/>
            <a:ext cx="1729105" cy="871219"/>
            <a:chOff x="4353814" y="3837178"/>
            <a:chExt cx="1729105" cy="871219"/>
          </a:xfrm>
        </p:grpSpPr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83E4F84E-8493-F98A-597F-7DC08F701046}"/>
                </a:ext>
              </a:extLst>
            </p:cNvPr>
            <p:cNvSpPr/>
            <p:nvPr/>
          </p:nvSpPr>
          <p:spPr>
            <a:xfrm>
              <a:off x="4360164" y="3843528"/>
              <a:ext cx="1716405" cy="858519"/>
            </a:xfrm>
            <a:custGeom>
              <a:avLst/>
              <a:gdLst/>
              <a:ahLst/>
              <a:cxnLst/>
              <a:rect l="l" t="t" r="r" b="b"/>
              <a:pathLst>
                <a:path w="1716404" h="858520">
                  <a:moveTo>
                    <a:pt x="1573022" y="0"/>
                  </a:moveTo>
                  <a:lnTo>
                    <a:pt x="143001" y="0"/>
                  </a:lnTo>
                  <a:lnTo>
                    <a:pt x="97796" y="7288"/>
                  </a:lnTo>
                  <a:lnTo>
                    <a:pt x="58539" y="27586"/>
                  </a:lnTo>
                  <a:lnTo>
                    <a:pt x="27586" y="58539"/>
                  </a:lnTo>
                  <a:lnTo>
                    <a:pt x="7288" y="97796"/>
                  </a:lnTo>
                  <a:lnTo>
                    <a:pt x="0" y="143002"/>
                  </a:lnTo>
                  <a:lnTo>
                    <a:pt x="0" y="715010"/>
                  </a:lnTo>
                  <a:lnTo>
                    <a:pt x="7288" y="760215"/>
                  </a:lnTo>
                  <a:lnTo>
                    <a:pt x="27586" y="799472"/>
                  </a:lnTo>
                  <a:lnTo>
                    <a:pt x="58539" y="830425"/>
                  </a:lnTo>
                  <a:lnTo>
                    <a:pt x="97796" y="850723"/>
                  </a:lnTo>
                  <a:lnTo>
                    <a:pt x="143001" y="858012"/>
                  </a:lnTo>
                  <a:lnTo>
                    <a:pt x="1573022" y="858012"/>
                  </a:lnTo>
                  <a:lnTo>
                    <a:pt x="1618227" y="850723"/>
                  </a:lnTo>
                  <a:lnTo>
                    <a:pt x="1657484" y="830425"/>
                  </a:lnTo>
                  <a:lnTo>
                    <a:pt x="1688437" y="799472"/>
                  </a:lnTo>
                  <a:lnTo>
                    <a:pt x="1708735" y="760215"/>
                  </a:lnTo>
                  <a:lnTo>
                    <a:pt x="1716024" y="715010"/>
                  </a:lnTo>
                  <a:lnTo>
                    <a:pt x="1716024" y="143002"/>
                  </a:lnTo>
                  <a:lnTo>
                    <a:pt x="1708735" y="97796"/>
                  </a:lnTo>
                  <a:lnTo>
                    <a:pt x="1688437" y="58539"/>
                  </a:lnTo>
                  <a:lnTo>
                    <a:pt x="1657484" y="27586"/>
                  </a:lnTo>
                  <a:lnTo>
                    <a:pt x="1618227" y="7288"/>
                  </a:lnTo>
                  <a:lnTo>
                    <a:pt x="157302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228B2B50-B533-71FE-3E17-BD3590F19523}"/>
                </a:ext>
              </a:extLst>
            </p:cNvPr>
            <p:cNvSpPr/>
            <p:nvPr/>
          </p:nvSpPr>
          <p:spPr>
            <a:xfrm>
              <a:off x="4360164" y="3843528"/>
              <a:ext cx="1716405" cy="858519"/>
            </a:xfrm>
            <a:custGeom>
              <a:avLst/>
              <a:gdLst/>
              <a:ahLst/>
              <a:cxnLst/>
              <a:rect l="l" t="t" r="r" b="b"/>
              <a:pathLst>
                <a:path w="1716404" h="858520">
                  <a:moveTo>
                    <a:pt x="0" y="143002"/>
                  </a:moveTo>
                  <a:lnTo>
                    <a:pt x="7288" y="97796"/>
                  </a:lnTo>
                  <a:lnTo>
                    <a:pt x="27586" y="58539"/>
                  </a:lnTo>
                  <a:lnTo>
                    <a:pt x="58539" y="27586"/>
                  </a:lnTo>
                  <a:lnTo>
                    <a:pt x="97796" y="7288"/>
                  </a:lnTo>
                  <a:lnTo>
                    <a:pt x="143001" y="0"/>
                  </a:lnTo>
                  <a:lnTo>
                    <a:pt x="1573022" y="0"/>
                  </a:lnTo>
                  <a:lnTo>
                    <a:pt x="1618227" y="7288"/>
                  </a:lnTo>
                  <a:lnTo>
                    <a:pt x="1657484" y="27586"/>
                  </a:lnTo>
                  <a:lnTo>
                    <a:pt x="1688437" y="58539"/>
                  </a:lnTo>
                  <a:lnTo>
                    <a:pt x="1708735" y="97796"/>
                  </a:lnTo>
                  <a:lnTo>
                    <a:pt x="1716024" y="143002"/>
                  </a:lnTo>
                  <a:lnTo>
                    <a:pt x="1716024" y="715010"/>
                  </a:lnTo>
                  <a:lnTo>
                    <a:pt x="1708735" y="760215"/>
                  </a:lnTo>
                  <a:lnTo>
                    <a:pt x="1688437" y="799472"/>
                  </a:lnTo>
                  <a:lnTo>
                    <a:pt x="1657484" y="830425"/>
                  </a:lnTo>
                  <a:lnTo>
                    <a:pt x="1618227" y="850723"/>
                  </a:lnTo>
                  <a:lnTo>
                    <a:pt x="1573022" y="858012"/>
                  </a:lnTo>
                  <a:lnTo>
                    <a:pt x="143001" y="858012"/>
                  </a:lnTo>
                  <a:lnTo>
                    <a:pt x="97796" y="850723"/>
                  </a:lnTo>
                  <a:lnTo>
                    <a:pt x="58539" y="830425"/>
                  </a:lnTo>
                  <a:lnTo>
                    <a:pt x="27586" y="799472"/>
                  </a:lnTo>
                  <a:lnTo>
                    <a:pt x="7288" y="760215"/>
                  </a:lnTo>
                  <a:lnTo>
                    <a:pt x="0" y="715010"/>
                  </a:lnTo>
                  <a:lnTo>
                    <a:pt x="0" y="143002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21">
            <a:extLst>
              <a:ext uri="{FF2B5EF4-FFF2-40B4-BE49-F238E27FC236}">
                <a16:creationId xmlns:a16="http://schemas.microsoft.com/office/drawing/2014/main" id="{3A1ADA0A-6DC1-EDC4-BD85-20BD9EFA5078}"/>
              </a:ext>
            </a:extLst>
          </p:cNvPr>
          <p:cNvSpPr txBox="1"/>
          <p:nvPr/>
        </p:nvSpPr>
        <p:spPr>
          <a:xfrm>
            <a:off x="4644763" y="4322699"/>
            <a:ext cx="1081405" cy="6502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149225">
              <a:lnSpc>
                <a:spcPts val="2280"/>
              </a:lnSpc>
              <a:spcBef>
                <a:spcPts val="470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Model Instance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6" name="object 22">
            <a:extLst>
              <a:ext uri="{FF2B5EF4-FFF2-40B4-BE49-F238E27FC236}">
                <a16:creationId xmlns:a16="http://schemas.microsoft.com/office/drawing/2014/main" id="{2EE9FF5C-AE25-59DD-57DA-40AAC492DEC3}"/>
              </a:ext>
            </a:extLst>
          </p:cNvPr>
          <p:cNvGrpSpPr/>
          <p:nvPr/>
        </p:nvGrpSpPr>
        <p:grpSpPr>
          <a:xfrm>
            <a:off x="2274307" y="5372100"/>
            <a:ext cx="1730375" cy="871219"/>
            <a:chOff x="2305557" y="4972558"/>
            <a:chExt cx="1730375" cy="871219"/>
          </a:xfrm>
        </p:grpSpPr>
        <p:sp>
          <p:nvSpPr>
            <p:cNvPr id="37" name="object 23">
              <a:extLst>
                <a:ext uri="{FF2B5EF4-FFF2-40B4-BE49-F238E27FC236}">
                  <a16:creationId xmlns:a16="http://schemas.microsoft.com/office/drawing/2014/main" id="{9BA80EFC-3F20-E2B5-1331-CBDF24B45DA6}"/>
                </a:ext>
              </a:extLst>
            </p:cNvPr>
            <p:cNvSpPr/>
            <p:nvPr/>
          </p:nvSpPr>
          <p:spPr>
            <a:xfrm>
              <a:off x="2311907" y="4978908"/>
              <a:ext cx="1717675" cy="858519"/>
            </a:xfrm>
            <a:custGeom>
              <a:avLst/>
              <a:gdLst/>
              <a:ahLst/>
              <a:cxnLst/>
              <a:rect l="l" t="t" r="r" b="b"/>
              <a:pathLst>
                <a:path w="1717675" h="858520">
                  <a:moveTo>
                    <a:pt x="1574545" y="0"/>
                  </a:moveTo>
                  <a:lnTo>
                    <a:pt x="143002" y="0"/>
                  </a:lnTo>
                  <a:lnTo>
                    <a:pt x="97796" y="7288"/>
                  </a:lnTo>
                  <a:lnTo>
                    <a:pt x="58539" y="27586"/>
                  </a:lnTo>
                  <a:lnTo>
                    <a:pt x="27586" y="58539"/>
                  </a:lnTo>
                  <a:lnTo>
                    <a:pt x="7288" y="97796"/>
                  </a:lnTo>
                  <a:lnTo>
                    <a:pt x="0" y="143002"/>
                  </a:lnTo>
                  <a:lnTo>
                    <a:pt x="0" y="715010"/>
                  </a:lnTo>
                  <a:lnTo>
                    <a:pt x="7288" y="760211"/>
                  </a:lnTo>
                  <a:lnTo>
                    <a:pt x="27586" y="799466"/>
                  </a:lnTo>
                  <a:lnTo>
                    <a:pt x="58539" y="830421"/>
                  </a:lnTo>
                  <a:lnTo>
                    <a:pt x="97796" y="850721"/>
                  </a:lnTo>
                  <a:lnTo>
                    <a:pt x="143002" y="858012"/>
                  </a:lnTo>
                  <a:lnTo>
                    <a:pt x="1574545" y="858012"/>
                  </a:lnTo>
                  <a:lnTo>
                    <a:pt x="1619751" y="850721"/>
                  </a:lnTo>
                  <a:lnTo>
                    <a:pt x="1659008" y="830421"/>
                  </a:lnTo>
                  <a:lnTo>
                    <a:pt x="1689961" y="799466"/>
                  </a:lnTo>
                  <a:lnTo>
                    <a:pt x="1710259" y="760211"/>
                  </a:lnTo>
                  <a:lnTo>
                    <a:pt x="1717547" y="715010"/>
                  </a:lnTo>
                  <a:lnTo>
                    <a:pt x="1717547" y="143002"/>
                  </a:lnTo>
                  <a:lnTo>
                    <a:pt x="1710259" y="97796"/>
                  </a:lnTo>
                  <a:lnTo>
                    <a:pt x="1689961" y="58539"/>
                  </a:lnTo>
                  <a:lnTo>
                    <a:pt x="1659008" y="27586"/>
                  </a:lnTo>
                  <a:lnTo>
                    <a:pt x="1619751" y="7288"/>
                  </a:lnTo>
                  <a:lnTo>
                    <a:pt x="157454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4">
              <a:extLst>
                <a:ext uri="{FF2B5EF4-FFF2-40B4-BE49-F238E27FC236}">
                  <a16:creationId xmlns:a16="http://schemas.microsoft.com/office/drawing/2014/main" id="{85CADC2B-1A16-5B97-A629-B0F5FC889044}"/>
                </a:ext>
              </a:extLst>
            </p:cNvPr>
            <p:cNvSpPr/>
            <p:nvPr/>
          </p:nvSpPr>
          <p:spPr>
            <a:xfrm>
              <a:off x="2311907" y="4978908"/>
              <a:ext cx="1717675" cy="858519"/>
            </a:xfrm>
            <a:custGeom>
              <a:avLst/>
              <a:gdLst/>
              <a:ahLst/>
              <a:cxnLst/>
              <a:rect l="l" t="t" r="r" b="b"/>
              <a:pathLst>
                <a:path w="1717675" h="858520">
                  <a:moveTo>
                    <a:pt x="0" y="143002"/>
                  </a:moveTo>
                  <a:lnTo>
                    <a:pt x="7288" y="97796"/>
                  </a:lnTo>
                  <a:lnTo>
                    <a:pt x="27586" y="58539"/>
                  </a:lnTo>
                  <a:lnTo>
                    <a:pt x="58539" y="27586"/>
                  </a:lnTo>
                  <a:lnTo>
                    <a:pt x="97796" y="7288"/>
                  </a:lnTo>
                  <a:lnTo>
                    <a:pt x="143002" y="0"/>
                  </a:lnTo>
                  <a:lnTo>
                    <a:pt x="1574545" y="0"/>
                  </a:lnTo>
                  <a:lnTo>
                    <a:pt x="1619751" y="7288"/>
                  </a:lnTo>
                  <a:lnTo>
                    <a:pt x="1659008" y="27586"/>
                  </a:lnTo>
                  <a:lnTo>
                    <a:pt x="1689961" y="58539"/>
                  </a:lnTo>
                  <a:lnTo>
                    <a:pt x="1710259" y="97796"/>
                  </a:lnTo>
                  <a:lnTo>
                    <a:pt x="1717547" y="143002"/>
                  </a:lnTo>
                  <a:lnTo>
                    <a:pt x="1717547" y="715010"/>
                  </a:lnTo>
                  <a:lnTo>
                    <a:pt x="1710259" y="760211"/>
                  </a:lnTo>
                  <a:lnTo>
                    <a:pt x="1689961" y="799466"/>
                  </a:lnTo>
                  <a:lnTo>
                    <a:pt x="1659008" y="830421"/>
                  </a:lnTo>
                  <a:lnTo>
                    <a:pt x="1619751" y="850721"/>
                  </a:lnTo>
                  <a:lnTo>
                    <a:pt x="1574545" y="858012"/>
                  </a:lnTo>
                  <a:lnTo>
                    <a:pt x="143002" y="858012"/>
                  </a:lnTo>
                  <a:lnTo>
                    <a:pt x="97796" y="850721"/>
                  </a:lnTo>
                  <a:lnTo>
                    <a:pt x="58539" y="830421"/>
                  </a:lnTo>
                  <a:lnTo>
                    <a:pt x="27586" y="799466"/>
                  </a:lnTo>
                  <a:lnTo>
                    <a:pt x="7288" y="760211"/>
                  </a:lnTo>
                  <a:lnTo>
                    <a:pt x="0" y="715010"/>
                  </a:lnTo>
                  <a:lnTo>
                    <a:pt x="0" y="143002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25">
            <a:extLst>
              <a:ext uri="{FF2B5EF4-FFF2-40B4-BE49-F238E27FC236}">
                <a16:creationId xmlns:a16="http://schemas.microsoft.com/office/drawing/2014/main" id="{3F1C84A8-2D5D-7B33-0662-BBFFA9A28C12}"/>
              </a:ext>
            </a:extLst>
          </p:cNvPr>
          <p:cNvSpPr txBox="1"/>
          <p:nvPr/>
        </p:nvSpPr>
        <p:spPr>
          <a:xfrm>
            <a:off x="2528561" y="5458713"/>
            <a:ext cx="1219835" cy="6502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177800">
              <a:lnSpc>
                <a:spcPts val="2280"/>
              </a:lnSpc>
              <a:spcBef>
                <a:spcPts val="470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Gurobi Optimizer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0" name="object 26">
            <a:extLst>
              <a:ext uri="{FF2B5EF4-FFF2-40B4-BE49-F238E27FC236}">
                <a16:creationId xmlns:a16="http://schemas.microsoft.com/office/drawing/2014/main" id="{7B6202C9-D7D9-0C32-3B42-AE4D91F6B2F4}"/>
              </a:ext>
            </a:extLst>
          </p:cNvPr>
          <p:cNvGrpSpPr/>
          <p:nvPr/>
        </p:nvGrpSpPr>
        <p:grpSpPr>
          <a:xfrm>
            <a:off x="317491" y="4236720"/>
            <a:ext cx="1729105" cy="871219"/>
            <a:chOff x="348741" y="3837178"/>
            <a:chExt cx="1729105" cy="871219"/>
          </a:xfrm>
        </p:grpSpPr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7844F185-8A0A-4216-F10B-A1444C222C00}"/>
                </a:ext>
              </a:extLst>
            </p:cNvPr>
            <p:cNvSpPr/>
            <p:nvPr/>
          </p:nvSpPr>
          <p:spPr>
            <a:xfrm>
              <a:off x="355091" y="3843528"/>
              <a:ext cx="1716405" cy="858519"/>
            </a:xfrm>
            <a:custGeom>
              <a:avLst/>
              <a:gdLst/>
              <a:ahLst/>
              <a:cxnLst/>
              <a:rect l="l" t="t" r="r" b="b"/>
              <a:pathLst>
                <a:path w="1716405" h="858520">
                  <a:moveTo>
                    <a:pt x="1573021" y="0"/>
                  </a:moveTo>
                  <a:lnTo>
                    <a:pt x="143001" y="0"/>
                  </a:lnTo>
                  <a:lnTo>
                    <a:pt x="97800" y="7288"/>
                  </a:lnTo>
                  <a:lnTo>
                    <a:pt x="58545" y="27586"/>
                  </a:lnTo>
                  <a:lnTo>
                    <a:pt x="27590" y="58539"/>
                  </a:lnTo>
                  <a:lnTo>
                    <a:pt x="7290" y="97796"/>
                  </a:lnTo>
                  <a:lnTo>
                    <a:pt x="0" y="143002"/>
                  </a:lnTo>
                  <a:lnTo>
                    <a:pt x="0" y="715010"/>
                  </a:lnTo>
                  <a:lnTo>
                    <a:pt x="7290" y="760215"/>
                  </a:lnTo>
                  <a:lnTo>
                    <a:pt x="27590" y="799472"/>
                  </a:lnTo>
                  <a:lnTo>
                    <a:pt x="58545" y="830425"/>
                  </a:lnTo>
                  <a:lnTo>
                    <a:pt x="97800" y="850723"/>
                  </a:lnTo>
                  <a:lnTo>
                    <a:pt x="143001" y="858012"/>
                  </a:lnTo>
                  <a:lnTo>
                    <a:pt x="1573021" y="858012"/>
                  </a:lnTo>
                  <a:lnTo>
                    <a:pt x="1618227" y="850723"/>
                  </a:lnTo>
                  <a:lnTo>
                    <a:pt x="1657484" y="830425"/>
                  </a:lnTo>
                  <a:lnTo>
                    <a:pt x="1688437" y="799472"/>
                  </a:lnTo>
                  <a:lnTo>
                    <a:pt x="1708735" y="760215"/>
                  </a:lnTo>
                  <a:lnTo>
                    <a:pt x="1716024" y="715010"/>
                  </a:lnTo>
                  <a:lnTo>
                    <a:pt x="1716024" y="143002"/>
                  </a:lnTo>
                  <a:lnTo>
                    <a:pt x="1708735" y="97796"/>
                  </a:lnTo>
                  <a:lnTo>
                    <a:pt x="1688437" y="58539"/>
                  </a:lnTo>
                  <a:lnTo>
                    <a:pt x="1657484" y="27586"/>
                  </a:lnTo>
                  <a:lnTo>
                    <a:pt x="1618227" y="7288"/>
                  </a:lnTo>
                  <a:lnTo>
                    <a:pt x="1573021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71AF8221-35DF-C86B-82AB-E07D02F7580A}"/>
                </a:ext>
              </a:extLst>
            </p:cNvPr>
            <p:cNvSpPr/>
            <p:nvPr/>
          </p:nvSpPr>
          <p:spPr>
            <a:xfrm>
              <a:off x="355091" y="3843528"/>
              <a:ext cx="1716405" cy="858519"/>
            </a:xfrm>
            <a:custGeom>
              <a:avLst/>
              <a:gdLst/>
              <a:ahLst/>
              <a:cxnLst/>
              <a:rect l="l" t="t" r="r" b="b"/>
              <a:pathLst>
                <a:path w="1716405" h="858520">
                  <a:moveTo>
                    <a:pt x="0" y="143002"/>
                  </a:moveTo>
                  <a:lnTo>
                    <a:pt x="7290" y="97796"/>
                  </a:lnTo>
                  <a:lnTo>
                    <a:pt x="27590" y="58539"/>
                  </a:lnTo>
                  <a:lnTo>
                    <a:pt x="58545" y="27586"/>
                  </a:lnTo>
                  <a:lnTo>
                    <a:pt x="97800" y="7288"/>
                  </a:lnTo>
                  <a:lnTo>
                    <a:pt x="143001" y="0"/>
                  </a:lnTo>
                  <a:lnTo>
                    <a:pt x="1573021" y="0"/>
                  </a:lnTo>
                  <a:lnTo>
                    <a:pt x="1618227" y="7288"/>
                  </a:lnTo>
                  <a:lnTo>
                    <a:pt x="1657484" y="27586"/>
                  </a:lnTo>
                  <a:lnTo>
                    <a:pt x="1688437" y="58539"/>
                  </a:lnTo>
                  <a:lnTo>
                    <a:pt x="1708735" y="97796"/>
                  </a:lnTo>
                  <a:lnTo>
                    <a:pt x="1716024" y="143002"/>
                  </a:lnTo>
                  <a:lnTo>
                    <a:pt x="1716024" y="715010"/>
                  </a:lnTo>
                  <a:lnTo>
                    <a:pt x="1708735" y="760215"/>
                  </a:lnTo>
                  <a:lnTo>
                    <a:pt x="1688437" y="799472"/>
                  </a:lnTo>
                  <a:lnTo>
                    <a:pt x="1657484" y="830425"/>
                  </a:lnTo>
                  <a:lnTo>
                    <a:pt x="1618227" y="850723"/>
                  </a:lnTo>
                  <a:lnTo>
                    <a:pt x="1573021" y="858012"/>
                  </a:lnTo>
                  <a:lnTo>
                    <a:pt x="143001" y="858012"/>
                  </a:lnTo>
                  <a:lnTo>
                    <a:pt x="97800" y="850723"/>
                  </a:lnTo>
                  <a:lnTo>
                    <a:pt x="58545" y="830425"/>
                  </a:lnTo>
                  <a:lnTo>
                    <a:pt x="27590" y="799472"/>
                  </a:lnTo>
                  <a:lnTo>
                    <a:pt x="7290" y="760215"/>
                  </a:lnTo>
                  <a:lnTo>
                    <a:pt x="0" y="715010"/>
                  </a:lnTo>
                  <a:lnTo>
                    <a:pt x="0" y="143002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29">
            <a:extLst>
              <a:ext uri="{FF2B5EF4-FFF2-40B4-BE49-F238E27FC236}">
                <a16:creationId xmlns:a16="http://schemas.microsoft.com/office/drawing/2014/main" id="{ED3C1F71-EF7F-A7ED-D67E-88CC7F7A94FA}"/>
              </a:ext>
            </a:extLst>
          </p:cNvPr>
          <p:cNvSpPr txBox="1"/>
          <p:nvPr/>
        </p:nvSpPr>
        <p:spPr>
          <a:xfrm>
            <a:off x="617770" y="4322699"/>
            <a:ext cx="112712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>
              <a:lnSpc>
                <a:spcPts val="246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460"/>
              </a:lnSpc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Retrieval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4" name="object 30">
            <a:extLst>
              <a:ext uri="{FF2B5EF4-FFF2-40B4-BE49-F238E27FC236}">
                <a16:creationId xmlns:a16="http://schemas.microsoft.com/office/drawing/2014/main" id="{AA1D2EC8-DFF7-A613-C7E7-64D1F908C980}"/>
              </a:ext>
            </a:extLst>
          </p:cNvPr>
          <p:cNvGrpSpPr/>
          <p:nvPr/>
        </p:nvGrpSpPr>
        <p:grpSpPr>
          <a:xfrm>
            <a:off x="317491" y="2802636"/>
            <a:ext cx="1729105" cy="872490"/>
            <a:chOff x="348741" y="2403094"/>
            <a:chExt cx="1729105" cy="872490"/>
          </a:xfrm>
        </p:grpSpPr>
        <p:sp>
          <p:nvSpPr>
            <p:cNvPr id="45" name="object 31">
              <a:extLst>
                <a:ext uri="{FF2B5EF4-FFF2-40B4-BE49-F238E27FC236}">
                  <a16:creationId xmlns:a16="http://schemas.microsoft.com/office/drawing/2014/main" id="{DC99C8F2-8030-1455-89DC-FACE73D70CA6}"/>
                </a:ext>
              </a:extLst>
            </p:cNvPr>
            <p:cNvSpPr/>
            <p:nvPr/>
          </p:nvSpPr>
          <p:spPr>
            <a:xfrm>
              <a:off x="355091" y="2409444"/>
              <a:ext cx="1716405" cy="859790"/>
            </a:xfrm>
            <a:custGeom>
              <a:avLst/>
              <a:gdLst/>
              <a:ahLst/>
              <a:cxnLst/>
              <a:rect l="l" t="t" r="r" b="b"/>
              <a:pathLst>
                <a:path w="1716405" h="859789">
                  <a:moveTo>
                    <a:pt x="1572768" y="0"/>
                  </a:moveTo>
                  <a:lnTo>
                    <a:pt x="143256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5"/>
                  </a:lnTo>
                  <a:lnTo>
                    <a:pt x="0" y="716279"/>
                  </a:lnTo>
                  <a:lnTo>
                    <a:pt x="7303" y="761561"/>
                  </a:lnTo>
                  <a:lnTo>
                    <a:pt x="27639" y="800886"/>
                  </a:lnTo>
                  <a:lnTo>
                    <a:pt x="58649" y="831896"/>
                  </a:lnTo>
                  <a:lnTo>
                    <a:pt x="97974" y="852232"/>
                  </a:lnTo>
                  <a:lnTo>
                    <a:pt x="143256" y="859535"/>
                  </a:lnTo>
                  <a:lnTo>
                    <a:pt x="1572768" y="859535"/>
                  </a:lnTo>
                  <a:lnTo>
                    <a:pt x="1618049" y="852232"/>
                  </a:lnTo>
                  <a:lnTo>
                    <a:pt x="1657374" y="831896"/>
                  </a:lnTo>
                  <a:lnTo>
                    <a:pt x="1688384" y="800886"/>
                  </a:lnTo>
                  <a:lnTo>
                    <a:pt x="1708720" y="761561"/>
                  </a:lnTo>
                  <a:lnTo>
                    <a:pt x="1716024" y="716279"/>
                  </a:lnTo>
                  <a:lnTo>
                    <a:pt x="1716024" y="143255"/>
                  </a:lnTo>
                  <a:lnTo>
                    <a:pt x="1708720" y="97974"/>
                  </a:lnTo>
                  <a:lnTo>
                    <a:pt x="1688384" y="58649"/>
                  </a:lnTo>
                  <a:lnTo>
                    <a:pt x="1657374" y="27639"/>
                  </a:lnTo>
                  <a:lnTo>
                    <a:pt x="1618049" y="7303"/>
                  </a:lnTo>
                  <a:lnTo>
                    <a:pt x="157276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2">
              <a:extLst>
                <a:ext uri="{FF2B5EF4-FFF2-40B4-BE49-F238E27FC236}">
                  <a16:creationId xmlns:a16="http://schemas.microsoft.com/office/drawing/2014/main" id="{FBD984A4-8B3E-8F95-6DB4-5FA696241F5D}"/>
                </a:ext>
              </a:extLst>
            </p:cNvPr>
            <p:cNvSpPr/>
            <p:nvPr/>
          </p:nvSpPr>
          <p:spPr>
            <a:xfrm>
              <a:off x="355091" y="2409444"/>
              <a:ext cx="1716405" cy="859790"/>
            </a:xfrm>
            <a:custGeom>
              <a:avLst/>
              <a:gdLst/>
              <a:ahLst/>
              <a:cxnLst/>
              <a:rect l="l" t="t" r="r" b="b"/>
              <a:pathLst>
                <a:path w="1716405" h="859789">
                  <a:moveTo>
                    <a:pt x="0" y="143255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1572768" y="0"/>
                  </a:lnTo>
                  <a:lnTo>
                    <a:pt x="1618049" y="7303"/>
                  </a:lnTo>
                  <a:lnTo>
                    <a:pt x="1657374" y="27639"/>
                  </a:lnTo>
                  <a:lnTo>
                    <a:pt x="1688384" y="58649"/>
                  </a:lnTo>
                  <a:lnTo>
                    <a:pt x="1708720" y="97974"/>
                  </a:lnTo>
                  <a:lnTo>
                    <a:pt x="1716024" y="143255"/>
                  </a:lnTo>
                  <a:lnTo>
                    <a:pt x="1716024" y="716279"/>
                  </a:lnTo>
                  <a:lnTo>
                    <a:pt x="1708720" y="761561"/>
                  </a:lnTo>
                  <a:lnTo>
                    <a:pt x="1688384" y="800886"/>
                  </a:lnTo>
                  <a:lnTo>
                    <a:pt x="1657374" y="831896"/>
                  </a:lnTo>
                  <a:lnTo>
                    <a:pt x="1618049" y="852232"/>
                  </a:lnTo>
                  <a:lnTo>
                    <a:pt x="1572768" y="859535"/>
                  </a:lnTo>
                  <a:lnTo>
                    <a:pt x="143256" y="859535"/>
                  </a:lnTo>
                  <a:lnTo>
                    <a:pt x="97974" y="852232"/>
                  </a:lnTo>
                  <a:lnTo>
                    <a:pt x="58649" y="831896"/>
                  </a:lnTo>
                  <a:lnTo>
                    <a:pt x="27639" y="800886"/>
                  </a:lnTo>
                  <a:lnTo>
                    <a:pt x="7303" y="761561"/>
                  </a:lnTo>
                  <a:lnTo>
                    <a:pt x="0" y="716279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33">
            <a:extLst>
              <a:ext uri="{FF2B5EF4-FFF2-40B4-BE49-F238E27FC236}">
                <a16:creationId xmlns:a16="http://schemas.microsoft.com/office/drawing/2014/main" id="{2FED7CAE-19B8-E839-566B-AF3F4C7B946F}"/>
              </a:ext>
            </a:extLst>
          </p:cNvPr>
          <p:cNvSpPr txBox="1"/>
          <p:nvPr/>
        </p:nvSpPr>
        <p:spPr>
          <a:xfrm>
            <a:off x="648250" y="3033394"/>
            <a:ext cx="1064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8" name="object 34">
            <a:extLst>
              <a:ext uri="{FF2B5EF4-FFF2-40B4-BE49-F238E27FC236}">
                <a16:creationId xmlns:a16="http://schemas.microsoft.com/office/drawing/2014/main" id="{CA912481-0C92-C085-269F-00102351FD2D}"/>
              </a:ext>
            </a:extLst>
          </p:cNvPr>
          <p:cNvGrpSpPr/>
          <p:nvPr/>
        </p:nvGrpSpPr>
        <p:grpSpPr>
          <a:xfrm>
            <a:off x="2422389" y="3423158"/>
            <a:ext cx="1434465" cy="1074420"/>
            <a:chOff x="2453639" y="3023616"/>
            <a:chExt cx="1434465" cy="1074420"/>
          </a:xfrm>
        </p:grpSpPr>
        <p:pic>
          <p:nvPicPr>
            <p:cNvPr id="49" name="object 35">
              <a:extLst>
                <a:ext uri="{FF2B5EF4-FFF2-40B4-BE49-F238E27FC236}">
                  <a16:creationId xmlns:a16="http://schemas.microsoft.com/office/drawing/2014/main" id="{BCB53AFA-3E0D-9CA5-D38E-CC4CBC3E0A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3639" y="3023616"/>
              <a:ext cx="1434084" cy="1074419"/>
            </a:xfrm>
            <a:prstGeom prst="rect">
              <a:avLst/>
            </a:prstGeom>
          </p:spPr>
        </p:pic>
        <p:pic>
          <p:nvPicPr>
            <p:cNvPr id="50" name="object 36">
              <a:extLst>
                <a:ext uri="{FF2B5EF4-FFF2-40B4-BE49-F238E27FC236}">
                  <a16:creationId xmlns:a16="http://schemas.microsoft.com/office/drawing/2014/main" id="{5C6E1828-6678-1369-2451-0013D31AE66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2719" y="3179064"/>
              <a:ext cx="835913" cy="560069"/>
            </a:xfrm>
            <a:prstGeom prst="rect">
              <a:avLst/>
            </a:prstGeom>
          </p:spPr>
        </p:pic>
        <p:pic>
          <p:nvPicPr>
            <p:cNvPr id="51" name="object 37">
              <a:extLst>
                <a:ext uri="{FF2B5EF4-FFF2-40B4-BE49-F238E27FC236}">
                  <a16:creationId xmlns:a16="http://schemas.microsoft.com/office/drawing/2014/main" id="{68F74193-9536-A450-514A-916F65FDBD8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8503" y="3453384"/>
              <a:ext cx="1242821" cy="560069"/>
            </a:xfrm>
            <a:prstGeom prst="rect">
              <a:avLst/>
            </a:prstGeom>
          </p:spPr>
        </p:pic>
      </p:grpSp>
      <p:sp>
        <p:nvSpPr>
          <p:cNvPr id="52" name="object 38">
            <a:extLst>
              <a:ext uri="{FF2B5EF4-FFF2-40B4-BE49-F238E27FC236}">
                <a16:creationId xmlns:a16="http://schemas.microsoft.com/office/drawing/2014/main" id="{38AA593A-4E55-019B-5F1B-159FC2E8A88E}"/>
              </a:ext>
            </a:extLst>
          </p:cNvPr>
          <p:cNvSpPr txBox="1"/>
          <p:nvPr/>
        </p:nvSpPr>
        <p:spPr>
          <a:xfrm>
            <a:off x="2643751" y="3670807"/>
            <a:ext cx="915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User </a:t>
            </a:r>
            <a:r>
              <a:rPr sz="1800" spc="-10" dirty="0">
                <a:latin typeface="Arial"/>
                <a:cs typeface="Arial"/>
              </a:rPr>
              <a:t>Interface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68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Concepts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E99E19B-6445-3B0D-CAB4-A1321CF3B29C}"/>
              </a:ext>
            </a:extLst>
          </p:cNvPr>
          <p:cNvSpPr txBox="1"/>
          <p:nvPr/>
        </p:nvSpPr>
        <p:spPr>
          <a:xfrm>
            <a:off x="609600" y="1420729"/>
            <a:ext cx="6125210" cy="17443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5080" indent="-228600">
              <a:lnSpc>
                <a:spcPts val="1839"/>
              </a:lnSpc>
              <a:spcBef>
                <a:spcPts val="330"/>
              </a:spcBef>
              <a:buFont typeface="Arial"/>
              <a:buChar char="•"/>
              <a:tabLst>
                <a:tab pos="241300" algn="l"/>
              </a:tabLst>
            </a:pPr>
            <a:r>
              <a:rPr sz="1700" b="1" spc="-10" dirty="0">
                <a:latin typeface="Arial"/>
                <a:cs typeface="Arial"/>
              </a:rPr>
              <a:t>Parameters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control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operation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Gurobi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solvers.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They </a:t>
            </a:r>
            <a:r>
              <a:rPr sz="1700" dirty="0">
                <a:latin typeface="Arial"/>
                <a:cs typeface="Arial"/>
              </a:rPr>
              <a:t>must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modified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before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optimization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begins.</a:t>
            </a:r>
            <a:endParaRPr sz="1700" dirty="0">
              <a:latin typeface="Arial"/>
              <a:cs typeface="Arial"/>
            </a:endParaRPr>
          </a:p>
          <a:p>
            <a:pPr marL="499745">
              <a:lnSpc>
                <a:spcPct val="100000"/>
              </a:lnSpc>
              <a:spcBef>
                <a:spcPts val="575"/>
              </a:spcBef>
            </a:pPr>
            <a:r>
              <a:rPr sz="13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http://www.gurobi.com/documentation/current/parameters.html</a:t>
            </a:r>
            <a:endParaRPr sz="1300" dirty="0">
              <a:latin typeface="Arial"/>
              <a:cs typeface="Arial"/>
            </a:endParaRPr>
          </a:p>
          <a:p>
            <a:pPr marL="241300" marR="553720" indent="-228600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1700" b="1" dirty="0">
                <a:latin typeface="Arial"/>
                <a:cs typeface="Arial"/>
              </a:rPr>
              <a:t>Attributes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primary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mechanism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querying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and </a:t>
            </a:r>
            <a:r>
              <a:rPr sz="1700" dirty="0">
                <a:latin typeface="Arial"/>
                <a:cs typeface="Arial"/>
              </a:rPr>
              <a:t>modifying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properties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Gurobi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model.</a:t>
            </a:r>
            <a:endParaRPr sz="1700" dirty="0">
              <a:latin typeface="Arial"/>
              <a:cs typeface="Arial"/>
            </a:endParaRPr>
          </a:p>
          <a:p>
            <a:pPr marL="499745">
              <a:lnSpc>
                <a:spcPct val="100000"/>
              </a:lnSpc>
              <a:spcBef>
                <a:spcPts val="855"/>
              </a:spcBef>
            </a:pPr>
            <a:r>
              <a:rPr sz="13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http://www.gurobi.com/documentation/current/refman/attributes.html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00A7DC2-ADD1-59D8-35E1-8122BB27B15F}"/>
              </a:ext>
            </a:extLst>
          </p:cNvPr>
          <p:cNvSpPr txBox="1"/>
          <p:nvPr/>
        </p:nvSpPr>
        <p:spPr>
          <a:xfrm>
            <a:off x="838200" y="3365860"/>
            <a:ext cx="31883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Attributes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associated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with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1A88F4F-3B4D-AF4D-FDCC-FABC4461C4C2}"/>
              </a:ext>
            </a:extLst>
          </p:cNvPr>
          <p:cNvSpPr txBox="1"/>
          <p:nvPr/>
        </p:nvSpPr>
        <p:spPr>
          <a:xfrm>
            <a:off x="1066799" y="3627988"/>
            <a:ext cx="4901565" cy="11017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9"/>
              </a:spcBef>
              <a:buChar char="•"/>
              <a:tabLst>
                <a:tab pos="240665" algn="l"/>
              </a:tabLst>
            </a:pPr>
            <a:r>
              <a:rPr sz="1500" dirty="0">
                <a:latin typeface="Arial"/>
                <a:cs typeface="Arial"/>
              </a:rPr>
              <a:t>the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model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as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whole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(e.g.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objective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function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value)</a:t>
            </a:r>
            <a:endParaRPr sz="15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15"/>
              </a:spcBef>
              <a:buChar char="•"/>
              <a:tabLst>
                <a:tab pos="240665" algn="l"/>
              </a:tabLst>
            </a:pPr>
            <a:r>
              <a:rPr sz="1500" dirty="0">
                <a:latin typeface="Arial"/>
                <a:cs typeface="Arial"/>
              </a:rPr>
              <a:t>variables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(e.g.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lower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bounds)</a:t>
            </a:r>
            <a:endParaRPr sz="15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20"/>
              </a:spcBef>
              <a:buChar char="•"/>
              <a:tabLst>
                <a:tab pos="240665" algn="l"/>
              </a:tabLst>
            </a:pPr>
            <a:r>
              <a:rPr sz="1500" dirty="0">
                <a:latin typeface="Arial"/>
                <a:cs typeface="Arial"/>
              </a:rPr>
              <a:t>constraints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(e.g.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right-</a:t>
            </a:r>
            <a:r>
              <a:rPr sz="1500" dirty="0">
                <a:latin typeface="Arial"/>
                <a:cs typeface="Arial"/>
              </a:rPr>
              <a:t>hand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side)</a:t>
            </a:r>
            <a:endParaRPr sz="15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30"/>
              </a:spcBef>
              <a:buChar char="•"/>
              <a:tabLst>
                <a:tab pos="240665" algn="l"/>
              </a:tabLst>
            </a:pPr>
            <a:r>
              <a:rPr sz="1500" dirty="0">
                <a:latin typeface="Arial"/>
                <a:cs typeface="Arial"/>
              </a:rPr>
              <a:t>SOSs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(e.g.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IIS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membership)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88A2EF4-CF61-364B-BC77-1259B81C2C26}"/>
              </a:ext>
            </a:extLst>
          </p:cNvPr>
          <p:cNvSpPr txBox="1"/>
          <p:nvPr/>
        </p:nvSpPr>
        <p:spPr>
          <a:xfrm>
            <a:off x="609600" y="5062454"/>
            <a:ext cx="5848350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1700" b="1" dirty="0">
                <a:latin typeface="Arial"/>
                <a:cs typeface="Arial"/>
              </a:rPr>
              <a:t>Environments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containers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models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global </a:t>
            </a:r>
            <a:r>
              <a:rPr sz="1700" dirty="0">
                <a:latin typeface="Arial"/>
                <a:cs typeface="Arial"/>
              </a:rPr>
              <a:t>parameter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settings.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When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model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created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inside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an </a:t>
            </a:r>
            <a:r>
              <a:rPr sz="1700" dirty="0">
                <a:latin typeface="Arial"/>
                <a:cs typeface="Arial"/>
              </a:rPr>
              <a:t>environment,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creates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local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copy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all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global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parameter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A509728-D07D-1192-35E8-E399EF3C1B04}"/>
              </a:ext>
            </a:extLst>
          </p:cNvPr>
          <p:cNvSpPr txBox="1"/>
          <p:nvPr/>
        </p:nvSpPr>
        <p:spPr>
          <a:xfrm>
            <a:off x="838200" y="5839973"/>
            <a:ext cx="8312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settings.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69C6F2E-8588-FA46-2D56-49EE179A2130}"/>
              </a:ext>
            </a:extLst>
          </p:cNvPr>
          <p:cNvSpPr txBox="1"/>
          <p:nvPr/>
        </p:nvSpPr>
        <p:spPr>
          <a:xfrm>
            <a:off x="609600" y="6225545"/>
            <a:ext cx="61645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1700" dirty="0">
                <a:latin typeface="Arial"/>
                <a:cs typeface="Arial"/>
              </a:rPr>
              <a:t>The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Python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API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automatically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provides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default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environment.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1" name="object 9">
            <a:extLst>
              <a:ext uri="{FF2B5EF4-FFF2-40B4-BE49-F238E27FC236}">
                <a16:creationId xmlns:a16="http://schemas.microsoft.com/office/drawing/2014/main" id="{39D6F0BA-0D07-810B-978C-733E415C0A17}"/>
              </a:ext>
            </a:extLst>
          </p:cNvPr>
          <p:cNvGrpSpPr/>
          <p:nvPr/>
        </p:nvGrpSpPr>
        <p:grpSpPr>
          <a:xfrm>
            <a:off x="7539735" y="4635606"/>
            <a:ext cx="4267200" cy="1678305"/>
            <a:chOff x="7470647" y="4232147"/>
            <a:chExt cx="4267200" cy="1678305"/>
          </a:xfrm>
        </p:grpSpPr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89FA737A-D39D-DEFB-C414-6C914C23882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0647" y="4232147"/>
              <a:ext cx="4267200" cy="1677924"/>
            </a:xfrm>
            <a:prstGeom prst="rect">
              <a:avLst/>
            </a:prstGeom>
          </p:spPr>
        </p:pic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EFEFBB07-EB58-52A9-09BB-3EC9BC2A75B5}"/>
                </a:ext>
              </a:extLst>
            </p:cNvPr>
            <p:cNvSpPr/>
            <p:nvPr/>
          </p:nvSpPr>
          <p:spPr>
            <a:xfrm>
              <a:off x="7557515" y="4264151"/>
              <a:ext cx="4152900" cy="1564005"/>
            </a:xfrm>
            <a:custGeom>
              <a:avLst/>
              <a:gdLst/>
              <a:ahLst/>
              <a:cxnLst/>
              <a:rect l="l" t="t" r="r" b="b"/>
              <a:pathLst>
                <a:path w="4152900" h="1564004">
                  <a:moveTo>
                    <a:pt x="4152900" y="0"/>
                  </a:moveTo>
                  <a:lnTo>
                    <a:pt x="0" y="0"/>
                  </a:lnTo>
                  <a:lnTo>
                    <a:pt x="0" y="1563624"/>
                  </a:lnTo>
                  <a:lnTo>
                    <a:pt x="4152900" y="1563624"/>
                  </a:lnTo>
                  <a:lnTo>
                    <a:pt x="41529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2">
            <a:extLst>
              <a:ext uri="{FF2B5EF4-FFF2-40B4-BE49-F238E27FC236}">
                <a16:creationId xmlns:a16="http://schemas.microsoft.com/office/drawing/2014/main" id="{3C26FF8D-B512-D57E-6B76-40F79342A358}"/>
              </a:ext>
            </a:extLst>
          </p:cNvPr>
          <p:cNvSpPr txBox="1"/>
          <p:nvPr/>
        </p:nvSpPr>
        <p:spPr>
          <a:xfrm>
            <a:off x="7626604" y="4667611"/>
            <a:ext cx="4152900" cy="1564005"/>
          </a:xfrm>
          <a:prstGeom prst="rect">
            <a:avLst/>
          </a:prstGeom>
          <a:ln w="12192">
            <a:solidFill>
              <a:srgbClr val="BB8B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935"/>
              </a:spcBef>
            </a:pPr>
            <a:r>
              <a:rPr sz="1400" b="1" spc="-10" dirty="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3">
            <a:extLst>
              <a:ext uri="{FF2B5EF4-FFF2-40B4-BE49-F238E27FC236}">
                <a16:creationId xmlns:a16="http://schemas.microsoft.com/office/drawing/2014/main" id="{EB9F75CD-196C-8FA0-756B-7430BBB8E4A3}"/>
              </a:ext>
            </a:extLst>
          </p:cNvPr>
          <p:cNvGrpSpPr/>
          <p:nvPr/>
        </p:nvGrpSpPr>
        <p:grpSpPr>
          <a:xfrm>
            <a:off x="9211309" y="4790800"/>
            <a:ext cx="2483485" cy="224790"/>
            <a:chOff x="9142221" y="4387341"/>
            <a:chExt cx="2483485" cy="224790"/>
          </a:xfrm>
        </p:grpSpPr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03F33FA2-4BB6-2595-E4B0-340002E646B4}"/>
                </a:ext>
              </a:extLst>
            </p:cNvPr>
            <p:cNvSpPr/>
            <p:nvPr/>
          </p:nvSpPr>
          <p:spPr>
            <a:xfrm>
              <a:off x="9148571" y="4393691"/>
              <a:ext cx="2470785" cy="212090"/>
            </a:xfrm>
            <a:custGeom>
              <a:avLst/>
              <a:gdLst/>
              <a:ahLst/>
              <a:cxnLst/>
              <a:rect l="l" t="t" r="r" b="b"/>
              <a:pathLst>
                <a:path w="2470784" h="212089">
                  <a:moveTo>
                    <a:pt x="2435098" y="0"/>
                  </a:moveTo>
                  <a:lnTo>
                    <a:pt x="35305" y="0"/>
                  </a:lnTo>
                  <a:lnTo>
                    <a:pt x="21538" y="2766"/>
                  </a:lnTo>
                  <a:lnTo>
                    <a:pt x="10318" y="10318"/>
                  </a:lnTo>
                  <a:lnTo>
                    <a:pt x="2766" y="21538"/>
                  </a:lnTo>
                  <a:lnTo>
                    <a:pt x="0" y="35305"/>
                  </a:lnTo>
                  <a:lnTo>
                    <a:pt x="0" y="176529"/>
                  </a:lnTo>
                  <a:lnTo>
                    <a:pt x="2766" y="190297"/>
                  </a:lnTo>
                  <a:lnTo>
                    <a:pt x="10318" y="201517"/>
                  </a:lnTo>
                  <a:lnTo>
                    <a:pt x="21538" y="209069"/>
                  </a:lnTo>
                  <a:lnTo>
                    <a:pt x="35305" y="211835"/>
                  </a:lnTo>
                  <a:lnTo>
                    <a:pt x="2435098" y="211835"/>
                  </a:lnTo>
                  <a:lnTo>
                    <a:pt x="2448865" y="209069"/>
                  </a:lnTo>
                  <a:lnTo>
                    <a:pt x="2460085" y="201517"/>
                  </a:lnTo>
                  <a:lnTo>
                    <a:pt x="2467637" y="190297"/>
                  </a:lnTo>
                  <a:lnTo>
                    <a:pt x="2470404" y="176529"/>
                  </a:lnTo>
                  <a:lnTo>
                    <a:pt x="2470404" y="35305"/>
                  </a:lnTo>
                  <a:lnTo>
                    <a:pt x="2467637" y="21538"/>
                  </a:lnTo>
                  <a:lnTo>
                    <a:pt x="2460085" y="10318"/>
                  </a:lnTo>
                  <a:lnTo>
                    <a:pt x="2448865" y="2766"/>
                  </a:lnTo>
                  <a:lnTo>
                    <a:pt x="243509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3E8CD1EB-3AAE-DFE8-F887-8E19D7188351}"/>
                </a:ext>
              </a:extLst>
            </p:cNvPr>
            <p:cNvSpPr/>
            <p:nvPr/>
          </p:nvSpPr>
          <p:spPr>
            <a:xfrm>
              <a:off x="9148571" y="4393691"/>
              <a:ext cx="2470785" cy="212090"/>
            </a:xfrm>
            <a:custGeom>
              <a:avLst/>
              <a:gdLst/>
              <a:ahLst/>
              <a:cxnLst/>
              <a:rect l="l" t="t" r="r" b="b"/>
              <a:pathLst>
                <a:path w="2470784" h="212089">
                  <a:moveTo>
                    <a:pt x="0" y="35305"/>
                  </a:moveTo>
                  <a:lnTo>
                    <a:pt x="2766" y="21538"/>
                  </a:lnTo>
                  <a:lnTo>
                    <a:pt x="10318" y="10318"/>
                  </a:lnTo>
                  <a:lnTo>
                    <a:pt x="21538" y="2766"/>
                  </a:lnTo>
                  <a:lnTo>
                    <a:pt x="35305" y="0"/>
                  </a:lnTo>
                  <a:lnTo>
                    <a:pt x="2435098" y="0"/>
                  </a:lnTo>
                  <a:lnTo>
                    <a:pt x="2448865" y="2766"/>
                  </a:lnTo>
                  <a:lnTo>
                    <a:pt x="2460085" y="10318"/>
                  </a:lnTo>
                  <a:lnTo>
                    <a:pt x="2467637" y="21538"/>
                  </a:lnTo>
                  <a:lnTo>
                    <a:pt x="2470404" y="35305"/>
                  </a:lnTo>
                  <a:lnTo>
                    <a:pt x="2470404" y="176529"/>
                  </a:lnTo>
                  <a:lnTo>
                    <a:pt x="2467637" y="190297"/>
                  </a:lnTo>
                  <a:lnTo>
                    <a:pt x="2460085" y="201517"/>
                  </a:lnTo>
                  <a:lnTo>
                    <a:pt x="2448865" y="209069"/>
                  </a:lnTo>
                  <a:lnTo>
                    <a:pt x="2435098" y="211835"/>
                  </a:lnTo>
                  <a:lnTo>
                    <a:pt x="35305" y="211835"/>
                  </a:lnTo>
                  <a:lnTo>
                    <a:pt x="21538" y="209069"/>
                  </a:lnTo>
                  <a:lnTo>
                    <a:pt x="10318" y="201517"/>
                  </a:lnTo>
                  <a:lnTo>
                    <a:pt x="2766" y="190297"/>
                  </a:lnTo>
                  <a:lnTo>
                    <a:pt x="0" y="176529"/>
                  </a:lnTo>
                  <a:lnTo>
                    <a:pt x="0" y="3530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16">
            <a:extLst>
              <a:ext uri="{FF2B5EF4-FFF2-40B4-BE49-F238E27FC236}">
                <a16:creationId xmlns:a16="http://schemas.microsoft.com/office/drawing/2014/main" id="{63433577-C5B9-1182-448D-D1F91F1D0371}"/>
              </a:ext>
            </a:extLst>
          </p:cNvPr>
          <p:cNvSpPr txBox="1"/>
          <p:nvPr/>
        </p:nvSpPr>
        <p:spPr>
          <a:xfrm>
            <a:off x="9228915" y="4803374"/>
            <a:ext cx="24479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Parameter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Settings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4" name="object 17">
            <a:extLst>
              <a:ext uri="{FF2B5EF4-FFF2-40B4-BE49-F238E27FC236}">
                <a16:creationId xmlns:a16="http://schemas.microsoft.com/office/drawing/2014/main" id="{D8624B9B-C47C-B7B6-1B76-3BFEE195DA98}"/>
              </a:ext>
            </a:extLst>
          </p:cNvPr>
          <p:cNvGrpSpPr/>
          <p:nvPr/>
        </p:nvGrpSpPr>
        <p:grpSpPr>
          <a:xfrm>
            <a:off x="7768335" y="5656687"/>
            <a:ext cx="3953510" cy="428625"/>
            <a:chOff x="7699247" y="5253228"/>
            <a:chExt cx="3953510" cy="428625"/>
          </a:xfrm>
        </p:grpSpPr>
        <p:sp>
          <p:nvSpPr>
            <p:cNvPr id="55" name="object 18">
              <a:extLst>
                <a:ext uri="{FF2B5EF4-FFF2-40B4-BE49-F238E27FC236}">
                  <a16:creationId xmlns:a16="http://schemas.microsoft.com/office/drawing/2014/main" id="{CD646B41-6F7B-9F81-A86C-7761B0338406}"/>
                </a:ext>
              </a:extLst>
            </p:cNvPr>
            <p:cNvSpPr/>
            <p:nvPr/>
          </p:nvSpPr>
          <p:spPr>
            <a:xfrm>
              <a:off x="7699247" y="5253228"/>
              <a:ext cx="3953510" cy="428625"/>
            </a:xfrm>
            <a:custGeom>
              <a:avLst/>
              <a:gdLst/>
              <a:ahLst/>
              <a:cxnLst/>
              <a:rect l="l" t="t" r="r" b="b"/>
              <a:pathLst>
                <a:path w="3953509" h="428625">
                  <a:moveTo>
                    <a:pt x="3953255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3953255" y="428244"/>
                  </a:lnTo>
                  <a:lnTo>
                    <a:pt x="395325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9">
              <a:extLst>
                <a:ext uri="{FF2B5EF4-FFF2-40B4-BE49-F238E27FC236}">
                  <a16:creationId xmlns:a16="http://schemas.microsoft.com/office/drawing/2014/main" id="{4A4A4CB5-E7E6-4954-1CBE-D7E0A0C4ADFF}"/>
                </a:ext>
              </a:extLst>
            </p:cNvPr>
            <p:cNvSpPr/>
            <p:nvPr/>
          </p:nvSpPr>
          <p:spPr>
            <a:xfrm>
              <a:off x="9310115" y="5349240"/>
              <a:ext cx="2275840" cy="259079"/>
            </a:xfrm>
            <a:custGeom>
              <a:avLst/>
              <a:gdLst/>
              <a:ahLst/>
              <a:cxnLst/>
              <a:rect l="l" t="t" r="r" b="b"/>
              <a:pathLst>
                <a:path w="2275840" h="259079">
                  <a:moveTo>
                    <a:pt x="2232152" y="0"/>
                  </a:moveTo>
                  <a:lnTo>
                    <a:pt x="43179" y="0"/>
                  </a:lnTo>
                  <a:lnTo>
                    <a:pt x="26360" y="3389"/>
                  </a:lnTo>
                  <a:lnTo>
                    <a:pt x="12636" y="12636"/>
                  </a:lnTo>
                  <a:lnTo>
                    <a:pt x="3389" y="26360"/>
                  </a:lnTo>
                  <a:lnTo>
                    <a:pt x="0" y="43180"/>
                  </a:lnTo>
                  <a:lnTo>
                    <a:pt x="0" y="215900"/>
                  </a:lnTo>
                  <a:lnTo>
                    <a:pt x="3389" y="232708"/>
                  </a:lnTo>
                  <a:lnTo>
                    <a:pt x="12636" y="246433"/>
                  </a:lnTo>
                  <a:lnTo>
                    <a:pt x="26360" y="255687"/>
                  </a:lnTo>
                  <a:lnTo>
                    <a:pt x="43179" y="259080"/>
                  </a:lnTo>
                  <a:lnTo>
                    <a:pt x="2232152" y="259080"/>
                  </a:lnTo>
                  <a:lnTo>
                    <a:pt x="2248971" y="255687"/>
                  </a:lnTo>
                  <a:lnTo>
                    <a:pt x="2262695" y="246433"/>
                  </a:lnTo>
                  <a:lnTo>
                    <a:pt x="2271942" y="232708"/>
                  </a:lnTo>
                  <a:lnTo>
                    <a:pt x="2275331" y="215900"/>
                  </a:lnTo>
                  <a:lnTo>
                    <a:pt x="2275331" y="43180"/>
                  </a:lnTo>
                  <a:lnTo>
                    <a:pt x="2271942" y="26360"/>
                  </a:lnTo>
                  <a:lnTo>
                    <a:pt x="2262695" y="12636"/>
                  </a:lnTo>
                  <a:lnTo>
                    <a:pt x="2248971" y="3389"/>
                  </a:lnTo>
                  <a:lnTo>
                    <a:pt x="223215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0">
              <a:extLst>
                <a:ext uri="{FF2B5EF4-FFF2-40B4-BE49-F238E27FC236}">
                  <a16:creationId xmlns:a16="http://schemas.microsoft.com/office/drawing/2014/main" id="{C16DFD21-D2D4-9BBD-C643-D20175E378E8}"/>
                </a:ext>
              </a:extLst>
            </p:cNvPr>
            <p:cNvSpPr/>
            <p:nvPr/>
          </p:nvSpPr>
          <p:spPr>
            <a:xfrm>
              <a:off x="9310115" y="5349240"/>
              <a:ext cx="2275840" cy="259079"/>
            </a:xfrm>
            <a:custGeom>
              <a:avLst/>
              <a:gdLst/>
              <a:ahLst/>
              <a:cxnLst/>
              <a:rect l="l" t="t" r="r" b="b"/>
              <a:pathLst>
                <a:path w="2275840" h="259079">
                  <a:moveTo>
                    <a:pt x="0" y="43180"/>
                  </a:move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79" y="0"/>
                  </a:lnTo>
                  <a:lnTo>
                    <a:pt x="2232152" y="0"/>
                  </a:lnTo>
                  <a:lnTo>
                    <a:pt x="2248971" y="3389"/>
                  </a:lnTo>
                  <a:lnTo>
                    <a:pt x="2262695" y="12636"/>
                  </a:lnTo>
                  <a:lnTo>
                    <a:pt x="2271942" y="26360"/>
                  </a:lnTo>
                  <a:lnTo>
                    <a:pt x="2275331" y="43180"/>
                  </a:lnTo>
                  <a:lnTo>
                    <a:pt x="2275331" y="215900"/>
                  </a:lnTo>
                  <a:lnTo>
                    <a:pt x="2271942" y="232708"/>
                  </a:lnTo>
                  <a:lnTo>
                    <a:pt x="2262695" y="246433"/>
                  </a:lnTo>
                  <a:lnTo>
                    <a:pt x="2248971" y="255687"/>
                  </a:lnTo>
                  <a:lnTo>
                    <a:pt x="2232152" y="259080"/>
                  </a:lnTo>
                  <a:lnTo>
                    <a:pt x="43179" y="259080"/>
                  </a:lnTo>
                  <a:lnTo>
                    <a:pt x="26360" y="255687"/>
                  </a:lnTo>
                  <a:lnTo>
                    <a:pt x="12636" y="246433"/>
                  </a:lnTo>
                  <a:lnTo>
                    <a:pt x="3389" y="232708"/>
                  </a:lnTo>
                  <a:lnTo>
                    <a:pt x="0" y="215900"/>
                  </a:lnTo>
                  <a:lnTo>
                    <a:pt x="0" y="4318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1">
            <a:extLst>
              <a:ext uri="{FF2B5EF4-FFF2-40B4-BE49-F238E27FC236}">
                <a16:creationId xmlns:a16="http://schemas.microsoft.com/office/drawing/2014/main" id="{E9D1FA27-9B2B-648E-F85D-68E6A77CE92D}"/>
              </a:ext>
            </a:extLst>
          </p:cNvPr>
          <p:cNvSpPr txBox="1"/>
          <p:nvPr/>
        </p:nvSpPr>
        <p:spPr>
          <a:xfrm>
            <a:off x="9391618" y="5782366"/>
            <a:ext cx="22510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Parameter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Settings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9F03E429-4948-DB87-E69F-F3F99224529F}"/>
              </a:ext>
            </a:extLst>
          </p:cNvPr>
          <p:cNvSpPr txBox="1"/>
          <p:nvPr/>
        </p:nvSpPr>
        <p:spPr>
          <a:xfrm>
            <a:off x="7768335" y="5656687"/>
            <a:ext cx="3953510" cy="428625"/>
          </a:xfrm>
          <a:prstGeom prst="rect">
            <a:avLst/>
          </a:prstGeom>
          <a:ln w="12192">
            <a:solidFill>
              <a:srgbClr val="AD5A2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810"/>
              </a:spcBef>
            </a:pPr>
            <a:r>
              <a:rPr sz="1400" b="1" dirty="0">
                <a:latin typeface="Arial"/>
                <a:cs typeface="Arial"/>
              </a:rPr>
              <a:t>Model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0" name="object 23">
            <a:extLst>
              <a:ext uri="{FF2B5EF4-FFF2-40B4-BE49-F238E27FC236}">
                <a16:creationId xmlns:a16="http://schemas.microsoft.com/office/drawing/2014/main" id="{A1D1C558-3E76-04BD-0077-BEB34CDC27C4}"/>
              </a:ext>
            </a:extLst>
          </p:cNvPr>
          <p:cNvGrpSpPr/>
          <p:nvPr/>
        </p:nvGrpSpPr>
        <p:grpSpPr>
          <a:xfrm>
            <a:off x="7768335" y="5135479"/>
            <a:ext cx="3953510" cy="428625"/>
            <a:chOff x="7699247" y="4732020"/>
            <a:chExt cx="3953510" cy="428625"/>
          </a:xfrm>
        </p:grpSpPr>
        <p:sp>
          <p:nvSpPr>
            <p:cNvPr id="61" name="object 24">
              <a:extLst>
                <a:ext uri="{FF2B5EF4-FFF2-40B4-BE49-F238E27FC236}">
                  <a16:creationId xmlns:a16="http://schemas.microsoft.com/office/drawing/2014/main" id="{3E263ACA-3629-81B1-EC4F-71A658B7C905}"/>
                </a:ext>
              </a:extLst>
            </p:cNvPr>
            <p:cNvSpPr/>
            <p:nvPr/>
          </p:nvSpPr>
          <p:spPr>
            <a:xfrm>
              <a:off x="7699247" y="4732020"/>
              <a:ext cx="3953510" cy="428625"/>
            </a:xfrm>
            <a:custGeom>
              <a:avLst/>
              <a:gdLst/>
              <a:ahLst/>
              <a:cxnLst/>
              <a:rect l="l" t="t" r="r" b="b"/>
              <a:pathLst>
                <a:path w="3953509" h="428625">
                  <a:moveTo>
                    <a:pt x="3953255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3953255" y="428243"/>
                  </a:lnTo>
                  <a:lnTo>
                    <a:pt x="395325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5">
              <a:extLst>
                <a:ext uri="{FF2B5EF4-FFF2-40B4-BE49-F238E27FC236}">
                  <a16:creationId xmlns:a16="http://schemas.microsoft.com/office/drawing/2014/main" id="{F66F303C-14C6-B748-B7CF-80897E5F9D28}"/>
                </a:ext>
              </a:extLst>
            </p:cNvPr>
            <p:cNvSpPr/>
            <p:nvPr/>
          </p:nvSpPr>
          <p:spPr>
            <a:xfrm>
              <a:off x="9310115" y="4829556"/>
              <a:ext cx="2275840" cy="257810"/>
            </a:xfrm>
            <a:custGeom>
              <a:avLst/>
              <a:gdLst/>
              <a:ahLst/>
              <a:cxnLst/>
              <a:rect l="l" t="t" r="r" b="b"/>
              <a:pathLst>
                <a:path w="2275840" h="257810">
                  <a:moveTo>
                    <a:pt x="2232405" y="0"/>
                  </a:moveTo>
                  <a:lnTo>
                    <a:pt x="42925" y="0"/>
                  </a:lnTo>
                  <a:lnTo>
                    <a:pt x="26199" y="3367"/>
                  </a:lnTo>
                  <a:lnTo>
                    <a:pt x="12557" y="12557"/>
                  </a:lnTo>
                  <a:lnTo>
                    <a:pt x="3367" y="26199"/>
                  </a:lnTo>
                  <a:lnTo>
                    <a:pt x="0" y="42926"/>
                  </a:lnTo>
                  <a:lnTo>
                    <a:pt x="0" y="214630"/>
                  </a:lnTo>
                  <a:lnTo>
                    <a:pt x="3367" y="231356"/>
                  </a:lnTo>
                  <a:lnTo>
                    <a:pt x="12557" y="244998"/>
                  </a:lnTo>
                  <a:lnTo>
                    <a:pt x="26199" y="254188"/>
                  </a:lnTo>
                  <a:lnTo>
                    <a:pt x="42925" y="257556"/>
                  </a:lnTo>
                  <a:lnTo>
                    <a:pt x="2232405" y="257556"/>
                  </a:lnTo>
                  <a:lnTo>
                    <a:pt x="2249132" y="254188"/>
                  </a:lnTo>
                  <a:lnTo>
                    <a:pt x="2262774" y="244998"/>
                  </a:lnTo>
                  <a:lnTo>
                    <a:pt x="2271964" y="231356"/>
                  </a:lnTo>
                  <a:lnTo>
                    <a:pt x="2275331" y="214630"/>
                  </a:lnTo>
                  <a:lnTo>
                    <a:pt x="2275331" y="42926"/>
                  </a:lnTo>
                  <a:lnTo>
                    <a:pt x="2271964" y="26199"/>
                  </a:lnTo>
                  <a:lnTo>
                    <a:pt x="2262774" y="12557"/>
                  </a:lnTo>
                  <a:lnTo>
                    <a:pt x="2249132" y="3367"/>
                  </a:lnTo>
                  <a:lnTo>
                    <a:pt x="22324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6">
              <a:extLst>
                <a:ext uri="{FF2B5EF4-FFF2-40B4-BE49-F238E27FC236}">
                  <a16:creationId xmlns:a16="http://schemas.microsoft.com/office/drawing/2014/main" id="{7645FF3F-25A6-5396-2DD4-BD4E01F84BC6}"/>
                </a:ext>
              </a:extLst>
            </p:cNvPr>
            <p:cNvSpPr/>
            <p:nvPr/>
          </p:nvSpPr>
          <p:spPr>
            <a:xfrm>
              <a:off x="9310115" y="4829556"/>
              <a:ext cx="2275840" cy="257810"/>
            </a:xfrm>
            <a:custGeom>
              <a:avLst/>
              <a:gdLst/>
              <a:ahLst/>
              <a:cxnLst/>
              <a:rect l="l" t="t" r="r" b="b"/>
              <a:pathLst>
                <a:path w="2275840" h="257810">
                  <a:moveTo>
                    <a:pt x="0" y="42926"/>
                  </a:moveTo>
                  <a:lnTo>
                    <a:pt x="3367" y="26199"/>
                  </a:lnTo>
                  <a:lnTo>
                    <a:pt x="12557" y="12557"/>
                  </a:lnTo>
                  <a:lnTo>
                    <a:pt x="26199" y="3367"/>
                  </a:lnTo>
                  <a:lnTo>
                    <a:pt x="42925" y="0"/>
                  </a:lnTo>
                  <a:lnTo>
                    <a:pt x="2232405" y="0"/>
                  </a:lnTo>
                  <a:lnTo>
                    <a:pt x="2249132" y="3367"/>
                  </a:lnTo>
                  <a:lnTo>
                    <a:pt x="2262774" y="12557"/>
                  </a:lnTo>
                  <a:lnTo>
                    <a:pt x="2271964" y="26199"/>
                  </a:lnTo>
                  <a:lnTo>
                    <a:pt x="2275331" y="42926"/>
                  </a:lnTo>
                  <a:lnTo>
                    <a:pt x="2275331" y="214630"/>
                  </a:lnTo>
                  <a:lnTo>
                    <a:pt x="2271964" y="231356"/>
                  </a:lnTo>
                  <a:lnTo>
                    <a:pt x="2262774" y="244998"/>
                  </a:lnTo>
                  <a:lnTo>
                    <a:pt x="2249132" y="254188"/>
                  </a:lnTo>
                  <a:lnTo>
                    <a:pt x="2232405" y="257556"/>
                  </a:lnTo>
                  <a:lnTo>
                    <a:pt x="42925" y="257556"/>
                  </a:lnTo>
                  <a:lnTo>
                    <a:pt x="26199" y="254188"/>
                  </a:lnTo>
                  <a:lnTo>
                    <a:pt x="12557" y="244998"/>
                  </a:lnTo>
                  <a:lnTo>
                    <a:pt x="3367" y="231356"/>
                  </a:lnTo>
                  <a:lnTo>
                    <a:pt x="0" y="214630"/>
                  </a:lnTo>
                  <a:lnTo>
                    <a:pt x="0" y="4292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27">
            <a:extLst>
              <a:ext uri="{FF2B5EF4-FFF2-40B4-BE49-F238E27FC236}">
                <a16:creationId xmlns:a16="http://schemas.microsoft.com/office/drawing/2014/main" id="{D9AED7E3-35FE-BDA1-CF97-5295EE82913B}"/>
              </a:ext>
            </a:extLst>
          </p:cNvPr>
          <p:cNvSpPr txBox="1"/>
          <p:nvPr/>
        </p:nvSpPr>
        <p:spPr>
          <a:xfrm>
            <a:off x="9391578" y="5261717"/>
            <a:ext cx="22510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Parameter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Settings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28">
            <a:extLst>
              <a:ext uri="{FF2B5EF4-FFF2-40B4-BE49-F238E27FC236}">
                <a16:creationId xmlns:a16="http://schemas.microsoft.com/office/drawing/2014/main" id="{26D547DA-591D-4D8E-D49E-9E7D9400058E}"/>
              </a:ext>
            </a:extLst>
          </p:cNvPr>
          <p:cNvSpPr txBox="1"/>
          <p:nvPr/>
        </p:nvSpPr>
        <p:spPr>
          <a:xfrm>
            <a:off x="7768335" y="5135479"/>
            <a:ext cx="3953510" cy="428625"/>
          </a:xfrm>
          <a:prstGeom prst="rect">
            <a:avLst/>
          </a:prstGeom>
          <a:ln w="12192">
            <a:solidFill>
              <a:srgbClr val="AD5A2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810"/>
              </a:spcBef>
            </a:pPr>
            <a:r>
              <a:rPr sz="1400" b="1" dirty="0">
                <a:latin typeface="Arial"/>
                <a:cs typeface="Arial"/>
              </a:rPr>
              <a:t>Model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6" name="object 29">
            <a:extLst>
              <a:ext uri="{FF2B5EF4-FFF2-40B4-BE49-F238E27FC236}">
                <a16:creationId xmlns:a16="http://schemas.microsoft.com/office/drawing/2014/main" id="{42B9C89C-AF0B-5FE7-7981-73BB2C1C13CA}"/>
              </a:ext>
            </a:extLst>
          </p:cNvPr>
          <p:cNvGrpSpPr/>
          <p:nvPr/>
        </p:nvGrpSpPr>
        <p:grpSpPr>
          <a:xfrm>
            <a:off x="7539735" y="1647042"/>
            <a:ext cx="4267200" cy="2156460"/>
            <a:chOff x="7470647" y="1243583"/>
            <a:chExt cx="4267200" cy="2156460"/>
          </a:xfrm>
        </p:grpSpPr>
        <p:pic>
          <p:nvPicPr>
            <p:cNvPr id="67" name="object 30">
              <a:extLst>
                <a:ext uri="{FF2B5EF4-FFF2-40B4-BE49-F238E27FC236}">
                  <a16:creationId xmlns:a16="http://schemas.microsoft.com/office/drawing/2014/main" id="{78BC79C2-F45A-FD49-4738-90C6457F2D1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0647" y="1243583"/>
              <a:ext cx="4267200" cy="2156460"/>
            </a:xfrm>
            <a:prstGeom prst="rect">
              <a:avLst/>
            </a:prstGeom>
          </p:spPr>
        </p:pic>
        <p:sp>
          <p:nvSpPr>
            <p:cNvPr id="68" name="object 31">
              <a:extLst>
                <a:ext uri="{FF2B5EF4-FFF2-40B4-BE49-F238E27FC236}">
                  <a16:creationId xmlns:a16="http://schemas.microsoft.com/office/drawing/2014/main" id="{DBB19BFD-9F4C-F1E1-2CB9-37DFD95E4C8F}"/>
                </a:ext>
              </a:extLst>
            </p:cNvPr>
            <p:cNvSpPr/>
            <p:nvPr/>
          </p:nvSpPr>
          <p:spPr>
            <a:xfrm>
              <a:off x="7557515" y="1275587"/>
              <a:ext cx="4152900" cy="2042160"/>
            </a:xfrm>
            <a:custGeom>
              <a:avLst/>
              <a:gdLst/>
              <a:ahLst/>
              <a:cxnLst/>
              <a:rect l="l" t="t" r="r" b="b"/>
              <a:pathLst>
                <a:path w="4152900" h="2042160">
                  <a:moveTo>
                    <a:pt x="4152900" y="0"/>
                  </a:moveTo>
                  <a:lnTo>
                    <a:pt x="0" y="0"/>
                  </a:lnTo>
                  <a:lnTo>
                    <a:pt x="0" y="2042160"/>
                  </a:lnTo>
                  <a:lnTo>
                    <a:pt x="4152900" y="2042160"/>
                  </a:lnTo>
                  <a:lnTo>
                    <a:pt x="4152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2">
              <a:extLst>
                <a:ext uri="{FF2B5EF4-FFF2-40B4-BE49-F238E27FC236}">
                  <a16:creationId xmlns:a16="http://schemas.microsoft.com/office/drawing/2014/main" id="{619FCC84-334D-E4CF-4AF7-4F1D3E6237DD}"/>
                </a:ext>
              </a:extLst>
            </p:cNvPr>
            <p:cNvSpPr/>
            <p:nvPr/>
          </p:nvSpPr>
          <p:spPr>
            <a:xfrm>
              <a:off x="8657843" y="1431035"/>
              <a:ext cx="1391920" cy="259079"/>
            </a:xfrm>
            <a:custGeom>
              <a:avLst/>
              <a:gdLst/>
              <a:ahLst/>
              <a:cxnLst/>
              <a:rect l="l" t="t" r="r" b="b"/>
              <a:pathLst>
                <a:path w="1391920" h="259080">
                  <a:moveTo>
                    <a:pt x="1348231" y="0"/>
                  </a:moveTo>
                  <a:lnTo>
                    <a:pt x="43179" y="0"/>
                  </a:lnTo>
                  <a:lnTo>
                    <a:pt x="26360" y="3389"/>
                  </a:lnTo>
                  <a:lnTo>
                    <a:pt x="12636" y="12636"/>
                  </a:lnTo>
                  <a:lnTo>
                    <a:pt x="3389" y="26360"/>
                  </a:lnTo>
                  <a:lnTo>
                    <a:pt x="0" y="43179"/>
                  </a:lnTo>
                  <a:lnTo>
                    <a:pt x="0" y="215900"/>
                  </a:lnTo>
                  <a:lnTo>
                    <a:pt x="3389" y="232719"/>
                  </a:lnTo>
                  <a:lnTo>
                    <a:pt x="12636" y="246443"/>
                  </a:lnTo>
                  <a:lnTo>
                    <a:pt x="26360" y="255690"/>
                  </a:lnTo>
                  <a:lnTo>
                    <a:pt x="43179" y="259079"/>
                  </a:lnTo>
                  <a:lnTo>
                    <a:pt x="1348231" y="259079"/>
                  </a:lnTo>
                  <a:lnTo>
                    <a:pt x="1365051" y="255690"/>
                  </a:lnTo>
                  <a:lnTo>
                    <a:pt x="1378775" y="246443"/>
                  </a:lnTo>
                  <a:lnTo>
                    <a:pt x="1388022" y="232719"/>
                  </a:lnTo>
                  <a:lnTo>
                    <a:pt x="1391411" y="215900"/>
                  </a:lnTo>
                  <a:lnTo>
                    <a:pt x="1391411" y="43179"/>
                  </a:lnTo>
                  <a:lnTo>
                    <a:pt x="1388022" y="26360"/>
                  </a:lnTo>
                  <a:lnTo>
                    <a:pt x="1378775" y="12636"/>
                  </a:lnTo>
                  <a:lnTo>
                    <a:pt x="1365051" y="3389"/>
                  </a:lnTo>
                  <a:lnTo>
                    <a:pt x="134823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3">
              <a:extLst>
                <a:ext uri="{FF2B5EF4-FFF2-40B4-BE49-F238E27FC236}">
                  <a16:creationId xmlns:a16="http://schemas.microsoft.com/office/drawing/2014/main" id="{8365B3B0-970A-23A8-6F6F-973108BAEA05}"/>
                </a:ext>
              </a:extLst>
            </p:cNvPr>
            <p:cNvSpPr/>
            <p:nvPr/>
          </p:nvSpPr>
          <p:spPr>
            <a:xfrm>
              <a:off x="8657843" y="1431035"/>
              <a:ext cx="1391920" cy="259079"/>
            </a:xfrm>
            <a:custGeom>
              <a:avLst/>
              <a:gdLst/>
              <a:ahLst/>
              <a:cxnLst/>
              <a:rect l="l" t="t" r="r" b="b"/>
              <a:pathLst>
                <a:path w="1391920" h="259080">
                  <a:moveTo>
                    <a:pt x="0" y="43179"/>
                  </a:move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79" y="0"/>
                  </a:lnTo>
                  <a:lnTo>
                    <a:pt x="1348231" y="0"/>
                  </a:lnTo>
                  <a:lnTo>
                    <a:pt x="1365051" y="3389"/>
                  </a:lnTo>
                  <a:lnTo>
                    <a:pt x="1378775" y="12636"/>
                  </a:lnTo>
                  <a:lnTo>
                    <a:pt x="1388022" y="26360"/>
                  </a:lnTo>
                  <a:lnTo>
                    <a:pt x="1391411" y="43179"/>
                  </a:lnTo>
                  <a:lnTo>
                    <a:pt x="1391411" y="215900"/>
                  </a:lnTo>
                  <a:lnTo>
                    <a:pt x="1388022" y="232719"/>
                  </a:lnTo>
                  <a:lnTo>
                    <a:pt x="1378775" y="246443"/>
                  </a:lnTo>
                  <a:lnTo>
                    <a:pt x="1365051" y="255690"/>
                  </a:lnTo>
                  <a:lnTo>
                    <a:pt x="1348231" y="259079"/>
                  </a:lnTo>
                  <a:lnTo>
                    <a:pt x="43179" y="259079"/>
                  </a:lnTo>
                  <a:lnTo>
                    <a:pt x="26360" y="255690"/>
                  </a:lnTo>
                  <a:lnTo>
                    <a:pt x="12636" y="246443"/>
                  </a:lnTo>
                  <a:lnTo>
                    <a:pt x="3389" y="232719"/>
                  </a:lnTo>
                  <a:lnTo>
                    <a:pt x="0" y="215900"/>
                  </a:lnTo>
                  <a:lnTo>
                    <a:pt x="0" y="43179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4">
              <a:extLst>
                <a:ext uri="{FF2B5EF4-FFF2-40B4-BE49-F238E27FC236}">
                  <a16:creationId xmlns:a16="http://schemas.microsoft.com/office/drawing/2014/main" id="{9DEB77D1-0CEF-0015-5EC0-83D4D8E15B77}"/>
                </a:ext>
              </a:extLst>
            </p:cNvPr>
            <p:cNvSpPr/>
            <p:nvPr/>
          </p:nvSpPr>
          <p:spPr>
            <a:xfrm>
              <a:off x="7691627" y="2333244"/>
              <a:ext cx="3883660" cy="378460"/>
            </a:xfrm>
            <a:custGeom>
              <a:avLst/>
              <a:gdLst/>
              <a:ahLst/>
              <a:cxnLst/>
              <a:rect l="l" t="t" r="r" b="b"/>
              <a:pathLst>
                <a:path w="3883659" h="378460">
                  <a:moveTo>
                    <a:pt x="3883152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3883152" y="377951"/>
                  </a:lnTo>
                  <a:lnTo>
                    <a:pt x="388315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5">
            <a:extLst>
              <a:ext uri="{FF2B5EF4-FFF2-40B4-BE49-F238E27FC236}">
                <a16:creationId xmlns:a16="http://schemas.microsoft.com/office/drawing/2014/main" id="{D0B6C6DC-206C-97E7-AC52-68CA6B8DBBB4}"/>
              </a:ext>
            </a:extLst>
          </p:cNvPr>
          <p:cNvSpPr txBox="1"/>
          <p:nvPr/>
        </p:nvSpPr>
        <p:spPr>
          <a:xfrm>
            <a:off x="7760716" y="2736703"/>
            <a:ext cx="3883660" cy="37846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735"/>
              </a:spcBef>
            </a:pPr>
            <a:r>
              <a:rPr sz="1200" b="1" spc="-10" dirty="0">
                <a:solidFill>
                  <a:srgbClr val="F1F1F1"/>
                </a:solidFill>
                <a:latin typeface="Arial"/>
                <a:cs typeface="Arial"/>
              </a:rPr>
              <a:t>Variables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36">
            <a:extLst>
              <a:ext uri="{FF2B5EF4-FFF2-40B4-BE49-F238E27FC236}">
                <a16:creationId xmlns:a16="http://schemas.microsoft.com/office/drawing/2014/main" id="{27B2FAA1-4520-EE95-8077-E7C05F1DA07E}"/>
              </a:ext>
            </a:extLst>
          </p:cNvPr>
          <p:cNvSpPr/>
          <p:nvPr/>
        </p:nvSpPr>
        <p:spPr>
          <a:xfrm>
            <a:off x="7760716" y="2256642"/>
            <a:ext cx="3883660" cy="378460"/>
          </a:xfrm>
          <a:custGeom>
            <a:avLst/>
            <a:gdLst/>
            <a:ahLst/>
            <a:cxnLst/>
            <a:rect l="l" t="t" r="r" b="b"/>
            <a:pathLst>
              <a:path w="3883659" h="378460">
                <a:moveTo>
                  <a:pt x="3883152" y="0"/>
                </a:moveTo>
                <a:lnTo>
                  <a:pt x="0" y="0"/>
                </a:lnTo>
                <a:lnTo>
                  <a:pt x="0" y="377951"/>
                </a:lnTo>
                <a:lnTo>
                  <a:pt x="3883152" y="377951"/>
                </a:lnTo>
                <a:lnTo>
                  <a:pt x="38831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7">
            <a:extLst>
              <a:ext uri="{FF2B5EF4-FFF2-40B4-BE49-F238E27FC236}">
                <a16:creationId xmlns:a16="http://schemas.microsoft.com/office/drawing/2014/main" id="{2B490B4E-12D5-9EEB-6408-1527EDD0913F}"/>
              </a:ext>
            </a:extLst>
          </p:cNvPr>
          <p:cNvSpPr txBox="1"/>
          <p:nvPr/>
        </p:nvSpPr>
        <p:spPr>
          <a:xfrm>
            <a:off x="7760716" y="2256642"/>
            <a:ext cx="3883660" cy="37846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735"/>
              </a:spcBef>
            </a:pPr>
            <a:r>
              <a:rPr sz="1200" b="1" spc="-10" dirty="0">
                <a:solidFill>
                  <a:srgbClr val="F1F1F1"/>
                </a:solidFill>
                <a:latin typeface="Arial"/>
                <a:cs typeface="Arial"/>
              </a:rPr>
              <a:t>Constraints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38">
            <a:extLst>
              <a:ext uri="{FF2B5EF4-FFF2-40B4-BE49-F238E27FC236}">
                <a16:creationId xmlns:a16="http://schemas.microsoft.com/office/drawing/2014/main" id="{7E003491-1DA4-141F-E474-8FB27B9C4E70}"/>
              </a:ext>
            </a:extLst>
          </p:cNvPr>
          <p:cNvSpPr/>
          <p:nvPr/>
        </p:nvSpPr>
        <p:spPr>
          <a:xfrm>
            <a:off x="7760716" y="3228954"/>
            <a:ext cx="3883660" cy="378460"/>
          </a:xfrm>
          <a:custGeom>
            <a:avLst/>
            <a:gdLst/>
            <a:ahLst/>
            <a:cxnLst/>
            <a:rect l="l" t="t" r="r" b="b"/>
            <a:pathLst>
              <a:path w="3883659" h="378460">
                <a:moveTo>
                  <a:pt x="3883152" y="0"/>
                </a:moveTo>
                <a:lnTo>
                  <a:pt x="0" y="0"/>
                </a:lnTo>
                <a:lnTo>
                  <a:pt x="0" y="377951"/>
                </a:lnTo>
                <a:lnTo>
                  <a:pt x="3883152" y="377951"/>
                </a:lnTo>
                <a:lnTo>
                  <a:pt x="38831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39">
            <a:extLst>
              <a:ext uri="{FF2B5EF4-FFF2-40B4-BE49-F238E27FC236}">
                <a16:creationId xmlns:a16="http://schemas.microsoft.com/office/drawing/2014/main" id="{49A1661C-B86B-AF9D-1427-ACE75CBCC43E}"/>
              </a:ext>
            </a:extLst>
          </p:cNvPr>
          <p:cNvSpPr txBox="1"/>
          <p:nvPr/>
        </p:nvSpPr>
        <p:spPr>
          <a:xfrm>
            <a:off x="7760716" y="3228954"/>
            <a:ext cx="3883660" cy="37846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735"/>
              </a:spcBef>
            </a:pPr>
            <a:r>
              <a:rPr sz="1200" b="1" dirty="0">
                <a:solidFill>
                  <a:srgbClr val="F1F1F1"/>
                </a:solidFill>
                <a:latin typeface="Arial"/>
                <a:cs typeface="Arial"/>
              </a:rPr>
              <a:t>Special</a:t>
            </a:r>
            <a:r>
              <a:rPr sz="1200" b="1" spc="-3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1F1F1"/>
                </a:solidFill>
                <a:latin typeface="Arial"/>
                <a:cs typeface="Arial"/>
              </a:rPr>
              <a:t>Ordered</a:t>
            </a:r>
            <a:r>
              <a:rPr sz="1200" b="1" spc="-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1F1F1"/>
                </a:solidFill>
                <a:latin typeface="Arial"/>
                <a:cs typeface="Arial"/>
              </a:rPr>
              <a:t>Sets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7" name="object 40">
            <a:extLst>
              <a:ext uri="{FF2B5EF4-FFF2-40B4-BE49-F238E27FC236}">
                <a16:creationId xmlns:a16="http://schemas.microsoft.com/office/drawing/2014/main" id="{545E092C-CEFD-E81D-C8B7-3C94C76BC92B}"/>
              </a:ext>
            </a:extLst>
          </p:cNvPr>
          <p:cNvGrpSpPr/>
          <p:nvPr/>
        </p:nvGrpSpPr>
        <p:grpSpPr>
          <a:xfrm>
            <a:off x="9871202" y="2309729"/>
            <a:ext cx="1715135" cy="271780"/>
            <a:chOff x="9802114" y="1906270"/>
            <a:chExt cx="1715135" cy="271780"/>
          </a:xfrm>
        </p:grpSpPr>
        <p:sp>
          <p:nvSpPr>
            <p:cNvPr id="78" name="object 41">
              <a:extLst>
                <a:ext uri="{FF2B5EF4-FFF2-40B4-BE49-F238E27FC236}">
                  <a16:creationId xmlns:a16="http://schemas.microsoft.com/office/drawing/2014/main" id="{6A3C1607-0662-6F82-9808-3F50850B6BD4}"/>
                </a:ext>
              </a:extLst>
            </p:cNvPr>
            <p:cNvSpPr/>
            <p:nvPr/>
          </p:nvSpPr>
          <p:spPr>
            <a:xfrm>
              <a:off x="9808464" y="1912620"/>
              <a:ext cx="1702435" cy="259079"/>
            </a:xfrm>
            <a:custGeom>
              <a:avLst/>
              <a:gdLst/>
              <a:ahLst/>
              <a:cxnLst/>
              <a:rect l="l" t="t" r="r" b="b"/>
              <a:pathLst>
                <a:path w="1702434" h="259080">
                  <a:moveTo>
                    <a:pt x="1659127" y="0"/>
                  </a:moveTo>
                  <a:lnTo>
                    <a:pt x="43179" y="0"/>
                  </a:lnTo>
                  <a:lnTo>
                    <a:pt x="26360" y="3389"/>
                  </a:lnTo>
                  <a:lnTo>
                    <a:pt x="12636" y="12636"/>
                  </a:lnTo>
                  <a:lnTo>
                    <a:pt x="3389" y="26360"/>
                  </a:lnTo>
                  <a:lnTo>
                    <a:pt x="0" y="43179"/>
                  </a:lnTo>
                  <a:lnTo>
                    <a:pt x="0" y="215900"/>
                  </a:lnTo>
                  <a:lnTo>
                    <a:pt x="3389" y="232719"/>
                  </a:lnTo>
                  <a:lnTo>
                    <a:pt x="12636" y="246443"/>
                  </a:lnTo>
                  <a:lnTo>
                    <a:pt x="26360" y="255690"/>
                  </a:lnTo>
                  <a:lnTo>
                    <a:pt x="43179" y="259079"/>
                  </a:lnTo>
                  <a:lnTo>
                    <a:pt x="1659127" y="259079"/>
                  </a:lnTo>
                  <a:lnTo>
                    <a:pt x="1675947" y="255690"/>
                  </a:lnTo>
                  <a:lnTo>
                    <a:pt x="1689671" y="246443"/>
                  </a:lnTo>
                  <a:lnTo>
                    <a:pt x="1698918" y="232719"/>
                  </a:lnTo>
                  <a:lnTo>
                    <a:pt x="1702307" y="215900"/>
                  </a:lnTo>
                  <a:lnTo>
                    <a:pt x="1702307" y="43179"/>
                  </a:lnTo>
                  <a:lnTo>
                    <a:pt x="1698918" y="26360"/>
                  </a:lnTo>
                  <a:lnTo>
                    <a:pt x="1689671" y="12636"/>
                  </a:lnTo>
                  <a:lnTo>
                    <a:pt x="1675947" y="3389"/>
                  </a:lnTo>
                  <a:lnTo>
                    <a:pt x="165912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42">
              <a:extLst>
                <a:ext uri="{FF2B5EF4-FFF2-40B4-BE49-F238E27FC236}">
                  <a16:creationId xmlns:a16="http://schemas.microsoft.com/office/drawing/2014/main" id="{5CD0375E-36EE-76F8-FDF2-37AE25A612CC}"/>
                </a:ext>
              </a:extLst>
            </p:cNvPr>
            <p:cNvSpPr/>
            <p:nvPr/>
          </p:nvSpPr>
          <p:spPr>
            <a:xfrm>
              <a:off x="9808464" y="1912620"/>
              <a:ext cx="1702435" cy="259079"/>
            </a:xfrm>
            <a:custGeom>
              <a:avLst/>
              <a:gdLst/>
              <a:ahLst/>
              <a:cxnLst/>
              <a:rect l="l" t="t" r="r" b="b"/>
              <a:pathLst>
                <a:path w="1702434" h="259080">
                  <a:moveTo>
                    <a:pt x="0" y="43179"/>
                  </a:move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79" y="0"/>
                  </a:lnTo>
                  <a:lnTo>
                    <a:pt x="1659127" y="0"/>
                  </a:lnTo>
                  <a:lnTo>
                    <a:pt x="1675947" y="3389"/>
                  </a:lnTo>
                  <a:lnTo>
                    <a:pt x="1689671" y="12636"/>
                  </a:lnTo>
                  <a:lnTo>
                    <a:pt x="1698918" y="26360"/>
                  </a:lnTo>
                  <a:lnTo>
                    <a:pt x="1702307" y="43179"/>
                  </a:lnTo>
                  <a:lnTo>
                    <a:pt x="1702307" y="215900"/>
                  </a:lnTo>
                  <a:lnTo>
                    <a:pt x="1698918" y="232719"/>
                  </a:lnTo>
                  <a:lnTo>
                    <a:pt x="1689671" y="246443"/>
                  </a:lnTo>
                  <a:lnTo>
                    <a:pt x="1675947" y="255690"/>
                  </a:lnTo>
                  <a:lnTo>
                    <a:pt x="1659127" y="259079"/>
                  </a:lnTo>
                  <a:lnTo>
                    <a:pt x="43179" y="259079"/>
                  </a:lnTo>
                  <a:lnTo>
                    <a:pt x="26360" y="255690"/>
                  </a:lnTo>
                  <a:lnTo>
                    <a:pt x="12636" y="246443"/>
                  </a:lnTo>
                  <a:lnTo>
                    <a:pt x="3389" y="232719"/>
                  </a:lnTo>
                  <a:lnTo>
                    <a:pt x="0" y="215900"/>
                  </a:lnTo>
                  <a:lnTo>
                    <a:pt x="0" y="43179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43">
            <a:extLst>
              <a:ext uri="{FF2B5EF4-FFF2-40B4-BE49-F238E27FC236}">
                <a16:creationId xmlns:a16="http://schemas.microsoft.com/office/drawing/2014/main" id="{38AAAA58-DD42-0588-A760-83FEF903E91C}"/>
              </a:ext>
            </a:extLst>
          </p:cNvPr>
          <p:cNvSpPr txBox="1"/>
          <p:nvPr/>
        </p:nvSpPr>
        <p:spPr>
          <a:xfrm>
            <a:off x="9889966" y="2344527"/>
            <a:ext cx="16776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1" name="object 44">
            <a:extLst>
              <a:ext uri="{FF2B5EF4-FFF2-40B4-BE49-F238E27FC236}">
                <a16:creationId xmlns:a16="http://schemas.microsoft.com/office/drawing/2014/main" id="{EE147EAE-7152-A0AB-1E82-DA98A4863A69}"/>
              </a:ext>
            </a:extLst>
          </p:cNvPr>
          <p:cNvGrpSpPr/>
          <p:nvPr/>
        </p:nvGrpSpPr>
        <p:grpSpPr>
          <a:xfrm>
            <a:off x="9871202" y="2795885"/>
            <a:ext cx="1715135" cy="271780"/>
            <a:chOff x="9802114" y="2392426"/>
            <a:chExt cx="1715135" cy="271780"/>
          </a:xfrm>
        </p:grpSpPr>
        <p:sp>
          <p:nvSpPr>
            <p:cNvPr id="82" name="object 45">
              <a:extLst>
                <a:ext uri="{FF2B5EF4-FFF2-40B4-BE49-F238E27FC236}">
                  <a16:creationId xmlns:a16="http://schemas.microsoft.com/office/drawing/2014/main" id="{3F2FB6C9-AB76-9ECE-FCBA-F9A976BF784B}"/>
                </a:ext>
              </a:extLst>
            </p:cNvPr>
            <p:cNvSpPr/>
            <p:nvPr/>
          </p:nvSpPr>
          <p:spPr>
            <a:xfrm>
              <a:off x="9808464" y="2398776"/>
              <a:ext cx="1702435" cy="259079"/>
            </a:xfrm>
            <a:custGeom>
              <a:avLst/>
              <a:gdLst/>
              <a:ahLst/>
              <a:cxnLst/>
              <a:rect l="l" t="t" r="r" b="b"/>
              <a:pathLst>
                <a:path w="1702434" h="259080">
                  <a:moveTo>
                    <a:pt x="1659127" y="0"/>
                  </a:moveTo>
                  <a:lnTo>
                    <a:pt x="43179" y="0"/>
                  </a:lnTo>
                  <a:lnTo>
                    <a:pt x="26360" y="3389"/>
                  </a:lnTo>
                  <a:lnTo>
                    <a:pt x="12636" y="12636"/>
                  </a:lnTo>
                  <a:lnTo>
                    <a:pt x="3389" y="26360"/>
                  </a:lnTo>
                  <a:lnTo>
                    <a:pt x="0" y="43179"/>
                  </a:lnTo>
                  <a:lnTo>
                    <a:pt x="0" y="215900"/>
                  </a:lnTo>
                  <a:lnTo>
                    <a:pt x="3389" y="232719"/>
                  </a:lnTo>
                  <a:lnTo>
                    <a:pt x="12636" y="246443"/>
                  </a:lnTo>
                  <a:lnTo>
                    <a:pt x="26360" y="255690"/>
                  </a:lnTo>
                  <a:lnTo>
                    <a:pt x="43179" y="259079"/>
                  </a:lnTo>
                  <a:lnTo>
                    <a:pt x="1659127" y="259079"/>
                  </a:lnTo>
                  <a:lnTo>
                    <a:pt x="1675947" y="255690"/>
                  </a:lnTo>
                  <a:lnTo>
                    <a:pt x="1689671" y="246443"/>
                  </a:lnTo>
                  <a:lnTo>
                    <a:pt x="1698918" y="232719"/>
                  </a:lnTo>
                  <a:lnTo>
                    <a:pt x="1702307" y="215900"/>
                  </a:lnTo>
                  <a:lnTo>
                    <a:pt x="1702307" y="43179"/>
                  </a:lnTo>
                  <a:lnTo>
                    <a:pt x="1698918" y="26360"/>
                  </a:lnTo>
                  <a:lnTo>
                    <a:pt x="1689671" y="12636"/>
                  </a:lnTo>
                  <a:lnTo>
                    <a:pt x="1675947" y="3389"/>
                  </a:lnTo>
                  <a:lnTo>
                    <a:pt x="165912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46">
              <a:extLst>
                <a:ext uri="{FF2B5EF4-FFF2-40B4-BE49-F238E27FC236}">
                  <a16:creationId xmlns:a16="http://schemas.microsoft.com/office/drawing/2014/main" id="{4D53CCE3-1831-31F1-E315-F635D20BC24D}"/>
                </a:ext>
              </a:extLst>
            </p:cNvPr>
            <p:cNvSpPr/>
            <p:nvPr/>
          </p:nvSpPr>
          <p:spPr>
            <a:xfrm>
              <a:off x="9808464" y="2398776"/>
              <a:ext cx="1702435" cy="259079"/>
            </a:xfrm>
            <a:custGeom>
              <a:avLst/>
              <a:gdLst/>
              <a:ahLst/>
              <a:cxnLst/>
              <a:rect l="l" t="t" r="r" b="b"/>
              <a:pathLst>
                <a:path w="1702434" h="259080">
                  <a:moveTo>
                    <a:pt x="0" y="43179"/>
                  </a:move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79" y="0"/>
                  </a:lnTo>
                  <a:lnTo>
                    <a:pt x="1659127" y="0"/>
                  </a:lnTo>
                  <a:lnTo>
                    <a:pt x="1675947" y="3389"/>
                  </a:lnTo>
                  <a:lnTo>
                    <a:pt x="1689671" y="12636"/>
                  </a:lnTo>
                  <a:lnTo>
                    <a:pt x="1698918" y="26360"/>
                  </a:lnTo>
                  <a:lnTo>
                    <a:pt x="1702307" y="43179"/>
                  </a:lnTo>
                  <a:lnTo>
                    <a:pt x="1702307" y="215900"/>
                  </a:lnTo>
                  <a:lnTo>
                    <a:pt x="1698918" y="232719"/>
                  </a:lnTo>
                  <a:lnTo>
                    <a:pt x="1689671" y="246443"/>
                  </a:lnTo>
                  <a:lnTo>
                    <a:pt x="1675947" y="255690"/>
                  </a:lnTo>
                  <a:lnTo>
                    <a:pt x="1659127" y="259079"/>
                  </a:lnTo>
                  <a:lnTo>
                    <a:pt x="43179" y="259079"/>
                  </a:lnTo>
                  <a:lnTo>
                    <a:pt x="26360" y="255690"/>
                  </a:lnTo>
                  <a:lnTo>
                    <a:pt x="12636" y="246443"/>
                  </a:lnTo>
                  <a:lnTo>
                    <a:pt x="3389" y="232719"/>
                  </a:lnTo>
                  <a:lnTo>
                    <a:pt x="0" y="215900"/>
                  </a:lnTo>
                  <a:lnTo>
                    <a:pt x="0" y="43179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47">
            <a:extLst>
              <a:ext uri="{FF2B5EF4-FFF2-40B4-BE49-F238E27FC236}">
                <a16:creationId xmlns:a16="http://schemas.microsoft.com/office/drawing/2014/main" id="{AF7CEF63-0594-10D5-2BD9-93B4778D163B}"/>
              </a:ext>
            </a:extLst>
          </p:cNvPr>
          <p:cNvSpPr txBox="1"/>
          <p:nvPr/>
        </p:nvSpPr>
        <p:spPr>
          <a:xfrm>
            <a:off x="9889966" y="2831317"/>
            <a:ext cx="16776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5" name="object 48">
            <a:extLst>
              <a:ext uri="{FF2B5EF4-FFF2-40B4-BE49-F238E27FC236}">
                <a16:creationId xmlns:a16="http://schemas.microsoft.com/office/drawing/2014/main" id="{59B4A47E-F8C0-DEC5-7874-24505A456A88}"/>
              </a:ext>
            </a:extLst>
          </p:cNvPr>
          <p:cNvGrpSpPr/>
          <p:nvPr/>
        </p:nvGrpSpPr>
        <p:grpSpPr>
          <a:xfrm>
            <a:off x="9871202" y="3280516"/>
            <a:ext cx="1715135" cy="271780"/>
            <a:chOff x="9802114" y="2877057"/>
            <a:chExt cx="1715135" cy="271780"/>
          </a:xfrm>
        </p:grpSpPr>
        <p:sp>
          <p:nvSpPr>
            <p:cNvPr id="86" name="object 49">
              <a:extLst>
                <a:ext uri="{FF2B5EF4-FFF2-40B4-BE49-F238E27FC236}">
                  <a16:creationId xmlns:a16="http://schemas.microsoft.com/office/drawing/2014/main" id="{926D7FA4-199B-8FFA-E11A-F511CF4769E8}"/>
                </a:ext>
              </a:extLst>
            </p:cNvPr>
            <p:cNvSpPr/>
            <p:nvPr/>
          </p:nvSpPr>
          <p:spPr>
            <a:xfrm>
              <a:off x="9808464" y="2883407"/>
              <a:ext cx="1702435" cy="259079"/>
            </a:xfrm>
            <a:custGeom>
              <a:avLst/>
              <a:gdLst/>
              <a:ahLst/>
              <a:cxnLst/>
              <a:rect l="l" t="t" r="r" b="b"/>
              <a:pathLst>
                <a:path w="1702434" h="259080">
                  <a:moveTo>
                    <a:pt x="1659127" y="0"/>
                  </a:moveTo>
                  <a:lnTo>
                    <a:pt x="43179" y="0"/>
                  </a:lnTo>
                  <a:lnTo>
                    <a:pt x="26360" y="3389"/>
                  </a:lnTo>
                  <a:lnTo>
                    <a:pt x="12636" y="12636"/>
                  </a:lnTo>
                  <a:lnTo>
                    <a:pt x="3389" y="26360"/>
                  </a:lnTo>
                  <a:lnTo>
                    <a:pt x="0" y="43179"/>
                  </a:lnTo>
                  <a:lnTo>
                    <a:pt x="0" y="215900"/>
                  </a:lnTo>
                  <a:lnTo>
                    <a:pt x="3389" y="232719"/>
                  </a:lnTo>
                  <a:lnTo>
                    <a:pt x="12636" y="246443"/>
                  </a:lnTo>
                  <a:lnTo>
                    <a:pt x="26360" y="255690"/>
                  </a:lnTo>
                  <a:lnTo>
                    <a:pt x="43179" y="259079"/>
                  </a:lnTo>
                  <a:lnTo>
                    <a:pt x="1659127" y="259079"/>
                  </a:lnTo>
                  <a:lnTo>
                    <a:pt x="1675947" y="255690"/>
                  </a:lnTo>
                  <a:lnTo>
                    <a:pt x="1689671" y="246443"/>
                  </a:lnTo>
                  <a:lnTo>
                    <a:pt x="1698918" y="232719"/>
                  </a:lnTo>
                  <a:lnTo>
                    <a:pt x="1702307" y="215900"/>
                  </a:lnTo>
                  <a:lnTo>
                    <a:pt x="1702307" y="43179"/>
                  </a:lnTo>
                  <a:lnTo>
                    <a:pt x="1698918" y="26360"/>
                  </a:lnTo>
                  <a:lnTo>
                    <a:pt x="1689671" y="12636"/>
                  </a:lnTo>
                  <a:lnTo>
                    <a:pt x="1675947" y="3389"/>
                  </a:lnTo>
                  <a:lnTo>
                    <a:pt x="165912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50">
              <a:extLst>
                <a:ext uri="{FF2B5EF4-FFF2-40B4-BE49-F238E27FC236}">
                  <a16:creationId xmlns:a16="http://schemas.microsoft.com/office/drawing/2014/main" id="{16C11A56-CAEC-7E5E-6D50-16617FCF0BED}"/>
                </a:ext>
              </a:extLst>
            </p:cNvPr>
            <p:cNvSpPr/>
            <p:nvPr/>
          </p:nvSpPr>
          <p:spPr>
            <a:xfrm>
              <a:off x="9808464" y="2883407"/>
              <a:ext cx="1702435" cy="259079"/>
            </a:xfrm>
            <a:custGeom>
              <a:avLst/>
              <a:gdLst/>
              <a:ahLst/>
              <a:cxnLst/>
              <a:rect l="l" t="t" r="r" b="b"/>
              <a:pathLst>
                <a:path w="1702434" h="259080">
                  <a:moveTo>
                    <a:pt x="0" y="43179"/>
                  </a:moveTo>
                  <a:lnTo>
                    <a:pt x="3389" y="26360"/>
                  </a:lnTo>
                  <a:lnTo>
                    <a:pt x="12636" y="12636"/>
                  </a:lnTo>
                  <a:lnTo>
                    <a:pt x="26360" y="3389"/>
                  </a:lnTo>
                  <a:lnTo>
                    <a:pt x="43179" y="0"/>
                  </a:lnTo>
                  <a:lnTo>
                    <a:pt x="1659127" y="0"/>
                  </a:lnTo>
                  <a:lnTo>
                    <a:pt x="1675947" y="3389"/>
                  </a:lnTo>
                  <a:lnTo>
                    <a:pt x="1689671" y="12636"/>
                  </a:lnTo>
                  <a:lnTo>
                    <a:pt x="1698918" y="26360"/>
                  </a:lnTo>
                  <a:lnTo>
                    <a:pt x="1702307" y="43179"/>
                  </a:lnTo>
                  <a:lnTo>
                    <a:pt x="1702307" y="215900"/>
                  </a:lnTo>
                  <a:lnTo>
                    <a:pt x="1698918" y="232719"/>
                  </a:lnTo>
                  <a:lnTo>
                    <a:pt x="1689671" y="246443"/>
                  </a:lnTo>
                  <a:lnTo>
                    <a:pt x="1675947" y="255690"/>
                  </a:lnTo>
                  <a:lnTo>
                    <a:pt x="1659127" y="259079"/>
                  </a:lnTo>
                  <a:lnTo>
                    <a:pt x="43179" y="259079"/>
                  </a:lnTo>
                  <a:lnTo>
                    <a:pt x="26360" y="255690"/>
                  </a:lnTo>
                  <a:lnTo>
                    <a:pt x="12636" y="246443"/>
                  </a:lnTo>
                  <a:lnTo>
                    <a:pt x="3389" y="232719"/>
                  </a:lnTo>
                  <a:lnTo>
                    <a:pt x="0" y="215900"/>
                  </a:lnTo>
                  <a:lnTo>
                    <a:pt x="0" y="43179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51">
            <a:extLst>
              <a:ext uri="{FF2B5EF4-FFF2-40B4-BE49-F238E27FC236}">
                <a16:creationId xmlns:a16="http://schemas.microsoft.com/office/drawing/2014/main" id="{3DBE7036-7E2F-0651-A35B-E813F79E5E15}"/>
              </a:ext>
            </a:extLst>
          </p:cNvPr>
          <p:cNvSpPr txBox="1"/>
          <p:nvPr/>
        </p:nvSpPr>
        <p:spPr>
          <a:xfrm>
            <a:off x="9889966" y="3316204"/>
            <a:ext cx="16776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054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9" name="object 52">
            <a:extLst>
              <a:ext uri="{FF2B5EF4-FFF2-40B4-BE49-F238E27FC236}">
                <a16:creationId xmlns:a16="http://schemas.microsoft.com/office/drawing/2014/main" id="{93B0B99B-7F2F-EC25-653A-3D01F373074D}"/>
              </a:ext>
            </a:extLst>
          </p:cNvPr>
          <p:cNvGrpSpPr/>
          <p:nvPr/>
        </p:nvGrpSpPr>
        <p:grpSpPr>
          <a:xfrm>
            <a:off x="10246359" y="1832970"/>
            <a:ext cx="1403985" cy="269875"/>
            <a:chOff x="10177271" y="1429511"/>
            <a:chExt cx="1403985" cy="269875"/>
          </a:xfrm>
        </p:grpSpPr>
        <p:sp>
          <p:nvSpPr>
            <p:cNvPr id="90" name="object 53">
              <a:extLst>
                <a:ext uri="{FF2B5EF4-FFF2-40B4-BE49-F238E27FC236}">
                  <a16:creationId xmlns:a16="http://schemas.microsoft.com/office/drawing/2014/main" id="{C2D63F7E-DC55-7600-056C-09CE70F88B76}"/>
                </a:ext>
              </a:extLst>
            </p:cNvPr>
            <p:cNvSpPr/>
            <p:nvPr/>
          </p:nvSpPr>
          <p:spPr>
            <a:xfrm>
              <a:off x="10183367" y="1435607"/>
              <a:ext cx="1391920" cy="257810"/>
            </a:xfrm>
            <a:custGeom>
              <a:avLst/>
              <a:gdLst/>
              <a:ahLst/>
              <a:cxnLst/>
              <a:rect l="l" t="t" r="r" b="b"/>
              <a:pathLst>
                <a:path w="1391920" h="257810">
                  <a:moveTo>
                    <a:pt x="1348485" y="0"/>
                  </a:moveTo>
                  <a:lnTo>
                    <a:pt x="42925" y="0"/>
                  </a:lnTo>
                  <a:lnTo>
                    <a:pt x="26199" y="3367"/>
                  </a:lnTo>
                  <a:lnTo>
                    <a:pt x="12557" y="12557"/>
                  </a:lnTo>
                  <a:lnTo>
                    <a:pt x="3367" y="26199"/>
                  </a:lnTo>
                  <a:lnTo>
                    <a:pt x="0" y="42925"/>
                  </a:lnTo>
                  <a:lnTo>
                    <a:pt x="0" y="214629"/>
                  </a:lnTo>
                  <a:lnTo>
                    <a:pt x="3367" y="231356"/>
                  </a:lnTo>
                  <a:lnTo>
                    <a:pt x="12557" y="244998"/>
                  </a:lnTo>
                  <a:lnTo>
                    <a:pt x="26199" y="254188"/>
                  </a:lnTo>
                  <a:lnTo>
                    <a:pt x="42925" y="257555"/>
                  </a:lnTo>
                  <a:lnTo>
                    <a:pt x="1348485" y="257555"/>
                  </a:lnTo>
                  <a:lnTo>
                    <a:pt x="1365212" y="254188"/>
                  </a:lnTo>
                  <a:lnTo>
                    <a:pt x="1378854" y="244998"/>
                  </a:lnTo>
                  <a:lnTo>
                    <a:pt x="1388044" y="231356"/>
                  </a:lnTo>
                  <a:lnTo>
                    <a:pt x="1391411" y="214629"/>
                  </a:lnTo>
                  <a:lnTo>
                    <a:pt x="1391411" y="42925"/>
                  </a:lnTo>
                  <a:lnTo>
                    <a:pt x="1388044" y="26199"/>
                  </a:lnTo>
                  <a:lnTo>
                    <a:pt x="1378854" y="12557"/>
                  </a:lnTo>
                  <a:lnTo>
                    <a:pt x="1365212" y="3367"/>
                  </a:lnTo>
                  <a:lnTo>
                    <a:pt x="134848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54">
              <a:extLst>
                <a:ext uri="{FF2B5EF4-FFF2-40B4-BE49-F238E27FC236}">
                  <a16:creationId xmlns:a16="http://schemas.microsoft.com/office/drawing/2014/main" id="{87FF934B-AD7C-AAF4-2419-85713C329DF7}"/>
                </a:ext>
              </a:extLst>
            </p:cNvPr>
            <p:cNvSpPr/>
            <p:nvPr/>
          </p:nvSpPr>
          <p:spPr>
            <a:xfrm>
              <a:off x="10183367" y="1435607"/>
              <a:ext cx="1391920" cy="257810"/>
            </a:xfrm>
            <a:custGeom>
              <a:avLst/>
              <a:gdLst/>
              <a:ahLst/>
              <a:cxnLst/>
              <a:rect l="l" t="t" r="r" b="b"/>
              <a:pathLst>
                <a:path w="1391920" h="257810">
                  <a:moveTo>
                    <a:pt x="0" y="42925"/>
                  </a:moveTo>
                  <a:lnTo>
                    <a:pt x="3367" y="26199"/>
                  </a:lnTo>
                  <a:lnTo>
                    <a:pt x="12557" y="12557"/>
                  </a:lnTo>
                  <a:lnTo>
                    <a:pt x="26199" y="3367"/>
                  </a:lnTo>
                  <a:lnTo>
                    <a:pt x="42925" y="0"/>
                  </a:lnTo>
                  <a:lnTo>
                    <a:pt x="1348485" y="0"/>
                  </a:lnTo>
                  <a:lnTo>
                    <a:pt x="1365212" y="3367"/>
                  </a:lnTo>
                  <a:lnTo>
                    <a:pt x="1378854" y="12557"/>
                  </a:lnTo>
                  <a:lnTo>
                    <a:pt x="1388044" y="26199"/>
                  </a:lnTo>
                  <a:lnTo>
                    <a:pt x="1391411" y="42925"/>
                  </a:lnTo>
                  <a:lnTo>
                    <a:pt x="1391411" y="214629"/>
                  </a:lnTo>
                  <a:lnTo>
                    <a:pt x="1388044" y="231356"/>
                  </a:lnTo>
                  <a:lnTo>
                    <a:pt x="1378854" y="244998"/>
                  </a:lnTo>
                  <a:lnTo>
                    <a:pt x="1365212" y="254188"/>
                  </a:lnTo>
                  <a:lnTo>
                    <a:pt x="1348485" y="257555"/>
                  </a:lnTo>
                  <a:lnTo>
                    <a:pt x="42925" y="257555"/>
                  </a:lnTo>
                  <a:lnTo>
                    <a:pt x="26199" y="254188"/>
                  </a:lnTo>
                  <a:lnTo>
                    <a:pt x="12557" y="244998"/>
                  </a:lnTo>
                  <a:lnTo>
                    <a:pt x="3367" y="231356"/>
                  </a:lnTo>
                  <a:lnTo>
                    <a:pt x="0" y="214629"/>
                  </a:lnTo>
                  <a:lnTo>
                    <a:pt x="0" y="4292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55">
            <a:extLst>
              <a:ext uri="{FF2B5EF4-FFF2-40B4-BE49-F238E27FC236}">
                <a16:creationId xmlns:a16="http://schemas.microsoft.com/office/drawing/2014/main" id="{A53A81E8-6E8D-4443-0F32-56BDA5A06E95}"/>
              </a:ext>
            </a:extLst>
          </p:cNvPr>
          <p:cNvSpPr txBox="1"/>
          <p:nvPr/>
        </p:nvSpPr>
        <p:spPr>
          <a:xfrm>
            <a:off x="7626604" y="1679047"/>
            <a:ext cx="4152900" cy="2042160"/>
          </a:xfrm>
          <a:prstGeom prst="rect">
            <a:avLst/>
          </a:prstGeom>
          <a:ln w="12192">
            <a:solidFill>
              <a:srgbClr val="AD5A2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178435">
              <a:lnSpc>
                <a:spcPct val="100000"/>
              </a:lnSpc>
              <a:spcBef>
                <a:spcPts val="5"/>
              </a:spcBef>
              <a:tabLst>
                <a:tab pos="1467485" algn="l"/>
                <a:tab pos="2940050" algn="l"/>
              </a:tabLst>
            </a:pPr>
            <a:r>
              <a:rPr sz="1400" b="1" spc="-10" dirty="0">
                <a:latin typeface="Arial"/>
                <a:cs typeface="Arial"/>
              </a:rPr>
              <a:t>Model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650" b="1" spc="-15" baseline="2525" dirty="0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r>
              <a:rPr sz="1650" b="1" baseline="252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50" b="1" spc="-15" baseline="2525" dirty="0">
                <a:solidFill>
                  <a:srgbClr val="FFFFFF"/>
                </a:solidFill>
                <a:latin typeface="Arial"/>
                <a:cs typeface="Arial"/>
              </a:rPr>
              <a:t>Parameters</a:t>
            </a:r>
            <a:endParaRPr sz="1650" baseline="2525">
              <a:latin typeface="Arial"/>
              <a:cs typeface="Arial"/>
            </a:endParaRPr>
          </a:p>
        </p:txBody>
      </p:sp>
      <p:pic>
        <p:nvPicPr>
          <p:cNvPr id="93" name="object 56">
            <a:extLst>
              <a:ext uri="{FF2B5EF4-FFF2-40B4-BE49-F238E27FC236}">
                <a16:creationId xmlns:a16="http://schemas.microsoft.com/office/drawing/2014/main" id="{C1A35DC8-A490-1424-EC47-E6321800231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4615" y="2029566"/>
            <a:ext cx="167640" cy="169163"/>
          </a:xfrm>
          <a:prstGeom prst="rect">
            <a:avLst/>
          </a:prstGeom>
        </p:spPr>
      </p:pic>
      <p:pic>
        <p:nvPicPr>
          <p:cNvPr id="94" name="object 57">
            <a:extLst>
              <a:ext uri="{FF2B5EF4-FFF2-40B4-BE49-F238E27FC236}">
                <a16:creationId xmlns:a16="http://schemas.microsoft.com/office/drawing/2014/main" id="{732213A0-7FCD-06DE-37B4-A5FEDD6AA9BE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4615" y="2983591"/>
            <a:ext cx="167640" cy="1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Concepts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22AE408-2CB4-1B01-6C89-7AC8B2273D1E}"/>
              </a:ext>
            </a:extLst>
          </p:cNvPr>
          <p:cNvSpPr txBox="1"/>
          <p:nvPr/>
        </p:nvSpPr>
        <p:spPr>
          <a:xfrm>
            <a:off x="1066547" y="1268809"/>
            <a:ext cx="30200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1900" dirty="0">
                <a:latin typeface="Arial"/>
                <a:cs typeface="Arial"/>
              </a:rPr>
              <a:t>Important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global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functions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42A1295-F217-808B-7B10-AFF8EA4FA283}"/>
              </a:ext>
            </a:extLst>
          </p:cNvPr>
          <p:cNvSpPr txBox="1"/>
          <p:nvPr/>
        </p:nvSpPr>
        <p:spPr>
          <a:xfrm>
            <a:off x="1523746" y="1542825"/>
            <a:ext cx="1554480" cy="531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985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setParam()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85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read()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A698485-5C60-BDEA-E582-C40F719EFE78}"/>
              </a:ext>
            </a:extLst>
          </p:cNvPr>
          <p:cNvSpPr txBox="1"/>
          <p:nvPr/>
        </p:nvSpPr>
        <p:spPr>
          <a:xfrm>
            <a:off x="3810000" y="1542825"/>
            <a:ext cx="5196205" cy="531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85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set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(global)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parameters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new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models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this</a:t>
            </a:r>
            <a:r>
              <a:rPr sz="1700" spc="-10" dirty="0">
                <a:latin typeface="Arial"/>
                <a:cs typeface="Arial"/>
              </a:rPr>
              <a:t> session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85"/>
              </a:lnSpc>
            </a:pPr>
            <a:r>
              <a:rPr sz="1700" dirty="0">
                <a:latin typeface="Arial"/>
                <a:cs typeface="Arial"/>
              </a:rPr>
              <a:t>create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model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object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from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model</a:t>
            </a:r>
            <a:r>
              <a:rPr sz="1700" spc="-20" dirty="0">
                <a:latin typeface="Arial"/>
                <a:cs typeface="Arial"/>
              </a:rPr>
              <a:t> file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FED4892-1716-0A38-EF18-D2A2269CDA5D}"/>
              </a:ext>
            </a:extLst>
          </p:cNvPr>
          <p:cNvSpPr txBox="1"/>
          <p:nvPr/>
        </p:nvSpPr>
        <p:spPr>
          <a:xfrm>
            <a:off x="1066547" y="2418159"/>
            <a:ext cx="19177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1900" dirty="0">
                <a:latin typeface="Arial"/>
                <a:cs typeface="Arial"/>
              </a:rPr>
              <a:t>Primary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objects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AE497EAB-30D0-DE22-EACC-2F3BADC2C929}"/>
              </a:ext>
            </a:extLst>
          </p:cNvPr>
          <p:cNvSpPr txBox="1"/>
          <p:nvPr/>
        </p:nvSpPr>
        <p:spPr>
          <a:xfrm>
            <a:off x="1523746" y="2692480"/>
            <a:ext cx="1033144" cy="774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985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25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25" dirty="0">
                <a:latin typeface="Courier New"/>
                <a:cs typeface="Courier New"/>
              </a:rPr>
              <a:t>Var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8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Constr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9789C902-DA56-DBF1-268C-7AE661F3E37A}"/>
              </a:ext>
            </a:extLst>
          </p:cNvPr>
          <p:cNvSpPr txBox="1"/>
          <p:nvPr/>
        </p:nvSpPr>
        <p:spPr>
          <a:xfrm>
            <a:off x="3810000" y="2692480"/>
            <a:ext cx="1144905" cy="7747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215"/>
              </a:spcBef>
            </a:pP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model</a:t>
            </a:r>
            <a:r>
              <a:rPr sz="1700" spc="5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 variable</a:t>
            </a:r>
            <a:r>
              <a:rPr sz="1700" spc="5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constraint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3CA6AB35-C59B-CACE-3396-8B50926C101E}"/>
              </a:ext>
            </a:extLst>
          </p:cNvPr>
          <p:cNvSpPr txBox="1"/>
          <p:nvPr/>
        </p:nvSpPr>
        <p:spPr>
          <a:xfrm>
            <a:off x="1066547" y="3663521"/>
            <a:ext cx="348805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1900" dirty="0">
                <a:latin typeface="Arial"/>
                <a:cs typeface="Arial"/>
              </a:rPr>
              <a:t>Parameter/attribute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examples: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D54E7448-CD46-2115-DDAB-C43B08B966D4}"/>
              </a:ext>
            </a:extLst>
          </p:cNvPr>
          <p:cNvSpPr txBox="1"/>
          <p:nvPr/>
        </p:nvSpPr>
        <p:spPr>
          <a:xfrm>
            <a:off x="1523746" y="3937842"/>
            <a:ext cx="4290695" cy="103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198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ourier New"/>
                <a:cs typeface="Courier New"/>
              </a:rPr>
              <a:t>setParam('TimeLimit',</a:t>
            </a:r>
            <a:r>
              <a:rPr sz="1700" spc="-235" dirty="0">
                <a:latin typeface="Courier New"/>
                <a:cs typeface="Courier New"/>
              </a:rPr>
              <a:t> </a:t>
            </a:r>
            <a:r>
              <a:rPr sz="1700" spc="-25" dirty="0">
                <a:latin typeface="Courier New"/>
                <a:cs typeface="Courier New"/>
              </a:rPr>
              <a:t>60)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35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ourier New"/>
                <a:cs typeface="Courier New"/>
              </a:rPr>
              <a:t>model.TimeLimit</a:t>
            </a:r>
            <a:r>
              <a:rPr sz="1700" spc="-95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=</a:t>
            </a:r>
            <a:r>
              <a:rPr sz="1700" spc="-90" dirty="0">
                <a:latin typeface="Courier New"/>
                <a:cs typeface="Courier New"/>
              </a:rPr>
              <a:t> </a:t>
            </a:r>
            <a:r>
              <a:rPr sz="1700" spc="-25" dirty="0">
                <a:latin typeface="Courier New"/>
                <a:cs typeface="Courier New"/>
              </a:rPr>
              <a:t>60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85"/>
              </a:lnSpc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ourier New"/>
                <a:cs typeface="Courier New"/>
              </a:rPr>
              <a:t>variable.VarName</a:t>
            </a:r>
            <a:r>
              <a:rPr sz="1700" spc="-95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=</a:t>
            </a:r>
            <a:r>
              <a:rPr sz="1700" spc="-100" dirty="0">
                <a:latin typeface="Courier New"/>
                <a:cs typeface="Courier New"/>
              </a:rPr>
              <a:t> </a:t>
            </a:r>
            <a:r>
              <a:rPr sz="1700" spc="-10" dirty="0">
                <a:latin typeface="Courier New"/>
                <a:cs typeface="Courier New"/>
              </a:rPr>
              <a:t>'TotalCosts'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ourier New"/>
                <a:cs typeface="Courier New"/>
              </a:rPr>
              <a:t>constraint.RHS</a:t>
            </a:r>
            <a:r>
              <a:rPr sz="1700" spc="-50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=</a:t>
            </a:r>
            <a:r>
              <a:rPr sz="1700" spc="-95" dirty="0">
                <a:latin typeface="Courier New"/>
                <a:cs typeface="Courier New"/>
              </a:rPr>
              <a:t> </a:t>
            </a:r>
            <a:r>
              <a:rPr sz="1700" spc="-50" dirty="0">
                <a:latin typeface="Courier New"/>
                <a:cs typeface="Courier New"/>
              </a:rPr>
              <a:t>0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62CE1D6B-C9F1-5E1F-AB8C-FED35205CF2C}"/>
              </a:ext>
            </a:extLst>
          </p:cNvPr>
          <p:cNvSpPr txBox="1"/>
          <p:nvPr/>
        </p:nvSpPr>
        <p:spPr>
          <a:xfrm>
            <a:off x="6553836" y="3937842"/>
            <a:ext cx="2190115" cy="103695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170"/>
              </a:spcBef>
            </a:pPr>
            <a:r>
              <a:rPr sz="1700" dirty="0">
                <a:latin typeface="Arial"/>
                <a:cs typeface="Arial"/>
              </a:rPr>
              <a:t>Set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global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parameter </a:t>
            </a:r>
            <a:r>
              <a:rPr sz="1700" dirty="0">
                <a:latin typeface="Arial"/>
                <a:cs typeface="Arial"/>
              </a:rPr>
              <a:t>Set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local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parameter </a:t>
            </a:r>
            <a:r>
              <a:rPr sz="1700" dirty="0">
                <a:latin typeface="Arial"/>
                <a:cs typeface="Arial"/>
              </a:rPr>
              <a:t>Set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variable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attribute </a:t>
            </a:r>
            <a:r>
              <a:rPr sz="1700" dirty="0">
                <a:latin typeface="Arial"/>
                <a:cs typeface="Arial"/>
              </a:rPr>
              <a:t>Set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constraint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attribute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84F9E906-BEA3-90A3-8CC8-A3283F25B7AA}"/>
              </a:ext>
            </a:extLst>
          </p:cNvPr>
          <p:cNvSpPr txBox="1"/>
          <p:nvPr/>
        </p:nvSpPr>
        <p:spPr>
          <a:xfrm>
            <a:off x="1066547" y="5261055"/>
            <a:ext cx="29927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1900" dirty="0">
                <a:latin typeface="Arial"/>
                <a:cs typeface="Arial"/>
              </a:rPr>
              <a:t>Other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important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methods: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7B895FE1-28FA-72D6-2A29-8F2DECD5E377}"/>
              </a:ext>
            </a:extLst>
          </p:cNvPr>
          <p:cNvSpPr txBox="1"/>
          <p:nvPr/>
        </p:nvSpPr>
        <p:spPr>
          <a:xfrm>
            <a:off x="1523746" y="5535070"/>
            <a:ext cx="4159250" cy="775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985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Model.setObjective(expression)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25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Model.optimize()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8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Model.reset()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096FF11C-2002-80AA-3512-933355ADB44A}"/>
              </a:ext>
            </a:extLst>
          </p:cNvPr>
          <p:cNvSpPr txBox="1"/>
          <p:nvPr/>
        </p:nvSpPr>
        <p:spPr>
          <a:xfrm>
            <a:off x="6614795" y="5535070"/>
            <a:ext cx="2082800" cy="7753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215"/>
              </a:spcBef>
            </a:pPr>
            <a:r>
              <a:rPr sz="1700" dirty="0">
                <a:latin typeface="Arial"/>
                <a:cs typeface="Arial"/>
              </a:rPr>
              <a:t>Set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objective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function </a:t>
            </a:r>
            <a:r>
              <a:rPr sz="1700" dirty="0">
                <a:latin typeface="Arial"/>
                <a:cs typeface="Arial"/>
              </a:rPr>
              <a:t>Start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optimization </a:t>
            </a:r>
            <a:r>
              <a:rPr sz="1700" dirty="0">
                <a:latin typeface="Arial"/>
                <a:cs typeface="Arial"/>
              </a:rPr>
              <a:t>Reset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model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state</a:t>
            </a:r>
            <a:endParaRPr sz="1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31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Concepts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3863994-8F04-8B02-8169-1E49A427EAFA}"/>
              </a:ext>
            </a:extLst>
          </p:cNvPr>
          <p:cNvSpPr txBox="1"/>
          <p:nvPr/>
        </p:nvSpPr>
        <p:spPr>
          <a:xfrm>
            <a:off x="1371601" y="1345862"/>
            <a:ext cx="42303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1900" dirty="0">
                <a:latin typeface="Arial"/>
                <a:cs typeface="Arial"/>
              </a:rPr>
              <a:t>Model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summary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information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methods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536F4E8-03DC-4F09-EA23-3C1C0EB8FD84}"/>
              </a:ext>
            </a:extLst>
          </p:cNvPr>
          <p:cNvSpPr txBox="1"/>
          <p:nvPr/>
        </p:nvSpPr>
        <p:spPr>
          <a:xfrm>
            <a:off x="1828800" y="1619878"/>
            <a:ext cx="2858770" cy="775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985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Model.printAttr()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25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Model.printStats()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8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Model.printQuality()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882E74A-6AF9-0846-ED94-A178F32E36FB}"/>
              </a:ext>
            </a:extLst>
          </p:cNvPr>
          <p:cNvSpPr txBox="1"/>
          <p:nvPr/>
        </p:nvSpPr>
        <p:spPr>
          <a:xfrm>
            <a:off x="5029835" y="1619878"/>
            <a:ext cx="3699510" cy="7753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215"/>
              </a:spcBef>
            </a:pPr>
            <a:r>
              <a:rPr sz="1700" dirty="0">
                <a:latin typeface="Arial"/>
                <a:cs typeface="Arial"/>
              </a:rPr>
              <a:t>display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nonzero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attribute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values </a:t>
            </a:r>
            <a:r>
              <a:rPr sz="1700" dirty="0">
                <a:latin typeface="Arial"/>
                <a:cs typeface="Arial"/>
              </a:rPr>
              <a:t>display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sizes,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coefficient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statistics,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etc. </a:t>
            </a:r>
            <a:r>
              <a:rPr sz="1700" dirty="0">
                <a:latin typeface="Arial"/>
                <a:cs typeface="Arial"/>
              </a:rPr>
              <a:t>display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info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about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solution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quality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C929808-E293-3DA9-C0DF-0343F3DD630C}"/>
              </a:ext>
            </a:extLst>
          </p:cNvPr>
          <p:cNvSpPr txBox="1"/>
          <p:nvPr/>
        </p:nvSpPr>
        <p:spPr>
          <a:xfrm>
            <a:off x="1371601" y="2739052"/>
            <a:ext cx="33445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1900" dirty="0">
                <a:latin typeface="Arial"/>
                <a:cs typeface="Arial"/>
              </a:rPr>
              <a:t>Model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introspection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methods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05F17C86-D281-1C26-E790-3FD32DF0D572}"/>
              </a:ext>
            </a:extLst>
          </p:cNvPr>
          <p:cNvSpPr txBox="1"/>
          <p:nvPr/>
        </p:nvSpPr>
        <p:spPr>
          <a:xfrm>
            <a:off x="1828800" y="3014592"/>
            <a:ext cx="2598420" cy="10204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98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Model.getVars()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25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Model.getConstrs()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30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Model.getRow()</a:t>
            </a:r>
            <a:endParaRPr sz="1700">
              <a:latin typeface="Courier New"/>
              <a:cs typeface="Courier New"/>
            </a:endParaRPr>
          </a:p>
          <a:p>
            <a:pPr marL="240665" indent="-227965">
              <a:lnSpc>
                <a:spcPts val="1985"/>
              </a:lnSpc>
              <a:buFont typeface="Arial"/>
              <a:buChar char="•"/>
              <a:tabLst>
                <a:tab pos="240665" algn="l"/>
              </a:tabLst>
            </a:pPr>
            <a:r>
              <a:rPr sz="1700" spc="-10" dirty="0">
                <a:latin typeface="Courier New"/>
                <a:cs typeface="Courier New"/>
              </a:rPr>
              <a:t>Model.getCol()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0F4A3995-5047-729F-AF61-315CF5E4CB67}"/>
              </a:ext>
            </a:extLst>
          </p:cNvPr>
          <p:cNvSpPr txBox="1"/>
          <p:nvPr/>
        </p:nvSpPr>
        <p:spPr>
          <a:xfrm>
            <a:off x="5029835" y="3014592"/>
            <a:ext cx="3983990" cy="10204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get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variables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list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Var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objects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1930"/>
              </a:lnSpc>
              <a:spcBef>
                <a:spcPts val="95"/>
              </a:spcBef>
            </a:pPr>
            <a:r>
              <a:rPr sz="1700" dirty="0">
                <a:latin typeface="Arial"/>
                <a:cs typeface="Arial"/>
              </a:rPr>
              <a:t>get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constraints as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list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Constr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objects </a:t>
            </a:r>
            <a:r>
              <a:rPr sz="1700" dirty="0">
                <a:latin typeface="Arial"/>
                <a:cs typeface="Arial"/>
              </a:rPr>
              <a:t>get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LHS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expression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given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constraint </a:t>
            </a:r>
            <a:r>
              <a:rPr sz="1700" dirty="0">
                <a:latin typeface="Arial"/>
                <a:cs typeface="Arial"/>
              </a:rPr>
              <a:t>get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list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constraints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given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variable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DE38B651-CD0A-4692-ADCE-A90C8C451F56}"/>
              </a:ext>
            </a:extLst>
          </p:cNvPr>
          <p:cNvSpPr txBox="1"/>
          <p:nvPr/>
        </p:nvSpPr>
        <p:spPr>
          <a:xfrm>
            <a:off x="1371601" y="4379511"/>
            <a:ext cx="6718934" cy="1721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2205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1900" dirty="0">
                <a:latin typeface="Arial"/>
                <a:cs typeface="Arial"/>
              </a:rPr>
              <a:t>Python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control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statements</a:t>
            </a:r>
            <a:endParaRPr sz="1900">
              <a:latin typeface="Arial"/>
              <a:cs typeface="Arial"/>
            </a:endParaRPr>
          </a:p>
          <a:p>
            <a:pPr marL="697865" lvl="1" indent="-227965">
              <a:lnSpc>
                <a:spcPts val="1910"/>
              </a:lnSpc>
              <a:buFont typeface="Arial"/>
              <a:buChar char="•"/>
              <a:tabLst>
                <a:tab pos="697865" algn="l"/>
              </a:tabLst>
            </a:pPr>
            <a:r>
              <a:rPr sz="1700" dirty="0">
                <a:latin typeface="Courier New"/>
                <a:cs typeface="Courier New"/>
              </a:rPr>
              <a:t>for</a:t>
            </a:r>
            <a:r>
              <a:rPr sz="1700" spc="-30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i</a:t>
            </a:r>
            <a:r>
              <a:rPr sz="1700" spc="-30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in</a:t>
            </a:r>
            <a:r>
              <a:rPr sz="1700" spc="-25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&lt;some</a:t>
            </a:r>
            <a:r>
              <a:rPr sz="1700" spc="-35" dirty="0">
                <a:latin typeface="Courier New"/>
                <a:cs typeface="Courier New"/>
              </a:rPr>
              <a:t> </a:t>
            </a:r>
            <a:r>
              <a:rPr sz="1700" spc="-10" dirty="0">
                <a:latin typeface="Courier New"/>
                <a:cs typeface="Courier New"/>
              </a:rPr>
              <a:t>list&gt;:</a:t>
            </a:r>
            <a:endParaRPr sz="1700">
              <a:latin typeface="Courier New"/>
              <a:cs typeface="Courier New"/>
            </a:endParaRPr>
          </a:p>
          <a:p>
            <a:pPr marL="927100">
              <a:lnSpc>
                <a:spcPts val="1930"/>
              </a:lnSpc>
            </a:pPr>
            <a:r>
              <a:rPr sz="1700" dirty="0">
                <a:latin typeface="Courier New"/>
                <a:cs typeface="Courier New"/>
              </a:rPr>
              <a:t>&lt;do</a:t>
            </a:r>
            <a:r>
              <a:rPr sz="1700" spc="-50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something</a:t>
            </a:r>
            <a:r>
              <a:rPr sz="1700" spc="-50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for</a:t>
            </a:r>
            <a:r>
              <a:rPr sz="1700" spc="-35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each</a:t>
            </a:r>
            <a:r>
              <a:rPr sz="1700" spc="-30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i</a:t>
            </a:r>
            <a:r>
              <a:rPr sz="1700" spc="-40" dirty="0">
                <a:latin typeface="Courier New"/>
                <a:cs typeface="Courier New"/>
              </a:rPr>
              <a:t> </a:t>
            </a:r>
            <a:r>
              <a:rPr sz="1700" spc="-10" dirty="0">
                <a:latin typeface="Courier New"/>
                <a:cs typeface="Courier New"/>
              </a:rPr>
              <a:t>here&gt;</a:t>
            </a:r>
            <a:endParaRPr sz="1700">
              <a:latin typeface="Courier New"/>
              <a:cs typeface="Courier New"/>
            </a:endParaRPr>
          </a:p>
          <a:p>
            <a:pPr marL="697865" lvl="1" indent="-227965">
              <a:lnSpc>
                <a:spcPts val="1925"/>
              </a:lnSpc>
              <a:buFont typeface="Arial"/>
              <a:buChar char="•"/>
              <a:tabLst>
                <a:tab pos="697865" algn="l"/>
              </a:tabLst>
            </a:pPr>
            <a:r>
              <a:rPr sz="1700" dirty="0">
                <a:latin typeface="Courier New"/>
                <a:cs typeface="Courier New"/>
              </a:rPr>
              <a:t>if</a:t>
            </a:r>
            <a:r>
              <a:rPr sz="1700" spc="-30" dirty="0">
                <a:latin typeface="Courier New"/>
                <a:cs typeface="Courier New"/>
              </a:rPr>
              <a:t> </a:t>
            </a:r>
            <a:r>
              <a:rPr sz="1700" spc="-10" dirty="0">
                <a:latin typeface="Courier New"/>
                <a:cs typeface="Courier New"/>
              </a:rPr>
              <a:t>&lt;condition&gt;:</a:t>
            </a:r>
            <a:endParaRPr sz="1700">
              <a:latin typeface="Courier New"/>
              <a:cs typeface="Courier New"/>
            </a:endParaRPr>
          </a:p>
          <a:p>
            <a:pPr marL="927100">
              <a:lnSpc>
                <a:spcPts val="1980"/>
              </a:lnSpc>
            </a:pPr>
            <a:r>
              <a:rPr sz="1700" dirty="0">
                <a:latin typeface="Courier New"/>
                <a:cs typeface="Courier New"/>
              </a:rPr>
              <a:t>&lt;do</a:t>
            </a:r>
            <a:r>
              <a:rPr sz="1700" spc="-60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something</a:t>
            </a:r>
            <a:r>
              <a:rPr sz="1700" spc="-55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if</a:t>
            </a:r>
            <a:r>
              <a:rPr sz="1700" spc="-45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condition</a:t>
            </a:r>
            <a:r>
              <a:rPr sz="1700" spc="-55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is</a:t>
            </a:r>
            <a:r>
              <a:rPr sz="1700" spc="-55" dirty="0">
                <a:latin typeface="Courier New"/>
                <a:cs typeface="Courier New"/>
              </a:rPr>
              <a:t> </a:t>
            </a:r>
            <a:r>
              <a:rPr sz="1700" dirty="0">
                <a:latin typeface="Courier New"/>
                <a:cs typeface="Courier New"/>
              </a:rPr>
              <a:t>true</a:t>
            </a:r>
            <a:r>
              <a:rPr sz="1700" spc="-55" dirty="0">
                <a:latin typeface="Courier New"/>
                <a:cs typeface="Courier New"/>
              </a:rPr>
              <a:t> </a:t>
            </a:r>
            <a:r>
              <a:rPr sz="1700" spc="-10" dirty="0">
                <a:latin typeface="Courier New"/>
                <a:cs typeface="Courier New"/>
              </a:rPr>
              <a:t>here&gt;</a:t>
            </a:r>
            <a:endParaRPr sz="1700">
              <a:latin typeface="Courier New"/>
              <a:cs typeface="Courier New"/>
            </a:endParaRPr>
          </a:p>
          <a:p>
            <a:pPr marL="697865" lvl="1" indent="-227965">
              <a:lnSpc>
                <a:spcPct val="100000"/>
              </a:lnSpc>
              <a:spcBef>
                <a:spcPts val="1360"/>
              </a:spcBef>
              <a:buChar char="•"/>
              <a:tabLst>
                <a:tab pos="697865" algn="l"/>
              </a:tabLst>
            </a:pPr>
            <a:r>
              <a:rPr sz="1700" dirty="0">
                <a:latin typeface="Arial"/>
                <a:cs typeface="Arial"/>
              </a:rPr>
              <a:t>Must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indent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body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each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statement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least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one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space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tab)</a:t>
            </a:r>
            <a:endParaRPr sz="1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45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Concepts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鲁迅行书 简" panose="02000500000000000000" charset="-122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23B2EBE-046D-9625-74A1-AF74CDEA48C8}"/>
              </a:ext>
            </a:extLst>
          </p:cNvPr>
          <p:cNvSpPr txBox="1"/>
          <p:nvPr/>
        </p:nvSpPr>
        <p:spPr>
          <a:xfrm>
            <a:off x="638835" y="1447037"/>
            <a:ext cx="1106424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2280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performance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reasons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recommend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following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building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instance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with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Gurobi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Python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API: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C98301E-FE7F-BD50-1642-0F64685C897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739" y="2438400"/>
            <a:ext cx="2940558" cy="1166622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330064C7-9925-EC44-EB84-337C7105B325}"/>
              </a:ext>
            </a:extLst>
          </p:cNvPr>
          <p:cNvSpPr txBox="1"/>
          <p:nvPr/>
        </p:nvSpPr>
        <p:spPr>
          <a:xfrm>
            <a:off x="1598065" y="2484247"/>
            <a:ext cx="1329690" cy="10223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88900" marR="5080" indent="-76200" algn="just">
              <a:lnSpc>
                <a:spcPct val="86300"/>
              </a:lnSpc>
              <a:spcBef>
                <a:spcPts val="495"/>
              </a:spcBef>
            </a:pPr>
            <a:r>
              <a:rPr sz="2400" dirty="0">
                <a:latin typeface="Arial"/>
                <a:cs typeface="Arial"/>
              </a:rPr>
              <a:t>Create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all </a:t>
            </a:r>
            <a:r>
              <a:rPr sz="2400" b="1" spc="-10" dirty="0">
                <a:latin typeface="Arial"/>
                <a:cs typeface="Arial"/>
              </a:rPr>
              <a:t>variable </a:t>
            </a:r>
            <a:r>
              <a:rPr sz="2400" spc="-10" dirty="0">
                <a:latin typeface="Arial"/>
                <a:cs typeface="Arial"/>
              </a:rPr>
              <a:t>objects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2" name="object 6">
            <a:extLst>
              <a:ext uri="{FF2B5EF4-FFF2-40B4-BE49-F238E27FC236}">
                <a16:creationId xmlns:a16="http://schemas.microsoft.com/office/drawing/2014/main" id="{11819CCF-2565-69D6-B593-50FA0B70474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00831" y="2438400"/>
            <a:ext cx="2942082" cy="1166622"/>
          </a:xfrm>
          <a:prstGeom prst="rect">
            <a:avLst/>
          </a:prstGeom>
        </p:spPr>
      </p:pic>
      <p:sp>
        <p:nvSpPr>
          <p:cNvPr id="13" name="object 7">
            <a:extLst>
              <a:ext uri="{FF2B5EF4-FFF2-40B4-BE49-F238E27FC236}">
                <a16:creationId xmlns:a16="http://schemas.microsoft.com/office/drawing/2014/main" id="{9EF3FBD8-7918-DFE1-D765-C93237A7BC2E}"/>
              </a:ext>
            </a:extLst>
          </p:cNvPr>
          <p:cNvSpPr txBox="1"/>
          <p:nvPr/>
        </p:nvSpPr>
        <p:spPr>
          <a:xfrm>
            <a:off x="4181245" y="2484247"/>
            <a:ext cx="1448435" cy="10223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065" marR="5080" indent="635" algn="ctr">
              <a:lnSpc>
                <a:spcPct val="86300"/>
              </a:lnSpc>
              <a:spcBef>
                <a:spcPts val="495"/>
              </a:spcBef>
            </a:pPr>
            <a:r>
              <a:rPr sz="2400" spc="-25" dirty="0">
                <a:latin typeface="Arial"/>
                <a:cs typeface="Arial"/>
              </a:rPr>
              <a:t>Set </a:t>
            </a:r>
            <a:r>
              <a:rPr sz="2400" b="1" spc="-10" dirty="0">
                <a:latin typeface="Arial"/>
                <a:cs typeface="Arial"/>
              </a:rPr>
              <a:t>objective </a:t>
            </a:r>
            <a:r>
              <a:rPr sz="2400" spc="-10" dirty="0">
                <a:latin typeface="Arial"/>
                <a:cs typeface="Arial"/>
              </a:rPr>
              <a:t>function(s)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5" name="object 8">
            <a:extLst>
              <a:ext uri="{FF2B5EF4-FFF2-40B4-BE49-F238E27FC236}">
                <a16:creationId xmlns:a16="http://schemas.microsoft.com/office/drawing/2014/main" id="{FEB2B0C9-7E54-E966-5616-C0EC39BC79E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43446" y="2438400"/>
            <a:ext cx="2942081" cy="1166622"/>
          </a:xfrm>
          <a:prstGeom prst="rect">
            <a:avLst/>
          </a:prstGeom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BDBA8171-3093-E034-3A12-6298A4437960}"/>
              </a:ext>
            </a:extLst>
          </p:cNvPr>
          <p:cNvSpPr txBox="1"/>
          <p:nvPr/>
        </p:nvSpPr>
        <p:spPr>
          <a:xfrm>
            <a:off x="6714388" y="2642107"/>
            <a:ext cx="1668780" cy="70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8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Create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680"/>
              </a:lnSpc>
            </a:pPr>
            <a:r>
              <a:rPr sz="2400" b="1" spc="-10" dirty="0">
                <a:latin typeface="Arial"/>
                <a:cs typeface="Arial"/>
              </a:rPr>
              <a:t>constraints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7" name="object 10">
            <a:extLst>
              <a:ext uri="{FF2B5EF4-FFF2-40B4-BE49-F238E27FC236}">
                <a16:creationId xmlns:a16="http://schemas.microsoft.com/office/drawing/2014/main" id="{09A374BF-FE04-A990-F5F7-3FB1570A545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6063" y="2438400"/>
            <a:ext cx="2940557" cy="1166622"/>
          </a:xfrm>
          <a:prstGeom prst="rect">
            <a:avLst/>
          </a:prstGeom>
        </p:spPr>
      </p:pic>
      <p:sp>
        <p:nvSpPr>
          <p:cNvPr id="18" name="object 11">
            <a:extLst>
              <a:ext uri="{FF2B5EF4-FFF2-40B4-BE49-F238E27FC236}">
                <a16:creationId xmlns:a16="http://schemas.microsoft.com/office/drawing/2014/main" id="{2A57AFCF-2F3A-3B08-479F-0FBF9BED1A8C}"/>
              </a:ext>
            </a:extLst>
          </p:cNvPr>
          <p:cNvSpPr txBox="1"/>
          <p:nvPr/>
        </p:nvSpPr>
        <p:spPr>
          <a:xfrm>
            <a:off x="9366148" y="2642107"/>
            <a:ext cx="1650364" cy="70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8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Run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680"/>
              </a:lnSpc>
            </a:pPr>
            <a:r>
              <a:rPr sz="2400" spc="-10" dirty="0">
                <a:latin typeface="Arial"/>
                <a:cs typeface="Arial"/>
              </a:rPr>
              <a:t>optimization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895B1FE4-1491-1A84-DC15-4B90F2487468}"/>
              </a:ext>
            </a:extLst>
          </p:cNvPr>
          <p:cNvSpPr txBox="1"/>
          <p:nvPr/>
        </p:nvSpPr>
        <p:spPr>
          <a:xfrm>
            <a:off x="1586509" y="3791838"/>
            <a:ext cx="1254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addVar() addVars()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450FDE80-F9F0-5C42-24B9-6A7F11BC6AC0}"/>
              </a:ext>
            </a:extLst>
          </p:cNvPr>
          <p:cNvSpPr txBox="1"/>
          <p:nvPr/>
        </p:nvSpPr>
        <p:spPr>
          <a:xfrm>
            <a:off x="4027576" y="3930523"/>
            <a:ext cx="193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setObjective()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7A524A19-3CB8-7D80-64EA-EF53D08F5646}"/>
              </a:ext>
            </a:extLst>
          </p:cNvPr>
          <p:cNvSpPr txBox="1"/>
          <p:nvPr/>
        </p:nvSpPr>
        <p:spPr>
          <a:xfrm>
            <a:off x="6780554" y="3791838"/>
            <a:ext cx="152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addConstr()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24F8F0B3-4FB6-D09D-EBF0-E1284E79E673}"/>
              </a:ext>
            </a:extLst>
          </p:cNvPr>
          <p:cNvSpPr txBox="1"/>
          <p:nvPr/>
        </p:nvSpPr>
        <p:spPr>
          <a:xfrm>
            <a:off x="6780554" y="4066413"/>
            <a:ext cx="1662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addConstrs()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6B2D891D-5CCE-FF73-E6D1-EC5814D75E46}"/>
              </a:ext>
            </a:extLst>
          </p:cNvPr>
          <p:cNvSpPr txBox="1"/>
          <p:nvPr/>
        </p:nvSpPr>
        <p:spPr>
          <a:xfrm>
            <a:off x="9635261" y="3930523"/>
            <a:ext cx="139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optimize()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26" name="object 17">
            <a:extLst>
              <a:ext uri="{FF2B5EF4-FFF2-40B4-BE49-F238E27FC236}">
                <a16:creationId xmlns:a16="http://schemas.microsoft.com/office/drawing/2014/main" id="{B6EEA346-E927-78D2-8029-6A0D0A587524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8047" y="5684519"/>
            <a:ext cx="1469136" cy="515112"/>
          </a:xfrm>
          <a:prstGeom prst="rect">
            <a:avLst/>
          </a:prstGeom>
        </p:spPr>
      </p:pic>
      <p:grpSp>
        <p:nvGrpSpPr>
          <p:cNvPr id="27" name="object 18">
            <a:extLst>
              <a:ext uri="{FF2B5EF4-FFF2-40B4-BE49-F238E27FC236}">
                <a16:creationId xmlns:a16="http://schemas.microsoft.com/office/drawing/2014/main" id="{A5849215-CF94-FAA1-3476-ECAB677D46FE}"/>
              </a:ext>
            </a:extLst>
          </p:cNvPr>
          <p:cNvGrpSpPr/>
          <p:nvPr/>
        </p:nvGrpSpPr>
        <p:grpSpPr>
          <a:xfrm>
            <a:off x="2792755" y="5724143"/>
            <a:ext cx="1287780" cy="437515"/>
            <a:chOff x="2694432" y="5394959"/>
            <a:chExt cx="1287780" cy="437515"/>
          </a:xfrm>
        </p:grpSpPr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953A6AB0-9C9D-532C-E905-6EA48C3B402F}"/>
                </a:ext>
              </a:extLst>
            </p:cNvPr>
            <p:cNvSpPr/>
            <p:nvPr/>
          </p:nvSpPr>
          <p:spPr>
            <a:xfrm>
              <a:off x="2700528" y="5401055"/>
              <a:ext cx="1275715" cy="425450"/>
            </a:xfrm>
            <a:custGeom>
              <a:avLst/>
              <a:gdLst/>
              <a:ahLst/>
              <a:cxnLst/>
              <a:rect l="l" t="t" r="r" b="b"/>
              <a:pathLst>
                <a:path w="1275714" h="425450">
                  <a:moveTo>
                    <a:pt x="1062989" y="0"/>
                  </a:moveTo>
                  <a:lnTo>
                    <a:pt x="1062989" y="106299"/>
                  </a:lnTo>
                  <a:lnTo>
                    <a:pt x="212598" y="106299"/>
                  </a:lnTo>
                  <a:lnTo>
                    <a:pt x="212598" y="0"/>
                  </a:lnTo>
                  <a:lnTo>
                    <a:pt x="0" y="212598"/>
                  </a:lnTo>
                  <a:lnTo>
                    <a:pt x="212598" y="425196"/>
                  </a:lnTo>
                  <a:lnTo>
                    <a:pt x="212598" y="318897"/>
                  </a:lnTo>
                  <a:lnTo>
                    <a:pt x="1062989" y="318897"/>
                  </a:lnTo>
                  <a:lnTo>
                    <a:pt x="1062989" y="425196"/>
                  </a:lnTo>
                  <a:lnTo>
                    <a:pt x="1275588" y="212598"/>
                  </a:lnTo>
                  <a:lnTo>
                    <a:pt x="1062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4C1D172B-06CA-88D3-37E8-916D4E539B22}"/>
                </a:ext>
              </a:extLst>
            </p:cNvPr>
            <p:cNvSpPr/>
            <p:nvPr/>
          </p:nvSpPr>
          <p:spPr>
            <a:xfrm>
              <a:off x="2700528" y="5401055"/>
              <a:ext cx="1275715" cy="425450"/>
            </a:xfrm>
            <a:custGeom>
              <a:avLst/>
              <a:gdLst/>
              <a:ahLst/>
              <a:cxnLst/>
              <a:rect l="l" t="t" r="r" b="b"/>
              <a:pathLst>
                <a:path w="1275714" h="425450">
                  <a:moveTo>
                    <a:pt x="0" y="212598"/>
                  </a:moveTo>
                  <a:lnTo>
                    <a:pt x="212598" y="0"/>
                  </a:lnTo>
                  <a:lnTo>
                    <a:pt x="212598" y="106299"/>
                  </a:lnTo>
                  <a:lnTo>
                    <a:pt x="1062989" y="106299"/>
                  </a:lnTo>
                  <a:lnTo>
                    <a:pt x="1062989" y="0"/>
                  </a:lnTo>
                  <a:lnTo>
                    <a:pt x="1275588" y="212598"/>
                  </a:lnTo>
                  <a:lnTo>
                    <a:pt x="1062989" y="425196"/>
                  </a:lnTo>
                  <a:lnTo>
                    <a:pt x="1062989" y="318897"/>
                  </a:lnTo>
                  <a:lnTo>
                    <a:pt x="212598" y="318897"/>
                  </a:lnTo>
                  <a:lnTo>
                    <a:pt x="212598" y="425196"/>
                  </a:lnTo>
                  <a:lnTo>
                    <a:pt x="0" y="21259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21">
            <a:extLst>
              <a:ext uri="{FF2B5EF4-FFF2-40B4-BE49-F238E27FC236}">
                <a16:creationId xmlns:a16="http://schemas.microsoft.com/office/drawing/2014/main" id="{C47DD2FF-1900-2D2B-B408-482FB79B11B5}"/>
              </a:ext>
            </a:extLst>
          </p:cNvPr>
          <p:cNvSpPr txBox="1"/>
          <p:nvPr/>
        </p:nvSpPr>
        <p:spPr>
          <a:xfrm>
            <a:off x="638835" y="4933314"/>
            <a:ext cx="11090910" cy="114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Python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(linear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quadratic)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expressions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similar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mathematical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notation: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sz="2000">
              <a:latin typeface="Arial"/>
              <a:cs typeface="Arial"/>
            </a:endParaRPr>
          </a:p>
          <a:p>
            <a:pPr marR="518159" algn="ctr">
              <a:lnSpc>
                <a:spcPct val="100000"/>
              </a:lnSpc>
            </a:pPr>
            <a:r>
              <a:rPr sz="2000" dirty="0">
                <a:latin typeface="Courier New"/>
                <a:cs typeface="Courier New"/>
              </a:rPr>
              <a:t>2*x</a:t>
            </a:r>
            <a:r>
              <a:rPr sz="2000" spc="-2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+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(1/2)*y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&lt;=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spc="-25" dirty="0">
                <a:latin typeface="Courier New"/>
                <a:cs typeface="Courier New"/>
              </a:rPr>
              <a:t>10</a:t>
            </a:r>
            <a:endParaRPr sz="20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9682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1184"/>
            <a:ext cx="12192000" cy="1278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18920" y="194310"/>
            <a:ext cx="93840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鲁迅行书 简" panose="02000500000000000000" charset="-122"/>
              </a:rPr>
              <a:t>Examples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2E635B-1D96-B714-7C23-30FCAFF3F49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95430" y="6757831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6D374BB-BEF8-E345-1CA9-1A3305697602}"/>
              </a:ext>
            </a:extLst>
          </p:cNvPr>
          <p:cNvSpPr txBox="1"/>
          <p:nvPr/>
        </p:nvSpPr>
        <p:spPr>
          <a:xfrm>
            <a:off x="838200" y="1472553"/>
            <a:ext cx="5592445" cy="47459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50"/>
              </a:spcBef>
              <a:buChar char="•"/>
              <a:tabLst>
                <a:tab pos="240665" algn="l"/>
              </a:tabLst>
            </a:pPr>
            <a:r>
              <a:rPr sz="1900" dirty="0">
                <a:latin typeface="Arial"/>
                <a:cs typeface="Arial"/>
              </a:rPr>
              <a:t>Simple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example:</a:t>
            </a:r>
            <a:endParaRPr sz="1900" dirty="0">
              <a:latin typeface="Arial"/>
              <a:cs typeface="Arial"/>
            </a:endParaRPr>
          </a:p>
          <a:p>
            <a:pPr marL="698500" marR="701040" lvl="1" indent="-228600">
              <a:lnSpc>
                <a:spcPct val="100000"/>
              </a:lnSpc>
              <a:spcBef>
                <a:spcPts val="500"/>
              </a:spcBef>
              <a:buChar char="•"/>
              <a:tabLst>
                <a:tab pos="698500" algn="l"/>
              </a:tabLst>
            </a:pPr>
            <a:r>
              <a:rPr sz="1700" spc="-40" dirty="0">
                <a:latin typeface="Arial"/>
                <a:cs typeface="Arial"/>
              </a:rPr>
              <a:t>You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want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decide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about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three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activities</a:t>
            </a:r>
            <a:r>
              <a:rPr sz="1700" spc="50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(do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don‘t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do)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aim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maximum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value</a:t>
            </a:r>
            <a:endParaRPr sz="17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05"/>
              </a:spcBef>
              <a:buChar char="•"/>
              <a:tabLst>
                <a:tab pos="697865" algn="l"/>
              </a:tabLst>
            </a:pPr>
            <a:r>
              <a:rPr sz="1700" spc="-40" dirty="0">
                <a:latin typeface="Arial"/>
                <a:cs typeface="Arial"/>
              </a:rPr>
              <a:t>You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need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choose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least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activity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(or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both)</a:t>
            </a:r>
            <a:endParaRPr sz="17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05"/>
              </a:spcBef>
              <a:buChar char="•"/>
              <a:tabLst>
                <a:tab pos="697865" algn="l"/>
              </a:tabLst>
            </a:pPr>
            <a:r>
              <a:rPr sz="1700" dirty="0">
                <a:latin typeface="Arial"/>
                <a:cs typeface="Arial"/>
              </a:rPr>
              <a:t>The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total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time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limit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hours</a:t>
            </a:r>
            <a:endParaRPr sz="17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00"/>
              </a:spcBef>
              <a:buChar char="•"/>
              <a:tabLst>
                <a:tab pos="1155700" algn="l"/>
              </a:tabLst>
            </a:pPr>
            <a:r>
              <a:rPr sz="1500" dirty="0">
                <a:latin typeface="Arial"/>
                <a:cs typeface="Arial"/>
              </a:rPr>
              <a:t>Activity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takes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hour</a:t>
            </a:r>
            <a:endParaRPr sz="15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1155700" algn="l"/>
              </a:tabLst>
            </a:pPr>
            <a:r>
              <a:rPr sz="1500" dirty="0">
                <a:latin typeface="Arial"/>
                <a:cs typeface="Arial"/>
              </a:rPr>
              <a:t>Activity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takes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hours</a:t>
            </a:r>
            <a:endParaRPr sz="15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1155700" algn="l"/>
              </a:tabLst>
            </a:pPr>
            <a:r>
              <a:rPr sz="1500" dirty="0">
                <a:latin typeface="Arial"/>
                <a:cs typeface="Arial"/>
              </a:rPr>
              <a:t>Activity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takes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hours</a:t>
            </a:r>
            <a:endParaRPr sz="15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484"/>
              </a:spcBef>
              <a:buChar char="•"/>
              <a:tabLst>
                <a:tab pos="697865" algn="l"/>
              </a:tabLst>
            </a:pPr>
            <a:r>
              <a:rPr sz="1700" dirty="0">
                <a:latin typeface="Arial"/>
                <a:cs typeface="Arial"/>
              </a:rPr>
              <a:t>Activity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worth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twice as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much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2</a:t>
            </a:r>
            <a:endParaRPr sz="17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85"/>
              </a:spcBef>
              <a:buFont typeface="Arial"/>
              <a:buChar char="•"/>
            </a:pPr>
            <a:endParaRPr sz="1700" dirty="0">
              <a:latin typeface="Arial"/>
              <a:cs typeface="Arial"/>
            </a:endParaRPr>
          </a:p>
          <a:p>
            <a:pPr marL="241300" marR="3295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900" dirty="0">
                <a:latin typeface="Arial"/>
                <a:cs typeface="Arial"/>
              </a:rPr>
              <a:t>This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can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modelled as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linear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mixed-</a:t>
            </a:r>
            <a:r>
              <a:rPr sz="1900" spc="-10" dirty="0">
                <a:latin typeface="Arial"/>
                <a:cs typeface="Arial"/>
              </a:rPr>
              <a:t>integer problem</a:t>
            </a:r>
            <a:endParaRPr sz="19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00"/>
              </a:spcBef>
              <a:buChar char="•"/>
              <a:tabLst>
                <a:tab pos="697865" algn="l"/>
              </a:tabLst>
            </a:pPr>
            <a:r>
              <a:rPr sz="1700" dirty="0">
                <a:latin typeface="Arial"/>
                <a:cs typeface="Arial"/>
              </a:rPr>
              <a:t>Binary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variables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x,y,z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activities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1,2,3</a:t>
            </a:r>
            <a:endParaRPr sz="17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05"/>
              </a:spcBef>
              <a:buChar char="•"/>
              <a:tabLst>
                <a:tab pos="697865" algn="l"/>
              </a:tabLst>
            </a:pPr>
            <a:r>
              <a:rPr sz="1700" dirty="0">
                <a:latin typeface="Arial"/>
                <a:cs typeface="Arial"/>
              </a:rPr>
              <a:t>Linear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constraint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time</a:t>
            </a:r>
            <a:r>
              <a:rPr sz="1700" spc="-20" dirty="0">
                <a:latin typeface="Arial"/>
                <a:cs typeface="Arial"/>
              </a:rPr>
              <a:t> limit</a:t>
            </a:r>
            <a:endParaRPr sz="17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05"/>
              </a:spcBef>
              <a:buChar char="•"/>
              <a:tabLst>
                <a:tab pos="697865" algn="l"/>
              </a:tabLst>
            </a:pPr>
            <a:r>
              <a:rPr sz="1700" dirty="0">
                <a:latin typeface="Arial"/>
                <a:cs typeface="Arial"/>
              </a:rPr>
              <a:t>Linear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constraint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condition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(1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2)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DB02EB45-DCAE-86AD-6DAE-C2EF172C903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2576" y="3008364"/>
            <a:ext cx="3678936" cy="23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41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2.9811023622046,&quot;width&quot;:1920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2321</Words>
  <Application>Microsoft Office PowerPoint</Application>
  <PresentationFormat>Widescreen</PresentationFormat>
  <Paragraphs>368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等线</vt:lpstr>
      <vt:lpstr>Arial</vt:lpstr>
      <vt:lpstr>Calibri</vt:lpstr>
      <vt:lpstr>Courier New</vt:lpstr>
      <vt:lpstr>Nunito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Gurobi</dc:creator>
  <cp:lastModifiedBy>Li, Mingze</cp:lastModifiedBy>
  <cp:revision>3</cp:revision>
  <dcterms:created xsi:type="dcterms:W3CDTF">2023-10-05T11:38:11Z</dcterms:created>
  <dcterms:modified xsi:type="dcterms:W3CDTF">2023-10-07T15:33:40Z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2023-10-05T00:00:00Z</vt:filetime>
  </property>
  <property fmtid="{D5CDD505-2E9C-101B-9397-08002B2CF9AE}" pid="5" name="Producer">
    <vt:lpwstr>Microsoft® PowerPoint® 2016</vt:lpwstr>
  </property>
</Properties>
</file>